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4" r:id="rId3"/>
  </p:sldMasterIdLst>
  <p:notesMasterIdLst>
    <p:notesMasterId r:id="rId5"/>
  </p:notesMasterIdLst>
  <p:handoutMasterIdLst>
    <p:handoutMasterId r:id="rId47"/>
  </p:handoutMasterIdLst>
  <p:sldIdLst>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95" r:id="rId25"/>
    <p:sldId id="277" r:id="rId26"/>
    <p:sldId id="278" r:id="rId27"/>
    <p:sldId id="279" r:id="rId28"/>
    <p:sldId id="280" r:id="rId29"/>
    <p:sldId id="281" r:id="rId30"/>
    <p:sldId id="282" r:id="rId31"/>
    <p:sldId id="283" r:id="rId32"/>
    <p:sldId id="284" r:id="rId33"/>
    <p:sldId id="285" r:id="rId34"/>
    <p:sldId id="286" r:id="rId35"/>
    <p:sldId id="287" r:id="rId36"/>
    <p:sldId id="296" r:id="rId37"/>
    <p:sldId id="288" r:id="rId38"/>
    <p:sldId id="289" r:id="rId39"/>
    <p:sldId id="290" r:id="rId40"/>
    <p:sldId id="291" r:id="rId41"/>
    <p:sldId id="315" r:id="rId42"/>
    <p:sldId id="317" r:id="rId43"/>
    <p:sldId id="318" r:id="rId44"/>
    <p:sldId id="292" r:id="rId45"/>
    <p:sldId id="293" r:id="rId46"/>
  </p:sldIdLst>
  <p:sldSz cx="9144000" cy="6858000" type="screen4x3"/>
  <p:notesSz cx="6807200" cy="9939020"/>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0" autoAdjust="0"/>
    <p:restoredTop sz="73185" autoAdjust="0"/>
  </p:normalViewPr>
  <p:slideViewPr>
    <p:cSldViewPr showGuides="1">
      <p:cViewPr varScale="1">
        <p:scale>
          <a:sx n="94" d="100"/>
          <a:sy n="94" d="100"/>
        </p:scale>
        <p:origin x="1356" y="96"/>
      </p:cViewPr>
      <p:guideLst>
        <p:guide orient="horz" pos="2341"/>
        <p:guide orient="horz" pos="867"/>
        <p:guide orient="horz" pos="5"/>
        <p:guide orient="horz" pos="3453"/>
        <p:guide pos="476"/>
        <p:guide pos="2880"/>
        <p:guide pos="5420"/>
      </p:guideLst>
    </p:cSldViewPr>
  </p:slideViewPr>
  <p:outlineViewPr>
    <p:cViewPr>
      <p:scale>
        <a:sx n="33" d="100"/>
        <a:sy n="33" d="100"/>
      </p:scale>
      <p:origin x="0" y="-7938"/>
    </p:cViewPr>
  </p:outlin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63" d="100"/>
          <a:sy n="63" d="100"/>
        </p:scale>
        <p:origin x="2448" y="90"/>
      </p:cViewPr>
      <p:guideLst>
        <p:guide orient="horz" pos="3130"/>
        <p:guide orient="horz" pos="465"/>
        <p:guide pos="2340"/>
        <p:guide pos="426"/>
        <p:guide pos="3862"/>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EF8C597-DDAB-4E2B-A35F-02B03EEF8A07}" type="doc">
      <dgm:prSet loTypeId="urn:microsoft.com/office/officeart/2005/8/layout/hierarchy3" loCatId="hierarchy" qsTypeId="urn:microsoft.com/office/officeart/2005/8/quickstyle/3d1" qsCatId="3D" csTypeId="urn:microsoft.com/office/officeart/2005/8/colors/accent1_2" csCatId="accent1" phldr="1"/>
      <dgm:spPr/>
      <dgm:t>
        <a:bodyPr/>
        <a:lstStyle/>
        <a:p>
          <a:endParaRPr lang="zh-CN" altLang="en-US"/>
        </a:p>
      </dgm:t>
    </dgm:pt>
    <dgm:pt modelId="{D71054A5-AAD2-41D7-8DE2-68FBC99631EF}">
      <dgm:prSet phldrT="[文本]"/>
      <dgm:spPr/>
      <dgm:t>
        <a:bodyPr/>
        <a:lstStyle/>
        <a:p>
          <a:r>
            <a:rPr lang="zh-CN" altLang="en-US" dirty="0" smtClean="0"/>
            <a:t>服务</a:t>
          </a:r>
          <a:endParaRPr lang="zh-CN" altLang="en-US" dirty="0"/>
        </a:p>
      </dgm:t>
    </dgm:pt>
    <dgm:pt modelId="{2FD51C08-5CA2-4FB7-9D07-2D02F9D7855C}" cxnId="{6349620B-30E9-4F6A-88DB-E30D41DBDFF2}" type="parTrans">
      <dgm:prSet/>
      <dgm:spPr/>
      <dgm:t>
        <a:bodyPr/>
        <a:lstStyle/>
        <a:p>
          <a:endParaRPr lang="zh-CN" altLang="en-US"/>
        </a:p>
      </dgm:t>
    </dgm:pt>
    <dgm:pt modelId="{D574CE5E-9D2B-46D4-A12D-41D86EFBEC17}" cxnId="{6349620B-30E9-4F6A-88DB-E30D41DBDFF2}" type="sibTrans">
      <dgm:prSet/>
      <dgm:spPr/>
      <dgm:t>
        <a:bodyPr/>
        <a:lstStyle/>
        <a:p>
          <a:endParaRPr lang="zh-CN" altLang="en-US"/>
        </a:p>
      </dgm:t>
    </dgm:pt>
    <dgm:pt modelId="{1211711F-ED3D-47A6-9BD3-FBFC109AB7C3}">
      <dgm:prSet phldrT="[文本]"/>
      <dgm:spPr/>
      <dgm:t>
        <a:bodyPr/>
        <a:lstStyle/>
        <a:p>
          <a:r>
            <a:rPr lang="zh-CN" altLang="en-US" dirty="0" smtClean="0"/>
            <a:t>多数据中心管理</a:t>
          </a:r>
          <a:endParaRPr lang="zh-CN" altLang="en-US" dirty="0"/>
        </a:p>
      </dgm:t>
    </dgm:pt>
    <dgm:pt modelId="{7E308826-F49E-42EA-A57F-2B87EDA479F3}" cxnId="{1305AF2F-241C-44D7-AEA3-21188EF1A020}" type="parTrans">
      <dgm:prSet/>
      <dgm:spPr/>
      <dgm:t>
        <a:bodyPr/>
        <a:lstStyle/>
        <a:p>
          <a:endParaRPr lang="zh-CN" altLang="en-US"/>
        </a:p>
      </dgm:t>
    </dgm:pt>
    <dgm:pt modelId="{A8095D2E-82B4-48A7-A7BD-ABD078C17BA8}" cxnId="{1305AF2F-241C-44D7-AEA3-21188EF1A020}" type="sibTrans">
      <dgm:prSet/>
      <dgm:spPr/>
      <dgm:t>
        <a:bodyPr/>
        <a:lstStyle/>
        <a:p>
          <a:endParaRPr lang="zh-CN" altLang="en-US"/>
        </a:p>
      </dgm:t>
    </dgm:pt>
    <dgm:pt modelId="{CBDEF813-2BF0-4588-8E3B-4288BE41AFB1}">
      <dgm:prSet phldrT="[文本]"/>
      <dgm:spPr/>
      <dgm:t>
        <a:bodyPr/>
        <a:lstStyle/>
        <a:p>
          <a:r>
            <a:rPr lang="zh-CN" altLang="en-US" dirty="0" smtClean="0"/>
            <a:t>应用模板管理</a:t>
          </a:r>
          <a:endParaRPr lang="zh-CN" altLang="en-US" dirty="0"/>
        </a:p>
      </dgm:t>
    </dgm:pt>
    <dgm:pt modelId="{017D4463-6F98-49C1-99E9-3338A3932B45}" cxnId="{FBDB7F42-24CC-41E4-8301-C596FB9B5D83}" type="parTrans">
      <dgm:prSet/>
      <dgm:spPr/>
      <dgm:t>
        <a:bodyPr/>
        <a:lstStyle/>
        <a:p>
          <a:endParaRPr lang="zh-CN" altLang="en-US"/>
        </a:p>
      </dgm:t>
    </dgm:pt>
    <dgm:pt modelId="{668D5758-E366-4D86-87D0-176E65F05931}" cxnId="{FBDB7F42-24CC-41E4-8301-C596FB9B5D83}" type="sibTrans">
      <dgm:prSet/>
      <dgm:spPr/>
      <dgm:t>
        <a:bodyPr/>
        <a:lstStyle/>
        <a:p>
          <a:endParaRPr lang="zh-CN" altLang="en-US"/>
        </a:p>
      </dgm:t>
    </dgm:pt>
    <dgm:pt modelId="{44A265B7-264F-4300-83F4-BE2D9ADE0C9A}">
      <dgm:prSet phldrT="[文本]"/>
      <dgm:spPr/>
      <dgm:t>
        <a:bodyPr/>
        <a:lstStyle/>
        <a:p>
          <a:r>
            <a:rPr lang="zh-CN" altLang="en-US" dirty="0" smtClean="0"/>
            <a:t>资源</a:t>
          </a:r>
          <a:endParaRPr lang="zh-CN" altLang="en-US" dirty="0"/>
        </a:p>
      </dgm:t>
    </dgm:pt>
    <dgm:pt modelId="{0CC82EB4-1F2B-4C16-BB86-FE4E54EB8772}" cxnId="{0DBF4CA1-4B13-4C15-AAFE-85E6DDC97A7D}" type="parTrans">
      <dgm:prSet/>
      <dgm:spPr/>
      <dgm:t>
        <a:bodyPr/>
        <a:lstStyle/>
        <a:p>
          <a:endParaRPr lang="zh-CN" altLang="en-US"/>
        </a:p>
      </dgm:t>
    </dgm:pt>
    <dgm:pt modelId="{A02D7423-9988-4EA0-9488-71AC76E2E9F8}" cxnId="{0DBF4CA1-4B13-4C15-AAFE-85E6DDC97A7D}" type="sibTrans">
      <dgm:prSet/>
      <dgm:spPr/>
      <dgm:t>
        <a:bodyPr/>
        <a:lstStyle/>
        <a:p>
          <a:endParaRPr lang="zh-CN" altLang="en-US"/>
        </a:p>
      </dgm:t>
    </dgm:pt>
    <dgm:pt modelId="{84CD00B2-A688-4C46-B329-084E2EFAEC1A}">
      <dgm:prSet phldrT="[文本]"/>
      <dgm:spPr/>
      <dgm:t>
        <a:bodyPr/>
        <a:lstStyle/>
        <a:p>
          <a:r>
            <a:rPr lang="zh-CN" altLang="en-US" dirty="0" smtClean="0"/>
            <a:t>异构虚拟化</a:t>
          </a:r>
          <a:endParaRPr lang="zh-CN" altLang="en-US" dirty="0"/>
        </a:p>
      </dgm:t>
    </dgm:pt>
    <dgm:pt modelId="{1D96517C-388D-4192-ADFF-FC8756D4FC99}" cxnId="{FBDF76A5-8DC1-4891-934A-F1D81C0BC03C}" type="parTrans">
      <dgm:prSet/>
      <dgm:spPr/>
      <dgm:t>
        <a:bodyPr/>
        <a:lstStyle/>
        <a:p>
          <a:endParaRPr lang="zh-CN" altLang="en-US"/>
        </a:p>
      </dgm:t>
    </dgm:pt>
    <dgm:pt modelId="{A3655407-6BF4-4CC8-965F-3196135A8287}" cxnId="{FBDF76A5-8DC1-4891-934A-F1D81C0BC03C}" type="sibTrans">
      <dgm:prSet/>
      <dgm:spPr/>
      <dgm:t>
        <a:bodyPr/>
        <a:lstStyle/>
        <a:p>
          <a:endParaRPr lang="zh-CN" altLang="en-US"/>
        </a:p>
      </dgm:t>
    </dgm:pt>
    <dgm:pt modelId="{D1C42E86-BCE7-44C2-8672-727CE5325D35}">
      <dgm:prSet phldrT="[文本]"/>
      <dgm:spPr/>
      <dgm:t>
        <a:bodyPr/>
        <a:lstStyle/>
        <a:p>
          <a:r>
            <a:rPr lang="zh-CN" altLang="en-US" dirty="0" smtClean="0"/>
            <a:t>异构硬件管理</a:t>
          </a:r>
          <a:endParaRPr lang="zh-CN" altLang="en-US" dirty="0"/>
        </a:p>
      </dgm:t>
    </dgm:pt>
    <dgm:pt modelId="{C46F341D-64B4-48A6-A58E-1A734C2FFA3F}" cxnId="{AAF8B81E-8EB8-42A2-9FE8-134C27331E91}" type="parTrans">
      <dgm:prSet/>
      <dgm:spPr/>
      <dgm:t>
        <a:bodyPr/>
        <a:lstStyle/>
        <a:p>
          <a:endParaRPr lang="zh-CN" altLang="en-US"/>
        </a:p>
      </dgm:t>
    </dgm:pt>
    <dgm:pt modelId="{0C3BB376-E56E-4141-8CD9-BB880F84FCEE}" cxnId="{AAF8B81E-8EB8-42A2-9FE8-134C27331E91}" type="sibTrans">
      <dgm:prSet/>
      <dgm:spPr/>
      <dgm:t>
        <a:bodyPr/>
        <a:lstStyle/>
        <a:p>
          <a:endParaRPr lang="zh-CN" altLang="en-US"/>
        </a:p>
      </dgm:t>
    </dgm:pt>
    <dgm:pt modelId="{235A60A1-7E81-4422-80C6-D439820A04C5}">
      <dgm:prSet/>
      <dgm:spPr/>
      <dgm:t>
        <a:bodyPr/>
        <a:lstStyle/>
        <a:p>
          <a:r>
            <a:rPr lang="en-US" altLang="zh-CN" dirty="0" smtClean="0"/>
            <a:t>VDC</a:t>
          </a:r>
          <a:r>
            <a:rPr lang="zh-CN" altLang="en-US" dirty="0" smtClean="0"/>
            <a:t>管理</a:t>
          </a:r>
          <a:endParaRPr lang="zh-CN" altLang="en-US" dirty="0"/>
        </a:p>
      </dgm:t>
    </dgm:pt>
    <dgm:pt modelId="{3F4AE2E0-0A37-4B62-864A-C2B472DF09FA}" cxnId="{192939C0-C7CA-46D4-825B-7DB93818CD8D}" type="parTrans">
      <dgm:prSet/>
      <dgm:spPr/>
      <dgm:t>
        <a:bodyPr/>
        <a:lstStyle/>
        <a:p>
          <a:endParaRPr lang="zh-CN" altLang="en-US"/>
        </a:p>
      </dgm:t>
    </dgm:pt>
    <dgm:pt modelId="{98B2A671-E242-4E4A-8FDE-F99B06343742}" cxnId="{192939C0-C7CA-46D4-825B-7DB93818CD8D}" type="sibTrans">
      <dgm:prSet/>
      <dgm:spPr/>
      <dgm:t>
        <a:bodyPr/>
        <a:lstStyle/>
        <a:p>
          <a:endParaRPr lang="zh-CN" altLang="en-US"/>
        </a:p>
      </dgm:t>
    </dgm:pt>
    <dgm:pt modelId="{E29A1733-FFEB-4517-9944-561FE68C72FC}">
      <dgm:prSet/>
      <dgm:spPr/>
      <dgm:t>
        <a:bodyPr/>
        <a:lstStyle/>
        <a:p>
          <a:r>
            <a:rPr lang="en-US" altLang="zh-CN" dirty="0" smtClean="0"/>
            <a:t>VDC</a:t>
          </a:r>
          <a:endParaRPr lang="zh-CN" altLang="en-US" dirty="0"/>
        </a:p>
      </dgm:t>
    </dgm:pt>
    <dgm:pt modelId="{60A74694-65C4-4B8A-B358-24D8D3DA5C5B}" cxnId="{2DC114E8-8CC6-409C-9850-F47A44ACBB34}" type="parTrans">
      <dgm:prSet/>
      <dgm:spPr/>
      <dgm:t>
        <a:bodyPr/>
        <a:lstStyle/>
        <a:p>
          <a:endParaRPr lang="zh-CN" altLang="en-US"/>
        </a:p>
      </dgm:t>
    </dgm:pt>
    <dgm:pt modelId="{57271FE6-D9A6-4CD8-8E6C-6689509D2000}" cxnId="{2DC114E8-8CC6-409C-9850-F47A44ACBB34}" type="sibTrans">
      <dgm:prSet/>
      <dgm:spPr/>
      <dgm:t>
        <a:bodyPr/>
        <a:lstStyle/>
        <a:p>
          <a:endParaRPr lang="zh-CN" altLang="en-US"/>
        </a:p>
      </dgm:t>
    </dgm:pt>
    <dgm:pt modelId="{C9E5C641-1CF2-45B0-A55E-BC0E17EE289B}">
      <dgm:prSet/>
      <dgm:spPr/>
      <dgm:t>
        <a:bodyPr/>
        <a:lstStyle/>
        <a:p>
          <a:r>
            <a:rPr lang="zh-CN" altLang="en-US" dirty="0" smtClean="0"/>
            <a:t>虚拟机及磁盘</a:t>
          </a:r>
          <a:endParaRPr lang="zh-CN" altLang="en-US" dirty="0"/>
        </a:p>
      </dgm:t>
    </dgm:pt>
    <dgm:pt modelId="{7A6D420A-4CB5-4B58-88D5-0F06EB71DA8D}" cxnId="{6963936E-F591-4D57-88A2-4AB28D356125}" type="parTrans">
      <dgm:prSet/>
      <dgm:spPr/>
      <dgm:t>
        <a:bodyPr/>
        <a:lstStyle/>
        <a:p>
          <a:endParaRPr lang="zh-CN" altLang="en-US"/>
        </a:p>
      </dgm:t>
    </dgm:pt>
    <dgm:pt modelId="{F9F648FD-8304-4310-B893-85841664ECFE}" cxnId="{6963936E-F591-4D57-88A2-4AB28D356125}" type="sibTrans">
      <dgm:prSet/>
      <dgm:spPr/>
      <dgm:t>
        <a:bodyPr/>
        <a:lstStyle/>
        <a:p>
          <a:endParaRPr lang="zh-CN" altLang="en-US"/>
        </a:p>
      </dgm:t>
    </dgm:pt>
    <dgm:pt modelId="{59C2E8B0-B3FA-4A49-BAF7-AFC3DFA2DFAA}">
      <dgm:prSet/>
      <dgm:spPr/>
      <dgm:t>
        <a:bodyPr/>
        <a:lstStyle/>
        <a:p>
          <a:r>
            <a:rPr lang="en-US" altLang="zh-CN" dirty="0" smtClean="0"/>
            <a:t>VPC</a:t>
          </a:r>
          <a:r>
            <a:rPr lang="zh-CN" altLang="en-US" dirty="0" smtClean="0"/>
            <a:t>管理</a:t>
          </a:r>
          <a:endParaRPr lang="zh-CN" altLang="en-US" dirty="0"/>
        </a:p>
      </dgm:t>
    </dgm:pt>
    <dgm:pt modelId="{C497D9CB-8724-4531-8E3B-F2A66A877C46}" cxnId="{EDB6E870-1471-4B87-BBFF-220B81BB02E8}" type="parTrans">
      <dgm:prSet/>
      <dgm:spPr/>
      <dgm:t>
        <a:bodyPr/>
        <a:lstStyle/>
        <a:p>
          <a:endParaRPr lang="zh-CN" altLang="en-US"/>
        </a:p>
      </dgm:t>
    </dgm:pt>
    <dgm:pt modelId="{90098005-5F50-4973-94AE-9D348CF5785E}" cxnId="{EDB6E870-1471-4B87-BBFF-220B81BB02E8}" type="sibTrans">
      <dgm:prSet/>
      <dgm:spPr/>
      <dgm:t>
        <a:bodyPr/>
        <a:lstStyle/>
        <a:p>
          <a:endParaRPr lang="zh-CN" altLang="en-US"/>
        </a:p>
      </dgm:t>
    </dgm:pt>
    <dgm:pt modelId="{7E752AE4-EEA2-4DED-A025-D2C962222EAD}">
      <dgm:prSet/>
      <dgm:spPr/>
      <dgm:t>
        <a:bodyPr/>
        <a:lstStyle/>
        <a:p>
          <a:r>
            <a:rPr lang="zh-CN" altLang="en-US" dirty="0" smtClean="0"/>
            <a:t>虚拟机模板管理</a:t>
          </a:r>
          <a:endParaRPr lang="zh-CN" altLang="en-US" dirty="0"/>
        </a:p>
      </dgm:t>
    </dgm:pt>
    <dgm:pt modelId="{E6C9AD56-F24A-4772-8D1B-1FD54E881A21}" cxnId="{317DF645-B35E-47BA-8A0F-7ED6976EAB7B}" type="parTrans">
      <dgm:prSet/>
      <dgm:spPr/>
      <dgm:t>
        <a:bodyPr/>
        <a:lstStyle/>
        <a:p>
          <a:endParaRPr lang="zh-CN" altLang="en-US"/>
        </a:p>
      </dgm:t>
    </dgm:pt>
    <dgm:pt modelId="{2F14294B-BAED-4A79-8FE2-7156A76DDD5F}" cxnId="{317DF645-B35E-47BA-8A0F-7ED6976EAB7B}" type="sibTrans">
      <dgm:prSet/>
      <dgm:spPr/>
      <dgm:t>
        <a:bodyPr/>
        <a:lstStyle/>
        <a:p>
          <a:endParaRPr lang="zh-CN" altLang="en-US"/>
        </a:p>
      </dgm:t>
    </dgm:pt>
    <dgm:pt modelId="{2E8F0E0A-B0C8-4A82-86F2-1B803E6DD7CA}" type="pres">
      <dgm:prSet presAssocID="{3EF8C597-DDAB-4E2B-A35F-02B03EEF8A07}" presName="diagram" presStyleCnt="0">
        <dgm:presLayoutVars>
          <dgm:chPref val="1"/>
          <dgm:dir/>
          <dgm:animOne val="branch"/>
          <dgm:animLvl val="lvl"/>
          <dgm:resizeHandles/>
        </dgm:presLayoutVars>
      </dgm:prSet>
      <dgm:spPr/>
      <dgm:t>
        <a:bodyPr/>
        <a:lstStyle/>
        <a:p>
          <a:endParaRPr lang="zh-CN" altLang="en-US"/>
        </a:p>
      </dgm:t>
    </dgm:pt>
    <dgm:pt modelId="{A3A8E589-6AB3-4071-AA42-9BF5D4A29167}" type="pres">
      <dgm:prSet presAssocID="{D71054A5-AAD2-41D7-8DE2-68FBC99631EF}" presName="root" presStyleCnt="0"/>
      <dgm:spPr/>
    </dgm:pt>
    <dgm:pt modelId="{6118C4EA-D7BF-48F5-AFED-6E41B14A993F}" type="pres">
      <dgm:prSet presAssocID="{D71054A5-AAD2-41D7-8DE2-68FBC99631EF}" presName="rootComposite" presStyleCnt="0"/>
      <dgm:spPr/>
    </dgm:pt>
    <dgm:pt modelId="{2A66442A-CC96-4969-BF24-EB321F22F206}" type="pres">
      <dgm:prSet presAssocID="{D71054A5-AAD2-41D7-8DE2-68FBC99631EF}" presName="rootText" presStyleLbl="node1" presStyleIdx="0" presStyleCnt="3"/>
      <dgm:spPr/>
      <dgm:t>
        <a:bodyPr/>
        <a:lstStyle/>
        <a:p>
          <a:endParaRPr lang="zh-CN" altLang="en-US"/>
        </a:p>
      </dgm:t>
    </dgm:pt>
    <dgm:pt modelId="{70C8BE4A-9722-47CD-9DF2-F8A3AA102D30}" type="pres">
      <dgm:prSet presAssocID="{D71054A5-AAD2-41D7-8DE2-68FBC99631EF}" presName="rootConnector" presStyleLbl="node1" presStyleIdx="0" presStyleCnt="3"/>
      <dgm:spPr/>
      <dgm:t>
        <a:bodyPr/>
        <a:lstStyle/>
        <a:p>
          <a:endParaRPr lang="zh-CN" altLang="en-US"/>
        </a:p>
      </dgm:t>
    </dgm:pt>
    <dgm:pt modelId="{F3F6FA5B-323E-4391-BE32-5105C35D1F65}" type="pres">
      <dgm:prSet presAssocID="{D71054A5-AAD2-41D7-8DE2-68FBC99631EF}" presName="childShape" presStyleCnt="0"/>
      <dgm:spPr/>
    </dgm:pt>
    <dgm:pt modelId="{CF2AA11B-4B0A-403D-81EC-7AC76F8815D0}" type="pres">
      <dgm:prSet presAssocID="{7E308826-F49E-42EA-A57F-2B87EDA479F3}" presName="Name13" presStyleLbl="parChTrans1D2" presStyleIdx="0" presStyleCnt="8"/>
      <dgm:spPr/>
      <dgm:t>
        <a:bodyPr/>
        <a:lstStyle/>
        <a:p>
          <a:endParaRPr lang="zh-CN" altLang="en-US"/>
        </a:p>
      </dgm:t>
    </dgm:pt>
    <dgm:pt modelId="{580E0B50-B980-4AF1-9AA5-37E1FA43C6D7}" type="pres">
      <dgm:prSet presAssocID="{1211711F-ED3D-47A6-9BD3-FBFC109AB7C3}" presName="childText" presStyleLbl="bgAcc1" presStyleIdx="0" presStyleCnt="8">
        <dgm:presLayoutVars>
          <dgm:bulletEnabled val="1"/>
        </dgm:presLayoutVars>
      </dgm:prSet>
      <dgm:spPr/>
      <dgm:t>
        <a:bodyPr/>
        <a:lstStyle/>
        <a:p>
          <a:endParaRPr lang="zh-CN" altLang="en-US"/>
        </a:p>
      </dgm:t>
    </dgm:pt>
    <dgm:pt modelId="{F497E308-B496-443C-B10B-A60424B19359}" type="pres">
      <dgm:prSet presAssocID="{017D4463-6F98-49C1-99E9-3338A3932B45}" presName="Name13" presStyleLbl="parChTrans1D2" presStyleIdx="1" presStyleCnt="8"/>
      <dgm:spPr/>
      <dgm:t>
        <a:bodyPr/>
        <a:lstStyle/>
        <a:p>
          <a:endParaRPr lang="zh-CN" altLang="en-US"/>
        </a:p>
      </dgm:t>
    </dgm:pt>
    <dgm:pt modelId="{41522C8A-C8DD-4032-AE4E-7FF429CEB3F2}" type="pres">
      <dgm:prSet presAssocID="{CBDEF813-2BF0-4588-8E3B-4288BE41AFB1}" presName="childText" presStyleLbl="bgAcc1" presStyleIdx="1" presStyleCnt="8">
        <dgm:presLayoutVars>
          <dgm:bulletEnabled val="1"/>
        </dgm:presLayoutVars>
      </dgm:prSet>
      <dgm:spPr/>
      <dgm:t>
        <a:bodyPr/>
        <a:lstStyle/>
        <a:p>
          <a:endParaRPr lang="zh-CN" altLang="en-US"/>
        </a:p>
      </dgm:t>
    </dgm:pt>
    <dgm:pt modelId="{1BEB2754-9A21-42A7-A440-2DB98B4B3884}" type="pres">
      <dgm:prSet presAssocID="{44A265B7-264F-4300-83F4-BE2D9ADE0C9A}" presName="root" presStyleCnt="0"/>
      <dgm:spPr/>
    </dgm:pt>
    <dgm:pt modelId="{0EE219FC-0792-4A29-B236-CB0E3D39EBE4}" type="pres">
      <dgm:prSet presAssocID="{44A265B7-264F-4300-83F4-BE2D9ADE0C9A}" presName="rootComposite" presStyleCnt="0"/>
      <dgm:spPr/>
    </dgm:pt>
    <dgm:pt modelId="{64893A2E-F201-4EFF-AB43-6C0659CF74FE}" type="pres">
      <dgm:prSet presAssocID="{44A265B7-264F-4300-83F4-BE2D9ADE0C9A}" presName="rootText" presStyleLbl="node1" presStyleIdx="1" presStyleCnt="3"/>
      <dgm:spPr/>
      <dgm:t>
        <a:bodyPr/>
        <a:lstStyle/>
        <a:p>
          <a:endParaRPr lang="zh-CN" altLang="en-US"/>
        </a:p>
      </dgm:t>
    </dgm:pt>
    <dgm:pt modelId="{7B649762-52BA-4266-9BFA-42A819C9344E}" type="pres">
      <dgm:prSet presAssocID="{44A265B7-264F-4300-83F4-BE2D9ADE0C9A}" presName="rootConnector" presStyleLbl="node1" presStyleIdx="1" presStyleCnt="3"/>
      <dgm:spPr/>
      <dgm:t>
        <a:bodyPr/>
        <a:lstStyle/>
        <a:p>
          <a:endParaRPr lang="zh-CN" altLang="en-US"/>
        </a:p>
      </dgm:t>
    </dgm:pt>
    <dgm:pt modelId="{46279A9C-4E1E-42C7-B1F7-C71D38E63614}" type="pres">
      <dgm:prSet presAssocID="{44A265B7-264F-4300-83F4-BE2D9ADE0C9A}" presName="childShape" presStyleCnt="0"/>
      <dgm:spPr/>
    </dgm:pt>
    <dgm:pt modelId="{810B91B9-A99F-47F2-9B3B-B42AB80A115E}" type="pres">
      <dgm:prSet presAssocID="{1D96517C-388D-4192-ADFF-FC8756D4FC99}" presName="Name13" presStyleLbl="parChTrans1D2" presStyleIdx="2" presStyleCnt="8"/>
      <dgm:spPr/>
      <dgm:t>
        <a:bodyPr/>
        <a:lstStyle/>
        <a:p>
          <a:endParaRPr lang="zh-CN" altLang="en-US"/>
        </a:p>
      </dgm:t>
    </dgm:pt>
    <dgm:pt modelId="{18923885-2919-42E7-A794-E0A4C7712C44}" type="pres">
      <dgm:prSet presAssocID="{84CD00B2-A688-4C46-B329-084E2EFAEC1A}" presName="childText" presStyleLbl="bgAcc1" presStyleIdx="2" presStyleCnt="8">
        <dgm:presLayoutVars>
          <dgm:bulletEnabled val="1"/>
        </dgm:presLayoutVars>
      </dgm:prSet>
      <dgm:spPr/>
      <dgm:t>
        <a:bodyPr/>
        <a:lstStyle/>
        <a:p>
          <a:endParaRPr lang="zh-CN" altLang="en-US"/>
        </a:p>
      </dgm:t>
    </dgm:pt>
    <dgm:pt modelId="{6FD73256-CB6B-4EAD-93F3-D57FC36822AA}" type="pres">
      <dgm:prSet presAssocID="{7A6D420A-4CB5-4B58-88D5-0F06EB71DA8D}" presName="Name13" presStyleLbl="parChTrans1D2" presStyleIdx="3" presStyleCnt="8"/>
      <dgm:spPr/>
      <dgm:t>
        <a:bodyPr/>
        <a:lstStyle/>
        <a:p>
          <a:endParaRPr lang="zh-CN" altLang="en-US"/>
        </a:p>
      </dgm:t>
    </dgm:pt>
    <dgm:pt modelId="{6500634F-92E8-4196-9109-2AE73C403EF4}" type="pres">
      <dgm:prSet presAssocID="{C9E5C641-1CF2-45B0-A55E-BC0E17EE289B}" presName="childText" presStyleLbl="bgAcc1" presStyleIdx="3" presStyleCnt="8">
        <dgm:presLayoutVars>
          <dgm:bulletEnabled val="1"/>
        </dgm:presLayoutVars>
      </dgm:prSet>
      <dgm:spPr/>
      <dgm:t>
        <a:bodyPr/>
        <a:lstStyle/>
        <a:p>
          <a:endParaRPr lang="zh-CN" altLang="en-US"/>
        </a:p>
      </dgm:t>
    </dgm:pt>
    <dgm:pt modelId="{A15F748F-8C4C-45AA-83D3-011BE8942FE1}" type="pres">
      <dgm:prSet presAssocID="{E6C9AD56-F24A-4772-8D1B-1FD54E881A21}" presName="Name13" presStyleLbl="parChTrans1D2" presStyleIdx="4" presStyleCnt="8"/>
      <dgm:spPr/>
      <dgm:t>
        <a:bodyPr/>
        <a:lstStyle/>
        <a:p>
          <a:endParaRPr lang="zh-CN" altLang="en-US"/>
        </a:p>
      </dgm:t>
    </dgm:pt>
    <dgm:pt modelId="{D54AB44E-2B82-46D2-97B8-A56A8BFCF46E}" type="pres">
      <dgm:prSet presAssocID="{7E752AE4-EEA2-4DED-A025-D2C962222EAD}" presName="childText" presStyleLbl="bgAcc1" presStyleIdx="4" presStyleCnt="8">
        <dgm:presLayoutVars>
          <dgm:bulletEnabled val="1"/>
        </dgm:presLayoutVars>
      </dgm:prSet>
      <dgm:spPr/>
      <dgm:t>
        <a:bodyPr/>
        <a:lstStyle/>
        <a:p>
          <a:endParaRPr lang="zh-CN" altLang="en-US"/>
        </a:p>
      </dgm:t>
    </dgm:pt>
    <dgm:pt modelId="{F3DEADDD-C765-4B4E-B875-4E06C3D11A5B}" type="pres">
      <dgm:prSet presAssocID="{C46F341D-64B4-48A6-A58E-1A734C2FFA3F}" presName="Name13" presStyleLbl="parChTrans1D2" presStyleIdx="5" presStyleCnt="8"/>
      <dgm:spPr/>
      <dgm:t>
        <a:bodyPr/>
        <a:lstStyle/>
        <a:p>
          <a:endParaRPr lang="zh-CN" altLang="en-US"/>
        </a:p>
      </dgm:t>
    </dgm:pt>
    <dgm:pt modelId="{5372FE3E-C2C8-4B9D-A3E7-543A06D0FECA}" type="pres">
      <dgm:prSet presAssocID="{D1C42E86-BCE7-44C2-8672-727CE5325D35}" presName="childText" presStyleLbl="bgAcc1" presStyleIdx="5" presStyleCnt="8">
        <dgm:presLayoutVars>
          <dgm:bulletEnabled val="1"/>
        </dgm:presLayoutVars>
      </dgm:prSet>
      <dgm:spPr/>
      <dgm:t>
        <a:bodyPr/>
        <a:lstStyle/>
        <a:p>
          <a:endParaRPr lang="zh-CN" altLang="en-US"/>
        </a:p>
      </dgm:t>
    </dgm:pt>
    <dgm:pt modelId="{66EFAEA2-F03A-4BEB-8C75-61BFB4BABF31}" type="pres">
      <dgm:prSet presAssocID="{E29A1733-FFEB-4517-9944-561FE68C72FC}" presName="root" presStyleCnt="0"/>
      <dgm:spPr/>
    </dgm:pt>
    <dgm:pt modelId="{807114C1-339B-4774-8DAC-8CE0AD6F48D1}" type="pres">
      <dgm:prSet presAssocID="{E29A1733-FFEB-4517-9944-561FE68C72FC}" presName="rootComposite" presStyleCnt="0"/>
      <dgm:spPr/>
    </dgm:pt>
    <dgm:pt modelId="{298184FD-C820-44E6-90F8-B4CDDE624E7C}" type="pres">
      <dgm:prSet presAssocID="{E29A1733-FFEB-4517-9944-561FE68C72FC}" presName="rootText" presStyleLbl="node1" presStyleIdx="2" presStyleCnt="3"/>
      <dgm:spPr/>
      <dgm:t>
        <a:bodyPr/>
        <a:lstStyle/>
        <a:p>
          <a:endParaRPr lang="zh-CN" altLang="en-US"/>
        </a:p>
      </dgm:t>
    </dgm:pt>
    <dgm:pt modelId="{891A2DBD-859C-4C42-9185-3CA4C50ED4F1}" type="pres">
      <dgm:prSet presAssocID="{E29A1733-FFEB-4517-9944-561FE68C72FC}" presName="rootConnector" presStyleLbl="node1" presStyleIdx="2" presStyleCnt="3"/>
      <dgm:spPr/>
      <dgm:t>
        <a:bodyPr/>
        <a:lstStyle/>
        <a:p>
          <a:endParaRPr lang="zh-CN" altLang="en-US"/>
        </a:p>
      </dgm:t>
    </dgm:pt>
    <dgm:pt modelId="{3BFBA6AB-98BB-454B-B201-1D3A0F27F312}" type="pres">
      <dgm:prSet presAssocID="{E29A1733-FFEB-4517-9944-561FE68C72FC}" presName="childShape" presStyleCnt="0"/>
      <dgm:spPr/>
    </dgm:pt>
    <dgm:pt modelId="{4FE27977-5F6C-4A1F-9166-F76829734851}" type="pres">
      <dgm:prSet presAssocID="{3F4AE2E0-0A37-4B62-864A-C2B472DF09FA}" presName="Name13" presStyleLbl="parChTrans1D2" presStyleIdx="6" presStyleCnt="8"/>
      <dgm:spPr/>
      <dgm:t>
        <a:bodyPr/>
        <a:lstStyle/>
        <a:p>
          <a:endParaRPr lang="zh-CN" altLang="en-US"/>
        </a:p>
      </dgm:t>
    </dgm:pt>
    <dgm:pt modelId="{9014B544-6C99-4B3A-B0B7-CC4EE9B93DFE}" type="pres">
      <dgm:prSet presAssocID="{235A60A1-7E81-4422-80C6-D439820A04C5}" presName="childText" presStyleLbl="bgAcc1" presStyleIdx="6" presStyleCnt="8">
        <dgm:presLayoutVars>
          <dgm:bulletEnabled val="1"/>
        </dgm:presLayoutVars>
      </dgm:prSet>
      <dgm:spPr/>
      <dgm:t>
        <a:bodyPr/>
        <a:lstStyle/>
        <a:p>
          <a:endParaRPr lang="zh-CN" altLang="en-US"/>
        </a:p>
      </dgm:t>
    </dgm:pt>
    <dgm:pt modelId="{62DE3F7E-DCA3-4B69-824C-E62F169636A9}" type="pres">
      <dgm:prSet presAssocID="{C497D9CB-8724-4531-8E3B-F2A66A877C46}" presName="Name13" presStyleLbl="parChTrans1D2" presStyleIdx="7" presStyleCnt="8"/>
      <dgm:spPr/>
      <dgm:t>
        <a:bodyPr/>
        <a:lstStyle/>
        <a:p>
          <a:endParaRPr lang="zh-CN" altLang="en-US"/>
        </a:p>
      </dgm:t>
    </dgm:pt>
    <dgm:pt modelId="{931EC9A1-AD1B-44B6-85D7-C5EAAB2AF285}" type="pres">
      <dgm:prSet presAssocID="{59C2E8B0-B3FA-4A49-BAF7-AFC3DFA2DFAA}" presName="childText" presStyleLbl="bgAcc1" presStyleIdx="7" presStyleCnt="8">
        <dgm:presLayoutVars>
          <dgm:bulletEnabled val="1"/>
        </dgm:presLayoutVars>
      </dgm:prSet>
      <dgm:spPr/>
      <dgm:t>
        <a:bodyPr/>
        <a:lstStyle/>
        <a:p>
          <a:endParaRPr lang="zh-CN" altLang="en-US"/>
        </a:p>
      </dgm:t>
    </dgm:pt>
  </dgm:ptLst>
  <dgm:cxnLst>
    <dgm:cxn modelId="{EDB6E870-1471-4B87-BBFF-220B81BB02E8}" srcId="{E29A1733-FFEB-4517-9944-561FE68C72FC}" destId="{59C2E8B0-B3FA-4A49-BAF7-AFC3DFA2DFAA}" srcOrd="1" destOrd="0" parTransId="{C497D9CB-8724-4531-8E3B-F2A66A877C46}" sibTransId="{90098005-5F50-4973-94AE-9D348CF5785E}"/>
    <dgm:cxn modelId="{6963936E-F591-4D57-88A2-4AB28D356125}" srcId="{44A265B7-264F-4300-83F4-BE2D9ADE0C9A}" destId="{C9E5C641-1CF2-45B0-A55E-BC0E17EE289B}" srcOrd="1" destOrd="0" parTransId="{7A6D420A-4CB5-4B58-88D5-0F06EB71DA8D}" sibTransId="{F9F648FD-8304-4310-B893-85841664ECFE}"/>
    <dgm:cxn modelId="{317DF645-B35E-47BA-8A0F-7ED6976EAB7B}" srcId="{44A265B7-264F-4300-83F4-BE2D9ADE0C9A}" destId="{7E752AE4-EEA2-4DED-A025-D2C962222EAD}" srcOrd="2" destOrd="0" parTransId="{E6C9AD56-F24A-4772-8D1B-1FD54E881A21}" sibTransId="{2F14294B-BAED-4A79-8FE2-7156A76DDD5F}"/>
    <dgm:cxn modelId="{FBDB7F42-24CC-41E4-8301-C596FB9B5D83}" srcId="{D71054A5-AAD2-41D7-8DE2-68FBC99631EF}" destId="{CBDEF813-2BF0-4588-8E3B-4288BE41AFB1}" srcOrd="1" destOrd="0" parTransId="{017D4463-6F98-49C1-99E9-3338A3932B45}" sibTransId="{668D5758-E366-4D86-87D0-176E65F05931}"/>
    <dgm:cxn modelId="{0D006A7C-0ED3-4923-AA2A-31C712C5319B}" type="presOf" srcId="{44A265B7-264F-4300-83F4-BE2D9ADE0C9A}" destId="{7B649762-52BA-4266-9BFA-42A819C9344E}" srcOrd="1" destOrd="0" presId="urn:microsoft.com/office/officeart/2005/8/layout/hierarchy3"/>
    <dgm:cxn modelId="{F930C8D6-1A8D-45A7-A1E1-20938CF9CD9D}" type="presOf" srcId="{C9E5C641-1CF2-45B0-A55E-BC0E17EE289B}" destId="{6500634F-92E8-4196-9109-2AE73C403EF4}" srcOrd="0" destOrd="0" presId="urn:microsoft.com/office/officeart/2005/8/layout/hierarchy3"/>
    <dgm:cxn modelId="{E10DAF4C-CCDA-4D93-9D9A-0CF7714AD561}" type="presOf" srcId="{D71054A5-AAD2-41D7-8DE2-68FBC99631EF}" destId="{70C8BE4A-9722-47CD-9DF2-F8A3AA102D30}" srcOrd="1" destOrd="0" presId="urn:microsoft.com/office/officeart/2005/8/layout/hierarchy3"/>
    <dgm:cxn modelId="{2DC114E8-8CC6-409C-9850-F47A44ACBB34}" srcId="{3EF8C597-DDAB-4E2B-A35F-02B03EEF8A07}" destId="{E29A1733-FFEB-4517-9944-561FE68C72FC}" srcOrd="2" destOrd="0" parTransId="{60A74694-65C4-4B8A-B358-24D8D3DA5C5B}" sibTransId="{57271FE6-D9A6-4CD8-8E6C-6689509D2000}"/>
    <dgm:cxn modelId="{192939C0-C7CA-46D4-825B-7DB93818CD8D}" srcId="{E29A1733-FFEB-4517-9944-561FE68C72FC}" destId="{235A60A1-7E81-4422-80C6-D439820A04C5}" srcOrd="0" destOrd="0" parTransId="{3F4AE2E0-0A37-4B62-864A-C2B472DF09FA}" sibTransId="{98B2A671-E242-4E4A-8FDE-F99B06343742}"/>
    <dgm:cxn modelId="{1305AF2F-241C-44D7-AEA3-21188EF1A020}" srcId="{D71054A5-AAD2-41D7-8DE2-68FBC99631EF}" destId="{1211711F-ED3D-47A6-9BD3-FBFC109AB7C3}" srcOrd="0" destOrd="0" parTransId="{7E308826-F49E-42EA-A57F-2B87EDA479F3}" sibTransId="{A8095D2E-82B4-48A7-A7BD-ABD078C17BA8}"/>
    <dgm:cxn modelId="{E00BEF0E-BC7C-4CC1-A081-54935940BEC5}" type="presOf" srcId="{7E308826-F49E-42EA-A57F-2B87EDA479F3}" destId="{CF2AA11B-4B0A-403D-81EC-7AC76F8815D0}" srcOrd="0" destOrd="0" presId="urn:microsoft.com/office/officeart/2005/8/layout/hierarchy3"/>
    <dgm:cxn modelId="{FBDF76A5-8DC1-4891-934A-F1D81C0BC03C}" srcId="{44A265B7-264F-4300-83F4-BE2D9ADE0C9A}" destId="{84CD00B2-A688-4C46-B329-084E2EFAEC1A}" srcOrd="0" destOrd="0" parTransId="{1D96517C-388D-4192-ADFF-FC8756D4FC99}" sibTransId="{A3655407-6BF4-4CC8-965F-3196135A8287}"/>
    <dgm:cxn modelId="{4738AA8C-EF19-44D7-B714-B4757DE0CC54}" type="presOf" srcId="{44A265B7-264F-4300-83F4-BE2D9ADE0C9A}" destId="{64893A2E-F201-4EFF-AB43-6C0659CF74FE}" srcOrd="0" destOrd="0" presId="urn:microsoft.com/office/officeart/2005/8/layout/hierarchy3"/>
    <dgm:cxn modelId="{36FF3A3E-AC63-47EF-8A48-DEA288F68186}" type="presOf" srcId="{7E752AE4-EEA2-4DED-A025-D2C962222EAD}" destId="{D54AB44E-2B82-46D2-97B8-A56A8BFCF46E}" srcOrd="0" destOrd="0" presId="urn:microsoft.com/office/officeart/2005/8/layout/hierarchy3"/>
    <dgm:cxn modelId="{0DBF4CA1-4B13-4C15-AAFE-85E6DDC97A7D}" srcId="{3EF8C597-DDAB-4E2B-A35F-02B03EEF8A07}" destId="{44A265B7-264F-4300-83F4-BE2D9ADE0C9A}" srcOrd="1" destOrd="0" parTransId="{0CC82EB4-1F2B-4C16-BB86-FE4E54EB8772}" sibTransId="{A02D7423-9988-4EA0-9488-71AC76E2E9F8}"/>
    <dgm:cxn modelId="{09C584F2-C0CB-4614-8441-58E5F82C8F68}" type="presOf" srcId="{3F4AE2E0-0A37-4B62-864A-C2B472DF09FA}" destId="{4FE27977-5F6C-4A1F-9166-F76829734851}" srcOrd="0" destOrd="0" presId="urn:microsoft.com/office/officeart/2005/8/layout/hierarchy3"/>
    <dgm:cxn modelId="{D03E3573-4E26-404F-ABE1-98983C3ACB13}" type="presOf" srcId="{59C2E8B0-B3FA-4A49-BAF7-AFC3DFA2DFAA}" destId="{931EC9A1-AD1B-44B6-85D7-C5EAAB2AF285}" srcOrd="0" destOrd="0" presId="urn:microsoft.com/office/officeart/2005/8/layout/hierarchy3"/>
    <dgm:cxn modelId="{5530F8D2-9089-49FD-BDDD-4B12EC34A71B}" type="presOf" srcId="{E29A1733-FFEB-4517-9944-561FE68C72FC}" destId="{298184FD-C820-44E6-90F8-B4CDDE624E7C}" srcOrd="0" destOrd="0" presId="urn:microsoft.com/office/officeart/2005/8/layout/hierarchy3"/>
    <dgm:cxn modelId="{8025749C-CFED-42D9-B506-016C61242C76}" type="presOf" srcId="{7A6D420A-4CB5-4B58-88D5-0F06EB71DA8D}" destId="{6FD73256-CB6B-4EAD-93F3-D57FC36822AA}" srcOrd="0" destOrd="0" presId="urn:microsoft.com/office/officeart/2005/8/layout/hierarchy3"/>
    <dgm:cxn modelId="{9F5CA33F-BD24-4FFC-BBA9-64705737B63B}" type="presOf" srcId="{3EF8C597-DDAB-4E2B-A35F-02B03EEF8A07}" destId="{2E8F0E0A-B0C8-4A82-86F2-1B803E6DD7CA}" srcOrd="0" destOrd="0" presId="urn:microsoft.com/office/officeart/2005/8/layout/hierarchy3"/>
    <dgm:cxn modelId="{AC2ACF8B-FCE7-4F0B-931B-35939E6F526B}" type="presOf" srcId="{84CD00B2-A688-4C46-B329-084E2EFAEC1A}" destId="{18923885-2919-42E7-A794-E0A4C7712C44}" srcOrd="0" destOrd="0" presId="urn:microsoft.com/office/officeart/2005/8/layout/hierarchy3"/>
    <dgm:cxn modelId="{36B8A87E-C471-4DD2-9220-EB36E9628291}" type="presOf" srcId="{1211711F-ED3D-47A6-9BD3-FBFC109AB7C3}" destId="{580E0B50-B980-4AF1-9AA5-37E1FA43C6D7}" srcOrd="0" destOrd="0" presId="urn:microsoft.com/office/officeart/2005/8/layout/hierarchy3"/>
    <dgm:cxn modelId="{6349620B-30E9-4F6A-88DB-E30D41DBDFF2}" srcId="{3EF8C597-DDAB-4E2B-A35F-02B03EEF8A07}" destId="{D71054A5-AAD2-41D7-8DE2-68FBC99631EF}" srcOrd="0" destOrd="0" parTransId="{2FD51C08-5CA2-4FB7-9D07-2D02F9D7855C}" sibTransId="{D574CE5E-9D2B-46D4-A12D-41D86EFBEC17}"/>
    <dgm:cxn modelId="{69C19BD1-6295-42D2-96C8-218513E54EDE}" type="presOf" srcId="{D71054A5-AAD2-41D7-8DE2-68FBC99631EF}" destId="{2A66442A-CC96-4969-BF24-EB321F22F206}" srcOrd="0" destOrd="0" presId="urn:microsoft.com/office/officeart/2005/8/layout/hierarchy3"/>
    <dgm:cxn modelId="{C48A7943-7CD3-4237-A325-30BA051DD92D}" type="presOf" srcId="{D1C42E86-BCE7-44C2-8672-727CE5325D35}" destId="{5372FE3E-C2C8-4B9D-A3E7-543A06D0FECA}" srcOrd="0" destOrd="0" presId="urn:microsoft.com/office/officeart/2005/8/layout/hierarchy3"/>
    <dgm:cxn modelId="{F94FF5C4-3243-4848-AC94-88715FA72FDA}" type="presOf" srcId="{CBDEF813-2BF0-4588-8E3B-4288BE41AFB1}" destId="{41522C8A-C8DD-4032-AE4E-7FF429CEB3F2}" srcOrd="0" destOrd="0" presId="urn:microsoft.com/office/officeart/2005/8/layout/hierarchy3"/>
    <dgm:cxn modelId="{ABB8B497-6A88-45E8-B34C-8E97453C7A2F}" type="presOf" srcId="{E29A1733-FFEB-4517-9944-561FE68C72FC}" destId="{891A2DBD-859C-4C42-9185-3CA4C50ED4F1}" srcOrd="1" destOrd="0" presId="urn:microsoft.com/office/officeart/2005/8/layout/hierarchy3"/>
    <dgm:cxn modelId="{19B1CD08-EED9-4D60-9B7B-9A3E3F6A8CDA}" type="presOf" srcId="{C46F341D-64B4-48A6-A58E-1A734C2FFA3F}" destId="{F3DEADDD-C765-4B4E-B875-4E06C3D11A5B}" srcOrd="0" destOrd="0" presId="urn:microsoft.com/office/officeart/2005/8/layout/hierarchy3"/>
    <dgm:cxn modelId="{B16034D6-2620-4656-BAC9-4613D548E39F}" type="presOf" srcId="{1D96517C-388D-4192-ADFF-FC8756D4FC99}" destId="{810B91B9-A99F-47F2-9B3B-B42AB80A115E}" srcOrd="0" destOrd="0" presId="urn:microsoft.com/office/officeart/2005/8/layout/hierarchy3"/>
    <dgm:cxn modelId="{D8987444-46F5-4B18-B9B7-A803D47286E2}" type="presOf" srcId="{017D4463-6F98-49C1-99E9-3338A3932B45}" destId="{F497E308-B496-443C-B10B-A60424B19359}" srcOrd="0" destOrd="0" presId="urn:microsoft.com/office/officeart/2005/8/layout/hierarchy3"/>
    <dgm:cxn modelId="{333069FE-B86F-42B6-BE62-3143FEA110E2}" type="presOf" srcId="{235A60A1-7E81-4422-80C6-D439820A04C5}" destId="{9014B544-6C99-4B3A-B0B7-CC4EE9B93DFE}" srcOrd="0" destOrd="0" presId="urn:microsoft.com/office/officeart/2005/8/layout/hierarchy3"/>
    <dgm:cxn modelId="{AAF8B81E-8EB8-42A2-9FE8-134C27331E91}" srcId="{44A265B7-264F-4300-83F4-BE2D9ADE0C9A}" destId="{D1C42E86-BCE7-44C2-8672-727CE5325D35}" srcOrd="3" destOrd="0" parTransId="{C46F341D-64B4-48A6-A58E-1A734C2FFA3F}" sibTransId="{0C3BB376-E56E-4141-8CD9-BB880F84FCEE}"/>
    <dgm:cxn modelId="{746C0DB0-275F-4057-9281-6788C14B1B34}" type="presOf" srcId="{E6C9AD56-F24A-4772-8D1B-1FD54E881A21}" destId="{A15F748F-8C4C-45AA-83D3-011BE8942FE1}" srcOrd="0" destOrd="0" presId="urn:microsoft.com/office/officeart/2005/8/layout/hierarchy3"/>
    <dgm:cxn modelId="{FADDF3FF-DCB1-4B8C-AA37-0BD530E671FF}" type="presOf" srcId="{C497D9CB-8724-4531-8E3B-F2A66A877C46}" destId="{62DE3F7E-DCA3-4B69-824C-E62F169636A9}" srcOrd="0" destOrd="0" presId="urn:microsoft.com/office/officeart/2005/8/layout/hierarchy3"/>
    <dgm:cxn modelId="{1B636AB2-E74B-4191-B0A8-FFCEA95F17FB}" type="presParOf" srcId="{2E8F0E0A-B0C8-4A82-86F2-1B803E6DD7CA}" destId="{A3A8E589-6AB3-4071-AA42-9BF5D4A29167}" srcOrd="0" destOrd="0" presId="urn:microsoft.com/office/officeart/2005/8/layout/hierarchy3"/>
    <dgm:cxn modelId="{B535438F-B273-47DD-BA23-08E038D421BA}" type="presParOf" srcId="{A3A8E589-6AB3-4071-AA42-9BF5D4A29167}" destId="{6118C4EA-D7BF-48F5-AFED-6E41B14A993F}" srcOrd="0" destOrd="0" presId="urn:microsoft.com/office/officeart/2005/8/layout/hierarchy3"/>
    <dgm:cxn modelId="{BA0F463B-BF64-4C2E-AFDF-B8559E9EC40F}" type="presParOf" srcId="{6118C4EA-D7BF-48F5-AFED-6E41B14A993F}" destId="{2A66442A-CC96-4969-BF24-EB321F22F206}" srcOrd="0" destOrd="0" presId="urn:microsoft.com/office/officeart/2005/8/layout/hierarchy3"/>
    <dgm:cxn modelId="{F0378FAB-0EA9-4A9B-927D-F36C5A7F31E5}" type="presParOf" srcId="{6118C4EA-D7BF-48F5-AFED-6E41B14A993F}" destId="{70C8BE4A-9722-47CD-9DF2-F8A3AA102D30}" srcOrd="1" destOrd="0" presId="urn:microsoft.com/office/officeart/2005/8/layout/hierarchy3"/>
    <dgm:cxn modelId="{DC467CE6-61FB-4FF3-914A-DCF5F27D9762}" type="presParOf" srcId="{A3A8E589-6AB3-4071-AA42-9BF5D4A29167}" destId="{F3F6FA5B-323E-4391-BE32-5105C35D1F65}" srcOrd="1" destOrd="0" presId="urn:microsoft.com/office/officeart/2005/8/layout/hierarchy3"/>
    <dgm:cxn modelId="{40DA6060-D39F-43F8-B210-9ED562E86CF3}" type="presParOf" srcId="{F3F6FA5B-323E-4391-BE32-5105C35D1F65}" destId="{CF2AA11B-4B0A-403D-81EC-7AC76F8815D0}" srcOrd="0" destOrd="0" presId="urn:microsoft.com/office/officeart/2005/8/layout/hierarchy3"/>
    <dgm:cxn modelId="{2D2AE687-5678-4B77-B60D-C6DBF5F28536}" type="presParOf" srcId="{F3F6FA5B-323E-4391-BE32-5105C35D1F65}" destId="{580E0B50-B980-4AF1-9AA5-37E1FA43C6D7}" srcOrd="1" destOrd="0" presId="urn:microsoft.com/office/officeart/2005/8/layout/hierarchy3"/>
    <dgm:cxn modelId="{1C90D6F3-6A04-4047-9191-6EB5C885D029}" type="presParOf" srcId="{F3F6FA5B-323E-4391-BE32-5105C35D1F65}" destId="{F497E308-B496-443C-B10B-A60424B19359}" srcOrd="2" destOrd="0" presId="urn:microsoft.com/office/officeart/2005/8/layout/hierarchy3"/>
    <dgm:cxn modelId="{7C6AA9E7-2522-474D-8313-64E04EC1C1F3}" type="presParOf" srcId="{F3F6FA5B-323E-4391-BE32-5105C35D1F65}" destId="{41522C8A-C8DD-4032-AE4E-7FF429CEB3F2}" srcOrd="3" destOrd="0" presId="urn:microsoft.com/office/officeart/2005/8/layout/hierarchy3"/>
    <dgm:cxn modelId="{5C7797BB-0374-4CB1-9F66-7BA2B9FB60FB}" type="presParOf" srcId="{2E8F0E0A-B0C8-4A82-86F2-1B803E6DD7CA}" destId="{1BEB2754-9A21-42A7-A440-2DB98B4B3884}" srcOrd="1" destOrd="0" presId="urn:microsoft.com/office/officeart/2005/8/layout/hierarchy3"/>
    <dgm:cxn modelId="{A527E7F0-6D08-4619-96EA-5DEA478EDAA7}" type="presParOf" srcId="{1BEB2754-9A21-42A7-A440-2DB98B4B3884}" destId="{0EE219FC-0792-4A29-B236-CB0E3D39EBE4}" srcOrd="0" destOrd="0" presId="urn:microsoft.com/office/officeart/2005/8/layout/hierarchy3"/>
    <dgm:cxn modelId="{146C4DDA-2500-4421-80F7-82065930F85F}" type="presParOf" srcId="{0EE219FC-0792-4A29-B236-CB0E3D39EBE4}" destId="{64893A2E-F201-4EFF-AB43-6C0659CF74FE}" srcOrd="0" destOrd="0" presId="urn:microsoft.com/office/officeart/2005/8/layout/hierarchy3"/>
    <dgm:cxn modelId="{F6030571-C9D4-4882-86AF-12B7FF3A4B16}" type="presParOf" srcId="{0EE219FC-0792-4A29-B236-CB0E3D39EBE4}" destId="{7B649762-52BA-4266-9BFA-42A819C9344E}" srcOrd="1" destOrd="0" presId="urn:microsoft.com/office/officeart/2005/8/layout/hierarchy3"/>
    <dgm:cxn modelId="{2B0030E1-9074-466F-BAE2-3A1F440745F1}" type="presParOf" srcId="{1BEB2754-9A21-42A7-A440-2DB98B4B3884}" destId="{46279A9C-4E1E-42C7-B1F7-C71D38E63614}" srcOrd="1" destOrd="0" presId="urn:microsoft.com/office/officeart/2005/8/layout/hierarchy3"/>
    <dgm:cxn modelId="{1F878316-8C80-44C4-B21A-3A5FE8EB3D8D}" type="presParOf" srcId="{46279A9C-4E1E-42C7-B1F7-C71D38E63614}" destId="{810B91B9-A99F-47F2-9B3B-B42AB80A115E}" srcOrd="0" destOrd="0" presId="urn:microsoft.com/office/officeart/2005/8/layout/hierarchy3"/>
    <dgm:cxn modelId="{713A0574-0C4D-439C-BE8D-84B0187B884D}" type="presParOf" srcId="{46279A9C-4E1E-42C7-B1F7-C71D38E63614}" destId="{18923885-2919-42E7-A794-E0A4C7712C44}" srcOrd="1" destOrd="0" presId="urn:microsoft.com/office/officeart/2005/8/layout/hierarchy3"/>
    <dgm:cxn modelId="{4D7A244C-5098-4E2B-9DF9-1666EB14E3B0}" type="presParOf" srcId="{46279A9C-4E1E-42C7-B1F7-C71D38E63614}" destId="{6FD73256-CB6B-4EAD-93F3-D57FC36822AA}" srcOrd="2" destOrd="0" presId="urn:microsoft.com/office/officeart/2005/8/layout/hierarchy3"/>
    <dgm:cxn modelId="{C4D714A0-B3AA-43D7-BFD7-257F58E1CCA8}" type="presParOf" srcId="{46279A9C-4E1E-42C7-B1F7-C71D38E63614}" destId="{6500634F-92E8-4196-9109-2AE73C403EF4}" srcOrd="3" destOrd="0" presId="urn:microsoft.com/office/officeart/2005/8/layout/hierarchy3"/>
    <dgm:cxn modelId="{42A0BF14-3C58-4253-81EE-C129072A14A2}" type="presParOf" srcId="{46279A9C-4E1E-42C7-B1F7-C71D38E63614}" destId="{A15F748F-8C4C-45AA-83D3-011BE8942FE1}" srcOrd="4" destOrd="0" presId="urn:microsoft.com/office/officeart/2005/8/layout/hierarchy3"/>
    <dgm:cxn modelId="{120D9054-0861-44EF-B7CC-514016F52207}" type="presParOf" srcId="{46279A9C-4E1E-42C7-B1F7-C71D38E63614}" destId="{D54AB44E-2B82-46D2-97B8-A56A8BFCF46E}" srcOrd="5" destOrd="0" presId="urn:microsoft.com/office/officeart/2005/8/layout/hierarchy3"/>
    <dgm:cxn modelId="{6D665448-5BD4-4D67-84FC-89E122074D38}" type="presParOf" srcId="{46279A9C-4E1E-42C7-B1F7-C71D38E63614}" destId="{F3DEADDD-C765-4B4E-B875-4E06C3D11A5B}" srcOrd="6" destOrd="0" presId="urn:microsoft.com/office/officeart/2005/8/layout/hierarchy3"/>
    <dgm:cxn modelId="{92DFB48F-D121-415D-9D34-AB7D6827DBEA}" type="presParOf" srcId="{46279A9C-4E1E-42C7-B1F7-C71D38E63614}" destId="{5372FE3E-C2C8-4B9D-A3E7-543A06D0FECA}" srcOrd="7" destOrd="0" presId="urn:microsoft.com/office/officeart/2005/8/layout/hierarchy3"/>
    <dgm:cxn modelId="{65B29164-B796-40F0-A754-CECF53B54485}" type="presParOf" srcId="{2E8F0E0A-B0C8-4A82-86F2-1B803E6DD7CA}" destId="{66EFAEA2-F03A-4BEB-8C75-61BFB4BABF31}" srcOrd="2" destOrd="0" presId="urn:microsoft.com/office/officeart/2005/8/layout/hierarchy3"/>
    <dgm:cxn modelId="{30D946EE-ED39-4C8E-988E-54A6256E7986}" type="presParOf" srcId="{66EFAEA2-F03A-4BEB-8C75-61BFB4BABF31}" destId="{807114C1-339B-4774-8DAC-8CE0AD6F48D1}" srcOrd="0" destOrd="0" presId="urn:microsoft.com/office/officeart/2005/8/layout/hierarchy3"/>
    <dgm:cxn modelId="{F53A40ED-0C7C-4C7A-A0DB-473A0CD7F32E}" type="presParOf" srcId="{807114C1-339B-4774-8DAC-8CE0AD6F48D1}" destId="{298184FD-C820-44E6-90F8-B4CDDE624E7C}" srcOrd="0" destOrd="0" presId="urn:microsoft.com/office/officeart/2005/8/layout/hierarchy3"/>
    <dgm:cxn modelId="{BD63508F-4629-4132-A8E8-F2AE0580C271}" type="presParOf" srcId="{807114C1-339B-4774-8DAC-8CE0AD6F48D1}" destId="{891A2DBD-859C-4C42-9185-3CA4C50ED4F1}" srcOrd="1" destOrd="0" presId="urn:microsoft.com/office/officeart/2005/8/layout/hierarchy3"/>
    <dgm:cxn modelId="{58F267D1-33CB-4F79-AE40-80F5352C1BD5}" type="presParOf" srcId="{66EFAEA2-F03A-4BEB-8C75-61BFB4BABF31}" destId="{3BFBA6AB-98BB-454B-B201-1D3A0F27F312}" srcOrd="1" destOrd="0" presId="urn:microsoft.com/office/officeart/2005/8/layout/hierarchy3"/>
    <dgm:cxn modelId="{FA6920BE-002E-40F5-85DF-F0563F8A8874}" type="presParOf" srcId="{3BFBA6AB-98BB-454B-B201-1D3A0F27F312}" destId="{4FE27977-5F6C-4A1F-9166-F76829734851}" srcOrd="0" destOrd="0" presId="urn:microsoft.com/office/officeart/2005/8/layout/hierarchy3"/>
    <dgm:cxn modelId="{A2EDEE3A-1008-4B44-8D12-87B11954CFD9}" type="presParOf" srcId="{3BFBA6AB-98BB-454B-B201-1D3A0F27F312}" destId="{9014B544-6C99-4B3A-B0B7-CC4EE9B93DFE}" srcOrd="1" destOrd="0" presId="urn:microsoft.com/office/officeart/2005/8/layout/hierarchy3"/>
    <dgm:cxn modelId="{C2DEBC0D-9B55-4648-BED4-5FBF9DFA1C23}" type="presParOf" srcId="{3BFBA6AB-98BB-454B-B201-1D3A0F27F312}" destId="{62DE3F7E-DCA3-4B69-824C-E62F169636A9}" srcOrd="2" destOrd="0" presId="urn:microsoft.com/office/officeart/2005/8/layout/hierarchy3"/>
    <dgm:cxn modelId="{005A7782-BC59-4823-97AC-F656B07183CA}" type="presParOf" srcId="{3BFBA6AB-98BB-454B-B201-1D3A0F27F312}" destId="{931EC9A1-AD1B-44B6-85D7-C5EAAB2AF285}" srcOrd="3"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F8C597-DDAB-4E2B-A35F-02B03EEF8A07}" type="doc">
      <dgm:prSet loTypeId="urn:microsoft.com/office/officeart/2005/8/layout/hierarchy3" loCatId="hierarchy" qsTypeId="urn:microsoft.com/office/officeart/2005/8/quickstyle/3d1" qsCatId="3D" csTypeId="urn:microsoft.com/office/officeart/2005/8/colors/accent1_2" csCatId="accent1" phldr="1"/>
      <dgm:spPr/>
      <dgm:t>
        <a:bodyPr/>
        <a:lstStyle/>
        <a:p>
          <a:endParaRPr lang="zh-CN" altLang="en-US"/>
        </a:p>
      </dgm:t>
    </dgm:pt>
    <dgm:pt modelId="{D71054A5-AAD2-41D7-8DE2-68FBC99631EF}">
      <dgm:prSet phldrT="[文本]"/>
      <dgm:spPr/>
      <dgm:t>
        <a:bodyPr/>
        <a:lstStyle/>
        <a:p>
          <a:r>
            <a:rPr lang="zh-CN" altLang="en-US" dirty="0" smtClean="0"/>
            <a:t>资源</a:t>
          </a:r>
          <a:endParaRPr lang="zh-CN" altLang="en-US" dirty="0"/>
        </a:p>
      </dgm:t>
    </dgm:pt>
    <dgm:pt modelId="{2FD51C08-5CA2-4FB7-9D07-2D02F9D7855C}" cxnId="{6349620B-30E9-4F6A-88DB-E30D41DBDFF2}" type="parTrans">
      <dgm:prSet/>
      <dgm:spPr/>
      <dgm:t>
        <a:bodyPr/>
        <a:lstStyle/>
        <a:p>
          <a:endParaRPr lang="zh-CN" altLang="en-US"/>
        </a:p>
      </dgm:t>
    </dgm:pt>
    <dgm:pt modelId="{D574CE5E-9D2B-46D4-A12D-41D86EFBEC17}" cxnId="{6349620B-30E9-4F6A-88DB-E30D41DBDFF2}" type="sibTrans">
      <dgm:prSet/>
      <dgm:spPr/>
      <dgm:t>
        <a:bodyPr/>
        <a:lstStyle/>
        <a:p>
          <a:endParaRPr lang="zh-CN" altLang="en-US"/>
        </a:p>
      </dgm:t>
    </dgm:pt>
    <dgm:pt modelId="{1211711F-ED3D-47A6-9BD3-FBFC109AB7C3}">
      <dgm:prSet phldrT="[文本]"/>
      <dgm:spPr/>
      <dgm:t>
        <a:bodyPr/>
        <a:lstStyle/>
        <a:p>
          <a:r>
            <a:rPr lang="zh-CN" altLang="en-US" dirty="0" smtClean="0"/>
            <a:t>虚拟机及磁盘</a:t>
          </a:r>
          <a:endParaRPr lang="zh-CN" altLang="en-US" dirty="0"/>
        </a:p>
      </dgm:t>
    </dgm:pt>
    <dgm:pt modelId="{7E308826-F49E-42EA-A57F-2B87EDA479F3}" cxnId="{1305AF2F-241C-44D7-AEA3-21188EF1A020}" type="parTrans">
      <dgm:prSet/>
      <dgm:spPr/>
      <dgm:t>
        <a:bodyPr/>
        <a:lstStyle/>
        <a:p>
          <a:endParaRPr lang="zh-CN" altLang="en-US"/>
        </a:p>
      </dgm:t>
    </dgm:pt>
    <dgm:pt modelId="{A8095D2E-82B4-48A7-A7BD-ABD078C17BA8}" cxnId="{1305AF2F-241C-44D7-AEA3-21188EF1A020}" type="sibTrans">
      <dgm:prSet/>
      <dgm:spPr/>
      <dgm:t>
        <a:bodyPr/>
        <a:lstStyle/>
        <a:p>
          <a:endParaRPr lang="zh-CN" altLang="en-US"/>
        </a:p>
      </dgm:t>
    </dgm:pt>
    <dgm:pt modelId="{CBDEF813-2BF0-4588-8E3B-4288BE41AFB1}">
      <dgm:prSet phldrT="[文本]"/>
      <dgm:spPr/>
      <dgm:t>
        <a:bodyPr/>
        <a:lstStyle/>
        <a:p>
          <a:r>
            <a:rPr lang="zh-CN" altLang="en-US" dirty="0" smtClean="0"/>
            <a:t>虚拟机模板管理</a:t>
          </a:r>
          <a:endParaRPr lang="zh-CN" altLang="en-US" dirty="0"/>
        </a:p>
      </dgm:t>
    </dgm:pt>
    <dgm:pt modelId="{017D4463-6F98-49C1-99E9-3338A3932B45}" cxnId="{FBDB7F42-24CC-41E4-8301-C596FB9B5D83}" type="parTrans">
      <dgm:prSet/>
      <dgm:spPr/>
      <dgm:t>
        <a:bodyPr/>
        <a:lstStyle/>
        <a:p>
          <a:endParaRPr lang="zh-CN" altLang="en-US"/>
        </a:p>
      </dgm:t>
    </dgm:pt>
    <dgm:pt modelId="{668D5758-E366-4D86-87D0-176E65F05931}" cxnId="{FBDB7F42-24CC-41E4-8301-C596FB9B5D83}" type="sibTrans">
      <dgm:prSet/>
      <dgm:spPr/>
      <dgm:t>
        <a:bodyPr/>
        <a:lstStyle/>
        <a:p>
          <a:endParaRPr lang="zh-CN" altLang="en-US"/>
        </a:p>
      </dgm:t>
    </dgm:pt>
    <dgm:pt modelId="{44A265B7-264F-4300-83F4-BE2D9ADE0C9A}">
      <dgm:prSet phldrT="[文本]"/>
      <dgm:spPr/>
      <dgm:t>
        <a:bodyPr/>
        <a:lstStyle/>
        <a:p>
          <a:r>
            <a:rPr lang="en-US" altLang="zh-CN" dirty="0" smtClean="0"/>
            <a:t>VPC</a:t>
          </a:r>
          <a:endParaRPr lang="zh-CN" altLang="en-US" dirty="0"/>
        </a:p>
      </dgm:t>
    </dgm:pt>
    <dgm:pt modelId="{0CC82EB4-1F2B-4C16-BB86-FE4E54EB8772}" cxnId="{0DBF4CA1-4B13-4C15-AAFE-85E6DDC97A7D}" type="parTrans">
      <dgm:prSet/>
      <dgm:spPr/>
      <dgm:t>
        <a:bodyPr/>
        <a:lstStyle/>
        <a:p>
          <a:endParaRPr lang="zh-CN" altLang="en-US"/>
        </a:p>
      </dgm:t>
    </dgm:pt>
    <dgm:pt modelId="{A02D7423-9988-4EA0-9488-71AC76E2E9F8}" cxnId="{0DBF4CA1-4B13-4C15-AAFE-85E6DDC97A7D}" type="sibTrans">
      <dgm:prSet/>
      <dgm:spPr/>
      <dgm:t>
        <a:bodyPr/>
        <a:lstStyle/>
        <a:p>
          <a:endParaRPr lang="zh-CN" altLang="en-US"/>
        </a:p>
      </dgm:t>
    </dgm:pt>
    <dgm:pt modelId="{84CD00B2-A688-4C46-B329-084E2EFAEC1A}">
      <dgm:prSet phldrT="[文本]"/>
      <dgm:spPr/>
      <dgm:t>
        <a:bodyPr/>
        <a:lstStyle/>
        <a:p>
          <a:r>
            <a:rPr lang="en-US" altLang="zh-CN" dirty="0" smtClean="0"/>
            <a:t>VPC</a:t>
          </a:r>
          <a:r>
            <a:rPr lang="zh-CN" altLang="en-US" dirty="0" smtClean="0"/>
            <a:t>管理</a:t>
          </a:r>
          <a:endParaRPr lang="zh-CN" altLang="en-US" dirty="0"/>
        </a:p>
      </dgm:t>
    </dgm:pt>
    <dgm:pt modelId="{1D96517C-388D-4192-ADFF-FC8756D4FC99}" cxnId="{FBDF76A5-8DC1-4891-934A-F1D81C0BC03C}" type="parTrans">
      <dgm:prSet/>
      <dgm:spPr/>
      <dgm:t>
        <a:bodyPr/>
        <a:lstStyle/>
        <a:p>
          <a:endParaRPr lang="zh-CN" altLang="en-US"/>
        </a:p>
      </dgm:t>
    </dgm:pt>
    <dgm:pt modelId="{A3655407-6BF4-4CC8-965F-3196135A8287}" cxnId="{FBDF76A5-8DC1-4891-934A-F1D81C0BC03C}" type="sibTrans">
      <dgm:prSet/>
      <dgm:spPr/>
      <dgm:t>
        <a:bodyPr/>
        <a:lstStyle/>
        <a:p>
          <a:endParaRPr lang="zh-CN" altLang="en-US"/>
        </a:p>
      </dgm:t>
    </dgm:pt>
    <dgm:pt modelId="{235A60A1-7E81-4422-80C6-D439820A04C5}">
      <dgm:prSet/>
      <dgm:spPr/>
      <dgm:t>
        <a:bodyPr/>
        <a:lstStyle/>
        <a:p>
          <a:r>
            <a:rPr lang="zh-CN" altLang="en-US" dirty="0" smtClean="0"/>
            <a:t>应用生命周期管理</a:t>
          </a:r>
          <a:endParaRPr lang="zh-CN" altLang="en-US" dirty="0"/>
        </a:p>
      </dgm:t>
    </dgm:pt>
    <dgm:pt modelId="{3F4AE2E0-0A37-4B62-864A-C2B472DF09FA}" cxnId="{192939C0-C7CA-46D4-825B-7DB93818CD8D}" type="parTrans">
      <dgm:prSet/>
      <dgm:spPr/>
      <dgm:t>
        <a:bodyPr/>
        <a:lstStyle/>
        <a:p>
          <a:endParaRPr lang="zh-CN" altLang="en-US"/>
        </a:p>
      </dgm:t>
    </dgm:pt>
    <dgm:pt modelId="{98B2A671-E242-4E4A-8FDE-F99B06343742}" cxnId="{192939C0-C7CA-46D4-825B-7DB93818CD8D}" type="sibTrans">
      <dgm:prSet/>
      <dgm:spPr/>
      <dgm:t>
        <a:bodyPr/>
        <a:lstStyle/>
        <a:p>
          <a:endParaRPr lang="zh-CN" altLang="en-US"/>
        </a:p>
      </dgm:t>
    </dgm:pt>
    <dgm:pt modelId="{E29A1733-FFEB-4517-9944-561FE68C72FC}">
      <dgm:prSet/>
      <dgm:spPr/>
      <dgm:t>
        <a:bodyPr/>
        <a:lstStyle/>
        <a:p>
          <a:r>
            <a:rPr lang="zh-CN" altLang="en-US" dirty="0" smtClean="0"/>
            <a:t>应用</a:t>
          </a:r>
          <a:endParaRPr lang="zh-CN" altLang="en-US" dirty="0"/>
        </a:p>
      </dgm:t>
    </dgm:pt>
    <dgm:pt modelId="{60A74694-65C4-4B8A-B358-24D8D3DA5C5B}" cxnId="{2DC114E8-8CC6-409C-9850-F47A44ACBB34}" type="parTrans">
      <dgm:prSet/>
      <dgm:spPr/>
      <dgm:t>
        <a:bodyPr/>
        <a:lstStyle/>
        <a:p>
          <a:endParaRPr lang="zh-CN" altLang="en-US"/>
        </a:p>
      </dgm:t>
    </dgm:pt>
    <dgm:pt modelId="{57271FE6-D9A6-4CD8-8E6C-6689509D2000}" cxnId="{2DC114E8-8CC6-409C-9850-F47A44ACBB34}" type="sibTrans">
      <dgm:prSet/>
      <dgm:spPr/>
      <dgm:t>
        <a:bodyPr/>
        <a:lstStyle/>
        <a:p>
          <a:endParaRPr lang="zh-CN" altLang="en-US"/>
        </a:p>
      </dgm:t>
    </dgm:pt>
    <dgm:pt modelId="{2E8F0E0A-B0C8-4A82-86F2-1B803E6DD7CA}" type="pres">
      <dgm:prSet presAssocID="{3EF8C597-DDAB-4E2B-A35F-02B03EEF8A07}" presName="diagram" presStyleCnt="0">
        <dgm:presLayoutVars>
          <dgm:chPref val="1"/>
          <dgm:dir/>
          <dgm:animOne val="branch"/>
          <dgm:animLvl val="lvl"/>
          <dgm:resizeHandles/>
        </dgm:presLayoutVars>
      </dgm:prSet>
      <dgm:spPr/>
      <dgm:t>
        <a:bodyPr/>
        <a:lstStyle/>
        <a:p>
          <a:endParaRPr lang="zh-CN" altLang="en-US"/>
        </a:p>
      </dgm:t>
    </dgm:pt>
    <dgm:pt modelId="{A3A8E589-6AB3-4071-AA42-9BF5D4A29167}" type="pres">
      <dgm:prSet presAssocID="{D71054A5-AAD2-41D7-8DE2-68FBC99631EF}" presName="root" presStyleCnt="0"/>
      <dgm:spPr/>
    </dgm:pt>
    <dgm:pt modelId="{6118C4EA-D7BF-48F5-AFED-6E41B14A993F}" type="pres">
      <dgm:prSet presAssocID="{D71054A5-AAD2-41D7-8DE2-68FBC99631EF}" presName="rootComposite" presStyleCnt="0"/>
      <dgm:spPr/>
    </dgm:pt>
    <dgm:pt modelId="{2A66442A-CC96-4969-BF24-EB321F22F206}" type="pres">
      <dgm:prSet presAssocID="{D71054A5-AAD2-41D7-8DE2-68FBC99631EF}" presName="rootText" presStyleLbl="node1" presStyleIdx="0" presStyleCnt="3" custLinFactNeighborY="-6689"/>
      <dgm:spPr/>
      <dgm:t>
        <a:bodyPr/>
        <a:lstStyle/>
        <a:p>
          <a:endParaRPr lang="zh-CN" altLang="en-US"/>
        </a:p>
      </dgm:t>
    </dgm:pt>
    <dgm:pt modelId="{70C8BE4A-9722-47CD-9DF2-F8A3AA102D30}" type="pres">
      <dgm:prSet presAssocID="{D71054A5-AAD2-41D7-8DE2-68FBC99631EF}" presName="rootConnector" presStyleLbl="node1" presStyleIdx="0" presStyleCnt="3"/>
      <dgm:spPr/>
      <dgm:t>
        <a:bodyPr/>
        <a:lstStyle/>
        <a:p>
          <a:endParaRPr lang="zh-CN" altLang="en-US"/>
        </a:p>
      </dgm:t>
    </dgm:pt>
    <dgm:pt modelId="{F3F6FA5B-323E-4391-BE32-5105C35D1F65}" type="pres">
      <dgm:prSet presAssocID="{D71054A5-AAD2-41D7-8DE2-68FBC99631EF}" presName="childShape" presStyleCnt="0"/>
      <dgm:spPr/>
    </dgm:pt>
    <dgm:pt modelId="{CF2AA11B-4B0A-403D-81EC-7AC76F8815D0}" type="pres">
      <dgm:prSet presAssocID="{7E308826-F49E-42EA-A57F-2B87EDA479F3}" presName="Name13" presStyleLbl="parChTrans1D2" presStyleIdx="0" presStyleCnt="4"/>
      <dgm:spPr/>
      <dgm:t>
        <a:bodyPr/>
        <a:lstStyle/>
        <a:p>
          <a:endParaRPr lang="zh-CN" altLang="en-US"/>
        </a:p>
      </dgm:t>
    </dgm:pt>
    <dgm:pt modelId="{580E0B50-B980-4AF1-9AA5-37E1FA43C6D7}" type="pres">
      <dgm:prSet presAssocID="{1211711F-ED3D-47A6-9BD3-FBFC109AB7C3}" presName="childText" presStyleLbl="bgAcc1" presStyleIdx="0" presStyleCnt="4">
        <dgm:presLayoutVars>
          <dgm:bulletEnabled val="1"/>
        </dgm:presLayoutVars>
      </dgm:prSet>
      <dgm:spPr/>
      <dgm:t>
        <a:bodyPr/>
        <a:lstStyle/>
        <a:p>
          <a:endParaRPr lang="zh-CN" altLang="en-US"/>
        </a:p>
      </dgm:t>
    </dgm:pt>
    <dgm:pt modelId="{F497E308-B496-443C-B10B-A60424B19359}" type="pres">
      <dgm:prSet presAssocID="{017D4463-6F98-49C1-99E9-3338A3932B45}" presName="Name13" presStyleLbl="parChTrans1D2" presStyleIdx="1" presStyleCnt="4"/>
      <dgm:spPr/>
      <dgm:t>
        <a:bodyPr/>
        <a:lstStyle/>
        <a:p>
          <a:endParaRPr lang="zh-CN" altLang="en-US"/>
        </a:p>
      </dgm:t>
    </dgm:pt>
    <dgm:pt modelId="{41522C8A-C8DD-4032-AE4E-7FF429CEB3F2}" type="pres">
      <dgm:prSet presAssocID="{CBDEF813-2BF0-4588-8E3B-4288BE41AFB1}" presName="childText" presStyleLbl="bgAcc1" presStyleIdx="1" presStyleCnt="4">
        <dgm:presLayoutVars>
          <dgm:bulletEnabled val="1"/>
        </dgm:presLayoutVars>
      </dgm:prSet>
      <dgm:spPr/>
      <dgm:t>
        <a:bodyPr/>
        <a:lstStyle/>
        <a:p>
          <a:endParaRPr lang="zh-CN" altLang="en-US"/>
        </a:p>
      </dgm:t>
    </dgm:pt>
    <dgm:pt modelId="{1BEB2754-9A21-42A7-A440-2DB98B4B3884}" type="pres">
      <dgm:prSet presAssocID="{44A265B7-264F-4300-83F4-BE2D9ADE0C9A}" presName="root" presStyleCnt="0"/>
      <dgm:spPr/>
    </dgm:pt>
    <dgm:pt modelId="{0EE219FC-0792-4A29-B236-CB0E3D39EBE4}" type="pres">
      <dgm:prSet presAssocID="{44A265B7-264F-4300-83F4-BE2D9ADE0C9A}" presName="rootComposite" presStyleCnt="0"/>
      <dgm:spPr/>
    </dgm:pt>
    <dgm:pt modelId="{64893A2E-F201-4EFF-AB43-6C0659CF74FE}" type="pres">
      <dgm:prSet presAssocID="{44A265B7-264F-4300-83F4-BE2D9ADE0C9A}" presName="rootText" presStyleLbl="node1" presStyleIdx="1" presStyleCnt="3"/>
      <dgm:spPr/>
      <dgm:t>
        <a:bodyPr/>
        <a:lstStyle/>
        <a:p>
          <a:endParaRPr lang="zh-CN" altLang="en-US"/>
        </a:p>
      </dgm:t>
    </dgm:pt>
    <dgm:pt modelId="{7B649762-52BA-4266-9BFA-42A819C9344E}" type="pres">
      <dgm:prSet presAssocID="{44A265B7-264F-4300-83F4-BE2D9ADE0C9A}" presName="rootConnector" presStyleLbl="node1" presStyleIdx="1" presStyleCnt="3"/>
      <dgm:spPr/>
      <dgm:t>
        <a:bodyPr/>
        <a:lstStyle/>
        <a:p>
          <a:endParaRPr lang="zh-CN" altLang="en-US"/>
        </a:p>
      </dgm:t>
    </dgm:pt>
    <dgm:pt modelId="{46279A9C-4E1E-42C7-B1F7-C71D38E63614}" type="pres">
      <dgm:prSet presAssocID="{44A265B7-264F-4300-83F4-BE2D9ADE0C9A}" presName="childShape" presStyleCnt="0"/>
      <dgm:spPr/>
    </dgm:pt>
    <dgm:pt modelId="{810B91B9-A99F-47F2-9B3B-B42AB80A115E}" type="pres">
      <dgm:prSet presAssocID="{1D96517C-388D-4192-ADFF-FC8756D4FC99}" presName="Name13" presStyleLbl="parChTrans1D2" presStyleIdx="2" presStyleCnt="4"/>
      <dgm:spPr/>
      <dgm:t>
        <a:bodyPr/>
        <a:lstStyle/>
        <a:p>
          <a:endParaRPr lang="zh-CN" altLang="en-US"/>
        </a:p>
      </dgm:t>
    </dgm:pt>
    <dgm:pt modelId="{18923885-2919-42E7-A794-E0A4C7712C44}" type="pres">
      <dgm:prSet presAssocID="{84CD00B2-A688-4C46-B329-084E2EFAEC1A}" presName="childText" presStyleLbl="bgAcc1" presStyleIdx="2" presStyleCnt="4">
        <dgm:presLayoutVars>
          <dgm:bulletEnabled val="1"/>
        </dgm:presLayoutVars>
      </dgm:prSet>
      <dgm:spPr/>
      <dgm:t>
        <a:bodyPr/>
        <a:lstStyle/>
        <a:p>
          <a:endParaRPr lang="zh-CN" altLang="en-US"/>
        </a:p>
      </dgm:t>
    </dgm:pt>
    <dgm:pt modelId="{66EFAEA2-F03A-4BEB-8C75-61BFB4BABF31}" type="pres">
      <dgm:prSet presAssocID="{E29A1733-FFEB-4517-9944-561FE68C72FC}" presName="root" presStyleCnt="0"/>
      <dgm:spPr/>
    </dgm:pt>
    <dgm:pt modelId="{807114C1-339B-4774-8DAC-8CE0AD6F48D1}" type="pres">
      <dgm:prSet presAssocID="{E29A1733-FFEB-4517-9944-561FE68C72FC}" presName="rootComposite" presStyleCnt="0"/>
      <dgm:spPr/>
    </dgm:pt>
    <dgm:pt modelId="{298184FD-C820-44E6-90F8-B4CDDE624E7C}" type="pres">
      <dgm:prSet presAssocID="{E29A1733-FFEB-4517-9944-561FE68C72FC}" presName="rootText" presStyleLbl="node1" presStyleIdx="2" presStyleCnt="3"/>
      <dgm:spPr/>
      <dgm:t>
        <a:bodyPr/>
        <a:lstStyle/>
        <a:p>
          <a:endParaRPr lang="zh-CN" altLang="en-US"/>
        </a:p>
      </dgm:t>
    </dgm:pt>
    <dgm:pt modelId="{891A2DBD-859C-4C42-9185-3CA4C50ED4F1}" type="pres">
      <dgm:prSet presAssocID="{E29A1733-FFEB-4517-9944-561FE68C72FC}" presName="rootConnector" presStyleLbl="node1" presStyleIdx="2" presStyleCnt="3"/>
      <dgm:spPr/>
      <dgm:t>
        <a:bodyPr/>
        <a:lstStyle/>
        <a:p>
          <a:endParaRPr lang="zh-CN" altLang="en-US"/>
        </a:p>
      </dgm:t>
    </dgm:pt>
    <dgm:pt modelId="{3BFBA6AB-98BB-454B-B201-1D3A0F27F312}" type="pres">
      <dgm:prSet presAssocID="{E29A1733-FFEB-4517-9944-561FE68C72FC}" presName="childShape" presStyleCnt="0"/>
      <dgm:spPr/>
    </dgm:pt>
    <dgm:pt modelId="{4FE27977-5F6C-4A1F-9166-F76829734851}" type="pres">
      <dgm:prSet presAssocID="{3F4AE2E0-0A37-4B62-864A-C2B472DF09FA}" presName="Name13" presStyleLbl="parChTrans1D2" presStyleIdx="3" presStyleCnt="4"/>
      <dgm:spPr/>
      <dgm:t>
        <a:bodyPr/>
        <a:lstStyle/>
        <a:p>
          <a:endParaRPr lang="zh-CN" altLang="en-US"/>
        </a:p>
      </dgm:t>
    </dgm:pt>
    <dgm:pt modelId="{9014B544-6C99-4B3A-B0B7-CC4EE9B93DFE}" type="pres">
      <dgm:prSet presAssocID="{235A60A1-7E81-4422-80C6-D439820A04C5}" presName="childText" presStyleLbl="bgAcc1" presStyleIdx="3" presStyleCnt="4">
        <dgm:presLayoutVars>
          <dgm:bulletEnabled val="1"/>
        </dgm:presLayoutVars>
      </dgm:prSet>
      <dgm:spPr/>
      <dgm:t>
        <a:bodyPr/>
        <a:lstStyle/>
        <a:p>
          <a:endParaRPr lang="zh-CN" altLang="en-US"/>
        </a:p>
      </dgm:t>
    </dgm:pt>
  </dgm:ptLst>
  <dgm:cxnLst>
    <dgm:cxn modelId="{CD0AE0FE-F751-41B6-8A6F-9AA3EDA5FBAF}" type="presOf" srcId="{3EF8C597-DDAB-4E2B-A35F-02B03EEF8A07}" destId="{2E8F0E0A-B0C8-4A82-86F2-1B803E6DD7CA}" srcOrd="0" destOrd="0" presId="urn:microsoft.com/office/officeart/2005/8/layout/hierarchy3"/>
    <dgm:cxn modelId="{FBDB7F42-24CC-41E4-8301-C596FB9B5D83}" srcId="{D71054A5-AAD2-41D7-8DE2-68FBC99631EF}" destId="{CBDEF813-2BF0-4588-8E3B-4288BE41AFB1}" srcOrd="1" destOrd="0" parTransId="{017D4463-6F98-49C1-99E9-3338A3932B45}" sibTransId="{668D5758-E366-4D86-87D0-176E65F05931}"/>
    <dgm:cxn modelId="{435C7FBB-9DAB-49D2-B7C4-A9E71B9DDAB1}" type="presOf" srcId="{CBDEF813-2BF0-4588-8E3B-4288BE41AFB1}" destId="{41522C8A-C8DD-4032-AE4E-7FF429CEB3F2}" srcOrd="0" destOrd="0" presId="urn:microsoft.com/office/officeart/2005/8/layout/hierarchy3"/>
    <dgm:cxn modelId="{639D130E-2DEF-4532-841F-5DE3B5139EDF}" type="presOf" srcId="{44A265B7-264F-4300-83F4-BE2D9ADE0C9A}" destId="{7B649762-52BA-4266-9BFA-42A819C9344E}" srcOrd="1" destOrd="0" presId="urn:microsoft.com/office/officeart/2005/8/layout/hierarchy3"/>
    <dgm:cxn modelId="{AA36D314-3E00-41F1-A986-B70CE4DEFCC4}" type="presOf" srcId="{44A265B7-264F-4300-83F4-BE2D9ADE0C9A}" destId="{64893A2E-F201-4EFF-AB43-6C0659CF74FE}" srcOrd="0" destOrd="0" presId="urn:microsoft.com/office/officeart/2005/8/layout/hierarchy3"/>
    <dgm:cxn modelId="{FBDF76A5-8DC1-4891-934A-F1D81C0BC03C}" srcId="{44A265B7-264F-4300-83F4-BE2D9ADE0C9A}" destId="{84CD00B2-A688-4C46-B329-084E2EFAEC1A}" srcOrd="0" destOrd="0" parTransId="{1D96517C-388D-4192-ADFF-FC8756D4FC99}" sibTransId="{A3655407-6BF4-4CC8-965F-3196135A8287}"/>
    <dgm:cxn modelId="{2DC114E8-8CC6-409C-9850-F47A44ACBB34}" srcId="{3EF8C597-DDAB-4E2B-A35F-02B03EEF8A07}" destId="{E29A1733-FFEB-4517-9944-561FE68C72FC}" srcOrd="2" destOrd="0" parTransId="{60A74694-65C4-4B8A-B358-24D8D3DA5C5B}" sibTransId="{57271FE6-D9A6-4CD8-8E6C-6689509D2000}"/>
    <dgm:cxn modelId="{5C834E1F-6163-4DDA-A402-631F8288AE80}" type="presOf" srcId="{7E308826-F49E-42EA-A57F-2B87EDA479F3}" destId="{CF2AA11B-4B0A-403D-81EC-7AC76F8815D0}" srcOrd="0" destOrd="0" presId="urn:microsoft.com/office/officeart/2005/8/layout/hierarchy3"/>
    <dgm:cxn modelId="{AAC58192-8D77-4933-AADB-EC1F4181FA75}" type="presOf" srcId="{E29A1733-FFEB-4517-9944-561FE68C72FC}" destId="{298184FD-C820-44E6-90F8-B4CDDE624E7C}" srcOrd="0" destOrd="0" presId="urn:microsoft.com/office/officeart/2005/8/layout/hierarchy3"/>
    <dgm:cxn modelId="{192939C0-C7CA-46D4-825B-7DB93818CD8D}" srcId="{E29A1733-FFEB-4517-9944-561FE68C72FC}" destId="{235A60A1-7E81-4422-80C6-D439820A04C5}" srcOrd="0" destOrd="0" parTransId="{3F4AE2E0-0A37-4B62-864A-C2B472DF09FA}" sibTransId="{98B2A671-E242-4E4A-8FDE-F99B06343742}"/>
    <dgm:cxn modelId="{1305AF2F-241C-44D7-AEA3-21188EF1A020}" srcId="{D71054A5-AAD2-41D7-8DE2-68FBC99631EF}" destId="{1211711F-ED3D-47A6-9BD3-FBFC109AB7C3}" srcOrd="0" destOrd="0" parTransId="{7E308826-F49E-42EA-A57F-2B87EDA479F3}" sibTransId="{A8095D2E-82B4-48A7-A7BD-ABD078C17BA8}"/>
    <dgm:cxn modelId="{36FF3521-D15B-487A-9FFE-8880D6DF55AB}" type="presOf" srcId="{1D96517C-388D-4192-ADFF-FC8756D4FC99}" destId="{810B91B9-A99F-47F2-9B3B-B42AB80A115E}" srcOrd="0" destOrd="0" presId="urn:microsoft.com/office/officeart/2005/8/layout/hierarchy3"/>
    <dgm:cxn modelId="{6349620B-30E9-4F6A-88DB-E30D41DBDFF2}" srcId="{3EF8C597-DDAB-4E2B-A35F-02B03EEF8A07}" destId="{D71054A5-AAD2-41D7-8DE2-68FBC99631EF}" srcOrd="0" destOrd="0" parTransId="{2FD51C08-5CA2-4FB7-9D07-2D02F9D7855C}" sibTransId="{D574CE5E-9D2B-46D4-A12D-41D86EFBEC17}"/>
    <dgm:cxn modelId="{3263F47E-3908-4B92-B072-290ADC1AFDCF}" type="presOf" srcId="{1211711F-ED3D-47A6-9BD3-FBFC109AB7C3}" destId="{580E0B50-B980-4AF1-9AA5-37E1FA43C6D7}" srcOrd="0" destOrd="0" presId="urn:microsoft.com/office/officeart/2005/8/layout/hierarchy3"/>
    <dgm:cxn modelId="{1BAEE8C3-A6BF-4402-999C-F0493110DEDB}" type="presOf" srcId="{E29A1733-FFEB-4517-9944-561FE68C72FC}" destId="{891A2DBD-859C-4C42-9185-3CA4C50ED4F1}" srcOrd="1" destOrd="0" presId="urn:microsoft.com/office/officeart/2005/8/layout/hierarchy3"/>
    <dgm:cxn modelId="{A58BE9D0-2C45-49B3-82FC-473DCD6C962B}" type="presOf" srcId="{D71054A5-AAD2-41D7-8DE2-68FBC99631EF}" destId="{2A66442A-CC96-4969-BF24-EB321F22F206}" srcOrd="0" destOrd="0" presId="urn:microsoft.com/office/officeart/2005/8/layout/hierarchy3"/>
    <dgm:cxn modelId="{EDB8822D-E438-4A26-9EC0-1D30B56FCCA2}" type="presOf" srcId="{017D4463-6F98-49C1-99E9-3338A3932B45}" destId="{F497E308-B496-443C-B10B-A60424B19359}" srcOrd="0" destOrd="0" presId="urn:microsoft.com/office/officeart/2005/8/layout/hierarchy3"/>
    <dgm:cxn modelId="{D76B6D75-1E18-4962-8FB5-68695DDF7BEE}" type="presOf" srcId="{3F4AE2E0-0A37-4B62-864A-C2B472DF09FA}" destId="{4FE27977-5F6C-4A1F-9166-F76829734851}" srcOrd="0" destOrd="0" presId="urn:microsoft.com/office/officeart/2005/8/layout/hierarchy3"/>
    <dgm:cxn modelId="{57A537B2-7983-4C1F-9F92-8DBE8F16A59C}" type="presOf" srcId="{235A60A1-7E81-4422-80C6-D439820A04C5}" destId="{9014B544-6C99-4B3A-B0B7-CC4EE9B93DFE}" srcOrd="0" destOrd="0" presId="urn:microsoft.com/office/officeart/2005/8/layout/hierarchy3"/>
    <dgm:cxn modelId="{DA3CF15F-992A-4591-B3EC-7508A1315E83}" type="presOf" srcId="{D71054A5-AAD2-41D7-8DE2-68FBC99631EF}" destId="{70C8BE4A-9722-47CD-9DF2-F8A3AA102D30}" srcOrd="1" destOrd="0" presId="urn:microsoft.com/office/officeart/2005/8/layout/hierarchy3"/>
    <dgm:cxn modelId="{9302FB80-095F-48A9-89CE-9E381B8CF874}" type="presOf" srcId="{84CD00B2-A688-4C46-B329-084E2EFAEC1A}" destId="{18923885-2919-42E7-A794-E0A4C7712C44}" srcOrd="0" destOrd="0" presId="urn:microsoft.com/office/officeart/2005/8/layout/hierarchy3"/>
    <dgm:cxn modelId="{0DBF4CA1-4B13-4C15-AAFE-85E6DDC97A7D}" srcId="{3EF8C597-DDAB-4E2B-A35F-02B03EEF8A07}" destId="{44A265B7-264F-4300-83F4-BE2D9ADE0C9A}" srcOrd="1" destOrd="0" parTransId="{0CC82EB4-1F2B-4C16-BB86-FE4E54EB8772}" sibTransId="{A02D7423-9988-4EA0-9488-71AC76E2E9F8}"/>
    <dgm:cxn modelId="{47265CD1-C72B-4B2E-BBEF-AB6F198B16E7}" type="presParOf" srcId="{2E8F0E0A-B0C8-4A82-86F2-1B803E6DD7CA}" destId="{A3A8E589-6AB3-4071-AA42-9BF5D4A29167}" srcOrd="0" destOrd="0" presId="urn:microsoft.com/office/officeart/2005/8/layout/hierarchy3"/>
    <dgm:cxn modelId="{DD6BD70E-7BDF-4908-9606-30382A6D7685}" type="presParOf" srcId="{A3A8E589-6AB3-4071-AA42-9BF5D4A29167}" destId="{6118C4EA-D7BF-48F5-AFED-6E41B14A993F}" srcOrd="0" destOrd="0" presId="urn:microsoft.com/office/officeart/2005/8/layout/hierarchy3"/>
    <dgm:cxn modelId="{8467DEB6-F0C9-456C-A289-8C8577A1A2E7}" type="presParOf" srcId="{6118C4EA-D7BF-48F5-AFED-6E41B14A993F}" destId="{2A66442A-CC96-4969-BF24-EB321F22F206}" srcOrd="0" destOrd="0" presId="urn:microsoft.com/office/officeart/2005/8/layout/hierarchy3"/>
    <dgm:cxn modelId="{F9408FED-7383-4A5D-A3C1-07C1589B76FF}" type="presParOf" srcId="{6118C4EA-D7BF-48F5-AFED-6E41B14A993F}" destId="{70C8BE4A-9722-47CD-9DF2-F8A3AA102D30}" srcOrd="1" destOrd="0" presId="urn:microsoft.com/office/officeart/2005/8/layout/hierarchy3"/>
    <dgm:cxn modelId="{FB84840A-D1DB-46BA-8D9C-0F48D8C24446}" type="presParOf" srcId="{A3A8E589-6AB3-4071-AA42-9BF5D4A29167}" destId="{F3F6FA5B-323E-4391-BE32-5105C35D1F65}" srcOrd="1" destOrd="0" presId="urn:microsoft.com/office/officeart/2005/8/layout/hierarchy3"/>
    <dgm:cxn modelId="{6D788E8E-6433-47DC-9455-E6440CFE6336}" type="presParOf" srcId="{F3F6FA5B-323E-4391-BE32-5105C35D1F65}" destId="{CF2AA11B-4B0A-403D-81EC-7AC76F8815D0}" srcOrd="0" destOrd="0" presId="urn:microsoft.com/office/officeart/2005/8/layout/hierarchy3"/>
    <dgm:cxn modelId="{BA146691-20FB-45B0-A40D-12B09A8CC050}" type="presParOf" srcId="{F3F6FA5B-323E-4391-BE32-5105C35D1F65}" destId="{580E0B50-B980-4AF1-9AA5-37E1FA43C6D7}" srcOrd="1" destOrd="0" presId="urn:microsoft.com/office/officeart/2005/8/layout/hierarchy3"/>
    <dgm:cxn modelId="{A93D7CD4-C2EF-40AF-83BF-49F20047FAFD}" type="presParOf" srcId="{F3F6FA5B-323E-4391-BE32-5105C35D1F65}" destId="{F497E308-B496-443C-B10B-A60424B19359}" srcOrd="2" destOrd="0" presId="urn:microsoft.com/office/officeart/2005/8/layout/hierarchy3"/>
    <dgm:cxn modelId="{38C9DF8F-94AA-4915-B1A5-C95ECB61B20E}" type="presParOf" srcId="{F3F6FA5B-323E-4391-BE32-5105C35D1F65}" destId="{41522C8A-C8DD-4032-AE4E-7FF429CEB3F2}" srcOrd="3" destOrd="0" presId="urn:microsoft.com/office/officeart/2005/8/layout/hierarchy3"/>
    <dgm:cxn modelId="{87AB2AA0-D73C-43AE-B795-3213EE3F4FBD}" type="presParOf" srcId="{2E8F0E0A-B0C8-4A82-86F2-1B803E6DD7CA}" destId="{1BEB2754-9A21-42A7-A440-2DB98B4B3884}" srcOrd="1" destOrd="0" presId="urn:microsoft.com/office/officeart/2005/8/layout/hierarchy3"/>
    <dgm:cxn modelId="{DA2313C8-705F-4459-B369-02A8B41B276E}" type="presParOf" srcId="{1BEB2754-9A21-42A7-A440-2DB98B4B3884}" destId="{0EE219FC-0792-4A29-B236-CB0E3D39EBE4}" srcOrd="0" destOrd="0" presId="urn:microsoft.com/office/officeart/2005/8/layout/hierarchy3"/>
    <dgm:cxn modelId="{86C760E7-369E-4599-81FF-D075F85380D4}" type="presParOf" srcId="{0EE219FC-0792-4A29-B236-CB0E3D39EBE4}" destId="{64893A2E-F201-4EFF-AB43-6C0659CF74FE}" srcOrd="0" destOrd="0" presId="urn:microsoft.com/office/officeart/2005/8/layout/hierarchy3"/>
    <dgm:cxn modelId="{4DFE7D6D-DF07-4A2C-809A-DEA463066584}" type="presParOf" srcId="{0EE219FC-0792-4A29-B236-CB0E3D39EBE4}" destId="{7B649762-52BA-4266-9BFA-42A819C9344E}" srcOrd="1" destOrd="0" presId="urn:microsoft.com/office/officeart/2005/8/layout/hierarchy3"/>
    <dgm:cxn modelId="{151C94F7-92DF-4EF3-A407-87D258D0089A}" type="presParOf" srcId="{1BEB2754-9A21-42A7-A440-2DB98B4B3884}" destId="{46279A9C-4E1E-42C7-B1F7-C71D38E63614}" srcOrd="1" destOrd="0" presId="urn:microsoft.com/office/officeart/2005/8/layout/hierarchy3"/>
    <dgm:cxn modelId="{3C137237-691A-4CFC-9CB4-2ABEB1FA1545}" type="presParOf" srcId="{46279A9C-4E1E-42C7-B1F7-C71D38E63614}" destId="{810B91B9-A99F-47F2-9B3B-B42AB80A115E}" srcOrd="0" destOrd="0" presId="urn:microsoft.com/office/officeart/2005/8/layout/hierarchy3"/>
    <dgm:cxn modelId="{04D1A30F-3B7F-4A48-8D4C-369E8A7CF29B}" type="presParOf" srcId="{46279A9C-4E1E-42C7-B1F7-C71D38E63614}" destId="{18923885-2919-42E7-A794-E0A4C7712C44}" srcOrd="1" destOrd="0" presId="urn:microsoft.com/office/officeart/2005/8/layout/hierarchy3"/>
    <dgm:cxn modelId="{5B0C5F21-9B45-4A10-8B86-87D1627A7712}" type="presParOf" srcId="{2E8F0E0A-B0C8-4A82-86F2-1B803E6DD7CA}" destId="{66EFAEA2-F03A-4BEB-8C75-61BFB4BABF31}" srcOrd="2" destOrd="0" presId="urn:microsoft.com/office/officeart/2005/8/layout/hierarchy3"/>
    <dgm:cxn modelId="{5247485C-80EB-4925-9893-216432CAAB66}" type="presParOf" srcId="{66EFAEA2-F03A-4BEB-8C75-61BFB4BABF31}" destId="{807114C1-339B-4774-8DAC-8CE0AD6F48D1}" srcOrd="0" destOrd="0" presId="urn:microsoft.com/office/officeart/2005/8/layout/hierarchy3"/>
    <dgm:cxn modelId="{9E2D76D5-D89D-42E7-82A5-2757AB76F5F6}" type="presParOf" srcId="{807114C1-339B-4774-8DAC-8CE0AD6F48D1}" destId="{298184FD-C820-44E6-90F8-B4CDDE624E7C}" srcOrd="0" destOrd="0" presId="urn:microsoft.com/office/officeart/2005/8/layout/hierarchy3"/>
    <dgm:cxn modelId="{11AC573A-B64A-44A4-8D0B-6016B78EFF95}" type="presParOf" srcId="{807114C1-339B-4774-8DAC-8CE0AD6F48D1}" destId="{891A2DBD-859C-4C42-9185-3CA4C50ED4F1}" srcOrd="1" destOrd="0" presId="urn:microsoft.com/office/officeart/2005/8/layout/hierarchy3"/>
    <dgm:cxn modelId="{5579904A-8FFB-4503-8BFC-05F1700FF0E1}" type="presParOf" srcId="{66EFAEA2-F03A-4BEB-8C75-61BFB4BABF31}" destId="{3BFBA6AB-98BB-454B-B201-1D3A0F27F312}" srcOrd="1" destOrd="0" presId="urn:microsoft.com/office/officeart/2005/8/layout/hierarchy3"/>
    <dgm:cxn modelId="{930529BF-A8D3-4E9C-9876-093220D9FBA5}" type="presParOf" srcId="{3BFBA6AB-98BB-454B-B201-1D3A0F27F312}" destId="{4FE27977-5F6C-4A1F-9166-F76829734851}" srcOrd="0" destOrd="0" presId="urn:microsoft.com/office/officeart/2005/8/layout/hierarchy3"/>
    <dgm:cxn modelId="{DA0062E4-C661-4504-8B16-85B2C92CB416}" type="presParOf" srcId="{3BFBA6AB-98BB-454B-B201-1D3A0F27F312}" destId="{9014B544-6C99-4B3A-B0B7-CC4EE9B93DFE}"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6442A-CC96-4969-BF24-EB321F22F206}">
      <dsp:nvSpPr>
        <dsp:cNvPr id="0" name=""/>
        <dsp:cNvSpPr/>
      </dsp:nvSpPr>
      <dsp:spPr>
        <a:xfrm>
          <a:off x="89276" y="1942"/>
          <a:ext cx="1090826" cy="5454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smtClean="0"/>
            <a:t>服务</a:t>
          </a:r>
          <a:endParaRPr lang="zh-CN" altLang="en-US" sz="2700" kern="1200" dirty="0"/>
        </a:p>
      </dsp:txBody>
      <dsp:txXfrm>
        <a:off x="105251" y="17917"/>
        <a:ext cx="1058876" cy="513463"/>
      </dsp:txXfrm>
    </dsp:sp>
    <dsp:sp modelId="{CF2AA11B-4B0A-403D-81EC-7AC76F8815D0}">
      <dsp:nvSpPr>
        <dsp:cNvPr id="0" name=""/>
        <dsp:cNvSpPr/>
      </dsp:nvSpPr>
      <dsp:spPr>
        <a:xfrm>
          <a:off x="198358" y="547355"/>
          <a:ext cx="109082" cy="409059"/>
        </a:xfrm>
        <a:custGeom>
          <a:avLst/>
          <a:gdLst/>
          <a:ahLst/>
          <a:cxnLst/>
          <a:rect l="0" t="0" r="0" b="0"/>
          <a:pathLst>
            <a:path>
              <a:moveTo>
                <a:pt x="0" y="0"/>
              </a:moveTo>
              <a:lnTo>
                <a:pt x="0" y="409059"/>
              </a:lnTo>
              <a:lnTo>
                <a:pt x="109082" y="40905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80E0B50-B980-4AF1-9AA5-37E1FA43C6D7}">
      <dsp:nvSpPr>
        <dsp:cNvPr id="0" name=""/>
        <dsp:cNvSpPr/>
      </dsp:nvSpPr>
      <dsp:spPr>
        <a:xfrm>
          <a:off x="307441" y="683709"/>
          <a:ext cx="872661" cy="5454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多数据中心管理</a:t>
          </a:r>
          <a:endParaRPr lang="zh-CN" altLang="en-US" sz="1400" kern="1200" dirty="0"/>
        </a:p>
      </dsp:txBody>
      <dsp:txXfrm>
        <a:off x="323416" y="699684"/>
        <a:ext cx="840711" cy="513463"/>
      </dsp:txXfrm>
    </dsp:sp>
    <dsp:sp modelId="{F497E308-B496-443C-B10B-A60424B19359}">
      <dsp:nvSpPr>
        <dsp:cNvPr id="0" name=""/>
        <dsp:cNvSpPr/>
      </dsp:nvSpPr>
      <dsp:spPr>
        <a:xfrm>
          <a:off x="198358" y="547355"/>
          <a:ext cx="109082" cy="1090826"/>
        </a:xfrm>
        <a:custGeom>
          <a:avLst/>
          <a:gdLst/>
          <a:ahLst/>
          <a:cxnLst/>
          <a:rect l="0" t="0" r="0" b="0"/>
          <a:pathLst>
            <a:path>
              <a:moveTo>
                <a:pt x="0" y="0"/>
              </a:moveTo>
              <a:lnTo>
                <a:pt x="0" y="1090826"/>
              </a:lnTo>
              <a:lnTo>
                <a:pt x="109082" y="1090826"/>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1522C8A-C8DD-4032-AE4E-7FF429CEB3F2}">
      <dsp:nvSpPr>
        <dsp:cNvPr id="0" name=""/>
        <dsp:cNvSpPr/>
      </dsp:nvSpPr>
      <dsp:spPr>
        <a:xfrm>
          <a:off x="307441" y="1365475"/>
          <a:ext cx="872661" cy="5454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应用模板管理</a:t>
          </a:r>
          <a:endParaRPr lang="zh-CN" altLang="en-US" sz="1400" kern="1200" dirty="0"/>
        </a:p>
      </dsp:txBody>
      <dsp:txXfrm>
        <a:off x="323416" y="1381450"/>
        <a:ext cx="840711" cy="513463"/>
      </dsp:txXfrm>
    </dsp:sp>
    <dsp:sp modelId="{64893A2E-F201-4EFF-AB43-6C0659CF74FE}">
      <dsp:nvSpPr>
        <dsp:cNvPr id="0" name=""/>
        <dsp:cNvSpPr/>
      </dsp:nvSpPr>
      <dsp:spPr>
        <a:xfrm>
          <a:off x="1452808" y="1942"/>
          <a:ext cx="1090826" cy="5454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smtClean="0"/>
            <a:t>资源</a:t>
          </a:r>
          <a:endParaRPr lang="zh-CN" altLang="en-US" sz="2700" kern="1200" dirty="0"/>
        </a:p>
      </dsp:txBody>
      <dsp:txXfrm>
        <a:off x="1468783" y="17917"/>
        <a:ext cx="1058876" cy="513463"/>
      </dsp:txXfrm>
    </dsp:sp>
    <dsp:sp modelId="{810B91B9-A99F-47F2-9B3B-B42AB80A115E}">
      <dsp:nvSpPr>
        <dsp:cNvPr id="0" name=""/>
        <dsp:cNvSpPr/>
      </dsp:nvSpPr>
      <dsp:spPr>
        <a:xfrm>
          <a:off x="1561891" y="547355"/>
          <a:ext cx="109082" cy="409059"/>
        </a:xfrm>
        <a:custGeom>
          <a:avLst/>
          <a:gdLst/>
          <a:ahLst/>
          <a:cxnLst/>
          <a:rect l="0" t="0" r="0" b="0"/>
          <a:pathLst>
            <a:path>
              <a:moveTo>
                <a:pt x="0" y="0"/>
              </a:moveTo>
              <a:lnTo>
                <a:pt x="0" y="409059"/>
              </a:lnTo>
              <a:lnTo>
                <a:pt x="109082" y="40905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8923885-2919-42E7-A794-E0A4C7712C44}">
      <dsp:nvSpPr>
        <dsp:cNvPr id="0" name=""/>
        <dsp:cNvSpPr/>
      </dsp:nvSpPr>
      <dsp:spPr>
        <a:xfrm>
          <a:off x="1670974" y="683709"/>
          <a:ext cx="872661" cy="5454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异构虚拟化</a:t>
          </a:r>
          <a:endParaRPr lang="zh-CN" altLang="en-US" sz="1400" kern="1200" dirty="0"/>
        </a:p>
      </dsp:txBody>
      <dsp:txXfrm>
        <a:off x="1686949" y="699684"/>
        <a:ext cx="840711" cy="513463"/>
      </dsp:txXfrm>
    </dsp:sp>
    <dsp:sp modelId="{6FD73256-CB6B-4EAD-93F3-D57FC36822AA}">
      <dsp:nvSpPr>
        <dsp:cNvPr id="0" name=""/>
        <dsp:cNvSpPr/>
      </dsp:nvSpPr>
      <dsp:spPr>
        <a:xfrm>
          <a:off x="1561891" y="547355"/>
          <a:ext cx="109082" cy="1090826"/>
        </a:xfrm>
        <a:custGeom>
          <a:avLst/>
          <a:gdLst/>
          <a:ahLst/>
          <a:cxnLst/>
          <a:rect l="0" t="0" r="0" b="0"/>
          <a:pathLst>
            <a:path>
              <a:moveTo>
                <a:pt x="0" y="0"/>
              </a:moveTo>
              <a:lnTo>
                <a:pt x="0" y="1090826"/>
              </a:lnTo>
              <a:lnTo>
                <a:pt x="109082" y="1090826"/>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500634F-92E8-4196-9109-2AE73C403EF4}">
      <dsp:nvSpPr>
        <dsp:cNvPr id="0" name=""/>
        <dsp:cNvSpPr/>
      </dsp:nvSpPr>
      <dsp:spPr>
        <a:xfrm>
          <a:off x="1670974" y="1365475"/>
          <a:ext cx="872661" cy="5454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虚拟机及磁盘</a:t>
          </a:r>
          <a:endParaRPr lang="zh-CN" altLang="en-US" sz="1400" kern="1200" dirty="0"/>
        </a:p>
      </dsp:txBody>
      <dsp:txXfrm>
        <a:off x="1686949" y="1381450"/>
        <a:ext cx="840711" cy="513463"/>
      </dsp:txXfrm>
    </dsp:sp>
    <dsp:sp modelId="{A15F748F-8C4C-45AA-83D3-011BE8942FE1}">
      <dsp:nvSpPr>
        <dsp:cNvPr id="0" name=""/>
        <dsp:cNvSpPr/>
      </dsp:nvSpPr>
      <dsp:spPr>
        <a:xfrm>
          <a:off x="1561891" y="547355"/>
          <a:ext cx="109082" cy="1772592"/>
        </a:xfrm>
        <a:custGeom>
          <a:avLst/>
          <a:gdLst/>
          <a:ahLst/>
          <a:cxnLst/>
          <a:rect l="0" t="0" r="0" b="0"/>
          <a:pathLst>
            <a:path>
              <a:moveTo>
                <a:pt x="0" y="0"/>
              </a:moveTo>
              <a:lnTo>
                <a:pt x="0" y="1772592"/>
              </a:lnTo>
              <a:lnTo>
                <a:pt x="109082" y="1772592"/>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54AB44E-2B82-46D2-97B8-A56A8BFCF46E}">
      <dsp:nvSpPr>
        <dsp:cNvPr id="0" name=""/>
        <dsp:cNvSpPr/>
      </dsp:nvSpPr>
      <dsp:spPr>
        <a:xfrm>
          <a:off x="1670974" y="2047241"/>
          <a:ext cx="872661" cy="5454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虚拟机模板管理</a:t>
          </a:r>
          <a:endParaRPr lang="zh-CN" altLang="en-US" sz="1400" kern="1200" dirty="0"/>
        </a:p>
      </dsp:txBody>
      <dsp:txXfrm>
        <a:off x="1686949" y="2063216"/>
        <a:ext cx="840711" cy="513463"/>
      </dsp:txXfrm>
    </dsp:sp>
    <dsp:sp modelId="{F3DEADDD-C765-4B4E-B875-4E06C3D11A5B}">
      <dsp:nvSpPr>
        <dsp:cNvPr id="0" name=""/>
        <dsp:cNvSpPr/>
      </dsp:nvSpPr>
      <dsp:spPr>
        <a:xfrm>
          <a:off x="1561891" y="547355"/>
          <a:ext cx="109082" cy="2454359"/>
        </a:xfrm>
        <a:custGeom>
          <a:avLst/>
          <a:gdLst/>
          <a:ahLst/>
          <a:cxnLst/>
          <a:rect l="0" t="0" r="0" b="0"/>
          <a:pathLst>
            <a:path>
              <a:moveTo>
                <a:pt x="0" y="0"/>
              </a:moveTo>
              <a:lnTo>
                <a:pt x="0" y="2454359"/>
              </a:lnTo>
              <a:lnTo>
                <a:pt x="109082" y="245435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372FE3E-C2C8-4B9D-A3E7-543A06D0FECA}">
      <dsp:nvSpPr>
        <dsp:cNvPr id="0" name=""/>
        <dsp:cNvSpPr/>
      </dsp:nvSpPr>
      <dsp:spPr>
        <a:xfrm>
          <a:off x="1670974" y="2729008"/>
          <a:ext cx="872661" cy="5454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异构硬件管理</a:t>
          </a:r>
          <a:endParaRPr lang="zh-CN" altLang="en-US" sz="1400" kern="1200" dirty="0"/>
        </a:p>
      </dsp:txBody>
      <dsp:txXfrm>
        <a:off x="1686949" y="2744983"/>
        <a:ext cx="840711" cy="513463"/>
      </dsp:txXfrm>
    </dsp:sp>
    <dsp:sp modelId="{298184FD-C820-44E6-90F8-B4CDDE624E7C}">
      <dsp:nvSpPr>
        <dsp:cNvPr id="0" name=""/>
        <dsp:cNvSpPr/>
      </dsp:nvSpPr>
      <dsp:spPr>
        <a:xfrm>
          <a:off x="2816341" y="1942"/>
          <a:ext cx="1090826" cy="5454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altLang="zh-CN" sz="2700" kern="1200" dirty="0" smtClean="0"/>
            <a:t>VDC</a:t>
          </a:r>
          <a:endParaRPr lang="zh-CN" altLang="en-US" sz="2700" kern="1200" dirty="0"/>
        </a:p>
      </dsp:txBody>
      <dsp:txXfrm>
        <a:off x="2832316" y="17917"/>
        <a:ext cx="1058876" cy="513463"/>
      </dsp:txXfrm>
    </dsp:sp>
    <dsp:sp modelId="{4FE27977-5F6C-4A1F-9166-F76829734851}">
      <dsp:nvSpPr>
        <dsp:cNvPr id="0" name=""/>
        <dsp:cNvSpPr/>
      </dsp:nvSpPr>
      <dsp:spPr>
        <a:xfrm>
          <a:off x="2925424" y="547355"/>
          <a:ext cx="109082" cy="409059"/>
        </a:xfrm>
        <a:custGeom>
          <a:avLst/>
          <a:gdLst/>
          <a:ahLst/>
          <a:cxnLst/>
          <a:rect l="0" t="0" r="0" b="0"/>
          <a:pathLst>
            <a:path>
              <a:moveTo>
                <a:pt x="0" y="0"/>
              </a:moveTo>
              <a:lnTo>
                <a:pt x="0" y="409059"/>
              </a:lnTo>
              <a:lnTo>
                <a:pt x="109082" y="40905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014B544-6C99-4B3A-B0B7-CC4EE9B93DFE}">
      <dsp:nvSpPr>
        <dsp:cNvPr id="0" name=""/>
        <dsp:cNvSpPr/>
      </dsp:nvSpPr>
      <dsp:spPr>
        <a:xfrm>
          <a:off x="3034506" y="683709"/>
          <a:ext cx="872661" cy="5454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VDC</a:t>
          </a:r>
          <a:r>
            <a:rPr lang="zh-CN" altLang="en-US" sz="1400" kern="1200" dirty="0" smtClean="0"/>
            <a:t>管理</a:t>
          </a:r>
          <a:endParaRPr lang="zh-CN" altLang="en-US" sz="1400" kern="1200" dirty="0"/>
        </a:p>
      </dsp:txBody>
      <dsp:txXfrm>
        <a:off x="3050481" y="699684"/>
        <a:ext cx="840711" cy="513463"/>
      </dsp:txXfrm>
    </dsp:sp>
    <dsp:sp modelId="{62DE3F7E-DCA3-4B69-824C-E62F169636A9}">
      <dsp:nvSpPr>
        <dsp:cNvPr id="0" name=""/>
        <dsp:cNvSpPr/>
      </dsp:nvSpPr>
      <dsp:spPr>
        <a:xfrm>
          <a:off x="2925424" y="547355"/>
          <a:ext cx="109082" cy="1090826"/>
        </a:xfrm>
        <a:custGeom>
          <a:avLst/>
          <a:gdLst/>
          <a:ahLst/>
          <a:cxnLst/>
          <a:rect l="0" t="0" r="0" b="0"/>
          <a:pathLst>
            <a:path>
              <a:moveTo>
                <a:pt x="0" y="0"/>
              </a:moveTo>
              <a:lnTo>
                <a:pt x="0" y="1090826"/>
              </a:lnTo>
              <a:lnTo>
                <a:pt x="109082" y="1090826"/>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31EC9A1-AD1B-44B6-85D7-C5EAAB2AF285}">
      <dsp:nvSpPr>
        <dsp:cNvPr id="0" name=""/>
        <dsp:cNvSpPr/>
      </dsp:nvSpPr>
      <dsp:spPr>
        <a:xfrm>
          <a:off x="3034506" y="1365475"/>
          <a:ext cx="872661" cy="5454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VPC</a:t>
          </a:r>
          <a:r>
            <a:rPr lang="zh-CN" altLang="en-US" sz="1400" kern="1200" dirty="0" smtClean="0"/>
            <a:t>管理</a:t>
          </a:r>
          <a:endParaRPr lang="zh-CN" altLang="en-US" sz="1400" kern="1200" dirty="0"/>
        </a:p>
      </dsp:txBody>
      <dsp:txXfrm>
        <a:off x="3050481" y="1381450"/>
        <a:ext cx="840711" cy="513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6442A-CC96-4969-BF24-EB321F22F206}">
      <dsp:nvSpPr>
        <dsp:cNvPr id="0" name=""/>
        <dsp:cNvSpPr/>
      </dsp:nvSpPr>
      <dsp:spPr>
        <a:xfrm>
          <a:off x="465" y="216229"/>
          <a:ext cx="1090119" cy="54505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zh-CN" altLang="en-US" sz="2600" kern="1200" dirty="0" smtClean="0"/>
            <a:t>资源</a:t>
          </a:r>
          <a:endParaRPr lang="zh-CN" altLang="en-US" sz="2600" kern="1200" dirty="0"/>
        </a:p>
      </dsp:txBody>
      <dsp:txXfrm>
        <a:off x="16429" y="232193"/>
        <a:ext cx="1058191" cy="513131"/>
      </dsp:txXfrm>
    </dsp:sp>
    <dsp:sp modelId="{CF2AA11B-4B0A-403D-81EC-7AC76F8815D0}">
      <dsp:nvSpPr>
        <dsp:cNvPr id="0" name=""/>
        <dsp:cNvSpPr/>
      </dsp:nvSpPr>
      <dsp:spPr>
        <a:xfrm>
          <a:off x="109477" y="761289"/>
          <a:ext cx="109011" cy="445253"/>
        </a:xfrm>
        <a:custGeom>
          <a:avLst/>
          <a:gdLst/>
          <a:ahLst/>
          <a:cxnLst/>
          <a:rect l="0" t="0" r="0" b="0"/>
          <a:pathLst>
            <a:path>
              <a:moveTo>
                <a:pt x="0" y="0"/>
              </a:moveTo>
              <a:lnTo>
                <a:pt x="0" y="445253"/>
              </a:lnTo>
              <a:lnTo>
                <a:pt x="109011" y="44525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80E0B50-B980-4AF1-9AA5-37E1FA43C6D7}">
      <dsp:nvSpPr>
        <dsp:cNvPr id="0" name=""/>
        <dsp:cNvSpPr/>
      </dsp:nvSpPr>
      <dsp:spPr>
        <a:xfrm>
          <a:off x="218489" y="934013"/>
          <a:ext cx="872095" cy="54505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虚拟机及磁盘</a:t>
          </a:r>
          <a:endParaRPr lang="zh-CN" altLang="en-US" sz="1400" kern="1200" dirty="0"/>
        </a:p>
      </dsp:txBody>
      <dsp:txXfrm>
        <a:off x="234453" y="949977"/>
        <a:ext cx="840167" cy="513131"/>
      </dsp:txXfrm>
    </dsp:sp>
    <dsp:sp modelId="{F497E308-B496-443C-B10B-A60424B19359}">
      <dsp:nvSpPr>
        <dsp:cNvPr id="0" name=""/>
        <dsp:cNvSpPr/>
      </dsp:nvSpPr>
      <dsp:spPr>
        <a:xfrm>
          <a:off x="109477" y="761289"/>
          <a:ext cx="109011" cy="1126578"/>
        </a:xfrm>
        <a:custGeom>
          <a:avLst/>
          <a:gdLst/>
          <a:ahLst/>
          <a:cxnLst/>
          <a:rect l="0" t="0" r="0" b="0"/>
          <a:pathLst>
            <a:path>
              <a:moveTo>
                <a:pt x="0" y="0"/>
              </a:moveTo>
              <a:lnTo>
                <a:pt x="0" y="1126578"/>
              </a:lnTo>
              <a:lnTo>
                <a:pt x="109011" y="1126578"/>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1522C8A-C8DD-4032-AE4E-7FF429CEB3F2}">
      <dsp:nvSpPr>
        <dsp:cNvPr id="0" name=""/>
        <dsp:cNvSpPr/>
      </dsp:nvSpPr>
      <dsp:spPr>
        <a:xfrm>
          <a:off x="218489" y="1615337"/>
          <a:ext cx="872095" cy="54505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虚拟机模板管理</a:t>
          </a:r>
          <a:endParaRPr lang="zh-CN" altLang="en-US" sz="1400" kern="1200" dirty="0"/>
        </a:p>
      </dsp:txBody>
      <dsp:txXfrm>
        <a:off x="234453" y="1631301"/>
        <a:ext cx="840167" cy="513131"/>
      </dsp:txXfrm>
    </dsp:sp>
    <dsp:sp modelId="{64893A2E-F201-4EFF-AB43-6C0659CF74FE}">
      <dsp:nvSpPr>
        <dsp:cNvPr id="0" name=""/>
        <dsp:cNvSpPr/>
      </dsp:nvSpPr>
      <dsp:spPr>
        <a:xfrm>
          <a:off x="1363115" y="252688"/>
          <a:ext cx="1090119" cy="54505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smtClean="0"/>
            <a:t>VPC</a:t>
          </a:r>
          <a:endParaRPr lang="zh-CN" altLang="en-US" sz="2600" kern="1200" dirty="0"/>
        </a:p>
      </dsp:txBody>
      <dsp:txXfrm>
        <a:off x="1379079" y="268652"/>
        <a:ext cx="1058191" cy="513131"/>
      </dsp:txXfrm>
    </dsp:sp>
    <dsp:sp modelId="{810B91B9-A99F-47F2-9B3B-B42AB80A115E}">
      <dsp:nvSpPr>
        <dsp:cNvPr id="0" name=""/>
        <dsp:cNvSpPr/>
      </dsp:nvSpPr>
      <dsp:spPr>
        <a:xfrm>
          <a:off x="1472127" y="797748"/>
          <a:ext cx="109011" cy="408794"/>
        </a:xfrm>
        <a:custGeom>
          <a:avLst/>
          <a:gdLst/>
          <a:ahLst/>
          <a:cxnLst/>
          <a:rect l="0" t="0" r="0" b="0"/>
          <a:pathLst>
            <a:path>
              <a:moveTo>
                <a:pt x="0" y="0"/>
              </a:moveTo>
              <a:lnTo>
                <a:pt x="0" y="408794"/>
              </a:lnTo>
              <a:lnTo>
                <a:pt x="109011" y="40879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8923885-2919-42E7-A794-E0A4C7712C44}">
      <dsp:nvSpPr>
        <dsp:cNvPr id="0" name=""/>
        <dsp:cNvSpPr/>
      </dsp:nvSpPr>
      <dsp:spPr>
        <a:xfrm>
          <a:off x="1581139" y="934013"/>
          <a:ext cx="872095" cy="54505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VPC</a:t>
          </a:r>
          <a:r>
            <a:rPr lang="zh-CN" altLang="en-US" sz="1400" kern="1200" dirty="0" smtClean="0"/>
            <a:t>管理</a:t>
          </a:r>
          <a:endParaRPr lang="zh-CN" altLang="en-US" sz="1400" kern="1200" dirty="0"/>
        </a:p>
      </dsp:txBody>
      <dsp:txXfrm>
        <a:off x="1597103" y="949977"/>
        <a:ext cx="840167" cy="513131"/>
      </dsp:txXfrm>
    </dsp:sp>
    <dsp:sp modelId="{298184FD-C820-44E6-90F8-B4CDDE624E7C}">
      <dsp:nvSpPr>
        <dsp:cNvPr id="0" name=""/>
        <dsp:cNvSpPr/>
      </dsp:nvSpPr>
      <dsp:spPr>
        <a:xfrm>
          <a:off x="2725764" y="252688"/>
          <a:ext cx="1090119" cy="54505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zh-CN" altLang="en-US" sz="2600" kern="1200" dirty="0" smtClean="0"/>
            <a:t>应用</a:t>
          </a:r>
          <a:endParaRPr lang="zh-CN" altLang="en-US" sz="2600" kern="1200" dirty="0"/>
        </a:p>
      </dsp:txBody>
      <dsp:txXfrm>
        <a:off x="2741728" y="268652"/>
        <a:ext cx="1058191" cy="513131"/>
      </dsp:txXfrm>
    </dsp:sp>
    <dsp:sp modelId="{4FE27977-5F6C-4A1F-9166-F76829734851}">
      <dsp:nvSpPr>
        <dsp:cNvPr id="0" name=""/>
        <dsp:cNvSpPr/>
      </dsp:nvSpPr>
      <dsp:spPr>
        <a:xfrm>
          <a:off x="2834776" y="797748"/>
          <a:ext cx="109011" cy="408794"/>
        </a:xfrm>
        <a:custGeom>
          <a:avLst/>
          <a:gdLst/>
          <a:ahLst/>
          <a:cxnLst/>
          <a:rect l="0" t="0" r="0" b="0"/>
          <a:pathLst>
            <a:path>
              <a:moveTo>
                <a:pt x="0" y="0"/>
              </a:moveTo>
              <a:lnTo>
                <a:pt x="0" y="408794"/>
              </a:lnTo>
              <a:lnTo>
                <a:pt x="109011" y="40879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014B544-6C99-4B3A-B0B7-CC4EE9B93DFE}">
      <dsp:nvSpPr>
        <dsp:cNvPr id="0" name=""/>
        <dsp:cNvSpPr/>
      </dsp:nvSpPr>
      <dsp:spPr>
        <a:xfrm>
          <a:off x="2943788" y="934013"/>
          <a:ext cx="872095" cy="54505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应用生命周期管理</a:t>
          </a:r>
          <a:endParaRPr lang="zh-CN" altLang="en-US" sz="1400" kern="1200" dirty="0"/>
        </a:p>
      </dsp:txBody>
      <dsp:txXfrm>
        <a:off x="2959752" y="949977"/>
        <a:ext cx="840167" cy="5131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1"/>
            <a:ext cx="2949990" cy="497969"/>
          </a:xfrm>
          <a:prstGeom prst="rect">
            <a:avLst/>
          </a:prstGeom>
          <a:noFill/>
          <a:ln w="9525">
            <a:noFill/>
            <a:miter lim="800000"/>
          </a:ln>
          <a:effectLst/>
        </p:spPr>
        <p:txBody>
          <a:bodyPr vert="horz" wrap="square" lIns="93510" tIns="46755" rIns="93510" bIns="46755" numCol="1" anchor="t" anchorCtr="0" compatLnSpc="1"/>
          <a:lstStyle>
            <a:lvl1pPr defTabSz="93535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3855689" y="1"/>
            <a:ext cx="2949990" cy="497969"/>
          </a:xfrm>
          <a:prstGeom prst="rect">
            <a:avLst/>
          </a:prstGeom>
          <a:noFill/>
          <a:ln w="9525">
            <a:noFill/>
            <a:miter lim="800000"/>
          </a:ln>
          <a:effectLst/>
        </p:spPr>
        <p:txBody>
          <a:bodyPr vert="horz" wrap="square" lIns="93510" tIns="46755" rIns="93510" bIns="46755" numCol="1" anchor="t" anchorCtr="0" compatLnSpc="1"/>
          <a:lstStyle>
            <a:lvl1pPr algn="r" defTabSz="93535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439828"/>
            <a:ext cx="2949990" cy="497968"/>
          </a:xfrm>
          <a:prstGeom prst="rect">
            <a:avLst/>
          </a:prstGeom>
          <a:noFill/>
          <a:ln w="9525">
            <a:noFill/>
            <a:miter lim="800000"/>
          </a:ln>
          <a:effectLst/>
        </p:spPr>
        <p:txBody>
          <a:bodyPr vert="horz" wrap="square" lIns="93510" tIns="46755" rIns="93510" bIns="46755" numCol="1" anchor="b" anchorCtr="0" compatLnSpc="1"/>
          <a:lstStyle>
            <a:lvl1pPr defTabSz="93535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3855689" y="9439828"/>
            <a:ext cx="2949990" cy="497968"/>
          </a:xfrm>
          <a:prstGeom prst="rect">
            <a:avLst/>
          </a:prstGeom>
          <a:noFill/>
          <a:ln w="9525">
            <a:noFill/>
            <a:miter lim="800000"/>
          </a:ln>
          <a:effectLst/>
        </p:spPr>
        <p:txBody>
          <a:bodyPr vert="horz" wrap="square" lIns="93510" tIns="46755" rIns="93510" bIns="46755" numCol="1" anchor="b" anchorCtr="0" compatLnSpc="1"/>
          <a:lstStyle>
            <a:lvl1pPr algn="r" defTabSz="935355" fontAlgn="base">
              <a:defRPr sz="1300">
                <a:latin typeface="Arial" panose="020B0604020202020204" pitchFamily="34" charset="0"/>
                <a:ea typeface="宋体" panose="02010600030101010101" pitchFamily="2" charset="-122"/>
              </a:defRPr>
            </a:lvl1pPr>
          </a:lstStyle>
          <a:p>
            <a:pPr>
              <a:defRPr/>
            </a:pPr>
            <a:fld id="{DFB0E886-5559-4133-9D2D-4B2631545D0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20750" y="746125"/>
            <a:ext cx="4968875" cy="3727450"/>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672804" y="4720684"/>
            <a:ext cx="5443325" cy="4472471"/>
          </a:xfrm>
          <a:prstGeom prst="rect">
            <a:avLst/>
          </a:prstGeom>
          <a:noFill/>
          <a:ln w="9525">
            <a:noFill/>
            <a:miter lim="800000"/>
          </a:ln>
          <a:effectLst/>
        </p:spPr>
        <p:txBody>
          <a:bodyPr vert="horz" wrap="square" lIns="93510" tIns="46755" rIns="93510" bIns="46755" numCol="1" anchor="t" anchorCtr="0" compatLnSpc="1"/>
          <a:lstStyle/>
          <a:p>
            <a:pPr lvl="0"/>
            <a:r>
              <a:rPr lang="en-US" altLang="zh-CN" noProof="0" dirty="0" smtClean="0"/>
              <a:t>Click here to add content</a:t>
            </a:r>
            <a:endParaRPr lang="en-US" altLang="zh-CN" noProof="0" dirty="0" smtClean="0"/>
          </a:p>
          <a:p>
            <a:pPr lvl="1"/>
            <a:r>
              <a:rPr lang="en-US" altLang="zh-CN" noProof="0" dirty="0" smtClean="0"/>
              <a:t>Click here to add content</a:t>
            </a:r>
            <a:endParaRPr lang="en-US" altLang="zh-CN" noProof="0" dirty="0" smtClean="0"/>
          </a:p>
          <a:p>
            <a:pPr lvl="2"/>
            <a:r>
              <a:rPr lang="en-US" altLang="zh-CN" noProof="0" dirty="0" smtClean="0"/>
              <a:t>Click here to add content</a:t>
            </a:r>
            <a:endParaRPr lang="en-US" altLang="zh-CN" noProof="0" dirty="0" smtClean="0"/>
          </a:p>
        </p:txBody>
      </p:sp>
    </p:spTree>
  </p:cSld>
  <p:clrMap bg1="lt1" tx1="dk1" bg2="lt2" tx2="dk2" accent1="accent1" accent2="accent2" accent3="accent3" accent4="accent4" accent5="accent5" accent6="accent6" hlink="hlink" folHlink="folHlink"/>
  <p:hf dt="0"/>
  <p:notesStyle>
    <a:lvl1pPr marL="180975" indent="-180975" algn="l" rtl="0" eaLnBrk="0" fontAlgn="base" hangingPunct="0">
      <a:lnSpc>
        <a:spcPct val="125000"/>
      </a:lnSpc>
      <a:spcBef>
        <a:spcPct val="0"/>
      </a:spcBef>
      <a:spcAft>
        <a:spcPts val="600"/>
      </a:spcAft>
      <a:buSzPct val="60000"/>
      <a:buFont typeface="Wingdings" panose="05000000000000000000" pitchFamily="2" charset="2"/>
      <a:buChar char="l"/>
      <a:defRPr sz="1100" kern="1200">
        <a:solidFill>
          <a:schemeClr val="tx1"/>
        </a:solidFill>
        <a:latin typeface="FrutigerNext LT Regular" pitchFamily="34" charset="0"/>
        <a:ea typeface="华文细黑" pitchFamily="2" charset="-122"/>
        <a:cs typeface="+mn-cs"/>
      </a:defRPr>
    </a:lvl1pPr>
    <a:lvl2pPr marL="541655" indent="-180975" algn="l" rtl="0" eaLnBrk="0" fontAlgn="base" hangingPunct="0">
      <a:lnSpc>
        <a:spcPct val="125000"/>
      </a:lnSpc>
      <a:spcBef>
        <a:spcPct val="0"/>
      </a:spcBef>
      <a:spcAft>
        <a:spcPts val="600"/>
      </a:spcAft>
      <a:buSzPct val="50000"/>
      <a:buFont typeface="Wingdings" panose="05000000000000000000"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0" fontAlgn="base" hangingPunct="0">
      <a:lnSpc>
        <a:spcPct val="125000"/>
      </a:lnSpc>
      <a:spcBef>
        <a:spcPct val="0"/>
      </a:spcBef>
      <a:spcAft>
        <a:spcPts val="600"/>
      </a:spcAft>
      <a:buSzPct val="50000"/>
      <a:buFont typeface="Wingdings" panose="05000000000000000000"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基于</a:t>
            </a:r>
            <a:r>
              <a:rPr lang="en-US" altLang="zh-CN" dirty="0" err="1" smtClean="0"/>
              <a:t>OpenStack</a:t>
            </a:r>
            <a:r>
              <a:rPr lang="zh-CN" altLang="en-US" dirty="0" smtClean="0"/>
              <a:t>的</a:t>
            </a:r>
            <a:r>
              <a:rPr lang="en-US" altLang="zh-CN" dirty="0" smtClean="0"/>
              <a:t>FusionSphere</a:t>
            </a:r>
            <a:r>
              <a:rPr lang="zh-CN" altLang="en-US" dirty="0" smtClean="0"/>
              <a:t>基础设施云平台，从功能上可以分为</a:t>
            </a:r>
            <a:r>
              <a:rPr lang="en-US" altLang="zh-CN" dirty="0" err="1" smtClean="0"/>
              <a:t>OpenStack</a:t>
            </a:r>
            <a:r>
              <a:rPr lang="zh-CN" altLang="en-US" dirty="0" smtClean="0"/>
              <a:t>、</a:t>
            </a:r>
            <a:r>
              <a:rPr lang="en-US" altLang="zh-CN" dirty="0" smtClean="0"/>
              <a:t>FusionCompute</a:t>
            </a:r>
            <a:r>
              <a:rPr lang="zh-CN" altLang="en-US" dirty="0" smtClean="0"/>
              <a:t>、</a:t>
            </a:r>
            <a:r>
              <a:rPr lang="en-US" altLang="zh-CN" dirty="0" smtClean="0"/>
              <a:t>FusionStorage</a:t>
            </a:r>
            <a:r>
              <a:rPr lang="zh-CN" altLang="en-US" dirty="0" smtClean="0"/>
              <a:t>、</a:t>
            </a:r>
            <a:r>
              <a:rPr lang="en-US" altLang="zh-CN" dirty="0" err="1" smtClean="0"/>
              <a:t>FusionNetwork</a:t>
            </a:r>
            <a:r>
              <a:rPr lang="zh-CN" altLang="en-US" dirty="0" smtClean="0"/>
              <a:t>、</a:t>
            </a:r>
            <a:r>
              <a:rPr lang="en-US" altLang="zh-CN" dirty="0" smtClean="0"/>
              <a:t>FusionManager</a:t>
            </a:r>
            <a:r>
              <a:rPr lang="zh-CN" altLang="en-US" dirty="0" smtClean="0"/>
              <a:t>几大部分</a:t>
            </a:r>
            <a:endParaRPr lang="en-US" altLang="zh-CN" dirty="0" smtClean="0"/>
          </a:p>
          <a:p>
            <a:r>
              <a:rPr lang="en-US" altLang="zh-CN" dirty="0" smtClean="0"/>
              <a:t>FusionManager</a:t>
            </a:r>
            <a:r>
              <a:rPr lang="zh-CN" altLang="en-US" dirty="0" smtClean="0"/>
              <a:t>云管理主要提供：</a:t>
            </a:r>
            <a:endParaRPr lang="en-US" altLang="zh-CN" dirty="0" smtClean="0"/>
          </a:p>
          <a:p>
            <a:pPr lvl="1"/>
            <a:r>
              <a:rPr lang="zh-CN" altLang="en-US" dirty="0" smtClean="0"/>
              <a:t>资源池管理能力：</a:t>
            </a:r>
            <a:endParaRPr lang="en-US" altLang="zh-CN" dirty="0" smtClean="0"/>
          </a:p>
          <a:p>
            <a:pPr lvl="2"/>
            <a:r>
              <a:rPr lang="zh-CN" altLang="en-US" dirty="0" smtClean="0"/>
              <a:t>异构虚拟化：支持</a:t>
            </a:r>
            <a:r>
              <a:rPr lang="en-US" altLang="zh-CN" dirty="0" smtClean="0"/>
              <a:t>FusionCompute</a:t>
            </a:r>
            <a:r>
              <a:rPr lang="zh-CN" altLang="en-US" dirty="0" smtClean="0"/>
              <a:t>，</a:t>
            </a:r>
            <a:r>
              <a:rPr lang="en-US" altLang="zh-CN" dirty="0" smtClean="0"/>
              <a:t>VMware</a:t>
            </a:r>
            <a:r>
              <a:rPr lang="zh-CN" altLang="en-US" dirty="0" smtClean="0"/>
              <a:t>异构管理</a:t>
            </a:r>
            <a:endParaRPr lang="en-US" altLang="zh-CN" dirty="0" smtClean="0"/>
          </a:p>
          <a:p>
            <a:pPr lvl="2"/>
            <a:r>
              <a:rPr lang="zh-CN" altLang="en-US" dirty="0" smtClean="0"/>
              <a:t>统一硬件管理：支持物理服务器（华为、</a:t>
            </a:r>
            <a:r>
              <a:rPr lang="en-US" altLang="zh-CN" dirty="0" smtClean="0"/>
              <a:t>HP</a:t>
            </a:r>
            <a:r>
              <a:rPr lang="zh-CN" altLang="en-US" dirty="0" smtClean="0"/>
              <a:t>、</a:t>
            </a:r>
            <a:r>
              <a:rPr lang="en-US" altLang="zh-CN" dirty="0" smtClean="0"/>
              <a:t>Dell</a:t>
            </a:r>
            <a:r>
              <a:rPr lang="zh-CN" altLang="en-US" dirty="0" smtClean="0"/>
              <a:t>服务器等）、存储（</a:t>
            </a:r>
            <a:r>
              <a:rPr lang="en-US" altLang="zh-CN" dirty="0" smtClean="0"/>
              <a:t>IP SAN</a:t>
            </a:r>
            <a:r>
              <a:rPr lang="zh-CN" altLang="en-US" dirty="0" smtClean="0"/>
              <a:t>、</a:t>
            </a:r>
            <a:r>
              <a:rPr lang="en-US" altLang="zh-CN" dirty="0" smtClean="0"/>
              <a:t>FusionCompute SAN</a:t>
            </a:r>
            <a:r>
              <a:rPr lang="zh-CN" altLang="en-US" dirty="0" smtClean="0"/>
              <a:t>）、网络设备（交换机、防火墙）</a:t>
            </a:r>
            <a:endParaRPr lang="en-US" altLang="zh-CN" dirty="0" smtClean="0"/>
          </a:p>
          <a:p>
            <a:pPr lvl="2"/>
            <a:r>
              <a:rPr lang="zh-CN" altLang="en-US" dirty="0" smtClean="0"/>
              <a:t>统一告警：可以对接华为多部件和硬件告警，后面详细介绍</a:t>
            </a:r>
            <a:endParaRPr lang="en-US" altLang="zh-CN" dirty="0" smtClean="0"/>
          </a:p>
          <a:p>
            <a:pPr lvl="1"/>
            <a:r>
              <a:rPr lang="zh-CN" altLang="en-US" dirty="0" smtClean="0"/>
              <a:t>多数据中心管理：</a:t>
            </a:r>
            <a:endParaRPr lang="en-US" altLang="zh-CN" dirty="0" smtClean="0"/>
          </a:p>
          <a:p>
            <a:pPr lvl="2"/>
            <a:r>
              <a:rPr lang="zh-CN" altLang="en-US" dirty="0" smtClean="0"/>
              <a:t>多租户管理能力</a:t>
            </a:r>
            <a:endParaRPr lang="en-US" altLang="zh-CN" dirty="0" smtClean="0"/>
          </a:p>
          <a:p>
            <a:pPr lvl="2"/>
            <a:r>
              <a:rPr lang="zh-CN" altLang="en-US" dirty="0" smtClean="0"/>
              <a:t>应用自动化管理能力：提供应用的模板创建和快速发放能力</a:t>
            </a:r>
            <a:endParaRPr lang="zh-CN" altLang="en-US" dirty="0" smtClean="0"/>
          </a:p>
        </p:txBody>
      </p:sp>
      <p:sp>
        <p:nvSpPr>
          <p:cNvPr id="28676" name="灯片编号占位符 3"/>
          <p:cNvSpPr>
            <a:spLocks noGrp="1"/>
          </p:cNvSpPr>
          <p:nvPr>
            <p:ph type="sldNum" sz="quarter" idx="4294967295"/>
          </p:nvPr>
        </p:nvSpPr>
        <p:spPr bwMode="auto">
          <a:xfrm>
            <a:off x="3855689" y="9439828"/>
            <a:ext cx="2949990" cy="4979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5" tIns="45778" rIns="91555" bIns="45778"/>
          <a:lstStyle>
            <a:lvl1pPr algn="just">
              <a:lnSpc>
                <a:spcPct val="125000"/>
              </a:lnSpc>
              <a:spcAft>
                <a:spcPts val="58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17550" indent="-276225" algn="just">
              <a:lnSpc>
                <a:spcPct val="125000"/>
              </a:lnSpc>
              <a:spcAft>
                <a:spcPts val="58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04265" indent="-220980" algn="just">
              <a:lnSpc>
                <a:spcPct val="125000"/>
              </a:lnSpc>
              <a:spcAft>
                <a:spcPts val="58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546225" indent="-220980" algn="just">
              <a:spcBef>
                <a:spcPct val="30000"/>
              </a:spcBef>
              <a:defRPr sz="1100">
                <a:solidFill>
                  <a:schemeClr val="tx1"/>
                </a:solidFill>
                <a:latin typeface="FrutigerNext LT Regular" pitchFamily="34" charset="0"/>
                <a:ea typeface="华文细黑" pitchFamily="2" charset="-122"/>
              </a:defRPr>
            </a:lvl4pPr>
            <a:lvl5pPr marL="1987550" indent="-220980" algn="just">
              <a:spcBef>
                <a:spcPct val="30000"/>
              </a:spcBef>
              <a:defRPr sz="1100">
                <a:solidFill>
                  <a:schemeClr val="tx1"/>
                </a:solidFill>
                <a:latin typeface="FrutigerNext LT Regular" pitchFamily="34" charset="0"/>
                <a:ea typeface="华文细黑" pitchFamily="2" charset="-122"/>
              </a:defRPr>
            </a:lvl5pPr>
            <a:lvl6pPr marL="2429510"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87083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31279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75475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EC7D228F-B4C0-4AD8-9520-873E39343F32}" type="slidenum">
              <a:rPr lang="zh-CN" altLang="en-US" sz="1000">
                <a:solidFill>
                  <a:srgbClr val="000000"/>
                </a:solidFill>
                <a:ea typeface="宋体" panose="02010600030101010101" pitchFamily="2" charset="-122"/>
              </a:rPr>
            </a:fld>
            <a:endParaRPr lang="zh-CN" altLang="en-US" sz="1000">
              <a:solidFill>
                <a:srgbClr val="000000"/>
              </a:solidFill>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p:txBody>
          <a:bodyPr/>
          <a:lstStyle/>
          <a:p>
            <a:r>
              <a:rPr lang="en-US" altLang="zh-CN" dirty="0" smtClean="0"/>
              <a:t>VDC</a:t>
            </a:r>
            <a:r>
              <a:rPr lang="zh-CN" altLang="en-US" dirty="0" smtClean="0"/>
              <a:t>：是面向租户的虚拟化资源边界</a:t>
            </a:r>
            <a:endParaRPr lang="en-US" altLang="zh-CN" dirty="0" smtClean="0"/>
          </a:p>
          <a:p>
            <a:r>
              <a:rPr lang="zh-CN" altLang="en-US" dirty="0" smtClean="0"/>
              <a:t>租户：业界也称为</a:t>
            </a:r>
            <a:r>
              <a:rPr lang="en-US" altLang="zh-CN" dirty="0" smtClean="0"/>
              <a:t>account</a:t>
            </a:r>
            <a:r>
              <a:rPr lang="zh-CN" altLang="en-US" dirty="0" smtClean="0"/>
              <a:t>，</a:t>
            </a:r>
            <a:r>
              <a:rPr lang="en-US" altLang="zh-CN" dirty="0" smtClean="0"/>
              <a:t>Project</a:t>
            </a:r>
            <a:r>
              <a:rPr lang="zh-CN" altLang="en-US" dirty="0" smtClean="0"/>
              <a:t>（</a:t>
            </a:r>
            <a:r>
              <a:rPr lang="en-US" altLang="zh-CN" dirty="0" err="1" smtClean="0"/>
              <a:t>openstack</a:t>
            </a:r>
            <a:r>
              <a:rPr lang="zh-CN" altLang="en-US" dirty="0" smtClean="0"/>
              <a:t>概念），</a:t>
            </a:r>
            <a:r>
              <a:rPr lang="en-US" altLang="zh-CN" dirty="0" smtClean="0"/>
              <a:t>org</a:t>
            </a:r>
            <a:r>
              <a:rPr lang="zh-CN" altLang="en-US" dirty="0" smtClean="0"/>
              <a:t>（</a:t>
            </a:r>
            <a:r>
              <a:rPr lang="en-US" altLang="zh-CN" dirty="0" err="1" smtClean="0"/>
              <a:t>vmare</a:t>
            </a:r>
            <a:r>
              <a:rPr lang="zh-CN" altLang="en-US" dirty="0" smtClean="0"/>
              <a:t>概念），通常是一个独立资源使用者或企业</a:t>
            </a:r>
            <a:endParaRPr lang="en-US" altLang="zh-CN" dirty="0" smtClean="0"/>
          </a:p>
          <a:p>
            <a:pPr lvl="1"/>
            <a:r>
              <a:rPr lang="zh-CN" altLang="en-US" dirty="0" smtClean="0"/>
              <a:t>举例：如亚马逊是大家熟知的公有云运营商，个人客户或企业都可以去注册，此时这个注册的企业或个人就是租户</a:t>
            </a:r>
            <a:endParaRPr lang="en-US" altLang="zh-CN" dirty="0" smtClean="0"/>
          </a:p>
          <a:p>
            <a:r>
              <a:rPr lang="en-US" altLang="zh-CN" dirty="0" smtClean="0"/>
              <a:t>VDC</a:t>
            </a:r>
            <a:r>
              <a:rPr lang="zh-CN" altLang="en-US" dirty="0" smtClean="0"/>
              <a:t>包含两种含义：</a:t>
            </a:r>
            <a:endParaRPr lang="en-US" altLang="zh-CN" dirty="0" smtClean="0"/>
          </a:p>
          <a:p>
            <a:pPr lvl="1"/>
            <a:r>
              <a:rPr lang="en-US" altLang="zh-CN" dirty="0" smtClean="0"/>
              <a:t>VDC</a:t>
            </a:r>
            <a:r>
              <a:rPr lang="zh-CN" altLang="en-US" dirty="0" smtClean="0"/>
              <a:t>可以理解为现实世界中的某一个部门或一个企业，是一个独立资源使用部门或结算单位（例如个人客户到</a:t>
            </a:r>
            <a:r>
              <a:rPr lang="en-US" altLang="zh-CN" dirty="0" smtClean="0"/>
              <a:t>amazon</a:t>
            </a:r>
            <a:r>
              <a:rPr lang="zh-CN" altLang="en-US" dirty="0" smtClean="0"/>
              <a:t>上注册后需要用信用卡付账）</a:t>
            </a:r>
            <a:endParaRPr lang="en-US" altLang="zh-CN" dirty="0" smtClean="0"/>
          </a:p>
          <a:p>
            <a:pPr lvl="1"/>
            <a:r>
              <a:rPr lang="en-US" altLang="zh-CN" dirty="0" smtClean="0"/>
              <a:t>VDC</a:t>
            </a:r>
            <a:r>
              <a:rPr lang="zh-CN" altLang="en-US" dirty="0" smtClean="0"/>
              <a:t>是一个虚拟资源边界，</a:t>
            </a:r>
            <a:r>
              <a:rPr lang="en-US" altLang="zh-CN" dirty="0" smtClean="0"/>
              <a:t>FusionManager</a:t>
            </a:r>
            <a:r>
              <a:rPr lang="zh-CN" altLang="en-US" dirty="0" smtClean="0"/>
              <a:t>通过配额为</a:t>
            </a:r>
            <a:r>
              <a:rPr lang="en-US" altLang="zh-CN" dirty="0" smtClean="0"/>
              <a:t>VDC</a:t>
            </a:r>
            <a:r>
              <a:rPr lang="zh-CN" altLang="en-US" dirty="0" smtClean="0"/>
              <a:t>规定了</a:t>
            </a:r>
            <a:r>
              <a:rPr lang="en-US" altLang="zh-CN" dirty="0" smtClean="0"/>
              <a:t>CPU</a:t>
            </a:r>
            <a:r>
              <a:rPr lang="zh-CN" altLang="en-US" dirty="0" smtClean="0"/>
              <a:t>、内存、存储的资源配额，租户不能超额使用系统资源</a:t>
            </a:r>
            <a:endParaRPr lang="en-US" altLang="zh-CN" dirty="0" smtClean="0"/>
          </a:p>
          <a:p>
            <a:r>
              <a:rPr lang="zh-CN" altLang="en-US" dirty="0" smtClean="0"/>
              <a:t>技术上：</a:t>
            </a:r>
            <a:endParaRPr lang="en-US" altLang="zh-CN" dirty="0" smtClean="0"/>
          </a:p>
          <a:p>
            <a:r>
              <a:rPr lang="en-US" altLang="zh-CN" dirty="0" smtClean="0"/>
              <a:t>FusionManager</a:t>
            </a:r>
            <a:r>
              <a:rPr lang="zh-CN" altLang="en-US" dirty="0" smtClean="0"/>
              <a:t>将虚拟化平台提供的计算、网络、存储资源提供给租户使用，通过</a:t>
            </a:r>
            <a:r>
              <a:rPr lang="en-US" altLang="zh-CN" dirty="0" err="1" smtClean="0"/>
              <a:t>vFirewall</a:t>
            </a:r>
            <a:r>
              <a:rPr lang="en-US" altLang="zh-CN" dirty="0" smtClean="0"/>
              <a:t>(</a:t>
            </a:r>
            <a:r>
              <a:rPr lang="zh-CN" altLang="en-US" dirty="0" smtClean="0"/>
              <a:t>物理防火墙实现或华为软件防火墙实现</a:t>
            </a:r>
            <a:r>
              <a:rPr lang="en-US" altLang="zh-CN" dirty="0" smtClean="0"/>
              <a:t>)</a:t>
            </a:r>
            <a:r>
              <a:rPr lang="zh-CN" altLang="en-US" dirty="0" smtClean="0"/>
              <a:t>为租户提供</a:t>
            </a:r>
            <a:r>
              <a:rPr lang="en-US" altLang="zh-CN" dirty="0" smtClean="0"/>
              <a:t>VPC</a:t>
            </a:r>
            <a:r>
              <a:rPr lang="zh-CN" altLang="en-US" dirty="0" smtClean="0"/>
              <a:t>能力</a:t>
            </a:r>
            <a:endParaRPr lang="en-US" altLang="zh-CN" dirty="0" smtClean="0"/>
          </a:p>
          <a:p>
            <a:r>
              <a:rPr lang="zh-CN" altLang="en-US" dirty="0" smtClean="0"/>
              <a:t>在注重数据安全的今天，网络的安全隔离能力是提供多租户服务的基础</a:t>
            </a:r>
            <a:endParaRPr lang="en-US" altLang="zh-CN" dirty="0" smtClean="0"/>
          </a:p>
          <a:p>
            <a:endParaRPr lang="zh-CN" altLang="en-US" dirty="0" smtClean="0"/>
          </a:p>
          <a:p>
            <a:endParaRPr lang="zh-CN" alt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855689" y="9441369"/>
            <a:ext cx="2949990" cy="4964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90" tIns="47845" rIns="95690" bIns="47845"/>
          <a:lstStyle>
            <a:lvl1pPr algn="just">
              <a:lnSpc>
                <a:spcPct val="125000"/>
              </a:lnSpc>
              <a:spcAft>
                <a:spcPts val="58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17550" indent="-276225" algn="just">
              <a:lnSpc>
                <a:spcPct val="125000"/>
              </a:lnSpc>
              <a:spcAft>
                <a:spcPts val="58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04265" indent="-220980" algn="just">
              <a:lnSpc>
                <a:spcPct val="125000"/>
              </a:lnSpc>
              <a:spcAft>
                <a:spcPts val="58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546225" indent="-220980" algn="just">
              <a:spcBef>
                <a:spcPct val="30000"/>
              </a:spcBef>
              <a:defRPr sz="1100">
                <a:solidFill>
                  <a:schemeClr val="tx1"/>
                </a:solidFill>
                <a:latin typeface="FrutigerNext LT Regular" pitchFamily="34" charset="0"/>
                <a:ea typeface="华文细黑" pitchFamily="2" charset="-122"/>
              </a:defRPr>
            </a:lvl4pPr>
            <a:lvl5pPr marL="1987550" indent="-220980" algn="just">
              <a:spcBef>
                <a:spcPct val="30000"/>
              </a:spcBef>
              <a:defRPr sz="1100">
                <a:solidFill>
                  <a:schemeClr val="tx1"/>
                </a:solidFill>
                <a:latin typeface="FrutigerNext LT Regular" pitchFamily="34" charset="0"/>
                <a:ea typeface="华文细黑" pitchFamily="2" charset="-122"/>
              </a:defRPr>
            </a:lvl5pPr>
            <a:lvl6pPr marL="2429510"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87083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31279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75475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C0BB5DFD-1791-4FFD-BC9B-B8EFC809325F}" type="slidenum">
              <a:rPr lang="zh-CN" altLang="en-US" sz="1000">
                <a:solidFill>
                  <a:srgbClr val="000000"/>
                </a:solidFill>
                <a:latin typeface="Arial" panose="020B0604020202020204" pitchFamily="34" charset="0"/>
                <a:ea typeface="宋体" panose="02010600030101010101" pitchFamily="2" charset="-122"/>
              </a:rPr>
            </a:fld>
            <a:endParaRPr lang="en-US" altLang="zh-CN" sz="1000">
              <a:solidFill>
                <a:srgbClr val="000000"/>
              </a:solidFill>
              <a:latin typeface="Arial" panose="020B0604020202020204" pitchFamily="34" charset="0"/>
              <a:ea typeface="宋体" panose="02010600030101010101" pitchFamily="2" charset="-122"/>
            </a:endParaRPr>
          </a:p>
        </p:txBody>
      </p:sp>
      <p:sp>
        <p:nvSpPr>
          <p:cNvPr id="33795" name="Rectangle 2"/>
          <p:cNvSpPr>
            <a:spLocks noGrp="1" noRot="1" noChangeAspect="1" noChangeArrowheads="1" noTextEdit="1"/>
          </p:cNvSpPr>
          <p:nvPr>
            <p:ph type="sldImg"/>
          </p:nvPr>
        </p:nvSpPr>
        <p:spPr>
          <a:xfrm>
            <a:off x="920750" y="746125"/>
            <a:ext cx="4965700" cy="3725863"/>
          </a:xfrm>
        </p:spPr>
      </p:sp>
      <p:sp>
        <p:nvSpPr>
          <p:cNvPr id="33796" name="Rectangle 3"/>
          <p:cNvSpPr>
            <a:spLocks noGrp="1" noChangeArrowheads="1"/>
          </p:cNvSpPr>
          <p:nvPr>
            <p:ph type="body" idx="1"/>
          </p:nvPr>
        </p:nvSpPr>
        <p:spPr>
          <a:xfrm>
            <a:off x="907221" y="4720685"/>
            <a:ext cx="4992758" cy="4474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pPr>
            <a:r>
              <a:rPr lang="zh-CN" altLang="en-US" dirty="0" smtClean="0">
                <a:latin typeface="华文细黑" pitchFamily="2" charset="-122"/>
              </a:rPr>
              <a:t>应用：</a:t>
            </a:r>
            <a:endParaRPr lang="en-US" altLang="zh-CN" dirty="0" smtClean="0">
              <a:latin typeface="华文细黑" pitchFamily="2" charset="-122"/>
            </a:endParaRPr>
          </a:p>
          <a:p>
            <a:pPr lvl="1" eaLnBrk="1" hangingPunct="1">
              <a:lnSpc>
                <a:spcPct val="110000"/>
              </a:lnSpc>
            </a:pPr>
            <a:r>
              <a:rPr lang="zh-CN" altLang="en-US" dirty="0" smtClean="0">
                <a:latin typeface="华文细黑" pitchFamily="2" charset="-122"/>
              </a:rPr>
              <a:t>华为的“应用”：除了包含完成服务所需的</a:t>
            </a:r>
            <a:r>
              <a:rPr lang="en-US" altLang="zh-CN" dirty="0" err="1" smtClean="0">
                <a:latin typeface="华文细黑" pitchFamily="2" charset="-122"/>
              </a:rPr>
              <a:t>vm</a:t>
            </a:r>
            <a:r>
              <a:rPr lang="zh-CN" altLang="en-US" dirty="0" smtClean="0">
                <a:latin typeface="华文细黑" pitchFamily="2" charset="-122"/>
              </a:rPr>
              <a:t>之外，还包含</a:t>
            </a:r>
            <a:r>
              <a:rPr lang="en-US" altLang="zh-CN" dirty="0" err="1" smtClean="0">
                <a:latin typeface="华文细黑" pitchFamily="2" charset="-122"/>
              </a:rPr>
              <a:t>vm</a:t>
            </a:r>
            <a:r>
              <a:rPr lang="zh-CN" altLang="en-US" dirty="0" smtClean="0">
                <a:latin typeface="华文细黑" pitchFamily="2" charset="-122"/>
              </a:rPr>
              <a:t>所使用的网络以及</a:t>
            </a:r>
            <a:r>
              <a:rPr lang="en-US" altLang="zh-CN" dirty="0" err="1" smtClean="0">
                <a:latin typeface="华文细黑" pitchFamily="2" charset="-122"/>
              </a:rPr>
              <a:t>vm</a:t>
            </a:r>
            <a:r>
              <a:rPr lang="zh-CN" altLang="en-US" dirty="0" smtClean="0">
                <a:latin typeface="华文细黑" pitchFamily="2" charset="-122"/>
              </a:rPr>
              <a:t>与网络的连接关系，比如上面的例子中：</a:t>
            </a:r>
            <a:endParaRPr lang="en-US" altLang="zh-CN" dirty="0" smtClean="0">
              <a:latin typeface="华文细黑" pitchFamily="2" charset="-122"/>
            </a:endParaRPr>
          </a:p>
          <a:p>
            <a:pPr lvl="2" eaLnBrk="1" hangingPunct="1">
              <a:lnSpc>
                <a:spcPct val="110000"/>
              </a:lnSpc>
            </a:pPr>
            <a:r>
              <a:rPr lang="zh-CN" altLang="en-US" dirty="0" smtClean="0">
                <a:latin typeface="华文细黑" pitchFamily="2" charset="-122"/>
              </a:rPr>
              <a:t> 提供</a:t>
            </a:r>
            <a:r>
              <a:rPr lang="en-US" altLang="zh-CN" dirty="0" smtClean="0">
                <a:latin typeface="华文细黑" pitchFamily="2" charset="-122"/>
              </a:rPr>
              <a:t>web</a:t>
            </a:r>
            <a:r>
              <a:rPr lang="zh-CN" altLang="en-US" dirty="0" smtClean="0">
                <a:latin typeface="华文细黑" pitchFamily="2" charset="-122"/>
              </a:rPr>
              <a:t>服务的</a:t>
            </a:r>
            <a:r>
              <a:rPr lang="en-US" altLang="zh-CN" dirty="0" err="1" smtClean="0">
                <a:latin typeface="华文细黑" pitchFamily="2" charset="-122"/>
              </a:rPr>
              <a:t>vm</a:t>
            </a:r>
            <a:r>
              <a:rPr lang="zh-CN" altLang="en-US" dirty="0" smtClean="0">
                <a:latin typeface="华文细黑" pitchFamily="2" charset="-122"/>
              </a:rPr>
              <a:t>可以有两个网卡</a:t>
            </a:r>
            <a:endParaRPr lang="en-US" altLang="zh-CN" dirty="0" smtClean="0">
              <a:latin typeface="华文细黑" pitchFamily="2" charset="-122"/>
            </a:endParaRPr>
          </a:p>
          <a:p>
            <a:pPr lvl="2" eaLnBrk="1" hangingPunct="1">
              <a:lnSpc>
                <a:spcPct val="110000"/>
              </a:lnSpc>
            </a:pPr>
            <a:r>
              <a:rPr lang="zh-CN" altLang="en-US" dirty="0" smtClean="0">
                <a:latin typeface="华文细黑" pitchFamily="2" charset="-122"/>
              </a:rPr>
              <a:t>一个网卡对外提供服务（外部用户访问论坛）</a:t>
            </a:r>
            <a:endParaRPr lang="en-US" altLang="zh-CN" dirty="0" smtClean="0">
              <a:latin typeface="华文细黑" pitchFamily="2" charset="-122"/>
            </a:endParaRPr>
          </a:p>
          <a:p>
            <a:pPr lvl="2" eaLnBrk="1" hangingPunct="1">
              <a:lnSpc>
                <a:spcPct val="110000"/>
              </a:lnSpc>
            </a:pPr>
            <a:r>
              <a:rPr lang="zh-CN" altLang="en-US" dirty="0" smtClean="0">
                <a:latin typeface="华文细黑" pitchFamily="2" charset="-122"/>
              </a:rPr>
              <a:t>一个网卡用于连接</a:t>
            </a:r>
            <a:r>
              <a:rPr lang="en-US" altLang="zh-CN" dirty="0" err="1" smtClean="0">
                <a:latin typeface="华文细黑" pitchFamily="2" charset="-122"/>
              </a:rPr>
              <a:t>db</a:t>
            </a:r>
            <a:r>
              <a:rPr lang="zh-CN" altLang="en-US" dirty="0" smtClean="0">
                <a:latin typeface="华文细黑" pitchFamily="2" charset="-122"/>
              </a:rPr>
              <a:t>，而数据库</a:t>
            </a:r>
            <a:r>
              <a:rPr lang="en-US" altLang="zh-CN" dirty="0" err="1" smtClean="0">
                <a:latin typeface="华文细黑" pitchFamily="2" charset="-122"/>
              </a:rPr>
              <a:t>vm</a:t>
            </a:r>
            <a:r>
              <a:rPr lang="zh-CN" altLang="en-US" dirty="0" smtClean="0">
                <a:latin typeface="华文细黑" pitchFamily="2" charset="-122"/>
              </a:rPr>
              <a:t>只有一个网卡，就是用来连接</a:t>
            </a:r>
            <a:r>
              <a:rPr lang="en-US" altLang="zh-CN" dirty="0" smtClean="0">
                <a:latin typeface="华文细黑" pitchFamily="2" charset="-122"/>
              </a:rPr>
              <a:t>web</a:t>
            </a:r>
            <a:r>
              <a:rPr lang="zh-CN" altLang="en-US" dirty="0" smtClean="0">
                <a:latin typeface="华文细黑" pitchFamily="2" charset="-122"/>
              </a:rPr>
              <a:t>服务的</a:t>
            </a:r>
            <a:r>
              <a:rPr lang="en-US" altLang="zh-CN" dirty="0" err="1" smtClean="0">
                <a:latin typeface="华文细黑" pitchFamily="2" charset="-122"/>
              </a:rPr>
              <a:t>vm</a:t>
            </a:r>
            <a:endParaRPr lang="en-US" altLang="zh-CN" dirty="0" smtClean="0">
              <a:latin typeface="华文细黑" pitchFamily="2" charset="-122"/>
            </a:endParaRPr>
          </a:p>
          <a:p>
            <a:pPr lvl="2" eaLnBrk="1" hangingPunct="1">
              <a:lnSpc>
                <a:spcPct val="110000"/>
              </a:lnSpc>
              <a:buFont typeface="Wingdings" panose="05000000000000000000" pitchFamily="2" charset="2"/>
              <a:buNone/>
            </a:pPr>
            <a:r>
              <a:rPr lang="zh-CN" altLang="en-US" dirty="0" smtClean="0">
                <a:latin typeface="华文细黑" pitchFamily="2" charset="-122"/>
              </a:rPr>
              <a:t>上面所说的</a:t>
            </a:r>
            <a:r>
              <a:rPr lang="en-US" altLang="zh-CN" dirty="0" err="1" smtClean="0">
                <a:latin typeface="华文细黑" pitchFamily="2" charset="-122"/>
              </a:rPr>
              <a:t>vm</a:t>
            </a:r>
            <a:r>
              <a:rPr lang="zh-CN" altLang="en-US" dirty="0" smtClean="0">
                <a:latin typeface="华文细黑" pitchFamily="2" charset="-122"/>
              </a:rPr>
              <a:t>和</a:t>
            </a:r>
            <a:r>
              <a:rPr lang="en-US" altLang="zh-CN" dirty="0" err="1" smtClean="0">
                <a:latin typeface="华文细黑" pitchFamily="2" charset="-122"/>
              </a:rPr>
              <a:t>vm</a:t>
            </a:r>
            <a:r>
              <a:rPr lang="zh-CN" altLang="en-US" dirty="0" smtClean="0">
                <a:latin typeface="华文细黑" pitchFamily="2" charset="-122"/>
              </a:rPr>
              <a:t>与网络的连接关系都会包含在华为的“应用”中，因此这里的应用内涵比</a:t>
            </a:r>
            <a:r>
              <a:rPr lang="en-US" altLang="zh-CN" dirty="0" err="1" smtClean="0">
                <a:latin typeface="华文细黑" pitchFamily="2" charset="-122"/>
              </a:rPr>
              <a:t>vmware</a:t>
            </a:r>
            <a:r>
              <a:rPr lang="zh-CN" altLang="en-US" dirty="0" smtClean="0">
                <a:latin typeface="华文细黑" pitchFamily="2" charset="-122"/>
              </a:rPr>
              <a:t>的应用更丰富</a:t>
            </a:r>
            <a:endParaRPr lang="en-US" altLang="zh-CN" dirty="0" smtClean="0">
              <a:latin typeface="华文细黑" pitchFamily="2" charset="-122"/>
            </a:endParaRPr>
          </a:p>
          <a:p>
            <a:pPr eaLnBrk="1" hangingPunct="1">
              <a:lnSpc>
                <a:spcPct val="110000"/>
              </a:lnSpc>
              <a:buFont typeface="Wingdings" panose="05000000000000000000" pitchFamily="2" charset="2"/>
              <a:buNone/>
            </a:pPr>
            <a:r>
              <a:rPr lang="zh-CN" altLang="en-US" dirty="0" smtClean="0">
                <a:latin typeface="华文细黑" pitchFamily="2" charset="-122"/>
              </a:rPr>
              <a:t>简单说明，</a:t>
            </a:r>
            <a:r>
              <a:rPr lang="en-US" altLang="zh-CN" dirty="0" smtClean="0">
                <a:latin typeface="华文细黑" pitchFamily="2" charset="-122"/>
              </a:rPr>
              <a:t>FusionManager</a:t>
            </a:r>
            <a:r>
              <a:rPr lang="zh-CN" altLang="en-US" dirty="0" smtClean="0">
                <a:latin typeface="华文细黑" pitchFamily="2" charset="-122"/>
              </a:rPr>
              <a:t>提供应用的全生命周期管理能力：创建</a:t>
            </a:r>
            <a:r>
              <a:rPr lang="en-US" altLang="zh-CN" dirty="0" smtClean="0">
                <a:latin typeface="华文细黑" pitchFamily="2" charset="-122"/>
              </a:rPr>
              <a:t>-》</a:t>
            </a:r>
            <a:r>
              <a:rPr lang="zh-CN" altLang="en-US" dirty="0" smtClean="0">
                <a:latin typeface="华文细黑" pitchFamily="2" charset="-122"/>
              </a:rPr>
              <a:t>发布（上线）</a:t>
            </a:r>
            <a:r>
              <a:rPr lang="en-US" altLang="zh-CN" dirty="0" smtClean="0">
                <a:latin typeface="华文细黑" pitchFamily="2" charset="-122"/>
              </a:rPr>
              <a:t>-》</a:t>
            </a:r>
            <a:r>
              <a:rPr lang="zh-CN" altLang="en-US" dirty="0" smtClean="0">
                <a:latin typeface="华文细黑" pitchFamily="2" charset="-122"/>
              </a:rPr>
              <a:t>部署</a:t>
            </a:r>
            <a:r>
              <a:rPr lang="en-US" altLang="zh-CN" dirty="0" smtClean="0">
                <a:latin typeface="华文细黑" pitchFamily="2" charset="-122"/>
              </a:rPr>
              <a:t>-》</a:t>
            </a:r>
            <a:r>
              <a:rPr lang="zh-CN" altLang="en-US" dirty="0" smtClean="0">
                <a:latin typeface="华文细黑" pitchFamily="2" charset="-122"/>
              </a:rPr>
              <a:t>监控</a:t>
            </a:r>
            <a:r>
              <a:rPr lang="en-US" altLang="zh-CN" dirty="0" smtClean="0">
                <a:latin typeface="华文细黑" pitchFamily="2" charset="-122"/>
              </a:rPr>
              <a:t>-》</a:t>
            </a:r>
            <a:r>
              <a:rPr lang="zh-CN" altLang="en-US" dirty="0" smtClean="0">
                <a:latin typeface="华文细黑" pitchFamily="2" charset="-122"/>
              </a:rPr>
              <a:t>保障</a:t>
            </a:r>
            <a:r>
              <a:rPr lang="en-US" altLang="zh-CN" dirty="0" smtClean="0">
                <a:latin typeface="华文细黑" pitchFamily="2" charset="-122"/>
              </a:rPr>
              <a:t>-》</a:t>
            </a:r>
            <a:r>
              <a:rPr lang="zh-CN" altLang="en-US" dirty="0" smtClean="0">
                <a:latin typeface="华文细黑" pitchFamily="2" charset="-122"/>
              </a:rPr>
              <a:t>开发</a:t>
            </a:r>
            <a:endParaRPr lang="en-US" altLang="zh-CN" dirty="0" smtClean="0">
              <a:latin typeface="华文细黑"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0" y="746125"/>
            <a:ext cx="4965700" cy="3725863"/>
          </a:xfrm>
        </p:spPr>
      </p:sp>
      <p:sp>
        <p:nvSpPr>
          <p:cNvPr id="35844" name="灯片编号占位符 3"/>
          <p:cNvSpPr>
            <a:spLocks noGrp="1"/>
          </p:cNvSpPr>
          <p:nvPr>
            <p:ph type="sldNum" sz="quarter" idx="4294967295"/>
          </p:nvPr>
        </p:nvSpPr>
        <p:spPr bwMode="auto">
          <a:xfrm>
            <a:off x="3855689" y="9439828"/>
            <a:ext cx="2949990" cy="4979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5" tIns="45778" rIns="91555" bIns="45778"/>
          <a:lstStyle>
            <a:lvl1pPr algn="just">
              <a:lnSpc>
                <a:spcPct val="125000"/>
              </a:lnSpc>
              <a:spcAft>
                <a:spcPts val="58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17550" indent="-276225" algn="just">
              <a:lnSpc>
                <a:spcPct val="125000"/>
              </a:lnSpc>
              <a:spcAft>
                <a:spcPts val="58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04265" indent="-220980" algn="just">
              <a:lnSpc>
                <a:spcPct val="125000"/>
              </a:lnSpc>
              <a:spcAft>
                <a:spcPts val="58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546225" indent="-220980" algn="just">
              <a:spcBef>
                <a:spcPct val="30000"/>
              </a:spcBef>
              <a:defRPr sz="1100">
                <a:solidFill>
                  <a:schemeClr val="tx1"/>
                </a:solidFill>
                <a:latin typeface="FrutigerNext LT Regular" pitchFamily="34" charset="0"/>
                <a:ea typeface="华文细黑" pitchFamily="2" charset="-122"/>
              </a:defRPr>
            </a:lvl4pPr>
            <a:lvl5pPr marL="1987550" indent="-220980" algn="just">
              <a:spcBef>
                <a:spcPct val="30000"/>
              </a:spcBef>
              <a:defRPr sz="1100">
                <a:solidFill>
                  <a:schemeClr val="tx1"/>
                </a:solidFill>
                <a:latin typeface="FrutigerNext LT Regular" pitchFamily="34" charset="0"/>
                <a:ea typeface="华文细黑" pitchFamily="2" charset="-122"/>
              </a:defRPr>
            </a:lvl5pPr>
            <a:lvl6pPr marL="2429510"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87083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31279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75475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BE03DB49-C3A1-4B13-9BCE-6D25DA7555E6}" type="slidenum">
              <a:rPr lang="zh-CN" altLang="en-US" sz="1000">
                <a:solidFill>
                  <a:srgbClr val="000000"/>
                </a:solidFill>
                <a:ea typeface="宋体" panose="02010600030101010101" pitchFamily="2" charset="-122"/>
              </a:rPr>
            </a:fld>
            <a:endParaRPr lang="zh-CN" altLang="en-US" sz="1000">
              <a:solidFill>
                <a:srgbClr val="000000"/>
              </a:solidFill>
              <a:ea typeface="宋体" panose="02010600030101010101" pitchFamily="2" charset="-122"/>
            </a:endParaRPr>
          </a:p>
        </p:txBody>
      </p:sp>
      <p:sp>
        <p:nvSpPr>
          <p:cNvPr id="8" name="Notes Placeholder 4"/>
          <p:cNvSpPr>
            <a:spLocks noGrp="1"/>
          </p:cNvSpPr>
          <p:nvPr>
            <p:ph type="body" idx="3"/>
          </p:nvPr>
        </p:nvSpPr>
        <p:spPr>
          <a:xfrm>
            <a:off x="672804" y="4720684"/>
            <a:ext cx="5443325" cy="4472471"/>
          </a:xfrm>
        </p:spPr>
        <p:txBody>
          <a:bodyPr/>
          <a:lstStyle/>
          <a:p>
            <a:r>
              <a:rPr lang="en-US" altLang="zh-CN" dirty="0" smtClean="0"/>
              <a:t>FusionManager</a:t>
            </a:r>
            <a:r>
              <a:rPr lang="zh-CN" altLang="en-US" dirty="0" smtClean="0"/>
              <a:t>的应用自动化管理，能有效解决批量应用部署维护难题</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zh-CN" altLang="en-US" dirty="0" smtClean="0"/>
              <a:t>从左侧看，业界的虚拟化层次如图，由下向上表述：服务器虚拟化、集群虚拟化、数据中心虚拟化</a:t>
            </a:r>
            <a:endParaRPr lang="en-US" altLang="zh-CN" dirty="0" smtClean="0"/>
          </a:p>
          <a:p>
            <a:r>
              <a:rPr lang="zh-CN" altLang="en-US" dirty="0" smtClean="0"/>
              <a:t>对于华为而言，对应在右侧是相应的产品，</a:t>
            </a:r>
            <a:r>
              <a:rPr lang="en-US" altLang="zh-CN" dirty="0" smtClean="0"/>
              <a:t>FusionManager</a:t>
            </a:r>
            <a:r>
              <a:rPr lang="zh-CN" altLang="en-US" dirty="0" smtClean="0"/>
              <a:t>定位于解决数据中心级别的虚拟化管理面临的若干问题，例如异构虚拟化，多数据中心管理，面向多租户等</a:t>
            </a:r>
            <a:endParaRPr lang="en-US" altLang="zh-CN"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zh-CN" altLang="en-US" smtClean="0"/>
              <a:t>在公有云场景中，</a:t>
            </a:r>
            <a:r>
              <a:rPr lang="en-US" altLang="zh-CN" smtClean="0"/>
              <a:t>FusionManager</a:t>
            </a:r>
            <a:r>
              <a:rPr lang="zh-CN" altLang="en-US" smtClean="0"/>
              <a:t>处于资源池管理层，在其上必须有公有云运营平台对最终用户提供服务。</a:t>
            </a:r>
            <a:endParaRPr lang="en-US" altLang="zh-CN" smtClean="0"/>
          </a:p>
          <a:p>
            <a:r>
              <a:rPr lang="en-US" altLang="zh-CN" smtClean="0"/>
              <a:t>FusionManager</a:t>
            </a:r>
            <a:r>
              <a:rPr lang="zh-CN" altLang="en-US" smtClean="0"/>
              <a:t>的租户实际上是需要运营层进行业务封装后最终呈现给公有云用户的。</a:t>
            </a:r>
            <a:endParaRPr lang="zh-CN" altLang="en-US" smtClean="0"/>
          </a:p>
          <a:p>
            <a:endParaRPr lang="zh-CN" altLang="en-US"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备注占位符 2"/>
          <p:cNvSpPr>
            <a:spLocks noGrp="1"/>
          </p:cNvSpPr>
          <p:nvPr>
            <p:ph type="body" idx="1"/>
          </p:nvPr>
        </p:nvSpPr>
        <p:spPr/>
        <p:txBody>
          <a:bodyPr/>
          <a:lstStyle/>
          <a:p>
            <a:r>
              <a:rPr lang="zh-CN" altLang="en-US" dirty="0" smtClean="0"/>
              <a:t>私有云：企业自建的云计算资源平台，比如华为的</a:t>
            </a:r>
            <a:r>
              <a:rPr lang="en-US" altLang="zh-CN" dirty="0" err="1" smtClean="0"/>
              <a:t>hiCloud</a:t>
            </a:r>
            <a:endParaRPr lang="en-US" altLang="zh-CN" dirty="0" smtClean="0"/>
          </a:p>
          <a:p>
            <a:r>
              <a:rPr lang="zh-CN" altLang="en-US" dirty="0" smtClean="0"/>
              <a:t>在私有云中：一般企业的系统管理员会负责资源池的构建以及基础网络的配置，最终用户（业务部门）只需要创建</a:t>
            </a:r>
            <a:r>
              <a:rPr lang="en-US" altLang="zh-CN" dirty="0" smtClean="0"/>
              <a:t>/</a:t>
            </a:r>
            <a:r>
              <a:rPr lang="zh-CN" altLang="en-US" dirty="0" smtClean="0"/>
              <a:t>申请虚拟机、磁盘即可</a:t>
            </a:r>
            <a:endParaRPr lang="zh-CN" altLang="en-US" dirty="0" smtClean="0"/>
          </a:p>
          <a:p>
            <a:endParaRPr lang="zh-CN" alt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备注占位符 2"/>
          <p:cNvSpPr>
            <a:spLocks noGrp="1"/>
          </p:cNvSpPr>
          <p:nvPr>
            <p:ph type="body" idx="1"/>
          </p:nvPr>
        </p:nvSpPr>
        <p:spPr/>
        <p:txBody>
          <a:bodyPr/>
          <a:lstStyle/>
          <a:p>
            <a:r>
              <a:rPr lang="zh-CN" altLang="en-US" smtClean="0"/>
              <a:t>管理侧按管理员的主要职责分为两个主要角色，即</a:t>
            </a:r>
            <a:r>
              <a:rPr lang="en-US" altLang="zh-CN" smtClean="0"/>
              <a:t>serviceAdmin</a:t>
            </a:r>
            <a:r>
              <a:rPr lang="zh-CN" altLang="en-US" smtClean="0"/>
              <a:t>，</a:t>
            </a:r>
            <a:r>
              <a:rPr lang="en-US" altLang="zh-CN" smtClean="0"/>
              <a:t>operationAdmin</a:t>
            </a:r>
            <a:r>
              <a:rPr lang="zh-CN" altLang="en-US" smtClean="0"/>
              <a:t>。前者偏业务运营，后者偏资源池的构建、管理和维护</a:t>
            </a:r>
            <a:endParaRPr lang="zh-CN" altLang="en-US"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920750" y="746125"/>
            <a:ext cx="4965700" cy="3725863"/>
          </a:xfrm>
        </p:spPr>
      </p:sp>
      <p:sp>
        <p:nvSpPr>
          <p:cNvPr id="48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管理员和系统的租户使用不同的视图：</a:t>
            </a:r>
            <a:endParaRPr lang="en-US" altLang="zh-CN" dirty="0" smtClean="0"/>
          </a:p>
          <a:p>
            <a:pPr lvl="1">
              <a:buSzPct val="60000"/>
              <a:buFont typeface="Wingdings" panose="05000000000000000000" pitchFamily="2" charset="2"/>
              <a:buChar char="l"/>
            </a:pPr>
            <a:r>
              <a:rPr lang="zh-CN" altLang="en-US" dirty="0" smtClean="0"/>
              <a:t>管理侧：</a:t>
            </a:r>
            <a:endParaRPr lang="en-US" altLang="zh-CN" dirty="0" smtClean="0"/>
          </a:p>
          <a:p>
            <a:pPr lvl="2" indent="-174625">
              <a:buSzPct val="60000"/>
              <a:buFont typeface="Wingdings" panose="05000000000000000000" pitchFamily="2" charset="2"/>
              <a:buChar char="l"/>
            </a:pPr>
            <a:r>
              <a:rPr lang="zh-CN" altLang="en-US" dirty="0" smtClean="0"/>
              <a:t>其中</a:t>
            </a:r>
            <a:r>
              <a:rPr lang="en-US" altLang="zh-CN" dirty="0"/>
              <a:t>R</a:t>
            </a:r>
            <a:r>
              <a:rPr lang="en-US" altLang="zh-CN" dirty="0" smtClean="0"/>
              <a:t>egion</a:t>
            </a:r>
            <a:r>
              <a:rPr lang="zh-CN" altLang="en-US" dirty="0" smtClean="0"/>
              <a:t>是地区，例如亚太区</a:t>
            </a:r>
            <a:endParaRPr lang="en-US" altLang="zh-CN" dirty="0" smtClean="0"/>
          </a:p>
          <a:p>
            <a:pPr lvl="2" indent="-174625">
              <a:buSzPct val="60000"/>
              <a:buFont typeface="Wingdings" panose="05000000000000000000" pitchFamily="2" charset="2"/>
              <a:buChar char="l"/>
            </a:pPr>
            <a:r>
              <a:rPr lang="en-US" altLang="zh-CN" dirty="0" smtClean="0"/>
              <a:t>DC</a:t>
            </a:r>
            <a:r>
              <a:rPr lang="zh-CN" altLang="en-US" dirty="0" smtClean="0"/>
              <a:t>：数据中心，如美国、香港数据中心</a:t>
            </a:r>
            <a:endParaRPr lang="en-US" altLang="zh-CN" dirty="0" smtClean="0"/>
          </a:p>
          <a:p>
            <a:pPr lvl="2" indent="-174625">
              <a:buSzPct val="60000"/>
              <a:buFont typeface="Wingdings" panose="05000000000000000000" pitchFamily="2" charset="2"/>
              <a:buChar char="l"/>
            </a:pPr>
            <a:r>
              <a:rPr lang="en-US" altLang="zh-CN" dirty="0" smtClean="0"/>
              <a:t>Zone</a:t>
            </a:r>
            <a:r>
              <a:rPr lang="zh-CN" altLang="en-US" dirty="0" smtClean="0"/>
              <a:t>：数据中心内的独立二层网络隔离区域，如有独立的二层汇聚交换机出口；比如香港数据中心有两栋楼，每一栋有独立的网络出口，且二层网络（</a:t>
            </a:r>
            <a:r>
              <a:rPr lang="en-US" altLang="zh-CN" dirty="0" err="1" smtClean="0"/>
              <a:t>vlan</a:t>
            </a:r>
            <a:r>
              <a:rPr lang="zh-CN" altLang="en-US" dirty="0" smtClean="0"/>
              <a:t>）空间独立，则可以划分成两个</a:t>
            </a:r>
            <a:r>
              <a:rPr lang="en-US" altLang="zh-CN" dirty="0" smtClean="0"/>
              <a:t>zone</a:t>
            </a:r>
            <a:endParaRPr lang="en-US" altLang="zh-CN" dirty="0" smtClean="0"/>
          </a:p>
          <a:p>
            <a:pPr lvl="2" indent="-174625">
              <a:buSzPct val="60000"/>
              <a:buFont typeface="Wingdings" panose="05000000000000000000" pitchFamily="2" charset="2"/>
              <a:buChar char="l"/>
            </a:pPr>
            <a:r>
              <a:rPr lang="en-US" altLang="zh-CN" dirty="0" smtClean="0"/>
              <a:t>AZ</a:t>
            </a:r>
            <a:r>
              <a:rPr lang="zh-CN" altLang="en-US" dirty="0" smtClean="0"/>
              <a:t>：可用分区，在</a:t>
            </a:r>
            <a:r>
              <a:rPr lang="en-US" altLang="zh-CN" dirty="0"/>
              <a:t>Z</a:t>
            </a:r>
            <a:r>
              <a:rPr lang="en-US" altLang="zh-CN" dirty="0" smtClean="0"/>
              <a:t>one</a:t>
            </a:r>
            <a:r>
              <a:rPr lang="zh-CN" altLang="en-US" dirty="0" smtClean="0"/>
              <a:t>内划分的满足租户</a:t>
            </a:r>
            <a:r>
              <a:rPr lang="en-US" altLang="zh-CN" dirty="0" smtClean="0"/>
              <a:t>SLA</a:t>
            </a:r>
            <a:r>
              <a:rPr lang="zh-CN" altLang="en-US" dirty="0" smtClean="0"/>
              <a:t>需求的区域，由集群构成；例如，两个集群使用同一个存储，接入交换机都是</a:t>
            </a:r>
            <a:r>
              <a:rPr lang="en-US" altLang="zh-CN" dirty="0" smtClean="0"/>
              <a:t>100MB</a:t>
            </a:r>
            <a:r>
              <a:rPr lang="zh-CN" altLang="en-US" dirty="0" smtClean="0"/>
              <a:t>，则可以将这两个集群划分到一个</a:t>
            </a:r>
            <a:r>
              <a:rPr lang="en-US" altLang="zh-CN" dirty="0" smtClean="0"/>
              <a:t>AZ</a:t>
            </a:r>
            <a:r>
              <a:rPr lang="zh-CN" altLang="en-US" dirty="0" smtClean="0"/>
              <a:t>中</a:t>
            </a:r>
            <a:endParaRPr lang="en-US" altLang="zh-CN" dirty="0" smtClean="0"/>
          </a:p>
          <a:p>
            <a:pPr lvl="2" indent="-174625">
              <a:buSzPct val="60000"/>
              <a:buFont typeface="Wingdings" panose="05000000000000000000" pitchFamily="2" charset="2"/>
              <a:buChar char="l"/>
            </a:pPr>
            <a:r>
              <a:rPr lang="en-US" altLang="zh-CN" dirty="0" smtClean="0"/>
              <a:t>Cluster</a:t>
            </a:r>
            <a:r>
              <a:rPr lang="zh-CN" altLang="en-US" dirty="0" smtClean="0"/>
              <a:t>：集群，是虚拟化平台的计算虚拟化边界</a:t>
            </a:r>
            <a:endParaRPr lang="en-US" altLang="zh-CN" dirty="0" smtClean="0"/>
          </a:p>
          <a:p>
            <a:pPr lvl="2" indent="-174625">
              <a:buSzPct val="60000"/>
              <a:buFont typeface="Wingdings" panose="05000000000000000000" pitchFamily="2" charset="2"/>
              <a:buChar char="l"/>
            </a:pPr>
            <a:r>
              <a:rPr lang="zh-CN" altLang="en-US" dirty="0" smtClean="0"/>
              <a:t>注：实际上在管理侧也能看到租户侧对象，这里为了对比，做了简化</a:t>
            </a:r>
            <a:endParaRPr lang="en-US" altLang="zh-CN" dirty="0" smtClean="0"/>
          </a:p>
          <a:p>
            <a:pPr lvl="3" indent="-174625">
              <a:lnSpc>
                <a:spcPct val="125000"/>
              </a:lnSpc>
              <a:spcBef>
                <a:spcPct val="0"/>
              </a:spcBef>
              <a:spcAft>
                <a:spcPts val="580"/>
              </a:spcAft>
              <a:buSzPct val="60000"/>
            </a:pPr>
            <a:endParaRPr lang="en-US" altLang="zh-CN" dirty="0" smtClean="0"/>
          </a:p>
          <a:p>
            <a:pPr lvl="1">
              <a:buSzPct val="60000"/>
              <a:buFont typeface="Wingdings" panose="05000000000000000000" pitchFamily="2" charset="2"/>
              <a:buChar char="l"/>
            </a:pPr>
            <a:endParaRPr lang="zh-CN" altLang="en-US" dirty="0" smtClean="0"/>
          </a:p>
          <a:p>
            <a:endParaRPr lang="zh-CN" altLang="en-US" dirty="0" smtClean="0"/>
          </a:p>
        </p:txBody>
      </p:sp>
      <p:sp>
        <p:nvSpPr>
          <p:cNvPr id="48132" name="灯片编号占位符 3"/>
          <p:cNvSpPr>
            <a:spLocks noGrp="1"/>
          </p:cNvSpPr>
          <p:nvPr>
            <p:ph type="sldNum" sz="quarter" idx="4294967295"/>
          </p:nvPr>
        </p:nvSpPr>
        <p:spPr bwMode="auto">
          <a:xfrm>
            <a:off x="3855689" y="9441369"/>
            <a:ext cx="2949990" cy="4964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90" tIns="47845" rIns="95690" bIns="47845"/>
          <a:lstStyle>
            <a:lvl1pPr algn="just">
              <a:lnSpc>
                <a:spcPct val="125000"/>
              </a:lnSpc>
              <a:spcAft>
                <a:spcPts val="58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17550" indent="-276225" algn="just">
              <a:lnSpc>
                <a:spcPct val="125000"/>
              </a:lnSpc>
              <a:spcAft>
                <a:spcPts val="58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04265" indent="-220980" algn="just">
              <a:lnSpc>
                <a:spcPct val="125000"/>
              </a:lnSpc>
              <a:spcAft>
                <a:spcPts val="58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546225" indent="-220980" algn="just">
              <a:spcBef>
                <a:spcPct val="30000"/>
              </a:spcBef>
              <a:defRPr sz="1100">
                <a:solidFill>
                  <a:schemeClr val="tx1"/>
                </a:solidFill>
                <a:latin typeface="FrutigerNext LT Regular" pitchFamily="34" charset="0"/>
                <a:ea typeface="华文细黑" pitchFamily="2" charset="-122"/>
              </a:defRPr>
            </a:lvl4pPr>
            <a:lvl5pPr marL="1987550" indent="-220980" algn="just">
              <a:spcBef>
                <a:spcPct val="30000"/>
              </a:spcBef>
              <a:defRPr sz="1100">
                <a:solidFill>
                  <a:schemeClr val="tx1"/>
                </a:solidFill>
                <a:latin typeface="FrutigerNext LT Regular" pitchFamily="34" charset="0"/>
                <a:ea typeface="华文细黑" pitchFamily="2" charset="-122"/>
              </a:defRPr>
            </a:lvl5pPr>
            <a:lvl6pPr marL="2429510"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87083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31279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75475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4856F9CC-D3CC-4D61-A3AC-BD0EA9AAD93C}" type="slidenum">
              <a:rPr lang="en-US" altLang="zh-CN" sz="1000">
                <a:ea typeface="宋体" panose="02010600030101010101" pitchFamily="2" charset="-122"/>
              </a:rPr>
            </a:fld>
            <a:endParaRPr lang="en-US" altLang="zh-CN" sz="100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920750" y="746125"/>
            <a:ext cx="4965700" cy="3725863"/>
          </a:xfrm>
        </p:spPr>
      </p:sp>
      <p:sp>
        <p:nvSpPr>
          <p:cNvPr id="48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SzPct val="60000"/>
              <a:buFont typeface="Wingdings" panose="05000000000000000000" pitchFamily="2" charset="2"/>
              <a:buChar char="l"/>
            </a:pPr>
            <a:r>
              <a:rPr lang="zh-CN" altLang="en-US" dirty="0" smtClean="0"/>
              <a:t>租户视图：</a:t>
            </a:r>
            <a:endParaRPr lang="en-US" altLang="zh-CN" dirty="0" smtClean="0"/>
          </a:p>
          <a:p>
            <a:pPr lvl="2" indent="-174625">
              <a:buSzPct val="60000"/>
              <a:buFont typeface="Wingdings" panose="05000000000000000000" pitchFamily="2" charset="2"/>
              <a:buChar char="l"/>
            </a:pPr>
            <a:r>
              <a:rPr lang="en-US" altLang="zh-CN" dirty="0" smtClean="0"/>
              <a:t>Region</a:t>
            </a:r>
            <a:r>
              <a:rPr lang="zh-CN" altLang="en-US" dirty="0" smtClean="0"/>
              <a:t>：同管理侧</a:t>
            </a:r>
            <a:endParaRPr lang="en-US" altLang="zh-CN" dirty="0" smtClean="0"/>
          </a:p>
          <a:p>
            <a:pPr lvl="2" indent="-174625">
              <a:buSzPct val="60000"/>
              <a:buFont typeface="Wingdings" panose="05000000000000000000" pitchFamily="2" charset="2"/>
              <a:buChar char="l"/>
            </a:pPr>
            <a:r>
              <a:rPr lang="en-US" altLang="zh-CN" dirty="0" smtClean="0"/>
              <a:t>VDC</a:t>
            </a:r>
            <a:r>
              <a:rPr lang="zh-CN" altLang="en-US" dirty="0" smtClean="0"/>
              <a:t>：虚拟数据中心，是租户所使用的计算、网络、存储边界</a:t>
            </a:r>
            <a:endParaRPr lang="en-US" altLang="zh-CN" dirty="0" smtClean="0"/>
          </a:p>
          <a:p>
            <a:pPr lvl="2" indent="-174625">
              <a:buSzPct val="60000"/>
              <a:buFont typeface="Wingdings" panose="05000000000000000000" pitchFamily="2" charset="2"/>
              <a:buChar char="l"/>
            </a:pPr>
            <a:r>
              <a:rPr lang="en-US" altLang="zh-CN" dirty="0" smtClean="0"/>
              <a:t>VPC</a:t>
            </a:r>
            <a:r>
              <a:rPr lang="zh-CN" altLang="en-US" dirty="0" smtClean="0"/>
              <a:t>：虚拟私有云，是租户所使用的虚拟化网络隔离区域</a:t>
            </a:r>
            <a:endParaRPr lang="en-US" altLang="zh-CN" dirty="0" smtClean="0"/>
          </a:p>
          <a:p>
            <a:pPr lvl="2" indent="-174625">
              <a:buSzPct val="60000"/>
              <a:buFont typeface="Wingdings" panose="05000000000000000000" pitchFamily="2" charset="2"/>
              <a:buChar char="l"/>
            </a:pPr>
            <a:r>
              <a:rPr lang="en-US" altLang="zh-CN" dirty="0" smtClean="0"/>
              <a:t>AZ</a:t>
            </a:r>
            <a:r>
              <a:rPr lang="zh-CN" altLang="en-US" dirty="0" smtClean="0"/>
              <a:t>：同管理侧</a:t>
            </a:r>
            <a:endParaRPr lang="en-US" altLang="zh-CN" dirty="0" smtClean="0"/>
          </a:p>
          <a:p>
            <a:pPr lvl="2" indent="-174625">
              <a:buSzPct val="60000"/>
              <a:buFont typeface="Wingdings" panose="05000000000000000000" pitchFamily="2" charset="2"/>
              <a:buChar char="l"/>
            </a:pPr>
            <a:r>
              <a:rPr lang="en-US" altLang="zh-CN" dirty="0" smtClean="0"/>
              <a:t>VM</a:t>
            </a:r>
            <a:r>
              <a:rPr lang="zh-CN" altLang="en-US" dirty="0" smtClean="0"/>
              <a:t>：虚拟机</a:t>
            </a:r>
            <a:endParaRPr lang="en-US" altLang="zh-CN" dirty="0" smtClean="0"/>
          </a:p>
          <a:p>
            <a:pPr lvl="2" indent="-174625">
              <a:buSzPct val="60000"/>
              <a:buFont typeface="Wingdings" panose="05000000000000000000" pitchFamily="2" charset="2"/>
              <a:buChar char="l"/>
            </a:pPr>
            <a:r>
              <a:rPr lang="en-US" altLang="zh-CN" dirty="0" smtClean="0"/>
              <a:t>Network</a:t>
            </a:r>
            <a:r>
              <a:rPr lang="zh-CN" altLang="en-US" dirty="0" smtClean="0"/>
              <a:t>：网络，用户所申请的网络，具体解释见</a:t>
            </a:r>
            <a:r>
              <a:rPr lang="en-US" altLang="zh-CN" dirty="0" smtClean="0"/>
              <a:t>VPC</a:t>
            </a:r>
            <a:r>
              <a:rPr lang="zh-CN" altLang="en-US" dirty="0" smtClean="0"/>
              <a:t>章节解释</a:t>
            </a:r>
            <a:endParaRPr lang="en-US" altLang="zh-CN" dirty="0" smtClean="0"/>
          </a:p>
          <a:p>
            <a:pPr lvl="1">
              <a:buSzPct val="60000"/>
              <a:buFont typeface="Wingdings" panose="05000000000000000000" pitchFamily="2" charset="2"/>
              <a:buChar char="l"/>
            </a:pPr>
            <a:endParaRPr lang="en-US" altLang="zh-CN" dirty="0" smtClean="0"/>
          </a:p>
          <a:p>
            <a:pPr lvl="3" indent="-174625">
              <a:lnSpc>
                <a:spcPct val="125000"/>
              </a:lnSpc>
              <a:spcBef>
                <a:spcPct val="0"/>
              </a:spcBef>
              <a:spcAft>
                <a:spcPts val="580"/>
              </a:spcAft>
              <a:buSzPct val="60000"/>
            </a:pPr>
            <a:endParaRPr lang="en-US" altLang="zh-CN" dirty="0" smtClean="0"/>
          </a:p>
          <a:p>
            <a:pPr lvl="1">
              <a:buSzPct val="60000"/>
              <a:buFont typeface="Wingdings" panose="05000000000000000000" pitchFamily="2" charset="2"/>
              <a:buChar char="l"/>
            </a:pPr>
            <a:endParaRPr lang="zh-CN" altLang="en-US" dirty="0" smtClean="0"/>
          </a:p>
          <a:p>
            <a:endParaRPr lang="zh-CN" altLang="en-US" dirty="0" smtClean="0"/>
          </a:p>
        </p:txBody>
      </p:sp>
      <p:sp>
        <p:nvSpPr>
          <p:cNvPr id="48132" name="灯片编号占位符 3"/>
          <p:cNvSpPr>
            <a:spLocks noGrp="1"/>
          </p:cNvSpPr>
          <p:nvPr>
            <p:ph type="sldNum" sz="quarter" idx="4294967295"/>
          </p:nvPr>
        </p:nvSpPr>
        <p:spPr bwMode="auto">
          <a:xfrm>
            <a:off x="3855689" y="9441369"/>
            <a:ext cx="2949990" cy="4964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90" tIns="47845" rIns="95690" bIns="47845"/>
          <a:lstStyle>
            <a:lvl1pPr algn="just">
              <a:lnSpc>
                <a:spcPct val="125000"/>
              </a:lnSpc>
              <a:spcAft>
                <a:spcPts val="58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17550" indent="-276225" algn="just">
              <a:lnSpc>
                <a:spcPct val="125000"/>
              </a:lnSpc>
              <a:spcAft>
                <a:spcPts val="58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04265" indent="-220980" algn="just">
              <a:lnSpc>
                <a:spcPct val="125000"/>
              </a:lnSpc>
              <a:spcAft>
                <a:spcPts val="58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546225" indent="-220980" algn="just">
              <a:spcBef>
                <a:spcPct val="30000"/>
              </a:spcBef>
              <a:defRPr sz="1100">
                <a:solidFill>
                  <a:schemeClr val="tx1"/>
                </a:solidFill>
                <a:latin typeface="FrutigerNext LT Regular" pitchFamily="34" charset="0"/>
                <a:ea typeface="华文细黑" pitchFamily="2" charset="-122"/>
              </a:defRPr>
            </a:lvl4pPr>
            <a:lvl5pPr marL="1987550" indent="-220980" algn="just">
              <a:spcBef>
                <a:spcPct val="30000"/>
              </a:spcBef>
              <a:defRPr sz="1100">
                <a:solidFill>
                  <a:schemeClr val="tx1"/>
                </a:solidFill>
                <a:latin typeface="FrutigerNext LT Regular" pitchFamily="34" charset="0"/>
                <a:ea typeface="华文细黑" pitchFamily="2" charset="-122"/>
              </a:defRPr>
            </a:lvl5pPr>
            <a:lvl6pPr marL="2429510"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87083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31279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75475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4856F9CC-D3CC-4D61-A3AC-BD0EA9AAD93C}" type="slidenum">
              <a:rPr lang="en-US" altLang="zh-CN" sz="1000">
                <a:ea typeface="宋体" panose="02010600030101010101" pitchFamily="2" charset="-122"/>
              </a:rPr>
            </a:fld>
            <a:endParaRPr lang="en-US" altLang="zh-CN" sz="100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备注占位符 2"/>
          <p:cNvSpPr>
            <a:spLocks noGrp="1"/>
          </p:cNvSpPr>
          <p:nvPr>
            <p:ph type="body" idx="1"/>
          </p:nvPr>
        </p:nvSpPr>
        <p:spPr/>
        <p:txBody>
          <a:bodyPr/>
          <a:lstStyle/>
          <a:p>
            <a:r>
              <a:rPr lang="en-US" altLang="zh-CN" smtClean="0"/>
              <a:t>VDC</a:t>
            </a:r>
            <a:r>
              <a:rPr lang="zh-CN" altLang="en-US" smtClean="0"/>
              <a:t>：是面向租户的虚拟化资源边界</a:t>
            </a:r>
            <a:endParaRPr lang="en-US" altLang="zh-CN" smtClean="0"/>
          </a:p>
          <a:p>
            <a:pPr lvl="1"/>
            <a:r>
              <a:rPr lang="zh-CN" altLang="en-US" smtClean="0"/>
              <a:t>租户：业界也称为</a:t>
            </a:r>
            <a:r>
              <a:rPr lang="en-US" altLang="zh-CN" smtClean="0"/>
              <a:t>account</a:t>
            </a:r>
            <a:r>
              <a:rPr lang="zh-CN" altLang="en-US" smtClean="0"/>
              <a:t>，</a:t>
            </a:r>
            <a:r>
              <a:rPr lang="en-US" altLang="zh-CN" smtClean="0"/>
              <a:t>project</a:t>
            </a:r>
            <a:r>
              <a:rPr lang="zh-CN" altLang="en-US" smtClean="0"/>
              <a:t>（</a:t>
            </a:r>
            <a:r>
              <a:rPr lang="en-US" altLang="zh-CN" smtClean="0"/>
              <a:t>openstack</a:t>
            </a:r>
            <a:r>
              <a:rPr lang="zh-CN" altLang="en-US" smtClean="0"/>
              <a:t>概念），</a:t>
            </a:r>
            <a:r>
              <a:rPr lang="en-US" altLang="zh-CN" smtClean="0"/>
              <a:t>org</a:t>
            </a:r>
            <a:r>
              <a:rPr lang="zh-CN" altLang="en-US" smtClean="0"/>
              <a:t>（</a:t>
            </a:r>
            <a:r>
              <a:rPr lang="en-US" altLang="zh-CN" smtClean="0"/>
              <a:t>vmare</a:t>
            </a:r>
            <a:r>
              <a:rPr lang="zh-CN" altLang="en-US" smtClean="0"/>
              <a:t>概念），</a:t>
            </a:r>
            <a:r>
              <a:rPr lang="en-US" altLang="zh-CN" smtClean="0"/>
              <a:t>tenant</a:t>
            </a:r>
            <a:r>
              <a:rPr lang="zh-CN" altLang="en-US" smtClean="0"/>
              <a:t>；通常是一个独立资源使用者或企业</a:t>
            </a:r>
            <a:endParaRPr lang="en-US" altLang="zh-CN" smtClean="0"/>
          </a:p>
          <a:p>
            <a:pPr lvl="1"/>
            <a:r>
              <a:rPr lang="zh-CN" altLang="en-US" smtClean="0"/>
              <a:t>举例：如亚马逊是大家熟知的公有云运营商，个人客户或企业都可以去注册，此时这个注册的企业或个人就是租户</a:t>
            </a:r>
            <a:endParaRPr lang="zh-CN" altLang="en-US" smtClean="0"/>
          </a:p>
          <a:p>
            <a:r>
              <a:rPr lang="zh-CN" altLang="en-US" smtClean="0"/>
              <a:t>配额：是对租户所使用虚拟化资源的限制，如可以限制租户只能创建</a:t>
            </a:r>
            <a:r>
              <a:rPr lang="en-US" altLang="zh-CN" smtClean="0"/>
              <a:t>10</a:t>
            </a:r>
            <a:r>
              <a:rPr lang="zh-CN" altLang="en-US" smtClean="0"/>
              <a:t>个</a:t>
            </a:r>
            <a:r>
              <a:rPr lang="en-US" altLang="zh-CN" smtClean="0"/>
              <a:t>VM</a:t>
            </a:r>
            <a:r>
              <a:rPr lang="zh-CN" altLang="en-US" smtClean="0"/>
              <a:t>，申请</a:t>
            </a:r>
            <a:r>
              <a:rPr lang="en-US" altLang="zh-CN" smtClean="0"/>
              <a:t>1TB</a:t>
            </a:r>
            <a:r>
              <a:rPr lang="zh-CN" altLang="en-US" smtClean="0"/>
              <a:t>存储空间</a:t>
            </a:r>
            <a:endParaRPr lang="en-US" altLang="zh-CN" smtClean="0"/>
          </a:p>
          <a:p>
            <a:r>
              <a:rPr lang="zh-CN" altLang="en-US" smtClean="0"/>
              <a:t>用户：在</a:t>
            </a:r>
            <a:r>
              <a:rPr lang="en-US" altLang="zh-CN" smtClean="0"/>
              <a:t>FusionManager</a:t>
            </a:r>
            <a:r>
              <a:rPr lang="zh-CN" altLang="en-US" smtClean="0"/>
              <a:t>中的用户可以在不同</a:t>
            </a:r>
            <a:r>
              <a:rPr lang="en-US" altLang="zh-CN" smtClean="0"/>
              <a:t>VDC</a:t>
            </a:r>
            <a:r>
              <a:rPr lang="zh-CN" altLang="en-US" smtClean="0"/>
              <a:t>中担任不同角色，即允许同一个用户存在于多个</a:t>
            </a:r>
            <a:r>
              <a:rPr lang="en-US" altLang="zh-CN" smtClean="0"/>
              <a:t>VDC</a:t>
            </a:r>
            <a:r>
              <a:rPr lang="zh-CN" altLang="en-US" smtClean="0"/>
              <a:t>中</a:t>
            </a:r>
            <a:endParaRPr lang="en-US" altLang="zh-CN" smtClean="0"/>
          </a:p>
          <a:p>
            <a:pPr lvl="1"/>
            <a:r>
              <a:rPr lang="zh-CN" altLang="en-US" smtClean="0"/>
              <a:t>举例：张三在财务部可以是秘书，同时也可以担任 销售部的秘书</a:t>
            </a:r>
            <a:endParaRPr lang="zh-CN" altLang="en-US"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58"/>
          <p:cNvSpPr>
            <a:spLocks noGrp="1" noChangeArrowheads="1"/>
          </p:cNvSpPr>
          <p:nvPr>
            <p:ph type="body" idx="1"/>
          </p:nvPr>
        </p:nvSpPr>
        <p:spPr/>
        <p:txBody>
          <a:bodyPr/>
          <a:lstStyle/>
          <a:p>
            <a:endParaRPr lang="zh-CN" altLang="en-US" dirty="0" smtClean="0"/>
          </a:p>
          <a:p>
            <a:r>
              <a:rPr lang="en-US" altLang="zh-CN" dirty="0" smtClean="0"/>
              <a:t>FusionManager</a:t>
            </a:r>
            <a:r>
              <a:rPr lang="zh-CN" altLang="en-US" dirty="0" smtClean="0"/>
              <a:t>采用</a:t>
            </a:r>
            <a:r>
              <a:rPr lang="en-US" altLang="zh-CN" dirty="0" err="1" smtClean="0"/>
              <a:t>SoA</a:t>
            </a:r>
            <a:r>
              <a:rPr lang="zh-CN" altLang="en-US" dirty="0" smtClean="0"/>
              <a:t>架构开发，核心组件下页详细描述</a:t>
            </a:r>
            <a:endParaRPr lang="zh-CN" alt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p:txBody>
          <a:bodyPr/>
          <a:lstStyle/>
          <a:p>
            <a:r>
              <a:rPr lang="zh-CN" altLang="en-US" dirty="0" smtClean="0"/>
              <a:t>  开放性</a:t>
            </a:r>
            <a:r>
              <a:rPr lang="en-US" altLang="zh-CN" dirty="0" smtClean="0"/>
              <a:t>&amp;</a:t>
            </a:r>
            <a:r>
              <a:rPr lang="zh-CN" altLang="en-US" dirty="0" smtClean="0"/>
              <a:t>易集成（易与第三方运营平台集成能力）：</a:t>
            </a:r>
            <a:endParaRPr lang="en-US" altLang="zh-CN" dirty="0" smtClean="0"/>
          </a:p>
          <a:p>
            <a:pPr lvl="1"/>
            <a:r>
              <a:rPr lang="en-US" altLang="zh-CN" dirty="0" smtClean="0"/>
              <a:t>FusionManager</a:t>
            </a:r>
            <a:r>
              <a:rPr lang="zh-CN" altLang="en-US" dirty="0" smtClean="0"/>
              <a:t>提供了多种北向接口，包括</a:t>
            </a:r>
            <a:r>
              <a:rPr lang="en-US" altLang="zh-CN" dirty="0" smtClean="0"/>
              <a:t>Restful /SOAP/</a:t>
            </a:r>
            <a:r>
              <a:rPr lang="en-US" altLang="zh-CN" dirty="0" err="1" smtClean="0"/>
              <a:t>JavaSDK</a:t>
            </a:r>
            <a:r>
              <a:rPr lang="en-US" altLang="zh-CN" dirty="0" smtClean="0"/>
              <a:t>/SNMP</a:t>
            </a:r>
            <a:r>
              <a:rPr lang="zh-CN" altLang="en-US" dirty="0" smtClean="0"/>
              <a:t>等，北向</a:t>
            </a:r>
            <a:r>
              <a:rPr lang="en-US" altLang="zh-CN" dirty="0" smtClean="0"/>
              <a:t>API</a:t>
            </a:r>
            <a:r>
              <a:rPr lang="zh-CN" altLang="en-US" dirty="0" smtClean="0"/>
              <a:t>可以灵活的被客户管理服务软件集成</a:t>
            </a:r>
            <a:endParaRPr lang="en-US" altLang="zh-CN" dirty="0" smtClean="0"/>
          </a:p>
          <a:p>
            <a:r>
              <a:rPr lang="zh-CN" altLang="en-US" dirty="0" smtClean="0"/>
              <a:t>南向适配：</a:t>
            </a:r>
            <a:endParaRPr lang="en-US" altLang="zh-CN" dirty="0" smtClean="0"/>
          </a:p>
          <a:p>
            <a:pPr lvl="1"/>
            <a:r>
              <a:rPr lang="zh-CN" altLang="en-US" dirty="0" smtClean="0"/>
              <a:t>异构监控能力的可扩展性：</a:t>
            </a:r>
            <a:r>
              <a:rPr lang="en-US" altLang="zh-CN" dirty="0" smtClean="0"/>
              <a:t>FusionManager</a:t>
            </a:r>
            <a:r>
              <a:rPr lang="zh-CN" altLang="en-US" dirty="0" smtClean="0"/>
              <a:t>支持对异构硬件的监控和管理，基于</a:t>
            </a:r>
            <a:r>
              <a:rPr lang="en-US" altLang="zh-CN" dirty="0" smtClean="0"/>
              <a:t>FusionManager</a:t>
            </a:r>
            <a:r>
              <a:rPr lang="zh-CN" altLang="en-US" dirty="0" smtClean="0"/>
              <a:t>的监控扩展框架，可以针对新硬件提供新的驱动，在</a:t>
            </a:r>
            <a:r>
              <a:rPr lang="en-US" altLang="zh-CN" dirty="0" smtClean="0"/>
              <a:t>FusionManager</a:t>
            </a:r>
            <a:r>
              <a:rPr lang="zh-CN" altLang="en-US" dirty="0" smtClean="0"/>
              <a:t>上进行热加载即可使用</a:t>
            </a:r>
            <a:endParaRPr lang="en-US" altLang="zh-CN" dirty="0" smtClean="0"/>
          </a:p>
          <a:p>
            <a:pPr lvl="1"/>
            <a:r>
              <a:rPr lang="zh-CN" altLang="en-US" dirty="0" smtClean="0"/>
              <a:t>异构虚拟化支持：目前支持华为</a:t>
            </a:r>
            <a:r>
              <a:rPr lang="en-US" altLang="zh-CN" dirty="0" smtClean="0"/>
              <a:t>FusionCompute</a:t>
            </a:r>
            <a:r>
              <a:rPr lang="zh-CN" altLang="en-US" dirty="0" smtClean="0"/>
              <a:t>和</a:t>
            </a:r>
            <a:r>
              <a:rPr lang="en-US" altLang="zh-CN" dirty="0" smtClean="0"/>
              <a:t>VMware</a:t>
            </a:r>
            <a:r>
              <a:rPr lang="zh-CN" altLang="en-US" dirty="0" smtClean="0"/>
              <a:t>，都是通过虚拟化</a:t>
            </a:r>
            <a:r>
              <a:rPr lang="en-US" altLang="zh-CN" dirty="0" smtClean="0"/>
              <a:t>driver</a:t>
            </a:r>
            <a:r>
              <a:rPr lang="zh-CN" altLang="en-US" dirty="0" smtClean="0"/>
              <a:t>来支持，因此可以很方便的开发对其它虚拟化平台的支持；对微软</a:t>
            </a:r>
            <a:r>
              <a:rPr lang="en-US" altLang="zh-CN" dirty="0" smtClean="0"/>
              <a:t>Hyper-V</a:t>
            </a:r>
            <a:r>
              <a:rPr lang="zh-CN" altLang="en-US" dirty="0" smtClean="0"/>
              <a:t>的支持在规划中</a:t>
            </a:r>
            <a:endParaRPr lang="zh-CN" alt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备注占位符 2"/>
          <p:cNvSpPr>
            <a:spLocks noGrp="1"/>
          </p:cNvSpPr>
          <p:nvPr>
            <p:ph type="body" idx="1"/>
          </p:nvPr>
        </p:nvSpPr>
        <p:spPr/>
        <p:txBody>
          <a:bodyPr/>
          <a:lstStyle/>
          <a:p>
            <a:r>
              <a:rPr lang="zh-CN" altLang="en-US" smtClean="0"/>
              <a:t>树根是菜单名，下面是核心功能（不是菜单名称）</a:t>
            </a:r>
            <a:endParaRPr lang="en-US" altLang="zh-CN" smtClean="0"/>
          </a:p>
          <a:p>
            <a:r>
              <a:rPr lang="zh-CN" altLang="en-US" smtClean="0"/>
              <a:t>下面几页将对核心功能予以简要介绍</a:t>
            </a:r>
            <a:endParaRPr lang="en-US" altLang="zh-CN" smtClean="0"/>
          </a:p>
          <a:p>
            <a:pPr lvl="1"/>
            <a:endParaRPr lang="zh-CN" altLang="en-US"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备注占位符 2"/>
          <p:cNvSpPr>
            <a:spLocks noGrp="1"/>
          </p:cNvSpPr>
          <p:nvPr>
            <p:ph type="body" idx="1"/>
          </p:nvPr>
        </p:nvSpPr>
        <p:spPr/>
        <p:txBody>
          <a:bodyPr/>
          <a:lstStyle/>
          <a:p>
            <a:r>
              <a:rPr lang="en-US" altLang="zh-CN" smtClean="0"/>
              <a:t>FusionManager</a:t>
            </a:r>
            <a:r>
              <a:rPr lang="zh-CN" altLang="en-US" smtClean="0"/>
              <a:t>在支持多数据中心管理时，可以部署成</a:t>
            </a:r>
            <a:r>
              <a:rPr lang="en-US" altLang="zh-CN" smtClean="0"/>
              <a:t>top-FusionManager</a:t>
            </a:r>
            <a:r>
              <a:rPr lang="zh-CN" altLang="en-US" smtClean="0"/>
              <a:t>和</a:t>
            </a:r>
            <a:r>
              <a:rPr lang="en-US" altLang="zh-CN" smtClean="0"/>
              <a:t>local-FusionManager</a:t>
            </a:r>
            <a:r>
              <a:rPr lang="zh-CN" altLang="en-US" smtClean="0"/>
              <a:t>，所谓分布式部署架构。</a:t>
            </a:r>
            <a:endParaRPr lang="en-US" altLang="zh-CN" smtClean="0"/>
          </a:p>
          <a:p>
            <a:r>
              <a:rPr lang="zh-CN" altLang="en-US" smtClean="0"/>
              <a:t>在此部署形态下，每一个</a:t>
            </a:r>
            <a:r>
              <a:rPr lang="en-US" altLang="zh-CN" smtClean="0"/>
              <a:t>local-FusionManager</a:t>
            </a:r>
            <a:r>
              <a:rPr lang="zh-CN" altLang="en-US" smtClean="0"/>
              <a:t>管理一个单数据中心的资源，</a:t>
            </a:r>
            <a:r>
              <a:rPr lang="en-US" altLang="zh-CN" smtClean="0"/>
              <a:t>top-FusionManager</a:t>
            </a:r>
            <a:r>
              <a:rPr lang="zh-CN" altLang="en-US" smtClean="0"/>
              <a:t>使用单数据中心的资源（在</a:t>
            </a:r>
            <a:r>
              <a:rPr lang="en-US" altLang="zh-CN" smtClean="0"/>
              <a:t>portal</a:t>
            </a:r>
            <a:r>
              <a:rPr lang="zh-CN" altLang="en-US" smtClean="0"/>
              <a:t>上叫</a:t>
            </a:r>
            <a:r>
              <a:rPr lang="en-US" altLang="zh-CN" smtClean="0"/>
              <a:t>FusionSphere</a:t>
            </a:r>
            <a:r>
              <a:rPr lang="zh-CN" altLang="en-US" smtClean="0"/>
              <a:t>级联）为租户提供服务。</a:t>
            </a:r>
            <a:endParaRPr lang="en-US" altLang="zh-CN" smtClean="0"/>
          </a:p>
          <a:p>
            <a:r>
              <a:rPr lang="zh-CN" altLang="en-US" smtClean="0"/>
              <a:t>在</a:t>
            </a:r>
            <a:r>
              <a:rPr lang="en-US" altLang="zh-CN" smtClean="0"/>
              <a:t>top-FusionManager</a:t>
            </a:r>
            <a:r>
              <a:rPr lang="zh-CN" altLang="en-US" smtClean="0"/>
              <a:t>上的管理员就是前述</a:t>
            </a:r>
            <a:r>
              <a:rPr lang="en-US" altLang="zh-CN" smtClean="0"/>
              <a:t>serviceAdmin</a:t>
            </a:r>
            <a:r>
              <a:rPr lang="zh-CN" altLang="en-US" smtClean="0"/>
              <a:t>，</a:t>
            </a:r>
            <a:r>
              <a:rPr lang="en-US" altLang="zh-CN" smtClean="0"/>
              <a:t>local-FusionManager</a:t>
            </a:r>
            <a:r>
              <a:rPr lang="zh-CN" altLang="en-US" smtClean="0"/>
              <a:t>上的管理员就是</a:t>
            </a:r>
            <a:r>
              <a:rPr lang="en-US" altLang="zh-CN" smtClean="0"/>
              <a:t>operationAdmin</a:t>
            </a:r>
            <a:endParaRPr lang="zh-CN" altLang="en-US"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备注占位符 2"/>
          <p:cNvSpPr>
            <a:spLocks noGrp="1"/>
          </p:cNvSpPr>
          <p:nvPr>
            <p:ph type="body" idx="1"/>
          </p:nvPr>
        </p:nvSpPr>
        <p:spPr/>
        <p:txBody>
          <a:bodyPr/>
          <a:lstStyle/>
          <a:p>
            <a:r>
              <a:rPr lang="en-US" altLang="zh-CN" dirty="0" smtClean="0"/>
              <a:t>FusionManager</a:t>
            </a:r>
            <a:r>
              <a:rPr lang="zh-CN" altLang="en-US" dirty="0" smtClean="0"/>
              <a:t>通过对不同虚拟化平台开发独立驱动进行虚拟化能力封装，将虚拟化平台的基本能力（</a:t>
            </a:r>
            <a:r>
              <a:rPr lang="en-US" altLang="zh-CN" dirty="0" err="1" smtClean="0"/>
              <a:t>vm</a:t>
            </a:r>
            <a:r>
              <a:rPr lang="zh-CN" altLang="en-US" dirty="0" smtClean="0"/>
              <a:t>、磁盘、网络管理能力）封装后提供给管理、租户</a:t>
            </a:r>
            <a:r>
              <a:rPr lang="en-US" altLang="zh-CN" dirty="0" smtClean="0"/>
              <a:t>portal</a:t>
            </a:r>
            <a:r>
              <a:rPr lang="zh-CN" altLang="en-US" dirty="0" smtClean="0"/>
              <a:t>使用</a:t>
            </a:r>
            <a:endParaRPr lang="en-US" altLang="zh-CN" dirty="0" smtClean="0"/>
          </a:p>
          <a:p>
            <a:r>
              <a:rPr lang="zh-CN" altLang="en-US" dirty="0" smtClean="0"/>
              <a:t>对于华为的</a:t>
            </a:r>
            <a:r>
              <a:rPr lang="en-US" altLang="zh-CN" dirty="0" smtClean="0"/>
              <a:t>FusionCompute</a:t>
            </a:r>
            <a:r>
              <a:rPr lang="zh-CN" altLang="en-US" dirty="0" smtClean="0"/>
              <a:t>，</a:t>
            </a:r>
            <a:r>
              <a:rPr lang="en-US" altLang="zh-CN" dirty="0" smtClean="0"/>
              <a:t>driver</a:t>
            </a:r>
            <a:r>
              <a:rPr lang="zh-CN" altLang="en-US" dirty="0" smtClean="0"/>
              <a:t>采用</a:t>
            </a:r>
            <a:r>
              <a:rPr lang="en-US" altLang="zh-CN" dirty="0" smtClean="0"/>
              <a:t>rest</a:t>
            </a:r>
            <a:r>
              <a:rPr lang="zh-CN" altLang="en-US" dirty="0" smtClean="0"/>
              <a:t>接口与</a:t>
            </a:r>
            <a:r>
              <a:rPr lang="en-US" altLang="zh-CN" dirty="0" smtClean="0"/>
              <a:t>FusionCompute</a:t>
            </a:r>
            <a:r>
              <a:rPr lang="zh-CN" altLang="en-US" dirty="0" smtClean="0"/>
              <a:t>交互；对于</a:t>
            </a:r>
            <a:r>
              <a:rPr lang="en-US" altLang="zh-CN" dirty="0" smtClean="0"/>
              <a:t>VMware</a:t>
            </a:r>
            <a:r>
              <a:rPr lang="zh-CN" altLang="en-US" dirty="0" smtClean="0"/>
              <a:t>，则采用</a:t>
            </a:r>
            <a:r>
              <a:rPr lang="en-US" altLang="zh-CN" dirty="0" smtClean="0"/>
              <a:t>VMware </a:t>
            </a:r>
            <a:r>
              <a:rPr lang="en-US" altLang="zh-CN" dirty="0" err="1" smtClean="0"/>
              <a:t>sdk</a:t>
            </a:r>
            <a:r>
              <a:rPr lang="zh-CN" altLang="en-US" dirty="0" smtClean="0"/>
              <a:t>与</a:t>
            </a:r>
            <a:r>
              <a:rPr lang="en-US" altLang="zh-CN" dirty="0" err="1" smtClean="0"/>
              <a:t>vCenter</a:t>
            </a:r>
            <a:r>
              <a:rPr lang="zh-CN" altLang="en-US" dirty="0" smtClean="0"/>
              <a:t>交互</a:t>
            </a:r>
            <a:endParaRPr lang="en-US" altLang="zh-CN" dirty="0" smtClean="0"/>
          </a:p>
          <a:p>
            <a:r>
              <a:rPr lang="zh-CN" altLang="en-US" dirty="0" smtClean="0"/>
              <a:t>当然，第三方也可以用</a:t>
            </a:r>
            <a:r>
              <a:rPr lang="en-US" altLang="zh-CN" dirty="0" smtClean="0"/>
              <a:t>FusionManager</a:t>
            </a:r>
            <a:r>
              <a:rPr lang="zh-CN" altLang="en-US" dirty="0" smtClean="0"/>
              <a:t>开放的</a:t>
            </a:r>
            <a:r>
              <a:rPr lang="en-US" altLang="zh-CN" dirty="0" smtClean="0"/>
              <a:t>Rest</a:t>
            </a:r>
            <a:r>
              <a:rPr lang="zh-CN" altLang="en-US" dirty="0" smtClean="0"/>
              <a:t>接口来做二次开发</a:t>
            </a:r>
            <a:endParaRPr lang="zh-CN" alt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58"/>
          <p:cNvSpPr>
            <a:spLocks noGrp="1" noChangeArrowheads="1"/>
          </p:cNvSpPr>
          <p:nvPr>
            <p:ph type="body" idx="1"/>
          </p:nvPr>
        </p:nvSpPr>
        <p:spPr/>
        <p:txBody>
          <a:bodyPr/>
          <a:lstStyle/>
          <a:p>
            <a:r>
              <a:rPr lang="zh-CN" altLang="en-US" dirty="0" smtClean="0"/>
              <a:t>硬件设备管理和监控：</a:t>
            </a:r>
            <a:endParaRPr lang="en-US" altLang="zh-CN" dirty="0" smtClean="0"/>
          </a:p>
          <a:p>
            <a:pPr lvl="1"/>
            <a:r>
              <a:rPr lang="en-US" altLang="zh-CN" dirty="0" smtClean="0"/>
              <a:t>FusionManager</a:t>
            </a:r>
            <a:r>
              <a:rPr lang="zh-CN" altLang="en-US" dirty="0" smtClean="0"/>
              <a:t>支持管理和监控服务器、网络设备（交换机、负载均衡器、防火墙等），存储设备（</a:t>
            </a:r>
            <a:r>
              <a:rPr lang="en-US" altLang="zh-CN" dirty="0" err="1" smtClean="0"/>
              <a:t>ip</a:t>
            </a:r>
            <a:r>
              <a:rPr lang="en-US" altLang="zh-CN" dirty="0" smtClean="0"/>
              <a:t>-san</a:t>
            </a:r>
            <a:r>
              <a:rPr lang="zh-CN" altLang="en-US" dirty="0" smtClean="0"/>
              <a:t>、</a:t>
            </a:r>
            <a:r>
              <a:rPr lang="en-US" altLang="zh-CN" dirty="0" smtClean="0"/>
              <a:t>fc-san</a:t>
            </a:r>
            <a:r>
              <a:rPr lang="zh-CN" altLang="en-US" dirty="0" smtClean="0"/>
              <a:t>等）</a:t>
            </a:r>
            <a:endParaRPr lang="en-US" altLang="zh-CN" dirty="0" smtClean="0"/>
          </a:p>
          <a:p>
            <a:pPr lvl="1"/>
            <a:r>
              <a:rPr lang="zh-CN" altLang="en-US" dirty="0" smtClean="0"/>
              <a:t>针对新硬件支持开发新的</a:t>
            </a:r>
            <a:r>
              <a:rPr lang="en-US" altLang="zh-CN" dirty="0" smtClean="0"/>
              <a:t>plugin</a:t>
            </a:r>
            <a:r>
              <a:rPr lang="zh-CN" altLang="en-US" dirty="0" smtClean="0"/>
              <a:t>（插件）并热加载到系统中</a:t>
            </a:r>
            <a:endParaRPr lang="en-US" altLang="zh-CN" dirty="0" smtClean="0"/>
          </a:p>
          <a:p>
            <a:r>
              <a:rPr lang="zh-CN" altLang="en-US" dirty="0" smtClean="0"/>
              <a:t>对于设备告警一般是通过</a:t>
            </a:r>
            <a:r>
              <a:rPr lang="en-US" altLang="zh-CN" dirty="0" smtClean="0"/>
              <a:t>SNMP</a:t>
            </a:r>
            <a:r>
              <a:rPr lang="zh-CN" altLang="en-US" dirty="0" smtClean="0"/>
              <a:t>接入</a:t>
            </a:r>
            <a:endParaRPr lang="en-US" altLang="zh-CN" dirty="0" smtClean="0"/>
          </a:p>
          <a:p>
            <a:r>
              <a:rPr lang="zh-CN" altLang="en-US" dirty="0" smtClean="0"/>
              <a:t>对于设备基本维护动作：一般是通过</a:t>
            </a:r>
            <a:r>
              <a:rPr lang="en-US" altLang="zh-CN" dirty="0" smtClean="0"/>
              <a:t>IPMI</a:t>
            </a:r>
            <a:r>
              <a:rPr lang="zh-CN" altLang="en-US" dirty="0" smtClean="0"/>
              <a:t>、</a:t>
            </a:r>
            <a:r>
              <a:rPr lang="en-US" altLang="zh-CN" dirty="0" smtClean="0"/>
              <a:t>SNMP</a:t>
            </a:r>
            <a:r>
              <a:rPr lang="zh-CN" altLang="en-US" dirty="0" smtClean="0"/>
              <a:t>进行控制</a:t>
            </a:r>
            <a:endParaRPr lang="en-US" altLang="zh-CN" dirty="0" smtClean="0"/>
          </a:p>
          <a:p>
            <a:r>
              <a:rPr lang="zh-CN" altLang="en-US" dirty="0" smtClean="0"/>
              <a:t>例如：</a:t>
            </a:r>
            <a:endParaRPr lang="en-US" altLang="zh-CN" dirty="0" smtClean="0"/>
          </a:p>
          <a:p>
            <a:pPr lvl="1"/>
            <a:r>
              <a:rPr lang="zh-CN" altLang="zh-CN" dirty="0" smtClean="0"/>
              <a:t>服务器的配置信息包括：名称</a:t>
            </a:r>
            <a:r>
              <a:rPr lang="zh-CN" altLang="en-US" dirty="0" smtClean="0"/>
              <a:t>、</a:t>
            </a:r>
            <a:r>
              <a:rPr lang="zh-CN" altLang="zh-CN" dirty="0" smtClean="0"/>
              <a:t>位置</a:t>
            </a:r>
            <a:r>
              <a:rPr lang="zh-CN" altLang="en-US" dirty="0" smtClean="0"/>
              <a:t>、</a:t>
            </a:r>
            <a:r>
              <a:rPr lang="zh-CN" altLang="zh-CN" dirty="0" smtClean="0"/>
              <a:t>管理</a:t>
            </a:r>
            <a:r>
              <a:rPr lang="en-US" altLang="zh-CN" dirty="0" smtClean="0"/>
              <a:t>IP</a:t>
            </a:r>
            <a:r>
              <a:rPr lang="zh-CN" altLang="zh-CN" dirty="0" smtClean="0"/>
              <a:t>地址</a:t>
            </a:r>
            <a:r>
              <a:rPr lang="zh-CN" altLang="en-US" dirty="0" smtClean="0"/>
              <a:t>、</a:t>
            </a:r>
            <a:r>
              <a:rPr lang="en-US" altLang="zh-CN" dirty="0" smtClean="0"/>
              <a:t>BIOS</a:t>
            </a:r>
            <a:r>
              <a:rPr lang="zh-CN" altLang="en-US" dirty="0" smtClean="0"/>
              <a:t>、</a:t>
            </a:r>
            <a:r>
              <a:rPr lang="en-US" altLang="zh-CN" dirty="0" smtClean="0"/>
              <a:t>CPU</a:t>
            </a:r>
            <a:r>
              <a:rPr lang="zh-CN" altLang="zh-CN" dirty="0" smtClean="0"/>
              <a:t>主频</a:t>
            </a:r>
            <a:r>
              <a:rPr lang="zh-CN" altLang="en-US" dirty="0" smtClean="0"/>
              <a:t>、</a:t>
            </a:r>
            <a:r>
              <a:rPr lang="zh-CN" altLang="zh-CN" dirty="0" smtClean="0"/>
              <a:t>个数</a:t>
            </a:r>
            <a:r>
              <a:rPr lang="zh-CN" altLang="en-US" dirty="0" smtClean="0"/>
              <a:t>、</a:t>
            </a:r>
            <a:r>
              <a:rPr lang="zh-CN" altLang="zh-CN" dirty="0" smtClean="0"/>
              <a:t>内存大小</a:t>
            </a:r>
            <a:r>
              <a:rPr lang="zh-CN" altLang="en-US" dirty="0" smtClean="0"/>
              <a:t>、</a:t>
            </a:r>
            <a:r>
              <a:rPr lang="zh-CN" altLang="zh-CN" dirty="0" smtClean="0"/>
              <a:t>硬盘容量</a:t>
            </a:r>
            <a:r>
              <a:rPr lang="zh-CN" altLang="en-US" dirty="0" smtClean="0"/>
              <a:t>、</a:t>
            </a:r>
            <a:r>
              <a:rPr lang="zh-CN" altLang="zh-CN" dirty="0" smtClean="0"/>
              <a:t>网卡个数</a:t>
            </a:r>
            <a:r>
              <a:rPr lang="zh-CN" altLang="en-US" dirty="0" smtClean="0"/>
              <a:t>、</a:t>
            </a:r>
            <a:r>
              <a:rPr lang="zh-CN" altLang="zh-CN" dirty="0" smtClean="0"/>
              <a:t>网口个数</a:t>
            </a:r>
            <a:endParaRPr lang="zh-CN" altLang="zh-CN" dirty="0" smtClean="0"/>
          </a:p>
          <a:p>
            <a:pPr lvl="1"/>
            <a:r>
              <a:rPr lang="zh-CN" altLang="zh-CN" dirty="0" smtClean="0"/>
              <a:t>交换机的配置信息包括：位置</a:t>
            </a:r>
            <a:r>
              <a:rPr lang="zh-CN" altLang="en-US" dirty="0" smtClean="0"/>
              <a:t>、</a:t>
            </a:r>
            <a:r>
              <a:rPr lang="zh-CN" altLang="zh-CN" dirty="0" smtClean="0"/>
              <a:t>交换机管理</a:t>
            </a:r>
            <a:r>
              <a:rPr lang="en-US" altLang="zh-CN" dirty="0" smtClean="0"/>
              <a:t>IP</a:t>
            </a:r>
            <a:r>
              <a:rPr lang="zh-CN" altLang="zh-CN" dirty="0" smtClean="0"/>
              <a:t>地址</a:t>
            </a:r>
            <a:r>
              <a:rPr lang="zh-CN" altLang="en-US" dirty="0" smtClean="0"/>
              <a:t>、</a:t>
            </a:r>
            <a:r>
              <a:rPr lang="zh-CN" altLang="zh-CN" dirty="0" smtClean="0"/>
              <a:t>型号</a:t>
            </a:r>
            <a:r>
              <a:rPr lang="zh-CN" altLang="en-US" dirty="0" smtClean="0"/>
              <a:t>、</a:t>
            </a:r>
            <a:r>
              <a:rPr lang="zh-CN" altLang="zh-CN" dirty="0" smtClean="0"/>
              <a:t>类型</a:t>
            </a:r>
            <a:r>
              <a:rPr lang="zh-CN" altLang="en-US" dirty="0" smtClean="0"/>
              <a:t>、</a:t>
            </a:r>
            <a:r>
              <a:rPr lang="zh-CN" altLang="zh-CN" dirty="0" smtClean="0"/>
              <a:t>状态</a:t>
            </a:r>
            <a:endParaRPr lang="zh-CN" altLang="zh-CN" dirty="0" smtClean="0"/>
          </a:p>
          <a:p>
            <a:pPr lvl="1"/>
            <a:r>
              <a:rPr lang="zh-CN" altLang="zh-CN" dirty="0" smtClean="0"/>
              <a:t>存储设备的配置信息包括：存储设备位置</a:t>
            </a:r>
            <a:r>
              <a:rPr lang="zh-CN" altLang="en-US" dirty="0" smtClean="0"/>
              <a:t>、</a:t>
            </a:r>
            <a:r>
              <a:rPr lang="zh-CN" altLang="zh-CN" dirty="0" smtClean="0"/>
              <a:t>产品型号</a:t>
            </a:r>
            <a:r>
              <a:rPr lang="zh-CN" altLang="en-US" dirty="0" smtClean="0"/>
              <a:t>、</a:t>
            </a:r>
            <a:r>
              <a:rPr lang="zh-CN" altLang="zh-CN" dirty="0" smtClean="0"/>
              <a:t>状态</a:t>
            </a:r>
            <a:r>
              <a:rPr lang="zh-CN" altLang="en-US" dirty="0" smtClean="0"/>
              <a:t>、</a:t>
            </a:r>
            <a:r>
              <a:rPr lang="zh-CN" altLang="zh-CN" dirty="0" smtClean="0"/>
              <a:t>管理</a:t>
            </a:r>
            <a:r>
              <a:rPr lang="en-US" altLang="zh-CN" dirty="0" smtClean="0"/>
              <a:t>IP</a:t>
            </a:r>
            <a:r>
              <a:rPr lang="zh-CN" altLang="zh-CN" dirty="0" smtClean="0"/>
              <a:t>地址</a:t>
            </a:r>
            <a:r>
              <a:rPr lang="zh-CN" altLang="en-US" dirty="0" smtClean="0"/>
              <a:t>、</a:t>
            </a:r>
            <a:r>
              <a:rPr lang="zh-CN" altLang="zh-CN" dirty="0" smtClean="0"/>
              <a:t>磁盘数量</a:t>
            </a:r>
            <a:endParaRPr lang="zh-CN" altLang="zh-CN" dirty="0" smtClean="0"/>
          </a:p>
          <a:p>
            <a:pPr lvl="1"/>
            <a:r>
              <a:rPr lang="zh-CN" altLang="zh-CN" dirty="0" smtClean="0"/>
              <a:t>资源集群管理。集群的创建、删除、扩容、减容，对集群进行性能监控，配置集群的资源调度策略，调度策略可以设置为手动和自动，实现虚拟机根据系统负荷在不同服务器上迁移</a:t>
            </a:r>
            <a:endParaRPr lang="zh-CN" altLang="zh-CN"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备注占位符 2"/>
          <p:cNvSpPr>
            <a:spLocks noGrp="1"/>
          </p:cNvSpPr>
          <p:nvPr>
            <p:ph type="body" idx="1"/>
          </p:nvPr>
        </p:nvSpPr>
        <p:spPr/>
        <p:txBody>
          <a:bodyPr/>
          <a:lstStyle/>
          <a:p>
            <a:r>
              <a:rPr lang="zh-CN" altLang="en-US" dirty="0" smtClean="0"/>
              <a:t>用户可在</a:t>
            </a:r>
            <a:r>
              <a:rPr lang="en-US" altLang="zh-CN" dirty="0" smtClean="0"/>
              <a:t>VDC</a:t>
            </a:r>
            <a:r>
              <a:rPr lang="zh-CN" altLang="en-US" dirty="0" smtClean="0"/>
              <a:t>中创建自己的</a:t>
            </a:r>
            <a:r>
              <a:rPr lang="en-US" altLang="zh-CN" dirty="0" smtClean="0"/>
              <a:t>VPC</a:t>
            </a:r>
            <a:endParaRPr lang="en-US" altLang="zh-CN" dirty="0" smtClean="0"/>
          </a:p>
          <a:p>
            <a:r>
              <a:rPr lang="zh-CN" altLang="en-US" dirty="0" smtClean="0"/>
              <a:t>在</a:t>
            </a:r>
            <a:r>
              <a:rPr lang="en-US" altLang="zh-CN" dirty="0" smtClean="0"/>
              <a:t>VPC</a:t>
            </a:r>
            <a:r>
              <a:rPr lang="zh-CN" altLang="en-US" dirty="0" smtClean="0"/>
              <a:t>内，用户可使用多种网络服务，包括路由器、</a:t>
            </a:r>
            <a:r>
              <a:rPr lang="en-US" altLang="zh-CN" dirty="0" smtClean="0"/>
              <a:t>VLB</a:t>
            </a:r>
            <a:r>
              <a:rPr lang="zh-CN" altLang="en-US" dirty="0" smtClean="0"/>
              <a:t>等</a:t>
            </a:r>
            <a:endParaRPr lang="en-US" altLang="zh-CN" dirty="0" smtClean="0"/>
          </a:p>
          <a:p>
            <a:r>
              <a:rPr lang="zh-CN" altLang="en-US" dirty="0" smtClean="0"/>
              <a:t>在租户</a:t>
            </a:r>
            <a:r>
              <a:rPr lang="en-US" altLang="zh-CN" dirty="0" smtClean="0"/>
              <a:t>VPC</a:t>
            </a:r>
            <a:r>
              <a:rPr lang="zh-CN" altLang="en-US" dirty="0" smtClean="0"/>
              <a:t>中可以清晰的看到</a:t>
            </a:r>
            <a:r>
              <a:rPr lang="en-US" altLang="zh-CN" dirty="0" smtClean="0"/>
              <a:t>VPC</a:t>
            </a:r>
            <a:r>
              <a:rPr lang="zh-CN" altLang="en-US" dirty="0" smtClean="0"/>
              <a:t>的网络拓扑，便于维护管理</a:t>
            </a:r>
            <a:endParaRPr lang="en-US" altLang="zh-CN" dirty="0" smtClean="0"/>
          </a:p>
          <a:p>
            <a:r>
              <a:rPr lang="en-US" altLang="zh-CN" dirty="0" smtClean="0"/>
              <a:t>VPC</a:t>
            </a:r>
            <a:r>
              <a:rPr lang="zh-CN" altLang="en-US" dirty="0" smtClean="0"/>
              <a:t>的安全管理功能是依赖防火墙来完成的：</a:t>
            </a:r>
            <a:endParaRPr lang="en-US" altLang="zh-CN" dirty="0" smtClean="0"/>
          </a:p>
          <a:p>
            <a:pPr lvl="1"/>
            <a:r>
              <a:rPr lang="zh-CN" altLang="en-US" dirty="0" smtClean="0"/>
              <a:t>硬件防火墙：在硬件防火墙组网中，通过硬件防火墙的虚拟化能力，可以虚拟化出很多个虚拟防火墙来供用户使用，每一个虚拟化防火墙的能力与真实的物理防火墙功能等同，只是性能弱于物理防火墙；因此前面所说在</a:t>
            </a:r>
            <a:r>
              <a:rPr lang="en-US" altLang="zh-CN" dirty="0" smtClean="0"/>
              <a:t>VPC</a:t>
            </a:r>
            <a:r>
              <a:rPr lang="zh-CN" altLang="en-US" dirty="0" smtClean="0"/>
              <a:t>内提供的若干网络功能都是等同于物理防火墙的（如弹性</a:t>
            </a:r>
            <a:r>
              <a:rPr lang="en-US" altLang="zh-CN" dirty="0" smtClean="0"/>
              <a:t>IP</a:t>
            </a:r>
            <a:r>
              <a:rPr lang="zh-CN" altLang="en-US" dirty="0" smtClean="0"/>
              <a:t>、</a:t>
            </a:r>
            <a:r>
              <a:rPr lang="en-US" altLang="zh-CN" dirty="0" smtClean="0"/>
              <a:t>NAT</a:t>
            </a:r>
            <a:r>
              <a:rPr lang="zh-CN" altLang="en-US" dirty="0" smtClean="0"/>
              <a:t>、</a:t>
            </a:r>
            <a:r>
              <a:rPr lang="en-US" altLang="zh-CN" dirty="0" smtClean="0"/>
              <a:t>VPN</a:t>
            </a:r>
            <a:r>
              <a:rPr lang="zh-CN" altLang="en-US" dirty="0" smtClean="0"/>
              <a:t>等）</a:t>
            </a:r>
            <a:endParaRPr lang="en-US" altLang="zh-CN" dirty="0" smtClean="0"/>
          </a:p>
          <a:p>
            <a:pPr lvl="1"/>
            <a:r>
              <a:rPr lang="zh-CN" altLang="en-US" dirty="0" smtClean="0"/>
              <a:t>软件防火墙：功能类似于硬件防火墙，只是采用的是华为软件网络虚拟化方案实现。每一个软件防火墙运行在一台虚拟机上</a:t>
            </a:r>
            <a:endParaRPr lang="en-US" altLang="zh-CN" dirty="0" smtClean="0"/>
          </a:p>
          <a:p>
            <a:r>
              <a:rPr lang="en-US" altLang="zh-CN" dirty="0" smtClean="0"/>
              <a:t>VPC</a:t>
            </a:r>
            <a:r>
              <a:rPr lang="zh-CN" altLang="en-US" dirty="0" smtClean="0"/>
              <a:t>的路由器能力根据实际物理组网的不同，可以由防火墙或者交换机提供</a:t>
            </a:r>
            <a:endParaRPr lang="en-US" altLang="zh-CN" dirty="0" smtClean="0"/>
          </a:p>
          <a:p>
            <a:r>
              <a:rPr lang="en-US" altLang="zh-CN" dirty="0" smtClean="0"/>
              <a:t>VPC</a:t>
            </a:r>
            <a:r>
              <a:rPr lang="zh-CN" altLang="en-US" dirty="0" smtClean="0"/>
              <a:t>的二层安全隔离采用</a:t>
            </a:r>
            <a:r>
              <a:rPr lang="en-US" altLang="zh-CN" dirty="0" smtClean="0"/>
              <a:t>VLAN</a:t>
            </a:r>
            <a:endParaRPr lang="en-US" altLang="zh-CN"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dirty="0" smtClean="0"/>
              <a:t>VPC</a:t>
            </a:r>
            <a:r>
              <a:rPr lang="zh-CN" altLang="zh-CN" dirty="0" smtClean="0"/>
              <a:t>（</a:t>
            </a:r>
            <a:r>
              <a:rPr lang="en-US" altLang="zh-CN" dirty="0" smtClean="0"/>
              <a:t>Virtual Private Cloud</a:t>
            </a:r>
            <a:r>
              <a:rPr lang="zh-CN" altLang="zh-CN" dirty="0" smtClean="0"/>
              <a:t>）提供了一个独占并且完全隔离的网络容器</a:t>
            </a:r>
            <a:r>
              <a:rPr lang="zh-CN" altLang="en-US" dirty="0" smtClean="0"/>
              <a:t>。在</a:t>
            </a:r>
            <a:r>
              <a:rPr lang="en-US" altLang="zh-CN" dirty="0" smtClean="0"/>
              <a:t>VDC</a:t>
            </a:r>
            <a:r>
              <a:rPr lang="zh-CN" altLang="en-US" dirty="0" smtClean="0"/>
              <a:t>里，</a:t>
            </a:r>
            <a:r>
              <a:rPr lang="en-US" altLang="zh-CN" dirty="0" smtClean="0"/>
              <a:t>FusionManager</a:t>
            </a:r>
            <a:r>
              <a:rPr lang="zh-CN" altLang="en-US" dirty="0" smtClean="0"/>
              <a:t>允许创建多个</a:t>
            </a:r>
            <a:r>
              <a:rPr lang="en-US" altLang="zh-CN" dirty="0" smtClean="0"/>
              <a:t>VPC</a:t>
            </a:r>
            <a:r>
              <a:rPr lang="zh-CN" altLang="en-US" dirty="0" smtClean="0"/>
              <a:t>。</a:t>
            </a:r>
            <a:r>
              <a:rPr lang="en-US" altLang="zh-CN" dirty="0" smtClean="0"/>
              <a:t>VPC</a:t>
            </a:r>
            <a:r>
              <a:rPr lang="zh-CN" altLang="en-US" dirty="0" smtClean="0"/>
              <a:t>安全隔离功能是依赖于物理</a:t>
            </a:r>
            <a:r>
              <a:rPr lang="en-US" altLang="zh-CN" dirty="0" smtClean="0"/>
              <a:t>/</a:t>
            </a:r>
            <a:r>
              <a:rPr lang="zh-CN" altLang="en-US" dirty="0" smtClean="0"/>
              <a:t>虚拟防火墙的虚拟化能力提供的，例如目前华为低端物理防火墙可虚拟出</a:t>
            </a:r>
            <a:r>
              <a:rPr lang="en-US" altLang="zh-CN" dirty="0" smtClean="0"/>
              <a:t>100</a:t>
            </a:r>
            <a:r>
              <a:rPr lang="zh-CN" altLang="en-US" dirty="0" smtClean="0"/>
              <a:t>个独立的虚拟化防火墙，其功能是和物理防火墙一样的。这样，使用一台物理防火墙，就可以为</a:t>
            </a:r>
            <a:r>
              <a:rPr lang="en-US" altLang="zh-CN" dirty="0" smtClean="0"/>
              <a:t>100</a:t>
            </a:r>
            <a:r>
              <a:rPr lang="zh-CN" altLang="en-US" dirty="0" smtClean="0"/>
              <a:t>个</a:t>
            </a:r>
            <a:r>
              <a:rPr lang="en-US" altLang="zh-CN" dirty="0" smtClean="0"/>
              <a:t>VPC</a:t>
            </a:r>
            <a:r>
              <a:rPr lang="zh-CN" altLang="en-US" dirty="0" smtClean="0"/>
              <a:t>提供网络隔离能力。实际上，这里完全可以将</a:t>
            </a:r>
            <a:r>
              <a:rPr lang="en-US" altLang="zh-CN" dirty="0" smtClean="0"/>
              <a:t>VPC</a:t>
            </a:r>
            <a:r>
              <a:rPr lang="zh-CN" altLang="en-US" dirty="0" smtClean="0"/>
              <a:t>理解为物理防火墙所隔离的一个网络区域</a:t>
            </a:r>
            <a:endParaRPr lang="en-US" altLang="zh-CN" dirty="0" smtClean="0"/>
          </a:p>
          <a:p>
            <a:r>
              <a:rPr lang="zh-CN" altLang="en-US" dirty="0" smtClean="0"/>
              <a:t>在</a:t>
            </a:r>
            <a:r>
              <a:rPr lang="en-US" altLang="zh-CN" dirty="0" smtClean="0"/>
              <a:t>VPC</a:t>
            </a:r>
            <a:r>
              <a:rPr lang="zh-CN" altLang="en-US" dirty="0" smtClean="0"/>
              <a:t>内，</a:t>
            </a:r>
            <a:r>
              <a:rPr lang="en-US" altLang="zh-CN" dirty="0" smtClean="0"/>
              <a:t>FusionManager</a:t>
            </a:r>
            <a:r>
              <a:rPr lang="zh-CN" altLang="en-US" dirty="0" smtClean="0"/>
              <a:t>允许创建不同“</a:t>
            </a:r>
            <a:r>
              <a:rPr lang="en-US" altLang="zh-CN" dirty="0" smtClean="0"/>
              <a:t>network</a:t>
            </a:r>
            <a:r>
              <a:rPr lang="zh-CN" altLang="en-US" dirty="0" smtClean="0"/>
              <a:t>”，这里的</a:t>
            </a:r>
            <a:r>
              <a:rPr lang="en-US" altLang="zh-CN" dirty="0" smtClean="0"/>
              <a:t>network</a:t>
            </a:r>
            <a:r>
              <a:rPr lang="zh-CN" altLang="en-US" dirty="0" smtClean="0"/>
              <a:t>可以对应物理世界的二层互通网络（基于</a:t>
            </a:r>
            <a:r>
              <a:rPr lang="en-US" altLang="zh-CN" dirty="0" smtClean="0"/>
              <a:t>VLAN</a:t>
            </a:r>
            <a:r>
              <a:rPr lang="zh-CN" altLang="en-US" dirty="0" smtClean="0"/>
              <a:t>），也可以对应物理网络中的三层（即</a:t>
            </a:r>
            <a:r>
              <a:rPr lang="en-US" altLang="zh-CN" dirty="0" smtClean="0"/>
              <a:t>IP</a:t>
            </a:r>
            <a:r>
              <a:rPr lang="zh-CN" altLang="en-US" dirty="0" smtClean="0"/>
              <a:t>）网络。 使用者可以根据实际的场景来灵活使用这些网络</a:t>
            </a:r>
            <a:endParaRPr lang="en-US" altLang="zh-CN" dirty="0" smtClean="0"/>
          </a:p>
          <a:p>
            <a:r>
              <a:rPr lang="en-US" altLang="zh-CN" dirty="0" smtClean="0"/>
              <a:t>VPC</a:t>
            </a:r>
            <a:r>
              <a:rPr lang="zh-CN" altLang="en-US" dirty="0" smtClean="0"/>
              <a:t>内的网络：</a:t>
            </a:r>
            <a:endParaRPr lang="en-US" altLang="zh-CN" dirty="0" smtClean="0"/>
          </a:p>
          <a:p>
            <a:pPr lvl="1"/>
            <a:r>
              <a:rPr lang="en-US" altLang="zh-CN" dirty="0" smtClean="0"/>
              <a:t>Internal Network</a:t>
            </a:r>
            <a:r>
              <a:rPr lang="zh-CN" altLang="en-US" dirty="0" smtClean="0"/>
              <a:t>：内部网络，没有与虚拟防火墙互通的网络，例如可以将企业</a:t>
            </a:r>
            <a:r>
              <a:rPr lang="en-US" altLang="zh-CN" dirty="0" smtClean="0"/>
              <a:t>DB</a:t>
            </a:r>
            <a:r>
              <a:rPr lang="zh-CN" altLang="en-US" dirty="0" smtClean="0"/>
              <a:t>服务器放置在此网络上</a:t>
            </a:r>
            <a:endParaRPr lang="en-US" altLang="zh-CN" dirty="0" smtClean="0"/>
          </a:p>
          <a:p>
            <a:pPr lvl="1"/>
            <a:r>
              <a:rPr lang="en-US" altLang="zh-CN" dirty="0" smtClean="0"/>
              <a:t>Routed network</a:t>
            </a:r>
            <a:r>
              <a:rPr lang="zh-CN" altLang="en-US" dirty="0" smtClean="0"/>
              <a:t>：路由网络，与防火墙可以互通的网络，在此网络上的</a:t>
            </a:r>
            <a:r>
              <a:rPr lang="en-US" altLang="zh-CN" dirty="0" smtClean="0"/>
              <a:t>VM</a:t>
            </a:r>
            <a:r>
              <a:rPr lang="zh-CN" altLang="en-US" dirty="0" smtClean="0"/>
              <a:t>可以使用弹性</a:t>
            </a:r>
            <a:r>
              <a:rPr lang="en-US" altLang="zh-CN" dirty="0" smtClean="0"/>
              <a:t>IP</a:t>
            </a:r>
            <a:r>
              <a:rPr lang="zh-CN" altLang="en-US" dirty="0" smtClean="0"/>
              <a:t>、</a:t>
            </a:r>
            <a:r>
              <a:rPr lang="en-US" altLang="zh-CN" dirty="0" smtClean="0"/>
              <a:t>NAT</a:t>
            </a:r>
            <a:r>
              <a:rPr lang="zh-CN" altLang="en-US" dirty="0" smtClean="0"/>
              <a:t>服务</a:t>
            </a:r>
            <a:endParaRPr lang="en-US" altLang="zh-CN" dirty="0" smtClean="0"/>
          </a:p>
          <a:p>
            <a:pPr lvl="1"/>
            <a:r>
              <a:rPr lang="zh-CN" altLang="en-US" dirty="0" smtClean="0"/>
              <a:t>外部网络：处于</a:t>
            </a:r>
            <a:r>
              <a:rPr lang="en-US" altLang="zh-CN" dirty="0" smtClean="0"/>
              <a:t>FusionManager</a:t>
            </a:r>
            <a:r>
              <a:rPr lang="zh-CN" altLang="en-US" dirty="0" smtClean="0"/>
              <a:t>所管理的网络范围之外的网络，如管理员在交换机上配置了</a:t>
            </a:r>
            <a:r>
              <a:rPr lang="en-US" altLang="zh-CN" dirty="0" smtClean="0"/>
              <a:t>VLAN</a:t>
            </a:r>
            <a:r>
              <a:rPr lang="zh-CN" altLang="en-US" dirty="0" smtClean="0"/>
              <a:t>，则可以提供二层网络服务</a:t>
            </a:r>
            <a:endParaRPr lang="en-US" altLang="zh-CN" dirty="0" smtClean="0"/>
          </a:p>
          <a:p>
            <a:pPr lvl="1"/>
            <a:r>
              <a:rPr lang="zh-CN" altLang="en-US" dirty="0" smtClean="0"/>
              <a:t>直连网络：在</a:t>
            </a:r>
            <a:r>
              <a:rPr lang="en-US" altLang="zh-CN" dirty="0" smtClean="0"/>
              <a:t>VPC</a:t>
            </a:r>
            <a:r>
              <a:rPr lang="zh-CN" altLang="en-US" dirty="0" smtClean="0"/>
              <a:t>内对外部网络的引用，如果</a:t>
            </a:r>
            <a:r>
              <a:rPr lang="en-US" altLang="zh-CN" dirty="0" smtClean="0"/>
              <a:t>VPC</a:t>
            </a:r>
            <a:r>
              <a:rPr lang="zh-CN" altLang="en-US" dirty="0" smtClean="0"/>
              <a:t>要使用管理员所使用的外部网络，需要通过创建直连网络来使用该外部网络</a:t>
            </a:r>
            <a:endParaRPr lang="en-US" altLang="zh-CN" dirty="0" smtClean="0"/>
          </a:p>
          <a:p>
            <a:endParaRPr lang="en-US" altLang="zh-CN" dirty="0" smtClean="0"/>
          </a:p>
          <a:p>
            <a:pPr lvl="1"/>
            <a:endParaRPr lang="en-US" altLang="zh-CN" dirty="0" smtClean="0"/>
          </a:p>
          <a:p>
            <a:endParaRPr lang="zh-CN" alt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虚拟防火墙管理</a:t>
            </a:r>
            <a:r>
              <a:rPr lang="zh-CN" altLang="en-US" dirty="0" smtClean="0"/>
              <a:t>：</a:t>
            </a:r>
            <a:r>
              <a:rPr lang="zh-CN" altLang="zh-CN" dirty="0" smtClean="0"/>
              <a:t>三层以上的网络服务都是基于虚拟防火墙开发的，防火墙管理包括：</a:t>
            </a:r>
            <a:r>
              <a:rPr lang="zh-CN" altLang="en-US" dirty="0" smtClean="0"/>
              <a:t>创建</a:t>
            </a:r>
            <a:r>
              <a:rPr lang="zh-CN" altLang="zh-CN" dirty="0" smtClean="0"/>
              <a:t>虚拟防火墙，释放虚拟防火墙，查询虚拟防火墙</a:t>
            </a:r>
            <a:endParaRPr lang="zh-CN" altLang="zh-CN" dirty="0" smtClean="0"/>
          </a:p>
          <a:p>
            <a:r>
              <a:rPr lang="zh-CN" altLang="zh-CN" dirty="0" smtClean="0"/>
              <a:t>网络管理</a:t>
            </a:r>
            <a:r>
              <a:rPr lang="zh-CN" altLang="en-US" dirty="0" smtClean="0"/>
              <a:t>：</a:t>
            </a:r>
            <a:r>
              <a:rPr lang="zh-CN" altLang="zh-CN" dirty="0" smtClean="0"/>
              <a:t>为应用发放准备网络资源，可以创建网络，删除网络，修改网络，查询网络， 网络包含</a:t>
            </a:r>
            <a:r>
              <a:rPr lang="en-US" altLang="zh-CN" dirty="0" smtClean="0"/>
              <a:t>4</a:t>
            </a:r>
            <a:r>
              <a:rPr lang="zh-CN" altLang="zh-CN" dirty="0" smtClean="0"/>
              <a:t>种类型，直连网络，内部网络，路由网络</a:t>
            </a:r>
            <a:endParaRPr lang="zh-CN" altLang="zh-CN" dirty="0" smtClean="0"/>
          </a:p>
          <a:p>
            <a:r>
              <a:rPr lang="en-US" altLang="zh-CN" dirty="0" smtClean="0"/>
              <a:t>ACL</a:t>
            </a:r>
            <a:r>
              <a:rPr lang="zh-CN" altLang="zh-CN" dirty="0" smtClean="0"/>
              <a:t>管理</a:t>
            </a:r>
            <a:r>
              <a:rPr lang="zh-CN" altLang="en-US" dirty="0" smtClean="0"/>
              <a:t>：</a:t>
            </a:r>
            <a:r>
              <a:rPr lang="zh-CN" altLang="zh-CN" dirty="0" smtClean="0"/>
              <a:t>用户可以自定义外部网络和用户虚拟机之间的访问规则。包括：创建</a:t>
            </a:r>
            <a:r>
              <a:rPr lang="en-US" altLang="zh-CN" dirty="0" smtClean="0"/>
              <a:t>ACL</a:t>
            </a:r>
            <a:r>
              <a:rPr lang="zh-CN" altLang="zh-CN" dirty="0" smtClean="0"/>
              <a:t>，删除</a:t>
            </a:r>
            <a:r>
              <a:rPr lang="en-US" altLang="zh-CN" dirty="0" smtClean="0"/>
              <a:t>ACL</a:t>
            </a:r>
            <a:r>
              <a:rPr lang="zh-CN" altLang="zh-CN" dirty="0" smtClean="0"/>
              <a:t>，查询</a:t>
            </a:r>
            <a:r>
              <a:rPr lang="en-US" altLang="zh-CN" dirty="0" smtClean="0"/>
              <a:t>ACL</a:t>
            </a:r>
            <a:r>
              <a:rPr lang="zh-CN" altLang="zh-CN" dirty="0" smtClean="0"/>
              <a:t>，添加</a:t>
            </a:r>
            <a:r>
              <a:rPr lang="en-US" altLang="zh-CN" dirty="0" smtClean="0"/>
              <a:t>ACL Entry</a:t>
            </a:r>
            <a:r>
              <a:rPr lang="zh-CN" altLang="zh-CN" dirty="0" smtClean="0"/>
              <a:t>，删除</a:t>
            </a:r>
            <a:r>
              <a:rPr lang="en-US" altLang="zh-CN" dirty="0" smtClean="0"/>
              <a:t>ACL Entry</a:t>
            </a:r>
            <a:endParaRPr lang="zh-CN" altLang="zh-CN" dirty="0" smtClean="0"/>
          </a:p>
          <a:p>
            <a:r>
              <a:rPr lang="en-US" altLang="zh-CN" dirty="0" smtClean="0"/>
              <a:t>ASPF</a:t>
            </a:r>
            <a:r>
              <a:rPr lang="zh-CN" altLang="zh-CN" dirty="0" smtClean="0"/>
              <a:t>管理</a:t>
            </a:r>
            <a:r>
              <a:rPr lang="zh-CN" altLang="en-US" dirty="0" smtClean="0"/>
              <a:t>：</a:t>
            </a:r>
            <a:r>
              <a:rPr lang="zh-CN" altLang="zh-CN" dirty="0" smtClean="0"/>
              <a:t>针对应用层的包过滤，即基于状态的报文过滤。</a:t>
            </a:r>
            <a:r>
              <a:rPr lang="en-US" altLang="zh-CN" dirty="0" smtClean="0"/>
              <a:t>ASPF </a:t>
            </a:r>
            <a:r>
              <a:rPr lang="zh-CN" altLang="zh-CN" dirty="0" smtClean="0"/>
              <a:t>和普通的静态防火墙协同工作，以便于实施内部网络的安全策略。由于</a:t>
            </a:r>
            <a:r>
              <a:rPr lang="en-US" altLang="zh-CN" dirty="0" smtClean="0"/>
              <a:t>ASPF </a:t>
            </a:r>
            <a:r>
              <a:rPr lang="zh-CN" altLang="zh-CN" dirty="0" smtClean="0"/>
              <a:t>基于应用层协议会话信息，因此可以智能地过滤</a:t>
            </a:r>
            <a:r>
              <a:rPr lang="en-US" altLang="zh-CN" dirty="0" smtClean="0"/>
              <a:t>TCP </a:t>
            </a:r>
            <a:r>
              <a:rPr lang="zh-CN" altLang="zh-CN" dirty="0" smtClean="0"/>
              <a:t>和</a:t>
            </a:r>
            <a:r>
              <a:rPr lang="en-US" altLang="zh-CN" dirty="0" smtClean="0"/>
              <a:t>UDP </a:t>
            </a:r>
            <a:r>
              <a:rPr lang="zh-CN" altLang="zh-CN" dirty="0" smtClean="0"/>
              <a:t>数据包，能够检测由防火墙任意一侧发起的会话。</a:t>
            </a:r>
            <a:r>
              <a:rPr lang="en-US" altLang="zh-CN" dirty="0" smtClean="0"/>
              <a:t> </a:t>
            </a:r>
            <a:r>
              <a:rPr lang="zh-CN" altLang="zh-CN" dirty="0" smtClean="0"/>
              <a:t>用户可以自定义应用层的协议过滤规则</a:t>
            </a:r>
            <a:endParaRPr lang="zh-CN" altLang="zh-CN" dirty="0" smtClean="0"/>
          </a:p>
          <a:p>
            <a:r>
              <a:rPr lang="en-US" altLang="zh-CN" dirty="0" smtClean="0"/>
              <a:t>EIP</a:t>
            </a:r>
            <a:r>
              <a:rPr lang="zh-CN" altLang="zh-CN" dirty="0" smtClean="0"/>
              <a:t>管理</a:t>
            </a:r>
            <a:r>
              <a:rPr lang="zh-CN" altLang="en-US" dirty="0" smtClean="0"/>
              <a:t>：</a:t>
            </a:r>
            <a:r>
              <a:rPr lang="zh-CN" altLang="zh-CN" dirty="0" smtClean="0"/>
              <a:t>弹性</a:t>
            </a:r>
            <a:r>
              <a:rPr lang="en-US" altLang="zh-CN" dirty="0" smtClean="0"/>
              <a:t>IP</a:t>
            </a:r>
            <a:r>
              <a:rPr lang="zh-CN" altLang="zh-CN" dirty="0" smtClean="0"/>
              <a:t>地址是为动态云计算设计的静态</a:t>
            </a:r>
            <a:r>
              <a:rPr lang="en-US" altLang="zh-CN" dirty="0" smtClean="0"/>
              <a:t>IP</a:t>
            </a:r>
            <a:r>
              <a:rPr lang="zh-CN" altLang="zh-CN" dirty="0" smtClean="0"/>
              <a:t>地址。一个弹性</a:t>
            </a:r>
            <a:r>
              <a:rPr lang="en-US" altLang="zh-CN" dirty="0" smtClean="0"/>
              <a:t>IP</a:t>
            </a:r>
            <a:r>
              <a:rPr lang="zh-CN" altLang="zh-CN" dirty="0" smtClean="0"/>
              <a:t>地址和一个账号绑定，而不是绑到某一个实例上，用户可以一直拥有该</a:t>
            </a:r>
            <a:r>
              <a:rPr lang="en-US" altLang="zh-CN" dirty="0" smtClean="0"/>
              <a:t>IP</a:t>
            </a:r>
            <a:r>
              <a:rPr lang="zh-CN" altLang="zh-CN" dirty="0" smtClean="0"/>
              <a:t>地址直到明确地释放它</a:t>
            </a:r>
            <a:r>
              <a:rPr lang="zh-CN" altLang="en-US" dirty="0" smtClean="0"/>
              <a:t>。</a:t>
            </a:r>
            <a:r>
              <a:rPr lang="zh-CN" altLang="zh-CN" dirty="0" smtClean="0"/>
              <a:t>提供用户虚拟机对外提供服务的能力，</a:t>
            </a:r>
            <a:r>
              <a:rPr lang="en-US" altLang="zh-CN" dirty="0" smtClean="0"/>
              <a:t>EIP</a:t>
            </a:r>
            <a:r>
              <a:rPr lang="zh-CN" altLang="zh-CN" dirty="0" smtClean="0"/>
              <a:t>管理包括：</a:t>
            </a:r>
            <a:r>
              <a:rPr lang="zh-CN" altLang="en-US" dirty="0" smtClean="0"/>
              <a:t>创建</a:t>
            </a:r>
            <a:r>
              <a:rPr lang="zh-CN" altLang="zh-CN" dirty="0" smtClean="0"/>
              <a:t>公网</a:t>
            </a:r>
            <a:r>
              <a:rPr lang="en-US" altLang="zh-CN" dirty="0" smtClean="0"/>
              <a:t>IP</a:t>
            </a:r>
            <a:r>
              <a:rPr lang="zh-CN" altLang="zh-CN" dirty="0" smtClean="0"/>
              <a:t>，释放公网</a:t>
            </a:r>
            <a:r>
              <a:rPr lang="en-US" altLang="zh-CN" dirty="0" smtClean="0"/>
              <a:t>IP</a:t>
            </a:r>
            <a:r>
              <a:rPr lang="zh-CN" altLang="zh-CN" dirty="0" smtClean="0"/>
              <a:t>，绑定</a:t>
            </a:r>
            <a:r>
              <a:rPr lang="en-US" altLang="zh-CN" dirty="0" smtClean="0"/>
              <a:t>EIP</a:t>
            </a:r>
            <a:r>
              <a:rPr lang="zh-CN" altLang="zh-CN" dirty="0" smtClean="0"/>
              <a:t>，解绑定</a:t>
            </a:r>
            <a:r>
              <a:rPr lang="en-US" altLang="zh-CN" dirty="0" smtClean="0"/>
              <a:t>EIP</a:t>
            </a:r>
            <a:r>
              <a:rPr lang="zh-CN" altLang="zh-CN" dirty="0" smtClean="0"/>
              <a:t>，查询</a:t>
            </a:r>
            <a:r>
              <a:rPr lang="en-US" altLang="zh-CN" dirty="0" smtClean="0"/>
              <a:t>EIP</a:t>
            </a:r>
            <a:endParaRPr lang="zh-CN" altLang="zh-CN" dirty="0" smtClean="0"/>
          </a:p>
          <a:p>
            <a:r>
              <a:rPr lang="en-US" altLang="zh-CN" dirty="0" smtClean="0"/>
              <a:t>IP</a:t>
            </a:r>
            <a:r>
              <a:rPr lang="zh-CN" altLang="zh-CN" dirty="0" smtClean="0"/>
              <a:t>带宽管理</a:t>
            </a:r>
            <a:r>
              <a:rPr lang="zh-CN" altLang="en-US" dirty="0" smtClean="0"/>
              <a:t>：</a:t>
            </a:r>
            <a:r>
              <a:rPr lang="zh-CN" altLang="zh-CN" dirty="0" smtClean="0"/>
              <a:t>控制弹性</a:t>
            </a:r>
            <a:r>
              <a:rPr lang="en-US" altLang="zh-CN" dirty="0" smtClean="0"/>
              <a:t>IP</a:t>
            </a:r>
            <a:r>
              <a:rPr lang="zh-CN" altLang="zh-CN" dirty="0" smtClean="0"/>
              <a:t>的带宽上限，包括上行带宽和下行带宽。提供对出口</a:t>
            </a:r>
            <a:r>
              <a:rPr lang="en-US" altLang="zh-CN" dirty="0" smtClean="0"/>
              <a:t>IP</a:t>
            </a:r>
            <a:r>
              <a:rPr lang="zh-CN" altLang="zh-CN" dirty="0" smtClean="0"/>
              <a:t>地址的带宽控制能力，</a:t>
            </a:r>
            <a:r>
              <a:rPr lang="en-US" altLang="zh-CN" dirty="0" smtClean="0"/>
              <a:t> IP</a:t>
            </a:r>
            <a:r>
              <a:rPr lang="zh-CN" altLang="zh-CN" dirty="0" smtClean="0"/>
              <a:t>带宽管理包括带宽的设置，带宽查询</a:t>
            </a:r>
            <a:endParaRPr lang="zh-CN" altLang="zh-CN"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en-US" altLang="zh-CN" dirty="0" smtClean="0"/>
              <a:t>FusionManager</a:t>
            </a:r>
            <a:r>
              <a:rPr lang="zh-CN" altLang="en-US" dirty="0" smtClean="0"/>
              <a:t>主要解决如下问题：</a:t>
            </a:r>
            <a:endParaRPr lang="en-US" altLang="zh-CN" dirty="0" smtClean="0"/>
          </a:p>
          <a:p>
            <a:pPr lvl="1"/>
            <a:r>
              <a:rPr lang="zh-CN" altLang="en-US" dirty="0" smtClean="0"/>
              <a:t>异构虚拟化管理：例如管理华为的</a:t>
            </a:r>
            <a:r>
              <a:rPr lang="en-US" altLang="zh-CN" dirty="0" err="1" smtClean="0"/>
              <a:t>Fusioncompute</a:t>
            </a:r>
            <a:r>
              <a:rPr lang="zh-CN" altLang="en-US" dirty="0" smtClean="0"/>
              <a:t>虚拟化平台和</a:t>
            </a:r>
            <a:r>
              <a:rPr lang="en-US" altLang="zh-CN" dirty="0" smtClean="0"/>
              <a:t>VMware</a:t>
            </a:r>
            <a:r>
              <a:rPr lang="zh-CN" altLang="en-US" dirty="0" smtClean="0"/>
              <a:t>的</a:t>
            </a:r>
            <a:r>
              <a:rPr lang="en-US" altLang="zh-CN" dirty="0" err="1" smtClean="0"/>
              <a:t>vCenter</a:t>
            </a:r>
            <a:r>
              <a:rPr lang="zh-CN" altLang="en-US" dirty="0" smtClean="0"/>
              <a:t>虚拟化平台</a:t>
            </a:r>
            <a:endParaRPr lang="en-US" altLang="zh-CN" dirty="0" smtClean="0"/>
          </a:p>
          <a:p>
            <a:pPr lvl="1"/>
            <a:r>
              <a:rPr lang="zh-CN" altLang="en-US" dirty="0" smtClean="0"/>
              <a:t>物理设备监控：例如监控物理服务器的</a:t>
            </a:r>
            <a:r>
              <a:rPr lang="en-US" altLang="zh-CN" dirty="0" err="1" smtClean="0"/>
              <a:t>cpu</a:t>
            </a:r>
            <a:r>
              <a:rPr lang="zh-CN" altLang="en-US" dirty="0" smtClean="0"/>
              <a:t>温度、风扇，查看服务器告警</a:t>
            </a:r>
            <a:endParaRPr lang="en-US" altLang="zh-CN" dirty="0" smtClean="0"/>
          </a:p>
          <a:p>
            <a:pPr lvl="1"/>
            <a:r>
              <a:rPr lang="zh-CN" altLang="en-US" dirty="0" smtClean="0"/>
              <a:t>提供虚拟资源分配：例如将虚拟化资源分配给企业中的不同部门</a:t>
            </a:r>
            <a:endParaRPr lang="en-US" altLang="zh-CN" dirty="0" smtClean="0"/>
          </a:p>
          <a:p>
            <a:pPr lvl="1"/>
            <a:r>
              <a:rPr lang="zh-CN" altLang="en-US" dirty="0" smtClean="0"/>
              <a:t>多数据中心统一管理：例如管理多数据中心（如客户在深圳、西安等具有独立的数据中心）的虚拟化平台</a:t>
            </a:r>
            <a:endParaRPr lang="en-US" altLang="zh-CN"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920750" y="746125"/>
            <a:ext cx="4965700" cy="3725863"/>
          </a:xfrm>
        </p:spPr>
      </p:sp>
      <p:sp>
        <p:nvSpPr>
          <p:cNvPr id="18436" name="灯片编号占位符 3"/>
          <p:cNvSpPr>
            <a:spLocks noGrp="1"/>
          </p:cNvSpPr>
          <p:nvPr>
            <p:ph type="sldNum" sz="quarter" idx="4294967295"/>
          </p:nvPr>
        </p:nvSpPr>
        <p:spPr bwMode="auto">
          <a:xfrm>
            <a:off x="3855689" y="9441369"/>
            <a:ext cx="2949990" cy="4964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90" tIns="47845" rIns="95690" bIns="47845"/>
          <a:lstStyle>
            <a:lvl1pPr algn="just">
              <a:lnSpc>
                <a:spcPct val="125000"/>
              </a:lnSpc>
              <a:spcAft>
                <a:spcPts val="58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17550" indent="-276225" algn="just">
              <a:lnSpc>
                <a:spcPct val="125000"/>
              </a:lnSpc>
              <a:spcAft>
                <a:spcPts val="58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04265" indent="-220980" algn="just">
              <a:lnSpc>
                <a:spcPct val="125000"/>
              </a:lnSpc>
              <a:spcAft>
                <a:spcPts val="58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546225" indent="-220980" algn="just">
              <a:spcBef>
                <a:spcPct val="30000"/>
              </a:spcBef>
              <a:defRPr sz="1100">
                <a:solidFill>
                  <a:schemeClr val="tx1"/>
                </a:solidFill>
                <a:latin typeface="FrutigerNext LT Regular" pitchFamily="34" charset="0"/>
                <a:ea typeface="华文细黑" pitchFamily="2" charset="-122"/>
              </a:defRPr>
            </a:lvl4pPr>
            <a:lvl5pPr marL="1987550" indent="-220980" algn="just">
              <a:spcBef>
                <a:spcPct val="30000"/>
              </a:spcBef>
              <a:defRPr sz="1100">
                <a:solidFill>
                  <a:schemeClr val="tx1"/>
                </a:solidFill>
                <a:latin typeface="FrutigerNext LT Regular" pitchFamily="34" charset="0"/>
                <a:ea typeface="华文细黑" pitchFamily="2" charset="-122"/>
              </a:defRPr>
            </a:lvl5pPr>
            <a:lvl6pPr marL="2429510"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87083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31279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75475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D07B569B-8A7B-41F6-8C1C-2B651098B7CA}" type="slidenum">
              <a:rPr lang="zh-CN" altLang="en-US" sz="1000">
                <a:solidFill>
                  <a:srgbClr val="000000"/>
                </a:solidFill>
                <a:ea typeface="宋体" panose="02010600030101010101" pitchFamily="2" charset="-122"/>
              </a:rPr>
            </a:fld>
            <a:endParaRPr lang="zh-CN" altLang="en-US" sz="1000">
              <a:solidFill>
                <a:srgbClr val="000000"/>
              </a:solidFill>
              <a:ea typeface="宋体" panose="02010600030101010101" pitchFamily="2" charset="-122"/>
            </a:endParaRPr>
          </a:p>
        </p:txBody>
      </p:sp>
      <p:sp>
        <p:nvSpPr>
          <p:cNvPr id="3" name="Notes Placeholder 2"/>
          <p:cNvSpPr>
            <a:spLocks noGrp="1"/>
          </p:cNvSpPr>
          <p:nvPr>
            <p:ph type="body" sz="quarter" idx="10"/>
          </p:nvPr>
        </p:nvSpPr>
        <p:spPr/>
        <p:txBody>
          <a:bodyPr/>
          <a:lstStyle/>
          <a:p>
            <a:pPr marL="174625" lvl="1">
              <a:buSzPct val="60000"/>
              <a:buFont typeface="Wingdings" panose="05000000000000000000" pitchFamily="2" charset="2"/>
              <a:buChar char="l"/>
            </a:pPr>
            <a:r>
              <a:rPr lang="zh-CN" altLang="en-US" dirty="0"/>
              <a:t>异构虚拟化管理：例如管理华为的</a:t>
            </a:r>
            <a:r>
              <a:rPr lang="en-US" altLang="zh-CN" dirty="0" err="1"/>
              <a:t>Fusioncompute</a:t>
            </a:r>
            <a:r>
              <a:rPr lang="zh-CN" altLang="en-US" dirty="0"/>
              <a:t>虚拟化平台和</a:t>
            </a:r>
            <a:r>
              <a:rPr lang="en-US" altLang="zh-CN" dirty="0"/>
              <a:t>VMware</a:t>
            </a:r>
            <a:r>
              <a:rPr lang="zh-CN" altLang="en-US" dirty="0"/>
              <a:t>的</a:t>
            </a:r>
            <a:r>
              <a:rPr lang="en-US" altLang="zh-CN" dirty="0" err="1"/>
              <a:t>vCenter</a:t>
            </a:r>
            <a:r>
              <a:rPr lang="zh-CN" altLang="en-US" dirty="0"/>
              <a:t>虚拟化</a:t>
            </a:r>
            <a:r>
              <a:rPr lang="zh-CN" altLang="en-US" dirty="0" smtClean="0"/>
              <a:t>平台</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920750" y="746125"/>
            <a:ext cx="4965700" cy="3725863"/>
          </a:xfrm>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lvl="1">
              <a:buSzPct val="60000"/>
              <a:buFont typeface="Wingdings" panose="05000000000000000000" pitchFamily="2" charset="2"/>
              <a:buChar char="l"/>
            </a:pPr>
            <a:r>
              <a:rPr lang="zh-CN" altLang="en-US" smtClean="0"/>
              <a:t>异构硬件设备监控：例如监控物理服务器的</a:t>
            </a:r>
            <a:r>
              <a:rPr lang="en-US" altLang="zh-CN" smtClean="0"/>
              <a:t>CPU</a:t>
            </a:r>
            <a:r>
              <a:rPr lang="zh-CN" altLang="en-US" smtClean="0"/>
              <a:t>温度、风扇，查看服务器告警</a:t>
            </a:r>
            <a:endParaRPr lang="en-US" altLang="zh-CN" smtClean="0"/>
          </a:p>
          <a:p>
            <a:pPr marL="0" indent="0">
              <a:buNone/>
            </a:pPr>
            <a:endParaRPr lang="en-US" altLang="zh-CN" smtClean="0"/>
          </a:p>
        </p:txBody>
      </p:sp>
      <p:sp>
        <p:nvSpPr>
          <p:cNvPr id="20484" name="灯片编号占位符 3"/>
          <p:cNvSpPr>
            <a:spLocks noGrp="1"/>
          </p:cNvSpPr>
          <p:nvPr>
            <p:ph type="sldNum" sz="quarter" idx="4294967295"/>
          </p:nvPr>
        </p:nvSpPr>
        <p:spPr bwMode="auto">
          <a:xfrm>
            <a:off x="3855689" y="9441369"/>
            <a:ext cx="2949990" cy="4964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90" tIns="47845" rIns="95690" bIns="47845"/>
          <a:lstStyle>
            <a:lvl1pPr algn="just">
              <a:lnSpc>
                <a:spcPct val="125000"/>
              </a:lnSpc>
              <a:spcAft>
                <a:spcPts val="58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17550" indent="-276225" algn="just">
              <a:lnSpc>
                <a:spcPct val="125000"/>
              </a:lnSpc>
              <a:spcAft>
                <a:spcPts val="58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04265" indent="-220980" algn="just">
              <a:lnSpc>
                <a:spcPct val="125000"/>
              </a:lnSpc>
              <a:spcAft>
                <a:spcPts val="58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546225" indent="-220980" algn="just">
              <a:spcBef>
                <a:spcPct val="30000"/>
              </a:spcBef>
              <a:defRPr sz="1100">
                <a:solidFill>
                  <a:schemeClr val="tx1"/>
                </a:solidFill>
                <a:latin typeface="FrutigerNext LT Regular" pitchFamily="34" charset="0"/>
                <a:ea typeface="华文细黑" pitchFamily="2" charset="-122"/>
              </a:defRPr>
            </a:lvl4pPr>
            <a:lvl5pPr marL="1987550" indent="-220980" algn="just">
              <a:spcBef>
                <a:spcPct val="30000"/>
              </a:spcBef>
              <a:defRPr sz="1100">
                <a:solidFill>
                  <a:schemeClr val="tx1"/>
                </a:solidFill>
                <a:latin typeface="FrutigerNext LT Regular" pitchFamily="34" charset="0"/>
                <a:ea typeface="华文细黑" pitchFamily="2" charset="-122"/>
              </a:defRPr>
            </a:lvl5pPr>
            <a:lvl6pPr marL="2429510"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87083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31279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75475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F6AE022B-2E3D-4CC0-ACCB-FB0831640D0E}" type="slidenum">
              <a:rPr lang="zh-CN" altLang="en-US" sz="1000">
                <a:solidFill>
                  <a:srgbClr val="000000"/>
                </a:solidFill>
                <a:ea typeface="宋体" panose="02010600030101010101" pitchFamily="2" charset="-122"/>
              </a:rPr>
            </a:fld>
            <a:endParaRPr lang="zh-CN" altLang="en-US" sz="1000">
              <a:solidFill>
                <a:srgbClr val="000000"/>
              </a:solidFill>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p:txBody>
          <a:bodyPr/>
          <a:lstStyle/>
          <a:p>
            <a:r>
              <a:rPr lang="zh-CN" altLang="en-US" smtClean="0"/>
              <a:t>此处引入</a:t>
            </a:r>
            <a:r>
              <a:rPr lang="en-US" altLang="zh-CN" smtClean="0"/>
              <a:t>VPC</a:t>
            </a:r>
            <a:r>
              <a:rPr lang="zh-CN" altLang="en-US" smtClean="0"/>
              <a:t>，</a:t>
            </a:r>
            <a:r>
              <a:rPr lang="en-US" altLang="zh-CN" smtClean="0"/>
              <a:t>VPC</a:t>
            </a:r>
            <a:r>
              <a:rPr lang="zh-CN" altLang="en-US" smtClean="0"/>
              <a:t>具体细节在后续介绍</a:t>
            </a:r>
            <a:endParaRPr lang="zh-CN" altLang="en-US"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920750" y="746125"/>
            <a:ext cx="4965700" cy="3725863"/>
          </a:xfrm>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此处引入</a:t>
            </a:r>
            <a:r>
              <a:rPr lang="en-US" altLang="zh-CN" dirty="0" smtClean="0"/>
              <a:t>VDC</a:t>
            </a:r>
            <a:endParaRPr lang="en-US" altLang="zh-CN" dirty="0" smtClean="0"/>
          </a:p>
          <a:p>
            <a:r>
              <a:rPr lang="en-US" altLang="zh-CN" dirty="0" smtClean="0"/>
              <a:t>VDC</a:t>
            </a:r>
            <a:r>
              <a:rPr lang="zh-CN" altLang="en-US" dirty="0" smtClean="0"/>
              <a:t>（</a:t>
            </a:r>
            <a:r>
              <a:rPr lang="en-US" altLang="zh-CN" dirty="0" smtClean="0"/>
              <a:t>Virtual Data Centers</a:t>
            </a:r>
            <a:r>
              <a:rPr lang="zh-CN" altLang="en-US" dirty="0" smtClean="0"/>
              <a:t>）是在</a:t>
            </a:r>
            <a:r>
              <a:rPr lang="en-US" altLang="zh-CN" dirty="0" smtClean="0"/>
              <a:t>FusionManager</a:t>
            </a:r>
            <a:r>
              <a:rPr lang="zh-CN" altLang="en-US" dirty="0" smtClean="0"/>
              <a:t>中使用虚拟资源的单位。例如，一个公司拥有所有云资源，每个部门分得一个</a:t>
            </a:r>
            <a:r>
              <a:rPr lang="en-US" altLang="zh-CN" dirty="0" smtClean="0"/>
              <a:t>VDC</a:t>
            </a:r>
            <a:r>
              <a:rPr lang="zh-CN" altLang="en-US" dirty="0" smtClean="0"/>
              <a:t>，</a:t>
            </a:r>
            <a:r>
              <a:rPr lang="en-US" altLang="zh-CN" dirty="0" smtClean="0"/>
              <a:t>VDC</a:t>
            </a:r>
            <a:r>
              <a:rPr lang="zh-CN" altLang="en-US" dirty="0" smtClean="0"/>
              <a:t>中包含这个部门可以使用的虚拟资源，包括计算资源、存储资源和网络资源</a:t>
            </a:r>
            <a:endParaRPr lang="zh-CN" altLang="en-US" dirty="0" smtClean="0"/>
          </a:p>
          <a:p>
            <a:r>
              <a:rPr lang="zh-CN" altLang="en-US" dirty="0" smtClean="0"/>
              <a:t>每个</a:t>
            </a:r>
            <a:r>
              <a:rPr lang="en-US" altLang="zh-CN" dirty="0" smtClean="0"/>
              <a:t>VDC</a:t>
            </a:r>
            <a:r>
              <a:rPr lang="zh-CN" altLang="en-US" dirty="0" smtClean="0"/>
              <a:t>可以包含多个成员，由</a:t>
            </a:r>
            <a:r>
              <a:rPr lang="en-US" altLang="zh-CN" dirty="0" smtClean="0"/>
              <a:t>VDC</a:t>
            </a:r>
            <a:r>
              <a:rPr lang="zh-CN" altLang="en-US" dirty="0" smtClean="0"/>
              <a:t>管理员进行管理，可以为</a:t>
            </a:r>
            <a:r>
              <a:rPr lang="en-US" altLang="zh-CN" dirty="0" smtClean="0"/>
              <a:t>VDC</a:t>
            </a:r>
            <a:r>
              <a:rPr lang="zh-CN" altLang="en-US" dirty="0" smtClean="0"/>
              <a:t>增加或删除成员，选择可使用的资源范围并设置资源配额</a:t>
            </a:r>
            <a:endParaRPr lang="zh-CN" altLang="en-US" dirty="0" smtClean="0"/>
          </a:p>
          <a:p>
            <a:pPr lvl="1"/>
            <a:endParaRPr lang="en-US" altLang="zh-CN" dirty="0" smtClean="0"/>
          </a:p>
        </p:txBody>
      </p:sp>
      <p:sp>
        <p:nvSpPr>
          <p:cNvPr id="24580" name="灯片编号占位符 3"/>
          <p:cNvSpPr>
            <a:spLocks noGrp="1"/>
          </p:cNvSpPr>
          <p:nvPr>
            <p:ph type="sldNum" sz="quarter" idx="4294967295"/>
          </p:nvPr>
        </p:nvSpPr>
        <p:spPr bwMode="auto">
          <a:xfrm>
            <a:off x="3855689" y="9441369"/>
            <a:ext cx="2949990" cy="4964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90" tIns="47845" rIns="95690" bIns="47845"/>
          <a:lstStyle>
            <a:lvl1pPr algn="just">
              <a:lnSpc>
                <a:spcPct val="125000"/>
              </a:lnSpc>
              <a:spcAft>
                <a:spcPts val="58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17550" indent="-276225" algn="just">
              <a:lnSpc>
                <a:spcPct val="125000"/>
              </a:lnSpc>
              <a:spcAft>
                <a:spcPts val="58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04265" indent="-220980" algn="just">
              <a:lnSpc>
                <a:spcPct val="125000"/>
              </a:lnSpc>
              <a:spcAft>
                <a:spcPts val="58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546225" indent="-220980" algn="just">
              <a:spcBef>
                <a:spcPct val="30000"/>
              </a:spcBef>
              <a:defRPr sz="1100">
                <a:solidFill>
                  <a:schemeClr val="tx1"/>
                </a:solidFill>
                <a:latin typeface="FrutigerNext LT Regular" pitchFamily="34" charset="0"/>
                <a:ea typeface="华文细黑" pitchFamily="2" charset="-122"/>
              </a:defRPr>
            </a:lvl4pPr>
            <a:lvl5pPr marL="1987550" indent="-220980" algn="just">
              <a:spcBef>
                <a:spcPct val="30000"/>
              </a:spcBef>
              <a:defRPr sz="1100">
                <a:solidFill>
                  <a:schemeClr val="tx1"/>
                </a:solidFill>
                <a:latin typeface="FrutigerNext LT Regular" pitchFamily="34" charset="0"/>
                <a:ea typeface="华文细黑" pitchFamily="2" charset="-122"/>
              </a:defRPr>
            </a:lvl5pPr>
            <a:lvl6pPr marL="2429510"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87083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31279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754755" indent="-22098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9472367B-6B7A-4419-B48B-AB50754C3E41}" type="slidenum">
              <a:rPr lang="zh-CN" altLang="en-US" sz="1000">
                <a:solidFill>
                  <a:srgbClr val="000000"/>
                </a:solidFill>
                <a:ea typeface="宋体" panose="02010600030101010101" pitchFamily="2" charset="-122"/>
              </a:rPr>
            </a:fld>
            <a:endParaRPr lang="zh-CN" altLang="en-US" sz="1000">
              <a:solidFill>
                <a:srgbClr val="000000"/>
              </a:solidFill>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ISSUE</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buNone/>
              <a:defRPr sz="1600"/>
            </a:lvl1pPr>
          </a:lstStyle>
          <a:p>
            <a:pPr lvl="0"/>
            <a:r>
              <a:rPr lang="zh-CN" altLang="en-US" dirty="0" smtClean="0"/>
              <a:t>产品版本</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buNone/>
              <a:defRPr sz="1600"/>
            </a:lvl1pPr>
          </a:lstStyle>
          <a:p>
            <a:pPr lvl="0"/>
            <a:r>
              <a:rPr lang="zh-CN" altLang="en-US" dirty="0" smtClean="0"/>
              <a:t>课程版本</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ln>
        </p:spPr>
        <p:txBody>
          <a:bodyPr lIns="78258" tIns="39127" rIns="78258" bIns="39127" anchor="ctr"/>
          <a:lstStyle/>
          <a:p>
            <a:pPr defTabSz="801370" fontAlgn="base"/>
            <a:r>
              <a:rPr lang="zh-CN" altLang="en-US" sz="3500" dirty="0">
                <a:solidFill>
                  <a:srgbClr val="990000"/>
                </a:solidFill>
                <a:latin typeface="FrutigerNext LT Medium" pitchFamily="34" charset="0"/>
                <a:ea typeface="黑体" panose="02010609060101010101" pitchFamily="2" charset="-122"/>
              </a:rPr>
              <a:t>修订记录</a:t>
            </a:r>
            <a:endParaRPr lang="zh-CN" altLang="en-US" sz="3500" dirty="0">
              <a:solidFill>
                <a:srgbClr val="990000"/>
              </a:solidFill>
              <a:latin typeface="FrutigerNext LT Medium" pitchFamily="34" charset="0"/>
              <a:ea typeface="黑体" panose="02010609060101010101" pitchFamily="2" charset="-122"/>
            </a:endParaRP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ln>
        </p:spPr>
        <p:txBody>
          <a:bodyPr>
            <a:spAutoFit/>
          </a:bodyPr>
          <a:lstStyle/>
          <a:p>
            <a:pPr>
              <a:spcBef>
                <a:spcPct val="50000"/>
              </a:spcBef>
            </a:pPr>
            <a:r>
              <a:rPr lang="zh-CN" altLang="en-US" sz="4000" dirty="0">
                <a:solidFill>
                  <a:srgbClr val="4D4D4D"/>
                </a:solidFill>
                <a:latin typeface="Arial" panose="020B0604020202020204" pitchFamily="34" charset="0"/>
              </a:rPr>
              <a:t>本页不打印</a:t>
            </a:r>
            <a:endParaRPr lang="zh-CN" altLang="en-US" sz="4000" dirty="0">
              <a:solidFill>
                <a:srgbClr val="4D4D4D"/>
              </a:solidFill>
              <a:latin typeface="Arial" panose="020B0604020202020204" pitchFamily="34" charset="0"/>
            </a:endParaRP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370" rtl="0" eaLnBrk="0" fontAlgn="base" latinLnBrk="0" hangingPunct="0">
              <a:lnSpc>
                <a:spcPct val="140000"/>
              </a:lnSpc>
              <a:spcBef>
                <a:spcPct val="30000"/>
              </a:spcBef>
              <a:spcAft>
                <a:spcPct val="0"/>
              </a:spcAft>
              <a:buClr>
                <a:srgbClr val="808080"/>
              </a:buClr>
              <a:buSzPct val="100000"/>
              <a:buFont typeface="+mj-lt"/>
              <a:buAutoNum type="arabicPeriod"/>
              <a:defRPr/>
            </a:lvl1pPr>
            <a:lvl2pPr marL="858520" indent="-457200">
              <a:buSzPct val="100000"/>
              <a:buFont typeface="+mj-lt"/>
              <a:buAutoNum type="alphaUcPeriod"/>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思考题</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本节小结</a:t>
            </a:r>
            <a:endParaRPr lang="zh-CN" altLang="en-US" sz="3500" dirty="0" smtClean="0">
              <a:solidFill>
                <a:srgbClr val="990000"/>
              </a:solidFill>
              <a:latin typeface="+mj-ea"/>
              <a:ea typeface="+mj-ea"/>
              <a:cs typeface="Arial" panose="020B0604020202020204" pitchFamily="34" charset="0"/>
            </a:endParaRP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本章总结</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习题</a:t>
            </a:r>
            <a:endParaRPr lang="zh-CN" altLang="en-US" sz="3500" dirty="0" smtClean="0">
              <a:solidFill>
                <a:srgbClr val="990000"/>
              </a:solidFill>
              <a:latin typeface="+mj-ea"/>
              <a:ea typeface="+mj-ea"/>
              <a:cs typeface="Arial" panose="020B0604020202020204" pitchFamily="34" charset="0"/>
            </a:endParaRP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学习推荐</a:t>
            </a:r>
            <a:endParaRPr lang="zh-CN" altLang="en-US" sz="3500" dirty="0" smtClean="0">
              <a:solidFill>
                <a:srgbClr val="990000"/>
              </a:solidFill>
              <a:latin typeface="+mj-ea"/>
              <a:ea typeface="+mj-ea"/>
              <a:cs typeface="Arial" panose="020B0604020202020204" pitchFamily="34" charset="0"/>
            </a:endParaRP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panose="020B0604020202020204" pitchFamily="34" charset="0"/>
                <a:ea typeface="华文细黑" pitchFamily="2" charset="-122"/>
                <a:sym typeface="FrutigerNext LT Regular" pitchFamily="34" charset="0"/>
              </a:rPr>
              <a:t>谢谢</a:t>
            </a:r>
            <a:endParaRPr lang="zh-CN" altLang="zh-CN" sz="4100" dirty="0">
              <a:solidFill>
                <a:srgbClr val="990000"/>
              </a:solidFill>
              <a:latin typeface="Arial" panose="020B0604020202020204" pitchFamily="34" charset="0"/>
              <a:ea typeface="华文细黑" pitchFamily="2" charset="-122"/>
              <a:sym typeface="FrutigerNext LT Regular"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ln>
        </p:spPr>
        <p:txBody>
          <a:bodyPr wrap="none" lIns="80114" tIns="40058" rIns="80114" bIns="40058">
            <a:spAutoFit/>
          </a:bodyPr>
          <a:lstStyle/>
          <a:p>
            <a:pPr defTabSz="801370" eaLnBrk="0" fontAlgn="base" hangingPunct="0">
              <a:defRPr/>
            </a:pPr>
            <a:r>
              <a:rPr lang="en-US" altLang="zh-CN" sz="1200" dirty="0">
                <a:solidFill>
                  <a:schemeClr val="bg1"/>
                </a:solidFill>
                <a:ea typeface="MS PGothic" panose="020B0600070205080204" pitchFamily="34" charset="-128"/>
              </a:rPr>
              <a:t>www.huawei.com</a:t>
            </a:r>
            <a:endParaRPr lang="en-US" altLang="zh-CN" sz="1200" dirty="0">
              <a:solidFill>
                <a:schemeClr val="bg1"/>
              </a:solidFill>
              <a:ea typeface="MS PGothic" panose="020B0600070205080204" pitchFamily="34" charset="-128"/>
            </a:endParaRP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82301" cy="265552"/>
          </a:xfrm>
          <a:prstGeom prst="rect">
            <a:avLst/>
          </a:prstGeom>
          <a:noFill/>
          <a:ln w="9525" algn="ctr">
            <a:noFill/>
            <a:miter lim="800000"/>
          </a:ln>
          <a:effectLst/>
        </p:spPr>
        <p:txBody>
          <a:bodyPr wrap="none" lIns="80101" tIns="40052" rIns="80101" bIns="40052">
            <a:spAutoFit/>
          </a:bodyPr>
          <a:lstStyle/>
          <a:p>
            <a:pPr defTabSz="801370"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stStyle>
          <a:p>
            <a:pPr eaLnBrk="1" hangingPunct="1"/>
            <a:r>
              <a:rPr lang="zh-CN" altLang="en-US" dirty="0" smtClean="0"/>
              <a:t>本章主要讲述</a:t>
            </a:r>
            <a:r>
              <a:rPr lang="en-US" altLang="zh-CN" dirty="0" smtClean="0"/>
              <a:t>...</a:t>
            </a:r>
            <a:endParaRPr lang="zh-CN" altLang="en-US" dirty="0" smtClean="0"/>
          </a:p>
          <a:p>
            <a:pPr lvl="4"/>
            <a:endParaRPr lang="zh-CN" altLang="en-US" dirty="0"/>
          </a:p>
        </p:txBody>
      </p:sp>
      <p:sp>
        <p:nvSpPr>
          <p:cNvPr id="11"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前言</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marL="301625" marR="0" lvl="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endParaRPr kumimoji="0" lang="zh-CN" altLang="en-US" sz="2200" b="0" i="0" u="none" strike="noStrike" kern="0" cap="none" spc="0" normalizeH="0" baseline="0" noProof="0" dirty="0" smtClean="0">
              <a:ln>
                <a:noFill/>
              </a:ln>
              <a:solidFill>
                <a:srgbClr val="000000"/>
              </a:solidFill>
              <a:effectLst/>
              <a:uLnTx/>
              <a:uFillTx/>
              <a:latin typeface="+mn-lt"/>
              <a:ea typeface="+mn-ea"/>
              <a:cs typeface="+mn-cs"/>
            </a:endParaRPr>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目标</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370" rtl="0" eaLnBrk="0" fontAlgn="base" latinLnBrk="0" hangingPunct="0">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目录</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本节概述和学习目标</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空白">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1.png"/><Relationship Id="rId17" Type="http://schemas.openxmlformats.org/officeDocument/2006/relationships/image" Target="../media/image10.png"/><Relationship Id="rId16" Type="http://schemas.openxmlformats.org/officeDocument/2006/relationships/image" Target="../media/image9.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2.jpeg"/><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ln>
        </p:spPr>
        <p:txBody>
          <a:bodyPr vert="horz" wrap="square" lIns="80128" tIns="40064" rIns="80128" bIns="40064" numCol="1" anchor="ctr" anchorCtr="0" compatLnSpc="1"/>
          <a:lstStyle/>
          <a:p>
            <a:pPr lvl="0"/>
            <a:r>
              <a:rPr lang="zh-CN" altLang="en-US" smtClean="0"/>
              <a:t>单击此处编辑母版标题样式</a:t>
            </a:r>
            <a:endParaRPr lang="zh-CN" altLang="en-US" smtClean="0"/>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8" name="Rectangle 69"/>
          <p:cNvSpPr>
            <a:spLocks noChangeArrowheads="1"/>
          </p:cNvSpPr>
          <p:nvPr userDrawn="1"/>
        </p:nvSpPr>
        <p:spPr bwMode="auto">
          <a:xfrm>
            <a:off x="6096000" y="6451600"/>
            <a:ext cx="657095"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dirty="0" smtClean="0">
                <a:latin typeface="+mn-lt"/>
                <a:ea typeface="+mn-ea"/>
              </a:rPr>
              <a:t>第</a:t>
            </a:r>
            <a:fld id="{2F2CF7F5-F178-4429-B6CA-28062DF31937}" type="slidenum">
              <a:rPr lang="en-US" altLang="zh-CN" sz="1200" dirty="0" smtClean="0">
                <a:latin typeface="+mn-lt"/>
                <a:ea typeface="+mn-ea"/>
              </a:rPr>
            </a:fld>
            <a:r>
              <a:rPr lang="zh-CN" altLang="en-US" sz="1200" dirty="0" smtClean="0">
                <a:latin typeface="+mn-lt"/>
                <a:ea typeface="+mn-ea"/>
              </a:rPr>
              <a:t>页</a:t>
            </a:r>
            <a:endParaRPr lang="en-US" altLang="zh-CN" sz="1200" dirty="0">
              <a:latin typeface="+mn-lt"/>
              <a:ea typeface="+mn-ea"/>
            </a:endParaRPr>
          </a:p>
        </p:txBody>
      </p:sp>
      <p:pic>
        <p:nvPicPr>
          <p:cNvPr id="9" name="Picture 2" descr="C:\Users\c00224892.CHINA\Desktop\中文水印.png"/>
          <p:cNvPicPr>
            <a:picLocks noChangeAspect="1" noChangeArrowheads="1"/>
          </p:cNvPicPr>
          <p:nvPr userDrawn="1"/>
        </p:nvPicPr>
        <p:blipFill>
          <a:blip r:embed="rId18" cstate="print"/>
          <a:srcRect/>
          <a:stretch>
            <a:fillRect/>
          </a:stretch>
        </p:blipFill>
        <p:spPr bwMode="auto">
          <a:xfrm>
            <a:off x="6516216" y="-27384"/>
            <a:ext cx="2633663" cy="2633662"/>
          </a:xfrm>
          <a:prstGeom prst="rect">
            <a:avLst/>
          </a:prstGeom>
          <a:noFill/>
        </p:spPr>
      </p:pic>
      <p:sp>
        <p:nvSpPr>
          <p:cNvPr id="10" name="Rectangle 54"/>
          <p:cNvSpPr>
            <a:spLocks noChangeArrowheads="1"/>
          </p:cNvSpPr>
          <p:nvPr userDrawn="1"/>
        </p:nvSpPr>
        <p:spPr bwMode="auto">
          <a:xfrm>
            <a:off x="647564" y="6409397"/>
            <a:ext cx="2582301" cy="265552"/>
          </a:xfrm>
          <a:prstGeom prst="rect">
            <a:avLst/>
          </a:prstGeom>
          <a:noFill/>
          <a:ln w="9525" algn="ctr">
            <a:noFill/>
            <a:miter lim="800000"/>
          </a:ln>
          <a:effectLst/>
        </p:spPr>
        <p:txBody>
          <a:bodyPr wrap="none" lIns="80101" tIns="40052" rIns="80101" bIns="40052">
            <a:spAutoFit/>
          </a:bodyPr>
          <a:lstStyle/>
          <a:p>
            <a:pPr defTabSz="801370"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2"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anose="020B0604020202020204" pitchFamily="34" charset="0"/>
                <a:ea typeface="MS PGothic" panose="020B0600070205080204" pitchFamily="34" charset="-128"/>
                <a:sym typeface="FrutigerNext LT Regular" pitchFamily="34" charset="0"/>
              </a:rPr>
              <a:t>www.huawei.com</a:t>
            </a:r>
            <a:endParaRPr lang="zh-CN" altLang="zh-CN" sz="2400">
              <a:solidFill>
                <a:srgbClr val="666666"/>
              </a:solidFill>
              <a:latin typeface="Arial" panose="020B0604020202020204" pitchFamily="34" charset="0"/>
              <a:ea typeface="MS PGothic" panose="020B0600070205080204" pitchFamily="34" charset="-128"/>
              <a:sym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Lst>
  <p:timing>
    <p:tnLst>
      <p:par>
        <p:cTn id="1" dur="indefinite" restart="never" nodeType="tmRoot"/>
      </p:par>
    </p:tnLst>
  </p:timing>
  <p:txStyles>
    <p:titleStyle>
      <a:lvl1pPr algn="ctr" defTabSz="801370" rtl="0" eaLnBrk="0" fontAlgn="base" hangingPunct="0">
        <a:spcBef>
          <a:spcPct val="0"/>
        </a:spcBef>
        <a:spcAft>
          <a:spcPct val="0"/>
        </a:spcAft>
        <a:defRPr sz="3700" baseline="0">
          <a:solidFill>
            <a:schemeClr val="tx2"/>
          </a:solidFill>
          <a:latin typeface="+mj-lt"/>
          <a:ea typeface="+mj-ea"/>
          <a:cs typeface="+mj-cs"/>
        </a:defRPr>
      </a:lvl1pPr>
      <a:lvl2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1370" rtl="0" eaLnBrk="0" fontAlgn="base" hangingPunct="0">
        <a:spcBef>
          <a:spcPct val="20000"/>
        </a:spcBef>
        <a:spcAft>
          <a:spcPct val="0"/>
        </a:spcAft>
        <a:buChar char="•"/>
        <a:defRPr sz="2800">
          <a:solidFill>
            <a:schemeClr val="tx1"/>
          </a:solidFill>
          <a:latin typeface="+mn-lt"/>
          <a:ea typeface="+mn-ea"/>
          <a:cs typeface="+mn-cs"/>
        </a:defRPr>
      </a:lvl1pPr>
      <a:lvl2pPr marL="654050" indent="-252730" algn="l" defTabSz="801370" rtl="0" eaLnBrk="0" fontAlgn="base" hangingPunct="0">
        <a:spcBef>
          <a:spcPct val="20000"/>
        </a:spcBef>
        <a:spcAft>
          <a:spcPct val="0"/>
        </a:spcAft>
        <a:buChar char="–"/>
        <a:defRPr sz="2500">
          <a:solidFill>
            <a:schemeClr val="tx1"/>
          </a:solidFill>
          <a:latin typeface="+mn-lt"/>
          <a:ea typeface="+mn-ea"/>
        </a:defRPr>
      </a:lvl2pPr>
      <a:lvl3pPr marL="1003300" indent="-201930" algn="l" defTabSz="801370" rtl="0" eaLnBrk="0" fontAlgn="base" hangingPunct="0">
        <a:spcBef>
          <a:spcPct val="20000"/>
        </a:spcBef>
        <a:spcAft>
          <a:spcPct val="0"/>
        </a:spcAft>
        <a:buChar char="•"/>
        <a:defRPr sz="2200">
          <a:solidFill>
            <a:schemeClr val="tx1"/>
          </a:solidFill>
          <a:latin typeface="+mn-lt"/>
          <a:ea typeface="+mn-ea"/>
        </a:defRPr>
      </a:lvl3pPr>
      <a:lvl4pPr marL="1400175" indent="-198755" algn="l" defTabSz="801370" rtl="0" eaLnBrk="0" fontAlgn="base" hangingPunct="0">
        <a:spcBef>
          <a:spcPct val="20000"/>
        </a:spcBef>
        <a:spcAft>
          <a:spcPct val="0"/>
        </a:spcAft>
        <a:buChar char="–"/>
        <a:defRPr sz="1700">
          <a:solidFill>
            <a:schemeClr val="tx1"/>
          </a:solidFill>
          <a:latin typeface="+mn-lt"/>
          <a:ea typeface="+mn-ea"/>
        </a:defRPr>
      </a:lvl4pPr>
      <a:lvl5pPr marL="1802130" indent="-201930" algn="l" defTabSz="801370" rtl="0" eaLnBrk="0" fontAlgn="base" hangingPunct="0">
        <a:spcBef>
          <a:spcPct val="20000"/>
        </a:spcBef>
        <a:spcAft>
          <a:spcPct val="0"/>
        </a:spcAft>
        <a:buChar char="»"/>
        <a:defRPr sz="1700">
          <a:solidFill>
            <a:schemeClr val="tx1"/>
          </a:solidFill>
          <a:latin typeface="+mn-lt"/>
          <a:ea typeface="+mn-ea"/>
        </a:defRPr>
      </a:lvl5pPr>
      <a:lvl6pPr marL="2259330" indent="-201930" algn="l" defTabSz="801370" rtl="0" fontAlgn="base">
        <a:spcBef>
          <a:spcPct val="20000"/>
        </a:spcBef>
        <a:spcAft>
          <a:spcPct val="0"/>
        </a:spcAft>
        <a:buChar char="»"/>
        <a:defRPr sz="1700">
          <a:solidFill>
            <a:schemeClr val="tx1"/>
          </a:solidFill>
          <a:latin typeface="+mn-lt"/>
          <a:ea typeface="+mn-ea"/>
        </a:defRPr>
      </a:lvl6pPr>
      <a:lvl7pPr marL="2716530" indent="-201930" algn="l" defTabSz="801370" rtl="0" fontAlgn="base">
        <a:spcBef>
          <a:spcPct val="20000"/>
        </a:spcBef>
        <a:spcAft>
          <a:spcPct val="0"/>
        </a:spcAft>
        <a:buChar char="»"/>
        <a:defRPr sz="1700">
          <a:solidFill>
            <a:schemeClr val="tx1"/>
          </a:solidFill>
          <a:latin typeface="+mn-lt"/>
          <a:ea typeface="+mn-ea"/>
        </a:defRPr>
      </a:lvl7pPr>
      <a:lvl8pPr marL="3173730" indent="-201930" algn="l" defTabSz="801370" rtl="0" fontAlgn="base">
        <a:spcBef>
          <a:spcPct val="20000"/>
        </a:spcBef>
        <a:spcAft>
          <a:spcPct val="0"/>
        </a:spcAft>
        <a:buChar char="»"/>
        <a:defRPr sz="1700">
          <a:solidFill>
            <a:schemeClr val="tx1"/>
          </a:solidFill>
          <a:latin typeface="+mn-lt"/>
          <a:ea typeface="+mn-ea"/>
        </a:defRPr>
      </a:lvl8pPr>
      <a:lvl9pPr marL="3630930" indent="-201930" algn="l" defTabSz="801370"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emf"/><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6.png"/><Relationship Id="rId3" Type="http://schemas.openxmlformats.org/officeDocument/2006/relationships/image" Target="../media/image21.png"/><Relationship Id="rId2" Type="http://schemas.openxmlformats.org/officeDocument/2006/relationships/image" Target="../media/image14.png"/><Relationship Id="rId13" Type="http://schemas.openxmlformats.org/officeDocument/2006/relationships/notesSlide" Target="../notesSlides/notesSlide11.xml"/><Relationship Id="rId12" Type="http://schemas.openxmlformats.org/officeDocument/2006/relationships/slideLayout" Target="../slideLayouts/slideLayout7.xml"/><Relationship Id="rId11" Type="http://schemas.openxmlformats.org/officeDocument/2006/relationships/image" Target="../media/image15.png"/><Relationship Id="rId10" Type="http://schemas.openxmlformats.org/officeDocument/2006/relationships/image" Target="../media/image27.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9" Type="http://schemas.openxmlformats.org/officeDocument/2006/relationships/image" Target="../media/image42.jpeg"/><Relationship Id="rId8" Type="http://schemas.openxmlformats.org/officeDocument/2006/relationships/image" Target="../media/image41.png"/><Relationship Id="rId7" Type="http://schemas.openxmlformats.org/officeDocument/2006/relationships/image" Target="../media/image40.jpe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1" Type="http://schemas.openxmlformats.org/officeDocument/2006/relationships/notesSlide" Target="../notesSlides/notesSlide13.xml"/><Relationship Id="rId20" Type="http://schemas.openxmlformats.org/officeDocument/2006/relationships/slideLayout" Target="../slideLayouts/slideLayout7.xml"/><Relationship Id="rId2" Type="http://schemas.openxmlformats.org/officeDocument/2006/relationships/image" Target="../media/image35.png"/><Relationship Id="rId19" Type="http://schemas.openxmlformats.org/officeDocument/2006/relationships/image" Target="../media/image48.png"/><Relationship Id="rId18" Type="http://schemas.openxmlformats.org/officeDocument/2006/relationships/image" Target="../media/image47.png"/><Relationship Id="rId17" Type="http://schemas.openxmlformats.org/officeDocument/2006/relationships/hyperlink" Target="http://www.aliyun.com/developer/index/view" TargetMode="External"/><Relationship Id="rId16" Type="http://schemas.openxmlformats.org/officeDocument/2006/relationships/image" Target="../media/image46.png"/><Relationship Id="rId15" Type="http://schemas.openxmlformats.org/officeDocument/2006/relationships/image" Target="../media/image45.png"/><Relationship Id="rId14" Type="http://schemas.openxmlformats.org/officeDocument/2006/relationships/hyperlink" Target="http://aca.aliyun.com/" TargetMode="External"/><Relationship Id="rId13" Type="http://schemas.openxmlformats.org/officeDocument/2006/relationships/image" Target="../media/image44.png"/><Relationship Id="rId12" Type="http://schemas.openxmlformats.org/officeDocument/2006/relationships/hyperlink" Target="http://yundun.aliyun.com/" TargetMode="External"/><Relationship Id="rId11" Type="http://schemas.openxmlformats.org/officeDocument/2006/relationships/image" Target="../media/image43.png"/><Relationship Id="rId10" Type="http://schemas.openxmlformats.org/officeDocument/2006/relationships/hyperlink" Target="http://ace.aliyun.com/" TargetMode="External"/><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9" Type="http://schemas.openxmlformats.org/officeDocument/2006/relationships/image" Target="../media/image57.png"/><Relationship Id="rId8" Type="http://schemas.openxmlformats.org/officeDocument/2006/relationships/image" Target="../media/image56.png"/><Relationship Id="rId7" Type="http://schemas.openxmlformats.org/officeDocument/2006/relationships/image" Target="../media/image55.jpe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2" Type="http://schemas.openxmlformats.org/officeDocument/2006/relationships/notesSlide" Target="../notesSlides/notesSlide14.xml"/><Relationship Id="rId11" Type="http://schemas.openxmlformats.org/officeDocument/2006/relationships/slideLayout" Target="../slideLayouts/slideLayout7.xml"/><Relationship Id="rId10" Type="http://schemas.openxmlformats.org/officeDocument/2006/relationships/image" Target="../media/image58.png"/><Relationship Id="rId1" Type="http://schemas.openxmlformats.org/officeDocument/2006/relationships/image" Target="../media/image4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image" Target="../media/image59.jpeg"/></Relationships>
</file>

<file path=ppt/slides/_rels/slide17.xml.rels><?xml version="1.0" encoding="UTF-8" standalone="yes"?>
<Relationships xmlns="http://schemas.openxmlformats.org/package/2006/relationships"><Relationship Id="rId9" Type="http://schemas.openxmlformats.org/officeDocument/2006/relationships/image" Target="../media/image70.jpeg"/><Relationship Id="rId8" Type="http://schemas.openxmlformats.org/officeDocument/2006/relationships/image" Target="../media/image69.jpeg"/><Relationship Id="rId7" Type="http://schemas.openxmlformats.org/officeDocument/2006/relationships/image" Target="../media/image68.png"/><Relationship Id="rId6" Type="http://schemas.openxmlformats.org/officeDocument/2006/relationships/image" Target="../media/image67.jpeg"/><Relationship Id="rId5" Type="http://schemas.openxmlformats.org/officeDocument/2006/relationships/image" Target="../media/image66.png"/><Relationship Id="rId4" Type="http://schemas.openxmlformats.org/officeDocument/2006/relationships/image" Target="../media/image65.jpeg"/><Relationship Id="rId3" Type="http://schemas.openxmlformats.org/officeDocument/2006/relationships/image" Target="../media/image64.png"/><Relationship Id="rId2" Type="http://schemas.openxmlformats.org/officeDocument/2006/relationships/image" Target="../media/image63.jpeg"/><Relationship Id="rId11" Type="http://schemas.openxmlformats.org/officeDocument/2006/relationships/notesSlide" Target="../notesSlides/notesSlide17.xml"/><Relationship Id="rId10" Type="http://schemas.openxmlformats.org/officeDocument/2006/relationships/slideLayout" Target="../slideLayouts/slideLayout7.xml"/><Relationship Id="rId1" Type="http://schemas.openxmlformats.org/officeDocument/2006/relationships/image" Target="../media/image62.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7.xml"/><Relationship Id="rId7" Type="http://schemas.openxmlformats.org/officeDocument/2006/relationships/image" Target="../media/image70.jpeg"/><Relationship Id="rId6" Type="http://schemas.openxmlformats.org/officeDocument/2006/relationships/image" Target="../media/image69.jpeg"/><Relationship Id="rId5" Type="http://schemas.openxmlformats.org/officeDocument/2006/relationships/image" Target="../media/image68.png"/><Relationship Id="rId4" Type="http://schemas.openxmlformats.org/officeDocument/2006/relationships/image" Target="../media/image67.jpeg"/><Relationship Id="rId3" Type="http://schemas.openxmlformats.org/officeDocument/2006/relationships/image" Target="../media/image64.png"/><Relationship Id="rId2" Type="http://schemas.openxmlformats.org/officeDocument/2006/relationships/image" Target="../media/image63.jpeg"/><Relationship Id="rId1" Type="http://schemas.openxmlformats.org/officeDocument/2006/relationships/image" Target="../media/image6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72.png"/><Relationship Id="rId1" Type="http://schemas.openxmlformats.org/officeDocument/2006/relationships/image" Target="../media/image7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image" Target="../media/image76.png"/><Relationship Id="rId3" Type="http://schemas.openxmlformats.org/officeDocument/2006/relationships/image" Target="../media/image75.emf"/><Relationship Id="rId2" Type="http://schemas.openxmlformats.org/officeDocument/2006/relationships/image" Target="../media/image74.png"/><Relationship Id="rId1" Type="http://schemas.openxmlformats.org/officeDocument/2006/relationships/image" Target="../media/image7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7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27.xml"/><Relationship Id="rId11" Type="http://schemas.openxmlformats.org/officeDocument/2006/relationships/slideLayout" Target="../slideLayouts/slideLayout7.xml"/><Relationship Id="rId10" Type="http://schemas.microsoft.com/office/2007/relationships/diagramDrawing" Target="../diagrams/drawing2.xml"/><Relationship Id="rId1"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image" Target="../media/image8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8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87.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90.jpeg"/><Relationship Id="rId2" Type="http://schemas.openxmlformats.org/officeDocument/2006/relationships/image" Target="../media/image89.png"/><Relationship Id="rId1" Type="http://schemas.openxmlformats.org/officeDocument/2006/relationships/image" Target="../media/image8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8"/>
          <p:cNvSpPr>
            <a:spLocks noGrp="1" noChangeArrowheads="1"/>
          </p:cNvSpPr>
          <p:nvPr>
            <p:ph type="ctrTitle"/>
          </p:nvPr>
        </p:nvSpPr>
        <p:spPr>
          <a:xfrm>
            <a:off x="215900" y="1341438"/>
            <a:ext cx="64135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4400" dirty="0" smtClean="0">
                <a:latin typeface="+mj-ea"/>
              </a:rPr>
              <a:t>第</a:t>
            </a:r>
            <a:r>
              <a:rPr lang="zh-CN" altLang="en-US" sz="4400" dirty="0">
                <a:latin typeface="+mj-ea"/>
              </a:rPr>
              <a:t>六</a:t>
            </a:r>
            <a:r>
              <a:rPr lang="zh-CN" altLang="en-US" sz="4400" dirty="0" smtClean="0">
                <a:latin typeface="+mj-ea"/>
              </a:rPr>
              <a:t>章 </a:t>
            </a:r>
            <a:br>
              <a:rPr lang="en-US" altLang="zh-CN" sz="4400" dirty="0" smtClean="0">
                <a:latin typeface="+mj-ea"/>
              </a:rPr>
            </a:br>
            <a:r>
              <a:rPr lang="en-US" altLang="zh-CN" sz="4400" dirty="0" smtClean="0"/>
              <a:t>FusionManager</a:t>
            </a:r>
            <a:r>
              <a:rPr lang="zh-CN" altLang="en-US" sz="4400" dirty="0" smtClean="0"/>
              <a:t>架构原理</a:t>
            </a:r>
            <a:endParaRPr lang="zh-CN" altLang="en-US" dirty="0" smtClean="0"/>
          </a:p>
        </p:txBody>
      </p:sp>
      <p:sp>
        <p:nvSpPr>
          <p:cNvPr id="9219"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798513" y="5537200"/>
            <a:ext cx="7481887" cy="663575"/>
          </a:xfrm>
          <a:prstGeom prst="rect">
            <a:avLst/>
          </a:prstGeom>
          <a:solidFill>
            <a:schemeClr val="bg1">
              <a:lumMod val="85000"/>
            </a:schemeClr>
          </a:solidFill>
        </p:spPr>
        <p:txBody>
          <a:bodyPr lIns="71305" tIns="35652" rIns="71305" bIns="35652">
            <a:spAutoFit/>
          </a:bodyPr>
          <a:lstStyle/>
          <a:p>
            <a:pPr marL="140970" indent="-140970" eaLnBrk="1" fontAlgn="t" hangingPunct="1">
              <a:lnSpc>
                <a:spcPct val="150000"/>
              </a:lnSpc>
              <a:spcBef>
                <a:spcPct val="20000"/>
              </a:spcBef>
              <a:buClr>
                <a:srgbClr val="990000"/>
              </a:buClr>
              <a:buSzPct val="70000"/>
              <a:buFont typeface="Wingdings" panose="05000000000000000000" pitchFamily="2" charset="2"/>
              <a:buChar char="l"/>
              <a:defRPr/>
            </a:pPr>
            <a:r>
              <a:rPr lang="zh-CN" altLang="en-US" sz="1200" kern="0" dirty="0">
                <a:latin typeface="+mn-lt"/>
                <a:ea typeface="+mn-ea"/>
              </a:rPr>
              <a:t>定位于提供数据中心自动化和运维能力</a:t>
            </a:r>
            <a:endParaRPr lang="en-US" altLang="zh-CN" sz="900" kern="0" dirty="0">
              <a:latin typeface="+mn-lt"/>
              <a:ea typeface="+mn-ea"/>
            </a:endParaRPr>
          </a:p>
          <a:p>
            <a:pPr marL="140970" indent="-140970" eaLnBrk="1" fontAlgn="t" hangingPunct="1">
              <a:lnSpc>
                <a:spcPct val="150000"/>
              </a:lnSpc>
              <a:spcBef>
                <a:spcPct val="20000"/>
              </a:spcBef>
              <a:buClr>
                <a:srgbClr val="990000"/>
              </a:buClr>
              <a:buSzPct val="70000"/>
              <a:buFont typeface="Wingdings" panose="05000000000000000000" pitchFamily="2" charset="2"/>
              <a:buChar char="l"/>
              <a:defRPr/>
            </a:pPr>
            <a:r>
              <a:rPr lang="zh-CN" altLang="en-US" sz="1200" kern="0" dirty="0">
                <a:latin typeface="+mn-lt"/>
                <a:ea typeface="+mn-ea"/>
              </a:rPr>
              <a:t>支持异构虚拟化平台，包括</a:t>
            </a:r>
            <a:r>
              <a:rPr lang="en-US" altLang="zh-CN" sz="1200" kern="0" dirty="0">
                <a:latin typeface="+mn-lt"/>
                <a:ea typeface="+mn-ea"/>
              </a:rPr>
              <a:t>VMware</a:t>
            </a:r>
            <a:r>
              <a:rPr lang="zh-CN" altLang="en-US" sz="1200" kern="0" dirty="0">
                <a:latin typeface="+mn-lt"/>
                <a:ea typeface="+mn-ea"/>
              </a:rPr>
              <a:t>、</a:t>
            </a:r>
            <a:r>
              <a:rPr lang="en-US" altLang="zh-CN" sz="1200" kern="0" dirty="0">
                <a:latin typeface="+mn-lt"/>
                <a:ea typeface="+mn-ea"/>
              </a:rPr>
              <a:t>FusionCompute</a:t>
            </a:r>
            <a:r>
              <a:rPr lang="zh-CN" altLang="en-US" sz="1200" kern="0" dirty="0">
                <a:latin typeface="+mn-lt"/>
                <a:ea typeface="+mn-ea"/>
              </a:rPr>
              <a:t>等，支持管理</a:t>
            </a:r>
            <a:r>
              <a:rPr lang="en-US" altLang="zh-CN" sz="1200" kern="0" dirty="0">
                <a:latin typeface="+mn-lt"/>
                <a:ea typeface="+mn-ea"/>
              </a:rPr>
              <a:t>8</a:t>
            </a:r>
            <a:r>
              <a:rPr lang="zh-CN" altLang="en-US" sz="1200" kern="0" dirty="0">
                <a:latin typeface="+mn-lt"/>
                <a:ea typeface="+mn-ea"/>
              </a:rPr>
              <a:t>万个虚拟机</a:t>
            </a:r>
            <a:endParaRPr lang="zh-CN" altLang="en-US" sz="1200" kern="0" dirty="0">
              <a:latin typeface="+mn-lt"/>
              <a:ea typeface="+mn-ea"/>
            </a:endParaRPr>
          </a:p>
        </p:txBody>
      </p:sp>
      <p:grpSp>
        <p:nvGrpSpPr>
          <p:cNvPr id="27651" name="Group 4"/>
          <p:cNvGrpSpPr/>
          <p:nvPr/>
        </p:nvGrpSpPr>
        <p:grpSpPr bwMode="auto">
          <a:xfrm>
            <a:off x="738188" y="1262063"/>
            <a:ext cx="7361237" cy="4275137"/>
            <a:chOff x="440491" y="1075755"/>
            <a:chExt cx="7507682" cy="4359660"/>
          </a:xfrm>
        </p:grpSpPr>
        <p:sp>
          <p:nvSpPr>
            <p:cNvPr id="89" name="Rounded Rectangle 95"/>
            <p:cNvSpPr/>
            <p:nvPr/>
          </p:nvSpPr>
          <p:spPr bwMode="auto">
            <a:xfrm>
              <a:off x="1305050" y="1075755"/>
              <a:ext cx="4871109" cy="547510"/>
            </a:xfrm>
            <a:prstGeom prst="roundRect">
              <a:avLst>
                <a:gd name="adj" fmla="val 14085"/>
              </a:avLst>
            </a:prstGeom>
            <a:solidFill>
              <a:schemeClr val="bg1">
                <a:lumMod val="85000"/>
              </a:schemeClr>
            </a:solidFill>
            <a:ln w="12700" cap="flat" cmpd="sng" algn="ctr">
              <a:solidFill>
                <a:schemeClr val="bg1">
                  <a:lumMod val="85000"/>
                </a:schemeClr>
              </a:solidFill>
              <a:prstDash val="solid"/>
              <a:headEnd type="none" w="med" len="med"/>
              <a:tailEnd type="none" w="med" len="med"/>
            </a:ln>
            <a:effectLst>
              <a:outerShdw blurRad="50800" dist="38100" dir="5400000" algn="t" rotWithShape="0">
                <a:srgbClr val="FFFFFF">
                  <a:lumMod val="50000"/>
                  <a:lumOff val="50000"/>
                  <a:alpha val="40000"/>
                </a:srgbClr>
              </a:outerShdw>
            </a:effectLst>
            <a:scene3d>
              <a:camera prst="orthographicFront"/>
              <a:lightRig rig="threePt" dir="t"/>
            </a:scene3d>
            <a:sp3d>
              <a:bevelT w="31750" h="12700"/>
            </a:sp3d>
          </p:spPr>
          <p:txBody>
            <a:bodyPr lIns="95066" tIns="47534" rIns="95066" bIns="47534" anchor="ctr"/>
            <a:lstStyle/>
            <a:p>
              <a:pPr algn="ctr" defTabSz="950595" eaLnBrk="1" fontAlgn="t" hangingPunct="1">
                <a:spcAft>
                  <a:spcPct val="40000"/>
                </a:spcAft>
                <a:defRPr/>
              </a:pPr>
              <a:endParaRPr lang="en-US" altLang="zh-CN" b="1" kern="0" dirty="0">
                <a:solidFill>
                  <a:srgbClr val="FFFFFF"/>
                </a:solidFill>
                <a:latin typeface="+mn-lt"/>
                <a:ea typeface="+mn-ea"/>
              </a:endParaRPr>
            </a:p>
          </p:txBody>
        </p:sp>
        <p:sp>
          <p:nvSpPr>
            <p:cNvPr id="73" name="Rounded Rectangle 97"/>
            <p:cNvSpPr/>
            <p:nvPr/>
          </p:nvSpPr>
          <p:spPr bwMode="auto">
            <a:xfrm>
              <a:off x="1269358" y="1782103"/>
              <a:ext cx="6569619" cy="2570562"/>
            </a:xfrm>
            <a:prstGeom prst="roundRect">
              <a:avLst>
                <a:gd name="adj" fmla="val 3576"/>
              </a:avLst>
            </a:prstGeom>
            <a:solidFill>
              <a:srgbClr val="B3E0FF"/>
            </a:solidFill>
            <a:ln w="12700" cap="flat" cmpd="sng" algn="ctr">
              <a:solidFill>
                <a:srgbClr val="BBE0E3">
                  <a:lumMod val="75000"/>
                </a:srgbClr>
              </a:solidFill>
              <a:prstDash val="solid"/>
              <a:headEnd type="none" w="med" len="med"/>
              <a:tailEnd type="none" w="med" len="med"/>
            </a:ln>
            <a:effectLst>
              <a:outerShdw blurRad="50800" dist="38100" dir="5400000" algn="t" rotWithShape="0">
                <a:srgbClr val="FFFFFF">
                  <a:lumMod val="50000"/>
                  <a:lumOff val="50000"/>
                  <a:alpha val="40000"/>
                </a:srgbClr>
              </a:outerShdw>
            </a:effectLst>
            <a:scene3d>
              <a:camera prst="orthographicFront"/>
              <a:lightRig rig="threePt" dir="t"/>
            </a:scene3d>
            <a:sp3d>
              <a:bevelT w="38100" h="12700"/>
            </a:sp3d>
          </p:spPr>
          <p:txBody>
            <a:bodyPr lIns="95066" tIns="47534" rIns="95066" bIns="47534" anchor="ctr"/>
            <a:lstStyle/>
            <a:p>
              <a:pPr algn="ctr" defTabSz="950595" eaLnBrk="1" fontAlgn="t" hangingPunct="1">
                <a:spcAft>
                  <a:spcPct val="40000"/>
                </a:spcAft>
                <a:defRPr/>
              </a:pPr>
              <a:endParaRPr lang="en-US" b="1" kern="0" dirty="0">
                <a:solidFill>
                  <a:srgbClr val="FFFFFF"/>
                </a:solidFill>
                <a:latin typeface="+mn-lt"/>
                <a:ea typeface="+mn-ea"/>
              </a:endParaRPr>
            </a:p>
          </p:txBody>
        </p:sp>
        <p:sp>
          <p:nvSpPr>
            <p:cNvPr id="67" name="矩形 66"/>
            <p:cNvSpPr/>
            <p:nvPr/>
          </p:nvSpPr>
          <p:spPr bwMode="auto">
            <a:xfrm>
              <a:off x="1326128" y="4352381"/>
              <a:ext cx="4850769" cy="985901"/>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82357" tIns="41179" rIns="82357" bIns="41179" anchor="ctr"/>
            <a:lstStyle/>
            <a:p>
              <a:pPr algn="ctr" defTabSz="833120" eaLnBrk="1" fontAlgn="t" hangingPunct="1">
                <a:defRPr/>
              </a:pPr>
              <a:endParaRPr lang="zh-CN" altLang="en-US" sz="1500" dirty="0">
                <a:solidFill>
                  <a:srgbClr val="000000"/>
                </a:solidFill>
                <a:cs typeface="Arial Unicode MS" pitchFamily="34" charset="-122"/>
              </a:endParaRPr>
            </a:p>
          </p:txBody>
        </p:sp>
        <p:sp>
          <p:nvSpPr>
            <p:cNvPr id="27663" name="圆角矩形 47"/>
            <p:cNvSpPr>
              <a:spLocks noChangeArrowheads="1"/>
            </p:cNvSpPr>
            <p:nvPr/>
          </p:nvSpPr>
          <p:spPr bwMode="auto">
            <a:xfrm>
              <a:off x="1360129" y="3295247"/>
              <a:ext cx="4816768" cy="911433"/>
            </a:xfrm>
            <a:prstGeom prst="roundRect">
              <a:avLst>
                <a:gd name="adj" fmla="val 16667"/>
              </a:avLst>
            </a:prstGeom>
            <a:solidFill>
              <a:srgbClr val="4FB8FF"/>
            </a:solidFill>
            <a:ln w="9525">
              <a:solidFill>
                <a:schemeClr val="tx1"/>
              </a:solidFill>
              <a:round/>
            </a:ln>
          </p:spPr>
          <p:txBody>
            <a:bodyPr lIns="95085" tIns="47543" rIns="95085" bIns="47543"/>
            <a:lstStyle>
              <a:lvl1pPr defTabSz="9493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493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493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493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493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endParaRPr lang="zh-CN" altLang="en-US" sz="1200" smtClean="0">
                <a:latin typeface="+mn-lt"/>
                <a:ea typeface="+mn-ea"/>
              </a:endParaRPr>
            </a:p>
          </p:txBody>
        </p:sp>
        <p:sp>
          <p:nvSpPr>
            <p:cNvPr id="54" name="圆角矩形 53"/>
            <p:cNvSpPr/>
            <p:nvPr/>
          </p:nvSpPr>
          <p:spPr bwMode="auto">
            <a:xfrm>
              <a:off x="2030429" y="3455518"/>
              <a:ext cx="333531" cy="302731"/>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0" tIns="37435" rIns="0" bIns="47543"/>
            <a:lstStyle/>
            <a:p>
              <a:pPr algn="ctr" defTabSz="950595" eaLnBrk="1" fontAlgn="t" hangingPunct="1">
                <a:buClr>
                  <a:srgbClr val="CC9900"/>
                </a:buClr>
                <a:defRPr/>
              </a:pPr>
              <a:r>
                <a:rPr lang="en-US" altLang="zh-CN" sz="1200" dirty="0">
                  <a:latin typeface="+mn-lt"/>
                  <a:ea typeface="+mn-ea"/>
                </a:rPr>
                <a:t>VM</a:t>
              </a:r>
              <a:endParaRPr lang="zh-CN" altLang="en-US" sz="1200" dirty="0">
                <a:latin typeface="+mn-lt"/>
                <a:ea typeface="+mn-ea"/>
              </a:endParaRPr>
            </a:p>
          </p:txBody>
        </p:sp>
        <p:sp>
          <p:nvSpPr>
            <p:cNvPr id="57" name="圆角矩形 56"/>
            <p:cNvSpPr/>
            <p:nvPr/>
          </p:nvSpPr>
          <p:spPr bwMode="auto">
            <a:xfrm>
              <a:off x="4897823" y="3517035"/>
              <a:ext cx="953640" cy="532613"/>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0" tIns="37435" rIns="0" bIns="47543"/>
            <a:lstStyle/>
            <a:p>
              <a:pPr algn="ctr" defTabSz="950595" eaLnBrk="1" fontAlgn="t" hangingPunct="1">
                <a:buClr>
                  <a:srgbClr val="CC9900"/>
                </a:buClr>
                <a:defRPr/>
              </a:pPr>
              <a:r>
                <a:rPr lang="zh-CN" altLang="en-US" sz="1200" dirty="0">
                  <a:latin typeface="+mn-lt"/>
                  <a:ea typeface="+mn-ea"/>
                </a:rPr>
                <a:t>网络</a:t>
              </a:r>
              <a:endParaRPr lang="en-US" altLang="zh-CN" sz="1200" dirty="0">
                <a:latin typeface="+mn-lt"/>
                <a:ea typeface="+mn-ea"/>
              </a:endParaRPr>
            </a:p>
            <a:p>
              <a:pPr algn="ctr" defTabSz="950595" eaLnBrk="1" fontAlgn="t" hangingPunct="1">
                <a:buClr>
                  <a:srgbClr val="CC9900"/>
                </a:buClr>
                <a:defRPr/>
              </a:pPr>
              <a:r>
                <a:rPr lang="zh-CN" altLang="en-US" sz="1200" dirty="0">
                  <a:latin typeface="+mn-lt"/>
                  <a:ea typeface="+mn-ea"/>
                </a:rPr>
                <a:t>虚拟化</a:t>
              </a:r>
              <a:endParaRPr lang="zh-CN" altLang="en-US" sz="1200" dirty="0">
                <a:latin typeface="+mn-lt"/>
                <a:ea typeface="+mn-ea"/>
              </a:endParaRPr>
            </a:p>
          </p:txBody>
        </p:sp>
        <p:sp>
          <p:nvSpPr>
            <p:cNvPr id="27666" name="圆角矩形 78"/>
            <p:cNvSpPr>
              <a:spLocks noChangeArrowheads="1"/>
            </p:cNvSpPr>
            <p:nvPr/>
          </p:nvSpPr>
          <p:spPr bwMode="auto">
            <a:xfrm>
              <a:off x="490682" y="4504556"/>
              <a:ext cx="725349" cy="5293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82357" tIns="41179" rIns="82357" bIns="41179"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zh-CN" altLang="en-US" sz="1400" dirty="0" smtClean="0">
                  <a:latin typeface="+mn-lt"/>
                  <a:ea typeface="+mn-ea"/>
                </a:rPr>
                <a:t>物理</a:t>
              </a:r>
              <a:endParaRPr lang="en-US" altLang="zh-CN" sz="1400" dirty="0" smtClean="0">
                <a:latin typeface="+mn-lt"/>
                <a:ea typeface="+mn-ea"/>
              </a:endParaRPr>
            </a:p>
            <a:p>
              <a:pPr algn="ctr" eaLnBrk="1" fontAlgn="t" hangingPunct="1">
                <a:lnSpc>
                  <a:spcPct val="100000"/>
                </a:lnSpc>
                <a:spcBef>
                  <a:spcPct val="0"/>
                </a:spcBef>
                <a:buClr>
                  <a:srgbClr val="CC9900"/>
                </a:buClr>
                <a:buSzTx/>
                <a:buFontTx/>
                <a:buNone/>
                <a:defRPr/>
              </a:pPr>
              <a:r>
                <a:rPr lang="zh-CN" altLang="en-US" sz="1400" dirty="0" smtClean="0">
                  <a:latin typeface="+mn-lt"/>
                  <a:ea typeface="+mn-ea"/>
                </a:rPr>
                <a:t>资源</a:t>
              </a:r>
              <a:endParaRPr lang="en-US" altLang="zh-CN" sz="1400" dirty="0" smtClean="0">
                <a:latin typeface="+mn-lt"/>
                <a:ea typeface="+mn-ea"/>
              </a:endParaRPr>
            </a:p>
          </p:txBody>
        </p:sp>
        <p:sp>
          <p:nvSpPr>
            <p:cNvPr id="27667" name="圆角矩形 79"/>
            <p:cNvSpPr>
              <a:spLocks noChangeArrowheads="1"/>
            </p:cNvSpPr>
            <p:nvPr/>
          </p:nvSpPr>
          <p:spPr bwMode="auto">
            <a:xfrm>
              <a:off x="482587" y="2816057"/>
              <a:ext cx="723729" cy="115102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82357" tIns="41179" rIns="82357" bIns="41179"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zh-CN" altLang="en-US" sz="1400" dirty="0" smtClean="0">
                  <a:latin typeface="+mn-lt"/>
                  <a:ea typeface="+mn-ea"/>
                </a:rPr>
                <a:t>虚拟</a:t>
              </a:r>
              <a:endParaRPr lang="en-US" altLang="zh-CN" sz="1400" dirty="0" smtClean="0">
                <a:latin typeface="+mn-lt"/>
                <a:ea typeface="+mn-ea"/>
              </a:endParaRPr>
            </a:p>
            <a:p>
              <a:pPr algn="ctr" eaLnBrk="1" fontAlgn="t" hangingPunct="1">
                <a:lnSpc>
                  <a:spcPct val="100000"/>
                </a:lnSpc>
                <a:spcBef>
                  <a:spcPct val="0"/>
                </a:spcBef>
                <a:buClr>
                  <a:srgbClr val="CC9900"/>
                </a:buClr>
                <a:buSzTx/>
                <a:buFontTx/>
                <a:buNone/>
                <a:defRPr/>
              </a:pPr>
              <a:r>
                <a:rPr lang="zh-CN" altLang="en-US" sz="1400" dirty="0" smtClean="0">
                  <a:latin typeface="+mn-lt"/>
                  <a:ea typeface="+mn-ea"/>
                </a:rPr>
                <a:t>资源</a:t>
              </a:r>
              <a:endParaRPr lang="en-US" altLang="zh-CN" sz="1400" dirty="0" smtClean="0">
                <a:latin typeface="+mn-lt"/>
                <a:ea typeface="+mn-ea"/>
              </a:endParaRPr>
            </a:p>
          </p:txBody>
        </p:sp>
        <p:sp>
          <p:nvSpPr>
            <p:cNvPr id="27668" name="圆角矩形 80"/>
            <p:cNvSpPr>
              <a:spLocks noChangeArrowheads="1"/>
            </p:cNvSpPr>
            <p:nvPr/>
          </p:nvSpPr>
          <p:spPr bwMode="auto">
            <a:xfrm>
              <a:off x="502016" y="1781589"/>
              <a:ext cx="725349" cy="1432714"/>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82357" tIns="41179" rIns="82357" bIns="41179"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zh-CN" altLang="en-US" sz="1400" dirty="0" smtClean="0">
                  <a:latin typeface="+mn-lt"/>
                  <a:ea typeface="+mn-ea"/>
                </a:rPr>
                <a:t>基础设施服务</a:t>
              </a:r>
              <a:endParaRPr lang="en-US" altLang="zh-CN" sz="1400" dirty="0" smtClean="0">
                <a:latin typeface="+mn-lt"/>
                <a:ea typeface="+mn-ea"/>
              </a:endParaRPr>
            </a:p>
          </p:txBody>
        </p:sp>
        <p:sp>
          <p:nvSpPr>
            <p:cNvPr id="27669" name="圆角矩形 89"/>
            <p:cNvSpPr>
              <a:spLocks noChangeArrowheads="1"/>
            </p:cNvSpPr>
            <p:nvPr/>
          </p:nvSpPr>
          <p:spPr bwMode="auto">
            <a:xfrm>
              <a:off x="1460513" y="3372954"/>
              <a:ext cx="1462030" cy="1962090"/>
            </a:xfrm>
            <a:prstGeom prst="roundRect">
              <a:avLst>
                <a:gd name="adj" fmla="val 16667"/>
              </a:avLst>
            </a:pr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lIns="95085" tIns="47543" rIns="95085" bIns="47543"/>
            <a:lstStyle>
              <a:lvl1pPr defTabSz="9493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493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493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493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493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endParaRPr lang="zh-CN" altLang="en-US" sz="1900" smtClean="0">
                <a:latin typeface="+mn-lt"/>
                <a:ea typeface="+mn-ea"/>
              </a:endParaRPr>
            </a:p>
          </p:txBody>
        </p:sp>
        <p:sp>
          <p:nvSpPr>
            <p:cNvPr id="27670" name="圆角矩形 90"/>
            <p:cNvSpPr>
              <a:spLocks noChangeArrowheads="1"/>
            </p:cNvSpPr>
            <p:nvPr/>
          </p:nvSpPr>
          <p:spPr bwMode="auto">
            <a:xfrm>
              <a:off x="3043975" y="3372954"/>
              <a:ext cx="1460412" cy="1962090"/>
            </a:xfrm>
            <a:prstGeom prst="roundRect">
              <a:avLst>
                <a:gd name="adj" fmla="val 16667"/>
              </a:avLst>
            </a:pr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lIns="95085" tIns="47543" rIns="95085" bIns="47543"/>
            <a:lstStyle>
              <a:lvl1pPr defTabSz="9493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493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493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493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493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endParaRPr lang="zh-CN" altLang="en-US" sz="1900" smtClean="0">
                <a:latin typeface="+mn-lt"/>
                <a:ea typeface="+mn-ea"/>
              </a:endParaRPr>
            </a:p>
          </p:txBody>
        </p:sp>
        <p:sp>
          <p:nvSpPr>
            <p:cNvPr id="27671" name="圆角矩形 91"/>
            <p:cNvSpPr>
              <a:spLocks noChangeArrowheads="1"/>
            </p:cNvSpPr>
            <p:nvPr/>
          </p:nvSpPr>
          <p:spPr bwMode="auto">
            <a:xfrm>
              <a:off x="4625817" y="3372954"/>
              <a:ext cx="1462031" cy="1962090"/>
            </a:xfrm>
            <a:prstGeom prst="roundRect">
              <a:avLst>
                <a:gd name="adj" fmla="val 16667"/>
              </a:avLst>
            </a:pr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lIns="95085" tIns="47543" rIns="95085" bIns="47543"/>
            <a:lstStyle>
              <a:lvl1pPr defTabSz="9493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493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493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493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493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endParaRPr lang="zh-CN" altLang="en-US" sz="1900" smtClean="0">
                <a:latin typeface="+mn-lt"/>
                <a:ea typeface="+mn-ea"/>
              </a:endParaRPr>
            </a:p>
          </p:txBody>
        </p:sp>
        <p:sp>
          <p:nvSpPr>
            <p:cNvPr id="27672" name="圆角矩形 99"/>
            <p:cNvSpPr>
              <a:spLocks noChangeArrowheads="1"/>
            </p:cNvSpPr>
            <p:nvPr/>
          </p:nvSpPr>
          <p:spPr bwMode="auto">
            <a:xfrm>
              <a:off x="4962586" y="5032313"/>
              <a:ext cx="850018" cy="241214"/>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82357" tIns="41179" rIns="82357" bIns="41179"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zh-CN" altLang="en-US" sz="1000" smtClean="0">
                  <a:latin typeface="+mn-lt"/>
                  <a:ea typeface="+mn-ea"/>
                </a:rPr>
                <a:t>网络</a:t>
              </a:r>
              <a:endParaRPr lang="zh-CN" altLang="en-US" sz="1000" smtClean="0">
                <a:latin typeface="+mn-lt"/>
                <a:ea typeface="+mn-ea"/>
              </a:endParaRPr>
            </a:p>
          </p:txBody>
        </p:sp>
        <p:sp>
          <p:nvSpPr>
            <p:cNvPr id="101" name="圆角矩形 100"/>
            <p:cNvSpPr/>
            <p:nvPr/>
          </p:nvSpPr>
          <p:spPr bwMode="auto">
            <a:xfrm>
              <a:off x="1564134" y="3455518"/>
              <a:ext cx="331911" cy="302731"/>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0" tIns="37435" rIns="0" bIns="47543"/>
            <a:lstStyle/>
            <a:p>
              <a:pPr algn="ctr" defTabSz="950595" eaLnBrk="1" fontAlgn="t" hangingPunct="1">
                <a:buClr>
                  <a:srgbClr val="CC9900"/>
                </a:buClr>
                <a:defRPr/>
              </a:pPr>
              <a:r>
                <a:rPr lang="en-US" altLang="zh-CN" sz="1200" dirty="0">
                  <a:latin typeface="+mn-lt"/>
                  <a:ea typeface="+mn-ea"/>
                </a:rPr>
                <a:t>VM</a:t>
              </a:r>
              <a:endParaRPr lang="zh-CN" altLang="en-US" sz="1200" dirty="0">
                <a:latin typeface="+mn-lt"/>
                <a:ea typeface="+mn-ea"/>
              </a:endParaRPr>
            </a:p>
          </p:txBody>
        </p:sp>
        <p:sp>
          <p:nvSpPr>
            <p:cNvPr id="27674" name="圆角矩形 63"/>
            <p:cNvSpPr>
              <a:spLocks noChangeArrowheads="1"/>
            </p:cNvSpPr>
            <p:nvPr/>
          </p:nvSpPr>
          <p:spPr bwMode="auto">
            <a:xfrm>
              <a:off x="3354838" y="5032313"/>
              <a:ext cx="851637" cy="241214"/>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82357" tIns="41179" rIns="82357" bIns="41179"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zh-CN" altLang="en-US" sz="1000" dirty="0" smtClean="0">
                  <a:latin typeface="+mn-lt"/>
                  <a:ea typeface="+mn-ea"/>
                </a:rPr>
                <a:t>存储</a:t>
              </a:r>
              <a:endParaRPr lang="zh-CN" altLang="en-US" sz="1000" dirty="0" smtClean="0">
                <a:latin typeface="+mn-lt"/>
                <a:ea typeface="+mn-ea"/>
              </a:endParaRPr>
            </a:p>
          </p:txBody>
        </p:sp>
        <p:sp>
          <p:nvSpPr>
            <p:cNvPr id="27675" name="圆角矩形 69"/>
            <p:cNvSpPr>
              <a:spLocks noChangeArrowheads="1"/>
            </p:cNvSpPr>
            <p:nvPr/>
          </p:nvSpPr>
          <p:spPr bwMode="auto">
            <a:xfrm>
              <a:off x="1787567" y="5032313"/>
              <a:ext cx="851637" cy="241214"/>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82357" tIns="41179" rIns="82357" bIns="41179"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en-US" altLang="zh-CN" sz="1000" smtClean="0">
                  <a:latin typeface="+mn-lt"/>
                  <a:ea typeface="+mn-ea"/>
                </a:rPr>
                <a:t>X86</a:t>
              </a:r>
              <a:r>
                <a:rPr lang="zh-CN" altLang="en-US" sz="1000" smtClean="0">
                  <a:latin typeface="+mn-lt"/>
                  <a:ea typeface="+mn-ea"/>
                </a:rPr>
                <a:t>服务器</a:t>
              </a:r>
              <a:endParaRPr lang="zh-CN" altLang="en-US" sz="1000" smtClean="0">
                <a:latin typeface="+mn-lt"/>
                <a:ea typeface="+mn-ea"/>
              </a:endParaRPr>
            </a:p>
          </p:txBody>
        </p:sp>
        <p:grpSp>
          <p:nvGrpSpPr>
            <p:cNvPr id="27673" name="组合 142"/>
            <p:cNvGrpSpPr/>
            <p:nvPr/>
          </p:nvGrpSpPr>
          <p:grpSpPr bwMode="auto">
            <a:xfrm>
              <a:off x="3536683" y="4504264"/>
              <a:ext cx="465790" cy="453803"/>
              <a:chOff x="3707904" y="3867894"/>
              <a:chExt cx="720080" cy="432048"/>
            </a:xfrm>
          </p:grpSpPr>
          <p:pic>
            <p:nvPicPr>
              <p:cNvPr id="27709" name="图片 6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7904" y="3867894"/>
                <a:ext cx="2880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0" name="图片 6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39952" y="3867894"/>
                <a:ext cx="2880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70"/>
            <p:cNvGrpSpPr/>
            <p:nvPr/>
          </p:nvGrpSpPr>
          <p:grpSpPr bwMode="auto">
            <a:xfrm>
              <a:off x="1907883" y="4504264"/>
              <a:ext cx="574181" cy="460070"/>
              <a:chOff x="2355417" y="3651870"/>
              <a:chExt cx="821965" cy="529322"/>
            </a:xfrm>
          </p:grpSpPr>
          <p:pic>
            <p:nvPicPr>
              <p:cNvPr id="3" name="Picture 3"/>
              <p:cNvPicPr>
                <a:picLocks noChangeAspect="1" noChangeArrowheads="1"/>
              </p:cNvPicPr>
              <p:nvPr/>
            </p:nvPicPr>
            <p:blipFill>
              <a:blip r:embed="rId2">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2367292" y="3821152"/>
                <a:ext cx="81009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08" name="Picture 3"/>
              <p:cNvPicPr>
                <a:picLocks noChangeAspect="1" noChangeArrowheads="1"/>
              </p:cNvPicPr>
              <p:nvPr/>
            </p:nvPicPr>
            <p:blipFill>
              <a:blip r:embed="rId2">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2355417" y="3651870"/>
                <a:ext cx="81009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144"/>
            <p:cNvGrpSpPr/>
            <p:nvPr/>
          </p:nvGrpSpPr>
          <p:grpSpPr bwMode="auto">
            <a:xfrm>
              <a:off x="5052697" y="4623356"/>
              <a:ext cx="613730" cy="265763"/>
              <a:chOff x="4942299" y="3983959"/>
              <a:chExt cx="665656" cy="251402"/>
            </a:xfrm>
          </p:grpSpPr>
          <p:pic>
            <p:nvPicPr>
              <p:cNvPr id="5" name="Picture 4" descr="http://img5.imgtn.bdimg.com/it/u=4181287541,350381794&amp;fm=23&amp;gp=0.jpg"/>
              <p:cNvPicPr>
                <a:picLocks noChangeArrowheads="1"/>
              </p:cNvPicPr>
              <p:nvPr/>
            </p:nvPicPr>
            <p:blipFill>
              <a:blip r:embed="rId3">
                <a:extLst>
                  <a:ext uri="{28A0092B-C50C-407E-A947-70E740481C1C}">
                    <a14:useLocalDpi xmlns:a14="http://schemas.microsoft.com/office/drawing/2010/main" val="0"/>
                  </a:ext>
                </a:extLst>
              </a:blip>
              <a:srcRect l="3867" t="28346" r="6766" b="28346"/>
              <a:stretch>
                <a:fillRect/>
              </a:stretch>
            </p:blipFill>
            <p:spPr bwMode="auto">
              <a:xfrm>
                <a:off x="4942300" y="3983959"/>
                <a:ext cx="665655" cy="9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ttp://img5.imgtn.bdimg.com/it/u=4181287541,350381794&amp;fm=23&amp;gp=0.jpg"/>
              <p:cNvPicPr>
                <a:picLocks noChangeArrowheads="1"/>
              </p:cNvPicPr>
              <p:nvPr/>
            </p:nvPicPr>
            <p:blipFill>
              <a:blip r:embed="rId3">
                <a:extLst>
                  <a:ext uri="{28A0092B-C50C-407E-A947-70E740481C1C}">
                    <a14:useLocalDpi xmlns:a14="http://schemas.microsoft.com/office/drawing/2010/main" val="0"/>
                  </a:ext>
                </a:extLst>
              </a:blip>
              <a:srcRect l="3867" t="28346" r="6766" b="28346"/>
              <a:stretch>
                <a:fillRect/>
              </a:stretch>
            </p:blipFill>
            <p:spPr bwMode="auto">
              <a:xfrm>
                <a:off x="4942299" y="4136359"/>
                <a:ext cx="665655" cy="9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5" name="圆角矩形 84"/>
            <p:cNvSpPr/>
            <p:nvPr/>
          </p:nvSpPr>
          <p:spPr bwMode="auto">
            <a:xfrm>
              <a:off x="3311123" y="3517035"/>
              <a:ext cx="953640" cy="532613"/>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0" tIns="37435" rIns="0" bIns="47543"/>
            <a:lstStyle/>
            <a:p>
              <a:pPr algn="ctr" defTabSz="950595" eaLnBrk="1" fontAlgn="t" hangingPunct="1">
                <a:buClr>
                  <a:srgbClr val="CC9900"/>
                </a:buClr>
                <a:defRPr/>
              </a:pPr>
              <a:r>
                <a:rPr lang="zh-CN" altLang="en-US" sz="1200" dirty="0">
                  <a:latin typeface="+mn-lt"/>
                  <a:ea typeface="+mn-ea"/>
                </a:rPr>
                <a:t>存储</a:t>
              </a:r>
              <a:br>
                <a:rPr lang="en-US" altLang="zh-CN" sz="1200" dirty="0">
                  <a:latin typeface="+mn-lt"/>
                  <a:ea typeface="+mn-ea"/>
                </a:rPr>
              </a:br>
              <a:r>
                <a:rPr lang="zh-CN" altLang="en-US" sz="1200" dirty="0">
                  <a:latin typeface="+mn-lt"/>
                  <a:ea typeface="+mn-ea"/>
                </a:rPr>
                <a:t>虚拟化</a:t>
              </a:r>
              <a:endParaRPr lang="zh-CN" altLang="en-US" sz="1200" dirty="0">
                <a:latin typeface="+mn-lt"/>
                <a:ea typeface="+mn-ea"/>
              </a:endParaRPr>
            </a:p>
          </p:txBody>
        </p:sp>
        <p:sp>
          <p:nvSpPr>
            <p:cNvPr id="27681" name="圆角矩形 102"/>
            <p:cNvSpPr>
              <a:spLocks noChangeArrowheads="1"/>
            </p:cNvSpPr>
            <p:nvPr/>
          </p:nvSpPr>
          <p:spPr bwMode="auto">
            <a:xfrm>
              <a:off x="440491" y="1177744"/>
              <a:ext cx="819255" cy="29301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82357" tIns="41179" rIns="82357" bIns="41179"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zh-CN" altLang="en-US" sz="1400" dirty="0" smtClean="0">
                  <a:latin typeface="+mn-lt"/>
                  <a:ea typeface="+mn-ea"/>
                </a:rPr>
                <a:t>应用</a:t>
              </a:r>
              <a:endParaRPr lang="zh-CN" altLang="en-US" sz="1400" dirty="0" smtClean="0">
                <a:latin typeface="+mn-lt"/>
                <a:ea typeface="+mn-ea"/>
              </a:endParaRPr>
            </a:p>
          </p:txBody>
        </p:sp>
        <p:sp>
          <p:nvSpPr>
            <p:cNvPr id="105" name="圆角矩形 104"/>
            <p:cNvSpPr/>
            <p:nvPr/>
          </p:nvSpPr>
          <p:spPr bwMode="auto">
            <a:xfrm>
              <a:off x="1578705" y="1129178"/>
              <a:ext cx="809541" cy="403103"/>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82357" tIns="41179" rIns="82357" bIns="41179" anchor="ctr"/>
            <a:lstStyle/>
            <a:p>
              <a:pPr algn="ctr" eaLnBrk="1" fontAlgn="t" hangingPunct="1">
                <a:defRPr/>
              </a:pPr>
              <a:r>
                <a:rPr lang="en-US" altLang="zh-CN" sz="1200" dirty="0">
                  <a:solidFill>
                    <a:schemeClr val="tx1"/>
                  </a:solidFill>
                </a:rPr>
                <a:t>…</a:t>
              </a:r>
              <a:endParaRPr lang="zh-CN" altLang="en-US" sz="1200" dirty="0">
                <a:solidFill>
                  <a:schemeClr val="tx1"/>
                </a:solidFill>
              </a:endParaRPr>
            </a:p>
          </p:txBody>
        </p:sp>
        <p:sp>
          <p:nvSpPr>
            <p:cNvPr id="123" name="圆角矩形 122"/>
            <p:cNvSpPr/>
            <p:nvPr/>
          </p:nvSpPr>
          <p:spPr bwMode="auto">
            <a:xfrm>
              <a:off x="2804350" y="1129178"/>
              <a:ext cx="730205" cy="403103"/>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82357" tIns="41179" rIns="82357" bIns="41179" anchor="ctr"/>
            <a:lstStyle/>
            <a:p>
              <a:pPr algn="ctr" eaLnBrk="1" fontAlgn="t" hangingPunct="1">
                <a:defRPr/>
              </a:pPr>
              <a:r>
                <a:rPr lang="en-US" altLang="zh-CN" sz="1200" dirty="0">
                  <a:solidFill>
                    <a:schemeClr val="tx1"/>
                  </a:solidFill>
                </a:rPr>
                <a:t>…</a:t>
              </a:r>
              <a:endParaRPr lang="zh-CN" altLang="en-US" sz="1200" dirty="0">
                <a:solidFill>
                  <a:schemeClr val="tx1"/>
                </a:solidFill>
              </a:endParaRPr>
            </a:p>
          </p:txBody>
        </p:sp>
        <p:sp>
          <p:nvSpPr>
            <p:cNvPr id="125" name="圆角矩形 124"/>
            <p:cNvSpPr/>
            <p:nvPr/>
          </p:nvSpPr>
          <p:spPr bwMode="auto">
            <a:xfrm>
              <a:off x="3960375" y="1129178"/>
              <a:ext cx="830588" cy="403103"/>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82357" tIns="41179" rIns="82357" bIns="41179" anchor="ctr"/>
            <a:lstStyle/>
            <a:p>
              <a:pPr algn="ctr" eaLnBrk="1" fontAlgn="t" hangingPunct="1">
                <a:buClr>
                  <a:srgbClr val="CC9900"/>
                </a:buClr>
                <a:defRPr/>
              </a:pPr>
              <a:r>
                <a:rPr lang="zh-CN" altLang="en-US" sz="1200" dirty="0">
                  <a:solidFill>
                    <a:schemeClr val="tx1"/>
                  </a:solidFill>
                </a:rPr>
                <a:t>开发测试</a:t>
              </a:r>
              <a:endParaRPr lang="zh-CN" altLang="en-US" sz="1200" dirty="0">
                <a:solidFill>
                  <a:schemeClr val="tx1"/>
                </a:solidFill>
              </a:endParaRPr>
            </a:p>
          </p:txBody>
        </p:sp>
        <p:sp>
          <p:nvSpPr>
            <p:cNvPr id="126" name="圆角矩形 125"/>
            <p:cNvSpPr/>
            <p:nvPr/>
          </p:nvSpPr>
          <p:spPr bwMode="auto">
            <a:xfrm>
              <a:off x="5111542" y="1127559"/>
              <a:ext cx="924496" cy="419291"/>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82357" tIns="41179" rIns="82357" bIns="41179" anchor="ctr"/>
            <a:lstStyle/>
            <a:p>
              <a:pPr algn="ctr" eaLnBrk="1" fontAlgn="t" hangingPunct="1">
                <a:buClr>
                  <a:srgbClr val="CC9900"/>
                </a:buClr>
                <a:defRPr/>
              </a:pPr>
              <a:r>
                <a:rPr lang="zh-CN" altLang="en-US" sz="1200" dirty="0">
                  <a:solidFill>
                    <a:schemeClr val="tx1"/>
                  </a:solidFill>
                </a:rPr>
                <a:t>桌面环境</a:t>
              </a:r>
              <a:endParaRPr lang="zh-CN" altLang="en-US" sz="1200" dirty="0">
                <a:solidFill>
                  <a:schemeClr val="tx1"/>
                </a:solidFill>
              </a:endParaRPr>
            </a:p>
          </p:txBody>
        </p:sp>
        <p:sp>
          <p:nvSpPr>
            <p:cNvPr id="142" name="圆角矩形 141"/>
            <p:cNvSpPr/>
            <p:nvPr/>
          </p:nvSpPr>
          <p:spPr bwMode="auto">
            <a:xfrm>
              <a:off x="6300192" y="1075755"/>
              <a:ext cx="1502781" cy="545640"/>
            </a:xfrm>
            <a:prstGeom prst="roundRect">
              <a:avLst/>
            </a:prstGeom>
            <a:solidFill>
              <a:schemeClr val="accent1">
                <a:lumMod val="40000"/>
                <a:lumOff val="60000"/>
              </a:schemeClr>
            </a:solidFill>
            <a:ln>
              <a:headEnd type="none" w="med" len="med"/>
              <a:tailEnd type="none" w="med" len="med"/>
            </a:ln>
            <a:scene3d>
              <a:camera prst="orthographicFront">
                <a:rot lat="0" lon="0" rev="0"/>
              </a:camera>
              <a:lightRig rig="threePt" dir="t">
                <a:rot lat="0" lon="0" rev="1200000"/>
              </a:lightRig>
            </a:scene3d>
          </p:spPr>
          <p:style>
            <a:lnRef idx="0">
              <a:schemeClr val="accent3"/>
            </a:lnRef>
            <a:fillRef idx="3">
              <a:schemeClr val="accent3"/>
            </a:fillRef>
            <a:effectRef idx="3">
              <a:schemeClr val="accent3"/>
            </a:effectRef>
            <a:fontRef idx="minor">
              <a:schemeClr val="lt1"/>
            </a:fontRef>
          </p:style>
          <p:txBody>
            <a:bodyPr lIns="61752" tIns="30875" rIns="61752" bIns="30875" anchor="ctr"/>
            <a:lstStyle/>
            <a:p>
              <a:pPr algn="ctr" defTabSz="624840" eaLnBrk="1" fontAlgn="t" hangingPunct="1">
                <a:buClr>
                  <a:srgbClr val="CC9900"/>
                </a:buClr>
                <a:defRPr/>
              </a:pPr>
              <a:r>
                <a:rPr lang="zh-CN" altLang="en-US" sz="1200" dirty="0">
                  <a:solidFill>
                    <a:srgbClr val="000000"/>
                  </a:solidFill>
                  <a:cs typeface="Arial Unicode MS" pitchFamily="34" charset="-122"/>
                </a:rPr>
                <a:t>数据中心管理平台</a:t>
              </a:r>
              <a:endParaRPr lang="zh-CN" altLang="en-US" sz="1200" dirty="0">
                <a:solidFill>
                  <a:srgbClr val="000000"/>
                </a:solidFill>
                <a:cs typeface="Arial Unicode MS" pitchFamily="34" charset="-122"/>
              </a:endParaRPr>
            </a:p>
          </p:txBody>
        </p:sp>
        <p:sp>
          <p:nvSpPr>
            <p:cNvPr id="27695" name="圆角矩形 146"/>
            <p:cNvSpPr>
              <a:spLocks noChangeArrowheads="1"/>
            </p:cNvSpPr>
            <p:nvPr/>
          </p:nvSpPr>
          <p:spPr bwMode="auto">
            <a:xfrm>
              <a:off x="2023143" y="1815585"/>
              <a:ext cx="4654861" cy="26978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82357" tIns="41179" rIns="82357" bIns="41179"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zh-CN" altLang="en-US" sz="2000" dirty="0" smtClean="0">
                  <a:solidFill>
                    <a:srgbClr val="FF0000"/>
                  </a:solidFill>
                  <a:latin typeface="+mn-lt"/>
                  <a:ea typeface="+mn-ea"/>
                </a:rPr>
                <a:t>基础设施云平台</a:t>
              </a:r>
              <a:r>
                <a:rPr lang="en-US" altLang="zh-CN" sz="2000" dirty="0" smtClean="0">
                  <a:solidFill>
                    <a:srgbClr val="FF0000"/>
                  </a:solidFill>
                  <a:latin typeface="+mn-lt"/>
                  <a:ea typeface="+mn-ea"/>
                </a:rPr>
                <a:t>FusionSphere</a:t>
              </a:r>
              <a:endParaRPr lang="zh-CN" altLang="en-US" sz="2000" dirty="0" smtClean="0">
                <a:solidFill>
                  <a:srgbClr val="FF0000"/>
                </a:solidFill>
                <a:latin typeface="+mn-lt"/>
                <a:ea typeface="+mn-ea"/>
              </a:endParaRPr>
            </a:p>
          </p:txBody>
        </p:sp>
        <p:sp>
          <p:nvSpPr>
            <p:cNvPr id="72" name="Rounded Rectangle 5"/>
            <p:cNvSpPr/>
            <p:nvPr/>
          </p:nvSpPr>
          <p:spPr bwMode="auto">
            <a:xfrm>
              <a:off x="1426191" y="2236970"/>
              <a:ext cx="4749968" cy="435946"/>
            </a:xfrm>
            <a:prstGeom prst="roundRect">
              <a:avLst>
                <a:gd name="adj" fmla="val 10999"/>
              </a:avLst>
            </a:prstGeom>
            <a:solidFill>
              <a:srgbClr val="4FB8FF"/>
            </a:solidFill>
            <a:ln w="12700" cap="flat" cmpd="sng" algn="ctr">
              <a:solidFill>
                <a:srgbClr val="1A448A"/>
              </a:solidFill>
              <a:prstDash val="solid"/>
              <a:headEnd type="none" w="med" len="med"/>
              <a:tailEnd type="none" w="med" len="med"/>
            </a:ln>
            <a:effectLst/>
            <a:scene3d>
              <a:camera prst="orthographicFront"/>
              <a:lightRig rig="threePt" dir="t"/>
            </a:scene3d>
            <a:sp3d>
              <a:bevelT w="38100" h="12700"/>
            </a:sp3d>
          </p:spPr>
          <p:txBody>
            <a:bodyPr lIns="95085" tIns="47543" rIns="95085" bIns="47543" anchor="ctr"/>
            <a:lstStyle/>
            <a:p>
              <a:pPr algn="ctr" defTabSz="950595" eaLnBrk="1" fontAlgn="t" hangingPunct="1">
                <a:buClr>
                  <a:srgbClr val="000000"/>
                </a:buClr>
                <a:defRPr/>
              </a:pPr>
              <a:r>
                <a:rPr lang="en-US" altLang="zh-CN" sz="1400" kern="0" dirty="0">
                  <a:latin typeface="+mn-lt"/>
                  <a:ea typeface="+mn-ea"/>
                </a:rPr>
                <a:t>FusionSphere </a:t>
              </a:r>
              <a:r>
                <a:rPr lang="en-US" altLang="zh-CN" sz="1400" kern="0" dirty="0" err="1">
                  <a:latin typeface="+mn-lt"/>
                  <a:ea typeface="+mn-ea"/>
                </a:rPr>
                <a:t>OpenStack</a:t>
              </a:r>
              <a:endParaRPr lang="zh-CN" altLang="en-US" sz="1400" kern="0" dirty="0">
                <a:latin typeface="+mn-lt"/>
                <a:ea typeface="+mn-ea"/>
              </a:endParaRPr>
            </a:p>
          </p:txBody>
        </p:sp>
        <p:sp>
          <p:nvSpPr>
            <p:cNvPr id="107" name="TextBox 106"/>
            <p:cNvSpPr txBox="1"/>
            <p:nvPr/>
          </p:nvSpPr>
          <p:spPr bwMode="auto">
            <a:xfrm>
              <a:off x="1565752" y="3831099"/>
              <a:ext cx="1254789" cy="249308"/>
            </a:xfrm>
            <a:prstGeom prst="rect">
              <a:avLst/>
            </a:prstGeom>
          </p:spPr>
          <p:style>
            <a:lnRef idx="1">
              <a:schemeClr val="accent3"/>
            </a:lnRef>
            <a:fillRef idx="3">
              <a:schemeClr val="accent3"/>
            </a:fillRef>
            <a:effectRef idx="2">
              <a:schemeClr val="accent3"/>
            </a:effectRef>
            <a:fontRef idx="minor">
              <a:schemeClr val="lt1"/>
            </a:fontRef>
          </p:style>
          <p:txBody>
            <a:bodyPr lIns="95085" tIns="54000" rIns="95085" bIns="36000">
              <a:spAutoFit/>
            </a:bodyPr>
            <a:lstStyle/>
            <a:p>
              <a:pPr algn="ctr" eaLnBrk="1" fontAlgn="t" hangingPunct="1">
                <a:defRPr/>
              </a:pPr>
              <a:r>
                <a:rPr lang="zh-CN" altLang="en-US" dirty="0">
                  <a:solidFill>
                    <a:schemeClr val="tx1"/>
                  </a:solidFill>
                </a:rPr>
                <a:t>计算虚拟化</a:t>
              </a:r>
              <a:endParaRPr lang="zh-CN" altLang="en-US" dirty="0">
                <a:solidFill>
                  <a:schemeClr val="tx1"/>
                </a:solidFill>
              </a:endParaRPr>
            </a:p>
          </p:txBody>
        </p:sp>
        <p:sp>
          <p:nvSpPr>
            <p:cNvPr id="137" name="圆角矩形 136"/>
            <p:cNvSpPr/>
            <p:nvPr/>
          </p:nvSpPr>
          <p:spPr bwMode="auto">
            <a:xfrm>
              <a:off x="2498344" y="3455518"/>
              <a:ext cx="331912" cy="302731"/>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0" tIns="37435" rIns="0" bIns="47543"/>
            <a:lstStyle/>
            <a:p>
              <a:pPr algn="ctr" defTabSz="950595" eaLnBrk="1" fontAlgn="t" hangingPunct="1">
                <a:buClr>
                  <a:srgbClr val="CC9900"/>
                </a:buClr>
                <a:defRPr/>
              </a:pPr>
              <a:r>
                <a:rPr lang="en-US" altLang="zh-CN" sz="1200" dirty="0">
                  <a:latin typeface="+mn-lt"/>
                  <a:ea typeface="+mn-ea"/>
                </a:rPr>
                <a:t>VM</a:t>
              </a:r>
              <a:endParaRPr lang="zh-CN" altLang="en-US" sz="1200" dirty="0">
                <a:latin typeface="+mn-lt"/>
                <a:ea typeface="+mn-ea"/>
              </a:endParaRPr>
            </a:p>
          </p:txBody>
        </p:sp>
        <p:sp>
          <p:nvSpPr>
            <p:cNvPr id="27705" name="圆角矩形 47"/>
            <p:cNvSpPr>
              <a:spLocks noChangeArrowheads="1"/>
            </p:cNvSpPr>
            <p:nvPr/>
          </p:nvSpPr>
          <p:spPr bwMode="auto">
            <a:xfrm>
              <a:off x="1460512" y="2816057"/>
              <a:ext cx="1539849" cy="412816"/>
            </a:xfrm>
            <a:prstGeom prst="roundRect">
              <a:avLst>
                <a:gd name="adj" fmla="val 16667"/>
              </a:avLst>
            </a:prstGeom>
            <a:solidFill>
              <a:srgbClr val="4FB8FF"/>
            </a:solidFill>
            <a:ln w="9525">
              <a:solidFill>
                <a:schemeClr val="tx1"/>
              </a:solidFill>
              <a:round/>
            </a:ln>
          </p:spPr>
          <p:txBody>
            <a:bodyPr lIns="95085" tIns="47543" rIns="95085" bIns="47543"/>
            <a:lstStyle>
              <a:lvl1pPr defTabSz="9493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493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493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493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493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r>
                <a:rPr lang="en-US" altLang="zh-CN" sz="1400" dirty="0" smtClean="0">
                  <a:latin typeface="+mn-lt"/>
                  <a:ea typeface="+mn-ea"/>
                </a:rPr>
                <a:t>FusionCompute</a:t>
              </a:r>
              <a:endParaRPr lang="zh-CN" altLang="en-US" sz="1400" dirty="0" smtClean="0">
                <a:latin typeface="+mn-lt"/>
                <a:ea typeface="+mn-ea"/>
              </a:endParaRPr>
            </a:p>
          </p:txBody>
        </p:sp>
        <p:sp>
          <p:nvSpPr>
            <p:cNvPr id="27706" name="圆角矩形 47"/>
            <p:cNvSpPr>
              <a:spLocks noChangeArrowheads="1"/>
            </p:cNvSpPr>
            <p:nvPr/>
          </p:nvSpPr>
          <p:spPr bwMode="auto">
            <a:xfrm>
              <a:off x="3042355" y="2801488"/>
              <a:ext cx="1462031" cy="412815"/>
            </a:xfrm>
            <a:prstGeom prst="roundRect">
              <a:avLst>
                <a:gd name="adj" fmla="val 16667"/>
              </a:avLst>
            </a:prstGeom>
            <a:solidFill>
              <a:srgbClr val="4FB8FF"/>
            </a:solidFill>
            <a:ln w="9525">
              <a:solidFill>
                <a:schemeClr val="tx1"/>
              </a:solidFill>
              <a:round/>
            </a:ln>
          </p:spPr>
          <p:txBody>
            <a:bodyPr lIns="95085" tIns="47543" rIns="95085" bIns="47543"/>
            <a:lstStyle>
              <a:lvl1pPr defTabSz="9493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493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493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493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493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r>
                <a:rPr lang="en-US" altLang="zh-CN" sz="1400" dirty="0" err="1" smtClean="0">
                  <a:latin typeface="+mn-lt"/>
                  <a:ea typeface="+mn-ea"/>
                </a:rPr>
                <a:t>FusionStorage</a:t>
              </a:r>
              <a:endParaRPr lang="zh-CN" altLang="en-US" sz="1400" dirty="0" smtClean="0">
                <a:latin typeface="+mn-lt"/>
                <a:ea typeface="+mn-ea"/>
              </a:endParaRPr>
            </a:p>
          </p:txBody>
        </p:sp>
        <p:sp>
          <p:nvSpPr>
            <p:cNvPr id="27707" name="圆角矩形 47"/>
            <p:cNvSpPr>
              <a:spLocks noChangeArrowheads="1"/>
            </p:cNvSpPr>
            <p:nvPr/>
          </p:nvSpPr>
          <p:spPr bwMode="auto">
            <a:xfrm>
              <a:off x="4625817" y="2801488"/>
              <a:ext cx="1462031" cy="412815"/>
            </a:xfrm>
            <a:prstGeom prst="roundRect">
              <a:avLst>
                <a:gd name="adj" fmla="val 16667"/>
              </a:avLst>
            </a:prstGeom>
            <a:solidFill>
              <a:srgbClr val="4FB8FF"/>
            </a:solidFill>
            <a:ln w="9525">
              <a:solidFill>
                <a:schemeClr val="tx1"/>
              </a:solidFill>
              <a:round/>
            </a:ln>
          </p:spPr>
          <p:txBody>
            <a:bodyPr lIns="95085" tIns="47543" rIns="95085" bIns="47543"/>
            <a:lstStyle>
              <a:lvl1pPr defTabSz="9493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493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493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493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493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r>
                <a:rPr lang="en-US" altLang="zh-CN" sz="1400" dirty="0" err="1" smtClean="0">
                  <a:latin typeface="+mn-lt"/>
                  <a:ea typeface="+mn-ea"/>
                </a:rPr>
                <a:t>FusionNetwork</a:t>
              </a:r>
              <a:endParaRPr lang="zh-CN" altLang="en-US" sz="1400" dirty="0" smtClean="0">
                <a:latin typeface="+mn-lt"/>
                <a:ea typeface="+mn-ea"/>
              </a:endParaRPr>
            </a:p>
          </p:txBody>
        </p:sp>
        <p:grpSp>
          <p:nvGrpSpPr>
            <p:cNvPr id="27694" name="Group 3"/>
            <p:cNvGrpSpPr/>
            <p:nvPr/>
          </p:nvGrpSpPr>
          <p:grpSpPr bwMode="auto">
            <a:xfrm>
              <a:off x="6264188" y="2236971"/>
              <a:ext cx="1538785" cy="3098430"/>
              <a:chOff x="8928484" y="1930157"/>
              <a:chExt cx="1541224" cy="3391171"/>
            </a:xfrm>
          </p:grpSpPr>
          <p:sp>
            <p:nvSpPr>
              <p:cNvPr id="56" name="Rounded Rectangle 5"/>
              <p:cNvSpPr/>
              <p:nvPr/>
            </p:nvSpPr>
            <p:spPr bwMode="auto">
              <a:xfrm>
                <a:off x="8928484" y="1930157"/>
                <a:ext cx="1541224" cy="3391171"/>
              </a:xfrm>
              <a:prstGeom prst="roundRect">
                <a:avLst>
                  <a:gd name="adj" fmla="val 10999"/>
                </a:avLst>
              </a:prstGeom>
              <a:solidFill>
                <a:srgbClr val="4FB8FF"/>
              </a:solidFill>
              <a:ln w="12700" cap="flat" cmpd="sng" algn="ctr">
                <a:solidFill>
                  <a:srgbClr val="1A448A"/>
                </a:solidFill>
                <a:prstDash val="solid"/>
                <a:headEnd type="none" w="med" len="med"/>
                <a:tailEnd type="none" w="med" len="med"/>
              </a:ln>
              <a:effectLst/>
              <a:scene3d>
                <a:camera prst="orthographicFront"/>
                <a:lightRig rig="threePt" dir="t"/>
              </a:scene3d>
              <a:sp3d>
                <a:bevelT w="38100" h="12700"/>
              </a:sp3d>
            </p:spPr>
            <p:txBody>
              <a:bodyPr lIns="95085" tIns="47543" rIns="95085" bIns="47543"/>
              <a:lstStyle/>
              <a:p>
                <a:pPr algn="ctr" defTabSz="950595" eaLnBrk="1" fontAlgn="t" hangingPunct="1">
                  <a:buClr>
                    <a:srgbClr val="000000"/>
                  </a:buClr>
                  <a:defRPr/>
                </a:pPr>
                <a:r>
                  <a:rPr lang="en-US" altLang="zh-CN" sz="1400" kern="0" dirty="0">
                    <a:latin typeface="+mn-lt"/>
                    <a:ea typeface="+mn-ea"/>
                  </a:rPr>
                  <a:t>FusionManager</a:t>
                </a:r>
                <a:endParaRPr lang="zh-CN" altLang="en-US" sz="1400" kern="0" dirty="0">
                  <a:latin typeface="+mn-lt"/>
                  <a:ea typeface="+mn-ea"/>
                </a:endParaRPr>
              </a:p>
            </p:txBody>
          </p:sp>
          <p:sp>
            <p:nvSpPr>
              <p:cNvPr id="58" name="圆角矩形 56"/>
              <p:cNvSpPr/>
              <p:nvPr/>
            </p:nvSpPr>
            <p:spPr bwMode="auto">
              <a:xfrm>
                <a:off x="9097275" y="2367282"/>
                <a:ext cx="1159479" cy="304756"/>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0" tIns="37435" rIns="0" bIns="47543"/>
              <a:lstStyle/>
              <a:p>
                <a:pPr algn="ctr" defTabSz="950595" eaLnBrk="1" fontAlgn="t" hangingPunct="1">
                  <a:buClr>
                    <a:srgbClr val="CC9900"/>
                  </a:buClr>
                  <a:defRPr/>
                </a:pPr>
                <a:r>
                  <a:rPr lang="zh-CN" altLang="en-US" sz="1200" dirty="0">
                    <a:latin typeface="+mn-lt"/>
                    <a:ea typeface="+mn-ea"/>
                  </a:rPr>
                  <a:t>多数据中心管理</a:t>
                </a:r>
                <a:endParaRPr lang="zh-CN" altLang="en-US" sz="1200" dirty="0">
                  <a:latin typeface="+mn-lt"/>
                  <a:ea typeface="+mn-ea"/>
                </a:endParaRPr>
              </a:p>
            </p:txBody>
          </p:sp>
          <p:sp>
            <p:nvSpPr>
              <p:cNvPr id="61" name="圆角矩形 56"/>
              <p:cNvSpPr/>
              <p:nvPr/>
            </p:nvSpPr>
            <p:spPr bwMode="auto">
              <a:xfrm>
                <a:off x="9097275" y="2835047"/>
                <a:ext cx="1159479" cy="217936"/>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0" tIns="37435" rIns="0" bIns="47543"/>
              <a:lstStyle/>
              <a:p>
                <a:pPr algn="ctr" defTabSz="950595" eaLnBrk="1" fontAlgn="t" hangingPunct="1">
                  <a:buClr>
                    <a:srgbClr val="CC9900"/>
                  </a:buClr>
                  <a:defRPr/>
                </a:pPr>
                <a:r>
                  <a:rPr lang="zh-CN" altLang="en-US" sz="1200" dirty="0">
                    <a:latin typeface="+mn-lt"/>
                    <a:ea typeface="+mn-ea"/>
                  </a:rPr>
                  <a:t>多租户管理</a:t>
                </a:r>
                <a:endParaRPr lang="zh-CN" altLang="en-US" sz="1200" dirty="0">
                  <a:latin typeface="+mn-lt"/>
                  <a:ea typeface="+mn-ea"/>
                </a:endParaRPr>
              </a:p>
            </p:txBody>
          </p:sp>
          <p:sp>
            <p:nvSpPr>
              <p:cNvPr id="62" name="圆角矩形 56"/>
              <p:cNvSpPr/>
              <p:nvPr/>
            </p:nvSpPr>
            <p:spPr bwMode="auto">
              <a:xfrm>
                <a:off x="9097275" y="3230167"/>
                <a:ext cx="1159479" cy="313616"/>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0" tIns="37435" rIns="0" bIns="47543"/>
              <a:lstStyle/>
              <a:p>
                <a:pPr algn="ctr" defTabSz="950595" eaLnBrk="1" fontAlgn="t" hangingPunct="1">
                  <a:buClr>
                    <a:srgbClr val="CC9900"/>
                  </a:buClr>
                  <a:defRPr/>
                </a:pPr>
                <a:r>
                  <a:rPr lang="zh-CN" altLang="en-US" sz="1200" dirty="0">
                    <a:latin typeface="+mn-lt"/>
                    <a:ea typeface="+mn-ea"/>
                  </a:rPr>
                  <a:t>异构虚拟化管理</a:t>
                </a:r>
                <a:endParaRPr lang="en-US" altLang="zh-CN" sz="1200" dirty="0">
                  <a:latin typeface="+mn-lt"/>
                  <a:ea typeface="+mn-ea"/>
                </a:endParaRPr>
              </a:p>
            </p:txBody>
          </p:sp>
          <p:sp>
            <p:nvSpPr>
              <p:cNvPr id="66" name="圆角矩形 56"/>
              <p:cNvSpPr/>
              <p:nvPr/>
            </p:nvSpPr>
            <p:spPr bwMode="auto">
              <a:xfrm>
                <a:off x="9097275" y="3719195"/>
                <a:ext cx="1159479" cy="318931"/>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0" tIns="37435" rIns="0" bIns="47543"/>
              <a:lstStyle/>
              <a:p>
                <a:pPr algn="ctr" defTabSz="950595" eaLnBrk="1" fontAlgn="t" hangingPunct="1">
                  <a:buClr>
                    <a:srgbClr val="CC9900"/>
                  </a:buClr>
                  <a:defRPr/>
                </a:pPr>
                <a:r>
                  <a:rPr lang="zh-CN" altLang="en-US" sz="1200" dirty="0">
                    <a:latin typeface="+mn-lt"/>
                    <a:ea typeface="+mn-ea"/>
                  </a:rPr>
                  <a:t>异构硬件管理</a:t>
                </a:r>
                <a:endParaRPr lang="zh-CN" altLang="en-US" sz="1200" dirty="0">
                  <a:latin typeface="+mn-lt"/>
                  <a:ea typeface="+mn-ea"/>
                </a:endParaRPr>
              </a:p>
            </p:txBody>
          </p:sp>
          <p:sp>
            <p:nvSpPr>
              <p:cNvPr id="68" name="圆角矩形 56"/>
              <p:cNvSpPr/>
              <p:nvPr/>
            </p:nvSpPr>
            <p:spPr bwMode="auto">
              <a:xfrm>
                <a:off x="9097275" y="4213538"/>
                <a:ext cx="1159479" cy="317159"/>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0" tIns="37435" rIns="0" bIns="47543"/>
              <a:lstStyle/>
              <a:p>
                <a:pPr algn="ctr" defTabSz="950595" eaLnBrk="1" fontAlgn="t" hangingPunct="1">
                  <a:buClr>
                    <a:srgbClr val="CC9900"/>
                  </a:buClr>
                  <a:defRPr/>
                </a:pPr>
                <a:r>
                  <a:rPr lang="zh-CN" altLang="en-US" sz="1200" dirty="0">
                    <a:latin typeface="+mn-lt"/>
                    <a:ea typeface="+mn-ea"/>
                  </a:rPr>
                  <a:t>统一监控管理</a:t>
                </a:r>
                <a:endParaRPr lang="zh-CN" altLang="en-US" sz="1200" dirty="0">
                  <a:latin typeface="+mn-lt"/>
                  <a:ea typeface="+mn-ea"/>
                </a:endParaRPr>
              </a:p>
            </p:txBody>
          </p:sp>
          <p:sp>
            <p:nvSpPr>
              <p:cNvPr id="69" name="圆角矩形 56"/>
              <p:cNvSpPr/>
              <p:nvPr/>
            </p:nvSpPr>
            <p:spPr bwMode="auto">
              <a:xfrm>
                <a:off x="9097275" y="4707881"/>
                <a:ext cx="1159479" cy="317160"/>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0" tIns="37435" rIns="0" bIns="47543"/>
              <a:lstStyle/>
              <a:p>
                <a:pPr algn="ctr" defTabSz="950595" eaLnBrk="1" fontAlgn="t" hangingPunct="1">
                  <a:buClr>
                    <a:srgbClr val="CC9900"/>
                  </a:buClr>
                  <a:defRPr/>
                </a:pPr>
                <a:r>
                  <a:rPr lang="zh-CN" altLang="en-US" sz="1200" dirty="0">
                    <a:latin typeface="+mn-lt"/>
                    <a:ea typeface="+mn-ea"/>
                  </a:rPr>
                  <a:t>应用管理</a:t>
                </a:r>
                <a:endParaRPr lang="zh-CN" altLang="en-US" sz="1200" dirty="0">
                  <a:latin typeface="+mn-lt"/>
                  <a:ea typeface="+mn-ea"/>
                </a:endParaRPr>
              </a:p>
            </p:txBody>
          </p:sp>
        </p:grpSp>
        <p:sp>
          <p:nvSpPr>
            <p:cNvPr id="71" name="圆角矩形 91"/>
            <p:cNvSpPr>
              <a:spLocks noChangeArrowheads="1"/>
            </p:cNvSpPr>
            <p:nvPr/>
          </p:nvSpPr>
          <p:spPr bwMode="auto">
            <a:xfrm>
              <a:off x="6147754" y="2160409"/>
              <a:ext cx="1800419" cy="3275006"/>
            </a:xfrm>
            <a:prstGeom prst="roundRect">
              <a:avLst>
                <a:gd name="adj" fmla="val 16667"/>
              </a:avLst>
            </a:prstGeom>
            <a:noFill/>
            <a:ln w="38100">
              <a:solidFill>
                <a:srgbClr val="FF0000"/>
              </a:solidFill>
              <a:prstDash val="dash"/>
              <a:round/>
            </a:ln>
            <a:extLst>
              <a:ext uri="{909E8E84-426E-40DD-AFC4-6F175D3DCCD1}">
                <a14:hiddenFill xmlns:a14="http://schemas.microsoft.com/office/drawing/2010/main">
                  <a:solidFill>
                    <a:srgbClr val="FFFFFF"/>
                  </a:solidFill>
                </a14:hiddenFill>
              </a:ext>
            </a:extLst>
          </p:spPr>
          <p:txBody>
            <a:bodyPr lIns="95085" tIns="47543" rIns="95085" bIns="47543"/>
            <a:lstStyle>
              <a:lvl1pPr defTabSz="9493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493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493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493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493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493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endParaRPr lang="zh-CN" altLang="en-US" sz="1900" smtClean="0">
                <a:latin typeface="+mn-lt"/>
                <a:ea typeface="+mn-ea"/>
              </a:endParaRPr>
            </a:p>
          </p:txBody>
        </p:sp>
      </p:grpSp>
      <p:sp>
        <p:nvSpPr>
          <p:cNvPr id="9" name="Title 8"/>
          <p:cNvSpPr>
            <a:spLocks noGrp="1"/>
          </p:cNvSpPr>
          <p:nvPr>
            <p:ph type="title"/>
          </p:nvPr>
        </p:nvSpPr>
        <p:spPr/>
        <p:txBody>
          <a:bodyPr/>
          <a:lstStyle/>
          <a:p>
            <a:r>
              <a:rPr lang="en-US" altLang="zh-CN" sz="3600" dirty="0"/>
              <a:t>FusionManager</a:t>
            </a:r>
            <a:r>
              <a:rPr lang="zh-CN" altLang="en-US" sz="3600" dirty="0"/>
              <a:t>定位及与周边</a:t>
            </a:r>
            <a:r>
              <a:rPr lang="zh-CN" altLang="en-US" sz="3600" dirty="0" smtClean="0"/>
              <a:t>产品关系</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dirty="0" smtClean="0"/>
              <a:t>产品特性</a:t>
            </a:r>
            <a:r>
              <a:rPr lang="en-US" altLang="zh-CN" dirty="0" smtClean="0"/>
              <a:t>—</a:t>
            </a:r>
            <a:r>
              <a:rPr lang="zh-CN" altLang="en-US" dirty="0" smtClean="0"/>
              <a:t>多租户（</a:t>
            </a:r>
            <a:r>
              <a:rPr lang="en-US" altLang="zh-CN" dirty="0" smtClean="0"/>
              <a:t> VDC</a:t>
            </a:r>
            <a:r>
              <a:rPr lang="zh-CN" altLang="en-US" dirty="0" smtClean="0"/>
              <a:t>）管理</a:t>
            </a:r>
            <a:endParaRPr lang="zh-CN" altLang="en-US" dirty="0" smtClean="0"/>
          </a:p>
        </p:txBody>
      </p:sp>
      <p:pic>
        <p:nvPicPr>
          <p:cNvPr id="29699" name="Picture 2" descr="C:\Users\Abject-3D\Desktop\VMWare Files\FINAL diagrams\Basic Virtualization\3D PNGs\DGRM_Datacenter_VI_Q408_Comm_3.png"/>
          <p:cNvPicPr>
            <a:picLocks noChangeAspect="1" noChangeArrowheads="1"/>
          </p:cNvPicPr>
          <p:nvPr/>
        </p:nvPicPr>
        <p:blipFill>
          <a:blip r:embed="rId1">
            <a:extLst>
              <a:ext uri="{28A0092B-C50C-407E-A947-70E740481C1C}">
                <a14:useLocalDpi xmlns:a14="http://schemas.microsoft.com/office/drawing/2010/main" val="0"/>
              </a:ext>
            </a:extLst>
          </a:blip>
          <a:srcRect l="4482"/>
          <a:stretch>
            <a:fillRect/>
          </a:stretch>
        </p:blipFill>
        <p:spPr bwMode="auto">
          <a:xfrm>
            <a:off x="1763713" y="3627438"/>
            <a:ext cx="1995487"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0" name="Group 25"/>
          <p:cNvGrpSpPr/>
          <p:nvPr/>
        </p:nvGrpSpPr>
        <p:grpSpPr bwMode="auto">
          <a:xfrm rot="304764">
            <a:off x="1697038" y="3459163"/>
            <a:ext cx="2130425" cy="1190625"/>
            <a:chOff x="5236709" y="1143000"/>
            <a:chExt cx="3188153" cy="2320085"/>
          </a:xfrm>
        </p:grpSpPr>
        <p:pic>
          <p:nvPicPr>
            <p:cNvPr id="29737" name="Picture 6" descr="C:\Users\Abject-3D\Desktop\VMWare Files\FINAL diagrams\Basic Virtualization\3D PNGs\ICON_ThinApp_3D_Q408_Comm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143000"/>
              <a:ext cx="3014662" cy="232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rot="21295236">
              <a:off x="5236709" y="2086958"/>
              <a:ext cx="2819397" cy="659599"/>
            </a:xfrm>
            <a:prstGeom prst="rect">
              <a:avLst/>
            </a:prstGeom>
            <a:noFill/>
            <a:scene3d>
              <a:camera prst="orthographicFront">
                <a:rot lat="2400000" lon="2520000" rev="0"/>
              </a:camera>
              <a:lightRig rig="threePt" dir="t"/>
            </a:scene3d>
            <a:sp3d z="38100"/>
          </p:spPr>
          <p:txBody>
            <a:bodyPr>
              <a:spAutoFit/>
              <a:scene3d>
                <a:camera prst="isometricOffAxis2Top">
                  <a:rot lat="18075715" lon="2520000" rev="18141449"/>
                </a:camera>
                <a:lightRig rig="threePt" dir="t"/>
              </a:scene3d>
            </a:bodyPr>
            <a:lstStyle/>
            <a:p>
              <a:pPr algn="ctr" eaLnBrk="1" fontAlgn="t" hangingPunct="1">
                <a:defRPr/>
              </a:pPr>
              <a:r>
                <a:rPr lang="zh-CN" altLang="en-US" sz="1600" b="1" dirty="0">
                  <a:solidFill>
                    <a:schemeClr val="bg1"/>
                  </a:solidFill>
                  <a:latin typeface="+mn-lt"/>
                  <a:ea typeface="+mn-ea"/>
                </a:rPr>
                <a:t>云管理共享资源池</a:t>
              </a:r>
              <a:endParaRPr lang="en-US" sz="1600" b="1" dirty="0">
                <a:solidFill>
                  <a:schemeClr val="bg1"/>
                </a:solidFill>
                <a:latin typeface="+mn-lt"/>
                <a:ea typeface="+mn-ea"/>
              </a:endParaRPr>
            </a:p>
          </p:txBody>
        </p:sp>
      </p:grpSp>
      <p:pic>
        <p:nvPicPr>
          <p:cNvPr id="29701" name="Picture 13" descr="C:\Users\Abject-3D\Desktop\VMWare Files\FINAL diagrams\Basic Virtualization\3D PNGs\VMW_09Q2_DGRM_LM_R4-(2)_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38422">
            <a:off x="3995738" y="3970338"/>
            <a:ext cx="13271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2" name="组合 55"/>
          <p:cNvGrpSpPr/>
          <p:nvPr/>
        </p:nvGrpSpPr>
        <p:grpSpPr bwMode="auto">
          <a:xfrm>
            <a:off x="4965700" y="1446213"/>
            <a:ext cx="3959225" cy="2178050"/>
            <a:chOff x="4525935" y="1489440"/>
            <a:chExt cx="4505707" cy="2922947"/>
          </a:xfrm>
        </p:grpSpPr>
        <p:pic>
          <p:nvPicPr>
            <p:cNvPr id="29724" name="Picture 19" descr="C:\Users\Abject-3D\Desktop\VMWare Files\FINAL diagrams\Basic Virtualization\3D PNGs\VMW_09Q2_DGRM_LM_R4-(2)_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532" y="1489440"/>
              <a:ext cx="357187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5" name="Picture 15" descr="C:\Users\Abject-3D\Desktop\VMWare Files\FINAL diagrams\Basic Virtualization\3D PNGs\VMW_09Q2_DGRM_LM_R4-(2)_1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5699" y="3407952"/>
              <a:ext cx="533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6" name="Picture 16" descr="C:\Users\Abject-3D\Desktop\VMWare Files\FINAL diagrams\Basic Virtualization\3D PNGs\VMW_09Q2_DGRM_LM_R4-(2)_1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150" y="3338730"/>
              <a:ext cx="3714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7" name="Picture 17" descr="C:\Users\Abject-3D\Desktop\VMWare Files\FINAL diagrams\Basic Virtualization\3D PNGs\VMW_09Q2_DGRM_LM_R4-(2)_1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1660" y="2284778"/>
              <a:ext cx="866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60"/>
            <p:cNvSpPr txBox="1"/>
            <p:nvPr/>
          </p:nvSpPr>
          <p:spPr>
            <a:xfrm>
              <a:off x="5557515" y="2908305"/>
              <a:ext cx="901502" cy="340868"/>
            </a:xfrm>
            <a:prstGeom prst="rect">
              <a:avLst/>
            </a:prstGeom>
            <a:noFill/>
          </p:spPr>
          <p:txBody>
            <a:bodyPr wrap="none">
              <a:spAutoFit/>
            </a:bodyPr>
            <a:lstStyle/>
            <a:p>
              <a:pPr algn="ctr" eaLnBrk="1" fontAlgn="t" hangingPunct="1">
                <a:defRPr/>
              </a:pPr>
              <a:r>
                <a:rPr lang="en-US" altLang="zh-CN" sz="1050" b="1" dirty="0">
                  <a:solidFill>
                    <a:srgbClr val="333333"/>
                  </a:solidFill>
                  <a:latin typeface="+mn-lt"/>
                  <a:ea typeface="+mn-ea"/>
                </a:rPr>
                <a:t>VDC</a:t>
              </a:r>
              <a:r>
                <a:rPr lang="zh-CN" altLang="en-US" sz="1050" b="1" dirty="0">
                  <a:solidFill>
                    <a:srgbClr val="333333"/>
                  </a:solidFill>
                  <a:latin typeface="+mn-lt"/>
                  <a:ea typeface="+mn-ea"/>
                </a:rPr>
                <a:t>计算池</a:t>
              </a:r>
              <a:endParaRPr lang="en-US" sz="1050" b="1" dirty="0">
                <a:solidFill>
                  <a:srgbClr val="333333"/>
                </a:solidFill>
                <a:latin typeface="+mn-lt"/>
                <a:ea typeface="+mn-ea"/>
              </a:endParaRPr>
            </a:p>
          </p:txBody>
        </p:sp>
        <p:sp>
          <p:nvSpPr>
            <p:cNvPr id="62" name="TextBox 61"/>
            <p:cNvSpPr txBox="1"/>
            <p:nvPr/>
          </p:nvSpPr>
          <p:spPr>
            <a:xfrm>
              <a:off x="7078688" y="2899783"/>
              <a:ext cx="899696" cy="340868"/>
            </a:xfrm>
            <a:prstGeom prst="rect">
              <a:avLst/>
            </a:prstGeom>
            <a:noFill/>
          </p:spPr>
          <p:txBody>
            <a:bodyPr wrap="none">
              <a:spAutoFit/>
            </a:bodyPr>
            <a:lstStyle/>
            <a:p>
              <a:pPr algn="ctr" eaLnBrk="1" fontAlgn="t" hangingPunct="1">
                <a:defRPr/>
              </a:pPr>
              <a:r>
                <a:rPr lang="en-US" altLang="zh-CN" sz="1050" b="1" dirty="0">
                  <a:solidFill>
                    <a:srgbClr val="333333"/>
                  </a:solidFill>
                  <a:latin typeface="+mn-lt"/>
                  <a:ea typeface="+mn-ea"/>
                </a:rPr>
                <a:t>VDC</a:t>
              </a:r>
              <a:r>
                <a:rPr lang="zh-CN" altLang="en-US" sz="1050" b="1" dirty="0">
                  <a:solidFill>
                    <a:srgbClr val="333333"/>
                  </a:solidFill>
                  <a:latin typeface="+mn-lt"/>
                  <a:ea typeface="+mn-ea"/>
                </a:rPr>
                <a:t>网络池</a:t>
              </a:r>
              <a:endParaRPr lang="en-US" sz="1050" b="1" dirty="0">
                <a:solidFill>
                  <a:srgbClr val="333333"/>
                </a:solidFill>
                <a:latin typeface="+mn-lt"/>
                <a:ea typeface="+mn-ea"/>
              </a:endParaRPr>
            </a:p>
          </p:txBody>
        </p:sp>
        <p:sp>
          <p:nvSpPr>
            <p:cNvPr id="64" name="TextBox 63"/>
            <p:cNvSpPr txBox="1"/>
            <p:nvPr/>
          </p:nvSpPr>
          <p:spPr>
            <a:xfrm>
              <a:off x="5539449" y="4071519"/>
              <a:ext cx="899696" cy="340868"/>
            </a:xfrm>
            <a:prstGeom prst="rect">
              <a:avLst/>
            </a:prstGeom>
            <a:noFill/>
          </p:spPr>
          <p:txBody>
            <a:bodyPr wrap="none">
              <a:spAutoFit/>
            </a:bodyPr>
            <a:lstStyle/>
            <a:p>
              <a:pPr algn="ctr" eaLnBrk="1" fontAlgn="t" hangingPunct="1">
                <a:defRPr/>
              </a:pPr>
              <a:r>
                <a:rPr lang="en-US" altLang="zh-CN" sz="1050" b="1" dirty="0">
                  <a:solidFill>
                    <a:srgbClr val="333333"/>
                  </a:solidFill>
                  <a:latin typeface="+mn-lt"/>
                  <a:ea typeface="+mn-ea"/>
                </a:rPr>
                <a:t>VDC</a:t>
              </a:r>
              <a:r>
                <a:rPr lang="zh-CN" altLang="en-US" sz="1050" b="1" dirty="0">
                  <a:solidFill>
                    <a:srgbClr val="333333"/>
                  </a:solidFill>
                  <a:latin typeface="+mn-lt"/>
                  <a:ea typeface="+mn-ea"/>
                </a:rPr>
                <a:t>存储池</a:t>
              </a:r>
              <a:endParaRPr lang="en-US" sz="1050" b="1" dirty="0">
                <a:solidFill>
                  <a:srgbClr val="333333"/>
                </a:solidFill>
                <a:latin typeface="+mn-lt"/>
                <a:ea typeface="+mn-ea"/>
              </a:endParaRPr>
            </a:p>
          </p:txBody>
        </p:sp>
        <p:sp>
          <p:nvSpPr>
            <p:cNvPr id="65" name="TextBox 64"/>
            <p:cNvSpPr txBox="1"/>
            <p:nvPr/>
          </p:nvSpPr>
          <p:spPr>
            <a:xfrm>
              <a:off x="6991970" y="4071519"/>
              <a:ext cx="1129136" cy="340868"/>
            </a:xfrm>
            <a:prstGeom prst="rect">
              <a:avLst/>
            </a:prstGeom>
            <a:noFill/>
          </p:spPr>
          <p:txBody>
            <a:bodyPr wrap="none">
              <a:spAutoFit/>
            </a:bodyPr>
            <a:lstStyle/>
            <a:p>
              <a:pPr algn="ctr" eaLnBrk="1" fontAlgn="t" hangingPunct="1">
                <a:defRPr/>
              </a:pPr>
              <a:r>
                <a:rPr lang="en-US" altLang="zh-CN" sz="1050" b="1" dirty="0">
                  <a:solidFill>
                    <a:srgbClr val="333333"/>
                  </a:solidFill>
                  <a:latin typeface="+mn-lt"/>
                  <a:ea typeface="+mn-ea"/>
                </a:rPr>
                <a:t>VDC</a:t>
              </a:r>
              <a:r>
                <a:rPr lang="zh-CN" altLang="en-US" sz="1050" b="1" dirty="0">
                  <a:solidFill>
                    <a:srgbClr val="333333"/>
                  </a:solidFill>
                  <a:latin typeface="+mn-lt"/>
                  <a:ea typeface="+mn-ea"/>
                </a:rPr>
                <a:t>用户</a:t>
              </a:r>
              <a:r>
                <a:rPr lang="en-US" altLang="zh-CN" sz="1050" b="1" dirty="0">
                  <a:solidFill>
                    <a:srgbClr val="333333"/>
                  </a:solidFill>
                  <a:latin typeface="+mn-lt"/>
                  <a:ea typeface="+mn-ea"/>
                </a:rPr>
                <a:t>/</a:t>
              </a:r>
              <a:r>
                <a:rPr lang="zh-CN" altLang="en-US" sz="1050" b="1" dirty="0">
                  <a:solidFill>
                    <a:srgbClr val="333333"/>
                  </a:solidFill>
                  <a:latin typeface="+mn-lt"/>
                  <a:ea typeface="+mn-ea"/>
                </a:rPr>
                <a:t>权限</a:t>
              </a:r>
              <a:endParaRPr lang="en-US" sz="1050" b="1" dirty="0">
                <a:solidFill>
                  <a:srgbClr val="333333"/>
                </a:solidFill>
                <a:latin typeface="+mn-lt"/>
                <a:ea typeface="+mn-ea"/>
              </a:endParaRPr>
            </a:p>
          </p:txBody>
        </p:sp>
        <p:sp>
          <p:nvSpPr>
            <p:cNvPr id="66" name="TextBox 65"/>
            <p:cNvSpPr txBox="1"/>
            <p:nvPr/>
          </p:nvSpPr>
          <p:spPr>
            <a:xfrm>
              <a:off x="6005556" y="1679047"/>
              <a:ext cx="1537432" cy="413303"/>
            </a:xfrm>
            <a:prstGeom prst="rect">
              <a:avLst/>
            </a:prstGeom>
            <a:noFill/>
          </p:spPr>
          <p:txBody>
            <a:bodyPr wrap="none">
              <a:spAutoFit/>
            </a:bodyPr>
            <a:lstStyle/>
            <a:p>
              <a:pPr algn="ctr" eaLnBrk="1" fontAlgn="t" hangingPunct="1">
                <a:defRPr/>
              </a:pPr>
              <a:r>
                <a:rPr lang="zh-CN" altLang="en-US" sz="1400" b="1" dirty="0">
                  <a:solidFill>
                    <a:schemeClr val="bg1"/>
                  </a:solidFill>
                  <a:latin typeface="+mn-lt"/>
                  <a:ea typeface="+mn-ea"/>
                </a:rPr>
                <a:t>组织</a:t>
              </a:r>
              <a:r>
                <a:rPr lang="en-US" altLang="zh-CN" sz="1400" b="1" dirty="0">
                  <a:solidFill>
                    <a:schemeClr val="bg1"/>
                  </a:solidFill>
                  <a:latin typeface="+mn-lt"/>
                  <a:ea typeface="+mn-ea"/>
                </a:rPr>
                <a:t>1 VDC</a:t>
              </a:r>
              <a:r>
                <a:rPr lang="zh-CN" altLang="en-US" sz="1400" b="1" dirty="0">
                  <a:solidFill>
                    <a:schemeClr val="bg1"/>
                  </a:solidFill>
                  <a:latin typeface="+mn-lt"/>
                  <a:ea typeface="+mn-ea"/>
                </a:rPr>
                <a:t>环境</a:t>
              </a:r>
              <a:endParaRPr lang="en-US" sz="1400" b="1" dirty="0">
                <a:solidFill>
                  <a:schemeClr val="bg1"/>
                </a:solidFill>
                <a:latin typeface="+mn-lt"/>
                <a:ea typeface="+mn-ea"/>
              </a:endParaRPr>
            </a:p>
          </p:txBody>
        </p:sp>
        <p:pic>
          <p:nvPicPr>
            <p:cNvPr id="29733"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178590" y="2226505"/>
              <a:ext cx="710771" cy="710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34" name="Picture 3" descr="C:\Users\Abject-3D\Desktop\VMWare Files\FINAL diagrams\Basic Virtualization\3D PNGs\VMW_09Q2_DGRM_LM_R4-(2)_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9967" y="3434866"/>
              <a:ext cx="4857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35" name="Picture 45" descr="ICON_Firewall_Q3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5935" y="2860152"/>
              <a:ext cx="961521" cy="88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36" name="Picture 45" descr="ICON_Firewall_Q3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0121" y="2895594"/>
              <a:ext cx="961521" cy="88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3" name="组合 71"/>
          <p:cNvGrpSpPr/>
          <p:nvPr/>
        </p:nvGrpSpPr>
        <p:grpSpPr bwMode="auto">
          <a:xfrm>
            <a:off x="4968875" y="3863975"/>
            <a:ext cx="3959225" cy="2176463"/>
            <a:chOff x="4525935" y="1489440"/>
            <a:chExt cx="4505707" cy="2922953"/>
          </a:xfrm>
        </p:grpSpPr>
        <p:pic>
          <p:nvPicPr>
            <p:cNvPr id="29711" name="Picture 19" descr="C:\Users\Abject-3D\Desktop\VMWare Files\FINAL diagrams\Basic Virtualization\3D PNGs\VMW_09Q2_DGRM_LM_R4-(2)_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532" y="1489440"/>
              <a:ext cx="357187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2" name="Picture 15" descr="C:\Users\Abject-3D\Desktop\VMWare Files\FINAL diagrams\Basic Virtualization\3D PNGs\VMW_09Q2_DGRM_LM_R4-(2)_1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5699" y="3407952"/>
              <a:ext cx="533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3" name="Picture 16" descr="C:\Users\Abject-3D\Desktop\VMWare Files\FINAL diagrams\Basic Virtualization\3D PNGs\VMW_09Q2_DGRM_LM_R4-(2)_1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150" y="3338730"/>
              <a:ext cx="3714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4" name="Picture 17" descr="C:\Users\Abject-3D\Desktop\VMWare Files\FINAL diagrams\Basic Virtualization\3D PNGs\VMW_09Q2_DGRM_LM_R4-(2)_1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1660" y="2284778"/>
              <a:ext cx="866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76"/>
            <p:cNvSpPr txBox="1"/>
            <p:nvPr/>
          </p:nvSpPr>
          <p:spPr>
            <a:xfrm>
              <a:off x="5557515" y="2909342"/>
              <a:ext cx="901502" cy="341118"/>
            </a:xfrm>
            <a:prstGeom prst="rect">
              <a:avLst/>
            </a:prstGeom>
            <a:noFill/>
          </p:spPr>
          <p:txBody>
            <a:bodyPr wrap="none">
              <a:spAutoFit/>
            </a:bodyPr>
            <a:lstStyle/>
            <a:p>
              <a:pPr algn="ctr" eaLnBrk="1" fontAlgn="t" hangingPunct="1">
                <a:defRPr/>
              </a:pPr>
              <a:r>
                <a:rPr lang="en-US" altLang="zh-CN" sz="1050" b="1" dirty="0">
                  <a:solidFill>
                    <a:srgbClr val="333333"/>
                  </a:solidFill>
                  <a:latin typeface="+mn-lt"/>
                  <a:ea typeface="+mn-ea"/>
                </a:rPr>
                <a:t>VDC</a:t>
              </a:r>
              <a:r>
                <a:rPr lang="zh-CN" altLang="en-US" sz="1050" b="1" dirty="0">
                  <a:solidFill>
                    <a:srgbClr val="333333"/>
                  </a:solidFill>
                  <a:latin typeface="+mn-lt"/>
                  <a:ea typeface="+mn-ea"/>
                </a:rPr>
                <a:t>计算池</a:t>
              </a:r>
              <a:endParaRPr lang="en-US" sz="1050" b="1" dirty="0">
                <a:solidFill>
                  <a:srgbClr val="333333"/>
                </a:solidFill>
                <a:latin typeface="+mn-lt"/>
                <a:ea typeface="+mn-ea"/>
              </a:endParaRPr>
            </a:p>
          </p:txBody>
        </p:sp>
        <p:sp>
          <p:nvSpPr>
            <p:cNvPr id="78" name="TextBox 77"/>
            <p:cNvSpPr txBox="1"/>
            <p:nvPr/>
          </p:nvSpPr>
          <p:spPr>
            <a:xfrm>
              <a:off x="7078688" y="2898683"/>
              <a:ext cx="899696" cy="341118"/>
            </a:xfrm>
            <a:prstGeom prst="rect">
              <a:avLst/>
            </a:prstGeom>
            <a:noFill/>
          </p:spPr>
          <p:txBody>
            <a:bodyPr wrap="none">
              <a:spAutoFit/>
            </a:bodyPr>
            <a:lstStyle/>
            <a:p>
              <a:pPr algn="ctr" eaLnBrk="1" fontAlgn="t" hangingPunct="1">
                <a:defRPr/>
              </a:pPr>
              <a:r>
                <a:rPr lang="en-US" altLang="zh-CN" sz="1050" b="1" dirty="0">
                  <a:solidFill>
                    <a:srgbClr val="333333"/>
                  </a:solidFill>
                  <a:latin typeface="+mn-lt"/>
                  <a:ea typeface="+mn-ea"/>
                </a:rPr>
                <a:t>VDC</a:t>
              </a:r>
              <a:r>
                <a:rPr lang="zh-CN" altLang="en-US" sz="1050" b="1" dirty="0">
                  <a:solidFill>
                    <a:srgbClr val="333333"/>
                  </a:solidFill>
                  <a:latin typeface="+mn-lt"/>
                  <a:ea typeface="+mn-ea"/>
                </a:rPr>
                <a:t>网络池</a:t>
              </a:r>
              <a:endParaRPr lang="en-US" sz="1050" b="1" dirty="0">
                <a:solidFill>
                  <a:srgbClr val="333333"/>
                </a:solidFill>
                <a:latin typeface="+mn-lt"/>
                <a:ea typeface="+mn-ea"/>
              </a:endParaRPr>
            </a:p>
          </p:txBody>
        </p:sp>
        <p:sp>
          <p:nvSpPr>
            <p:cNvPr id="79" name="TextBox 78"/>
            <p:cNvSpPr txBox="1"/>
            <p:nvPr/>
          </p:nvSpPr>
          <p:spPr>
            <a:xfrm>
              <a:off x="5539449" y="4071275"/>
              <a:ext cx="899696" cy="341118"/>
            </a:xfrm>
            <a:prstGeom prst="rect">
              <a:avLst/>
            </a:prstGeom>
            <a:noFill/>
          </p:spPr>
          <p:txBody>
            <a:bodyPr wrap="none">
              <a:spAutoFit/>
            </a:bodyPr>
            <a:lstStyle/>
            <a:p>
              <a:pPr algn="ctr" eaLnBrk="1" fontAlgn="t" hangingPunct="1">
                <a:defRPr/>
              </a:pPr>
              <a:r>
                <a:rPr lang="en-US" altLang="zh-CN" sz="1050" b="1" dirty="0">
                  <a:solidFill>
                    <a:srgbClr val="333333"/>
                  </a:solidFill>
                  <a:latin typeface="+mn-lt"/>
                  <a:ea typeface="+mn-ea"/>
                </a:rPr>
                <a:t>VDC</a:t>
              </a:r>
              <a:r>
                <a:rPr lang="zh-CN" altLang="en-US" sz="1050" b="1" dirty="0">
                  <a:solidFill>
                    <a:srgbClr val="333333"/>
                  </a:solidFill>
                  <a:latin typeface="+mn-lt"/>
                  <a:ea typeface="+mn-ea"/>
                </a:rPr>
                <a:t>存储池</a:t>
              </a:r>
              <a:endParaRPr lang="en-US" sz="1050" b="1" dirty="0">
                <a:solidFill>
                  <a:srgbClr val="333333"/>
                </a:solidFill>
                <a:latin typeface="+mn-lt"/>
                <a:ea typeface="+mn-ea"/>
              </a:endParaRPr>
            </a:p>
          </p:txBody>
        </p:sp>
        <p:sp>
          <p:nvSpPr>
            <p:cNvPr id="80" name="TextBox 79"/>
            <p:cNvSpPr txBox="1"/>
            <p:nvPr/>
          </p:nvSpPr>
          <p:spPr>
            <a:xfrm>
              <a:off x="6991970" y="4071275"/>
              <a:ext cx="1129136" cy="341118"/>
            </a:xfrm>
            <a:prstGeom prst="rect">
              <a:avLst/>
            </a:prstGeom>
            <a:noFill/>
          </p:spPr>
          <p:txBody>
            <a:bodyPr wrap="none">
              <a:spAutoFit/>
            </a:bodyPr>
            <a:lstStyle/>
            <a:p>
              <a:pPr algn="ctr" eaLnBrk="1" fontAlgn="t" hangingPunct="1">
                <a:defRPr/>
              </a:pPr>
              <a:r>
                <a:rPr lang="en-US" altLang="zh-CN" sz="1050" b="1" dirty="0">
                  <a:solidFill>
                    <a:srgbClr val="333333"/>
                  </a:solidFill>
                  <a:latin typeface="+mn-lt"/>
                  <a:ea typeface="+mn-ea"/>
                </a:rPr>
                <a:t>VDC</a:t>
              </a:r>
              <a:r>
                <a:rPr lang="zh-CN" altLang="en-US" sz="1050" b="1" dirty="0">
                  <a:solidFill>
                    <a:srgbClr val="333333"/>
                  </a:solidFill>
                  <a:latin typeface="+mn-lt"/>
                  <a:ea typeface="+mn-ea"/>
                </a:rPr>
                <a:t>用户</a:t>
              </a:r>
              <a:r>
                <a:rPr lang="en-US" altLang="zh-CN" sz="1050" b="1" dirty="0">
                  <a:solidFill>
                    <a:srgbClr val="333333"/>
                  </a:solidFill>
                  <a:latin typeface="+mn-lt"/>
                  <a:ea typeface="+mn-ea"/>
                </a:rPr>
                <a:t>/</a:t>
              </a:r>
              <a:r>
                <a:rPr lang="zh-CN" altLang="en-US" sz="1050" b="1" dirty="0">
                  <a:solidFill>
                    <a:srgbClr val="333333"/>
                  </a:solidFill>
                  <a:latin typeface="+mn-lt"/>
                  <a:ea typeface="+mn-ea"/>
                </a:rPr>
                <a:t>权限</a:t>
              </a:r>
              <a:endParaRPr lang="en-US" sz="1050" b="1" dirty="0">
                <a:solidFill>
                  <a:srgbClr val="333333"/>
                </a:solidFill>
                <a:latin typeface="+mn-lt"/>
                <a:ea typeface="+mn-ea"/>
              </a:endParaRPr>
            </a:p>
          </p:txBody>
        </p:sp>
        <p:sp>
          <p:nvSpPr>
            <p:cNvPr id="81" name="TextBox 80"/>
            <p:cNvSpPr txBox="1"/>
            <p:nvPr/>
          </p:nvSpPr>
          <p:spPr>
            <a:xfrm>
              <a:off x="6005556" y="1679187"/>
              <a:ext cx="1537432" cy="413605"/>
            </a:xfrm>
            <a:prstGeom prst="rect">
              <a:avLst/>
            </a:prstGeom>
            <a:noFill/>
          </p:spPr>
          <p:txBody>
            <a:bodyPr wrap="none">
              <a:spAutoFit/>
            </a:bodyPr>
            <a:lstStyle/>
            <a:p>
              <a:pPr algn="ctr" eaLnBrk="1" fontAlgn="t" hangingPunct="1">
                <a:defRPr/>
              </a:pPr>
              <a:r>
                <a:rPr lang="zh-CN" altLang="en-US" sz="1400" b="1" dirty="0">
                  <a:solidFill>
                    <a:schemeClr val="bg1"/>
                  </a:solidFill>
                  <a:latin typeface="+mn-lt"/>
                  <a:ea typeface="+mn-ea"/>
                </a:rPr>
                <a:t>组织</a:t>
              </a:r>
              <a:r>
                <a:rPr lang="en-US" altLang="zh-CN" sz="1400" b="1" dirty="0">
                  <a:solidFill>
                    <a:schemeClr val="bg1"/>
                  </a:solidFill>
                  <a:latin typeface="+mn-lt"/>
                  <a:ea typeface="+mn-ea"/>
                </a:rPr>
                <a:t>2 VDC</a:t>
              </a:r>
              <a:r>
                <a:rPr lang="zh-CN" altLang="en-US" sz="1400" b="1" dirty="0">
                  <a:solidFill>
                    <a:schemeClr val="bg1"/>
                  </a:solidFill>
                  <a:latin typeface="+mn-lt"/>
                  <a:ea typeface="+mn-ea"/>
                </a:rPr>
                <a:t>环境</a:t>
              </a:r>
              <a:endParaRPr lang="en-US" sz="1400" b="1" dirty="0">
                <a:solidFill>
                  <a:schemeClr val="bg1"/>
                </a:solidFill>
                <a:latin typeface="+mn-lt"/>
                <a:ea typeface="+mn-ea"/>
              </a:endParaRPr>
            </a:p>
          </p:txBody>
        </p:sp>
        <p:pic>
          <p:nvPicPr>
            <p:cNvPr id="29720"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178590" y="2226505"/>
              <a:ext cx="710771" cy="710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3" descr="C:\Users\Abject-3D\Desktop\VMWare Files\FINAL diagrams\Basic Virtualization\3D PNGs\VMW_09Q2_DGRM_LM_R4-(2)_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9967" y="3434866"/>
              <a:ext cx="4857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2" name="Picture 45" descr="ICON_Firewall_Q3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5935" y="2860152"/>
              <a:ext cx="961521" cy="88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3" name="Picture 45" descr="ICON_Firewall_Q3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0121" y="2895594"/>
              <a:ext cx="961521" cy="88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04" name="Picture 13" descr="C:\Users\Abject-3D\Desktop\VMWare Files\FINAL diagrams\Basic Virtualization\3D PNGs\VMW_09Q2_DGRM_LM_R4-(2)_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714862">
            <a:off x="4087019" y="4782344"/>
            <a:ext cx="9699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Rectangle 3"/>
          <p:cNvSpPr txBox="1">
            <a:spLocks noChangeArrowheads="1"/>
          </p:cNvSpPr>
          <p:nvPr/>
        </p:nvSpPr>
        <p:spPr>
          <a:xfrm>
            <a:off x="652463" y="1374775"/>
            <a:ext cx="4206875" cy="1693863"/>
          </a:xfrm>
          <a:prstGeom prst="rect">
            <a:avLst/>
          </a:prstGeom>
        </p:spPr>
        <p:txBody>
          <a:bodyPr/>
          <a:lstStyle/>
          <a:p>
            <a:pPr marL="301625" indent="-301625" defTabSz="801370" eaLnBrk="1" fontAlgn="t" hangingPunct="1">
              <a:lnSpc>
                <a:spcPct val="130000"/>
              </a:lnSpc>
              <a:spcBef>
                <a:spcPct val="30000"/>
              </a:spcBef>
              <a:buClr>
                <a:srgbClr val="808080"/>
              </a:buClr>
              <a:buSzPct val="60000"/>
              <a:buFont typeface="Wingdings" panose="05000000000000000000" pitchFamily="2" charset="2"/>
              <a:buChar char="l"/>
              <a:defRPr/>
            </a:pPr>
            <a:r>
              <a:rPr lang="zh-CN" altLang="en-US" sz="1600" kern="0" dirty="0">
                <a:latin typeface="+mn-lt"/>
                <a:ea typeface="+mn-ea"/>
              </a:rPr>
              <a:t>软件定义数据中心，</a:t>
            </a:r>
            <a:r>
              <a:rPr lang="en-US" altLang="zh-CN" sz="1600" kern="0" dirty="0">
                <a:latin typeface="+mn-lt"/>
                <a:ea typeface="+mn-ea"/>
              </a:rPr>
              <a:t>VDC</a:t>
            </a:r>
            <a:r>
              <a:rPr lang="zh-CN" altLang="en-US" sz="1600" kern="0" dirty="0">
                <a:latin typeface="+mn-lt"/>
                <a:ea typeface="+mn-ea"/>
              </a:rPr>
              <a:t>跨多数据中心，多租户可独立使用虚拟化资源</a:t>
            </a:r>
            <a:endParaRPr lang="zh-CN" altLang="en-US" sz="1600" kern="0" dirty="0">
              <a:latin typeface="+mn-lt"/>
              <a:ea typeface="+mn-ea"/>
            </a:endParaRPr>
          </a:p>
          <a:p>
            <a:pPr marL="301625" indent="-301625" defTabSz="801370" eaLnBrk="1" fontAlgn="t" hangingPunct="1">
              <a:lnSpc>
                <a:spcPct val="130000"/>
              </a:lnSpc>
              <a:spcBef>
                <a:spcPct val="30000"/>
              </a:spcBef>
              <a:buClr>
                <a:srgbClr val="808080"/>
              </a:buClr>
              <a:buSzPct val="60000"/>
              <a:buFont typeface="Wingdings" panose="05000000000000000000" pitchFamily="2" charset="2"/>
              <a:buChar char="l"/>
              <a:defRPr/>
            </a:pPr>
            <a:r>
              <a:rPr lang="zh-CN" altLang="en-US" sz="1600" kern="0" dirty="0">
                <a:latin typeface="+mn-lt"/>
                <a:ea typeface="+mn-ea"/>
              </a:rPr>
              <a:t>网络隔离（</a:t>
            </a:r>
            <a:r>
              <a:rPr lang="en-US" altLang="zh-CN" sz="1600" kern="0" dirty="0">
                <a:latin typeface="+mn-lt"/>
                <a:ea typeface="+mn-ea"/>
              </a:rPr>
              <a:t>VPC</a:t>
            </a:r>
            <a:r>
              <a:rPr lang="zh-CN" altLang="en-US" sz="1600" kern="0" dirty="0">
                <a:latin typeface="+mn-lt"/>
                <a:ea typeface="+mn-ea"/>
              </a:rPr>
              <a:t>），提供安全的租户间隔离环境</a:t>
            </a:r>
            <a:endParaRPr lang="zh-CN" altLang="en-US" sz="1600" kern="0" dirty="0">
              <a:latin typeface="+mn-lt"/>
              <a:ea typeface="+mn-ea"/>
            </a:endParaRPr>
          </a:p>
        </p:txBody>
      </p:sp>
      <p:pic>
        <p:nvPicPr>
          <p:cNvPr id="29706" name="Picture 4" descr="C:\Users\Abject-3D\Desktop\VMWare Files\FINAL diagrams\Basic Virtualization\3D PNGs\DGRM_Datacenter_VI_Q408_Comm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6125" y="3213100"/>
            <a:ext cx="395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4" descr="C:\Users\Abject-3D\Desktop\VMWare Files\FINAL diagrams\Basic Virtualization\3D PNGs\DGRM_Datacenter_VI_Q408_Comm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3463" y="3392488"/>
            <a:ext cx="396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4" descr="C:\Users\Abject-3D\Desktop\VMWare Files\FINAL diagrams\Basic Virtualization\3D PNGs\DGRM_Datacenter_VI_Q408_Comm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2388" y="3559175"/>
            <a:ext cx="395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4" descr="C:\Users\Abject-3D\Desktop\VMWare Files\FINAL diagrams\Basic Virtualization\3D PNGs\DGRM_Datacenter_VI_Q408_Comm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9725" y="3752850"/>
            <a:ext cx="396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0" name="Picture 4" descr="C:\Users\Abject-3D\Desktop\VMWare Files\FINAL diagrams\Basic Virtualization\3D PNGs\DGRM_Datacenter_VI_Q408_Comm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3575" y="3905250"/>
            <a:ext cx="396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bwMode="auto">
          <a:xfrm>
            <a:off x="2867025" y="2114550"/>
            <a:ext cx="2857500" cy="1633538"/>
          </a:xfrm>
          <a:custGeom>
            <a:avLst/>
            <a:gdLst>
              <a:gd name="connsiteX0" fmla="*/ 0 w 2857500"/>
              <a:gd name="connsiteY0" fmla="*/ 161925 h 1360488"/>
              <a:gd name="connsiteX1" fmla="*/ 533400 w 2857500"/>
              <a:gd name="connsiteY1" fmla="*/ 676275 h 1360488"/>
              <a:gd name="connsiteX2" fmla="*/ 1866900 w 2857500"/>
              <a:gd name="connsiteY2" fmla="*/ 1247775 h 1360488"/>
              <a:gd name="connsiteX3" fmla="*/ 2857500 w 2857500"/>
              <a:gd name="connsiteY3" fmla="*/ 0 h 1360488"/>
              <a:gd name="connsiteX4" fmla="*/ 2857500 w 2857500"/>
              <a:gd name="connsiteY4" fmla="*/ 0 h 136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0" h="1360488">
                <a:moveTo>
                  <a:pt x="0" y="161925"/>
                </a:moveTo>
                <a:cubicBezTo>
                  <a:pt x="111125" y="328612"/>
                  <a:pt x="222250" y="495300"/>
                  <a:pt x="533400" y="676275"/>
                </a:cubicBezTo>
                <a:cubicBezTo>
                  <a:pt x="844550" y="857250"/>
                  <a:pt x="1479550" y="1360488"/>
                  <a:pt x="1866900" y="1247775"/>
                </a:cubicBezTo>
                <a:cubicBezTo>
                  <a:pt x="2254250" y="1135063"/>
                  <a:pt x="2857500" y="0"/>
                  <a:pt x="2857500" y="0"/>
                </a:cubicBezTo>
                <a:lnTo>
                  <a:pt x="2857500" y="0"/>
                </a:lnTo>
              </a:path>
            </a:pathLst>
          </a:custGeom>
          <a:ln w="19050">
            <a:solidFill>
              <a:srgbClr val="00B050"/>
            </a:solidFill>
          </a:ln>
        </p:spPr>
        <p:style>
          <a:lnRef idx="1">
            <a:schemeClr val="accent4"/>
          </a:lnRef>
          <a:fillRef idx="0">
            <a:schemeClr val="accent4"/>
          </a:fillRef>
          <a:effectRef idx="0">
            <a:schemeClr val="accent4"/>
          </a:effectRef>
          <a:fontRef idx="minor">
            <a:schemeClr val="tx1"/>
          </a:fontRef>
        </p:style>
        <p:txBody>
          <a:bodyPr anchor="ctr"/>
          <a:lstStyle/>
          <a:p>
            <a:pPr algn="ctr" eaLnBrk="1" fontAlgn="t" hangingPunct="1">
              <a:defRPr/>
            </a:pPr>
            <a:endParaRPr lang="zh-CN" altLang="en-US"/>
          </a:p>
        </p:txBody>
      </p:sp>
      <p:sp>
        <p:nvSpPr>
          <p:cNvPr id="4" name="云形标注 3"/>
          <p:cNvSpPr/>
          <p:nvPr/>
        </p:nvSpPr>
        <p:spPr bwMode="auto">
          <a:xfrm>
            <a:off x="409575" y="1303338"/>
            <a:ext cx="4029075" cy="2628900"/>
          </a:xfrm>
          <a:prstGeom prst="cloudCallout">
            <a:avLst>
              <a:gd name="adj1" fmla="val -20603"/>
              <a:gd name="adj2" fmla="val 26878"/>
            </a:avLst>
          </a:prstGeom>
          <a:gradFill>
            <a:gsLst>
              <a:gs pos="0">
                <a:schemeClr val="accent5">
                  <a:lumMod val="75000"/>
                </a:schemeClr>
              </a:gs>
              <a:gs pos="64999">
                <a:srgbClr val="F0EBD5"/>
              </a:gs>
              <a:gs pos="100000">
                <a:srgbClr val="D1C39F"/>
              </a:gs>
            </a:gsLst>
            <a:lin ang="5400000" scaled="0"/>
          </a:gradFill>
          <a:ln>
            <a:noFill/>
          </a:ln>
        </p:spPr>
        <p:style>
          <a:lnRef idx="2">
            <a:schemeClr val="accent1"/>
          </a:lnRef>
          <a:fillRef idx="1">
            <a:schemeClr val="lt1"/>
          </a:fillRef>
          <a:effectRef idx="0">
            <a:schemeClr val="accent1"/>
          </a:effectRef>
          <a:fontRef idx="minor">
            <a:schemeClr val="dk1"/>
          </a:fontRef>
        </p:style>
        <p:txBody>
          <a:bodyPr/>
          <a:lstStyle/>
          <a:p>
            <a:pPr eaLnBrk="1" hangingPunct="1">
              <a:buClr>
                <a:srgbClr val="CC9900"/>
              </a:buClr>
              <a:buFont typeface="Wingdings" panose="05000000000000000000" pitchFamily="2" charset="2"/>
              <a:buChar char="n"/>
              <a:defRPr/>
            </a:pPr>
            <a:endParaRPr lang="zh-CN" altLang="en-US" sz="1800">
              <a:solidFill>
                <a:schemeClr val="tx1"/>
              </a:solidFill>
            </a:endParaRPr>
          </a:p>
        </p:txBody>
      </p:sp>
      <p:sp>
        <p:nvSpPr>
          <p:cNvPr id="5" name="椭圆 4"/>
          <p:cNvSpPr/>
          <p:nvPr/>
        </p:nvSpPr>
        <p:spPr bwMode="auto">
          <a:xfrm>
            <a:off x="2038350" y="1600200"/>
            <a:ext cx="1543050" cy="1074738"/>
          </a:xfrm>
          <a:prstGeom prst="ellipse">
            <a:avLst/>
          </a:prstGeom>
          <a:solidFill>
            <a:schemeClr val="accent3">
              <a:lumMod val="85000"/>
            </a:schemeClr>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sp>
        <p:nvSpPr>
          <p:cNvPr id="6" name="椭圆 5"/>
          <p:cNvSpPr/>
          <p:nvPr/>
        </p:nvSpPr>
        <p:spPr bwMode="auto">
          <a:xfrm>
            <a:off x="981075" y="2400300"/>
            <a:ext cx="1543050" cy="1074738"/>
          </a:xfrm>
          <a:prstGeom prst="ellipse">
            <a:avLst/>
          </a:prstGeom>
          <a:solidFill>
            <a:schemeClr val="accent3">
              <a:lumMod val="85000"/>
            </a:schemeClr>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sp>
        <p:nvSpPr>
          <p:cNvPr id="7" name="矩形 6"/>
          <p:cNvSpPr/>
          <p:nvPr/>
        </p:nvSpPr>
        <p:spPr>
          <a:xfrm>
            <a:off x="595313" y="4246563"/>
            <a:ext cx="7672387" cy="1846262"/>
          </a:xfrm>
          <a:prstGeom prst="rect">
            <a:avLst/>
          </a:prstGeom>
        </p:spPr>
        <p:txBody>
          <a:bodyPr lIns="91433" tIns="45717" rIns="91433" bIns="45717">
            <a:spAutoFit/>
          </a:bodyPr>
          <a:lstStyle/>
          <a:p>
            <a:pPr marL="300355" indent="-300355" defTabSz="801370" eaLnBrk="1" fontAlgn="t" hangingPunct="1">
              <a:lnSpc>
                <a:spcPct val="150000"/>
              </a:lnSpc>
              <a:buSzPct val="80000"/>
              <a:buFont typeface="Wingdings" panose="05000000000000000000" pitchFamily="2" charset="2"/>
              <a:buChar char="u"/>
              <a:defRPr/>
            </a:pPr>
            <a:r>
              <a:rPr lang="zh-CN" altLang="en-US" sz="1600" kern="0" dirty="0">
                <a:solidFill>
                  <a:srgbClr val="C00000"/>
                </a:solidFill>
                <a:latin typeface="+mn-lt"/>
                <a:ea typeface="+mn-ea"/>
              </a:rPr>
              <a:t>技术特点</a:t>
            </a:r>
            <a:endParaRPr lang="en-US" altLang="zh-CN" sz="1600" kern="0" dirty="0">
              <a:solidFill>
                <a:srgbClr val="000000"/>
              </a:solidFill>
              <a:latin typeface="+mn-lt"/>
              <a:ea typeface="+mn-ea"/>
            </a:endParaRPr>
          </a:p>
          <a:p>
            <a:pPr marL="300355" indent="-300355" defTabSz="801370" eaLnBrk="1" fontAlgn="t" hangingPunct="1">
              <a:lnSpc>
                <a:spcPct val="150000"/>
              </a:lnSpc>
              <a:buSzPct val="80000"/>
              <a:buFont typeface="Arial" panose="020B0604020202020204" pitchFamily="34" charset="0"/>
              <a:buChar char="•"/>
              <a:defRPr/>
            </a:pPr>
            <a:r>
              <a:rPr lang="zh-CN" altLang="en-US" sz="1200" kern="0" dirty="0">
                <a:solidFill>
                  <a:srgbClr val="C00000"/>
                </a:solidFill>
                <a:latin typeface="+mn-lt"/>
                <a:ea typeface="+mn-ea"/>
              </a:rPr>
              <a:t>隔离环境：</a:t>
            </a:r>
            <a:r>
              <a:rPr lang="en-US" altLang="zh-CN" sz="1200" kern="0" dirty="0">
                <a:solidFill>
                  <a:srgbClr val="000000"/>
                </a:solidFill>
                <a:latin typeface="+mn-lt"/>
                <a:ea typeface="+mn-ea"/>
              </a:rPr>
              <a:t>VPC</a:t>
            </a:r>
            <a:r>
              <a:rPr lang="zh-CN" altLang="en-US" sz="1200" kern="0" dirty="0">
                <a:solidFill>
                  <a:srgbClr val="000000"/>
                </a:solidFill>
                <a:latin typeface="+mn-lt"/>
                <a:ea typeface="+mn-ea"/>
              </a:rPr>
              <a:t>（</a:t>
            </a:r>
            <a:r>
              <a:rPr lang="en-US" altLang="zh-CN" sz="1200" kern="0" dirty="0">
                <a:solidFill>
                  <a:srgbClr val="000000"/>
                </a:solidFill>
                <a:latin typeface="+mn-lt"/>
                <a:ea typeface="+mn-ea"/>
              </a:rPr>
              <a:t>Virtual Private Cloud</a:t>
            </a:r>
            <a:r>
              <a:rPr lang="zh-CN" altLang="en-US" sz="1200" kern="0" dirty="0">
                <a:solidFill>
                  <a:srgbClr val="000000"/>
                </a:solidFill>
                <a:latin typeface="+mn-lt"/>
                <a:ea typeface="+mn-ea"/>
              </a:rPr>
              <a:t>）提供隔离的虚拟机和网络环境，满足不同部门网络隔离要求。</a:t>
            </a:r>
            <a:endParaRPr lang="en-US" altLang="zh-CN" sz="1200" kern="0" dirty="0">
              <a:solidFill>
                <a:srgbClr val="000000"/>
              </a:solidFill>
              <a:latin typeface="+mn-lt"/>
              <a:ea typeface="+mn-ea"/>
            </a:endParaRPr>
          </a:p>
          <a:p>
            <a:pPr marL="300355" indent="-300355" defTabSz="801370" eaLnBrk="1" fontAlgn="t" hangingPunct="1">
              <a:lnSpc>
                <a:spcPct val="150000"/>
              </a:lnSpc>
              <a:buSzPct val="80000"/>
              <a:buFont typeface="Arial" panose="020B0604020202020204" pitchFamily="34" charset="0"/>
              <a:buChar char="•"/>
              <a:defRPr/>
            </a:pPr>
            <a:r>
              <a:rPr lang="zh-CN" altLang="en-US" sz="1200" kern="0" dirty="0">
                <a:solidFill>
                  <a:srgbClr val="C00000"/>
                </a:solidFill>
                <a:latin typeface="+mn-lt"/>
                <a:ea typeface="+mn-ea"/>
              </a:rPr>
              <a:t>业务丰富：</a:t>
            </a:r>
            <a:r>
              <a:rPr lang="zh-CN" altLang="en-US" sz="1200" kern="0" dirty="0">
                <a:solidFill>
                  <a:srgbClr val="000000"/>
                </a:solidFill>
                <a:latin typeface="+mn-lt"/>
                <a:ea typeface="+mn-ea"/>
              </a:rPr>
              <a:t>每个</a:t>
            </a:r>
            <a:r>
              <a:rPr lang="en-US" altLang="zh-CN" sz="1200" kern="0" dirty="0">
                <a:solidFill>
                  <a:srgbClr val="000000"/>
                </a:solidFill>
                <a:latin typeface="+mn-lt"/>
                <a:ea typeface="+mn-ea"/>
              </a:rPr>
              <a:t>VPC</a:t>
            </a:r>
            <a:r>
              <a:rPr lang="zh-CN" altLang="en-US" sz="1200" kern="0" dirty="0">
                <a:solidFill>
                  <a:srgbClr val="000000"/>
                </a:solidFill>
                <a:latin typeface="+mn-lt"/>
                <a:ea typeface="+mn-ea"/>
              </a:rPr>
              <a:t>可以提供独立的虚拟防火墙、弹性</a:t>
            </a:r>
            <a:r>
              <a:rPr lang="en-US" altLang="zh-CN" sz="1200" kern="0" dirty="0">
                <a:solidFill>
                  <a:srgbClr val="000000"/>
                </a:solidFill>
                <a:latin typeface="+mn-lt"/>
                <a:ea typeface="+mn-ea"/>
              </a:rPr>
              <a:t>IP</a:t>
            </a:r>
            <a:r>
              <a:rPr lang="zh-CN" altLang="en-US" sz="1200" kern="0" dirty="0">
                <a:solidFill>
                  <a:srgbClr val="000000"/>
                </a:solidFill>
                <a:latin typeface="+mn-lt"/>
                <a:ea typeface="+mn-ea"/>
              </a:rPr>
              <a:t>、</a:t>
            </a:r>
            <a:r>
              <a:rPr lang="en-US" altLang="zh-CN" sz="1200" kern="0" dirty="0">
                <a:solidFill>
                  <a:srgbClr val="000000"/>
                </a:solidFill>
                <a:latin typeface="+mn-lt"/>
                <a:ea typeface="+mn-ea"/>
              </a:rPr>
              <a:t>VLB</a:t>
            </a:r>
            <a:r>
              <a:rPr lang="zh-CN" altLang="en-US" sz="1200" kern="0" dirty="0">
                <a:solidFill>
                  <a:srgbClr val="000000"/>
                </a:solidFill>
                <a:latin typeface="+mn-lt"/>
                <a:ea typeface="+mn-ea"/>
              </a:rPr>
              <a:t>、安全组、</a:t>
            </a:r>
            <a:r>
              <a:rPr lang="en-US" altLang="zh-CN" sz="1200" kern="0" dirty="0" err="1">
                <a:solidFill>
                  <a:srgbClr val="000000"/>
                </a:solidFill>
                <a:latin typeface="+mn-lt"/>
                <a:ea typeface="+mn-ea"/>
              </a:rPr>
              <a:t>SuperVLAN</a:t>
            </a:r>
            <a:r>
              <a:rPr lang="zh-CN" altLang="en-US" sz="1200" kern="0" dirty="0">
                <a:solidFill>
                  <a:srgbClr val="000000"/>
                </a:solidFill>
                <a:latin typeface="+mn-lt"/>
                <a:ea typeface="+mn-ea"/>
              </a:rPr>
              <a:t>、</a:t>
            </a:r>
            <a:r>
              <a:rPr lang="en-US" altLang="zh-CN" sz="1200" kern="0" dirty="0">
                <a:solidFill>
                  <a:srgbClr val="000000"/>
                </a:solidFill>
                <a:latin typeface="+mn-lt"/>
                <a:ea typeface="+mn-ea"/>
              </a:rPr>
              <a:t>IPSec VPN</a:t>
            </a:r>
            <a:r>
              <a:rPr lang="zh-CN" altLang="en-US" sz="1200" kern="0" dirty="0">
                <a:solidFill>
                  <a:srgbClr val="000000"/>
                </a:solidFill>
                <a:latin typeface="+mn-lt"/>
                <a:ea typeface="+mn-ea"/>
              </a:rPr>
              <a:t>、</a:t>
            </a:r>
            <a:r>
              <a:rPr lang="en-US" altLang="zh-CN" sz="1200" kern="0" dirty="0">
                <a:solidFill>
                  <a:srgbClr val="000000"/>
                </a:solidFill>
                <a:latin typeface="+mn-lt"/>
                <a:ea typeface="+mn-ea"/>
              </a:rPr>
              <a:t>NAT</a:t>
            </a:r>
            <a:r>
              <a:rPr lang="zh-CN" altLang="en-US" sz="1200" kern="0" dirty="0">
                <a:solidFill>
                  <a:srgbClr val="000000"/>
                </a:solidFill>
                <a:latin typeface="+mn-lt"/>
                <a:ea typeface="+mn-ea"/>
              </a:rPr>
              <a:t>网关等业务（部分功能可通过</a:t>
            </a:r>
            <a:r>
              <a:rPr lang="en-US" altLang="zh-CN" sz="1200" kern="0" dirty="0">
                <a:solidFill>
                  <a:srgbClr val="000000"/>
                </a:solidFill>
                <a:latin typeface="+mn-lt"/>
                <a:ea typeface="+mn-ea"/>
              </a:rPr>
              <a:t>VSA</a:t>
            </a:r>
            <a:r>
              <a:rPr lang="zh-CN" altLang="en-US" sz="1200" kern="0" dirty="0">
                <a:solidFill>
                  <a:srgbClr val="000000"/>
                </a:solidFill>
                <a:latin typeface="+mn-lt"/>
                <a:ea typeface="+mn-ea"/>
              </a:rPr>
              <a:t>提供）。</a:t>
            </a:r>
            <a:endParaRPr lang="en-US" altLang="zh-CN" sz="1200" kern="0" dirty="0">
              <a:solidFill>
                <a:srgbClr val="000000"/>
              </a:solidFill>
              <a:latin typeface="+mn-lt"/>
              <a:ea typeface="+mn-ea"/>
            </a:endParaRPr>
          </a:p>
          <a:p>
            <a:pPr marL="300355" indent="-300355" defTabSz="801370" eaLnBrk="1" fontAlgn="t" hangingPunct="1">
              <a:lnSpc>
                <a:spcPct val="150000"/>
              </a:lnSpc>
              <a:buSzPct val="80000"/>
              <a:buFont typeface="Arial" panose="020B0604020202020204" pitchFamily="34" charset="0"/>
              <a:buChar char="•"/>
              <a:defRPr/>
            </a:pPr>
            <a:r>
              <a:rPr lang="zh-CN" altLang="en-US" sz="1200" kern="0" dirty="0">
                <a:solidFill>
                  <a:srgbClr val="C00000"/>
                </a:solidFill>
                <a:latin typeface="+mn-lt"/>
                <a:ea typeface="+mn-ea"/>
              </a:rPr>
              <a:t>灵活的组网：</a:t>
            </a:r>
            <a:r>
              <a:rPr lang="zh-CN" altLang="en-US" sz="1200" kern="0" dirty="0">
                <a:solidFill>
                  <a:srgbClr val="000000"/>
                </a:solidFill>
                <a:latin typeface="+mn-lt"/>
                <a:ea typeface="+mn-ea"/>
              </a:rPr>
              <a:t>直联网络、路由网络和内部网络多种组网模式。</a:t>
            </a:r>
            <a:endParaRPr lang="en-US" altLang="zh-CN" sz="1200" kern="0" dirty="0">
              <a:solidFill>
                <a:srgbClr val="000000"/>
              </a:solidFill>
              <a:latin typeface="+mn-lt"/>
              <a:ea typeface="+mn-ea"/>
            </a:endParaRPr>
          </a:p>
          <a:p>
            <a:pPr marL="300355" indent="-300355" defTabSz="801370" eaLnBrk="1" fontAlgn="t" hangingPunct="1">
              <a:lnSpc>
                <a:spcPct val="150000"/>
              </a:lnSpc>
              <a:buSzPct val="80000"/>
              <a:buFont typeface="Arial" panose="020B0604020202020204" pitchFamily="34" charset="0"/>
              <a:buChar char="•"/>
              <a:defRPr/>
            </a:pPr>
            <a:r>
              <a:rPr lang="zh-CN" altLang="en-US" sz="1200" kern="0" dirty="0">
                <a:solidFill>
                  <a:srgbClr val="C00000"/>
                </a:solidFill>
                <a:latin typeface="+mn-lt"/>
                <a:ea typeface="+mn-ea"/>
              </a:rPr>
              <a:t>便捷计费：</a:t>
            </a:r>
            <a:r>
              <a:rPr lang="zh-CN" altLang="en-US" sz="1200" kern="0" dirty="0">
                <a:solidFill>
                  <a:srgbClr val="000000"/>
                </a:solidFill>
                <a:latin typeface="+mn-lt"/>
                <a:ea typeface="+mn-ea"/>
              </a:rPr>
              <a:t>提供各类资源的计次或流量统计信息，可作为计费系统的输入。</a:t>
            </a:r>
            <a:endParaRPr lang="en-US" altLang="zh-CN" sz="1200" kern="0" dirty="0">
              <a:solidFill>
                <a:srgbClr val="000000"/>
              </a:solidFill>
              <a:latin typeface="+mn-lt"/>
              <a:ea typeface="+mn-ea"/>
            </a:endParaRPr>
          </a:p>
        </p:txBody>
      </p:sp>
      <p:grpSp>
        <p:nvGrpSpPr>
          <p:cNvPr id="2" name="组合 19"/>
          <p:cNvGrpSpPr/>
          <p:nvPr/>
        </p:nvGrpSpPr>
        <p:grpSpPr>
          <a:xfrm>
            <a:off x="1416554" y="2366207"/>
            <a:ext cx="774197" cy="731520"/>
            <a:chOff x="6721978" y="941787"/>
            <a:chExt cx="945647" cy="801288"/>
          </a:xfrm>
          <a:solidFill>
            <a:schemeClr val="accent1">
              <a:lumMod val="40000"/>
              <a:lumOff val="60000"/>
            </a:schemeClr>
          </a:solidFill>
        </p:grpSpPr>
        <p:grpSp>
          <p:nvGrpSpPr>
            <p:cNvPr id="8" name="组合 16"/>
            <p:cNvGrpSpPr/>
            <p:nvPr/>
          </p:nvGrpSpPr>
          <p:grpSpPr>
            <a:xfrm>
              <a:off x="7055353" y="941787"/>
              <a:ext cx="316997" cy="572688"/>
              <a:chOff x="7350628" y="1151337"/>
              <a:chExt cx="316997" cy="572688"/>
            </a:xfrm>
            <a:grpFill/>
          </p:grpSpPr>
          <p:sp>
            <p:nvSpPr>
              <p:cNvPr id="19" name="Rectangle 8"/>
              <p:cNvSpPr>
                <a:spLocks noChangeArrowheads="1"/>
              </p:cNvSpPr>
              <p:nvPr/>
            </p:nvSpPr>
            <p:spPr bwMode="auto">
              <a:xfrm>
                <a:off x="7360154" y="1151337"/>
                <a:ext cx="269372" cy="353613"/>
              </a:xfrm>
              <a:prstGeom prst="rect">
                <a:avLst/>
              </a:prstGeom>
              <a:grpFill/>
              <a:ln w="9525" algn="ctr">
                <a:solidFill>
                  <a:srgbClr val="B4B4B4"/>
                </a:solidFill>
                <a:round/>
              </a:ln>
              <a:scene3d>
                <a:camera prst="orthographicFront"/>
                <a:lightRig rig="threePt" dir="t"/>
              </a:scene3d>
              <a:sp3d>
                <a:bevelT w="165100" prst="coolSlant"/>
              </a:sp3d>
            </p:spPr>
            <p:txBody>
              <a:bodyPr wrap="none" lIns="91391" tIns="45698" rIns="91391" bIns="45698"/>
              <a:lstStyle/>
              <a:p>
                <a:pPr eaLnBrk="1" fontAlgn="t" hangingPunct="1">
                  <a:defRPr/>
                </a:pPr>
                <a:endParaRPr lang="zh-CN" altLang="en-US" sz="1200">
                  <a:solidFill>
                    <a:srgbClr val="B2B2B2"/>
                  </a:solidFill>
                  <a:latin typeface="+mn-lt"/>
                  <a:ea typeface="+mn-ea"/>
                  <a:cs typeface="Arial" panose="020B0604020202020204" pitchFamily="34" charset="0"/>
                </a:endParaRPr>
              </a:p>
            </p:txBody>
          </p:sp>
          <p:sp>
            <p:nvSpPr>
              <p:cNvPr id="20" name="TextBox 170"/>
              <p:cNvSpPr txBox="1">
                <a:spLocks noChangeArrowheads="1"/>
              </p:cNvSpPr>
              <p:nvPr/>
            </p:nvSpPr>
            <p:spPr bwMode="auto">
              <a:xfrm>
                <a:off x="7350628" y="1160659"/>
                <a:ext cx="316997" cy="563366"/>
              </a:xfrm>
              <a:prstGeom prst="rect">
                <a:avLst/>
              </a:prstGeom>
              <a:grpFill/>
              <a:ln w="9525">
                <a:noFill/>
                <a:miter lim="800000"/>
              </a:ln>
              <a:scene3d>
                <a:camera prst="orthographicFront"/>
                <a:lightRig rig="threePt" dir="t"/>
              </a:scene3d>
              <a:sp3d>
                <a:bevelT w="165100" prst="coolSlant"/>
              </a:sp3d>
            </p:spPr>
            <p:txBody>
              <a:bodyPr lIns="91433" tIns="45717" rIns="91433" bIns="45717"/>
              <a:lstStyle/>
              <a:p>
                <a:pPr algn="ctr" eaLnBrk="1" fontAlgn="t" hangingPunct="1">
                  <a:defRPr/>
                </a:pPr>
                <a:r>
                  <a:rPr lang="en-US" altLang="zh-CN" sz="1050" dirty="0">
                    <a:solidFill>
                      <a:srgbClr val="0070C0"/>
                    </a:solidFill>
                    <a:latin typeface="+mn-lt"/>
                    <a:ea typeface="+mn-ea"/>
                    <a:cs typeface="Arial" panose="020B0604020202020204" pitchFamily="34" charset="0"/>
                  </a:rPr>
                  <a:t>VM</a:t>
                </a:r>
                <a:endParaRPr lang="zh-CN" altLang="en-US" sz="1050" dirty="0">
                  <a:solidFill>
                    <a:srgbClr val="0070C0"/>
                  </a:solidFill>
                  <a:latin typeface="+mn-lt"/>
                  <a:ea typeface="+mn-ea"/>
                  <a:cs typeface="Arial" panose="020B0604020202020204" pitchFamily="34" charset="0"/>
                </a:endParaRPr>
              </a:p>
            </p:txBody>
          </p:sp>
        </p:grpSp>
        <p:grpSp>
          <p:nvGrpSpPr>
            <p:cNvPr id="9" name="组合 9"/>
            <p:cNvGrpSpPr/>
            <p:nvPr/>
          </p:nvGrpSpPr>
          <p:grpSpPr>
            <a:xfrm>
              <a:off x="7350628" y="1170387"/>
              <a:ext cx="316997" cy="572688"/>
              <a:chOff x="7350628" y="1151337"/>
              <a:chExt cx="316997" cy="572688"/>
            </a:xfrm>
            <a:grpFill/>
          </p:grpSpPr>
          <p:sp>
            <p:nvSpPr>
              <p:cNvPr id="17" name="Rectangle 8"/>
              <p:cNvSpPr>
                <a:spLocks noChangeArrowheads="1"/>
              </p:cNvSpPr>
              <p:nvPr/>
            </p:nvSpPr>
            <p:spPr bwMode="auto">
              <a:xfrm>
                <a:off x="7360154" y="1151337"/>
                <a:ext cx="269372" cy="353613"/>
              </a:xfrm>
              <a:prstGeom prst="rect">
                <a:avLst/>
              </a:prstGeom>
              <a:grpFill/>
              <a:ln w="9525" algn="ctr">
                <a:solidFill>
                  <a:srgbClr val="B4B4B4"/>
                </a:solidFill>
                <a:round/>
              </a:ln>
              <a:scene3d>
                <a:camera prst="orthographicFront"/>
                <a:lightRig rig="threePt" dir="t"/>
              </a:scene3d>
              <a:sp3d>
                <a:bevelT w="165100" prst="coolSlant"/>
              </a:sp3d>
            </p:spPr>
            <p:txBody>
              <a:bodyPr wrap="none" lIns="91391" tIns="45698" rIns="91391" bIns="45698"/>
              <a:lstStyle/>
              <a:p>
                <a:pPr eaLnBrk="1" fontAlgn="t" hangingPunct="1">
                  <a:defRPr/>
                </a:pPr>
                <a:endParaRPr lang="zh-CN" altLang="en-US" sz="1200">
                  <a:solidFill>
                    <a:srgbClr val="B2B2B2"/>
                  </a:solidFill>
                  <a:latin typeface="+mn-lt"/>
                  <a:ea typeface="+mn-ea"/>
                  <a:cs typeface="Arial" panose="020B0604020202020204" pitchFamily="34" charset="0"/>
                </a:endParaRPr>
              </a:p>
            </p:txBody>
          </p:sp>
          <p:sp>
            <p:nvSpPr>
              <p:cNvPr id="18" name="TextBox 170"/>
              <p:cNvSpPr txBox="1">
                <a:spLocks noChangeArrowheads="1"/>
              </p:cNvSpPr>
              <p:nvPr/>
            </p:nvSpPr>
            <p:spPr bwMode="auto">
              <a:xfrm>
                <a:off x="7350628" y="1160659"/>
                <a:ext cx="316997" cy="563366"/>
              </a:xfrm>
              <a:prstGeom prst="rect">
                <a:avLst/>
              </a:prstGeom>
              <a:grpFill/>
              <a:ln w="9525">
                <a:noFill/>
                <a:miter lim="800000"/>
              </a:ln>
              <a:scene3d>
                <a:camera prst="orthographicFront"/>
                <a:lightRig rig="threePt" dir="t"/>
              </a:scene3d>
              <a:sp3d>
                <a:bevelT w="165100" prst="coolSlant"/>
              </a:sp3d>
            </p:spPr>
            <p:txBody>
              <a:bodyPr lIns="91433" tIns="45717" rIns="91433" bIns="45717"/>
              <a:lstStyle/>
              <a:p>
                <a:pPr algn="ctr" eaLnBrk="1" fontAlgn="t" hangingPunct="1">
                  <a:defRPr/>
                </a:pPr>
                <a:r>
                  <a:rPr lang="en-US" altLang="zh-CN" sz="1050" dirty="0">
                    <a:solidFill>
                      <a:srgbClr val="0070C0"/>
                    </a:solidFill>
                    <a:latin typeface="+mn-lt"/>
                    <a:ea typeface="+mn-ea"/>
                    <a:cs typeface="Arial" panose="020B0604020202020204" pitchFamily="34" charset="0"/>
                  </a:rPr>
                  <a:t>VM</a:t>
                </a:r>
                <a:endParaRPr lang="zh-CN" altLang="en-US" sz="1050" dirty="0">
                  <a:solidFill>
                    <a:srgbClr val="0070C0"/>
                  </a:solidFill>
                  <a:latin typeface="+mn-lt"/>
                  <a:ea typeface="+mn-ea"/>
                  <a:cs typeface="Arial" panose="020B0604020202020204" pitchFamily="34" charset="0"/>
                </a:endParaRPr>
              </a:p>
            </p:txBody>
          </p:sp>
        </p:grpSp>
        <p:grpSp>
          <p:nvGrpSpPr>
            <p:cNvPr id="10" name="组合 10"/>
            <p:cNvGrpSpPr/>
            <p:nvPr/>
          </p:nvGrpSpPr>
          <p:grpSpPr>
            <a:xfrm>
              <a:off x="7036303" y="1170387"/>
              <a:ext cx="316997" cy="572688"/>
              <a:chOff x="7350628" y="1151337"/>
              <a:chExt cx="316997" cy="572688"/>
            </a:xfrm>
            <a:grpFill/>
          </p:grpSpPr>
          <p:sp>
            <p:nvSpPr>
              <p:cNvPr id="15" name="Rectangle 8"/>
              <p:cNvSpPr>
                <a:spLocks noChangeArrowheads="1"/>
              </p:cNvSpPr>
              <p:nvPr/>
            </p:nvSpPr>
            <p:spPr bwMode="auto">
              <a:xfrm>
                <a:off x="7360154" y="1151337"/>
                <a:ext cx="269372" cy="353613"/>
              </a:xfrm>
              <a:prstGeom prst="rect">
                <a:avLst/>
              </a:prstGeom>
              <a:grpFill/>
              <a:ln w="9525" algn="ctr">
                <a:solidFill>
                  <a:srgbClr val="B4B4B4"/>
                </a:solidFill>
                <a:round/>
              </a:ln>
              <a:scene3d>
                <a:camera prst="orthographicFront"/>
                <a:lightRig rig="threePt" dir="t"/>
              </a:scene3d>
              <a:sp3d>
                <a:bevelT w="165100" prst="coolSlant"/>
              </a:sp3d>
            </p:spPr>
            <p:txBody>
              <a:bodyPr wrap="none" lIns="91391" tIns="45698" rIns="91391" bIns="45698"/>
              <a:lstStyle/>
              <a:p>
                <a:pPr eaLnBrk="1" fontAlgn="t" hangingPunct="1">
                  <a:defRPr/>
                </a:pPr>
                <a:endParaRPr lang="zh-CN" altLang="en-US" sz="1200">
                  <a:solidFill>
                    <a:srgbClr val="B2B2B2"/>
                  </a:solidFill>
                  <a:latin typeface="+mn-lt"/>
                  <a:ea typeface="+mn-ea"/>
                  <a:cs typeface="Arial" panose="020B0604020202020204" pitchFamily="34" charset="0"/>
                </a:endParaRPr>
              </a:p>
            </p:txBody>
          </p:sp>
          <p:sp>
            <p:nvSpPr>
              <p:cNvPr id="16" name="TextBox 170"/>
              <p:cNvSpPr txBox="1">
                <a:spLocks noChangeArrowheads="1"/>
              </p:cNvSpPr>
              <p:nvPr/>
            </p:nvSpPr>
            <p:spPr bwMode="auto">
              <a:xfrm>
                <a:off x="7350628" y="1160659"/>
                <a:ext cx="316997" cy="563366"/>
              </a:xfrm>
              <a:prstGeom prst="rect">
                <a:avLst/>
              </a:prstGeom>
              <a:grpFill/>
              <a:ln w="9525">
                <a:noFill/>
                <a:miter lim="800000"/>
              </a:ln>
              <a:scene3d>
                <a:camera prst="orthographicFront"/>
                <a:lightRig rig="threePt" dir="t"/>
              </a:scene3d>
              <a:sp3d>
                <a:bevelT w="165100" prst="coolSlant"/>
              </a:sp3d>
            </p:spPr>
            <p:txBody>
              <a:bodyPr lIns="91433" tIns="45717" rIns="91433" bIns="45717"/>
              <a:lstStyle/>
              <a:p>
                <a:pPr algn="ctr" eaLnBrk="1" fontAlgn="t" hangingPunct="1">
                  <a:defRPr/>
                </a:pPr>
                <a:r>
                  <a:rPr lang="en-US" altLang="zh-CN" sz="1050" dirty="0">
                    <a:solidFill>
                      <a:srgbClr val="0070C0"/>
                    </a:solidFill>
                    <a:latin typeface="+mn-lt"/>
                    <a:ea typeface="+mn-ea"/>
                    <a:cs typeface="Arial" panose="020B0604020202020204" pitchFamily="34" charset="0"/>
                  </a:rPr>
                  <a:t>VM</a:t>
                </a:r>
                <a:endParaRPr lang="zh-CN" altLang="en-US" sz="1050" dirty="0">
                  <a:solidFill>
                    <a:srgbClr val="0070C0"/>
                  </a:solidFill>
                  <a:latin typeface="+mn-lt"/>
                  <a:ea typeface="+mn-ea"/>
                  <a:cs typeface="Arial" panose="020B0604020202020204" pitchFamily="34" charset="0"/>
                </a:endParaRPr>
              </a:p>
            </p:txBody>
          </p:sp>
        </p:grpSp>
        <p:grpSp>
          <p:nvGrpSpPr>
            <p:cNvPr id="11" name="组合 13"/>
            <p:cNvGrpSpPr/>
            <p:nvPr/>
          </p:nvGrpSpPr>
          <p:grpSpPr>
            <a:xfrm>
              <a:off x="6721978" y="1170387"/>
              <a:ext cx="316997" cy="572688"/>
              <a:chOff x="7350628" y="1151337"/>
              <a:chExt cx="316997" cy="572688"/>
            </a:xfrm>
            <a:grpFill/>
          </p:grpSpPr>
          <p:sp>
            <p:nvSpPr>
              <p:cNvPr id="13" name="Rectangle 8"/>
              <p:cNvSpPr>
                <a:spLocks noChangeArrowheads="1"/>
              </p:cNvSpPr>
              <p:nvPr/>
            </p:nvSpPr>
            <p:spPr bwMode="auto">
              <a:xfrm>
                <a:off x="7360154" y="1151337"/>
                <a:ext cx="269372" cy="353613"/>
              </a:xfrm>
              <a:prstGeom prst="rect">
                <a:avLst/>
              </a:prstGeom>
              <a:grpFill/>
              <a:ln w="9525" algn="ctr">
                <a:solidFill>
                  <a:srgbClr val="B4B4B4"/>
                </a:solidFill>
                <a:round/>
              </a:ln>
              <a:scene3d>
                <a:camera prst="orthographicFront"/>
                <a:lightRig rig="threePt" dir="t"/>
              </a:scene3d>
              <a:sp3d>
                <a:bevelT w="165100" prst="coolSlant"/>
              </a:sp3d>
            </p:spPr>
            <p:txBody>
              <a:bodyPr wrap="none" lIns="91391" tIns="45698" rIns="91391" bIns="45698"/>
              <a:lstStyle/>
              <a:p>
                <a:pPr eaLnBrk="1" fontAlgn="t" hangingPunct="1">
                  <a:defRPr/>
                </a:pPr>
                <a:endParaRPr lang="zh-CN" altLang="en-US" sz="1200">
                  <a:solidFill>
                    <a:srgbClr val="B2B2B2"/>
                  </a:solidFill>
                  <a:latin typeface="+mn-lt"/>
                  <a:ea typeface="+mn-ea"/>
                  <a:cs typeface="Arial" panose="020B0604020202020204" pitchFamily="34" charset="0"/>
                </a:endParaRPr>
              </a:p>
            </p:txBody>
          </p:sp>
          <p:sp>
            <p:nvSpPr>
              <p:cNvPr id="14" name="TextBox 170"/>
              <p:cNvSpPr txBox="1">
                <a:spLocks noChangeArrowheads="1"/>
              </p:cNvSpPr>
              <p:nvPr/>
            </p:nvSpPr>
            <p:spPr bwMode="auto">
              <a:xfrm>
                <a:off x="7350628" y="1160659"/>
                <a:ext cx="316997" cy="563366"/>
              </a:xfrm>
              <a:prstGeom prst="rect">
                <a:avLst/>
              </a:prstGeom>
              <a:grpFill/>
              <a:ln w="9525">
                <a:noFill/>
                <a:miter lim="800000"/>
              </a:ln>
              <a:scene3d>
                <a:camera prst="orthographicFront"/>
                <a:lightRig rig="threePt" dir="t"/>
              </a:scene3d>
              <a:sp3d>
                <a:bevelT w="165100" prst="coolSlant"/>
              </a:sp3d>
            </p:spPr>
            <p:txBody>
              <a:bodyPr lIns="91433" tIns="45717" rIns="91433" bIns="45717"/>
              <a:lstStyle/>
              <a:p>
                <a:pPr algn="ctr" eaLnBrk="1" fontAlgn="t" hangingPunct="1">
                  <a:defRPr/>
                </a:pPr>
                <a:r>
                  <a:rPr lang="en-US" altLang="zh-CN" sz="1050" dirty="0">
                    <a:solidFill>
                      <a:srgbClr val="0070C0"/>
                    </a:solidFill>
                    <a:latin typeface="+mn-lt"/>
                    <a:ea typeface="+mn-ea"/>
                    <a:cs typeface="Arial" panose="020B0604020202020204" pitchFamily="34" charset="0"/>
                  </a:rPr>
                  <a:t>VM</a:t>
                </a:r>
                <a:endParaRPr lang="zh-CN" altLang="en-US" sz="1050" dirty="0">
                  <a:solidFill>
                    <a:srgbClr val="0070C0"/>
                  </a:solidFill>
                  <a:latin typeface="+mn-lt"/>
                  <a:ea typeface="+mn-ea"/>
                  <a:cs typeface="Arial" panose="020B0604020202020204" pitchFamily="34" charset="0"/>
                </a:endParaRPr>
              </a:p>
            </p:txBody>
          </p:sp>
        </p:grpSp>
      </p:grpSp>
      <p:grpSp>
        <p:nvGrpSpPr>
          <p:cNvPr id="12" name="组合 20"/>
          <p:cNvGrpSpPr/>
          <p:nvPr/>
        </p:nvGrpSpPr>
        <p:grpSpPr>
          <a:xfrm>
            <a:off x="2407154" y="1611827"/>
            <a:ext cx="774197" cy="731520"/>
            <a:chOff x="6721978" y="941787"/>
            <a:chExt cx="945647" cy="801288"/>
          </a:xfrm>
          <a:solidFill>
            <a:schemeClr val="accent1">
              <a:lumMod val="40000"/>
              <a:lumOff val="60000"/>
            </a:schemeClr>
          </a:solidFill>
        </p:grpSpPr>
        <p:grpSp>
          <p:nvGrpSpPr>
            <p:cNvPr id="21" name="组合 16"/>
            <p:cNvGrpSpPr/>
            <p:nvPr/>
          </p:nvGrpSpPr>
          <p:grpSpPr>
            <a:xfrm>
              <a:off x="7055353" y="941787"/>
              <a:ext cx="316997" cy="572687"/>
              <a:chOff x="7350628" y="1151337"/>
              <a:chExt cx="316997" cy="572687"/>
            </a:xfrm>
            <a:grpFill/>
          </p:grpSpPr>
          <p:sp>
            <p:nvSpPr>
              <p:cNvPr id="32" name="Rectangle 8"/>
              <p:cNvSpPr>
                <a:spLocks noChangeArrowheads="1"/>
              </p:cNvSpPr>
              <p:nvPr/>
            </p:nvSpPr>
            <p:spPr bwMode="auto">
              <a:xfrm>
                <a:off x="7360154" y="1151337"/>
                <a:ext cx="269372" cy="353613"/>
              </a:xfrm>
              <a:prstGeom prst="rect">
                <a:avLst/>
              </a:prstGeom>
              <a:grpFill/>
              <a:ln w="9525" algn="ctr">
                <a:solidFill>
                  <a:srgbClr val="B4B4B4"/>
                </a:solidFill>
                <a:round/>
              </a:ln>
              <a:scene3d>
                <a:camera prst="orthographicFront"/>
                <a:lightRig rig="threePt" dir="t"/>
              </a:scene3d>
              <a:sp3d>
                <a:bevelT w="165100" prst="coolSlant"/>
              </a:sp3d>
            </p:spPr>
            <p:txBody>
              <a:bodyPr wrap="none" lIns="91391" tIns="45698" rIns="91391" bIns="45698"/>
              <a:lstStyle/>
              <a:p>
                <a:pPr eaLnBrk="1" fontAlgn="t" hangingPunct="1">
                  <a:defRPr/>
                </a:pPr>
                <a:endParaRPr lang="zh-CN" altLang="en-US" sz="1200">
                  <a:solidFill>
                    <a:srgbClr val="B2B2B2"/>
                  </a:solidFill>
                  <a:latin typeface="+mn-lt"/>
                  <a:ea typeface="+mn-ea"/>
                  <a:cs typeface="Arial" panose="020B0604020202020204" pitchFamily="34" charset="0"/>
                </a:endParaRPr>
              </a:p>
            </p:txBody>
          </p:sp>
          <p:sp>
            <p:nvSpPr>
              <p:cNvPr id="33" name="TextBox 170"/>
              <p:cNvSpPr txBox="1">
                <a:spLocks noChangeArrowheads="1"/>
              </p:cNvSpPr>
              <p:nvPr/>
            </p:nvSpPr>
            <p:spPr bwMode="auto">
              <a:xfrm>
                <a:off x="7350628" y="1160658"/>
                <a:ext cx="316997" cy="563366"/>
              </a:xfrm>
              <a:prstGeom prst="rect">
                <a:avLst/>
              </a:prstGeom>
              <a:grpFill/>
              <a:ln w="9525">
                <a:noFill/>
                <a:miter lim="800000"/>
              </a:ln>
              <a:scene3d>
                <a:camera prst="orthographicFront"/>
                <a:lightRig rig="threePt" dir="t"/>
              </a:scene3d>
              <a:sp3d>
                <a:bevelT w="165100" prst="coolSlant"/>
              </a:sp3d>
            </p:spPr>
            <p:txBody>
              <a:bodyPr lIns="91433" tIns="45717" rIns="91433" bIns="45717"/>
              <a:lstStyle/>
              <a:p>
                <a:pPr algn="ctr" eaLnBrk="1" fontAlgn="t" hangingPunct="1">
                  <a:defRPr/>
                </a:pPr>
                <a:r>
                  <a:rPr lang="en-US" altLang="zh-CN" sz="1050" dirty="0">
                    <a:solidFill>
                      <a:srgbClr val="0070C0"/>
                    </a:solidFill>
                    <a:latin typeface="+mn-lt"/>
                    <a:ea typeface="+mn-ea"/>
                    <a:cs typeface="Arial" panose="020B0604020202020204" pitchFamily="34" charset="0"/>
                  </a:rPr>
                  <a:t>VM</a:t>
                </a:r>
                <a:endParaRPr lang="zh-CN" altLang="en-US" sz="1050" dirty="0">
                  <a:solidFill>
                    <a:srgbClr val="0070C0"/>
                  </a:solidFill>
                  <a:latin typeface="+mn-lt"/>
                  <a:ea typeface="+mn-ea"/>
                  <a:cs typeface="Arial" panose="020B0604020202020204" pitchFamily="34" charset="0"/>
                </a:endParaRPr>
              </a:p>
            </p:txBody>
          </p:sp>
        </p:grpSp>
        <p:grpSp>
          <p:nvGrpSpPr>
            <p:cNvPr id="22" name="组合 9"/>
            <p:cNvGrpSpPr/>
            <p:nvPr/>
          </p:nvGrpSpPr>
          <p:grpSpPr>
            <a:xfrm>
              <a:off x="7350628" y="1170387"/>
              <a:ext cx="316997" cy="572687"/>
              <a:chOff x="7350628" y="1151337"/>
              <a:chExt cx="316997" cy="572687"/>
            </a:xfrm>
            <a:grpFill/>
          </p:grpSpPr>
          <p:sp>
            <p:nvSpPr>
              <p:cNvPr id="30" name="Rectangle 8"/>
              <p:cNvSpPr>
                <a:spLocks noChangeArrowheads="1"/>
              </p:cNvSpPr>
              <p:nvPr/>
            </p:nvSpPr>
            <p:spPr bwMode="auto">
              <a:xfrm>
                <a:off x="7360154" y="1151337"/>
                <a:ext cx="269372" cy="353613"/>
              </a:xfrm>
              <a:prstGeom prst="rect">
                <a:avLst/>
              </a:prstGeom>
              <a:grpFill/>
              <a:ln w="9525" algn="ctr">
                <a:solidFill>
                  <a:srgbClr val="B4B4B4"/>
                </a:solidFill>
                <a:round/>
              </a:ln>
              <a:scene3d>
                <a:camera prst="orthographicFront"/>
                <a:lightRig rig="threePt" dir="t"/>
              </a:scene3d>
              <a:sp3d>
                <a:bevelT w="165100" prst="coolSlant"/>
              </a:sp3d>
            </p:spPr>
            <p:txBody>
              <a:bodyPr wrap="none" lIns="91391" tIns="45698" rIns="91391" bIns="45698"/>
              <a:lstStyle/>
              <a:p>
                <a:pPr eaLnBrk="1" fontAlgn="t" hangingPunct="1">
                  <a:defRPr/>
                </a:pPr>
                <a:endParaRPr lang="zh-CN" altLang="en-US" sz="1200">
                  <a:solidFill>
                    <a:srgbClr val="B2B2B2"/>
                  </a:solidFill>
                  <a:latin typeface="+mn-lt"/>
                  <a:ea typeface="+mn-ea"/>
                  <a:cs typeface="Arial" panose="020B0604020202020204" pitchFamily="34" charset="0"/>
                </a:endParaRPr>
              </a:p>
            </p:txBody>
          </p:sp>
          <p:sp>
            <p:nvSpPr>
              <p:cNvPr id="31" name="TextBox 170"/>
              <p:cNvSpPr txBox="1">
                <a:spLocks noChangeArrowheads="1"/>
              </p:cNvSpPr>
              <p:nvPr/>
            </p:nvSpPr>
            <p:spPr bwMode="auto">
              <a:xfrm>
                <a:off x="7350628" y="1160658"/>
                <a:ext cx="316997" cy="563366"/>
              </a:xfrm>
              <a:prstGeom prst="rect">
                <a:avLst/>
              </a:prstGeom>
              <a:grpFill/>
              <a:ln w="9525">
                <a:noFill/>
                <a:miter lim="800000"/>
              </a:ln>
              <a:scene3d>
                <a:camera prst="orthographicFront"/>
                <a:lightRig rig="threePt" dir="t"/>
              </a:scene3d>
              <a:sp3d>
                <a:bevelT w="165100" prst="coolSlant"/>
              </a:sp3d>
            </p:spPr>
            <p:txBody>
              <a:bodyPr lIns="91433" tIns="45717" rIns="91433" bIns="45717"/>
              <a:lstStyle/>
              <a:p>
                <a:pPr algn="ctr" eaLnBrk="1" fontAlgn="t" hangingPunct="1">
                  <a:defRPr/>
                </a:pPr>
                <a:r>
                  <a:rPr lang="en-US" altLang="zh-CN" sz="1050" dirty="0">
                    <a:solidFill>
                      <a:srgbClr val="0070C0"/>
                    </a:solidFill>
                    <a:latin typeface="+mn-lt"/>
                    <a:ea typeface="+mn-ea"/>
                    <a:cs typeface="Arial" panose="020B0604020202020204" pitchFamily="34" charset="0"/>
                  </a:rPr>
                  <a:t>VM</a:t>
                </a:r>
                <a:endParaRPr lang="zh-CN" altLang="en-US" sz="1050" dirty="0">
                  <a:solidFill>
                    <a:srgbClr val="0070C0"/>
                  </a:solidFill>
                  <a:latin typeface="+mn-lt"/>
                  <a:ea typeface="+mn-ea"/>
                  <a:cs typeface="Arial" panose="020B0604020202020204" pitchFamily="34" charset="0"/>
                </a:endParaRPr>
              </a:p>
            </p:txBody>
          </p:sp>
        </p:grpSp>
        <p:grpSp>
          <p:nvGrpSpPr>
            <p:cNvPr id="23" name="组合 10"/>
            <p:cNvGrpSpPr/>
            <p:nvPr/>
          </p:nvGrpSpPr>
          <p:grpSpPr>
            <a:xfrm>
              <a:off x="7036303" y="1170387"/>
              <a:ext cx="316997" cy="572688"/>
              <a:chOff x="7350628" y="1151337"/>
              <a:chExt cx="316997" cy="572688"/>
            </a:xfrm>
            <a:grpFill/>
          </p:grpSpPr>
          <p:sp>
            <p:nvSpPr>
              <p:cNvPr id="28" name="Rectangle 8"/>
              <p:cNvSpPr>
                <a:spLocks noChangeArrowheads="1"/>
              </p:cNvSpPr>
              <p:nvPr/>
            </p:nvSpPr>
            <p:spPr bwMode="auto">
              <a:xfrm>
                <a:off x="7360154" y="1151337"/>
                <a:ext cx="269372" cy="353613"/>
              </a:xfrm>
              <a:prstGeom prst="rect">
                <a:avLst/>
              </a:prstGeom>
              <a:grpFill/>
              <a:ln w="9525" algn="ctr">
                <a:solidFill>
                  <a:srgbClr val="B4B4B4"/>
                </a:solidFill>
                <a:round/>
              </a:ln>
              <a:scene3d>
                <a:camera prst="orthographicFront"/>
                <a:lightRig rig="threePt" dir="t"/>
              </a:scene3d>
              <a:sp3d>
                <a:bevelT w="165100" prst="coolSlant"/>
              </a:sp3d>
            </p:spPr>
            <p:txBody>
              <a:bodyPr wrap="none" lIns="91391" tIns="45698" rIns="91391" bIns="45698"/>
              <a:lstStyle/>
              <a:p>
                <a:pPr eaLnBrk="1" fontAlgn="t" hangingPunct="1">
                  <a:defRPr/>
                </a:pPr>
                <a:endParaRPr lang="zh-CN" altLang="en-US" sz="1200">
                  <a:solidFill>
                    <a:srgbClr val="B2B2B2"/>
                  </a:solidFill>
                  <a:latin typeface="+mn-lt"/>
                  <a:ea typeface="+mn-ea"/>
                  <a:cs typeface="Arial" panose="020B0604020202020204" pitchFamily="34" charset="0"/>
                </a:endParaRPr>
              </a:p>
            </p:txBody>
          </p:sp>
          <p:sp>
            <p:nvSpPr>
              <p:cNvPr id="29" name="TextBox 170"/>
              <p:cNvSpPr txBox="1">
                <a:spLocks noChangeArrowheads="1"/>
              </p:cNvSpPr>
              <p:nvPr/>
            </p:nvSpPr>
            <p:spPr bwMode="auto">
              <a:xfrm>
                <a:off x="7350628" y="1160659"/>
                <a:ext cx="316997" cy="563366"/>
              </a:xfrm>
              <a:prstGeom prst="rect">
                <a:avLst/>
              </a:prstGeom>
              <a:grpFill/>
              <a:ln w="9525">
                <a:noFill/>
                <a:miter lim="800000"/>
              </a:ln>
              <a:scene3d>
                <a:camera prst="orthographicFront"/>
                <a:lightRig rig="threePt" dir="t"/>
              </a:scene3d>
              <a:sp3d>
                <a:bevelT w="165100" prst="coolSlant"/>
              </a:sp3d>
            </p:spPr>
            <p:txBody>
              <a:bodyPr lIns="91433" tIns="45717" rIns="91433" bIns="45717"/>
              <a:lstStyle/>
              <a:p>
                <a:pPr algn="ctr" eaLnBrk="1" fontAlgn="t" hangingPunct="1">
                  <a:defRPr/>
                </a:pPr>
                <a:r>
                  <a:rPr lang="en-US" altLang="zh-CN" sz="1050" dirty="0">
                    <a:solidFill>
                      <a:srgbClr val="0070C0"/>
                    </a:solidFill>
                    <a:latin typeface="+mn-lt"/>
                    <a:ea typeface="+mn-ea"/>
                    <a:cs typeface="Arial" panose="020B0604020202020204" pitchFamily="34" charset="0"/>
                  </a:rPr>
                  <a:t>VM</a:t>
                </a:r>
                <a:endParaRPr lang="zh-CN" altLang="en-US" sz="1050" dirty="0">
                  <a:solidFill>
                    <a:srgbClr val="0070C0"/>
                  </a:solidFill>
                  <a:latin typeface="+mn-lt"/>
                  <a:ea typeface="+mn-ea"/>
                  <a:cs typeface="Arial" panose="020B0604020202020204" pitchFamily="34" charset="0"/>
                </a:endParaRPr>
              </a:p>
            </p:txBody>
          </p:sp>
        </p:grpSp>
        <p:grpSp>
          <p:nvGrpSpPr>
            <p:cNvPr id="24" name="组合 13"/>
            <p:cNvGrpSpPr/>
            <p:nvPr/>
          </p:nvGrpSpPr>
          <p:grpSpPr>
            <a:xfrm>
              <a:off x="6721978" y="1170387"/>
              <a:ext cx="316997" cy="572688"/>
              <a:chOff x="7350628" y="1151337"/>
              <a:chExt cx="316997" cy="572688"/>
            </a:xfrm>
            <a:grpFill/>
          </p:grpSpPr>
          <p:sp>
            <p:nvSpPr>
              <p:cNvPr id="26" name="Rectangle 8"/>
              <p:cNvSpPr>
                <a:spLocks noChangeArrowheads="1"/>
              </p:cNvSpPr>
              <p:nvPr/>
            </p:nvSpPr>
            <p:spPr bwMode="auto">
              <a:xfrm>
                <a:off x="7360154" y="1151337"/>
                <a:ext cx="269372" cy="353613"/>
              </a:xfrm>
              <a:prstGeom prst="rect">
                <a:avLst/>
              </a:prstGeom>
              <a:grpFill/>
              <a:ln w="9525" algn="ctr">
                <a:solidFill>
                  <a:srgbClr val="B4B4B4"/>
                </a:solidFill>
                <a:round/>
              </a:ln>
              <a:scene3d>
                <a:camera prst="orthographicFront"/>
                <a:lightRig rig="threePt" dir="t"/>
              </a:scene3d>
              <a:sp3d>
                <a:bevelT w="165100" prst="coolSlant"/>
              </a:sp3d>
            </p:spPr>
            <p:txBody>
              <a:bodyPr wrap="none" lIns="91391" tIns="45698" rIns="91391" bIns="45698"/>
              <a:lstStyle/>
              <a:p>
                <a:pPr eaLnBrk="1" fontAlgn="t" hangingPunct="1">
                  <a:defRPr/>
                </a:pPr>
                <a:endParaRPr lang="zh-CN" altLang="en-US" sz="1200">
                  <a:solidFill>
                    <a:srgbClr val="B2B2B2"/>
                  </a:solidFill>
                  <a:latin typeface="+mn-lt"/>
                  <a:ea typeface="+mn-ea"/>
                  <a:cs typeface="Arial" panose="020B0604020202020204" pitchFamily="34" charset="0"/>
                </a:endParaRPr>
              </a:p>
            </p:txBody>
          </p:sp>
          <p:sp>
            <p:nvSpPr>
              <p:cNvPr id="27" name="TextBox 170"/>
              <p:cNvSpPr txBox="1">
                <a:spLocks noChangeArrowheads="1"/>
              </p:cNvSpPr>
              <p:nvPr/>
            </p:nvSpPr>
            <p:spPr bwMode="auto">
              <a:xfrm>
                <a:off x="7350628" y="1160659"/>
                <a:ext cx="316997" cy="563366"/>
              </a:xfrm>
              <a:prstGeom prst="rect">
                <a:avLst/>
              </a:prstGeom>
              <a:grpFill/>
              <a:ln w="9525">
                <a:noFill/>
                <a:miter lim="800000"/>
              </a:ln>
              <a:scene3d>
                <a:camera prst="orthographicFront"/>
                <a:lightRig rig="threePt" dir="t"/>
              </a:scene3d>
              <a:sp3d>
                <a:bevelT w="165100" prst="coolSlant"/>
              </a:sp3d>
            </p:spPr>
            <p:txBody>
              <a:bodyPr lIns="91433" tIns="45717" rIns="91433" bIns="45717"/>
              <a:lstStyle/>
              <a:p>
                <a:pPr algn="ctr" eaLnBrk="1" fontAlgn="t" hangingPunct="1">
                  <a:defRPr/>
                </a:pPr>
                <a:r>
                  <a:rPr lang="en-US" altLang="zh-CN" sz="1050" dirty="0">
                    <a:solidFill>
                      <a:srgbClr val="0070C0"/>
                    </a:solidFill>
                    <a:latin typeface="+mn-lt"/>
                    <a:ea typeface="+mn-ea"/>
                    <a:cs typeface="Arial" panose="020B0604020202020204" pitchFamily="34" charset="0"/>
                  </a:rPr>
                  <a:t>VM</a:t>
                </a:r>
                <a:endParaRPr lang="zh-CN" altLang="en-US" sz="1050" dirty="0">
                  <a:solidFill>
                    <a:srgbClr val="0070C0"/>
                  </a:solidFill>
                  <a:latin typeface="+mn-lt"/>
                  <a:ea typeface="+mn-ea"/>
                  <a:cs typeface="Arial" panose="020B0604020202020204" pitchFamily="34" charset="0"/>
                </a:endParaRPr>
              </a:p>
            </p:txBody>
          </p:sp>
        </p:grpSp>
      </p:grpSp>
      <p:sp>
        <p:nvSpPr>
          <p:cNvPr id="31753" name="TextBox 33"/>
          <p:cNvSpPr txBox="1">
            <a:spLocks noChangeArrowheads="1"/>
          </p:cNvSpPr>
          <p:nvPr/>
        </p:nvSpPr>
        <p:spPr bwMode="auto">
          <a:xfrm>
            <a:off x="1514475" y="3109913"/>
            <a:ext cx="628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400" smtClean="0">
                <a:solidFill>
                  <a:srgbClr val="0070C0"/>
                </a:solidFill>
                <a:latin typeface="+mn-lt"/>
                <a:ea typeface="+mn-ea"/>
              </a:rPr>
              <a:t>VPC1</a:t>
            </a:r>
            <a:endParaRPr lang="zh-CN" altLang="en-US" sz="1400" smtClean="0">
              <a:solidFill>
                <a:srgbClr val="0070C0"/>
              </a:solidFill>
              <a:latin typeface="+mn-lt"/>
              <a:ea typeface="+mn-ea"/>
            </a:endParaRPr>
          </a:p>
        </p:txBody>
      </p:sp>
      <p:sp>
        <p:nvSpPr>
          <p:cNvPr id="31754" name="TextBox 34"/>
          <p:cNvSpPr txBox="1">
            <a:spLocks noChangeArrowheads="1"/>
          </p:cNvSpPr>
          <p:nvPr/>
        </p:nvSpPr>
        <p:spPr bwMode="auto">
          <a:xfrm>
            <a:off x="2476500" y="2332038"/>
            <a:ext cx="733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400" smtClean="0">
                <a:solidFill>
                  <a:srgbClr val="0070C0"/>
                </a:solidFill>
                <a:latin typeface="+mn-lt"/>
                <a:ea typeface="+mn-ea"/>
              </a:rPr>
              <a:t>VPC2</a:t>
            </a:r>
            <a:endParaRPr lang="zh-CN" altLang="en-US" sz="1400" smtClean="0">
              <a:solidFill>
                <a:srgbClr val="0070C0"/>
              </a:solidFill>
              <a:latin typeface="+mn-lt"/>
              <a:ea typeface="+mn-ea"/>
            </a:endParaRPr>
          </a:p>
        </p:txBody>
      </p:sp>
      <p:sp>
        <p:nvSpPr>
          <p:cNvPr id="36" name="弧形 35"/>
          <p:cNvSpPr/>
          <p:nvPr/>
        </p:nvSpPr>
        <p:spPr bwMode="auto">
          <a:xfrm>
            <a:off x="2143125" y="2881313"/>
            <a:ext cx="771525" cy="615950"/>
          </a:xfrm>
          <a:prstGeom prst="arc">
            <a:avLst/>
          </a:prstGeom>
          <a:no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sp>
        <p:nvSpPr>
          <p:cNvPr id="37" name="椭圆 36"/>
          <p:cNvSpPr/>
          <p:nvPr/>
        </p:nvSpPr>
        <p:spPr bwMode="auto">
          <a:xfrm>
            <a:off x="6229350" y="1303338"/>
            <a:ext cx="2381250" cy="754062"/>
          </a:xfrm>
          <a:prstGeom prst="ellipse">
            <a:avLst/>
          </a:prstGeom>
        </p:spPr>
        <p:style>
          <a:lnRef idx="2">
            <a:schemeClr val="accent1"/>
          </a:lnRef>
          <a:fillRef idx="1">
            <a:schemeClr val="lt1"/>
          </a:fillRef>
          <a:effectRef idx="0">
            <a:schemeClr val="accent1"/>
          </a:effectRef>
          <a:fontRef idx="minor">
            <a:schemeClr val="dk1"/>
          </a:fontRef>
        </p:style>
        <p:txBody>
          <a:bodyPr/>
          <a:lstStyle/>
          <a:p>
            <a:pPr eaLnBrk="1" hangingPunct="1">
              <a:buClr>
                <a:srgbClr val="CC9900"/>
              </a:buClr>
              <a:buFont typeface="Wingdings" panose="05000000000000000000" pitchFamily="2" charset="2"/>
              <a:buChar char="n"/>
              <a:defRPr/>
            </a:pPr>
            <a:endParaRPr lang="zh-CN" altLang="en-US" sz="1800">
              <a:solidFill>
                <a:schemeClr val="tx1"/>
              </a:solidFill>
            </a:endParaRPr>
          </a:p>
        </p:txBody>
      </p:sp>
      <p:sp>
        <p:nvSpPr>
          <p:cNvPr id="38" name="椭圆 37"/>
          <p:cNvSpPr/>
          <p:nvPr/>
        </p:nvSpPr>
        <p:spPr bwMode="auto">
          <a:xfrm>
            <a:off x="6372225" y="3132138"/>
            <a:ext cx="2286000" cy="846137"/>
          </a:xfrm>
          <a:prstGeom prst="ellipse">
            <a:avLst/>
          </a:prstGeom>
        </p:spPr>
        <p:style>
          <a:lnRef idx="2">
            <a:schemeClr val="accent1"/>
          </a:lnRef>
          <a:fillRef idx="1">
            <a:schemeClr val="lt1"/>
          </a:fillRef>
          <a:effectRef idx="0">
            <a:schemeClr val="accent1"/>
          </a:effectRef>
          <a:fontRef idx="minor">
            <a:schemeClr val="dk1"/>
          </a:fontRef>
        </p:style>
        <p:txBody>
          <a:bodyPr/>
          <a:lstStyle/>
          <a:p>
            <a:pPr eaLnBrk="1" hangingPunct="1">
              <a:buClr>
                <a:srgbClr val="CC9900"/>
              </a:buClr>
              <a:buFont typeface="Wingdings" panose="05000000000000000000" pitchFamily="2" charset="2"/>
              <a:buChar char="n"/>
              <a:defRPr/>
            </a:pPr>
            <a:endParaRPr lang="zh-CN" altLang="en-US" sz="1800">
              <a:solidFill>
                <a:schemeClr val="tx1"/>
              </a:solidFill>
            </a:endParaRPr>
          </a:p>
        </p:txBody>
      </p:sp>
      <p:pic>
        <p:nvPicPr>
          <p:cNvPr id="31758" name="Picture 8" descr="208578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38975" y="1208088"/>
            <a:ext cx="8001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15" descr="215988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513" y="3024188"/>
            <a:ext cx="87471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14" descr="20755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1417638"/>
            <a:ext cx="808038"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任意多边形 41"/>
          <p:cNvSpPr/>
          <p:nvPr/>
        </p:nvSpPr>
        <p:spPr bwMode="auto">
          <a:xfrm>
            <a:off x="2105025" y="2982913"/>
            <a:ext cx="4714875" cy="874712"/>
          </a:xfrm>
          <a:custGeom>
            <a:avLst/>
            <a:gdLst>
              <a:gd name="connsiteX0" fmla="*/ 0 w 5100638"/>
              <a:gd name="connsiteY0" fmla="*/ 0 h 728662"/>
              <a:gd name="connsiteX1" fmla="*/ 819150 w 5100638"/>
              <a:gd name="connsiteY1" fmla="*/ 476250 h 728662"/>
              <a:gd name="connsiteX2" fmla="*/ 3943350 w 5100638"/>
              <a:gd name="connsiteY2" fmla="*/ 714375 h 728662"/>
              <a:gd name="connsiteX3" fmla="*/ 4953000 w 5100638"/>
              <a:gd name="connsiteY3" fmla="*/ 390525 h 728662"/>
              <a:gd name="connsiteX4" fmla="*/ 4829175 w 5100638"/>
              <a:gd name="connsiteY4" fmla="*/ 419100 h 728662"/>
              <a:gd name="connsiteX5" fmla="*/ 4829175 w 5100638"/>
              <a:gd name="connsiteY5" fmla="*/ 419100 h 728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0638" h="728662">
                <a:moveTo>
                  <a:pt x="0" y="0"/>
                </a:moveTo>
                <a:cubicBezTo>
                  <a:pt x="80962" y="178594"/>
                  <a:pt x="161925" y="357188"/>
                  <a:pt x="819150" y="476250"/>
                </a:cubicBezTo>
                <a:cubicBezTo>
                  <a:pt x="1476375" y="595313"/>
                  <a:pt x="3254375" y="728662"/>
                  <a:pt x="3943350" y="714375"/>
                </a:cubicBezTo>
                <a:cubicBezTo>
                  <a:pt x="4632325" y="700088"/>
                  <a:pt x="4805362" y="439738"/>
                  <a:pt x="4953000" y="390525"/>
                </a:cubicBezTo>
                <a:cubicBezTo>
                  <a:pt x="5100638" y="341312"/>
                  <a:pt x="4829175" y="419100"/>
                  <a:pt x="4829175" y="419100"/>
                </a:cubicBezTo>
                <a:lnTo>
                  <a:pt x="4829175" y="419100"/>
                </a:lnTo>
              </a:path>
            </a:pathLst>
          </a:custGeom>
        </p:spPr>
        <p:style>
          <a:lnRef idx="3">
            <a:schemeClr val="accent1"/>
          </a:lnRef>
          <a:fillRef idx="0">
            <a:schemeClr val="accent1"/>
          </a:fillRef>
          <a:effectRef idx="2">
            <a:schemeClr val="accent1"/>
          </a:effectRef>
          <a:fontRef idx="minor">
            <a:schemeClr val="tx1"/>
          </a:fontRef>
        </p:style>
        <p:txBody>
          <a:bodyPr anchor="ctr"/>
          <a:lstStyle/>
          <a:p>
            <a:pPr algn="ctr" eaLnBrk="1" fontAlgn="t" hangingPunct="1">
              <a:defRPr/>
            </a:pPr>
            <a:endParaRPr lang="zh-CN" altLang="en-US"/>
          </a:p>
        </p:txBody>
      </p:sp>
      <p:sp>
        <p:nvSpPr>
          <p:cNvPr id="43" name="任意多边形 42"/>
          <p:cNvSpPr/>
          <p:nvPr/>
        </p:nvSpPr>
        <p:spPr bwMode="auto">
          <a:xfrm>
            <a:off x="2989263" y="1760538"/>
            <a:ext cx="3821112" cy="1790700"/>
          </a:xfrm>
          <a:custGeom>
            <a:avLst/>
            <a:gdLst>
              <a:gd name="connsiteX0" fmla="*/ 30162 w 3821112"/>
              <a:gd name="connsiteY0" fmla="*/ 400050 h 1492250"/>
              <a:gd name="connsiteX1" fmla="*/ 315912 w 3821112"/>
              <a:gd name="connsiteY1" fmla="*/ 771525 h 1492250"/>
              <a:gd name="connsiteX2" fmla="*/ 1925637 w 3821112"/>
              <a:gd name="connsiteY2" fmla="*/ 1466850 h 1492250"/>
              <a:gd name="connsiteX3" fmla="*/ 3478212 w 3821112"/>
              <a:gd name="connsiteY3" fmla="*/ 619125 h 1492250"/>
              <a:gd name="connsiteX4" fmla="*/ 3821112 w 3821112"/>
              <a:gd name="connsiteY4" fmla="*/ 0 h 1492250"/>
              <a:gd name="connsiteX5" fmla="*/ 3821112 w 3821112"/>
              <a:gd name="connsiteY5" fmla="*/ 0 h 149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1112" h="1492250">
                <a:moveTo>
                  <a:pt x="30162" y="400050"/>
                </a:moveTo>
                <a:cubicBezTo>
                  <a:pt x="15081" y="496887"/>
                  <a:pt x="0" y="593725"/>
                  <a:pt x="315912" y="771525"/>
                </a:cubicBezTo>
                <a:cubicBezTo>
                  <a:pt x="631824" y="949325"/>
                  <a:pt x="1398587" y="1492250"/>
                  <a:pt x="1925637" y="1466850"/>
                </a:cubicBezTo>
                <a:cubicBezTo>
                  <a:pt x="2452687" y="1441450"/>
                  <a:pt x="3162300" y="863600"/>
                  <a:pt x="3478212" y="619125"/>
                </a:cubicBezTo>
                <a:cubicBezTo>
                  <a:pt x="3794124" y="374650"/>
                  <a:pt x="3821112" y="0"/>
                  <a:pt x="3821112" y="0"/>
                </a:cubicBezTo>
                <a:lnTo>
                  <a:pt x="3821112" y="0"/>
                </a:lnTo>
              </a:path>
            </a:pathLst>
          </a:custGeom>
          <a:ln>
            <a:solidFill>
              <a:srgbClr val="FF9933"/>
            </a:solidFill>
          </a:ln>
        </p:spPr>
        <p:style>
          <a:lnRef idx="3">
            <a:schemeClr val="accent2"/>
          </a:lnRef>
          <a:fillRef idx="0">
            <a:schemeClr val="accent2"/>
          </a:fillRef>
          <a:effectRef idx="2">
            <a:schemeClr val="accent2"/>
          </a:effectRef>
          <a:fontRef idx="minor">
            <a:schemeClr val="tx1"/>
          </a:fontRef>
        </p:style>
        <p:txBody>
          <a:bodyPr anchor="ctr"/>
          <a:lstStyle/>
          <a:p>
            <a:pPr algn="ctr" eaLnBrk="1" fontAlgn="t" hangingPunct="1">
              <a:defRPr/>
            </a:pPr>
            <a:endParaRPr lang="zh-CN" altLang="en-US"/>
          </a:p>
        </p:txBody>
      </p:sp>
      <p:pic>
        <p:nvPicPr>
          <p:cNvPr id="31763" name="Picture 3164" descr="图片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3429000"/>
            <a:ext cx="3746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4" name="Picture 3164" descr="图片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0" y="2446338"/>
            <a:ext cx="3746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5" name="Picture 3164" descr="图片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050" y="3154363"/>
            <a:ext cx="3746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6" name="Picture 3164" descr="图片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275" y="2068513"/>
            <a:ext cx="3746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7" name="Picture 456" descr="图片23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4463" y="1708150"/>
            <a:ext cx="53498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456" descr="图片23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6363" y="3400425"/>
            <a:ext cx="5365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Picture 14" descr="云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7813" y="2982913"/>
            <a:ext cx="1789112"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0" name="TextBox 50"/>
          <p:cNvSpPr txBox="1">
            <a:spLocks noChangeArrowheads="1"/>
          </p:cNvSpPr>
          <p:nvPr/>
        </p:nvSpPr>
        <p:spPr bwMode="auto">
          <a:xfrm>
            <a:off x="4594225" y="3487738"/>
            <a:ext cx="1152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800" dirty="0" smtClean="0">
                <a:solidFill>
                  <a:srgbClr val="0070C0"/>
                </a:solidFill>
                <a:latin typeface="+mn-lt"/>
                <a:ea typeface="+mn-ea"/>
              </a:rPr>
              <a:t>Internet</a:t>
            </a:r>
            <a:endParaRPr lang="zh-CN" altLang="en-US" sz="1000" dirty="0" smtClean="0">
              <a:solidFill>
                <a:srgbClr val="0070C0"/>
              </a:solidFill>
              <a:latin typeface="+mn-lt"/>
              <a:ea typeface="+mn-ea"/>
            </a:endParaRPr>
          </a:p>
        </p:txBody>
      </p:sp>
      <p:sp>
        <p:nvSpPr>
          <p:cNvPr id="31771" name="TextBox 51"/>
          <p:cNvSpPr txBox="1">
            <a:spLocks noChangeArrowheads="1"/>
          </p:cNvSpPr>
          <p:nvPr/>
        </p:nvSpPr>
        <p:spPr bwMode="auto">
          <a:xfrm>
            <a:off x="7858125" y="1589088"/>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部门</a:t>
            </a:r>
            <a:r>
              <a:rPr lang="en-US" altLang="zh-CN" sz="1400" smtClean="0">
                <a:latin typeface="+mn-lt"/>
                <a:ea typeface="+mn-ea"/>
              </a:rPr>
              <a:t>A</a:t>
            </a:r>
            <a:endParaRPr lang="zh-CN" altLang="en-US" sz="1400" smtClean="0">
              <a:latin typeface="+mn-lt"/>
              <a:ea typeface="+mn-ea"/>
            </a:endParaRPr>
          </a:p>
        </p:txBody>
      </p:sp>
      <p:sp>
        <p:nvSpPr>
          <p:cNvPr id="31772" name="TextBox 52"/>
          <p:cNvSpPr txBox="1">
            <a:spLocks noChangeArrowheads="1"/>
          </p:cNvSpPr>
          <p:nvPr/>
        </p:nvSpPr>
        <p:spPr bwMode="auto">
          <a:xfrm>
            <a:off x="7981950" y="3497263"/>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部门</a:t>
            </a:r>
            <a:r>
              <a:rPr lang="en-US" altLang="zh-CN" sz="1400" smtClean="0">
                <a:latin typeface="+mn-lt"/>
                <a:ea typeface="+mn-ea"/>
              </a:rPr>
              <a:t>B</a:t>
            </a:r>
            <a:endParaRPr lang="zh-CN" altLang="en-US" sz="1400" smtClean="0">
              <a:latin typeface="+mn-lt"/>
              <a:ea typeface="+mn-ea"/>
            </a:endParaRPr>
          </a:p>
        </p:txBody>
      </p:sp>
      <p:sp>
        <p:nvSpPr>
          <p:cNvPr id="31773" name="TextBox 53"/>
          <p:cNvSpPr txBox="1">
            <a:spLocks noChangeArrowheads="1"/>
          </p:cNvSpPr>
          <p:nvPr/>
        </p:nvSpPr>
        <p:spPr bwMode="auto">
          <a:xfrm>
            <a:off x="742950" y="1668463"/>
            <a:ext cx="1790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400" dirty="0" smtClean="0">
                <a:solidFill>
                  <a:srgbClr val="C00000"/>
                </a:solidFill>
                <a:latin typeface="+mn-lt"/>
                <a:ea typeface="+mn-ea"/>
              </a:rPr>
              <a:t>VDC</a:t>
            </a:r>
            <a:r>
              <a:rPr lang="zh-CN" altLang="en-US" sz="1400" dirty="0" smtClean="0">
                <a:solidFill>
                  <a:srgbClr val="C00000"/>
                </a:solidFill>
                <a:latin typeface="+mn-lt"/>
                <a:ea typeface="+mn-ea"/>
              </a:rPr>
              <a:t>虚拟数据中心</a:t>
            </a:r>
            <a:endParaRPr lang="zh-CN" altLang="en-US" sz="1400" dirty="0" smtClean="0">
              <a:solidFill>
                <a:srgbClr val="C00000"/>
              </a:solidFill>
              <a:latin typeface="+mn-lt"/>
              <a:ea typeface="+mn-ea"/>
            </a:endParaRPr>
          </a:p>
        </p:txBody>
      </p:sp>
      <p:sp>
        <p:nvSpPr>
          <p:cNvPr id="31774" name="TextBox 54"/>
          <p:cNvSpPr txBox="1">
            <a:spLocks noChangeArrowheads="1"/>
          </p:cNvSpPr>
          <p:nvPr/>
        </p:nvSpPr>
        <p:spPr bwMode="auto">
          <a:xfrm>
            <a:off x="4933950" y="2149475"/>
            <a:ext cx="8286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100" smtClean="0">
                <a:latin typeface="+mn-lt"/>
                <a:ea typeface="+mn-ea"/>
              </a:rPr>
              <a:t>出差员工</a:t>
            </a:r>
            <a:endParaRPr lang="zh-CN" altLang="en-US" sz="1100" smtClean="0">
              <a:latin typeface="+mn-lt"/>
              <a:ea typeface="+mn-ea"/>
            </a:endParaRPr>
          </a:p>
        </p:txBody>
      </p:sp>
      <p:sp>
        <p:nvSpPr>
          <p:cNvPr id="39" name="Title 38"/>
          <p:cNvSpPr>
            <a:spLocks noGrp="1"/>
          </p:cNvSpPr>
          <p:nvPr>
            <p:ph type="title"/>
          </p:nvPr>
        </p:nvSpPr>
        <p:spPr/>
        <p:txBody>
          <a:bodyPr/>
          <a:lstStyle/>
          <a:p>
            <a:r>
              <a:rPr lang="zh-CN" altLang="en-US" dirty="0"/>
              <a:t>产品特性</a:t>
            </a:r>
            <a:r>
              <a:rPr lang="en-US" altLang="zh-CN" dirty="0"/>
              <a:t>—VPC</a:t>
            </a:r>
            <a:r>
              <a:rPr lang="zh-CN" altLang="en-US" dirty="0"/>
              <a:t>提供安全网络隔离</a:t>
            </a:r>
            <a:r>
              <a:rPr lang="zh-CN" altLang="en-US" dirty="0" smtClean="0"/>
              <a:t>环境</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tsShapeName" descr="EUR43E@32E9C545@@B1E8C747@C6@@C6086N8O89&lt;AQ[51682!!!!!!BIHO@]{51682!!!1@44300D11014BB4G7GB@MM,HQ瑟贴终樊厂炽ⅸ漾氮ⅷ/qqu!!!!!!!!!!!!!!!!!!!!!!!!!!!!!!!!!!!!!!!!!!!!!!!!!!!!!!!!!!!!!!!!!!!!!!!!!!!!!!!!!!!!!!!!!!!!!!!!!!!!!!!!!!!!!!!!!!!!!!!!!!!!!!!!!!!!!!!!!!!!!!!!!!!!!!!!!!!!!!!!!!!!!!!!!!!!!!!!!!!!!!!!!!!!!!!!!!!!!!!!!!!!!!!!!!!!!!!!!!!!!!!!!!!!!!!!!!!!!!!!!!!!!!!!!!!!!!!!!!!!!!!!!!!!!!!!!!!!!!!!!!!!!!!!!!!!!!!!!!!!!!!!!!!!!!!!!!!!!!!!!!!!!!!!!!!!!!!!!!!!!!!!!!!!!!!!!!!!!!!!!!!!!!!!!!!!!!!!!!!!!!!!!!!!!!!!!!!!!!!!!!!!!!!!!!!!!!!!!!!!!!!!!!!!!!!!!!!!!!!!!!!!!!!!!!!!!!!!!!!!!!!!!!!!!!!!!!!!!!!!!!!!!!!!!!!!!!!!!!!!!!!!!!!!!!!!!!!!!!!!!!!!!!!!!!!!!!!!!!!!!!!!!!!!!!!!!!!!!!!!!!!!!!!!!!!!!!!!!!!!!!!!!!!!!!!!!!!!!!!!!!!!!!!!!!!!!!!!!!!!!!!!!!!!!!!!!!!!!!!!!!!!!!!!!!!!!!!!!!!!!!!!!!!!!!!!!!!!!!!!!!!!!!!!!!!!!!!!!!!!!!!!!!!!!!!!!!!!!!!!!!!!!!!!!!!!!!!!!!!!!!!!!!!!!!!!!!!!!!!!!!!!!!!!!!!!!!!!!!!!!!!!!!!!!!!!!!!!!!!!!!!!!!!!!!!!!!!!!!!!!!!!!!!!!!!!!!!!!!!!!!!!!!!!!!!!!!!!!!!!!!!!!!!!!!!!!!!!!!!!!!!!!!!!!!!!!!!!!!!!!!!!!!!!!!!!!!!!!!!!!!!!!!!!!!!!!!!!!!!!!!!!!!!!!!!!!!!!!!!!!!!!!!!!!!!!!!!!!!!!!!!!!!!!!!!!!!!!!!!!!!!!!!!!!!!!!!!!!!!!!!!!!!!!!!!!!!!!!!!!!!!!!!!!!!!!!!!!!!!!!!!!!!!!!!!!!!!!!!!!!!!!!!!!!!!!!!!!!!!!!!!!!!!!!!!!!!!!!!!!!!!!!!!!!!!!!!!!!!!!!!!!!!!!!!!!!!!!!!!!!!!!!!!!!!!!!!!!!!!!!!!!!!!!!!!!!!!!!!!!!!!!!!!!!!!!!!!!!!!!!!!!!!!!!!!!!!!!!!!!!!!!!!!!!!!!!!!!!!!!!!!!!!!!!!!!!!!!!!!!!!!!!!!!!!!!!!!!!!!!!!!!!!!!!!!!!!!!!!!!!!!!!!!!!!!!!!!!!!!!!!!!!!!!!!!!!!!!!!!!!!!!!!!!!!!!!!!!!!!!!!!!!!!!!!!!!!!!!!!!!!!!!!!!!!!!!!!!!!!!!!!!!!!!!!!!!!!!!!!!!!!!!!!!!!!!!!!!!!!!!!!!!!!!!!!!!!!!!!!!!!!!!!!!!!!!!!!!!!!!!!!!!!!!!!!!!!!!!!!!!!!!!!!!!!!!!!!!!!!!!!!!!!!!!!!!!!!!!!!!!!!!!!!!!!!!!!!!!!!!!!!!!!!!!!!!!!!!!!!!!!!!!!!!!!!!!!!!!!!!!!!!!!!!!!!!!!!!!!!!!!!!!!!!!!!!!!!!!!!!!!!!!!!!!!!!!!!!!!!!!!!!!!!!!!!!!!!!!!!!!!!!!!!!!!!!!!!!!!!!!!!!!!!!!!!!!!!!!!!!!!!!!!!!!!!!!!!!!!!!!!!!!!!!!!!!!!!!!!!!!!!!!!!!!!!!!!!!!!!!!!!!!!!!!!!!!!!!!!!!!!!!!!!!!!!!!!!!!!!!!!!!!!!!!!!!!!!!!!!!!!!!!!!!!!!!!!!!!!!!!!!!!!!!!!!!!!!!!!!!!!!!!!!!!!!!!!!!!!!!!!!!!!!!!!!!!!!!!!!!!!!!!!!!!!!!!!!!!!!!!!!!!!!!!!!!!!!!!!!!!!!!!!!!!!!!!!!!!!!!!!!!!!!!!!!!!!!!!!!!!!!!!!!!!!!!!!!!!!!!!!!!!!!!!!!!!!!!!!!!!!!!!!!!!!!!!!!!!!!!!!!!!!!!!!!!!!!!!!!!!!!!!!!!!!!!!!!!!!!!!!!!!!!!!!!!!!!!!!!!!!!!!!!!!!!!!!!!!!!!!!!!!!!!!!!!!!!!!!!!!!!!!!!!!!!!!!!!!!!!!!!!!!!!!!!!!!!!!!!!!!!!!!!!!!!!!!!!!!!!!!!!!!!!!!!!!!!!!!!!!!!!!!!!!!!!!!!!!!!!!!!!!!!!!!!!!!!!!!!!!!!!!!!!!!!!!!!!!!!!!!!!!!!!!!!!!1!1" hidden="1"/>
          <p:cNvSpPr>
            <a:spLocks noChangeArrowheads="1"/>
          </p:cNvSpPr>
          <p:nvPr/>
        </p:nvSpPr>
        <p:spPr bwMode="auto">
          <a:xfrm>
            <a:off x="0" y="-334963"/>
            <a:ext cx="296863" cy="67151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79147" tIns="39572" rIns="79147" bIns="39572" anchor="ctr">
            <a:spAutoFit/>
          </a:bodyPr>
          <a:lstStyle/>
          <a:p>
            <a:endParaRPr lang="en-US"/>
          </a:p>
        </p:txBody>
      </p:sp>
      <p:sp>
        <p:nvSpPr>
          <p:cNvPr id="95" name="圆角矩形 94"/>
          <p:cNvSpPr/>
          <p:nvPr/>
        </p:nvSpPr>
        <p:spPr bwMode="auto">
          <a:xfrm>
            <a:off x="1517650" y="5300663"/>
            <a:ext cx="792163" cy="576262"/>
          </a:xfrm>
          <a:prstGeom prst="roundRect">
            <a:avLst/>
          </a:prstGeom>
          <a:gradFill rotWithShape="1">
            <a:gsLst>
              <a:gs pos="0">
                <a:srgbClr val="5ECCF3">
                  <a:shade val="51000"/>
                  <a:satMod val="130000"/>
                </a:srgbClr>
              </a:gs>
              <a:gs pos="80000">
                <a:srgbClr val="5ECCF3">
                  <a:shade val="93000"/>
                  <a:satMod val="130000"/>
                </a:srgbClr>
              </a:gs>
              <a:gs pos="100000">
                <a:srgbClr val="5ECCF3">
                  <a:shade val="94000"/>
                  <a:satMod val="135000"/>
                </a:srgbClr>
              </a:gs>
            </a:gsLst>
            <a:lin ang="16200000" scaled="0"/>
          </a:gradFill>
          <a:ln w="9525" cap="flat" cmpd="sng" algn="ctr">
            <a:solidFill>
              <a:srgbClr val="5ECCF3">
                <a:shade val="95000"/>
                <a:satMod val="105000"/>
              </a:srgbClr>
            </a:solidFill>
            <a:prstDash val="solid"/>
          </a:ln>
          <a:effectLst>
            <a:outerShdw blurRad="40000" dist="23000" dir="5400000" rotWithShape="0">
              <a:srgbClr val="000000">
                <a:alpha val="35000"/>
              </a:srgbClr>
            </a:outerShdw>
          </a:effectLst>
        </p:spPr>
        <p:txBody>
          <a:bodyPr lIns="0" rIns="0" anchor="ctr" anchorCtr="1"/>
          <a:lstStyle/>
          <a:p>
            <a:pPr algn="ctr" eaLnBrk="1" fontAlgn="t" hangingPunct="1">
              <a:buClr>
                <a:srgbClr val="CC9900"/>
              </a:buClr>
              <a:defRPr/>
            </a:pPr>
            <a:r>
              <a:rPr lang="zh-CN" altLang="en-US" sz="1050" kern="0" dirty="0">
                <a:solidFill>
                  <a:sysClr val="windowText" lastClr="000000"/>
                </a:solidFill>
                <a:latin typeface="+mn-lt"/>
                <a:ea typeface="+mn-ea"/>
              </a:rPr>
              <a:t>弹性伸缩</a:t>
            </a:r>
            <a:endParaRPr lang="en-US" altLang="zh-CN" sz="1050" kern="0" dirty="0">
              <a:solidFill>
                <a:sysClr val="windowText" lastClr="000000"/>
              </a:solidFill>
              <a:latin typeface="+mn-lt"/>
              <a:ea typeface="+mn-ea"/>
            </a:endParaRPr>
          </a:p>
        </p:txBody>
      </p:sp>
      <p:sp>
        <p:nvSpPr>
          <p:cNvPr id="102" name="圆角矩形 101"/>
          <p:cNvSpPr/>
          <p:nvPr/>
        </p:nvSpPr>
        <p:spPr bwMode="auto">
          <a:xfrm>
            <a:off x="796925" y="3763963"/>
            <a:ext cx="792163" cy="576262"/>
          </a:xfrm>
          <a:prstGeom prst="roundRect">
            <a:avLst/>
          </a:prstGeom>
          <a:gradFill rotWithShape="1">
            <a:gsLst>
              <a:gs pos="0">
                <a:srgbClr val="5ECCF3">
                  <a:shade val="51000"/>
                  <a:satMod val="130000"/>
                </a:srgbClr>
              </a:gs>
              <a:gs pos="80000">
                <a:srgbClr val="5ECCF3">
                  <a:shade val="93000"/>
                  <a:satMod val="130000"/>
                </a:srgbClr>
              </a:gs>
              <a:gs pos="100000">
                <a:srgbClr val="5ECCF3">
                  <a:shade val="94000"/>
                  <a:satMod val="135000"/>
                </a:srgbClr>
              </a:gs>
            </a:gsLst>
            <a:lin ang="16200000" scaled="0"/>
          </a:gradFill>
          <a:ln w="9525" cap="flat" cmpd="sng" algn="ctr">
            <a:solidFill>
              <a:srgbClr val="5ECCF3">
                <a:shade val="95000"/>
                <a:satMod val="105000"/>
              </a:srgbClr>
            </a:solidFill>
            <a:prstDash val="solid"/>
          </a:ln>
          <a:effectLst>
            <a:outerShdw blurRad="40000" dist="23000" dir="5400000" rotWithShape="0">
              <a:srgbClr val="000000">
                <a:alpha val="35000"/>
              </a:srgbClr>
            </a:outerShdw>
          </a:effectLst>
        </p:spPr>
        <p:txBody>
          <a:bodyPr lIns="0" rIns="0" anchor="ctr" anchorCtr="1"/>
          <a:lstStyle/>
          <a:p>
            <a:pPr algn="ctr" eaLnBrk="1" fontAlgn="t" hangingPunct="1">
              <a:buClr>
                <a:srgbClr val="CC9900"/>
              </a:buClr>
              <a:defRPr/>
            </a:pPr>
            <a:r>
              <a:rPr lang="zh-CN" altLang="en-US" sz="1050" kern="0" dirty="0">
                <a:solidFill>
                  <a:sysClr val="windowText" lastClr="000000"/>
                </a:solidFill>
                <a:latin typeface="+mn-lt"/>
                <a:ea typeface="+mn-ea"/>
              </a:rPr>
              <a:t>业务感知</a:t>
            </a:r>
            <a:endParaRPr lang="en-US" altLang="zh-CN" sz="1050" kern="0" dirty="0">
              <a:solidFill>
                <a:sysClr val="windowText" lastClr="000000"/>
              </a:solidFill>
              <a:latin typeface="+mn-lt"/>
              <a:ea typeface="+mn-ea"/>
            </a:endParaRPr>
          </a:p>
          <a:p>
            <a:pPr algn="ctr" eaLnBrk="1" fontAlgn="t" hangingPunct="1">
              <a:buClr>
                <a:srgbClr val="CC9900"/>
              </a:buClr>
              <a:defRPr/>
            </a:pPr>
            <a:r>
              <a:rPr lang="zh-CN" altLang="en-US" sz="1050" kern="0" dirty="0">
                <a:solidFill>
                  <a:sysClr val="windowText" lastClr="000000"/>
                </a:solidFill>
                <a:latin typeface="+mn-lt"/>
                <a:ea typeface="+mn-ea"/>
              </a:rPr>
              <a:t>应用迁移</a:t>
            </a:r>
            <a:endParaRPr lang="en-US" altLang="zh-CN" sz="1050" kern="0" dirty="0">
              <a:solidFill>
                <a:sysClr val="windowText" lastClr="000000"/>
              </a:solidFill>
              <a:latin typeface="+mn-lt"/>
              <a:ea typeface="+mn-ea"/>
            </a:endParaRPr>
          </a:p>
        </p:txBody>
      </p:sp>
      <p:grpSp>
        <p:nvGrpSpPr>
          <p:cNvPr id="32773" name="组合 84"/>
          <p:cNvGrpSpPr/>
          <p:nvPr/>
        </p:nvGrpSpPr>
        <p:grpSpPr bwMode="auto">
          <a:xfrm>
            <a:off x="5891213" y="1460500"/>
            <a:ext cx="768350" cy="1219200"/>
            <a:chOff x="2820727" y="987574"/>
            <a:chExt cx="840554" cy="914400"/>
          </a:xfrm>
        </p:grpSpPr>
        <p:sp>
          <p:nvSpPr>
            <p:cNvPr id="25" name="矩形 24"/>
            <p:cNvSpPr/>
            <p:nvPr/>
          </p:nvSpPr>
          <p:spPr bwMode="auto">
            <a:xfrm>
              <a:off x="2820727" y="987574"/>
              <a:ext cx="840554" cy="914400"/>
            </a:xfrm>
            <a:prstGeom prst="rect">
              <a:avLst/>
            </a:prstGeom>
            <a:solidFill>
              <a:schemeClr val="tx2">
                <a:lumMod val="20000"/>
                <a:lumOff val="80000"/>
              </a:schemeClr>
            </a:solidFill>
            <a:ln>
              <a:noFill/>
            </a:ln>
            <a:effectLst/>
          </p:spPr>
          <p:txBody>
            <a:bodyPr/>
            <a:lstStyle/>
            <a:p>
              <a:pPr eaLnBrk="1" fontAlgn="t" hangingPunct="1">
                <a:buClr>
                  <a:srgbClr val="CC9900"/>
                </a:buClr>
                <a:defRPr/>
              </a:pPr>
              <a:r>
                <a:rPr lang="zh-CN" altLang="en-US" dirty="0">
                  <a:solidFill>
                    <a:srgbClr val="000000"/>
                  </a:solidFill>
                  <a:latin typeface="+mn-lt"/>
                  <a:ea typeface="+mn-ea"/>
                </a:rPr>
                <a:t>应用建模</a:t>
              </a:r>
              <a:endParaRPr lang="zh-CN" altLang="en-US" dirty="0">
                <a:solidFill>
                  <a:srgbClr val="000000"/>
                </a:solidFill>
                <a:latin typeface="+mn-lt"/>
                <a:ea typeface="+mn-ea"/>
              </a:endParaRPr>
            </a:p>
          </p:txBody>
        </p:sp>
        <p:pic>
          <p:nvPicPr>
            <p:cNvPr id="3283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4564" y="1335916"/>
              <a:ext cx="704709" cy="3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74" name="组合 96"/>
          <p:cNvGrpSpPr/>
          <p:nvPr/>
        </p:nvGrpSpPr>
        <p:grpSpPr bwMode="auto">
          <a:xfrm>
            <a:off x="1733550" y="3187700"/>
            <a:ext cx="749300" cy="1219200"/>
            <a:chOff x="6656759" y="987574"/>
            <a:chExt cx="748938" cy="914400"/>
          </a:xfrm>
        </p:grpSpPr>
        <p:sp>
          <p:nvSpPr>
            <p:cNvPr id="37" name="矩形 36"/>
            <p:cNvSpPr/>
            <p:nvPr/>
          </p:nvSpPr>
          <p:spPr bwMode="auto">
            <a:xfrm>
              <a:off x="6656759" y="987574"/>
              <a:ext cx="748938" cy="914400"/>
            </a:xfrm>
            <a:prstGeom prst="rect">
              <a:avLst/>
            </a:prstGeom>
            <a:solidFill>
              <a:schemeClr val="tx2">
                <a:lumMod val="20000"/>
                <a:lumOff val="80000"/>
              </a:schemeClr>
            </a:solidFill>
            <a:ln>
              <a:noFill/>
            </a:ln>
            <a:effectLst/>
          </p:spPr>
          <p:txBody>
            <a:bodyPr/>
            <a:lstStyle/>
            <a:p>
              <a:pPr eaLnBrk="1" fontAlgn="t" hangingPunct="1">
                <a:buClr>
                  <a:srgbClr val="CC9900"/>
                </a:buClr>
                <a:defRPr/>
              </a:pPr>
              <a:r>
                <a:rPr lang="zh-CN" altLang="en-US" dirty="0">
                  <a:solidFill>
                    <a:srgbClr val="000000"/>
                  </a:solidFill>
                  <a:latin typeface="+mn-lt"/>
                  <a:ea typeface="+mn-ea"/>
                </a:rPr>
                <a:t>应用保障</a:t>
              </a:r>
              <a:endParaRPr lang="zh-CN" altLang="en-US" dirty="0">
                <a:solidFill>
                  <a:srgbClr val="000000"/>
                </a:solidFill>
                <a:latin typeface="+mn-lt"/>
                <a:ea typeface="+mn-ea"/>
              </a:endParaRPr>
            </a:p>
          </p:txBody>
        </p:sp>
        <p:pic>
          <p:nvPicPr>
            <p:cNvPr id="3283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886" y="1318133"/>
              <a:ext cx="705394" cy="462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75" name="组合 92"/>
          <p:cNvGrpSpPr/>
          <p:nvPr/>
        </p:nvGrpSpPr>
        <p:grpSpPr bwMode="auto">
          <a:xfrm>
            <a:off x="5962650" y="4627563"/>
            <a:ext cx="749300" cy="1219200"/>
            <a:chOff x="4856559" y="987574"/>
            <a:chExt cx="748938" cy="914400"/>
          </a:xfrm>
        </p:grpSpPr>
        <p:sp>
          <p:nvSpPr>
            <p:cNvPr id="35" name="矩形 34"/>
            <p:cNvSpPr/>
            <p:nvPr/>
          </p:nvSpPr>
          <p:spPr bwMode="auto">
            <a:xfrm>
              <a:off x="4856559" y="987574"/>
              <a:ext cx="748938" cy="914400"/>
            </a:xfrm>
            <a:prstGeom prst="rect">
              <a:avLst/>
            </a:prstGeom>
            <a:solidFill>
              <a:schemeClr val="tx2">
                <a:lumMod val="20000"/>
                <a:lumOff val="80000"/>
              </a:schemeClr>
            </a:solidFill>
            <a:ln>
              <a:noFill/>
            </a:ln>
            <a:effectLst/>
          </p:spPr>
          <p:txBody>
            <a:bodyPr/>
            <a:lstStyle/>
            <a:p>
              <a:pPr eaLnBrk="1" fontAlgn="t" hangingPunct="1">
                <a:buClr>
                  <a:srgbClr val="CC9900"/>
                </a:buClr>
                <a:defRPr/>
              </a:pPr>
              <a:r>
                <a:rPr lang="zh-CN" altLang="en-US" dirty="0">
                  <a:solidFill>
                    <a:srgbClr val="000000"/>
                  </a:solidFill>
                  <a:latin typeface="+mn-lt"/>
                  <a:ea typeface="+mn-ea"/>
                </a:rPr>
                <a:t>应用部署</a:t>
              </a:r>
              <a:endParaRPr lang="zh-CN" altLang="en-US" dirty="0">
                <a:solidFill>
                  <a:srgbClr val="000000"/>
                </a:solidFill>
                <a:latin typeface="+mn-lt"/>
                <a:ea typeface="+mn-ea"/>
              </a:endParaRPr>
            </a:p>
          </p:txBody>
        </p:sp>
        <p:sp>
          <p:nvSpPr>
            <p:cNvPr id="32825" name="流程图: 过程 49"/>
            <p:cNvSpPr>
              <a:spLocks noChangeArrowheads="1"/>
            </p:cNvSpPr>
            <p:nvPr/>
          </p:nvSpPr>
          <p:spPr bwMode="auto">
            <a:xfrm>
              <a:off x="5091395" y="1222127"/>
              <a:ext cx="174541" cy="96441"/>
            </a:xfrm>
            <a:prstGeom prst="flowChartProcess">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000" smtClean="0">
                <a:solidFill>
                  <a:srgbClr val="000000"/>
                </a:solidFill>
                <a:latin typeface="+mn-lt"/>
                <a:ea typeface="+mn-ea"/>
              </a:endParaRPr>
            </a:p>
          </p:txBody>
        </p:sp>
        <p:sp>
          <p:nvSpPr>
            <p:cNvPr id="32826" name="流程图: 决策 50"/>
            <p:cNvSpPr>
              <a:spLocks noChangeArrowheads="1"/>
            </p:cNvSpPr>
            <p:nvPr/>
          </p:nvSpPr>
          <p:spPr bwMode="auto">
            <a:xfrm>
              <a:off x="5100916" y="1387624"/>
              <a:ext cx="147567" cy="70247"/>
            </a:xfrm>
            <a:prstGeom prst="flowChartDecision">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000" smtClean="0">
                <a:solidFill>
                  <a:srgbClr val="000000"/>
                </a:solidFill>
                <a:latin typeface="+mn-lt"/>
                <a:ea typeface="+mn-ea"/>
              </a:endParaRPr>
            </a:p>
          </p:txBody>
        </p:sp>
        <p:sp>
          <p:nvSpPr>
            <p:cNvPr id="32827" name="流程图: 过程 51"/>
            <p:cNvSpPr>
              <a:spLocks noChangeArrowheads="1"/>
            </p:cNvSpPr>
            <p:nvPr/>
          </p:nvSpPr>
          <p:spPr bwMode="auto">
            <a:xfrm>
              <a:off x="4969218" y="1526927"/>
              <a:ext cx="174541" cy="96441"/>
            </a:xfrm>
            <a:prstGeom prst="flowChartProcess">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000" smtClean="0">
                <a:solidFill>
                  <a:srgbClr val="000000"/>
                </a:solidFill>
                <a:latin typeface="+mn-lt"/>
                <a:ea typeface="+mn-ea"/>
              </a:endParaRPr>
            </a:p>
          </p:txBody>
        </p:sp>
        <p:sp>
          <p:nvSpPr>
            <p:cNvPr id="32828" name="流程图: 过程 52"/>
            <p:cNvSpPr>
              <a:spLocks noChangeArrowheads="1"/>
            </p:cNvSpPr>
            <p:nvPr/>
          </p:nvSpPr>
          <p:spPr bwMode="auto">
            <a:xfrm>
              <a:off x="5238962" y="1536452"/>
              <a:ext cx="174541" cy="95250"/>
            </a:xfrm>
            <a:prstGeom prst="flowChartProcess">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000" smtClean="0">
                <a:solidFill>
                  <a:srgbClr val="000000"/>
                </a:solidFill>
                <a:latin typeface="+mn-lt"/>
                <a:ea typeface="+mn-ea"/>
              </a:endParaRPr>
            </a:p>
          </p:txBody>
        </p:sp>
        <p:sp>
          <p:nvSpPr>
            <p:cNvPr id="32829" name="流程图: 过程 53"/>
            <p:cNvSpPr>
              <a:spLocks noChangeArrowheads="1"/>
            </p:cNvSpPr>
            <p:nvPr/>
          </p:nvSpPr>
          <p:spPr bwMode="auto">
            <a:xfrm>
              <a:off x="4969218" y="1684089"/>
              <a:ext cx="174541" cy="96441"/>
            </a:xfrm>
            <a:prstGeom prst="flowChartProcess">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000" smtClean="0">
                <a:solidFill>
                  <a:srgbClr val="000000"/>
                </a:solidFill>
                <a:latin typeface="+mn-lt"/>
                <a:ea typeface="+mn-ea"/>
              </a:endParaRPr>
            </a:p>
          </p:txBody>
        </p:sp>
        <p:sp>
          <p:nvSpPr>
            <p:cNvPr id="32830" name="流程图: 终止 54"/>
            <p:cNvSpPr>
              <a:spLocks noChangeArrowheads="1"/>
            </p:cNvSpPr>
            <p:nvPr/>
          </p:nvSpPr>
          <p:spPr bwMode="auto">
            <a:xfrm>
              <a:off x="5273870" y="1701949"/>
              <a:ext cx="131698" cy="69056"/>
            </a:xfrm>
            <a:prstGeom prst="flowChartTerminator">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000" smtClean="0">
                <a:solidFill>
                  <a:srgbClr val="000000"/>
                </a:solidFill>
                <a:latin typeface="+mn-lt"/>
                <a:ea typeface="+mn-ea"/>
              </a:endParaRPr>
            </a:p>
          </p:txBody>
        </p:sp>
        <p:cxnSp>
          <p:nvCxnSpPr>
            <p:cNvPr id="2" name="直接连接符 55"/>
            <p:cNvCxnSpPr>
              <a:cxnSpLocks noChangeShapeType="1"/>
              <a:stCxn id="32825" idx="2"/>
              <a:endCxn id="32826" idx="0"/>
            </p:cNvCxnSpPr>
            <p:nvPr/>
          </p:nvCxnSpPr>
          <p:spPr bwMode="auto">
            <a:xfrm flipH="1">
              <a:off x="5174416" y="1318491"/>
              <a:ext cx="4354" cy="69668"/>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32831" name="肘形连接符 56"/>
            <p:cNvCxnSpPr>
              <a:cxnSpLocks noChangeShapeType="1"/>
              <a:stCxn id="32826" idx="2"/>
              <a:endCxn id="32827" idx="0"/>
            </p:cNvCxnSpPr>
            <p:nvPr/>
          </p:nvCxnSpPr>
          <p:spPr bwMode="auto">
            <a:xfrm rot="5400000">
              <a:off x="5080798" y="1433880"/>
              <a:ext cx="69670" cy="117566"/>
            </a:xfrm>
            <a:prstGeom prst="bentConnector3">
              <a:avLst>
                <a:gd name="adj1" fmla="val 50000"/>
              </a:avLst>
            </a:prstGeom>
            <a:noFill/>
            <a:ln w="9525">
              <a:solidFill>
                <a:schemeClr val="tx1"/>
              </a:solidFill>
              <a:miter lim="800000"/>
            </a:ln>
            <a:extLst>
              <a:ext uri="{909E8E84-426E-40DD-AFC4-6F175D3DCCD1}">
                <a14:hiddenFill xmlns:a14="http://schemas.microsoft.com/office/drawing/2010/main">
                  <a:noFill/>
                </a14:hiddenFill>
              </a:ext>
            </a:extLst>
          </p:spPr>
        </p:cxnSp>
        <p:cxnSp>
          <p:nvCxnSpPr>
            <p:cNvPr id="32832" name="肘形连接符 57"/>
            <p:cNvCxnSpPr>
              <a:cxnSpLocks noChangeShapeType="1"/>
              <a:stCxn id="32826" idx="2"/>
              <a:endCxn id="32828" idx="0"/>
            </p:cNvCxnSpPr>
            <p:nvPr/>
          </p:nvCxnSpPr>
          <p:spPr bwMode="auto">
            <a:xfrm rot="16200000" flipH="1">
              <a:off x="5211427" y="1420817"/>
              <a:ext cx="78379" cy="152400"/>
            </a:xfrm>
            <a:prstGeom prst="bentConnector3">
              <a:avLst>
                <a:gd name="adj1" fmla="val 50000"/>
              </a:avLst>
            </a:prstGeom>
            <a:noFill/>
            <a:ln w="9525">
              <a:solidFill>
                <a:schemeClr val="tx1"/>
              </a:solidFill>
              <a:miter lim="800000"/>
            </a:ln>
            <a:extLst>
              <a:ext uri="{909E8E84-426E-40DD-AFC4-6F175D3DCCD1}">
                <a14:hiddenFill xmlns:a14="http://schemas.microsoft.com/office/drawing/2010/main">
                  <a:noFill/>
                </a14:hiddenFill>
              </a:ext>
            </a:extLst>
          </p:spPr>
        </p:cxnSp>
        <p:cxnSp>
          <p:nvCxnSpPr>
            <p:cNvPr id="32833" name="直接连接符 58"/>
            <p:cNvCxnSpPr>
              <a:cxnSpLocks noChangeShapeType="1"/>
              <a:stCxn id="32827" idx="2"/>
              <a:endCxn id="32829" idx="0"/>
            </p:cNvCxnSpPr>
            <p:nvPr/>
          </p:nvCxnSpPr>
          <p:spPr bwMode="auto">
            <a:xfrm>
              <a:off x="5056850" y="1623292"/>
              <a:ext cx="0" cy="6096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32834" name="直接连接符 59"/>
            <p:cNvCxnSpPr>
              <a:cxnSpLocks noChangeShapeType="1"/>
              <a:stCxn id="32828" idx="2"/>
              <a:endCxn id="32830" idx="0"/>
            </p:cNvCxnSpPr>
            <p:nvPr/>
          </p:nvCxnSpPr>
          <p:spPr bwMode="auto">
            <a:xfrm>
              <a:off x="5326816" y="1632001"/>
              <a:ext cx="13062" cy="69669"/>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32835" name="直接连接符 60"/>
            <p:cNvCxnSpPr>
              <a:cxnSpLocks noChangeShapeType="1"/>
              <a:stCxn id="32829" idx="3"/>
              <a:endCxn id="32830" idx="1"/>
            </p:cNvCxnSpPr>
            <p:nvPr/>
          </p:nvCxnSpPr>
          <p:spPr bwMode="auto">
            <a:xfrm>
              <a:off x="5143936" y="1732149"/>
              <a:ext cx="130627" cy="4356"/>
            </a:xfrm>
            <a:prstGeom prst="line">
              <a:avLst/>
            </a:prstGeom>
            <a:noFill/>
            <a:ln w="9525">
              <a:solidFill>
                <a:schemeClr val="tx1"/>
              </a:solidFill>
              <a:round/>
            </a:ln>
            <a:extLst>
              <a:ext uri="{909E8E84-426E-40DD-AFC4-6F175D3DCCD1}">
                <a14:hiddenFill xmlns:a14="http://schemas.microsoft.com/office/drawing/2010/main">
                  <a:noFill/>
                </a14:hiddenFill>
              </a:ext>
            </a:extLst>
          </p:spPr>
        </p:cxnSp>
      </p:grpSp>
      <p:grpSp>
        <p:nvGrpSpPr>
          <p:cNvPr id="32776" name="组合 95"/>
          <p:cNvGrpSpPr/>
          <p:nvPr/>
        </p:nvGrpSpPr>
        <p:grpSpPr bwMode="auto">
          <a:xfrm>
            <a:off x="2381250" y="4627563"/>
            <a:ext cx="749300" cy="1219200"/>
            <a:chOff x="5749513" y="987574"/>
            <a:chExt cx="748938" cy="914400"/>
          </a:xfrm>
        </p:grpSpPr>
        <p:sp>
          <p:nvSpPr>
            <p:cNvPr id="36" name="矩形 35"/>
            <p:cNvSpPr/>
            <p:nvPr/>
          </p:nvSpPr>
          <p:spPr bwMode="auto">
            <a:xfrm>
              <a:off x="5749513" y="987574"/>
              <a:ext cx="748938" cy="914400"/>
            </a:xfrm>
            <a:prstGeom prst="rect">
              <a:avLst/>
            </a:prstGeom>
            <a:solidFill>
              <a:schemeClr val="tx2">
                <a:lumMod val="20000"/>
                <a:lumOff val="80000"/>
              </a:schemeClr>
            </a:solidFill>
            <a:ln>
              <a:noFill/>
            </a:ln>
            <a:effectLst/>
          </p:spPr>
          <p:txBody>
            <a:bodyPr/>
            <a:lstStyle/>
            <a:p>
              <a:pPr eaLnBrk="1" fontAlgn="t" hangingPunct="1">
                <a:buClr>
                  <a:srgbClr val="CC9900"/>
                </a:buClr>
                <a:defRPr/>
              </a:pPr>
              <a:r>
                <a:rPr lang="zh-CN" altLang="en-US" dirty="0">
                  <a:solidFill>
                    <a:srgbClr val="000000"/>
                  </a:solidFill>
                  <a:latin typeface="+mn-lt"/>
                  <a:ea typeface="+mn-ea"/>
                </a:rPr>
                <a:t>应用监控</a:t>
              </a:r>
              <a:endParaRPr lang="zh-CN" altLang="en-US" dirty="0">
                <a:solidFill>
                  <a:srgbClr val="000000"/>
                </a:solidFill>
                <a:latin typeface="+mn-lt"/>
                <a:ea typeface="+mn-ea"/>
              </a:endParaRPr>
            </a:p>
          </p:txBody>
        </p:sp>
        <p:pic>
          <p:nvPicPr>
            <p:cNvPr id="32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971" y="1260256"/>
              <a:ext cx="36576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302" y="1579751"/>
              <a:ext cx="587395" cy="25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77" name="组合 83"/>
          <p:cNvGrpSpPr/>
          <p:nvPr/>
        </p:nvGrpSpPr>
        <p:grpSpPr bwMode="auto">
          <a:xfrm>
            <a:off x="2525713" y="1363663"/>
            <a:ext cx="749300" cy="1219200"/>
            <a:chOff x="1860935" y="987574"/>
            <a:chExt cx="748938" cy="914400"/>
          </a:xfrm>
        </p:grpSpPr>
        <p:sp>
          <p:nvSpPr>
            <p:cNvPr id="38" name="矩形 37"/>
            <p:cNvSpPr/>
            <p:nvPr/>
          </p:nvSpPr>
          <p:spPr bwMode="auto">
            <a:xfrm>
              <a:off x="1860935" y="987574"/>
              <a:ext cx="748938" cy="914400"/>
            </a:xfrm>
            <a:prstGeom prst="rect">
              <a:avLst/>
            </a:prstGeom>
            <a:solidFill>
              <a:schemeClr val="bg1">
                <a:lumMod val="85000"/>
              </a:schemeClr>
            </a:solidFill>
            <a:ln>
              <a:noFill/>
            </a:ln>
            <a:effectLst/>
          </p:spPr>
          <p:txBody>
            <a:bodyPr/>
            <a:lstStyle/>
            <a:p>
              <a:pPr eaLnBrk="1" fontAlgn="t" hangingPunct="1">
                <a:buClr>
                  <a:srgbClr val="CC9900"/>
                </a:buClr>
                <a:defRPr/>
              </a:pPr>
              <a:r>
                <a:rPr lang="zh-CN" altLang="en-US" dirty="0">
                  <a:solidFill>
                    <a:srgbClr val="000000"/>
                  </a:solidFill>
                  <a:latin typeface="+mn-lt"/>
                  <a:ea typeface="+mn-ea"/>
                </a:rPr>
                <a:t>应用开发</a:t>
              </a:r>
              <a:endParaRPr lang="zh-CN" altLang="en-US" dirty="0">
                <a:solidFill>
                  <a:srgbClr val="000000"/>
                </a:solidFill>
                <a:latin typeface="+mn-lt"/>
                <a:ea typeface="+mn-ea"/>
              </a:endParaRPr>
            </a:p>
          </p:txBody>
        </p:sp>
        <p:pic>
          <p:nvPicPr>
            <p:cNvPr id="328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3181" y="1223689"/>
              <a:ext cx="196624" cy="294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4438" y="1229377"/>
              <a:ext cx="324531" cy="177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5291" y="1710381"/>
              <a:ext cx="526800" cy="1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5729" y="1427497"/>
              <a:ext cx="398827" cy="134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4472" y="1538801"/>
              <a:ext cx="436382" cy="16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78" name="组合 86"/>
          <p:cNvGrpSpPr/>
          <p:nvPr/>
        </p:nvGrpSpPr>
        <p:grpSpPr bwMode="auto">
          <a:xfrm>
            <a:off x="6611938" y="3187700"/>
            <a:ext cx="839787" cy="1219200"/>
            <a:chOff x="3828839" y="987574"/>
            <a:chExt cx="840554" cy="914400"/>
          </a:xfrm>
        </p:grpSpPr>
        <p:sp>
          <p:nvSpPr>
            <p:cNvPr id="103" name="矩形 102"/>
            <p:cNvSpPr/>
            <p:nvPr/>
          </p:nvSpPr>
          <p:spPr bwMode="auto">
            <a:xfrm>
              <a:off x="3828839" y="987574"/>
              <a:ext cx="840554" cy="914400"/>
            </a:xfrm>
            <a:prstGeom prst="rect">
              <a:avLst/>
            </a:prstGeom>
            <a:solidFill>
              <a:schemeClr val="tx2">
                <a:lumMod val="20000"/>
                <a:lumOff val="80000"/>
              </a:schemeClr>
            </a:solidFill>
            <a:ln>
              <a:noFill/>
            </a:ln>
            <a:effectLst/>
          </p:spPr>
          <p:txBody>
            <a:bodyPr/>
            <a:lstStyle/>
            <a:p>
              <a:pPr eaLnBrk="1" fontAlgn="t" hangingPunct="1">
                <a:buClr>
                  <a:srgbClr val="CC9900"/>
                </a:buClr>
                <a:defRPr/>
              </a:pPr>
              <a:r>
                <a:rPr lang="zh-CN" altLang="en-US" dirty="0">
                  <a:solidFill>
                    <a:srgbClr val="000000"/>
                  </a:solidFill>
                  <a:latin typeface="+mn-lt"/>
                  <a:ea typeface="+mn-ea"/>
                </a:rPr>
                <a:t>应用上线</a:t>
              </a:r>
              <a:endParaRPr lang="zh-CN" altLang="en-US" dirty="0">
                <a:solidFill>
                  <a:srgbClr val="000000"/>
                </a:solidFill>
                <a:latin typeface="+mn-lt"/>
                <a:ea typeface="+mn-ea"/>
              </a:endParaRPr>
            </a:p>
          </p:txBody>
        </p:sp>
        <p:grpSp>
          <p:nvGrpSpPr>
            <p:cNvPr id="32799" name="组合 100"/>
            <p:cNvGrpSpPr/>
            <p:nvPr/>
          </p:nvGrpSpPr>
          <p:grpSpPr bwMode="auto">
            <a:xfrm>
              <a:off x="3900342" y="1203077"/>
              <a:ext cx="658641" cy="645319"/>
              <a:chOff x="3491373" y="1059119"/>
              <a:chExt cx="658641" cy="573617"/>
            </a:xfrm>
          </p:grpSpPr>
          <p:sp>
            <p:nvSpPr>
              <p:cNvPr id="72" name="矩形 61"/>
              <p:cNvSpPr>
                <a:spLocks noChangeArrowheads="1"/>
              </p:cNvSpPr>
              <p:nvPr/>
            </p:nvSpPr>
            <p:spPr bwMode="auto">
              <a:xfrm>
                <a:off x="3497728" y="1059120"/>
                <a:ext cx="641936" cy="244475"/>
              </a:xfrm>
              <a:prstGeom prst="roundRect">
                <a:avLst>
                  <a:gd name="adj" fmla="val 5244"/>
                </a:avLst>
              </a:prstGeom>
              <a:solidFill>
                <a:srgbClr val="FFFFFF"/>
              </a:solidFill>
              <a:ln w="12700" algn="ctr">
                <a:solidFill>
                  <a:srgbClr val="C0C0C0"/>
                </a:solidFill>
                <a:round/>
              </a:ln>
              <a:effectLst>
                <a:outerShdw blurRad="63500" sx="101000" sy="101000" algn="ctr" rotWithShape="0">
                  <a:prstClr val="black">
                    <a:alpha val="20000"/>
                  </a:prstClr>
                </a:outerShdw>
              </a:effectLst>
            </p:spPr>
            <p:txBody>
              <a:bodyPr wrap="none" lIns="68552" tIns="34276" rIns="68552" bIns="34276" anchor="ctr"/>
              <a:lstStyle/>
              <a:p>
                <a:pPr fontAlgn="t">
                  <a:buClr>
                    <a:srgbClr val="990000"/>
                  </a:buClr>
                  <a:buSzPct val="60000"/>
                  <a:buFont typeface="Wingdings" panose="05000000000000000000" pitchFamily="2" charset="2"/>
                  <a:buChar char="n"/>
                  <a:defRPr/>
                </a:pPr>
                <a:endParaRPr lang="zh-CN" altLang="en-US" sz="700" kern="0" dirty="0">
                  <a:solidFill>
                    <a:srgbClr val="FF9900"/>
                  </a:solidFill>
                  <a:latin typeface="+mn-lt"/>
                  <a:ea typeface="+mn-ea"/>
                  <a:cs typeface="Arial" panose="020B0604020202020204" pitchFamily="34" charset="0"/>
                </a:endParaRPr>
              </a:p>
            </p:txBody>
          </p:sp>
          <p:sp>
            <p:nvSpPr>
              <p:cNvPr id="32802" name="矩形 97"/>
              <p:cNvSpPr>
                <a:spLocks noChangeArrowheads="1"/>
              </p:cNvSpPr>
              <p:nvPr/>
            </p:nvSpPr>
            <p:spPr bwMode="auto">
              <a:xfrm>
                <a:off x="3491372" y="1206228"/>
                <a:ext cx="197030" cy="7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2" tIns="34276" rIns="68552" bIns="34276">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fontAlgn="t">
                  <a:lnSpc>
                    <a:spcPct val="100000"/>
                  </a:lnSpc>
                  <a:spcBef>
                    <a:spcPct val="0"/>
                  </a:spcBef>
                  <a:buClrTx/>
                  <a:buSzPct val="100000"/>
                  <a:buFontTx/>
                  <a:buNone/>
                  <a:defRPr/>
                </a:pPr>
                <a:r>
                  <a:rPr lang="zh-CN" altLang="zh-CN" sz="300" smtClean="0">
                    <a:solidFill>
                      <a:srgbClr val="000000"/>
                    </a:solidFill>
                    <a:latin typeface="+mn-lt"/>
                    <a:ea typeface="+mn-ea"/>
                    <a:cs typeface="Arial" panose="020B0604020202020204" pitchFamily="34" charset="0"/>
                    <a:sym typeface="Calibri" panose="020F0502020204030204" pitchFamily="34" charset="0"/>
                  </a:rPr>
                  <a:t>ERP</a:t>
                </a:r>
                <a:endParaRPr lang="zh-CN" altLang="zh-CN" sz="300" smtClean="0">
                  <a:solidFill>
                    <a:srgbClr val="000000"/>
                  </a:solidFill>
                  <a:latin typeface="+mn-lt"/>
                  <a:ea typeface="+mn-ea"/>
                  <a:cs typeface="Arial" panose="020B0604020202020204" pitchFamily="34" charset="0"/>
                  <a:sym typeface="Calibri" panose="020F0502020204030204" pitchFamily="34" charset="0"/>
                </a:endParaRPr>
              </a:p>
            </p:txBody>
          </p:sp>
          <p:pic>
            <p:nvPicPr>
              <p:cNvPr id="3" name="Picture 6" descr="云引擎">
                <a:hlinkClick r:id="rId10"/>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74863" y="1104816"/>
                <a:ext cx="108261" cy="10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4" name="矩形 97"/>
              <p:cNvSpPr>
                <a:spLocks noChangeArrowheads="1"/>
              </p:cNvSpPr>
              <p:nvPr/>
            </p:nvSpPr>
            <p:spPr bwMode="auto">
              <a:xfrm>
                <a:off x="3629611" y="1196703"/>
                <a:ext cx="292367"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2" tIns="34276" rIns="68552" bIns="34276">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fontAlgn="t">
                  <a:lnSpc>
                    <a:spcPct val="100000"/>
                  </a:lnSpc>
                  <a:spcBef>
                    <a:spcPct val="0"/>
                  </a:spcBef>
                  <a:buClrTx/>
                  <a:buSzPct val="100000"/>
                  <a:buFontTx/>
                  <a:buNone/>
                  <a:defRPr/>
                </a:pPr>
                <a:r>
                  <a:rPr lang="zh-CN" altLang="zh-CN" sz="300" smtClean="0">
                    <a:solidFill>
                      <a:srgbClr val="000000"/>
                    </a:solidFill>
                    <a:latin typeface="+mn-lt"/>
                    <a:ea typeface="+mn-ea"/>
                    <a:cs typeface="Arial" panose="020B0604020202020204" pitchFamily="34" charset="0"/>
                    <a:sym typeface="Calibri" panose="020F0502020204030204" pitchFamily="34" charset="0"/>
                  </a:rPr>
                  <a:t>Security</a:t>
                </a:r>
                <a:endParaRPr lang="zh-CN" altLang="zh-CN" sz="300" smtClean="0">
                  <a:solidFill>
                    <a:srgbClr val="000000"/>
                  </a:solidFill>
                  <a:latin typeface="+mn-lt"/>
                  <a:ea typeface="+mn-ea"/>
                  <a:cs typeface="Arial" panose="020B0604020202020204" pitchFamily="34" charset="0"/>
                  <a:sym typeface="Calibri" panose="020F0502020204030204" pitchFamily="34" charset="0"/>
                </a:endParaRPr>
              </a:p>
            </p:txBody>
          </p:sp>
          <p:pic>
            <p:nvPicPr>
              <p:cNvPr id="4" name="Picture 16" descr="云盾">
                <a:hlinkClick r:id="rId12"/>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0763" y="1102662"/>
                <a:ext cx="108261" cy="10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6" name="矩形 97"/>
              <p:cNvSpPr>
                <a:spLocks noChangeArrowheads="1"/>
              </p:cNvSpPr>
              <p:nvPr/>
            </p:nvSpPr>
            <p:spPr bwMode="auto">
              <a:xfrm>
                <a:off x="3813929" y="1194586"/>
                <a:ext cx="33209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2" tIns="34276" rIns="68552" bIns="34276">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fontAlgn="t">
                  <a:lnSpc>
                    <a:spcPct val="100000"/>
                  </a:lnSpc>
                  <a:spcBef>
                    <a:spcPct val="0"/>
                  </a:spcBef>
                  <a:buClrTx/>
                  <a:buSzPct val="100000"/>
                  <a:buFontTx/>
                  <a:buNone/>
                  <a:defRPr/>
                </a:pPr>
                <a:r>
                  <a:rPr lang="zh-CN" altLang="zh-CN" sz="300" smtClean="0">
                    <a:solidFill>
                      <a:srgbClr val="000000"/>
                    </a:solidFill>
                    <a:latin typeface="+mn-lt"/>
                    <a:ea typeface="+mn-ea"/>
                    <a:cs typeface="Arial" panose="020B0604020202020204" pitchFamily="34" charset="0"/>
                    <a:sym typeface="Calibri" panose="020F0502020204030204" pitchFamily="34" charset="0"/>
                  </a:rPr>
                  <a:t>E-commerce</a:t>
                </a:r>
                <a:endParaRPr lang="zh-CN" altLang="zh-CN" sz="300" smtClean="0">
                  <a:solidFill>
                    <a:srgbClr val="000000"/>
                  </a:solidFill>
                  <a:latin typeface="+mn-lt"/>
                  <a:ea typeface="+mn-ea"/>
                  <a:cs typeface="Arial" panose="020B0604020202020204" pitchFamily="34" charset="0"/>
                  <a:sym typeface="Calibri" panose="020F0502020204030204" pitchFamily="34" charset="0"/>
                </a:endParaRPr>
              </a:p>
            </p:txBody>
          </p:sp>
          <p:pic>
            <p:nvPicPr>
              <p:cNvPr id="5" name="Picture 8" descr="精准内容分析">
                <a:hlinkClick r:id="rId14"/>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42949" y="1102662"/>
                <a:ext cx="108260" cy="10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矩形 61"/>
              <p:cNvSpPr>
                <a:spLocks noChangeArrowheads="1"/>
              </p:cNvSpPr>
              <p:nvPr/>
            </p:nvSpPr>
            <p:spPr bwMode="auto">
              <a:xfrm>
                <a:off x="3491372" y="1303594"/>
                <a:ext cx="648292" cy="329142"/>
              </a:xfrm>
              <a:prstGeom prst="roundRect">
                <a:avLst>
                  <a:gd name="adj" fmla="val 8408"/>
                </a:avLst>
              </a:prstGeom>
              <a:solidFill>
                <a:srgbClr val="FFFFFF"/>
              </a:solidFill>
              <a:ln w="12700" algn="ctr">
                <a:solidFill>
                  <a:srgbClr val="C0C0C0"/>
                </a:solidFill>
                <a:round/>
              </a:ln>
              <a:effectLst>
                <a:outerShdw blurRad="63500" sx="101000" sy="101000" algn="ctr" rotWithShape="0">
                  <a:prstClr val="black">
                    <a:alpha val="20000"/>
                  </a:prstClr>
                </a:outerShdw>
              </a:effectLst>
            </p:spPr>
            <p:txBody>
              <a:bodyPr wrap="none" lIns="68552" tIns="34276" rIns="68552" bIns="34276" anchor="ctr"/>
              <a:lstStyle/>
              <a:p>
                <a:pPr fontAlgn="t">
                  <a:buClr>
                    <a:srgbClr val="990000"/>
                  </a:buClr>
                  <a:buSzPct val="60000"/>
                  <a:buFont typeface="Wingdings" panose="05000000000000000000" pitchFamily="2" charset="2"/>
                  <a:buChar char="n"/>
                  <a:defRPr/>
                </a:pPr>
                <a:endParaRPr lang="zh-CN" altLang="en-US" sz="800" kern="0" dirty="0">
                  <a:solidFill>
                    <a:srgbClr val="FF9900"/>
                  </a:solidFill>
                  <a:latin typeface="+mn-lt"/>
                  <a:ea typeface="+mn-ea"/>
                  <a:cs typeface="Arial" panose="020B0604020202020204" pitchFamily="34" charset="0"/>
                </a:endParaRPr>
              </a:p>
            </p:txBody>
          </p:sp>
          <p:sp>
            <p:nvSpPr>
              <p:cNvPr id="32809" name="TextBox 81"/>
              <p:cNvSpPr txBox="1">
                <a:spLocks noChangeArrowheads="1"/>
              </p:cNvSpPr>
              <p:nvPr/>
            </p:nvSpPr>
            <p:spPr bwMode="auto">
              <a:xfrm>
                <a:off x="3491372" y="1430595"/>
                <a:ext cx="260588" cy="9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20" tIns="35656" rIns="71320" bIns="35656">
                <a:spAutoFit/>
              </a:bodyPr>
              <a:lstStyle>
                <a:lvl1pPr defTabSz="4679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4679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4679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4679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4679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fontAlgn="t">
                  <a:lnSpc>
                    <a:spcPct val="100000"/>
                  </a:lnSpc>
                  <a:spcBef>
                    <a:spcPct val="50000"/>
                  </a:spcBef>
                  <a:buClrTx/>
                  <a:buSzPct val="100000"/>
                  <a:buFontTx/>
                  <a:buNone/>
                  <a:defRPr/>
                </a:pPr>
                <a:r>
                  <a:rPr lang="zh-CN" altLang="zh-CN" sz="200" smtClean="0">
                    <a:solidFill>
                      <a:srgbClr val="000000"/>
                    </a:solidFill>
                    <a:latin typeface="+mn-lt"/>
                    <a:ea typeface="+mn-ea"/>
                    <a:cs typeface="Arial" panose="020B0604020202020204" pitchFamily="34" charset="0"/>
                    <a:sym typeface="Calibri" panose="020F0502020204030204" pitchFamily="34" charset="0"/>
                  </a:rPr>
                  <a:t>Elastic </a:t>
                </a:r>
                <a:endParaRPr lang="en-US" altLang="zh-CN" sz="200" smtClean="0">
                  <a:solidFill>
                    <a:srgbClr val="000000"/>
                  </a:solidFill>
                  <a:latin typeface="+mn-lt"/>
                  <a:ea typeface="+mn-ea"/>
                  <a:cs typeface="Arial" panose="020B0604020202020204" pitchFamily="34" charset="0"/>
                  <a:sym typeface="Calibri" panose="020F0502020204030204" pitchFamily="34" charset="0"/>
                </a:endParaRPr>
              </a:p>
              <a:p>
                <a:pPr fontAlgn="t">
                  <a:lnSpc>
                    <a:spcPct val="100000"/>
                  </a:lnSpc>
                  <a:spcBef>
                    <a:spcPct val="50000"/>
                  </a:spcBef>
                  <a:buClrTx/>
                  <a:buSzPct val="100000"/>
                  <a:buFontTx/>
                  <a:buNone/>
                  <a:defRPr/>
                </a:pPr>
                <a:r>
                  <a:rPr lang="zh-CN" altLang="zh-CN" sz="200" smtClean="0">
                    <a:solidFill>
                      <a:srgbClr val="000000"/>
                    </a:solidFill>
                    <a:latin typeface="+mn-lt"/>
                    <a:ea typeface="+mn-ea"/>
                    <a:cs typeface="Arial" panose="020B0604020202020204" pitchFamily="34" charset="0"/>
                    <a:sym typeface="Calibri" panose="020F0502020204030204" pitchFamily="34" charset="0"/>
                  </a:rPr>
                  <a:t>computing</a:t>
                </a:r>
                <a:endParaRPr lang="zh-CN" altLang="zh-CN" sz="200" smtClean="0">
                  <a:solidFill>
                    <a:srgbClr val="000000"/>
                  </a:solidFill>
                  <a:latin typeface="+mn-lt"/>
                  <a:ea typeface="+mn-ea"/>
                  <a:cs typeface="Arial" panose="020B0604020202020204" pitchFamily="34" charset="0"/>
                  <a:sym typeface="Calibri" panose="020F0502020204030204" pitchFamily="34" charset="0"/>
                </a:endParaRPr>
              </a:p>
            </p:txBody>
          </p:sp>
          <p:sp>
            <p:nvSpPr>
              <p:cNvPr id="32810" name="TextBox 66"/>
              <p:cNvSpPr txBox="1">
                <a:spLocks noChangeArrowheads="1"/>
              </p:cNvSpPr>
              <p:nvPr/>
            </p:nvSpPr>
            <p:spPr bwMode="auto">
              <a:xfrm>
                <a:off x="3914033" y="1444353"/>
                <a:ext cx="236754" cy="9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20" tIns="35656" rIns="71320" bIns="35656">
                <a:spAutoFit/>
              </a:bodyPr>
              <a:lstStyle>
                <a:lvl1pPr defTabSz="4679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4679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4679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4679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4679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fontAlgn="t">
                  <a:lnSpc>
                    <a:spcPct val="100000"/>
                  </a:lnSpc>
                  <a:spcBef>
                    <a:spcPct val="50000"/>
                  </a:spcBef>
                  <a:buClrTx/>
                  <a:buSzPct val="100000"/>
                  <a:buFontTx/>
                  <a:buNone/>
                  <a:defRPr/>
                </a:pPr>
                <a:r>
                  <a:rPr lang="zh-CN" altLang="zh-CN" sz="200" smtClean="0">
                    <a:solidFill>
                      <a:srgbClr val="000000"/>
                    </a:solidFill>
                    <a:latin typeface="+mn-lt"/>
                    <a:ea typeface="+mn-ea"/>
                    <a:cs typeface="Arial" panose="020B0604020202020204" pitchFamily="34" charset="0"/>
                    <a:sym typeface="Calibri" panose="020F0502020204030204" pitchFamily="34" charset="0"/>
                  </a:rPr>
                  <a:t>Cloud </a:t>
                </a:r>
                <a:endParaRPr lang="en-US" altLang="zh-CN" sz="200" smtClean="0">
                  <a:solidFill>
                    <a:srgbClr val="000000"/>
                  </a:solidFill>
                  <a:latin typeface="+mn-lt"/>
                  <a:ea typeface="+mn-ea"/>
                  <a:cs typeface="Arial" panose="020B0604020202020204" pitchFamily="34" charset="0"/>
                  <a:sym typeface="Calibri" panose="020F0502020204030204" pitchFamily="34" charset="0"/>
                </a:endParaRPr>
              </a:p>
              <a:p>
                <a:pPr fontAlgn="t">
                  <a:lnSpc>
                    <a:spcPct val="100000"/>
                  </a:lnSpc>
                  <a:spcBef>
                    <a:spcPct val="50000"/>
                  </a:spcBef>
                  <a:buClrTx/>
                  <a:buSzPct val="100000"/>
                  <a:buFontTx/>
                  <a:buNone/>
                  <a:defRPr/>
                </a:pPr>
                <a:r>
                  <a:rPr lang="zh-CN" altLang="zh-CN" sz="200" smtClean="0">
                    <a:solidFill>
                      <a:srgbClr val="000000"/>
                    </a:solidFill>
                    <a:latin typeface="+mn-lt"/>
                    <a:ea typeface="+mn-ea"/>
                    <a:cs typeface="Arial" panose="020B0604020202020204" pitchFamily="34" charset="0"/>
                    <a:sym typeface="Calibri" panose="020F0502020204030204" pitchFamily="34" charset="0"/>
                  </a:rPr>
                  <a:t>storage</a:t>
                </a:r>
                <a:endParaRPr lang="zh-CN" altLang="zh-CN" sz="200" smtClean="0">
                  <a:solidFill>
                    <a:srgbClr val="000000"/>
                  </a:solidFill>
                  <a:latin typeface="+mn-lt"/>
                  <a:ea typeface="+mn-ea"/>
                  <a:cs typeface="Arial" panose="020B0604020202020204" pitchFamily="34" charset="0"/>
                  <a:sym typeface="Calibri" panose="020F0502020204030204" pitchFamily="34" charset="0"/>
                </a:endParaRPr>
              </a:p>
            </p:txBody>
          </p:sp>
          <p:sp>
            <p:nvSpPr>
              <p:cNvPr id="32811" name="TextBox 53"/>
              <p:cNvSpPr txBox="1">
                <a:spLocks noChangeArrowheads="1"/>
              </p:cNvSpPr>
              <p:nvPr/>
            </p:nvSpPr>
            <p:spPr bwMode="auto">
              <a:xfrm>
                <a:off x="3651856" y="1541720"/>
                <a:ext cx="311434" cy="68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20" tIns="35656" rIns="71320" bIns="35656">
                <a:spAutoFit/>
              </a:bodyPr>
              <a:lstStyle>
                <a:lvl1pPr defTabSz="4679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4679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4679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4679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4679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4679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fontAlgn="t">
                  <a:lnSpc>
                    <a:spcPct val="100000"/>
                  </a:lnSpc>
                  <a:spcBef>
                    <a:spcPct val="50000"/>
                  </a:spcBef>
                  <a:buClrTx/>
                  <a:buSzPct val="100000"/>
                  <a:buFontTx/>
                  <a:buNone/>
                  <a:defRPr/>
                </a:pPr>
                <a:r>
                  <a:rPr lang="zh-CN" altLang="zh-CN" sz="200" smtClean="0">
                    <a:solidFill>
                      <a:srgbClr val="000000"/>
                    </a:solidFill>
                    <a:latin typeface="+mn-lt"/>
                    <a:ea typeface="+mn-ea"/>
                    <a:cs typeface="Arial" panose="020B0604020202020204" pitchFamily="34" charset="0"/>
                    <a:sym typeface="Calibri" panose="020F0502020204030204" pitchFamily="34" charset="0"/>
                  </a:rPr>
                  <a:t>Cloud network</a:t>
                </a:r>
                <a:endParaRPr lang="zh-CN" altLang="zh-CN" sz="200" smtClean="0">
                  <a:solidFill>
                    <a:srgbClr val="000000"/>
                  </a:solidFill>
                  <a:latin typeface="+mn-lt"/>
                  <a:ea typeface="+mn-ea"/>
                  <a:cs typeface="Arial" panose="020B0604020202020204" pitchFamily="34" charset="0"/>
                  <a:sym typeface="Calibri" panose="020F0502020204030204" pitchFamily="34" charset="0"/>
                </a:endParaRPr>
              </a:p>
            </p:txBody>
          </p:sp>
          <p:pic>
            <p:nvPicPr>
              <p:cNvPr id="6" name="Picture 1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44833" y="1336840"/>
                <a:ext cx="108260" cy="10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2" name="Picture 4" descr="弹性计算">
                <a:hlinkClick r:id="rId17"/>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38647" y="1336840"/>
                <a:ext cx="108261" cy="10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3" name="Picture 457" descr="图片236"/>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72486" y="1463320"/>
                <a:ext cx="109292" cy="10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3" name="圆角矩形 72"/>
          <p:cNvSpPr/>
          <p:nvPr/>
        </p:nvSpPr>
        <p:spPr bwMode="auto">
          <a:xfrm>
            <a:off x="6754813" y="2324100"/>
            <a:ext cx="1201737" cy="287338"/>
          </a:xfrm>
          <a:prstGeom prst="roundRect">
            <a:avLst/>
          </a:prstGeom>
          <a:gradFill rotWithShape="1">
            <a:gsLst>
              <a:gs pos="0">
                <a:srgbClr val="5ECCF3">
                  <a:shade val="51000"/>
                  <a:satMod val="130000"/>
                </a:srgbClr>
              </a:gs>
              <a:gs pos="80000">
                <a:srgbClr val="5ECCF3">
                  <a:shade val="93000"/>
                  <a:satMod val="130000"/>
                </a:srgbClr>
              </a:gs>
              <a:gs pos="100000">
                <a:srgbClr val="5ECCF3">
                  <a:shade val="94000"/>
                  <a:satMod val="135000"/>
                </a:srgbClr>
              </a:gs>
            </a:gsLst>
            <a:lin ang="16200000" scaled="0"/>
          </a:gradFill>
          <a:ln w="9525" cap="flat" cmpd="sng" algn="ctr">
            <a:solidFill>
              <a:srgbClr val="5ECCF3">
                <a:shade val="95000"/>
                <a:satMod val="105000"/>
              </a:srgbClr>
            </a:solidFill>
            <a:prstDash val="solid"/>
          </a:ln>
          <a:effectLst>
            <a:outerShdw blurRad="40000" dist="23000" dir="5400000" rotWithShape="0">
              <a:srgbClr val="000000">
                <a:alpha val="35000"/>
              </a:srgbClr>
            </a:outerShdw>
          </a:effectLst>
        </p:spPr>
        <p:txBody>
          <a:bodyPr lIns="0" rIns="0" anchor="ctr" anchorCtr="1"/>
          <a:lstStyle/>
          <a:p>
            <a:pPr algn="ctr" eaLnBrk="1" fontAlgn="t" hangingPunct="1">
              <a:buClr>
                <a:srgbClr val="CC9900"/>
              </a:buClr>
              <a:defRPr/>
            </a:pPr>
            <a:r>
              <a:rPr lang="zh-CN" altLang="en-US" sz="1050" kern="0" dirty="0">
                <a:solidFill>
                  <a:sysClr val="windowText" lastClr="000000"/>
                </a:solidFill>
                <a:latin typeface="+mn-lt"/>
                <a:ea typeface="+mn-ea"/>
              </a:rPr>
              <a:t>可视化模板</a:t>
            </a:r>
            <a:endParaRPr lang="en-US" altLang="zh-CN" sz="1050" kern="0" dirty="0">
              <a:solidFill>
                <a:sysClr val="windowText" lastClr="000000"/>
              </a:solidFill>
              <a:latin typeface="+mn-lt"/>
              <a:ea typeface="+mn-ea"/>
            </a:endParaRPr>
          </a:p>
        </p:txBody>
      </p:sp>
      <p:sp>
        <p:nvSpPr>
          <p:cNvPr id="74" name="圆角矩形 73"/>
          <p:cNvSpPr/>
          <p:nvPr/>
        </p:nvSpPr>
        <p:spPr bwMode="auto">
          <a:xfrm>
            <a:off x="7546975" y="4148138"/>
            <a:ext cx="792163" cy="287337"/>
          </a:xfrm>
          <a:prstGeom prst="roundRect">
            <a:avLst/>
          </a:prstGeom>
          <a:gradFill rotWithShape="1">
            <a:gsLst>
              <a:gs pos="0">
                <a:srgbClr val="5ECCF3">
                  <a:shade val="51000"/>
                  <a:satMod val="130000"/>
                </a:srgbClr>
              </a:gs>
              <a:gs pos="80000">
                <a:srgbClr val="5ECCF3">
                  <a:shade val="93000"/>
                  <a:satMod val="130000"/>
                </a:srgbClr>
              </a:gs>
              <a:gs pos="100000">
                <a:srgbClr val="5ECCF3">
                  <a:shade val="94000"/>
                  <a:satMod val="135000"/>
                </a:srgbClr>
              </a:gs>
            </a:gsLst>
            <a:lin ang="16200000" scaled="0"/>
          </a:gradFill>
          <a:ln w="9525" cap="flat" cmpd="sng" algn="ctr">
            <a:solidFill>
              <a:srgbClr val="5ECCF3">
                <a:shade val="95000"/>
                <a:satMod val="105000"/>
              </a:srgbClr>
            </a:solidFill>
            <a:prstDash val="solid"/>
          </a:ln>
          <a:effectLst>
            <a:outerShdw blurRad="40000" dist="23000" dir="5400000" rotWithShape="0">
              <a:srgbClr val="000000">
                <a:alpha val="35000"/>
              </a:srgbClr>
            </a:outerShdw>
          </a:effectLst>
        </p:spPr>
        <p:txBody>
          <a:bodyPr lIns="0" rIns="0" anchor="ctr" anchorCtr="1"/>
          <a:lstStyle/>
          <a:p>
            <a:pPr algn="ctr" eaLnBrk="1" fontAlgn="t" hangingPunct="1">
              <a:buClr>
                <a:srgbClr val="CC9900"/>
              </a:buClr>
              <a:defRPr/>
            </a:pPr>
            <a:r>
              <a:rPr lang="zh-CN" altLang="en-US" sz="1050" kern="0" dirty="0">
                <a:solidFill>
                  <a:sysClr val="windowText" lastClr="000000"/>
                </a:solidFill>
                <a:latin typeface="+mn-lt"/>
                <a:ea typeface="+mn-ea"/>
              </a:rPr>
              <a:t>快速发布</a:t>
            </a:r>
            <a:endParaRPr lang="en-US" altLang="zh-CN" sz="1050" kern="0" dirty="0">
              <a:solidFill>
                <a:sysClr val="windowText" lastClr="000000"/>
              </a:solidFill>
              <a:latin typeface="+mn-lt"/>
              <a:ea typeface="+mn-ea"/>
            </a:endParaRPr>
          </a:p>
        </p:txBody>
      </p:sp>
      <p:sp>
        <p:nvSpPr>
          <p:cNvPr id="76" name="圆角矩形 75"/>
          <p:cNvSpPr/>
          <p:nvPr/>
        </p:nvSpPr>
        <p:spPr bwMode="auto">
          <a:xfrm>
            <a:off x="6827838" y="5492750"/>
            <a:ext cx="792162" cy="287338"/>
          </a:xfrm>
          <a:prstGeom prst="roundRect">
            <a:avLst/>
          </a:prstGeom>
          <a:gradFill rotWithShape="1">
            <a:gsLst>
              <a:gs pos="0">
                <a:srgbClr val="5ECCF3">
                  <a:shade val="51000"/>
                  <a:satMod val="130000"/>
                </a:srgbClr>
              </a:gs>
              <a:gs pos="80000">
                <a:srgbClr val="5ECCF3">
                  <a:shade val="93000"/>
                  <a:satMod val="130000"/>
                </a:srgbClr>
              </a:gs>
              <a:gs pos="100000">
                <a:srgbClr val="5ECCF3">
                  <a:shade val="94000"/>
                  <a:satMod val="135000"/>
                </a:srgbClr>
              </a:gs>
            </a:gsLst>
            <a:lin ang="16200000" scaled="0"/>
          </a:gradFill>
          <a:ln w="9525" cap="flat" cmpd="sng" algn="ctr">
            <a:solidFill>
              <a:srgbClr val="5ECCF3">
                <a:shade val="95000"/>
                <a:satMod val="105000"/>
              </a:srgbClr>
            </a:solidFill>
            <a:prstDash val="solid"/>
          </a:ln>
          <a:effectLst>
            <a:outerShdw blurRad="40000" dist="23000" dir="5400000" rotWithShape="0">
              <a:srgbClr val="000000">
                <a:alpha val="35000"/>
              </a:srgbClr>
            </a:outerShdw>
          </a:effectLst>
        </p:spPr>
        <p:txBody>
          <a:bodyPr lIns="0" rIns="0" anchor="ctr" anchorCtr="1"/>
          <a:lstStyle/>
          <a:p>
            <a:pPr algn="ctr" eaLnBrk="1" fontAlgn="t" hangingPunct="1">
              <a:buClr>
                <a:srgbClr val="CC9900"/>
              </a:buClr>
              <a:defRPr/>
            </a:pPr>
            <a:r>
              <a:rPr lang="zh-CN" altLang="en-US" sz="1050" kern="0" dirty="0">
                <a:solidFill>
                  <a:sysClr val="windowText" lastClr="000000"/>
                </a:solidFill>
                <a:latin typeface="+mn-lt"/>
                <a:ea typeface="+mn-ea"/>
              </a:rPr>
              <a:t>自动化部署</a:t>
            </a:r>
            <a:endParaRPr lang="en-US" altLang="zh-CN" sz="1050" kern="0" dirty="0">
              <a:solidFill>
                <a:sysClr val="windowText" lastClr="000000"/>
              </a:solidFill>
              <a:latin typeface="+mn-lt"/>
              <a:ea typeface="+mn-ea"/>
            </a:endParaRPr>
          </a:p>
        </p:txBody>
      </p:sp>
      <p:sp>
        <p:nvSpPr>
          <p:cNvPr id="98" name="AutoShape 110"/>
          <p:cNvSpPr>
            <a:spLocks noChangeArrowheads="1"/>
          </p:cNvSpPr>
          <p:nvPr/>
        </p:nvSpPr>
        <p:spPr bwMode="auto">
          <a:xfrm flipH="1">
            <a:off x="2620963" y="3363913"/>
            <a:ext cx="914400" cy="838200"/>
          </a:xfrm>
          <a:prstGeom prst="rightArrow">
            <a:avLst>
              <a:gd name="adj1" fmla="val 55843"/>
              <a:gd name="adj2" fmla="val 49879"/>
            </a:avLst>
          </a:prstGeom>
          <a:gradFill flip="none" rotWithShape="1">
            <a:gsLst>
              <a:gs pos="0">
                <a:srgbClr val="FFFFFF">
                  <a:alpha val="0"/>
                </a:srgbClr>
              </a:gs>
              <a:gs pos="100000">
                <a:schemeClr val="bg1">
                  <a:lumMod val="75000"/>
                </a:schemeClr>
              </a:gs>
            </a:gsLst>
            <a:lin ang="0" scaled="1"/>
            <a:tileRect/>
          </a:gradFill>
          <a:ln w="9525">
            <a:noFill/>
            <a:miter lim="800000"/>
          </a:ln>
        </p:spPr>
        <p:txBody>
          <a:bodyPr wrap="none" anchor="ctr"/>
          <a:lstStyle/>
          <a:p>
            <a:pPr eaLnBrk="1" fontAlgn="t" hangingPunct="1">
              <a:defRPr/>
            </a:pPr>
            <a:endParaRPr lang="en-US">
              <a:solidFill>
                <a:prstClr val="black"/>
              </a:solidFill>
              <a:latin typeface="+mn-lt"/>
              <a:ea typeface="+mn-ea"/>
            </a:endParaRPr>
          </a:p>
        </p:txBody>
      </p:sp>
      <p:sp>
        <p:nvSpPr>
          <p:cNvPr id="99" name="AutoShape 110"/>
          <p:cNvSpPr>
            <a:spLocks noChangeArrowheads="1"/>
          </p:cNvSpPr>
          <p:nvPr/>
        </p:nvSpPr>
        <p:spPr bwMode="auto">
          <a:xfrm>
            <a:off x="5602288" y="3363913"/>
            <a:ext cx="914400" cy="838200"/>
          </a:xfrm>
          <a:prstGeom prst="rightArrow">
            <a:avLst>
              <a:gd name="adj1" fmla="val 55843"/>
              <a:gd name="adj2" fmla="val 49879"/>
            </a:avLst>
          </a:prstGeom>
          <a:gradFill flip="none" rotWithShape="1">
            <a:gsLst>
              <a:gs pos="0">
                <a:srgbClr val="FFFFFF">
                  <a:alpha val="0"/>
                </a:srgbClr>
              </a:gs>
              <a:gs pos="100000">
                <a:schemeClr val="bg1">
                  <a:lumMod val="75000"/>
                </a:schemeClr>
              </a:gs>
            </a:gsLst>
            <a:lin ang="0" scaled="1"/>
            <a:tileRect/>
          </a:gradFill>
          <a:ln w="9525">
            <a:noFill/>
            <a:miter lim="800000"/>
          </a:ln>
        </p:spPr>
        <p:txBody>
          <a:bodyPr wrap="none" anchor="ctr"/>
          <a:lstStyle/>
          <a:p>
            <a:pPr eaLnBrk="1" fontAlgn="t" hangingPunct="1">
              <a:defRPr/>
            </a:pPr>
            <a:endParaRPr lang="en-US">
              <a:solidFill>
                <a:prstClr val="black"/>
              </a:solidFill>
              <a:latin typeface="+mn-lt"/>
              <a:ea typeface="+mn-ea"/>
            </a:endParaRPr>
          </a:p>
        </p:txBody>
      </p:sp>
      <p:sp>
        <p:nvSpPr>
          <p:cNvPr id="100" name="AutoShape 110"/>
          <p:cNvSpPr>
            <a:spLocks noChangeArrowheads="1"/>
          </p:cNvSpPr>
          <p:nvPr/>
        </p:nvSpPr>
        <p:spPr bwMode="auto">
          <a:xfrm rot="2700000" flipH="1">
            <a:off x="3084513" y="2205038"/>
            <a:ext cx="914400" cy="679450"/>
          </a:xfrm>
          <a:prstGeom prst="rightArrow">
            <a:avLst>
              <a:gd name="adj1" fmla="val 55843"/>
              <a:gd name="adj2" fmla="val 49879"/>
            </a:avLst>
          </a:prstGeom>
          <a:gradFill flip="none" rotWithShape="1">
            <a:gsLst>
              <a:gs pos="0">
                <a:srgbClr val="FFFFFF">
                  <a:alpha val="0"/>
                </a:srgbClr>
              </a:gs>
              <a:gs pos="100000">
                <a:schemeClr val="bg1">
                  <a:lumMod val="75000"/>
                </a:schemeClr>
              </a:gs>
            </a:gsLst>
            <a:lin ang="0" scaled="1"/>
            <a:tileRect/>
          </a:gradFill>
          <a:ln w="9525">
            <a:noFill/>
            <a:miter lim="800000"/>
          </a:ln>
        </p:spPr>
        <p:txBody>
          <a:bodyPr wrap="none" anchor="ctr"/>
          <a:lstStyle/>
          <a:p>
            <a:pPr eaLnBrk="1" fontAlgn="t" hangingPunct="1">
              <a:defRPr/>
            </a:pPr>
            <a:endParaRPr lang="en-US">
              <a:solidFill>
                <a:prstClr val="black"/>
              </a:solidFill>
              <a:latin typeface="+mn-lt"/>
              <a:ea typeface="+mn-ea"/>
            </a:endParaRPr>
          </a:p>
        </p:txBody>
      </p:sp>
      <p:sp>
        <p:nvSpPr>
          <p:cNvPr id="104" name="AutoShape 110"/>
          <p:cNvSpPr>
            <a:spLocks noChangeArrowheads="1"/>
          </p:cNvSpPr>
          <p:nvPr/>
        </p:nvSpPr>
        <p:spPr bwMode="auto">
          <a:xfrm rot="2700000">
            <a:off x="5179219" y="4606132"/>
            <a:ext cx="914400" cy="696912"/>
          </a:xfrm>
          <a:prstGeom prst="rightArrow">
            <a:avLst>
              <a:gd name="adj1" fmla="val 55843"/>
              <a:gd name="adj2" fmla="val 49879"/>
            </a:avLst>
          </a:prstGeom>
          <a:gradFill flip="none" rotWithShape="1">
            <a:gsLst>
              <a:gs pos="0">
                <a:srgbClr val="FFFFFF">
                  <a:alpha val="0"/>
                </a:srgbClr>
              </a:gs>
              <a:gs pos="100000">
                <a:schemeClr val="bg1">
                  <a:lumMod val="75000"/>
                </a:schemeClr>
              </a:gs>
            </a:gsLst>
            <a:lin ang="0" scaled="1"/>
            <a:tileRect/>
          </a:gradFill>
          <a:ln w="9525">
            <a:noFill/>
            <a:miter lim="800000"/>
          </a:ln>
        </p:spPr>
        <p:txBody>
          <a:bodyPr wrap="none" anchor="ctr"/>
          <a:lstStyle/>
          <a:p>
            <a:pPr eaLnBrk="1" fontAlgn="t" hangingPunct="1">
              <a:defRPr/>
            </a:pPr>
            <a:endParaRPr lang="en-US">
              <a:solidFill>
                <a:prstClr val="black"/>
              </a:solidFill>
              <a:latin typeface="+mn-lt"/>
              <a:ea typeface="+mn-ea"/>
            </a:endParaRPr>
          </a:p>
        </p:txBody>
      </p:sp>
      <p:sp>
        <p:nvSpPr>
          <p:cNvPr id="109" name="AutoShape 110"/>
          <p:cNvSpPr>
            <a:spLocks noChangeArrowheads="1"/>
          </p:cNvSpPr>
          <p:nvPr/>
        </p:nvSpPr>
        <p:spPr bwMode="auto">
          <a:xfrm rot="8100000" flipH="1">
            <a:off x="5092700" y="2124075"/>
            <a:ext cx="914400" cy="838200"/>
          </a:xfrm>
          <a:prstGeom prst="rightArrow">
            <a:avLst>
              <a:gd name="adj1" fmla="val 55843"/>
              <a:gd name="adj2" fmla="val 49879"/>
            </a:avLst>
          </a:prstGeom>
          <a:gradFill flip="none" rotWithShape="1">
            <a:gsLst>
              <a:gs pos="0">
                <a:srgbClr val="FFFFFF">
                  <a:alpha val="0"/>
                </a:srgbClr>
              </a:gs>
              <a:gs pos="100000">
                <a:schemeClr val="bg1">
                  <a:lumMod val="75000"/>
                </a:schemeClr>
              </a:gs>
            </a:gsLst>
            <a:lin ang="0" scaled="1"/>
            <a:tileRect/>
          </a:gradFill>
          <a:ln w="9525">
            <a:noFill/>
            <a:miter lim="800000"/>
          </a:ln>
        </p:spPr>
        <p:txBody>
          <a:bodyPr wrap="none" anchor="ctr"/>
          <a:lstStyle/>
          <a:p>
            <a:pPr eaLnBrk="1" fontAlgn="t" hangingPunct="1">
              <a:defRPr/>
            </a:pPr>
            <a:endParaRPr lang="en-US">
              <a:solidFill>
                <a:prstClr val="black"/>
              </a:solidFill>
              <a:latin typeface="+mn-lt"/>
              <a:ea typeface="+mn-ea"/>
            </a:endParaRPr>
          </a:p>
        </p:txBody>
      </p:sp>
      <p:sp>
        <p:nvSpPr>
          <p:cNvPr id="110" name="AutoShape 110"/>
          <p:cNvSpPr>
            <a:spLocks noChangeArrowheads="1"/>
          </p:cNvSpPr>
          <p:nvPr/>
        </p:nvSpPr>
        <p:spPr bwMode="auto">
          <a:xfrm rot="8100000">
            <a:off x="3136900" y="4603750"/>
            <a:ext cx="914400" cy="838200"/>
          </a:xfrm>
          <a:prstGeom prst="rightArrow">
            <a:avLst>
              <a:gd name="adj1" fmla="val 55843"/>
              <a:gd name="adj2" fmla="val 49879"/>
            </a:avLst>
          </a:prstGeom>
          <a:gradFill flip="none" rotWithShape="1">
            <a:gsLst>
              <a:gs pos="0">
                <a:srgbClr val="FFFFFF">
                  <a:alpha val="0"/>
                </a:srgbClr>
              </a:gs>
              <a:gs pos="100000">
                <a:schemeClr val="bg1">
                  <a:lumMod val="75000"/>
                </a:schemeClr>
              </a:gs>
            </a:gsLst>
            <a:lin ang="0" scaled="1"/>
            <a:tileRect/>
          </a:gradFill>
          <a:ln w="9525">
            <a:noFill/>
            <a:miter lim="800000"/>
          </a:ln>
        </p:spPr>
        <p:txBody>
          <a:bodyPr wrap="none" anchor="ctr"/>
          <a:lstStyle/>
          <a:p>
            <a:pPr eaLnBrk="1" fontAlgn="t" hangingPunct="1">
              <a:defRPr/>
            </a:pPr>
            <a:endParaRPr lang="en-US">
              <a:solidFill>
                <a:prstClr val="black"/>
              </a:solidFill>
              <a:latin typeface="+mn-lt"/>
              <a:ea typeface="+mn-ea"/>
            </a:endParaRPr>
          </a:p>
        </p:txBody>
      </p:sp>
      <p:grpSp>
        <p:nvGrpSpPr>
          <p:cNvPr id="32788" name="Group 110"/>
          <p:cNvGrpSpPr>
            <a:grpSpLocks noChangeAspect="1"/>
          </p:cNvGrpSpPr>
          <p:nvPr/>
        </p:nvGrpSpPr>
        <p:grpSpPr bwMode="auto">
          <a:xfrm>
            <a:off x="3424238" y="2611438"/>
            <a:ext cx="2371725" cy="2371725"/>
            <a:chOff x="2598390" y="1472325"/>
            <a:chExt cx="3920944" cy="3920942"/>
          </a:xfrm>
        </p:grpSpPr>
        <p:grpSp>
          <p:nvGrpSpPr>
            <p:cNvPr id="32792" name="Group 16"/>
            <p:cNvGrpSpPr/>
            <p:nvPr/>
          </p:nvGrpSpPr>
          <p:grpSpPr bwMode="auto">
            <a:xfrm>
              <a:off x="2598390" y="1472325"/>
              <a:ext cx="3920944" cy="3920942"/>
              <a:chOff x="2895599" y="838200"/>
              <a:chExt cx="3657600" cy="3657600"/>
            </a:xfrm>
          </p:grpSpPr>
          <p:sp>
            <p:nvSpPr>
              <p:cNvPr id="114" name="Oval 115"/>
              <p:cNvSpPr/>
              <p:nvPr/>
            </p:nvSpPr>
            <p:spPr>
              <a:xfrm>
                <a:off x="2895599" y="838200"/>
                <a:ext cx="3657600" cy="3657600"/>
              </a:xfrm>
              <a:prstGeom prst="ellipse">
                <a:avLst/>
              </a:prstGeom>
              <a:gradFill flip="none" rotWithShape="1">
                <a:gsLst>
                  <a:gs pos="100000">
                    <a:srgbClr val="6EAFFE">
                      <a:alpha val="40000"/>
                    </a:srgbClr>
                  </a:gs>
                  <a:gs pos="56000">
                    <a:srgbClr val="298FFF">
                      <a:alpha val="40000"/>
                    </a:srgbClr>
                  </a:gs>
                </a:gsLst>
                <a:lin ang="5400000" scaled="1"/>
                <a:tileRect/>
              </a:gradFill>
              <a:ln w="38100" cap="rnd" cmpd="sng" algn="ctr">
                <a:solidFill>
                  <a:srgbClr val="00B0F0"/>
                </a:solidFill>
                <a:prstDash val="solid"/>
                <a:round/>
                <a:headEnd type="none" w="med" len="med"/>
                <a:tailEnd type="none" w="med" len="med"/>
              </a:ln>
              <a:effectLst>
                <a:outerShdw blurRad="107950" dist="12700" dir="5400000" algn="ctr">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t" hangingPunct="1">
                  <a:defRPr/>
                </a:pPr>
                <a:endParaRPr lang="en-US">
                  <a:solidFill>
                    <a:prstClr val="white"/>
                  </a:solidFill>
                </a:endParaRPr>
              </a:p>
            </p:txBody>
          </p:sp>
          <p:sp>
            <p:nvSpPr>
              <p:cNvPr id="115" name="Oval 116"/>
              <p:cNvSpPr/>
              <p:nvPr/>
            </p:nvSpPr>
            <p:spPr>
              <a:xfrm rot="5400000">
                <a:off x="2984500" y="876300"/>
                <a:ext cx="3467099" cy="3467100"/>
              </a:xfrm>
              <a:prstGeom prst="ellipse">
                <a:avLst/>
              </a:prstGeom>
              <a:gradFill flip="none" rotWithShape="1">
                <a:gsLst>
                  <a:gs pos="0">
                    <a:srgbClr val="FFFFFF"/>
                  </a:gs>
                  <a:gs pos="39000">
                    <a:schemeClr val="accent1">
                      <a:tint val="44500"/>
                      <a:satMod val="160000"/>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t" hangingPunct="1">
                  <a:defRPr/>
                </a:pPr>
                <a:endParaRPr lang="en-US">
                  <a:solidFill>
                    <a:prstClr val="white"/>
                  </a:solidFill>
                </a:endParaRPr>
              </a:p>
            </p:txBody>
          </p:sp>
        </p:grpSp>
        <p:sp>
          <p:nvSpPr>
            <p:cNvPr id="113" name="Oval 112"/>
            <p:cNvSpPr/>
            <p:nvPr/>
          </p:nvSpPr>
          <p:spPr bwMode="auto">
            <a:xfrm>
              <a:off x="2803098" y="1690154"/>
              <a:ext cx="3506279" cy="3506277"/>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noFill/>
              <a:miter lim="800000"/>
            </a:ln>
            <a:effectLst>
              <a:outerShdw blurRad="25400" dist="12700" dir="5400000" algn="tl" rotWithShape="0">
                <a:prstClr val="black">
                  <a:alpha val="20000"/>
                </a:prstClr>
              </a:outerShdw>
            </a:effectLst>
          </p:spPr>
          <p:txBody>
            <a:bodyPr lIns="18288" tIns="18288" rIns="18288" bIns="18288" anchor="ctr" anchorCtr="1"/>
            <a:lstStyle/>
            <a:p>
              <a:pPr algn="ctr" eaLnBrk="1" fontAlgn="t" hangingPunct="1">
                <a:lnSpc>
                  <a:spcPct val="85000"/>
                </a:lnSpc>
                <a:spcBef>
                  <a:spcPts val="20"/>
                </a:spcBef>
                <a:defRPr/>
              </a:pPr>
              <a:endParaRPr lang="en-US" sz="1600" dirty="0">
                <a:solidFill>
                  <a:srgbClr val="FFFFFF"/>
                </a:solidFill>
                <a:latin typeface="+mn-lt"/>
                <a:ea typeface="+mn-ea"/>
              </a:endParaRPr>
            </a:p>
          </p:txBody>
        </p:sp>
      </p:grpSp>
      <p:sp>
        <p:nvSpPr>
          <p:cNvPr id="32789" name="TextBox 117"/>
          <p:cNvSpPr txBox="1">
            <a:spLocks noChangeArrowheads="1"/>
          </p:cNvSpPr>
          <p:nvPr/>
        </p:nvSpPr>
        <p:spPr bwMode="auto">
          <a:xfrm>
            <a:off x="3851275" y="3379788"/>
            <a:ext cx="15843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dirty="0" smtClean="0">
                <a:solidFill>
                  <a:srgbClr val="FFFFFF"/>
                </a:solidFill>
                <a:latin typeface="+mn-lt"/>
                <a:ea typeface="+mn-ea"/>
                <a:cs typeface="Arial" panose="020B0604020202020204" pitchFamily="34" charset="0"/>
              </a:rPr>
              <a:t>应用生命周期管理</a:t>
            </a:r>
            <a:endParaRPr lang="en-US" altLang="zh-CN" sz="1600" dirty="0" smtClean="0">
              <a:solidFill>
                <a:srgbClr val="FFFFFF"/>
              </a:solidFill>
              <a:latin typeface="+mn-lt"/>
              <a:ea typeface="+mn-ea"/>
              <a:cs typeface="Arial" panose="020B0604020202020204" pitchFamily="34" charset="0"/>
            </a:endParaRPr>
          </a:p>
        </p:txBody>
      </p:sp>
      <p:sp>
        <p:nvSpPr>
          <p:cNvPr id="119" name="圆角矩形 118"/>
          <p:cNvSpPr/>
          <p:nvPr/>
        </p:nvSpPr>
        <p:spPr bwMode="auto">
          <a:xfrm>
            <a:off x="1589088" y="2227263"/>
            <a:ext cx="792162" cy="288925"/>
          </a:xfrm>
          <a:prstGeom prst="roundRect">
            <a:avLst/>
          </a:prstGeom>
          <a:gradFill rotWithShape="1">
            <a:gsLst>
              <a:gs pos="0">
                <a:srgbClr val="5ECCF3">
                  <a:shade val="51000"/>
                  <a:satMod val="130000"/>
                </a:srgbClr>
              </a:gs>
              <a:gs pos="80000">
                <a:srgbClr val="5ECCF3">
                  <a:shade val="93000"/>
                  <a:satMod val="130000"/>
                </a:srgbClr>
              </a:gs>
              <a:gs pos="100000">
                <a:srgbClr val="5ECCF3">
                  <a:shade val="94000"/>
                  <a:satMod val="135000"/>
                </a:srgbClr>
              </a:gs>
            </a:gsLst>
            <a:lin ang="16200000" scaled="0"/>
          </a:gradFill>
          <a:ln w="9525" cap="flat" cmpd="sng" algn="ctr">
            <a:solidFill>
              <a:srgbClr val="5ECCF3">
                <a:shade val="95000"/>
                <a:satMod val="105000"/>
              </a:srgbClr>
            </a:solidFill>
            <a:prstDash val="solid"/>
          </a:ln>
          <a:effectLst>
            <a:outerShdw blurRad="40000" dist="23000" dir="5400000" rotWithShape="0">
              <a:srgbClr val="000000">
                <a:alpha val="35000"/>
              </a:srgbClr>
            </a:outerShdw>
          </a:effectLst>
        </p:spPr>
        <p:txBody>
          <a:bodyPr lIns="0" rIns="0" anchor="ctr" anchorCtr="1"/>
          <a:lstStyle/>
          <a:p>
            <a:pPr algn="ctr" eaLnBrk="1" fontAlgn="t" hangingPunct="1">
              <a:buClr>
                <a:srgbClr val="CC9900"/>
              </a:buClr>
              <a:defRPr/>
            </a:pPr>
            <a:r>
              <a:rPr lang="zh-CN" altLang="en-US" sz="1050" kern="0" dirty="0">
                <a:solidFill>
                  <a:sysClr val="windowText" lastClr="000000"/>
                </a:solidFill>
                <a:latin typeface="+mn-lt"/>
                <a:ea typeface="+mn-ea"/>
              </a:rPr>
              <a:t>开放接口</a:t>
            </a:r>
            <a:endParaRPr lang="en-US" altLang="zh-CN" sz="1050" kern="0" dirty="0">
              <a:solidFill>
                <a:sysClr val="windowText" lastClr="000000"/>
              </a:solidFill>
              <a:latin typeface="+mn-lt"/>
              <a:ea typeface="+mn-ea"/>
            </a:endParaRPr>
          </a:p>
        </p:txBody>
      </p:sp>
      <p:sp>
        <p:nvSpPr>
          <p:cNvPr id="10" name="Title 9"/>
          <p:cNvSpPr>
            <a:spLocks noGrp="1"/>
          </p:cNvSpPr>
          <p:nvPr>
            <p:ph type="title"/>
          </p:nvPr>
        </p:nvSpPr>
        <p:spPr/>
        <p:txBody>
          <a:bodyPr/>
          <a:lstStyle/>
          <a:p>
            <a:r>
              <a:rPr lang="zh-CN" altLang="en-US" dirty="0"/>
              <a:t>产品特性</a:t>
            </a:r>
            <a:r>
              <a:rPr lang="en-US" altLang="zh-CN" dirty="0"/>
              <a:t>——</a:t>
            </a:r>
            <a:r>
              <a:rPr lang="zh-CN" altLang="en-US" dirty="0"/>
              <a:t>应用</a:t>
            </a:r>
            <a:r>
              <a:rPr lang="en-US" altLang="zh-CN" dirty="0"/>
              <a:t>/</a:t>
            </a:r>
            <a:r>
              <a:rPr lang="zh-CN" altLang="en-US" dirty="0"/>
              <a:t>业务生命周期</a:t>
            </a:r>
            <a:r>
              <a:rPr lang="zh-CN" altLang="en-US" dirty="0" smtClean="0"/>
              <a:t>管理</a:t>
            </a:r>
            <a:endParaRPr lang="en-US" dirty="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3"/>
          <p:cNvPicPr>
            <a:picLocks noChangeAspect="1" noChangeArrowheads="1"/>
          </p:cNvPicPr>
          <p:nvPr/>
        </p:nvPicPr>
        <p:blipFill>
          <a:blip r:embed="rId1" cstate="print"/>
          <a:srcRect l="10392" t="17680" r="12786" b="10665"/>
          <a:stretch>
            <a:fillRect/>
          </a:stretch>
        </p:blipFill>
        <p:spPr bwMode="auto">
          <a:xfrm>
            <a:off x="5813223" y="1724537"/>
            <a:ext cx="2371205" cy="7040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6" name="矩形 165"/>
          <p:cNvSpPr/>
          <p:nvPr/>
        </p:nvSpPr>
        <p:spPr bwMode="auto">
          <a:xfrm>
            <a:off x="1003300" y="1625948"/>
            <a:ext cx="2909888" cy="1752600"/>
          </a:xfrm>
          <a:prstGeom prst="rect">
            <a:avLst/>
          </a:prstGeom>
          <a:solidFill>
            <a:schemeClr val="bg1">
              <a:lumMod val="85000"/>
            </a:schemeClr>
          </a:solidFill>
          <a:ln>
            <a:noFill/>
          </a:ln>
          <a:effectLst/>
        </p:spPr>
        <p:txBody>
          <a:bodyPr lIns="71305" tIns="35652" rIns="71305" bIns="35652"/>
          <a:lstStyle/>
          <a:p>
            <a:pPr eaLnBrk="1" fontAlgn="t" hangingPunct="1">
              <a:buClr>
                <a:srgbClr val="CC9900"/>
              </a:buClr>
              <a:defRPr/>
            </a:pPr>
            <a:endParaRPr lang="zh-CN" altLang="en-US">
              <a:solidFill>
                <a:prstClr val="black"/>
              </a:solidFill>
              <a:latin typeface="+mn-lt"/>
              <a:ea typeface="+mn-ea"/>
              <a:cs typeface="Arial" panose="020B0604020202020204" pitchFamily="34" charset="0"/>
            </a:endParaRPr>
          </a:p>
        </p:txBody>
      </p:sp>
      <p:sp>
        <p:nvSpPr>
          <p:cNvPr id="203" name="矩形 202"/>
          <p:cNvSpPr/>
          <p:nvPr/>
        </p:nvSpPr>
        <p:spPr>
          <a:xfrm>
            <a:off x="881063" y="1270348"/>
            <a:ext cx="1785937" cy="317500"/>
          </a:xfrm>
          <a:prstGeom prst="rect">
            <a:avLst/>
          </a:prstGeom>
        </p:spPr>
        <p:txBody>
          <a:bodyPr wrap="none" lIns="71305" tIns="35652" rIns="71305" bIns="35652">
            <a:spAutoFit/>
          </a:bodyPr>
          <a:lstStyle/>
          <a:p>
            <a:pPr marL="135890" indent="-135890" eaLnBrk="1" fontAlgn="t" hangingPunct="1">
              <a:buClr>
                <a:srgbClr val="FF0000"/>
              </a:buClr>
              <a:buSzPct val="70000"/>
              <a:defRPr/>
            </a:pPr>
            <a:r>
              <a:rPr lang="en-US" altLang="zh-CN" sz="1600" kern="0" noProof="1">
                <a:solidFill>
                  <a:srgbClr val="C00000"/>
                </a:solidFill>
                <a:latin typeface="+mn-lt"/>
                <a:ea typeface="+mn-ea"/>
                <a:cs typeface="Arial" panose="020B0604020202020204" pitchFamily="34" charset="0"/>
              </a:rPr>
              <a:t>App</a:t>
            </a:r>
            <a:r>
              <a:rPr lang="zh-CN" altLang="en-US" sz="1600" kern="0" noProof="1">
                <a:solidFill>
                  <a:srgbClr val="C00000"/>
                </a:solidFill>
                <a:latin typeface="+mn-lt"/>
                <a:ea typeface="+mn-ea"/>
                <a:cs typeface="Arial" panose="020B0604020202020204" pitchFamily="34" charset="0"/>
              </a:rPr>
              <a:t>部署耗时</a:t>
            </a:r>
            <a:r>
              <a:rPr lang="en-US" altLang="zh-CN" sz="1600" kern="0" noProof="1">
                <a:solidFill>
                  <a:srgbClr val="C00000"/>
                </a:solidFill>
                <a:latin typeface="+mn-lt"/>
                <a:ea typeface="+mn-ea"/>
                <a:cs typeface="Arial" panose="020B0604020202020204" pitchFamily="34" charset="0"/>
              </a:rPr>
              <a:t>&gt;=3</a:t>
            </a:r>
            <a:r>
              <a:rPr lang="zh-CN" altLang="en-US" sz="1600" kern="0" noProof="1">
                <a:solidFill>
                  <a:srgbClr val="C00000"/>
                </a:solidFill>
                <a:latin typeface="+mn-lt"/>
                <a:ea typeface="+mn-ea"/>
                <a:cs typeface="Arial" panose="020B0604020202020204" pitchFamily="34" charset="0"/>
              </a:rPr>
              <a:t>月</a:t>
            </a:r>
            <a:endParaRPr lang="en-US" altLang="zh-CN" sz="1600" kern="0" noProof="1">
              <a:solidFill>
                <a:srgbClr val="C00000"/>
              </a:solidFill>
              <a:latin typeface="+mn-lt"/>
              <a:ea typeface="+mn-ea"/>
              <a:cs typeface="Arial" panose="020B0604020202020204" pitchFamily="34" charset="0"/>
            </a:endParaRPr>
          </a:p>
        </p:txBody>
      </p:sp>
      <p:sp>
        <p:nvSpPr>
          <p:cNvPr id="204" name="矩形 203"/>
          <p:cNvSpPr/>
          <p:nvPr/>
        </p:nvSpPr>
        <p:spPr>
          <a:xfrm>
            <a:off x="5137150" y="1268760"/>
            <a:ext cx="2195513" cy="317500"/>
          </a:xfrm>
          <a:prstGeom prst="rect">
            <a:avLst/>
          </a:prstGeom>
        </p:spPr>
        <p:txBody>
          <a:bodyPr wrap="none" lIns="71305" tIns="35652" rIns="71305" bIns="35652">
            <a:spAutoFit/>
          </a:bodyPr>
          <a:lstStyle/>
          <a:p>
            <a:pPr eaLnBrk="1" fontAlgn="t" hangingPunct="1">
              <a:buClr>
                <a:srgbClr val="FF0000"/>
              </a:buClr>
              <a:buSzPct val="70000"/>
              <a:defRPr/>
            </a:pPr>
            <a:r>
              <a:rPr lang="en-US" altLang="zh-CN" sz="1600" kern="0" noProof="1">
                <a:solidFill>
                  <a:srgbClr val="C00000"/>
                </a:solidFill>
                <a:latin typeface="+mn-lt"/>
                <a:ea typeface="+mn-ea"/>
                <a:cs typeface="Arial" panose="020B0604020202020204" pitchFamily="34" charset="0"/>
              </a:rPr>
              <a:t>vApp</a:t>
            </a:r>
            <a:r>
              <a:rPr lang="zh-CN" altLang="en-US" sz="1600" kern="0" noProof="1">
                <a:solidFill>
                  <a:srgbClr val="C00000"/>
                </a:solidFill>
                <a:latin typeface="+mn-lt"/>
                <a:ea typeface="+mn-ea"/>
                <a:cs typeface="Arial" panose="020B0604020202020204" pitchFamily="34" charset="0"/>
              </a:rPr>
              <a:t>部署耗时</a:t>
            </a:r>
            <a:r>
              <a:rPr lang="en-US" altLang="zh-CN" sz="1600" kern="0" noProof="1">
                <a:solidFill>
                  <a:srgbClr val="C00000"/>
                </a:solidFill>
                <a:latin typeface="+mn-lt"/>
                <a:ea typeface="+mn-ea"/>
                <a:cs typeface="Arial" panose="020B0604020202020204" pitchFamily="34" charset="0"/>
              </a:rPr>
              <a:t>&lt;=10</a:t>
            </a:r>
            <a:r>
              <a:rPr lang="zh-CN" altLang="en-US" sz="1600" kern="0" noProof="1">
                <a:solidFill>
                  <a:srgbClr val="C00000"/>
                </a:solidFill>
                <a:latin typeface="+mn-lt"/>
                <a:ea typeface="+mn-ea"/>
                <a:cs typeface="Arial" panose="020B0604020202020204" pitchFamily="34" charset="0"/>
              </a:rPr>
              <a:t>分钟</a:t>
            </a:r>
            <a:endParaRPr lang="zh-CN" altLang="en-US" sz="1600" kern="0" dirty="0">
              <a:solidFill>
                <a:srgbClr val="C00000"/>
              </a:solidFill>
              <a:latin typeface="+mn-lt"/>
              <a:ea typeface="+mn-ea"/>
              <a:cs typeface="Arial" panose="020B0604020202020204" pitchFamily="34" charset="0"/>
            </a:endParaRPr>
          </a:p>
        </p:txBody>
      </p:sp>
      <p:grpSp>
        <p:nvGrpSpPr>
          <p:cNvPr id="34822" name="组合 103"/>
          <p:cNvGrpSpPr/>
          <p:nvPr/>
        </p:nvGrpSpPr>
        <p:grpSpPr bwMode="auto">
          <a:xfrm>
            <a:off x="1109663" y="1724373"/>
            <a:ext cx="1165225" cy="758825"/>
            <a:chOff x="2647298" y="1547595"/>
            <a:chExt cx="1249813" cy="687388"/>
          </a:xfrm>
        </p:grpSpPr>
        <p:pic>
          <p:nvPicPr>
            <p:cNvPr id="141" name="Picture 140"/>
            <p:cNvPicPr>
              <a:picLocks noChangeAspect="1" noChangeArrowheads="1"/>
            </p:cNvPicPr>
            <p:nvPr/>
          </p:nvPicPr>
          <p:blipFill>
            <a:blip r:embed="rId2" cstate="print">
              <a:clrChange>
                <a:clrFrom>
                  <a:srgbClr val="FFFFFB"/>
                </a:clrFrom>
                <a:clrTo>
                  <a:srgbClr val="FFFFFB">
                    <a:alpha val="0"/>
                  </a:srgbClr>
                </a:clrTo>
              </a:clrChange>
            </a:blip>
            <a:srcRect/>
            <a:stretch>
              <a:fillRect/>
            </a:stretch>
          </p:blipFill>
          <p:spPr bwMode="auto">
            <a:xfrm>
              <a:off x="2779987" y="1547595"/>
              <a:ext cx="686129" cy="562655"/>
            </a:xfrm>
            <a:prstGeom prst="rect">
              <a:avLst/>
            </a:prstGeom>
            <a:ln>
              <a:noFill/>
            </a:ln>
            <a:effectLst>
              <a:softEdge rad="112500"/>
            </a:effectLst>
          </p:spPr>
        </p:pic>
        <p:sp>
          <p:nvSpPr>
            <p:cNvPr id="34915" name="矩形 279"/>
            <p:cNvSpPr>
              <a:spLocks noChangeArrowheads="1"/>
            </p:cNvSpPr>
            <p:nvPr/>
          </p:nvSpPr>
          <p:spPr bwMode="auto">
            <a:xfrm>
              <a:off x="2647298" y="2026465"/>
              <a:ext cx="1249813" cy="20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fontAlgn="t">
                <a:lnSpc>
                  <a:spcPct val="100000"/>
                </a:lnSpc>
                <a:spcBef>
                  <a:spcPct val="0"/>
                </a:spcBef>
                <a:buClrTx/>
                <a:buSzPct val="100000"/>
                <a:buFontTx/>
                <a:buNone/>
                <a:defRPr/>
              </a:pPr>
              <a:r>
                <a:rPr lang="zh-CN" altLang="zh-CN" sz="900" smtClean="0">
                  <a:solidFill>
                    <a:srgbClr val="000000"/>
                  </a:solidFill>
                  <a:latin typeface="+mn-lt"/>
                  <a:ea typeface="+mn-ea"/>
                  <a:cs typeface="Arial" panose="020B0604020202020204" pitchFamily="34" charset="0"/>
                  <a:sym typeface="Arial" panose="020B0604020202020204" pitchFamily="34" charset="0"/>
                </a:rPr>
                <a:t>Hardware purchase</a:t>
              </a:r>
              <a:endParaRPr lang="zh-CN" altLang="zh-CN" sz="900" smtClean="0">
                <a:solidFill>
                  <a:srgbClr val="000000"/>
                </a:solidFill>
                <a:latin typeface="+mn-lt"/>
                <a:ea typeface="+mn-ea"/>
                <a:cs typeface="Arial" panose="020B0604020202020204" pitchFamily="34" charset="0"/>
                <a:sym typeface="Arial" panose="020B0604020202020204" pitchFamily="34" charset="0"/>
              </a:endParaRPr>
            </a:p>
          </p:txBody>
        </p:sp>
      </p:grpSp>
      <p:grpSp>
        <p:nvGrpSpPr>
          <p:cNvPr id="34823" name="组合 102"/>
          <p:cNvGrpSpPr/>
          <p:nvPr/>
        </p:nvGrpSpPr>
        <p:grpSpPr bwMode="auto">
          <a:xfrm>
            <a:off x="2457450" y="1771998"/>
            <a:ext cx="1397000" cy="733425"/>
            <a:chOff x="4141105" y="1590590"/>
            <a:chExt cx="1495634" cy="664709"/>
          </a:xfrm>
        </p:grpSpPr>
        <p:pic>
          <p:nvPicPr>
            <p:cNvPr id="34912" name="Picture 142" descr="http://findicons.com/files/icons/1786/oxygen_refit/128/system_software_install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916" y="1590590"/>
              <a:ext cx="461711" cy="49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3" name="矩形 279"/>
            <p:cNvSpPr>
              <a:spLocks noChangeArrowheads="1"/>
            </p:cNvSpPr>
            <p:nvPr/>
          </p:nvSpPr>
          <p:spPr bwMode="auto">
            <a:xfrm>
              <a:off x="4141105" y="2046678"/>
              <a:ext cx="1495634" cy="20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fontAlgn="t">
                <a:lnSpc>
                  <a:spcPct val="100000"/>
                </a:lnSpc>
                <a:spcBef>
                  <a:spcPct val="0"/>
                </a:spcBef>
                <a:buClrTx/>
                <a:buSzPct val="100000"/>
                <a:buFontTx/>
                <a:buNone/>
                <a:defRPr/>
              </a:pPr>
              <a:r>
                <a:rPr lang="zh-CN" altLang="zh-CN" sz="900" smtClean="0">
                  <a:solidFill>
                    <a:srgbClr val="000000"/>
                  </a:solidFill>
                  <a:latin typeface="+mn-lt"/>
                  <a:ea typeface="+mn-ea"/>
                  <a:cs typeface="Arial" panose="020B0604020202020204" pitchFamily="34" charset="0"/>
                  <a:sym typeface="Arial" panose="020B0604020202020204" pitchFamily="34" charset="0"/>
                </a:rPr>
                <a:t>Software installation</a:t>
              </a:r>
              <a:endParaRPr lang="zh-CN" altLang="zh-CN" sz="900" smtClean="0">
                <a:solidFill>
                  <a:srgbClr val="000000"/>
                </a:solidFill>
                <a:latin typeface="+mn-lt"/>
                <a:ea typeface="+mn-ea"/>
                <a:cs typeface="Arial" panose="020B0604020202020204" pitchFamily="34" charset="0"/>
                <a:sym typeface="Arial" panose="020B0604020202020204" pitchFamily="34" charset="0"/>
              </a:endParaRPr>
            </a:p>
          </p:txBody>
        </p:sp>
      </p:grpSp>
      <p:grpSp>
        <p:nvGrpSpPr>
          <p:cNvPr id="34824" name="组合 104"/>
          <p:cNvGrpSpPr/>
          <p:nvPr/>
        </p:nvGrpSpPr>
        <p:grpSpPr bwMode="auto">
          <a:xfrm>
            <a:off x="1012825" y="2592735"/>
            <a:ext cx="1317625" cy="741363"/>
            <a:chOff x="2584809" y="2351854"/>
            <a:chExt cx="1411205" cy="671332"/>
          </a:xfrm>
        </p:grpSpPr>
        <p:pic>
          <p:nvPicPr>
            <p:cNvPr id="34910" name="Picture 14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19721" y="2351854"/>
              <a:ext cx="646395" cy="46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1" name="矩形 279"/>
            <p:cNvSpPr>
              <a:spLocks noChangeArrowheads="1"/>
            </p:cNvSpPr>
            <p:nvPr/>
          </p:nvSpPr>
          <p:spPr bwMode="auto">
            <a:xfrm>
              <a:off x="2584809" y="2814742"/>
              <a:ext cx="1411205" cy="20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fontAlgn="t">
                <a:lnSpc>
                  <a:spcPct val="100000"/>
                </a:lnSpc>
                <a:spcBef>
                  <a:spcPct val="0"/>
                </a:spcBef>
                <a:buClrTx/>
                <a:buSzPct val="100000"/>
                <a:buFontTx/>
                <a:buNone/>
                <a:defRPr/>
              </a:pPr>
              <a:r>
                <a:rPr lang="en-US" altLang="zh-CN" sz="900" dirty="0" smtClean="0">
                  <a:solidFill>
                    <a:srgbClr val="000000"/>
                  </a:solidFill>
                  <a:latin typeface="+mn-lt"/>
                  <a:ea typeface="+mn-ea"/>
                  <a:cs typeface="Arial" panose="020B0604020202020204" pitchFamily="34" charset="0"/>
                  <a:sym typeface="Arial" panose="020B0604020202020204" pitchFamily="34" charset="0"/>
                </a:rPr>
                <a:t>Integration &amp; debug</a:t>
              </a:r>
              <a:endParaRPr lang="zh-CN" altLang="zh-CN" sz="900" smtClean="0">
                <a:solidFill>
                  <a:srgbClr val="000000"/>
                </a:solidFill>
                <a:latin typeface="+mn-lt"/>
                <a:ea typeface="+mn-ea"/>
                <a:cs typeface="Arial" panose="020B0604020202020204" pitchFamily="34" charset="0"/>
                <a:sym typeface="Arial" panose="020B0604020202020204" pitchFamily="34" charset="0"/>
              </a:endParaRPr>
            </a:p>
          </p:txBody>
        </p:sp>
      </p:grpSp>
      <p:pic>
        <p:nvPicPr>
          <p:cNvPr id="34825" name="Picture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03800" y="2513360"/>
            <a:ext cx="3387725"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6" name="组合 101"/>
          <p:cNvGrpSpPr/>
          <p:nvPr/>
        </p:nvGrpSpPr>
        <p:grpSpPr bwMode="auto">
          <a:xfrm>
            <a:off x="2625725" y="2549873"/>
            <a:ext cx="1108075" cy="788987"/>
            <a:chOff x="4003575" y="2354808"/>
            <a:chExt cx="1187329" cy="717039"/>
          </a:xfrm>
        </p:grpSpPr>
        <p:pic>
          <p:nvPicPr>
            <p:cNvPr id="34908" name="Picture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26985" y="2354808"/>
              <a:ext cx="641662" cy="50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09" name="矩形 279"/>
            <p:cNvSpPr>
              <a:spLocks noChangeArrowheads="1"/>
            </p:cNvSpPr>
            <p:nvPr/>
          </p:nvSpPr>
          <p:spPr bwMode="auto">
            <a:xfrm>
              <a:off x="4003575" y="2862651"/>
              <a:ext cx="1187329" cy="20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fontAlgn="t">
                <a:lnSpc>
                  <a:spcPct val="100000"/>
                </a:lnSpc>
                <a:spcBef>
                  <a:spcPct val="0"/>
                </a:spcBef>
                <a:buClrTx/>
                <a:buSzPct val="100000"/>
                <a:buFontTx/>
                <a:buNone/>
                <a:defRPr/>
              </a:pPr>
              <a:r>
                <a:rPr lang="en-US" altLang="zh-CN" sz="900" dirty="0" smtClean="0">
                  <a:solidFill>
                    <a:srgbClr val="000000"/>
                  </a:solidFill>
                  <a:latin typeface="+mn-lt"/>
                  <a:ea typeface="+mn-ea"/>
                  <a:cs typeface="Arial" panose="020B0604020202020204" pitchFamily="34" charset="0"/>
                  <a:sym typeface="Arial" panose="020B0604020202020204" pitchFamily="34" charset="0"/>
                </a:rPr>
                <a:t>T</a:t>
              </a:r>
              <a:r>
                <a:rPr lang="zh-CN" altLang="zh-CN" sz="900" smtClean="0">
                  <a:solidFill>
                    <a:srgbClr val="000000"/>
                  </a:solidFill>
                  <a:latin typeface="+mn-lt"/>
                  <a:ea typeface="+mn-ea"/>
                  <a:cs typeface="Arial" panose="020B0604020202020204" pitchFamily="34" charset="0"/>
                  <a:sym typeface="Arial" panose="020B0604020202020204" pitchFamily="34" charset="0"/>
                </a:rPr>
                <a:t>ime</a:t>
              </a:r>
              <a:r>
                <a:rPr lang="en-US" altLang="zh-CN" sz="900" dirty="0" smtClean="0">
                  <a:solidFill>
                    <a:srgbClr val="000000"/>
                  </a:solidFill>
                  <a:latin typeface="+mn-lt"/>
                  <a:ea typeface="+mn-ea"/>
                  <a:cs typeface="Arial" panose="020B0604020202020204" pitchFamily="34" charset="0"/>
                  <a:sym typeface="Arial" panose="020B0604020202020204" pitchFamily="34" charset="0"/>
                </a:rPr>
                <a:t> consumption</a:t>
              </a:r>
              <a:endParaRPr lang="zh-CN" altLang="zh-CN" sz="900" smtClean="0">
                <a:solidFill>
                  <a:srgbClr val="000000"/>
                </a:solidFill>
                <a:latin typeface="+mn-lt"/>
                <a:ea typeface="+mn-ea"/>
                <a:cs typeface="Arial" panose="020B0604020202020204" pitchFamily="34" charset="0"/>
                <a:sym typeface="Arial" panose="020B0604020202020204" pitchFamily="34" charset="0"/>
              </a:endParaRPr>
            </a:p>
          </p:txBody>
        </p:sp>
      </p:grpSp>
      <p:sp>
        <p:nvSpPr>
          <p:cNvPr id="34827" name="下箭头 148"/>
          <p:cNvSpPr>
            <a:spLocks noChangeArrowheads="1"/>
          </p:cNvSpPr>
          <p:nvPr/>
        </p:nvSpPr>
        <p:spPr bwMode="auto">
          <a:xfrm>
            <a:off x="6040438" y="2505423"/>
            <a:ext cx="387350" cy="209550"/>
          </a:xfrm>
          <a:prstGeom prst="downArrow">
            <a:avLst>
              <a:gd name="adj1" fmla="val 50000"/>
              <a:gd name="adj2" fmla="val 53093"/>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71305" tIns="35652" rIns="71305" bIns="35652"/>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endParaRPr lang="zh-CN" altLang="en-US" sz="1100" smtClean="0">
              <a:solidFill>
                <a:srgbClr val="000000"/>
              </a:solidFill>
              <a:latin typeface="+mn-lt"/>
              <a:ea typeface="+mn-ea"/>
              <a:cs typeface="Arial" panose="020B0604020202020204" pitchFamily="34" charset="0"/>
            </a:endParaRPr>
          </a:p>
        </p:txBody>
      </p:sp>
      <p:sp>
        <p:nvSpPr>
          <p:cNvPr id="145" name="TextBox 144"/>
          <p:cNvSpPr txBox="1"/>
          <p:nvPr/>
        </p:nvSpPr>
        <p:spPr>
          <a:xfrm>
            <a:off x="4895850" y="1984723"/>
            <a:ext cx="1017588" cy="211137"/>
          </a:xfrm>
          <a:prstGeom prst="rect">
            <a:avLst/>
          </a:prstGeom>
          <a:noFill/>
        </p:spPr>
        <p:txBody>
          <a:bodyPr lIns="71285" tIns="35642" rIns="71285" bIns="35642">
            <a:spAutoFit/>
          </a:bodyPr>
          <a:lstStyle/>
          <a:p>
            <a:pPr eaLnBrk="1" fontAlgn="t" hangingPunct="1">
              <a:defRPr/>
            </a:pPr>
            <a:r>
              <a:rPr lang="en-US" altLang="zh-CN" sz="900" kern="0" dirty="0" err="1">
                <a:solidFill>
                  <a:prstClr val="black"/>
                </a:solidFill>
                <a:latin typeface="+mn-lt"/>
                <a:ea typeface="+mn-ea"/>
                <a:cs typeface="Arial" panose="020B0604020202020204" pitchFamily="34" charset="0"/>
              </a:rPr>
              <a:t>vApp</a:t>
            </a:r>
            <a:r>
              <a:rPr lang="en-US" altLang="zh-CN" sz="900" kern="0" dirty="0">
                <a:solidFill>
                  <a:prstClr val="black"/>
                </a:solidFill>
                <a:latin typeface="+mn-lt"/>
                <a:ea typeface="+mn-ea"/>
                <a:cs typeface="Arial" panose="020B0604020202020204" pitchFamily="34" charset="0"/>
              </a:rPr>
              <a:t> templates</a:t>
            </a:r>
            <a:endParaRPr lang="en-US" altLang="zh-CN" sz="900" dirty="0">
              <a:solidFill>
                <a:prstClr val="black"/>
              </a:solidFill>
              <a:latin typeface="+mn-lt"/>
              <a:ea typeface="+mn-ea"/>
              <a:cs typeface="Arial" panose="020B0604020202020204" pitchFamily="34" charset="0"/>
            </a:endParaRPr>
          </a:p>
        </p:txBody>
      </p:sp>
      <p:sp>
        <p:nvSpPr>
          <p:cNvPr id="34829" name="矩形 151"/>
          <p:cNvSpPr>
            <a:spLocks noChangeArrowheads="1"/>
          </p:cNvSpPr>
          <p:nvPr/>
        </p:nvSpPr>
        <p:spPr bwMode="auto">
          <a:xfrm>
            <a:off x="5295900" y="3545235"/>
            <a:ext cx="28067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marL="135255" indent="-13525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292929"/>
              </a:buClr>
              <a:buFontTx/>
              <a:buNone/>
              <a:defRPr/>
            </a:pPr>
            <a:r>
              <a:rPr lang="zh-CN" altLang="en-US" sz="1200" dirty="0" smtClean="0">
                <a:solidFill>
                  <a:srgbClr val="C00000"/>
                </a:solidFill>
                <a:latin typeface="+mn-lt"/>
                <a:ea typeface="+mn-ea"/>
                <a:cs typeface="Arial" panose="020B0604020202020204" pitchFamily="34" charset="0"/>
              </a:rPr>
              <a:t>基于拖拽模板的一键式自动部署和复制</a:t>
            </a:r>
            <a:endParaRPr lang="zh-CN" altLang="zh-CN" sz="1200" noProof="1" smtClean="0">
              <a:solidFill>
                <a:srgbClr val="C00000"/>
              </a:solidFill>
              <a:latin typeface="+mn-lt"/>
              <a:ea typeface="+mn-ea"/>
              <a:cs typeface="Arial" panose="020B0604020202020204" pitchFamily="34" charset="0"/>
            </a:endParaRPr>
          </a:p>
        </p:txBody>
      </p:sp>
      <p:sp>
        <p:nvSpPr>
          <p:cNvPr id="34830" name="矩形 152"/>
          <p:cNvSpPr>
            <a:spLocks noChangeArrowheads="1"/>
          </p:cNvSpPr>
          <p:nvPr/>
        </p:nvSpPr>
        <p:spPr bwMode="auto">
          <a:xfrm>
            <a:off x="1963738" y="3497610"/>
            <a:ext cx="7604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marL="135255" indent="-13525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292929"/>
              </a:buClr>
              <a:buFontTx/>
              <a:buNone/>
              <a:defRPr/>
            </a:pPr>
            <a:r>
              <a:rPr lang="zh-CN" altLang="en-US" sz="1200" noProof="1" smtClean="0">
                <a:solidFill>
                  <a:srgbClr val="C00000"/>
                </a:solidFill>
                <a:latin typeface="+mn-lt"/>
                <a:ea typeface="+mn-ea"/>
                <a:cs typeface="Arial" panose="020B0604020202020204" pitchFamily="34" charset="0"/>
              </a:rPr>
              <a:t>灵活性差</a:t>
            </a:r>
            <a:endParaRPr lang="zh-CN" altLang="zh-CN" sz="1200" noProof="1" smtClean="0">
              <a:solidFill>
                <a:srgbClr val="C00000"/>
              </a:solidFill>
              <a:latin typeface="+mn-lt"/>
              <a:ea typeface="+mn-ea"/>
              <a:cs typeface="Arial" panose="020B0604020202020204" pitchFamily="34" charset="0"/>
            </a:endParaRPr>
          </a:p>
        </p:txBody>
      </p:sp>
      <p:grpSp>
        <p:nvGrpSpPr>
          <p:cNvPr id="34831" name="组合 153"/>
          <p:cNvGrpSpPr/>
          <p:nvPr/>
        </p:nvGrpSpPr>
        <p:grpSpPr bwMode="auto">
          <a:xfrm>
            <a:off x="1012825" y="4056063"/>
            <a:ext cx="2733675" cy="1646237"/>
            <a:chOff x="987552" y="4175760"/>
            <a:chExt cx="3096768" cy="1645920"/>
          </a:xfrm>
        </p:grpSpPr>
        <p:grpSp>
          <p:nvGrpSpPr>
            <p:cNvPr id="34890" name="组合 228"/>
            <p:cNvGrpSpPr/>
            <p:nvPr/>
          </p:nvGrpSpPr>
          <p:grpSpPr bwMode="auto">
            <a:xfrm>
              <a:off x="987552" y="4175760"/>
              <a:ext cx="3096768" cy="1645920"/>
              <a:chOff x="5346192" y="1822704"/>
              <a:chExt cx="2676144" cy="1645920"/>
            </a:xfrm>
          </p:grpSpPr>
          <p:sp>
            <p:nvSpPr>
              <p:cNvPr id="166" name="矩形 165"/>
              <p:cNvSpPr/>
              <p:nvPr/>
            </p:nvSpPr>
            <p:spPr bwMode="auto">
              <a:xfrm>
                <a:off x="5346192" y="1822704"/>
                <a:ext cx="2676144" cy="1645920"/>
              </a:xfrm>
              <a:prstGeom prst="rect">
                <a:avLst/>
              </a:prstGeom>
              <a:solidFill>
                <a:schemeClr val="bg1">
                  <a:lumMod val="85000"/>
                </a:schemeClr>
              </a:solidFill>
              <a:ln>
                <a:noFill/>
              </a:ln>
              <a:effectLst/>
            </p:spPr>
            <p:txBody>
              <a:bodyPr/>
              <a:lstStyle/>
              <a:p>
                <a:pPr eaLnBrk="1" fontAlgn="t" hangingPunct="1">
                  <a:buClr>
                    <a:srgbClr val="CC9900"/>
                  </a:buClr>
                  <a:defRPr/>
                </a:pPr>
                <a:endParaRPr lang="zh-CN" altLang="en-US">
                  <a:solidFill>
                    <a:prstClr val="black"/>
                  </a:solidFill>
                  <a:latin typeface="+mn-lt"/>
                  <a:ea typeface="+mn-ea"/>
                  <a:cs typeface="Arial" panose="020B0604020202020204" pitchFamily="34" charset="0"/>
                </a:endParaRPr>
              </a:p>
            </p:txBody>
          </p:sp>
          <p:grpSp>
            <p:nvGrpSpPr>
              <p:cNvPr id="34900" name="组合 226"/>
              <p:cNvGrpSpPr/>
              <p:nvPr/>
            </p:nvGrpSpPr>
            <p:grpSpPr bwMode="auto">
              <a:xfrm>
                <a:off x="5458138" y="2027963"/>
                <a:ext cx="2515433" cy="1318805"/>
                <a:chOff x="5643626" y="2261808"/>
                <a:chExt cx="2768347" cy="987425"/>
              </a:xfrm>
            </p:grpSpPr>
            <p:pic>
              <p:nvPicPr>
                <p:cNvPr id="171" name="Picture 5"/>
                <p:cNvPicPr>
                  <a:picLocks noChangeAspect="1" noChangeArrowheads="1"/>
                </p:cNvPicPr>
                <p:nvPr/>
              </p:nvPicPr>
              <p:blipFill>
                <a:blip r:embed="rId7"/>
                <a:srcRect/>
                <a:stretch>
                  <a:fillRect/>
                </a:stretch>
              </p:blipFill>
              <p:spPr bwMode="auto">
                <a:xfrm>
                  <a:off x="7540344" y="2261425"/>
                  <a:ext cx="661904" cy="400483"/>
                </a:xfrm>
                <a:prstGeom prst="rect">
                  <a:avLst/>
                </a:prstGeom>
                <a:solidFill>
                  <a:schemeClr val="accent1">
                    <a:lumMod val="50000"/>
                  </a:schemeClr>
                </a:solidFill>
                <a:ln w="9525" algn="ctr">
                  <a:noFill/>
                  <a:round/>
                </a:ln>
                <a:effectLst>
                  <a:outerShdw blurRad="63500" sx="102000" sy="102000" algn="ctr" rotWithShape="0">
                    <a:prstClr val="black">
                      <a:alpha val="40000"/>
                    </a:prstClr>
                  </a:outerShdw>
                </a:effectLst>
              </p:spPr>
            </p:pic>
            <p:pic>
              <p:nvPicPr>
                <p:cNvPr id="175" name="Picture 19" descr="图片14"/>
                <p:cNvPicPr>
                  <a:picLocks noChangeAspect="1" noChangeArrowheads="1"/>
                </p:cNvPicPr>
                <p:nvPr/>
              </p:nvPicPr>
              <p:blipFill>
                <a:blip r:embed="rId8"/>
                <a:srcRect/>
                <a:stretch>
                  <a:fillRect/>
                </a:stretch>
              </p:blipFill>
              <p:spPr bwMode="auto">
                <a:xfrm>
                  <a:off x="7396675" y="2705877"/>
                  <a:ext cx="576386" cy="524074"/>
                </a:xfrm>
                <a:prstGeom prst="rect">
                  <a:avLst/>
                </a:prstGeom>
                <a:solidFill>
                  <a:schemeClr val="accent1">
                    <a:lumMod val="50000"/>
                  </a:schemeClr>
                </a:solidFill>
                <a:ln w="9525" algn="ctr">
                  <a:noFill/>
                  <a:round/>
                </a:ln>
                <a:effectLst>
                  <a:outerShdw blurRad="63500" sx="102000" sy="102000" algn="ctr" rotWithShape="0">
                    <a:prstClr val="black">
                      <a:alpha val="40000"/>
                    </a:prstClr>
                  </a:outerShdw>
                </a:effectLst>
              </p:spPr>
            </p:pic>
            <p:pic>
              <p:nvPicPr>
                <p:cNvPr id="176" name="Picture 20" descr="图片14"/>
                <p:cNvPicPr>
                  <a:picLocks noChangeAspect="1" noChangeArrowheads="1"/>
                </p:cNvPicPr>
                <p:nvPr/>
              </p:nvPicPr>
              <p:blipFill>
                <a:blip r:embed="rId8"/>
                <a:srcRect/>
                <a:stretch>
                  <a:fillRect/>
                </a:stretch>
              </p:blipFill>
              <p:spPr bwMode="auto">
                <a:xfrm>
                  <a:off x="7523240" y="2831845"/>
                  <a:ext cx="531917" cy="417120"/>
                </a:xfrm>
                <a:prstGeom prst="rect">
                  <a:avLst/>
                </a:prstGeom>
                <a:solidFill>
                  <a:schemeClr val="accent1">
                    <a:lumMod val="50000"/>
                  </a:schemeClr>
                </a:solidFill>
                <a:ln w="9525" algn="ctr">
                  <a:noFill/>
                  <a:round/>
                </a:ln>
                <a:effectLst>
                  <a:outerShdw blurRad="63500" sx="102000" sy="102000" algn="ctr" rotWithShape="0">
                    <a:prstClr val="black">
                      <a:alpha val="40000"/>
                    </a:prstClr>
                  </a:outerShdw>
                </a:effectLst>
              </p:spPr>
            </p:pic>
            <p:pic>
              <p:nvPicPr>
                <p:cNvPr id="177" name="Picture 23" descr="图片14"/>
                <p:cNvPicPr>
                  <a:picLocks noChangeAspect="1" noChangeArrowheads="1"/>
                </p:cNvPicPr>
                <p:nvPr/>
              </p:nvPicPr>
              <p:blipFill>
                <a:blip r:embed="rId8"/>
                <a:srcRect/>
                <a:stretch>
                  <a:fillRect/>
                </a:stretch>
              </p:blipFill>
              <p:spPr bwMode="auto">
                <a:xfrm>
                  <a:off x="6382439" y="2790252"/>
                  <a:ext cx="531918" cy="418308"/>
                </a:xfrm>
                <a:prstGeom prst="rect">
                  <a:avLst/>
                </a:prstGeom>
                <a:solidFill>
                  <a:schemeClr val="accent1">
                    <a:lumMod val="50000"/>
                  </a:schemeClr>
                </a:solidFill>
                <a:ln w="9525" algn="ctr">
                  <a:noFill/>
                  <a:round/>
                </a:ln>
                <a:effectLst>
                  <a:outerShdw blurRad="63500" sx="102000" sy="102000" algn="ctr" rotWithShape="0">
                    <a:prstClr val="black">
                      <a:alpha val="40000"/>
                    </a:prstClr>
                  </a:outerShdw>
                </a:effectLst>
              </p:spPr>
            </p:pic>
            <p:pic>
              <p:nvPicPr>
                <p:cNvPr id="178" name="Picture 24" descr="图片14"/>
                <p:cNvPicPr>
                  <a:picLocks noChangeAspect="1" noChangeArrowheads="1"/>
                </p:cNvPicPr>
                <p:nvPr/>
              </p:nvPicPr>
              <p:blipFill>
                <a:blip r:embed="rId8"/>
                <a:srcRect/>
                <a:stretch>
                  <a:fillRect/>
                </a:stretch>
              </p:blipFill>
              <p:spPr bwMode="auto">
                <a:xfrm>
                  <a:off x="6647543" y="2693993"/>
                  <a:ext cx="496001" cy="521697"/>
                </a:xfrm>
                <a:prstGeom prst="rect">
                  <a:avLst/>
                </a:prstGeom>
                <a:solidFill>
                  <a:schemeClr val="accent1">
                    <a:lumMod val="50000"/>
                  </a:schemeClr>
                </a:solidFill>
                <a:ln w="9525" algn="ctr">
                  <a:noFill/>
                  <a:round/>
                </a:ln>
                <a:effectLst>
                  <a:outerShdw blurRad="63500" sx="102000" sy="102000" algn="ctr" rotWithShape="0">
                    <a:prstClr val="black">
                      <a:alpha val="40000"/>
                    </a:prstClr>
                  </a:outerShdw>
                </a:effectLst>
              </p:spPr>
            </p:pic>
            <p:pic>
              <p:nvPicPr>
                <p:cNvPr id="179" name="Picture 27" descr="图片14"/>
                <p:cNvPicPr>
                  <a:picLocks noChangeAspect="1" noChangeArrowheads="1"/>
                </p:cNvPicPr>
                <p:nvPr/>
              </p:nvPicPr>
              <p:blipFill>
                <a:blip r:embed="rId8"/>
                <a:srcRect/>
                <a:stretch>
                  <a:fillRect/>
                </a:stretch>
              </p:blipFill>
              <p:spPr bwMode="auto">
                <a:xfrm>
                  <a:off x="5643569" y="2835410"/>
                  <a:ext cx="395091" cy="308978"/>
                </a:xfrm>
                <a:prstGeom prst="rect">
                  <a:avLst/>
                </a:prstGeom>
                <a:solidFill>
                  <a:schemeClr val="accent1">
                    <a:lumMod val="50000"/>
                  </a:schemeClr>
                </a:solidFill>
                <a:ln w="9525" algn="ctr">
                  <a:noFill/>
                  <a:round/>
                </a:ln>
                <a:effectLst>
                  <a:outerShdw blurRad="63500" sx="102000" sy="102000" algn="ctr" rotWithShape="0">
                    <a:prstClr val="black">
                      <a:alpha val="40000"/>
                    </a:prstClr>
                  </a:outerShdw>
                </a:effectLst>
              </p:spPr>
            </p:pic>
            <p:pic>
              <p:nvPicPr>
                <p:cNvPr id="183" name="Picture 20" descr="图片14"/>
                <p:cNvPicPr>
                  <a:picLocks noChangeAspect="1" noChangeArrowheads="1"/>
                </p:cNvPicPr>
                <p:nvPr/>
              </p:nvPicPr>
              <p:blipFill>
                <a:blip r:embed="rId8"/>
                <a:srcRect/>
                <a:stretch>
                  <a:fillRect/>
                </a:stretch>
              </p:blipFill>
              <p:spPr bwMode="auto">
                <a:xfrm>
                  <a:off x="7880702" y="2819961"/>
                  <a:ext cx="531918" cy="418308"/>
                </a:xfrm>
                <a:prstGeom prst="rect">
                  <a:avLst/>
                </a:prstGeom>
                <a:solidFill>
                  <a:schemeClr val="accent1">
                    <a:lumMod val="50000"/>
                  </a:schemeClr>
                </a:solidFill>
                <a:ln w="9525" algn="ctr">
                  <a:noFill/>
                  <a:round/>
                </a:ln>
                <a:effectLst>
                  <a:outerShdw blurRad="63500" sx="102000" sy="102000" algn="ctr" rotWithShape="0">
                    <a:prstClr val="black">
                      <a:alpha val="40000"/>
                    </a:prstClr>
                  </a:outerShdw>
                </a:effectLst>
              </p:spPr>
            </p:pic>
          </p:grpSp>
        </p:grpSp>
        <p:pic>
          <p:nvPicPr>
            <p:cNvPr id="34891" name="Picture 40" descr="图片2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6298" y="4663248"/>
              <a:ext cx="569551" cy="34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92" name="组合 119"/>
            <p:cNvGrpSpPr/>
            <p:nvPr/>
          </p:nvGrpSpPr>
          <p:grpSpPr bwMode="auto">
            <a:xfrm>
              <a:off x="2020468" y="4406663"/>
              <a:ext cx="707522" cy="575690"/>
              <a:chOff x="12490672" y="3442367"/>
              <a:chExt cx="412750" cy="367526"/>
            </a:xfrm>
          </p:grpSpPr>
          <p:sp>
            <p:nvSpPr>
              <p:cNvPr id="34894" name="Oval 234"/>
              <p:cNvSpPr>
                <a:spLocks noChangeArrowheads="1"/>
              </p:cNvSpPr>
              <p:nvPr/>
            </p:nvSpPr>
            <p:spPr bwMode="auto">
              <a:xfrm>
                <a:off x="12498680" y="3587794"/>
                <a:ext cx="382927" cy="127673"/>
              </a:xfrm>
              <a:prstGeom prst="ellipse">
                <a:avLst/>
              </a:prstGeom>
              <a:gradFill rotWithShape="1">
                <a:gsLst>
                  <a:gs pos="0">
                    <a:srgbClr val="808080"/>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lIns="91416" tIns="45708" rIns="91416" bIns="45708"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100" smtClean="0">
                  <a:solidFill>
                    <a:srgbClr val="FFFFFF"/>
                  </a:solidFill>
                  <a:latin typeface="+mn-lt"/>
                  <a:ea typeface="+mn-ea"/>
                  <a:cs typeface="Arial" panose="020B0604020202020204" pitchFamily="34" charset="0"/>
                </a:endParaRPr>
              </a:p>
            </p:txBody>
          </p:sp>
          <p:sp>
            <p:nvSpPr>
              <p:cNvPr id="34895" name="Freeform 236"/>
              <p:cNvSpPr/>
              <p:nvPr/>
            </p:nvSpPr>
            <p:spPr bwMode="auto">
              <a:xfrm>
                <a:off x="12493434" y="3576648"/>
                <a:ext cx="410203" cy="94235"/>
              </a:xfrm>
              <a:custGeom>
                <a:avLst/>
                <a:gdLst>
                  <a:gd name="T0" fmla="*/ 0 w 2180"/>
                  <a:gd name="T1" fmla="*/ 0 h 453"/>
                  <a:gd name="T2" fmla="*/ 2147483646 w 2180"/>
                  <a:gd name="T3" fmla="*/ 2147483646 h 453"/>
                  <a:gd name="T4" fmla="*/ 2147483646 w 2180"/>
                  <a:gd name="T5" fmla="*/ 2147483646 h 453"/>
                  <a:gd name="T6" fmla="*/ 2147483646 w 2180"/>
                  <a:gd name="T7" fmla="*/ 2147483646 h 453"/>
                  <a:gd name="T8" fmla="*/ 2147483646 w 2180"/>
                  <a:gd name="T9" fmla="*/ 2147483646 h 453"/>
                  <a:gd name="T10" fmla="*/ 2147483646 w 2180"/>
                  <a:gd name="T11" fmla="*/ 2147483646 h 453"/>
                  <a:gd name="T12" fmla="*/ 2147483646 w 2180"/>
                  <a:gd name="T13" fmla="*/ 2147483646 h 453"/>
                  <a:gd name="T14" fmla="*/ 2147483646 w 2180"/>
                  <a:gd name="T15" fmla="*/ 2147483646 h 453"/>
                  <a:gd name="T16" fmla="*/ 2147483646 w 2180"/>
                  <a:gd name="T17" fmla="*/ 2147483646 h 453"/>
                  <a:gd name="T18" fmla="*/ 2147483646 w 2180"/>
                  <a:gd name="T19" fmla="*/ 2147483646 h 453"/>
                  <a:gd name="T20" fmla="*/ 2147483646 w 2180"/>
                  <a:gd name="T21" fmla="*/ 2147483646 h 453"/>
                  <a:gd name="T22" fmla="*/ 2147483646 w 2180"/>
                  <a:gd name="T23" fmla="*/ 2147483646 h 453"/>
                  <a:gd name="T24" fmla="*/ 2147483646 w 2180"/>
                  <a:gd name="T25" fmla="*/ 2147483646 h 4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80"/>
                  <a:gd name="T40" fmla="*/ 0 h 453"/>
                  <a:gd name="T41" fmla="*/ 2180 w 2180"/>
                  <a:gd name="T42" fmla="*/ 453 h 4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80" h="453">
                    <a:moveTo>
                      <a:pt x="0" y="0"/>
                    </a:moveTo>
                    <a:cubicBezTo>
                      <a:pt x="2" y="16"/>
                      <a:pt x="3" y="62"/>
                      <a:pt x="15" y="91"/>
                    </a:cubicBezTo>
                    <a:cubicBezTo>
                      <a:pt x="27" y="120"/>
                      <a:pt x="40" y="146"/>
                      <a:pt x="72" y="176"/>
                    </a:cubicBezTo>
                    <a:cubicBezTo>
                      <a:pt x="104" y="206"/>
                      <a:pt x="152" y="239"/>
                      <a:pt x="210" y="268"/>
                    </a:cubicBezTo>
                    <a:cubicBezTo>
                      <a:pt x="268" y="298"/>
                      <a:pt x="341" y="332"/>
                      <a:pt x="420" y="357"/>
                    </a:cubicBezTo>
                    <a:cubicBezTo>
                      <a:pt x="499" y="382"/>
                      <a:pt x="591" y="404"/>
                      <a:pt x="687" y="419"/>
                    </a:cubicBezTo>
                    <a:cubicBezTo>
                      <a:pt x="783" y="434"/>
                      <a:pt x="897" y="446"/>
                      <a:pt x="996" y="450"/>
                    </a:cubicBezTo>
                    <a:cubicBezTo>
                      <a:pt x="1095" y="453"/>
                      <a:pt x="1187" y="451"/>
                      <a:pt x="1284" y="443"/>
                    </a:cubicBezTo>
                    <a:cubicBezTo>
                      <a:pt x="1381" y="435"/>
                      <a:pt x="1493" y="419"/>
                      <a:pt x="1581" y="402"/>
                    </a:cubicBezTo>
                    <a:cubicBezTo>
                      <a:pt x="1669" y="385"/>
                      <a:pt x="1740" y="365"/>
                      <a:pt x="1812" y="340"/>
                    </a:cubicBezTo>
                    <a:cubicBezTo>
                      <a:pt x="1884" y="315"/>
                      <a:pt x="1958" y="283"/>
                      <a:pt x="2013" y="251"/>
                    </a:cubicBezTo>
                    <a:cubicBezTo>
                      <a:pt x="2068" y="219"/>
                      <a:pt x="2114" y="188"/>
                      <a:pt x="2142" y="149"/>
                    </a:cubicBezTo>
                    <a:cubicBezTo>
                      <a:pt x="2170" y="110"/>
                      <a:pt x="2172" y="45"/>
                      <a:pt x="2180" y="18"/>
                    </a:cubicBezTo>
                  </a:path>
                </a:pathLst>
              </a:custGeom>
              <a:gradFill rotWithShape="1">
                <a:gsLst>
                  <a:gs pos="0">
                    <a:srgbClr val="3366FF"/>
                  </a:gs>
                  <a:gs pos="50000">
                    <a:srgbClr val="FFFFFF"/>
                  </a:gs>
                  <a:gs pos="100000">
                    <a:srgbClr val="3366FF"/>
                  </a:gs>
                </a:gsLst>
                <a:lin ang="0" scaled="1"/>
              </a:gradFill>
              <a:ln w="9525">
                <a:solidFill>
                  <a:srgbClr val="808080"/>
                </a:solidFill>
                <a:round/>
              </a:ln>
            </p:spPr>
            <p:txBody>
              <a:bodyPr lIns="91416" tIns="45708" rIns="91416" bIns="45708"/>
              <a:lstStyle/>
              <a:p>
                <a:pPr>
                  <a:defRPr/>
                </a:pPr>
                <a:endParaRPr lang="en-US">
                  <a:latin typeface="+mn-lt"/>
                  <a:ea typeface="+mn-ea"/>
                </a:endParaRPr>
              </a:p>
            </p:txBody>
          </p:sp>
          <p:sp>
            <p:nvSpPr>
              <p:cNvPr id="34896" name="Oval 237"/>
              <p:cNvSpPr>
                <a:spLocks noChangeArrowheads="1"/>
              </p:cNvSpPr>
              <p:nvPr/>
            </p:nvSpPr>
            <p:spPr bwMode="auto">
              <a:xfrm>
                <a:off x="12490287" y="3498626"/>
                <a:ext cx="411252" cy="155032"/>
              </a:xfrm>
              <a:prstGeom prst="ellipse">
                <a:avLst/>
              </a:prstGeom>
              <a:gradFill rotWithShape="1">
                <a:gsLst>
                  <a:gs pos="0">
                    <a:srgbClr val="FFFFFF"/>
                  </a:gs>
                  <a:gs pos="100000">
                    <a:srgbClr val="3366FF"/>
                  </a:gs>
                </a:gsLst>
                <a:lin ang="2700000" scaled="1"/>
              </a:gradFill>
              <a:ln w="9525">
                <a:solidFill>
                  <a:srgbClr val="DDDDDD"/>
                </a:solidFill>
                <a:round/>
              </a:ln>
            </p:spPr>
            <p:txBody>
              <a:bodyPr wrap="none" lIns="91416" tIns="45708" rIns="91416" bIns="45708"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100" smtClean="0">
                  <a:solidFill>
                    <a:srgbClr val="FFFFFF"/>
                  </a:solidFill>
                  <a:latin typeface="+mn-lt"/>
                  <a:ea typeface="+mn-ea"/>
                  <a:cs typeface="Arial" panose="020B0604020202020204" pitchFamily="34" charset="0"/>
                </a:endParaRPr>
              </a:p>
            </p:txBody>
          </p:sp>
          <p:sp>
            <p:nvSpPr>
              <p:cNvPr id="34897" name="Text Box 253"/>
              <p:cNvSpPr txBox="1">
                <a:spLocks noChangeArrowheads="1"/>
              </p:cNvSpPr>
              <p:nvPr/>
            </p:nvSpPr>
            <p:spPr bwMode="auto">
              <a:xfrm>
                <a:off x="12599395" y="3671897"/>
                <a:ext cx="189890" cy="13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6" tIns="45708" rIns="91416" bIns="45708">
                <a:spAutoFit/>
              </a:bodyPr>
              <a:lstStyle>
                <a:lvl1pPr defTabSz="6235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235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235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235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235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23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23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23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23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800" smtClean="0">
                    <a:solidFill>
                      <a:srgbClr val="000000"/>
                    </a:solidFill>
                    <a:latin typeface="+mn-lt"/>
                    <a:ea typeface="+mn-ea"/>
                    <a:cs typeface="Arial" panose="020B0604020202020204" pitchFamily="34" charset="0"/>
                  </a:rPr>
                  <a:t>DB</a:t>
                </a:r>
                <a:endParaRPr lang="en-US" altLang="zh-CN" sz="800" smtClean="0">
                  <a:solidFill>
                    <a:srgbClr val="000000"/>
                  </a:solidFill>
                  <a:latin typeface="+mn-lt"/>
                  <a:ea typeface="+mn-ea"/>
                  <a:cs typeface="Arial" panose="020B0604020202020204" pitchFamily="34" charset="0"/>
                </a:endParaRPr>
              </a:p>
            </p:txBody>
          </p:sp>
          <p:pic>
            <p:nvPicPr>
              <p:cNvPr id="34898" name="Picture 325" descr="图片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16084" y="3442367"/>
                <a:ext cx="1428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93" name="Text Box 253"/>
            <p:cNvSpPr txBox="1">
              <a:spLocks noChangeArrowheads="1"/>
            </p:cNvSpPr>
            <p:nvPr/>
          </p:nvSpPr>
          <p:spPr bwMode="auto">
            <a:xfrm>
              <a:off x="1118833" y="4951898"/>
              <a:ext cx="383049" cy="21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6" tIns="45708" rIns="91416" bIns="45708">
              <a:spAutoFit/>
            </a:bodyPr>
            <a:lstStyle>
              <a:lvl1pPr defTabSz="6235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235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235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235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235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23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23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23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23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800" smtClean="0">
                  <a:solidFill>
                    <a:srgbClr val="000000"/>
                  </a:solidFill>
                  <a:latin typeface="+mn-lt"/>
                  <a:ea typeface="+mn-ea"/>
                  <a:cs typeface="Arial" panose="020B0604020202020204" pitchFamily="34" charset="0"/>
                </a:rPr>
                <a:t>Web</a:t>
              </a:r>
              <a:endParaRPr lang="en-US" altLang="zh-CN" sz="800" smtClean="0">
                <a:solidFill>
                  <a:srgbClr val="000000"/>
                </a:solidFill>
                <a:latin typeface="+mn-lt"/>
                <a:ea typeface="+mn-ea"/>
                <a:cs typeface="Arial" panose="020B0604020202020204" pitchFamily="34" charset="0"/>
              </a:endParaRPr>
            </a:p>
          </p:txBody>
        </p:sp>
      </p:grpSp>
      <p:sp>
        <p:nvSpPr>
          <p:cNvPr id="34832" name="矩形 192"/>
          <p:cNvSpPr>
            <a:spLocks noChangeArrowheads="1"/>
          </p:cNvSpPr>
          <p:nvPr/>
        </p:nvSpPr>
        <p:spPr bwMode="auto">
          <a:xfrm>
            <a:off x="1925638" y="5819775"/>
            <a:ext cx="9080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marL="135255" indent="-13525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292929"/>
              </a:buClr>
              <a:buFontTx/>
              <a:buNone/>
              <a:defRPr/>
            </a:pPr>
            <a:r>
              <a:rPr lang="zh-CN" altLang="en-US" sz="1200" noProof="1" smtClean="0">
                <a:solidFill>
                  <a:srgbClr val="C00000"/>
                </a:solidFill>
                <a:latin typeface="+mn-lt"/>
                <a:ea typeface="+mn-ea"/>
                <a:cs typeface="Arial" panose="020B0604020202020204" pitchFamily="34" charset="0"/>
              </a:rPr>
              <a:t>手动扩展</a:t>
            </a:r>
            <a:endParaRPr lang="zh-CN" altLang="en-US" sz="1200" noProof="1" smtClean="0">
              <a:solidFill>
                <a:srgbClr val="C00000"/>
              </a:solidFill>
              <a:latin typeface="+mn-lt"/>
              <a:ea typeface="+mn-ea"/>
              <a:cs typeface="Arial" panose="020B0604020202020204" pitchFamily="34" charset="0"/>
            </a:endParaRPr>
          </a:p>
        </p:txBody>
      </p:sp>
      <p:sp>
        <p:nvSpPr>
          <p:cNvPr id="34833" name="Rounded Rectangle 102"/>
          <p:cNvSpPr>
            <a:spLocks noChangeArrowheads="1"/>
          </p:cNvSpPr>
          <p:nvPr/>
        </p:nvSpPr>
        <p:spPr bwMode="auto">
          <a:xfrm>
            <a:off x="569913" y="1286223"/>
            <a:ext cx="3624262" cy="2504247"/>
          </a:xfrm>
          <a:prstGeom prst="roundRect">
            <a:avLst>
              <a:gd name="adj" fmla="val 4685"/>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71305" tIns="35652" rIns="71305" bIns="35652"/>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endParaRPr lang="en-US" altLang="zh-CN" sz="1000" b="1" smtClean="0">
              <a:solidFill>
                <a:srgbClr val="000000"/>
              </a:solidFill>
              <a:latin typeface="+mn-lt"/>
              <a:ea typeface="+mn-ea"/>
              <a:cs typeface="Arial" panose="020B0604020202020204" pitchFamily="34" charset="0"/>
            </a:endParaRPr>
          </a:p>
        </p:txBody>
      </p:sp>
      <p:sp>
        <p:nvSpPr>
          <p:cNvPr id="104" name="右箭头 67"/>
          <p:cNvSpPr/>
          <p:nvPr/>
        </p:nvSpPr>
        <p:spPr bwMode="auto">
          <a:xfrm>
            <a:off x="4403725" y="2324448"/>
            <a:ext cx="336550" cy="433387"/>
          </a:xfrm>
          <a:prstGeom prst="rightArrow">
            <a:avLst/>
          </a:prstGeom>
          <a:solidFill>
            <a:srgbClr val="C00000"/>
          </a:solidFill>
          <a:ln w="952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lIns="71305" tIns="35652" rIns="71305" bIns="35652"/>
          <a:lstStyle/>
          <a:p>
            <a:pPr eaLnBrk="1" fontAlgn="t" hangingPunct="1">
              <a:buClr>
                <a:srgbClr val="CC9900"/>
              </a:buClr>
              <a:defRPr/>
            </a:pPr>
            <a:endParaRPr lang="zh-CN" altLang="en-US" b="1">
              <a:solidFill>
                <a:prstClr val="black"/>
              </a:solidFill>
              <a:latin typeface="+mn-lt"/>
              <a:ea typeface="+mn-ea"/>
              <a:cs typeface="Arial" panose="020B0604020202020204" pitchFamily="34" charset="0"/>
            </a:endParaRPr>
          </a:p>
        </p:txBody>
      </p:sp>
      <p:sp>
        <p:nvSpPr>
          <p:cNvPr id="34835" name="Rounded Rectangle 104"/>
          <p:cNvSpPr>
            <a:spLocks noChangeArrowheads="1"/>
          </p:cNvSpPr>
          <p:nvPr/>
        </p:nvSpPr>
        <p:spPr bwMode="auto">
          <a:xfrm>
            <a:off x="569913" y="3943350"/>
            <a:ext cx="3624262" cy="2222500"/>
          </a:xfrm>
          <a:prstGeom prst="roundRect">
            <a:avLst>
              <a:gd name="adj" fmla="val 4685"/>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71305" tIns="35652" rIns="71305" bIns="35652"/>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endParaRPr lang="en-US" altLang="zh-CN" sz="1000" b="1" smtClean="0">
              <a:solidFill>
                <a:srgbClr val="000000"/>
              </a:solidFill>
              <a:latin typeface="+mn-lt"/>
              <a:ea typeface="+mn-ea"/>
              <a:cs typeface="Arial" panose="020B0604020202020204" pitchFamily="34" charset="0"/>
            </a:endParaRPr>
          </a:p>
        </p:txBody>
      </p:sp>
      <p:sp>
        <p:nvSpPr>
          <p:cNvPr id="34836" name="Rounded Rectangle 107"/>
          <p:cNvSpPr>
            <a:spLocks noChangeArrowheads="1"/>
          </p:cNvSpPr>
          <p:nvPr/>
        </p:nvSpPr>
        <p:spPr bwMode="auto">
          <a:xfrm>
            <a:off x="4889500" y="1286224"/>
            <a:ext cx="3624263" cy="2503886"/>
          </a:xfrm>
          <a:prstGeom prst="roundRect">
            <a:avLst>
              <a:gd name="adj" fmla="val 4685"/>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71305" tIns="35652" rIns="71305" bIns="35652"/>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endParaRPr lang="en-US" altLang="zh-CN" sz="1000" b="1" smtClean="0">
              <a:solidFill>
                <a:srgbClr val="000000"/>
              </a:solidFill>
              <a:latin typeface="+mn-lt"/>
              <a:ea typeface="+mn-ea"/>
              <a:cs typeface="Arial" panose="020B0604020202020204" pitchFamily="34" charset="0"/>
            </a:endParaRPr>
          </a:p>
        </p:txBody>
      </p:sp>
      <p:grpSp>
        <p:nvGrpSpPr>
          <p:cNvPr id="34837" name="组合 29"/>
          <p:cNvGrpSpPr/>
          <p:nvPr/>
        </p:nvGrpSpPr>
        <p:grpSpPr bwMode="auto">
          <a:xfrm>
            <a:off x="5038725" y="4111625"/>
            <a:ext cx="3373438" cy="1531938"/>
            <a:chOff x="5523749" y="3510839"/>
            <a:chExt cx="6559926" cy="2319266"/>
          </a:xfrm>
        </p:grpSpPr>
        <p:sp>
          <p:nvSpPr>
            <p:cNvPr id="202" name="矩形 201"/>
            <p:cNvSpPr/>
            <p:nvPr/>
          </p:nvSpPr>
          <p:spPr bwMode="auto">
            <a:xfrm>
              <a:off x="5542271" y="4662061"/>
              <a:ext cx="6541404" cy="653720"/>
            </a:xfrm>
            <a:prstGeom prst="rect">
              <a:avLst/>
            </a:prstGeom>
            <a:solidFill>
              <a:schemeClr val="bg1">
                <a:lumMod val="75000"/>
              </a:schemeClr>
            </a:solidFill>
            <a:ln>
              <a:noFill/>
              <a:prstDash val="sysDash"/>
            </a:ln>
            <a:effectLst/>
          </p:spPr>
          <p:txBody>
            <a:bodyPr/>
            <a:lstStyle/>
            <a:p>
              <a:pPr eaLnBrk="1" fontAlgn="auto" hangingPunct="1">
                <a:spcBef>
                  <a:spcPts val="0"/>
                </a:spcBef>
                <a:spcAft>
                  <a:spcPts val="0"/>
                </a:spcAft>
                <a:buClr>
                  <a:srgbClr val="CC9900"/>
                </a:buClr>
                <a:defRPr/>
              </a:pPr>
              <a:endParaRPr lang="zh-CN" altLang="en-US" sz="800" kern="0" dirty="0">
                <a:solidFill>
                  <a:sysClr val="windowText" lastClr="000000"/>
                </a:solidFill>
                <a:latin typeface="+mn-lt"/>
                <a:ea typeface="+mn-ea"/>
                <a:cs typeface="Arial" panose="020B0604020202020204" pitchFamily="34" charset="0"/>
              </a:endParaRPr>
            </a:p>
          </p:txBody>
        </p:sp>
        <p:sp>
          <p:nvSpPr>
            <p:cNvPr id="207" name="矩形 206"/>
            <p:cNvSpPr/>
            <p:nvPr/>
          </p:nvSpPr>
          <p:spPr bwMode="auto">
            <a:xfrm>
              <a:off x="5523749" y="3784825"/>
              <a:ext cx="6541404" cy="725822"/>
            </a:xfrm>
            <a:prstGeom prst="rect">
              <a:avLst/>
            </a:prstGeom>
            <a:solidFill>
              <a:schemeClr val="bg1">
                <a:lumMod val="75000"/>
              </a:schemeClr>
            </a:solidFill>
            <a:ln>
              <a:noFill/>
              <a:prstDash val="sysDash"/>
            </a:ln>
            <a:effectLst/>
          </p:spPr>
          <p:txBody>
            <a:bodyPr/>
            <a:lstStyle/>
            <a:p>
              <a:pPr eaLnBrk="1" fontAlgn="auto" hangingPunct="1">
                <a:spcBef>
                  <a:spcPts val="0"/>
                </a:spcBef>
                <a:spcAft>
                  <a:spcPts val="0"/>
                </a:spcAft>
                <a:buClr>
                  <a:srgbClr val="CC9900"/>
                </a:buClr>
                <a:defRPr/>
              </a:pPr>
              <a:endParaRPr lang="zh-CN" altLang="en-US" sz="800" kern="0" dirty="0">
                <a:solidFill>
                  <a:sysClr val="windowText" lastClr="000000"/>
                </a:solidFill>
                <a:latin typeface="+mn-lt"/>
                <a:ea typeface="+mn-ea"/>
                <a:cs typeface="Arial" panose="020B0604020202020204" pitchFamily="34" charset="0"/>
              </a:endParaRPr>
            </a:p>
          </p:txBody>
        </p:sp>
        <p:sp>
          <p:nvSpPr>
            <p:cNvPr id="208" name="矩形 207"/>
            <p:cNvSpPr/>
            <p:nvPr/>
          </p:nvSpPr>
          <p:spPr bwMode="auto">
            <a:xfrm>
              <a:off x="6168938" y="3515646"/>
              <a:ext cx="2642492" cy="1908287"/>
            </a:xfrm>
            <a:prstGeom prst="rect">
              <a:avLst/>
            </a:prstGeom>
            <a:noFill/>
            <a:ln w="9525" cap="flat" cmpd="sng" algn="ctr">
              <a:solidFill>
                <a:sysClr val="windowText" lastClr="000000"/>
              </a:solidFill>
              <a:prstDash val="sysDash"/>
              <a:round/>
              <a:headEnd type="none" w="med" len="med"/>
              <a:tailEnd type="arrow"/>
            </a:ln>
            <a:effectLst/>
          </p:spPr>
          <p:txBody>
            <a:bodyPr anchor="ctr"/>
            <a:lstStyle/>
            <a:p>
              <a:pPr algn="ctr" eaLnBrk="1" fontAlgn="auto" hangingPunct="1">
                <a:spcBef>
                  <a:spcPts val="0"/>
                </a:spcBef>
                <a:spcAft>
                  <a:spcPts val="0"/>
                </a:spcAft>
                <a:defRPr/>
              </a:pPr>
              <a:endParaRPr lang="zh-CN" altLang="en-US" sz="800" kern="0" dirty="0">
                <a:solidFill>
                  <a:sysClr val="windowText" lastClr="000000"/>
                </a:solidFill>
                <a:latin typeface="+mn-lt"/>
                <a:ea typeface="+mn-ea"/>
                <a:cs typeface="Arial" panose="020B0604020202020204" pitchFamily="34" charset="0"/>
              </a:endParaRPr>
            </a:p>
          </p:txBody>
        </p:sp>
        <p:sp>
          <p:nvSpPr>
            <p:cNvPr id="209" name="矩形 208"/>
            <p:cNvSpPr/>
            <p:nvPr/>
          </p:nvSpPr>
          <p:spPr bwMode="auto">
            <a:xfrm>
              <a:off x="6165850" y="3527663"/>
              <a:ext cx="879803" cy="245145"/>
            </a:xfrm>
            <a:prstGeom prst="rect">
              <a:avLst/>
            </a:prstGeom>
            <a:noFill/>
            <a:ln w="25400" cap="flat" cmpd="sng" algn="ctr">
              <a:noFill/>
              <a:prstDash val="solid"/>
              <a:round/>
              <a:headEnd type="none" w="med" len="med"/>
              <a:tailEnd type="arrow"/>
            </a:ln>
            <a:effectLst/>
          </p:spPr>
          <p:txBody>
            <a:bodyPr anchor="ctr"/>
            <a:lstStyle/>
            <a:p>
              <a:pPr algn="ctr" eaLnBrk="1" fontAlgn="t" hangingPunct="1">
                <a:defRPr/>
              </a:pPr>
              <a:r>
                <a:rPr lang="en-US" altLang="zh-CN" sz="500" kern="0" dirty="0">
                  <a:solidFill>
                    <a:srgbClr val="000000"/>
                  </a:solidFill>
                  <a:latin typeface="+mn-lt"/>
                  <a:ea typeface="+mn-ea"/>
                  <a:cs typeface="Arial" panose="020B0604020202020204" pitchFamily="34" charset="0"/>
                </a:rPr>
                <a:t>Cluster1</a:t>
              </a:r>
              <a:endParaRPr lang="zh-CN" altLang="en-US" sz="500" kern="0" dirty="0">
                <a:solidFill>
                  <a:srgbClr val="000000"/>
                </a:solidFill>
                <a:latin typeface="+mn-lt"/>
                <a:ea typeface="+mn-ea"/>
                <a:cs typeface="Arial" panose="020B0604020202020204" pitchFamily="34" charset="0"/>
              </a:endParaRPr>
            </a:p>
          </p:txBody>
        </p:sp>
        <p:sp>
          <p:nvSpPr>
            <p:cNvPr id="210" name="矩形 209"/>
            <p:cNvSpPr/>
            <p:nvPr/>
          </p:nvSpPr>
          <p:spPr bwMode="auto">
            <a:xfrm>
              <a:off x="6428248" y="4145332"/>
              <a:ext cx="410573" cy="273986"/>
            </a:xfrm>
            <a:prstGeom prst="rect">
              <a:avLst/>
            </a:prstGeom>
            <a:solidFill>
              <a:schemeClr val="tx2">
                <a:lumMod val="20000"/>
                <a:lumOff val="80000"/>
              </a:schemeClr>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11" name="矩形 210"/>
            <p:cNvSpPr/>
            <p:nvPr/>
          </p:nvSpPr>
          <p:spPr bwMode="auto">
            <a:xfrm>
              <a:off x="6196720" y="5462387"/>
              <a:ext cx="2633232" cy="367718"/>
            </a:xfrm>
            <a:prstGeom prst="rect">
              <a:avLst/>
            </a:prstGeom>
            <a:solidFill>
              <a:sysClr val="window" lastClr="FFFFFF">
                <a:lumMod val="95000"/>
              </a:sysClr>
            </a:solidFill>
            <a:ln w="9525" cap="flat" cmpd="sng" algn="ctr">
              <a:solidFill>
                <a:sysClr val="windowText" lastClr="000000"/>
              </a:solidFill>
              <a:prstDash val="solid"/>
              <a:round/>
              <a:headEnd type="none" w="med" len="med"/>
              <a:tailEnd type="arrow"/>
            </a:ln>
            <a:effectLst/>
          </p:spPr>
          <p:txBody>
            <a:bodyPr anchor="ctr"/>
            <a:lstStyle/>
            <a:p>
              <a:pPr algn="ctr" eaLnBrk="1" fontAlgn="auto" hangingPunct="1">
                <a:spcBef>
                  <a:spcPts val="0"/>
                </a:spcBef>
                <a:spcAft>
                  <a:spcPts val="0"/>
                </a:spcAft>
                <a:defRPr/>
              </a:pPr>
              <a:endParaRPr lang="zh-CN" altLang="en-US" sz="800" kern="0" dirty="0">
                <a:solidFill>
                  <a:sysClr val="windowText" lastClr="000000"/>
                </a:solidFill>
                <a:latin typeface="+mn-lt"/>
                <a:ea typeface="+mn-ea"/>
                <a:cs typeface="Arial" panose="020B0604020202020204" pitchFamily="34" charset="0"/>
              </a:endParaRPr>
            </a:p>
          </p:txBody>
        </p:sp>
        <p:sp>
          <p:nvSpPr>
            <p:cNvPr id="212" name="圆柱形 211"/>
            <p:cNvSpPr/>
            <p:nvPr/>
          </p:nvSpPr>
          <p:spPr bwMode="auto">
            <a:xfrm>
              <a:off x="6502336" y="5536892"/>
              <a:ext cx="225352" cy="211498"/>
            </a:xfrm>
            <a:prstGeom prst="can">
              <a:avLst/>
            </a:prstGeom>
            <a:noFill/>
            <a:ln w="12700" cap="flat" cmpd="sng" algn="ctr">
              <a:solidFill>
                <a:sysClr val="windowText" lastClr="000000"/>
              </a:solidFill>
              <a:prstDash val="solid"/>
              <a:round/>
              <a:headEnd type="none" w="med" len="med"/>
              <a:tailEnd type="none"/>
            </a:ln>
            <a:effectLst/>
          </p:spPr>
          <p:txBody>
            <a:bodyPr anchor="ctr"/>
            <a:lstStyle/>
            <a:p>
              <a:pPr algn="ctr" eaLnBrk="1" fontAlgn="auto" hangingPunct="1">
                <a:spcBef>
                  <a:spcPts val="0"/>
                </a:spcBef>
                <a:spcAft>
                  <a:spcPts val="0"/>
                </a:spcAft>
                <a:defRPr/>
              </a:pPr>
              <a:endParaRPr lang="zh-CN" altLang="en-US" sz="800" kern="0" dirty="0">
                <a:solidFill>
                  <a:sysClr val="windowText" lastClr="000000"/>
                </a:solidFill>
                <a:latin typeface="+mn-lt"/>
                <a:ea typeface="+mn-ea"/>
                <a:cs typeface="Arial" panose="020B0604020202020204" pitchFamily="34" charset="0"/>
              </a:endParaRPr>
            </a:p>
          </p:txBody>
        </p:sp>
        <p:sp>
          <p:nvSpPr>
            <p:cNvPr id="213" name="矩形 212"/>
            <p:cNvSpPr/>
            <p:nvPr/>
          </p:nvSpPr>
          <p:spPr bwMode="auto">
            <a:xfrm>
              <a:off x="7480922" y="5503245"/>
              <a:ext cx="1203939" cy="286002"/>
            </a:xfrm>
            <a:prstGeom prst="rect">
              <a:avLst/>
            </a:prstGeom>
            <a:noFill/>
            <a:ln w="25400" cap="flat" cmpd="sng" algn="ctr">
              <a:noFill/>
              <a:prstDash val="solid"/>
              <a:round/>
              <a:headEnd type="none" w="med" len="med"/>
              <a:tailEnd type="arrow"/>
            </a:ln>
            <a:effectLst/>
          </p:spPr>
          <p:txBody>
            <a:bodyPr anchor="ctr"/>
            <a:lstStyle/>
            <a:p>
              <a:pPr algn="ctr" eaLnBrk="1" fontAlgn="t" hangingPunct="1">
                <a:defRPr/>
              </a:pPr>
              <a:r>
                <a:rPr lang="en-US" altLang="zh-CN" sz="500" kern="0" dirty="0">
                  <a:solidFill>
                    <a:srgbClr val="000000"/>
                  </a:solidFill>
                  <a:latin typeface="+mn-lt"/>
                  <a:ea typeface="+mn-ea"/>
                  <a:cs typeface="Arial" panose="020B0604020202020204" pitchFamily="34" charset="0"/>
                </a:rPr>
                <a:t>FusionSphere</a:t>
              </a:r>
              <a:endParaRPr lang="zh-CN" altLang="en-US" sz="500" kern="0" dirty="0">
                <a:solidFill>
                  <a:srgbClr val="000000"/>
                </a:solidFill>
                <a:latin typeface="+mn-lt"/>
                <a:ea typeface="+mn-ea"/>
                <a:cs typeface="Arial" panose="020B0604020202020204" pitchFamily="34" charset="0"/>
              </a:endParaRPr>
            </a:p>
          </p:txBody>
        </p:sp>
        <p:sp>
          <p:nvSpPr>
            <p:cNvPr id="214" name="圆柱形 213"/>
            <p:cNvSpPr/>
            <p:nvPr/>
          </p:nvSpPr>
          <p:spPr bwMode="auto">
            <a:xfrm>
              <a:off x="6681384" y="5613800"/>
              <a:ext cx="225352" cy="211498"/>
            </a:xfrm>
            <a:prstGeom prst="can">
              <a:avLst/>
            </a:prstGeom>
            <a:noFill/>
            <a:ln w="12700" cap="flat" cmpd="sng" algn="ctr">
              <a:solidFill>
                <a:sysClr val="windowText" lastClr="000000"/>
              </a:solidFill>
              <a:prstDash val="solid"/>
              <a:round/>
              <a:headEnd type="none" w="med" len="med"/>
              <a:tailEnd type="none"/>
            </a:ln>
            <a:effectLst/>
          </p:spPr>
          <p:txBody>
            <a:bodyPr anchor="ctr"/>
            <a:lstStyle/>
            <a:p>
              <a:pPr algn="ctr" eaLnBrk="1" fontAlgn="auto" hangingPunct="1">
                <a:spcBef>
                  <a:spcPts val="0"/>
                </a:spcBef>
                <a:spcAft>
                  <a:spcPts val="0"/>
                </a:spcAft>
                <a:defRPr/>
              </a:pPr>
              <a:endParaRPr lang="zh-CN" altLang="en-US" sz="800" kern="0" dirty="0">
                <a:solidFill>
                  <a:sysClr val="windowText" lastClr="000000"/>
                </a:solidFill>
                <a:latin typeface="+mn-lt"/>
                <a:ea typeface="+mn-ea"/>
                <a:cs typeface="Arial" panose="020B0604020202020204" pitchFamily="34" charset="0"/>
              </a:endParaRPr>
            </a:p>
          </p:txBody>
        </p:sp>
        <p:sp>
          <p:nvSpPr>
            <p:cNvPr id="215" name="圆柱形 214"/>
            <p:cNvSpPr/>
            <p:nvPr/>
          </p:nvSpPr>
          <p:spPr bwMode="auto">
            <a:xfrm>
              <a:off x="6820299" y="5524875"/>
              <a:ext cx="225354" cy="211498"/>
            </a:xfrm>
            <a:prstGeom prst="can">
              <a:avLst/>
            </a:prstGeom>
            <a:noFill/>
            <a:ln w="12700" cap="flat" cmpd="sng" algn="ctr">
              <a:solidFill>
                <a:sysClr val="windowText" lastClr="000000"/>
              </a:solidFill>
              <a:prstDash val="solid"/>
              <a:round/>
              <a:headEnd type="none" w="med" len="med"/>
              <a:tailEnd type="none"/>
            </a:ln>
            <a:effectLst/>
          </p:spPr>
          <p:txBody>
            <a:bodyPr anchor="ctr"/>
            <a:lstStyle/>
            <a:p>
              <a:pPr algn="ctr" eaLnBrk="1" fontAlgn="auto" hangingPunct="1">
                <a:spcBef>
                  <a:spcPts val="0"/>
                </a:spcBef>
                <a:spcAft>
                  <a:spcPts val="0"/>
                </a:spcAft>
                <a:defRPr/>
              </a:pPr>
              <a:endParaRPr lang="zh-CN" altLang="en-US" sz="800" kern="0" dirty="0">
                <a:solidFill>
                  <a:sysClr val="windowText" lastClr="000000"/>
                </a:solidFill>
                <a:latin typeface="+mn-lt"/>
                <a:ea typeface="+mn-ea"/>
                <a:cs typeface="Arial" panose="020B0604020202020204" pitchFamily="34" charset="0"/>
              </a:endParaRPr>
            </a:p>
          </p:txBody>
        </p:sp>
        <p:sp>
          <p:nvSpPr>
            <p:cNvPr id="216" name="矩形 215"/>
            <p:cNvSpPr/>
            <p:nvPr/>
          </p:nvSpPr>
          <p:spPr bwMode="auto">
            <a:xfrm>
              <a:off x="8956519" y="3515646"/>
              <a:ext cx="2926498" cy="1908287"/>
            </a:xfrm>
            <a:prstGeom prst="rect">
              <a:avLst/>
            </a:prstGeom>
            <a:noFill/>
            <a:ln w="9525" cap="flat" cmpd="sng" algn="ctr">
              <a:solidFill>
                <a:sysClr val="windowText" lastClr="000000"/>
              </a:solidFill>
              <a:prstDash val="sysDash"/>
              <a:round/>
              <a:headEnd type="none" w="med" len="med"/>
              <a:tailEnd type="arrow"/>
            </a:ln>
            <a:effectLst/>
          </p:spPr>
          <p:txBody>
            <a:bodyPr anchor="ctr"/>
            <a:lstStyle/>
            <a:p>
              <a:pPr algn="ctr" eaLnBrk="1" fontAlgn="auto" hangingPunct="1">
                <a:spcBef>
                  <a:spcPts val="0"/>
                </a:spcBef>
                <a:spcAft>
                  <a:spcPts val="0"/>
                </a:spcAft>
                <a:defRPr/>
              </a:pPr>
              <a:endParaRPr lang="zh-CN" altLang="en-US" sz="800" kern="0" dirty="0">
                <a:solidFill>
                  <a:sysClr val="windowText" lastClr="000000"/>
                </a:solidFill>
                <a:latin typeface="+mn-lt"/>
                <a:ea typeface="+mn-ea"/>
                <a:cs typeface="Arial" panose="020B0604020202020204" pitchFamily="34" charset="0"/>
              </a:endParaRPr>
            </a:p>
          </p:txBody>
        </p:sp>
        <p:sp>
          <p:nvSpPr>
            <p:cNvPr id="217" name="矩形 216"/>
            <p:cNvSpPr/>
            <p:nvPr/>
          </p:nvSpPr>
          <p:spPr bwMode="auto">
            <a:xfrm>
              <a:off x="6866605" y="4145332"/>
              <a:ext cx="410573" cy="273986"/>
            </a:xfrm>
            <a:prstGeom prst="rect">
              <a:avLst/>
            </a:prstGeom>
            <a:solidFill>
              <a:schemeClr val="tx2">
                <a:lumMod val="20000"/>
                <a:lumOff val="80000"/>
              </a:schemeClr>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18" name="矩形 217"/>
            <p:cNvSpPr/>
            <p:nvPr/>
          </p:nvSpPr>
          <p:spPr bwMode="auto">
            <a:xfrm>
              <a:off x="7308049" y="4145332"/>
              <a:ext cx="410575" cy="273986"/>
            </a:xfrm>
            <a:prstGeom prst="rect">
              <a:avLst/>
            </a:prstGeom>
            <a:solidFill>
              <a:schemeClr val="tx2">
                <a:lumMod val="20000"/>
                <a:lumOff val="80000"/>
              </a:schemeClr>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19" name="矩形 218"/>
            <p:cNvSpPr/>
            <p:nvPr/>
          </p:nvSpPr>
          <p:spPr bwMode="auto">
            <a:xfrm>
              <a:off x="7789624" y="4145332"/>
              <a:ext cx="413661" cy="273986"/>
            </a:xfrm>
            <a:prstGeom prst="rect">
              <a:avLst/>
            </a:prstGeom>
            <a:solidFill>
              <a:schemeClr val="accent2">
                <a:lumMod val="40000"/>
                <a:lumOff val="60000"/>
              </a:schemeClr>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20" name="矩形 219"/>
            <p:cNvSpPr/>
            <p:nvPr/>
          </p:nvSpPr>
          <p:spPr bwMode="auto">
            <a:xfrm>
              <a:off x="9073826" y="4118896"/>
              <a:ext cx="410575" cy="273986"/>
            </a:xfrm>
            <a:prstGeom prst="rect">
              <a:avLst/>
            </a:prstGeom>
            <a:solidFill>
              <a:schemeClr val="tx2">
                <a:lumMod val="20000"/>
                <a:lumOff val="80000"/>
              </a:schemeClr>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21" name="矩形 220"/>
            <p:cNvSpPr/>
            <p:nvPr/>
          </p:nvSpPr>
          <p:spPr bwMode="auto">
            <a:xfrm>
              <a:off x="9512183" y="4118896"/>
              <a:ext cx="410575" cy="273986"/>
            </a:xfrm>
            <a:prstGeom prst="rect">
              <a:avLst/>
            </a:prstGeom>
            <a:solidFill>
              <a:schemeClr val="tx2">
                <a:lumMod val="20000"/>
                <a:lumOff val="80000"/>
              </a:schemeClr>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22" name="矩形 221"/>
            <p:cNvSpPr/>
            <p:nvPr/>
          </p:nvSpPr>
          <p:spPr bwMode="auto">
            <a:xfrm>
              <a:off x="9950541" y="4118896"/>
              <a:ext cx="410575" cy="273986"/>
            </a:xfrm>
            <a:prstGeom prst="rect">
              <a:avLst/>
            </a:prstGeom>
            <a:solidFill>
              <a:schemeClr val="tx2">
                <a:lumMod val="20000"/>
                <a:lumOff val="80000"/>
              </a:schemeClr>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23" name="矩形 222"/>
            <p:cNvSpPr/>
            <p:nvPr/>
          </p:nvSpPr>
          <p:spPr bwMode="auto">
            <a:xfrm>
              <a:off x="10435204" y="4118896"/>
              <a:ext cx="410573" cy="273986"/>
            </a:xfrm>
            <a:prstGeom prst="rect">
              <a:avLst/>
            </a:prstGeom>
            <a:solidFill>
              <a:schemeClr val="accent2">
                <a:lumMod val="40000"/>
                <a:lumOff val="60000"/>
              </a:schemeClr>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24" name="矩形 223"/>
            <p:cNvSpPr/>
            <p:nvPr/>
          </p:nvSpPr>
          <p:spPr bwMode="auto">
            <a:xfrm>
              <a:off x="8255766" y="4145332"/>
              <a:ext cx="413661" cy="273986"/>
            </a:xfrm>
            <a:prstGeom prst="rect">
              <a:avLst/>
            </a:prstGeom>
            <a:solidFill>
              <a:schemeClr val="accent2">
                <a:lumMod val="40000"/>
                <a:lumOff val="60000"/>
              </a:schemeClr>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25" name="矩形 224"/>
            <p:cNvSpPr/>
            <p:nvPr/>
          </p:nvSpPr>
          <p:spPr bwMode="auto">
            <a:xfrm>
              <a:off x="10901344" y="4128509"/>
              <a:ext cx="410575" cy="273986"/>
            </a:xfrm>
            <a:prstGeom prst="rect">
              <a:avLst/>
            </a:prstGeom>
            <a:solidFill>
              <a:schemeClr val="accent2">
                <a:lumMod val="40000"/>
                <a:lumOff val="60000"/>
              </a:schemeClr>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26" name="矩形 225"/>
            <p:cNvSpPr/>
            <p:nvPr/>
          </p:nvSpPr>
          <p:spPr bwMode="auto">
            <a:xfrm>
              <a:off x="11339701" y="4128509"/>
              <a:ext cx="413661" cy="273986"/>
            </a:xfrm>
            <a:prstGeom prst="rect">
              <a:avLst/>
            </a:prstGeom>
            <a:solidFill>
              <a:schemeClr val="accent2">
                <a:lumMod val="40000"/>
                <a:lumOff val="60000"/>
              </a:schemeClr>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27" name="矩形 226"/>
            <p:cNvSpPr/>
            <p:nvPr/>
          </p:nvSpPr>
          <p:spPr bwMode="auto">
            <a:xfrm>
              <a:off x="6437508" y="4916819"/>
              <a:ext cx="410575" cy="273986"/>
            </a:xfrm>
            <a:prstGeom prst="rect">
              <a:avLst/>
            </a:prstGeom>
            <a:solidFill>
              <a:srgbClr val="CCFFFF"/>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28" name="矩形 227"/>
            <p:cNvSpPr/>
            <p:nvPr/>
          </p:nvSpPr>
          <p:spPr bwMode="auto">
            <a:xfrm>
              <a:off x="6875865" y="4916819"/>
              <a:ext cx="410575" cy="273986"/>
            </a:xfrm>
            <a:prstGeom prst="rect">
              <a:avLst/>
            </a:prstGeom>
            <a:solidFill>
              <a:srgbClr val="CCFFFF"/>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29" name="矩形 228"/>
            <p:cNvSpPr/>
            <p:nvPr/>
          </p:nvSpPr>
          <p:spPr bwMode="auto">
            <a:xfrm>
              <a:off x="7317311" y="4916819"/>
              <a:ext cx="410573" cy="273986"/>
            </a:xfrm>
            <a:prstGeom prst="rect">
              <a:avLst/>
            </a:prstGeom>
            <a:solidFill>
              <a:srgbClr val="CCFFFF"/>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30" name="矩形 229"/>
            <p:cNvSpPr/>
            <p:nvPr/>
          </p:nvSpPr>
          <p:spPr bwMode="auto">
            <a:xfrm>
              <a:off x="7798886" y="4916819"/>
              <a:ext cx="410573" cy="273986"/>
            </a:xfrm>
            <a:prstGeom prst="rect">
              <a:avLst/>
            </a:prstGeom>
            <a:solidFill>
              <a:schemeClr val="bg1"/>
            </a:solidFill>
            <a:ln w="12700" cap="flat" cmpd="sng" algn="ctr">
              <a:solidFill>
                <a:srgbClr val="00B050"/>
              </a:solidFill>
              <a:prstDash val="dash"/>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31" name="矩形 230"/>
            <p:cNvSpPr/>
            <p:nvPr/>
          </p:nvSpPr>
          <p:spPr bwMode="auto">
            <a:xfrm>
              <a:off x="9083088" y="4907206"/>
              <a:ext cx="410573" cy="273986"/>
            </a:xfrm>
            <a:prstGeom prst="rect">
              <a:avLst/>
            </a:prstGeom>
            <a:solidFill>
              <a:srgbClr val="CCFFFF"/>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32" name="矩形 231"/>
            <p:cNvSpPr/>
            <p:nvPr/>
          </p:nvSpPr>
          <p:spPr bwMode="auto">
            <a:xfrm>
              <a:off x="9521445" y="4907206"/>
              <a:ext cx="410573" cy="273986"/>
            </a:xfrm>
            <a:prstGeom prst="rect">
              <a:avLst/>
            </a:prstGeom>
            <a:solidFill>
              <a:srgbClr val="CCFFFF"/>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33" name="矩形 232"/>
            <p:cNvSpPr/>
            <p:nvPr/>
          </p:nvSpPr>
          <p:spPr bwMode="auto">
            <a:xfrm>
              <a:off x="9959803" y="4907206"/>
              <a:ext cx="410573" cy="273986"/>
            </a:xfrm>
            <a:prstGeom prst="rect">
              <a:avLst/>
            </a:prstGeom>
            <a:solidFill>
              <a:srgbClr val="CCFFFF"/>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34" name="矩形 233"/>
            <p:cNvSpPr/>
            <p:nvPr/>
          </p:nvSpPr>
          <p:spPr bwMode="auto">
            <a:xfrm>
              <a:off x="10444465" y="4907206"/>
              <a:ext cx="410575" cy="273986"/>
            </a:xfrm>
            <a:prstGeom prst="rect">
              <a:avLst/>
            </a:prstGeom>
            <a:solidFill>
              <a:srgbClr val="CCFFFF"/>
            </a:solidFill>
            <a:ln w="12700" cap="flat" cmpd="sng" algn="ctr">
              <a:solidFill>
                <a:srgbClr val="00B050"/>
              </a:solidFill>
              <a:prstDash val="solid"/>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35" name="矩形 234"/>
            <p:cNvSpPr/>
            <p:nvPr/>
          </p:nvSpPr>
          <p:spPr bwMode="auto">
            <a:xfrm>
              <a:off x="8265026" y="4916819"/>
              <a:ext cx="410575" cy="273986"/>
            </a:xfrm>
            <a:prstGeom prst="rect">
              <a:avLst/>
            </a:prstGeom>
            <a:solidFill>
              <a:schemeClr val="bg1"/>
            </a:solidFill>
            <a:ln w="12700" cap="flat" cmpd="sng" algn="ctr">
              <a:solidFill>
                <a:srgbClr val="00B050"/>
              </a:solidFill>
              <a:prstDash val="dash"/>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36" name="矩形 235"/>
            <p:cNvSpPr/>
            <p:nvPr/>
          </p:nvSpPr>
          <p:spPr bwMode="auto">
            <a:xfrm>
              <a:off x="10910606" y="4916819"/>
              <a:ext cx="410573" cy="273986"/>
            </a:xfrm>
            <a:prstGeom prst="rect">
              <a:avLst/>
            </a:prstGeom>
            <a:solidFill>
              <a:schemeClr val="bg1"/>
            </a:solidFill>
            <a:ln w="12700" cap="flat" cmpd="sng" algn="ctr">
              <a:solidFill>
                <a:srgbClr val="00B050"/>
              </a:solidFill>
              <a:prstDash val="dash"/>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37" name="矩形 236"/>
            <p:cNvSpPr/>
            <p:nvPr/>
          </p:nvSpPr>
          <p:spPr bwMode="auto">
            <a:xfrm>
              <a:off x="11348963" y="4916819"/>
              <a:ext cx="410573" cy="273986"/>
            </a:xfrm>
            <a:prstGeom prst="rect">
              <a:avLst/>
            </a:prstGeom>
            <a:solidFill>
              <a:schemeClr val="bg1"/>
            </a:solidFill>
            <a:ln w="12700" cap="flat" cmpd="sng" algn="ctr">
              <a:solidFill>
                <a:srgbClr val="00B050"/>
              </a:solidFill>
              <a:prstDash val="dash"/>
              <a:round/>
              <a:headEnd type="none" w="med" len="med"/>
              <a:tailEnd type="arrow"/>
            </a:ln>
            <a:effectLst/>
          </p:spPr>
          <p:txBody>
            <a:bodyPr anchor="ctr"/>
            <a:lstStyle/>
            <a:p>
              <a:pPr algn="ctr" eaLnBrk="1" fontAlgn="t" hangingPunct="1">
                <a:defRPr/>
              </a:pPr>
              <a:r>
                <a:rPr lang="en-US" altLang="zh-CN" sz="400" kern="0" dirty="0">
                  <a:solidFill>
                    <a:srgbClr val="000000"/>
                  </a:solidFill>
                  <a:latin typeface="+mn-lt"/>
                  <a:ea typeface="+mn-ea"/>
                  <a:cs typeface="Arial" panose="020B0604020202020204" pitchFamily="34" charset="0"/>
                </a:rPr>
                <a:t>VM</a:t>
              </a:r>
              <a:endParaRPr lang="zh-CN" altLang="en-US" sz="400" kern="0" dirty="0">
                <a:solidFill>
                  <a:srgbClr val="000000"/>
                </a:solidFill>
                <a:latin typeface="+mn-lt"/>
                <a:ea typeface="+mn-ea"/>
                <a:cs typeface="Arial" panose="020B0604020202020204" pitchFamily="34" charset="0"/>
              </a:endParaRPr>
            </a:p>
          </p:txBody>
        </p:sp>
        <p:sp>
          <p:nvSpPr>
            <p:cNvPr id="238" name="矩形 237"/>
            <p:cNvSpPr/>
            <p:nvPr/>
          </p:nvSpPr>
          <p:spPr bwMode="auto">
            <a:xfrm>
              <a:off x="9147915" y="5452773"/>
              <a:ext cx="2630144" cy="367718"/>
            </a:xfrm>
            <a:prstGeom prst="rect">
              <a:avLst/>
            </a:prstGeom>
            <a:solidFill>
              <a:sysClr val="window" lastClr="FFFFFF">
                <a:lumMod val="95000"/>
              </a:sysClr>
            </a:solidFill>
            <a:ln w="9525" cap="flat" cmpd="sng" algn="ctr">
              <a:solidFill>
                <a:sysClr val="windowText" lastClr="000000"/>
              </a:solidFill>
              <a:prstDash val="solid"/>
              <a:round/>
              <a:headEnd type="none" w="med" len="med"/>
              <a:tailEnd type="arrow"/>
            </a:ln>
            <a:effectLst/>
          </p:spPr>
          <p:txBody>
            <a:bodyPr anchor="ctr"/>
            <a:lstStyle/>
            <a:p>
              <a:pPr algn="ctr" eaLnBrk="1" fontAlgn="auto" hangingPunct="1">
                <a:spcBef>
                  <a:spcPts val="0"/>
                </a:spcBef>
                <a:spcAft>
                  <a:spcPts val="0"/>
                </a:spcAft>
                <a:defRPr/>
              </a:pPr>
              <a:endParaRPr lang="zh-CN" altLang="en-US" sz="800" kern="0" dirty="0">
                <a:solidFill>
                  <a:sysClr val="windowText" lastClr="000000"/>
                </a:solidFill>
                <a:latin typeface="+mn-lt"/>
                <a:ea typeface="+mn-ea"/>
                <a:cs typeface="Arial" panose="020B0604020202020204" pitchFamily="34" charset="0"/>
              </a:endParaRPr>
            </a:p>
          </p:txBody>
        </p:sp>
        <p:sp>
          <p:nvSpPr>
            <p:cNvPr id="239" name="圆柱形 238"/>
            <p:cNvSpPr/>
            <p:nvPr/>
          </p:nvSpPr>
          <p:spPr bwMode="auto">
            <a:xfrm>
              <a:off x="9450443" y="5529681"/>
              <a:ext cx="228440" cy="209095"/>
            </a:xfrm>
            <a:prstGeom prst="can">
              <a:avLst/>
            </a:prstGeom>
            <a:noFill/>
            <a:ln w="12700" cap="flat" cmpd="sng" algn="ctr">
              <a:solidFill>
                <a:sysClr val="windowText" lastClr="000000"/>
              </a:solidFill>
              <a:prstDash val="solid"/>
              <a:round/>
              <a:headEnd type="none" w="med" len="med"/>
              <a:tailEnd type="none"/>
            </a:ln>
            <a:effectLst/>
          </p:spPr>
          <p:txBody>
            <a:bodyPr anchor="ctr"/>
            <a:lstStyle/>
            <a:p>
              <a:pPr algn="ctr" eaLnBrk="1" fontAlgn="auto" hangingPunct="1">
                <a:spcBef>
                  <a:spcPts val="0"/>
                </a:spcBef>
                <a:spcAft>
                  <a:spcPts val="0"/>
                </a:spcAft>
                <a:defRPr/>
              </a:pPr>
              <a:endParaRPr lang="zh-CN" altLang="en-US" sz="800" kern="0" dirty="0">
                <a:solidFill>
                  <a:sysClr val="windowText" lastClr="000000"/>
                </a:solidFill>
                <a:latin typeface="+mn-lt"/>
                <a:ea typeface="+mn-ea"/>
                <a:cs typeface="Arial" panose="020B0604020202020204" pitchFamily="34" charset="0"/>
              </a:endParaRPr>
            </a:p>
          </p:txBody>
        </p:sp>
        <p:sp>
          <p:nvSpPr>
            <p:cNvPr id="240" name="矩形 239"/>
            <p:cNvSpPr/>
            <p:nvPr/>
          </p:nvSpPr>
          <p:spPr bwMode="auto">
            <a:xfrm>
              <a:off x="10432116" y="5493631"/>
              <a:ext cx="1321246" cy="288406"/>
            </a:xfrm>
            <a:prstGeom prst="rect">
              <a:avLst/>
            </a:prstGeom>
            <a:noFill/>
            <a:ln w="25400" cap="flat" cmpd="sng" algn="ctr">
              <a:noFill/>
              <a:prstDash val="solid"/>
              <a:round/>
              <a:headEnd type="none" w="med" len="med"/>
              <a:tailEnd type="arrow"/>
            </a:ln>
            <a:effectLst/>
          </p:spPr>
          <p:txBody>
            <a:bodyPr anchor="ctr"/>
            <a:lstStyle/>
            <a:p>
              <a:pPr algn="ctr" eaLnBrk="1" fontAlgn="t" hangingPunct="1">
                <a:defRPr/>
              </a:pPr>
              <a:r>
                <a:rPr lang="en-US" altLang="zh-CN" sz="500" kern="0" dirty="0">
                  <a:solidFill>
                    <a:srgbClr val="000000"/>
                  </a:solidFill>
                  <a:latin typeface="+mn-lt"/>
                  <a:ea typeface="+mn-ea"/>
                  <a:cs typeface="Arial" panose="020B0604020202020204" pitchFamily="34" charset="0"/>
                </a:rPr>
                <a:t>FusionSphere</a:t>
              </a:r>
              <a:endParaRPr lang="zh-CN" altLang="en-US" sz="500" kern="0" dirty="0">
                <a:solidFill>
                  <a:srgbClr val="000000"/>
                </a:solidFill>
                <a:latin typeface="+mn-lt"/>
                <a:ea typeface="+mn-ea"/>
                <a:cs typeface="Arial" panose="020B0604020202020204" pitchFamily="34" charset="0"/>
              </a:endParaRPr>
            </a:p>
          </p:txBody>
        </p:sp>
        <p:sp>
          <p:nvSpPr>
            <p:cNvPr id="241" name="圆柱形 240"/>
            <p:cNvSpPr/>
            <p:nvPr/>
          </p:nvSpPr>
          <p:spPr bwMode="auto">
            <a:xfrm>
              <a:off x="9629490" y="5604187"/>
              <a:ext cx="225354" cy="211498"/>
            </a:xfrm>
            <a:prstGeom prst="can">
              <a:avLst/>
            </a:prstGeom>
            <a:noFill/>
            <a:ln w="12700" cap="flat" cmpd="sng" algn="ctr">
              <a:solidFill>
                <a:sysClr val="windowText" lastClr="000000"/>
              </a:solidFill>
              <a:prstDash val="solid"/>
              <a:round/>
              <a:headEnd type="none" w="med" len="med"/>
              <a:tailEnd type="none"/>
            </a:ln>
            <a:effectLst/>
          </p:spPr>
          <p:txBody>
            <a:bodyPr anchor="ctr"/>
            <a:lstStyle/>
            <a:p>
              <a:pPr algn="ctr" eaLnBrk="1" fontAlgn="auto" hangingPunct="1">
                <a:spcBef>
                  <a:spcPts val="0"/>
                </a:spcBef>
                <a:spcAft>
                  <a:spcPts val="0"/>
                </a:spcAft>
                <a:defRPr/>
              </a:pPr>
              <a:endParaRPr lang="zh-CN" altLang="en-US" sz="800" kern="0" dirty="0">
                <a:solidFill>
                  <a:sysClr val="windowText" lastClr="000000"/>
                </a:solidFill>
                <a:latin typeface="+mn-lt"/>
                <a:ea typeface="+mn-ea"/>
                <a:cs typeface="Arial" panose="020B0604020202020204" pitchFamily="34" charset="0"/>
              </a:endParaRPr>
            </a:p>
          </p:txBody>
        </p:sp>
        <p:sp>
          <p:nvSpPr>
            <p:cNvPr id="242" name="圆柱形 241"/>
            <p:cNvSpPr/>
            <p:nvPr/>
          </p:nvSpPr>
          <p:spPr bwMode="auto">
            <a:xfrm>
              <a:off x="9768407" y="5515261"/>
              <a:ext cx="228440" cy="211498"/>
            </a:xfrm>
            <a:prstGeom prst="can">
              <a:avLst/>
            </a:prstGeom>
            <a:noFill/>
            <a:ln w="12700" cap="flat" cmpd="sng" algn="ctr">
              <a:solidFill>
                <a:sysClr val="windowText" lastClr="000000"/>
              </a:solidFill>
              <a:prstDash val="solid"/>
              <a:round/>
              <a:headEnd type="none" w="med" len="med"/>
              <a:tailEnd type="none"/>
            </a:ln>
            <a:effectLst/>
          </p:spPr>
          <p:txBody>
            <a:bodyPr anchor="ctr"/>
            <a:lstStyle/>
            <a:p>
              <a:pPr algn="ctr" eaLnBrk="1" fontAlgn="auto" hangingPunct="1">
                <a:spcBef>
                  <a:spcPts val="0"/>
                </a:spcBef>
                <a:spcAft>
                  <a:spcPts val="0"/>
                </a:spcAft>
                <a:defRPr/>
              </a:pPr>
              <a:endParaRPr lang="zh-CN" altLang="en-US" sz="800" kern="0" dirty="0">
                <a:solidFill>
                  <a:sysClr val="windowText" lastClr="000000"/>
                </a:solidFill>
                <a:latin typeface="+mn-lt"/>
                <a:ea typeface="+mn-ea"/>
                <a:cs typeface="Arial" panose="020B0604020202020204" pitchFamily="34" charset="0"/>
              </a:endParaRPr>
            </a:p>
          </p:txBody>
        </p:sp>
        <p:sp>
          <p:nvSpPr>
            <p:cNvPr id="243" name="矩形 242"/>
            <p:cNvSpPr/>
            <p:nvPr/>
          </p:nvSpPr>
          <p:spPr bwMode="auto">
            <a:xfrm>
              <a:off x="5526837" y="3993920"/>
              <a:ext cx="549490" cy="288406"/>
            </a:xfrm>
            <a:prstGeom prst="rect">
              <a:avLst/>
            </a:prstGeom>
            <a:noFill/>
            <a:ln w="25400" cap="flat" cmpd="sng" algn="ctr">
              <a:noFill/>
              <a:prstDash val="solid"/>
              <a:round/>
              <a:headEnd type="none" w="med" len="med"/>
              <a:tailEnd type="arrow"/>
            </a:ln>
            <a:effectLst/>
          </p:spPr>
          <p:txBody>
            <a:bodyPr anchor="ctr"/>
            <a:lstStyle/>
            <a:p>
              <a:pPr algn="ctr" eaLnBrk="1" fontAlgn="t" hangingPunct="1">
                <a:defRPr/>
              </a:pPr>
              <a:r>
                <a:rPr lang="en-US" altLang="zh-CN" sz="500" kern="0" dirty="0">
                  <a:solidFill>
                    <a:srgbClr val="000000"/>
                  </a:solidFill>
                  <a:latin typeface="+mn-lt"/>
                  <a:ea typeface="+mn-ea"/>
                  <a:cs typeface="Arial" panose="020B0604020202020204" pitchFamily="34" charset="0"/>
                </a:rPr>
                <a:t>App1</a:t>
              </a:r>
              <a:endParaRPr lang="zh-CN" altLang="en-US" sz="500" kern="0" dirty="0">
                <a:solidFill>
                  <a:srgbClr val="000000"/>
                </a:solidFill>
                <a:latin typeface="+mn-lt"/>
                <a:ea typeface="+mn-ea"/>
                <a:cs typeface="Arial" panose="020B0604020202020204" pitchFamily="34" charset="0"/>
              </a:endParaRPr>
            </a:p>
          </p:txBody>
        </p:sp>
        <p:sp>
          <p:nvSpPr>
            <p:cNvPr id="244" name="矩形 243"/>
            <p:cNvSpPr/>
            <p:nvPr/>
          </p:nvSpPr>
          <p:spPr bwMode="auto">
            <a:xfrm>
              <a:off x="5545359" y="4801457"/>
              <a:ext cx="549490" cy="288406"/>
            </a:xfrm>
            <a:prstGeom prst="rect">
              <a:avLst/>
            </a:prstGeom>
            <a:noFill/>
            <a:ln w="25400" cap="flat" cmpd="sng" algn="ctr">
              <a:noFill/>
              <a:prstDash val="solid"/>
              <a:round/>
              <a:headEnd type="none" w="med" len="med"/>
              <a:tailEnd type="arrow"/>
            </a:ln>
            <a:effectLst/>
          </p:spPr>
          <p:txBody>
            <a:bodyPr anchor="ctr"/>
            <a:lstStyle/>
            <a:p>
              <a:pPr algn="ctr" eaLnBrk="1" fontAlgn="t" hangingPunct="1">
                <a:defRPr/>
              </a:pPr>
              <a:r>
                <a:rPr lang="en-US" altLang="zh-CN" sz="500" kern="0" dirty="0">
                  <a:solidFill>
                    <a:srgbClr val="000000"/>
                  </a:solidFill>
                  <a:latin typeface="+mn-lt"/>
                  <a:ea typeface="+mn-ea"/>
                  <a:cs typeface="Arial" panose="020B0604020202020204" pitchFamily="34" charset="0"/>
                </a:rPr>
                <a:t>App2</a:t>
              </a:r>
              <a:endParaRPr lang="zh-CN" altLang="en-US" sz="500" kern="0" dirty="0">
                <a:solidFill>
                  <a:srgbClr val="000000"/>
                </a:solidFill>
                <a:latin typeface="+mn-lt"/>
                <a:ea typeface="+mn-ea"/>
                <a:cs typeface="Arial" panose="020B0604020202020204" pitchFamily="34" charset="0"/>
              </a:endParaRPr>
            </a:p>
          </p:txBody>
        </p:sp>
        <p:cxnSp>
          <p:nvCxnSpPr>
            <p:cNvPr id="34881" name="直接连接符 244"/>
            <p:cNvCxnSpPr>
              <a:cxnSpLocks noChangeShapeType="1"/>
            </p:cNvCxnSpPr>
            <p:nvPr/>
          </p:nvCxnSpPr>
          <p:spPr bwMode="auto">
            <a:xfrm flipH="1">
              <a:off x="7771662" y="4061817"/>
              <a:ext cx="986117" cy="0"/>
            </a:xfrm>
            <a:prstGeom prst="line">
              <a:avLst/>
            </a:prstGeom>
            <a:noFill/>
            <a:ln w="38100" algn="ctr">
              <a:solidFill>
                <a:srgbClr val="FF0000"/>
              </a:solidFill>
              <a:round/>
              <a:headEnd type="triangle" w="med" len="med"/>
            </a:ln>
            <a:extLst>
              <a:ext uri="{909E8E84-426E-40DD-AFC4-6F175D3DCCD1}">
                <a14:hiddenFill xmlns:a14="http://schemas.microsoft.com/office/drawing/2010/main">
                  <a:noFill/>
                </a14:hiddenFill>
              </a:ext>
            </a:extLst>
          </p:spPr>
        </p:cxnSp>
        <p:cxnSp>
          <p:nvCxnSpPr>
            <p:cNvPr id="34882" name="直接连接符 245"/>
            <p:cNvCxnSpPr>
              <a:cxnSpLocks noChangeShapeType="1"/>
            </p:cNvCxnSpPr>
            <p:nvPr/>
          </p:nvCxnSpPr>
          <p:spPr bwMode="auto">
            <a:xfrm flipH="1">
              <a:off x="10389358" y="4061817"/>
              <a:ext cx="1308845" cy="0"/>
            </a:xfrm>
            <a:prstGeom prst="line">
              <a:avLst/>
            </a:prstGeom>
            <a:noFill/>
            <a:ln w="38100" algn="ctr">
              <a:solidFill>
                <a:srgbClr val="FF0000"/>
              </a:solidFill>
              <a:round/>
              <a:headEnd type="triangle" w="med" len="med"/>
            </a:ln>
            <a:extLst>
              <a:ext uri="{909E8E84-426E-40DD-AFC4-6F175D3DCCD1}">
                <a14:hiddenFill xmlns:a14="http://schemas.microsoft.com/office/drawing/2010/main">
                  <a:noFill/>
                </a14:hiddenFill>
              </a:ext>
            </a:extLst>
          </p:spPr>
        </p:cxnSp>
        <p:cxnSp>
          <p:nvCxnSpPr>
            <p:cNvPr id="34883" name="直接连接符 246"/>
            <p:cNvCxnSpPr>
              <a:cxnSpLocks noChangeShapeType="1"/>
            </p:cNvCxnSpPr>
            <p:nvPr/>
          </p:nvCxnSpPr>
          <p:spPr bwMode="auto">
            <a:xfrm flipH="1">
              <a:off x="10909312" y="4868641"/>
              <a:ext cx="923362" cy="0"/>
            </a:xfrm>
            <a:prstGeom prst="line">
              <a:avLst/>
            </a:prstGeom>
            <a:noFill/>
            <a:ln w="38100" algn="ctr">
              <a:solidFill>
                <a:srgbClr val="142AAC"/>
              </a:solidFill>
              <a:round/>
              <a:tailEnd type="triangle" w="med" len="med"/>
            </a:ln>
            <a:extLst>
              <a:ext uri="{909E8E84-426E-40DD-AFC4-6F175D3DCCD1}">
                <a14:hiddenFill xmlns:a14="http://schemas.microsoft.com/office/drawing/2010/main">
                  <a:noFill/>
                </a14:hiddenFill>
              </a:ext>
            </a:extLst>
          </p:spPr>
        </p:cxnSp>
        <p:cxnSp>
          <p:nvCxnSpPr>
            <p:cNvPr id="34884" name="直接连接符 247"/>
            <p:cNvCxnSpPr>
              <a:cxnSpLocks noChangeShapeType="1"/>
            </p:cNvCxnSpPr>
            <p:nvPr/>
          </p:nvCxnSpPr>
          <p:spPr bwMode="auto">
            <a:xfrm flipH="1">
              <a:off x="7762700" y="4859676"/>
              <a:ext cx="923362" cy="0"/>
            </a:xfrm>
            <a:prstGeom prst="line">
              <a:avLst/>
            </a:prstGeom>
            <a:noFill/>
            <a:ln w="38100" algn="ctr">
              <a:solidFill>
                <a:srgbClr val="142AAC"/>
              </a:solidFill>
              <a:round/>
              <a:tailEnd type="triangle" w="med" len="med"/>
            </a:ln>
            <a:extLst>
              <a:ext uri="{909E8E84-426E-40DD-AFC4-6F175D3DCCD1}">
                <a14:hiddenFill xmlns:a14="http://schemas.microsoft.com/office/drawing/2010/main">
                  <a:noFill/>
                </a14:hiddenFill>
              </a:ext>
            </a:extLst>
          </p:spPr>
        </p:cxnSp>
        <p:sp>
          <p:nvSpPr>
            <p:cNvPr id="249" name="矩形 248"/>
            <p:cNvSpPr/>
            <p:nvPr/>
          </p:nvSpPr>
          <p:spPr bwMode="auto">
            <a:xfrm>
              <a:off x="7480922" y="3804052"/>
              <a:ext cx="1302724" cy="271583"/>
            </a:xfrm>
            <a:prstGeom prst="rect">
              <a:avLst/>
            </a:prstGeom>
            <a:noFill/>
            <a:ln w="25400" cap="flat" cmpd="sng" algn="ctr">
              <a:noFill/>
              <a:prstDash val="solid"/>
              <a:round/>
              <a:headEnd type="none" w="med" len="med"/>
              <a:tailEnd type="arrow"/>
            </a:ln>
            <a:effectLst/>
          </p:spPr>
          <p:txBody>
            <a:bodyPr anchor="ctr"/>
            <a:lstStyle/>
            <a:p>
              <a:pPr algn="ctr" eaLnBrk="1" fontAlgn="t" hangingPunct="1">
                <a:defRPr/>
              </a:pPr>
              <a:r>
                <a:rPr lang="en-US" altLang="zh-CN" sz="500" kern="0" dirty="0">
                  <a:solidFill>
                    <a:srgbClr val="000000"/>
                  </a:solidFill>
                  <a:latin typeface="+mn-lt"/>
                  <a:ea typeface="+mn-ea"/>
                  <a:cs typeface="Arial" panose="020B0604020202020204" pitchFamily="34" charset="0"/>
                </a:rPr>
                <a:t>Expansion: add VM</a:t>
              </a:r>
              <a:endParaRPr lang="zh-CN" altLang="en-US" sz="500" kern="0" dirty="0">
                <a:solidFill>
                  <a:srgbClr val="000000"/>
                </a:solidFill>
                <a:latin typeface="+mn-lt"/>
                <a:ea typeface="+mn-ea"/>
                <a:cs typeface="Arial" panose="020B0604020202020204" pitchFamily="34" charset="0"/>
              </a:endParaRPr>
            </a:p>
          </p:txBody>
        </p:sp>
        <p:sp>
          <p:nvSpPr>
            <p:cNvPr id="250" name="矩形 249"/>
            <p:cNvSpPr/>
            <p:nvPr/>
          </p:nvSpPr>
          <p:spPr bwMode="auto">
            <a:xfrm>
              <a:off x="10444465" y="3804052"/>
              <a:ext cx="1234809" cy="254759"/>
            </a:xfrm>
            <a:prstGeom prst="rect">
              <a:avLst/>
            </a:prstGeom>
            <a:noFill/>
            <a:ln w="25400" cap="flat" cmpd="sng" algn="ctr">
              <a:noFill/>
              <a:prstDash val="solid"/>
              <a:round/>
              <a:headEnd type="none" w="med" len="med"/>
              <a:tailEnd type="arrow"/>
            </a:ln>
            <a:effectLst/>
          </p:spPr>
          <p:txBody>
            <a:bodyPr anchor="ctr"/>
            <a:lstStyle/>
            <a:p>
              <a:pPr algn="ctr" eaLnBrk="1" fontAlgn="t" hangingPunct="1">
                <a:defRPr/>
              </a:pPr>
              <a:r>
                <a:rPr lang="en-US" altLang="zh-CN" sz="500" kern="0" dirty="0">
                  <a:solidFill>
                    <a:srgbClr val="000000"/>
                  </a:solidFill>
                  <a:latin typeface="+mn-lt"/>
                  <a:ea typeface="+mn-ea"/>
                  <a:cs typeface="Arial" panose="020B0604020202020204" pitchFamily="34" charset="0"/>
                </a:rPr>
                <a:t>Expansion: Add VM</a:t>
              </a:r>
              <a:endParaRPr lang="zh-CN" altLang="en-US" sz="500" kern="0" dirty="0">
                <a:solidFill>
                  <a:srgbClr val="000000"/>
                </a:solidFill>
                <a:latin typeface="+mn-lt"/>
                <a:ea typeface="+mn-ea"/>
                <a:cs typeface="Arial" panose="020B0604020202020204" pitchFamily="34" charset="0"/>
              </a:endParaRPr>
            </a:p>
          </p:txBody>
        </p:sp>
        <p:sp>
          <p:nvSpPr>
            <p:cNvPr id="251" name="矩形 250"/>
            <p:cNvSpPr/>
            <p:nvPr/>
          </p:nvSpPr>
          <p:spPr bwMode="auto">
            <a:xfrm>
              <a:off x="7629099" y="4580345"/>
              <a:ext cx="1132939" cy="288406"/>
            </a:xfrm>
            <a:prstGeom prst="rect">
              <a:avLst/>
            </a:prstGeom>
            <a:noFill/>
            <a:ln w="25400" cap="flat" cmpd="sng" algn="ctr">
              <a:noFill/>
              <a:prstDash val="solid"/>
              <a:round/>
              <a:headEnd type="none" w="med" len="med"/>
              <a:tailEnd type="arrow"/>
            </a:ln>
            <a:effectLst/>
          </p:spPr>
          <p:txBody>
            <a:bodyPr anchor="ctr"/>
            <a:lstStyle/>
            <a:p>
              <a:pPr algn="ctr" eaLnBrk="1" fontAlgn="t" hangingPunct="1">
                <a:defRPr/>
              </a:pPr>
              <a:r>
                <a:rPr lang="en-US" altLang="zh-CN" sz="500" kern="0" dirty="0">
                  <a:solidFill>
                    <a:srgbClr val="000000"/>
                  </a:solidFill>
                  <a:latin typeface="+mn-lt"/>
                  <a:ea typeface="+mn-ea"/>
                  <a:cs typeface="Arial" panose="020B0604020202020204" pitchFamily="34" charset="0"/>
                </a:rPr>
                <a:t>Reduction</a:t>
              </a:r>
              <a:endParaRPr lang="zh-CN" altLang="en-US" sz="500" kern="0" dirty="0">
                <a:solidFill>
                  <a:srgbClr val="000000"/>
                </a:solidFill>
                <a:latin typeface="+mn-lt"/>
                <a:ea typeface="+mn-ea"/>
                <a:cs typeface="Arial" panose="020B0604020202020204" pitchFamily="34" charset="0"/>
              </a:endParaRPr>
            </a:p>
          </p:txBody>
        </p:sp>
        <p:sp>
          <p:nvSpPr>
            <p:cNvPr id="252" name="矩形 251"/>
            <p:cNvSpPr/>
            <p:nvPr/>
          </p:nvSpPr>
          <p:spPr bwMode="auto">
            <a:xfrm>
              <a:off x="10666730" y="4594766"/>
              <a:ext cx="1336682" cy="288406"/>
            </a:xfrm>
            <a:prstGeom prst="rect">
              <a:avLst/>
            </a:prstGeom>
            <a:noFill/>
            <a:ln w="25400" cap="flat" cmpd="sng" algn="ctr">
              <a:noFill/>
              <a:prstDash val="solid"/>
              <a:round/>
              <a:headEnd type="none" w="med" len="med"/>
              <a:tailEnd type="arrow"/>
            </a:ln>
            <a:effectLst/>
          </p:spPr>
          <p:txBody>
            <a:bodyPr anchor="ctr"/>
            <a:lstStyle/>
            <a:p>
              <a:pPr algn="ctr" eaLnBrk="1" fontAlgn="t" hangingPunct="1">
                <a:defRPr/>
              </a:pPr>
              <a:r>
                <a:rPr lang="en-US" altLang="zh-CN" sz="500" kern="0" dirty="0">
                  <a:solidFill>
                    <a:srgbClr val="000000"/>
                  </a:solidFill>
                  <a:latin typeface="+mn-lt"/>
                  <a:ea typeface="+mn-ea"/>
                  <a:cs typeface="Arial" panose="020B0604020202020204" pitchFamily="34" charset="0"/>
                </a:rPr>
                <a:t>Reduction</a:t>
              </a:r>
              <a:endParaRPr lang="zh-CN" altLang="en-US" sz="500" kern="0" dirty="0">
                <a:solidFill>
                  <a:srgbClr val="000000"/>
                </a:solidFill>
                <a:latin typeface="+mn-lt"/>
                <a:ea typeface="+mn-ea"/>
                <a:cs typeface="Arial" panose="020B0604020202020204" pitchFamily="34" charset="0"/>
              </a:endParaRPr>
            </a:p>
          </p:txBody>
        </p:sp>
        <p:sp>
          <p:nvSpPr>
            <p:cNvPr id="253" name="矩形 252"/>
            <p:cNvSpPr/>
            <p:nvPr/>
          </p:nvSpPr>
          <p:spPr bwMode="auto">
            <a:xfrm>
              <a:off x="10901344" y="3510839"/>
              <a:ext cx="994022" cy="269179"/>
            </a:xfrm>
            <a:prstGeom prst="rect">
              <a:avLst/>
            </a:prstGeom>
            <a:noFill/>
            <a:ln w="25400" cap="flat" cmpd="sng" algn="ctr">
              <a:noFill/>
              <a:prstDash val="solid"/>
              <a:round/>
              <a:headEnd type="none" w="med" len="med"/>
              <a:tailEnd type="arrow"/>
            </a:ln>
            <a:effectLst/>
          </p:spPr>
          <p:txBody>
            <a:bodyPr anchor="ctr"/>
            <a:lstStyle/>
            <a:p>
              <a:pPr algn="ctr" eaLnBrk="1" fontAlgn="t" hangingPunct="1">
                <a:defRPr/>
              </a:pPr>
              <a:r>
                <a:rPr lang="en-US" altLang="zh-CN" sz="500" kern="0" dirty="0">
                  <a:solidFill>
                    <a:srgbClr val="000000"/>
                  </a:solidFill>
                  <a:latin typeface="+mn-lt"/>
                  <a:ea typeface="+mn-ea"/>
                  <a:cs typeface="Arial" panose="020B0604020202020204" pitchFamily="34" charset="0"/>
                </a:rPr>
                <a:t>Cluster 2</a:t>
              </a:r>
              <a:endParaRPr lang="zh-CN" altLang="en-US" sz="500" kern="0" dirty="0">
                <a:solidFill>
                  <a:srgbClr val="000000"/>
                </a:solidFill>
                <a:latin typeface="+mn-lt"/>
                <a:ea typeface="+mn-ea"/>
                <a:cs typeface="Arial" panose="020B0604020202020204" pitchFamily="34" charset="0"/>
              </a:endParaRPr>
            </a:p>
          </p:txBody>
        </p:sp>
      </p:grpSp>
      <p:sp>
        <p:nvSpPr>
          <p:cNvPr id="34838" name="矩形 253"/>
          <p:cNvSpPr>
            <a:spLocks noChangeArrowheads="1"/>
          </p:cNvSpPr>
          <p:nvPr/>
        </p:nvSpPr>
        <p:spPr bwMode="auto">
          <a:xfrm>
            <a:off x="6027738" y="5819775"/>
            <a:ext cx="1416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200" dirty="0" smtClean="0">
                <a:solidFill>
                  <a:srgbClr val="C00000"/>
                </a:solidFill>
                <a:latin typeface="+mn-lt"/>
                <a:ea typeface="+mn-ea"/>
                <a:cs typeface="Arial" panose="020B0604020202020204" pitchFamily="34" charset="0"/>
              </a:rPr>
              <a:t>按需自动弹性伸缩</a:t>
            </a:r>
            <a:endParaRPr lang="zh-CN" altLang="en-US" sz="1200" dirty="0" smtClean="0">
              <a:solidFill>
                <a:srgbClr val="C00000"/>
              </a:solidFill>
              <a:latin typeface="+mn-lt"/>
              <a:ea typeface="+mn-ea"/>
              <a:cs typeface="Arial" panose="020B0604020202020204" pitchFamily="34" charset="0"/>
            </a:endParaRPr>
          </a:p>
        </p:txBody>
      </p:sp>
      <p:sp>
        <p:nvSpPr>
          <p:cNvPr id="34839" name="Rounded Rectangle 111"/>
          <p:cNvSpPr>
            <a:spLocks noChangeArrowheads="1"/>
          </p:cNvSpPr>
          <p:nvPr/>
        </p:nvSpPr>
        <p:spPr bwMode="auto">
          <a:xfrm>
            <a:off x="4899025" y="3938588"/>
            <a:ext cx="3624263" cy="2227262"/>
          </a:xfrm>
          <a:prstGeom prst="roundRect">
            <a:avLst>
              <a:gd name="adj" fmla="val 4685"/>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endParaRPr lang="en-US" altLang="zh-CN" sz="1000" b="1" smtClean="0">
              <a:solidFill>
                <a:srgbClr val="000000"/>
              </a:solidFill>
              <a:latin typeface="+mn-lt"/>
              <a:ea typeface="+mn-ea"/>
              <a:cs typeface="Arial" panose="020B0604020202020204" pitchFamily="34" charset="0"/>
            </a:endParaRPr>
          </a:p>
        </p:txBody>
      </p:sp>
      <p:sp>
        <p:nvSpPr>
          <p:cNvPr id="116" name="右箭头 67"/>
          <p:cNvSpPr/>
          <p:nvPr/>
        </p:nvSpPr>
        <p:spPr bwMode="auto">
          <a:xfrm>
            <a:off x="4403725" y="4811713"/>
            <a:ext cx="336550" cy="431800"/>
          </a:xfrm>
          <a:prstGeom prst="rightArrow">
            <a:avLst/>
          </a:prstGeom>
          <a:solidFill>
            <a:srgbClr val="C00000"/>
          </a:solidFill>
          <a:ln w="952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lIns="71305" tIns="35652" rIns="71305" bIns="35652"/>
          <a:lstStyle/>
          <a:p>
            <a:pPr eaLnBrk="1" fontAlgn="t" hangingPunct="1">
              <a:buClr>
                <a:srgbClr val="CC9900"/>
              </a:buClr>
              <a:defRPr/>
            </a:pPr>
            <a:endParaRPr lang="zh-CN" altLang="en-US" b="1">
              <a:solidFill>
                <a:prstClr val="black"/>
              </a:solidFill>
              <a:latin typeface="+mn-lt"/>
              <a:ea typeface="+mn-ea"/>
              <a:cs typeface="Arial" panose="020B0604020202020204" pitchFamily="34" charset="0"/>
            </a:endParaRPr>
          </a:p>
        </p:txBody>
      </p:sp>
      <p:sp>
        <p:nvSpPr>
          <p:cNvPr id="5" name="Title 4"/>
          <p:cNvSpPr>
            <a:spLocks noGrp="1"/>
          </p:cNvSpPr>
          <p:nvPr>
            <p:ph type="title"/>
          </p:nvPr>
        </p:nvSpPr>
        <p:spPr/>
        <p:txBody>
          <a:bodyPr/>
          <a:lstStyle/>
          <a:p>
            <a:r>
              <a:rPr lang="zh-CN" altLang="en-US" dirty="0"/>
              <a:t>产品特性</a:t>
            </a:r>
            <a:r>
              <a:rPr lang="en-US" altLang="zh-CN" dirty="0"/>
              <a:t>——</a:t>
            </a:r>
            <a:r>
              <a:rPr lang="zh-CN" altLang="en-US" dirty="0"/>
              <a:t>应用</a:t>
            </a:r>
            <a:r>
              <a:rPr lang="zh-CN" altLang="en-US" dirty="0" smtClean="0"/>
              <a:t>管理</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sz="quarter" idx="10"/>
          </p:nvPr>
        </p:nvSpPr>
        <p:spPr/>
        <p:txBody>
          <a:bodyPr>
            <a:spAutoFit/>
          </a:bodyPr>
          <a:lstStyle/>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场景介绍</a:t>
            </a:r>
            <a:endParaRPr lang="en-US" altLang="zh-CN"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产品定位及核心特性</a:t>
            </a:r>
            <a:endParaRPr lang="en-US" altLang="zh-CN"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en-US" altLang="zh-CN" b="1" smtClean="0"/>
              <a:t>FusionManager</a:t>
            </a:r>
            <a:r>
              <a:rPr lang="zh-CN" altLang="en-US" b="1" smtClean="0"/>
              <a:t>设计理念及架构原理</a:t>
            </a:r>
            <a:endParaRPr lang="en-US" altLang="zh-CN" b="1" smtClean="0"/>
          </a:p>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功能介绍</a:t>
            </a:r>
            <a:endParaRPr lang="en-US" altLang="zh-CN" smtClean="0">
              <a:solidFill>
                <a:schemeClr val="tx2"/>
              </a:solidFill>
            </a:endParaRPr>
          </a:p>
          <a:p>
            <a:pPr marL="419100" indent="-419100" eaLnBrk="1" hangingPunct="1">
              <a:buClr>
                <a:schemeClr val="tx1"/>
              </a:buClr>
              <a:buSzTx/>
              <a:buFont typeface="Wingdings" panose="05000000000000000000" pitchFamily="2" charset="2"/>
              <a:buAutoNum type="arabicPeriod"/>
            </a:pPr>
            <a:endParaRPr lang="en-US" altLang="zh-CN" smtClean="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组合 9"/>
          <p:cNvGrpSpPr/>
          <p:nvPr/>
        </p:nvGrpSpPr>
        <p:grpSpPr bwMode="auto">
          <a:xfrm>
            <a:off x="611188" y="2457450"/>
            <a:ext cx="3673475" cy="2124075"/>
            <a:chOff x="899592" y="2132856"/>
            <a:chExt cx="5760640" cy="2736304"/>
          </a:xfrm>
        </p:grpSpPr>
        <p:sp>
          <p:nvSpPr>
            <p:cNvPr id="38926" name="圆角矩形 4"/>
            <p:cNvSpPr>
              <a:spLocks noChangeArrowheads="1"/>
            </p:cNvSpPr>
            <p:nvPr/>
          </p:nvSpPr>
          <p:spPr bwMode="auto">
            <a:xfrm>
              <a:off x="1907828" y="4004096"/>
              <a:ext cx="4752404" cy="865064"/>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2000" b="1" smtClean="0">
                  <a:latin typeface="+mn-lt"/>
                  <a:ea typeface="+mn-ea"/>
                </a:rPr>
                <a:t>Server Virtualization</a:t>
              </a:r>
              <a:endParaRPr lang="zh-CN" altLang="en-US" sz="2000" b="1" smtClean="0">
                <a:latin typeface="+mn-lt"/>
                <a:ea typeface="+mn-ea"/>
              </a:endParaRPr>
            </a:p>
          </p:txBody>
        </p:sp>
        <p:sp>
          <p:nvSpPr>
            <p:cNvPr id="6" name="圆角矩形 5"/>
            <p:cNvSpPr/>
            <p:nvPr/>
          </p:nvSpPr>
          <p:spPr bwMode="auto">
            <a:xfrm>
              <a:off x="1907828" y="3069498"/>
              <a:ext cx="4752404" cy="863020"/>
            </a:xfrm>
            <a:prstGeom prst="roundRect">
              <a:avLst/>
            </a:prstGeom>
            <a:solidFill>
              <a:schemeClr val="tx2">
                <a:lumMod val="40000"/>
                <a:lumOff val="60000"/>
              </a:schemeClr>
            </a:solidFill>
            <a:ln>
              <a:noFill/>
            </a:ln>
            <a:effectLst/>
          </p:spPr>
          <p:txBody>
            <a:bodyPr anchor="ctr" anchorCtr="1"/>
            <a:lstStyle/>
            <a:p>
              <a:pPr algn="ctr" eaLnBrk="1" hangingPunct="1">
                <a:buClr>
                  <a:srgbClr val="CC9900"/>
                </a:buClr>
                <a:defRPr/>
              </a:pPr>
              <a:r>
                <a:rPr lang="en-US" altLang="zh-CN" sz="2000" b="1" dirty="0">
                  <a:latin typeface="+mn-lt"/>
                  <a:ea typeface="+mn-ea"/>
                </a:rPr>
                <a:t>Cluster Virtualization</a:t>
              </a:r>
              <a:endParaRPr lang="zh-CN" altLang="en-US" sz="2000" b="1" dirty="0">
                <a:latin typeface="+mn-lt"/>
                <a:ea typeface="+mn-ea"/>
              </a:endParaRPr>
            </a:p>
          </p:txBody>
        </p:sp>
        <p:sp>
          <p:nvSpPr>
            <p:cNvPr id="38928" name="圆角矩形 6"/>
            <p:cNvSpPr>
              <a:spLocks noChangeArrowheads="1"/>
            </p:cNvSpPr>
            <p:nvPr/>
          </p:nvSpPr>
          <p:spPr bwMode="auto">
            <a:xfrm>
              <a:off x="1907828" y="2132856"/>
              <a:ext cx="4752404" cy="865065"/>
            </a:xfrm>
            <a:prstGeom prst="roundRect">
              <a:avLst>
                <a:gd name="adj" fmla="val 16667"/>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2000" b="1" smtClean="0">
                  <a:latin typeface="+mn-lt"/>
                  <a:ea typeface="+mn-ea"/>
                </a:rPr>
                <a:t>Datacenter Virtualization</a:t>
              </a:r>
              <a:endParaRPr lang="zh-CN" altLang="en-US" sz="2000" b="1" smtClean="0">
                <a:latin typeface="+mn-lt"/>
                <a:ea typeface="+mn-ea"/>
              </a:endParaRPr>
            </a:p>
          </p:txBody>
        </p:sp>
        <p:sp>
          <p:nvSpPr>
            <p:cNvPr id="8" name="虚尾箭头 7"/>
            <p:cNvSpPr/>
            <p:nvPr/>
          </p:nvSpPr>
          <p:spPr bwMode="auto">
            <a:xfrm rot="-5400000">
              <a:off x="335535" y="3273623"/>
              <a:ext cx="1613561" cy="485446"/>
            </a:xfrm>
            <a:prstGeom prst="stripedRightArrow">
              <a:avLst/>
            </a:prstGeom>
            <a:solidFill>
              <a:srgbClr val="00B050"/>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grpSp>
      <p:grpSp>
        <p:nvGrpSpPr>
          <p:cNvPr id="38915" name="组合 16"/>
          <p:cNvGrpSpPr/>
          <p:nvPr/>
        </p:nvGrpSpPr>
        <p:grpSpPr bwMode="auto">
          <a:xfrm>
            <a:off x="4787900" y="2563813"/>
            <a:ext cx="3852863" cy="1800225"/>
            <a:chOff x="899592" y="2132856"/>
            <a:chExt cx="5760640" cy="2736304"/>
          </a:xfrm>
        </p:grpSpPr>
        <p:grpSp>
          <p:nvGrpSpPr>
            <p:cNvPr id="38918" name="组合 9"/>
            <p:cNvGrpSpPr/>
            <p:nvPr/>
          </p:nvGrpSpPr>
          <p:grpSpPr bwMode="auto">
            <a:xfrm>
              <a:off x="899592" y="2132856"/>
              <a:ext cx="5760640" cy="2736304"/>
              <a:chOff x="899592" y="2132856"/>
              <a:chExt cx="5760640" cy="2736304"/>
            </a:xfrm>
          </p:grpSpPr>
          <p:sp>
            <p:nvSpPr>
              <p:cNvPr id="38922" name="圆角矩形 9"/>
              <p:cNvSpPr>
                <a:spLocks noChangeArrowheads="1"/>
              </p:cNvSpPr>
              <p:nvPr/>
            </p:nvSpPr>
            <p:spPr bwMode="auto">
              <a:xfrm>
                <a:off x="1908357" y="4005318"/>
                <a:ext cx="4751875" cy="86384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zh-CN" altLang="en-US" sz="2000" b="1" smtClean="0">
                    <a:latin typeface="+mn-lt"/>
                    <a:ea typeface="+mn-ea"/>
                  </a:rPr>
                  <a:t>服务器虚拟化</a:t>
                </a:r>
                <a:endParaRPr lang="zh-CN" altLang="en-US" sz="2000" b="1" smtClean="0">
                  <a:latin typeface="+mn-lt"/>
                  <a:ea typeface="+mn-ea"/>
                </a:endParaRPr>
              </a:p>
            </p:txBody>
          </p:sp>
          <p:sp>
            <p:nvSpPr>
              <p:cNvPr id="11" name="圆角矩形 10"/>
              <p:cNvSpPr/>
              <p:nvPr/>
            </p:nvSpPr>
            <p:spPr bwMode="auto">
              <a:xfrm>
                <a:off x="1908357" y="3069087"/>
                <a:ext cx="4751875" cy="863842"/>
              </a:xfrm>
              <a:prstGeom prst="roundRect">
                <a:avLst/>
              </a:prstGeom>
              <a:solidFill>
                <a:schemeClr val="tx2">
                  <a:lumMod val="20000"/>
                  <a:lumOff val="80000"/>
                </a:schemeClr>
              </a:solidFill>
              <a:ln>
                <a:noFill/>
              </a:ln>
              <a:effectLst/>
            </p:spPr>
            <p:txBody>
              <a:bodyPr anchor="ctr" anchorCtr="1"/>
              <a:lstStyle/>
              <a:p>
                <a:pPr algn="ctr" eaLnBrk="1" hangingPunct="1">
                  <a:buClr>
                    <a:srgbClr val="CC9900"/>
                  </a:buClr>
                  <a:defRPr/>
                </a:pPr>
                <a:r>
                  <a:rPr lang="zh-CN" altLang="en-US" sz="2000" b="1" dirty="0">
                    <a:latin typeface="+mn-lt"/>
                    <a:ea typeface="+mn-ea"/>
                  </a:rPr>
                  <a:t>集群虚拟化</a:t>
                </a:r>
                <a:endParaRPr lang="zh-CN" altLang="en-US" sz="2000" b="1" dirty="0">
                  <a:latin typeface="+mn-lt"/>
                  <a:ea typeface="+mn-ea"/>
                </a:endParaRPr>
              </a:p>
            </p:txBody>
          </p:sp>
          <p:sp>
            <p:nvSpPr>
              <p:cNvPr id="38924" name="圆角矩形 11"/>
              <p:cNvSpPr>
                <a:spLocks noChangeArrowheads="1"/>
              </p:cNvSpPr>
              <p:nvPr/>
            </p:nvSpPr>
            <p:spPr bwMode="auto">
              <a:xfrm>
                <a:off x="1908357" y="2132856"/>
                <a:ext cx="4751875" cy="863842"/>
              </a:xfrm>
              <a:prstGeom prst="roundRect">
                <a:avLst>
                  <a:gd name="adj" fmla="val 16667"/>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zh-CN" altLang="en-US" sz="2000" b="1" smtClean="0">
                    <a:latin typeface="+mn-lt"/>
                    <a:ea typeface="+mn-ea"/>
                  </a:rPr>
                  <a:t>数据中心虚拟化</a:t>
                </a:r>
                <a:endParaRPr lang="zh-CN" altLang="en-US" sz="2000" b="1" smtClean="0">
                  <a:latin typeface="+mn-lt"/>
                  <a:ea typeface="+mn-ea"/>
                </a:endParaRPr>
              </a:p>
            </p:txBody>
          </p:sp>
          <p:sp>
            <p:nvSpPr>
              <p:cNvPr id="13" name="虚尾箭头 12"/>
              <p:cNvSpPr/>
              <p:nvPr/>
            </p:nvSpPr>
            <p:spPr bwMode="auto">
              <a:xfrm rot="-5400000">
                <a:off x="334558" y="3274588"/>
                <a:ext cx="1614275" cy="484207"/>
              </a:xfrm>
              <a:prstGeom prst="stripedRightArrow">
                <a:avLst/>
              </a:prstGeom>
              <a:solidFill>
                <a:srgbClr val="00B050"/>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grpSp>
        <p:sp>
          <p:nvSpPr>
            <p:cNvPr id="38919" name="圆角矩形 13"/>
            <p:cNvSpPr>
              <a:spLocks noChangeArrowheads="1"/>
            </p:cNvSpPr>
            <p:nvPr/>
          </p:nvSpPr>
          <p:spPr bwMode="auto">
            <a:xfrm>
              <a:off x="1908357" y="3069087"/>
              <a:ext cx="4751875" cy="863842"/>
            </a:xfrm>
            <a:prstGeom prst="roundRect">
              <a:avLst>
                <a:gd name="adj" fmla="val 16667"/>
              </a:avLst>
            </a:prstGeom>
            <a:blipFill dpi="0" rotWithShape="1">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2000" b="1" smtClean="0">
                  <a:latin typeface="+mn-lt"/>
                  <a:ea typeface="+mn-ea"/>
                </a:rPr>
                <a:t>FusionCompute</a:t>
              </a:r>
              <a:endParaRPr lang="en-US" altLang="zh-CN" sz="2000" b="1" smtClean="0">
                <a:latin typeface="+mn-lt"/>
                <a:ea typeface="+mn-ea"/>
              </a:endParaRPr>
            </a:p>
            <a:p>
              <a:pPr algn="ctr" eaLnBrk="1" hangingPunct="1">
                <a:lnSpc>
                  <a:spcPct val="100000"/>
                </a:lnSpc>
                <a:spcBef>
                  <a:spcPct val="0"/>
                </a:spcBef>
                <a:buClr>
                  <a:srgbClr val="CC9900"/>
                </a:buClr>
                <a:buSzTx/>
                <a:buFontTx/>
                <a:buNone/>
                <a:defRPr/>
              </a:pPr>
              <a:r>
                <a:rPr lang="en-US" altLang="zh-CN" sz="2000" b="1" smtClean="0">
                  <a:latin typeface="+mn-lt"/>
                  <a:ea typeface="+mn-ea"/>
                </a:rPr>
                <a:t>(</a:t>
              </a:r>
              <a:r>
                <a:rPr lang="zh-CN" altLang="en-US" sz="2000" b="1" smtClean="0">
                  <a:latin typeface="+mn-lt"/>
                  <a:ea typeface="+mn-ea"/>
                </a:rPr>
                <a:t>集群管理</a:t>
              </a:r>
              <a:r>
                <a:rPr lang="en-US" altLang="zh-CN" sz="2000" b="1" smtClean="0">
                  <a:latin typeface="+mn-lt"/>
                  <a:ea typeface="+mn-ea"/>
                </a:rPr>
                <a:t>)</a:t>
              </a:r>
              <a:endParaRPr lang="zh-CN" altLang="en-US" sz="2000" b="1" smtClean="0">
                <a:latin typeface="+mn-lt"/>
                <a:ea typeface="+mn-ea"/>
              </a:endParaRPr>
            </a:p>
          </p:txBody>
        </p:sp>
        <p:sp>
          <p:nvSpPr>
            <p:cNvPr id="38920" name="圆角矩形 14"/>
            <p:cNvSpPr>
              <a:spLocks noChangeArrowheads="1"/>
            </p:cNvSpPr>
            <p:nvPr/>
          </p:nvSpPr>
          <p:spPr bwMode="auto">
            <a:xfrm>
              <a:off x="1908357" y="4005318"/>
              <a:ext cx="4751875" cy="863842"/>
            </a:xfrm>
            <a:prstGeom prst="roundRect">
              <a:avLst>
                <a:gd name="adj" fmla="val 16667"/>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2000" b="1" smtClean="0">
                  <a:latin typeface="+mn-lt"/>
                  <a:ea typeface="+mn-ea"/>
                </a:rPr>
                <a:t>UVP</a:t>
              </a:r>
              <a:endParaRPr lang="en-US" altLang="zh-CN" sz="2000" b="1" smtClean="0">
                <a:latin typeface="+mn-lt"/>
                <a:ea typeface="+mn-ea"/>
              </a:endParaRPr>
            </a:p>
            <a:p>
              <a:pPr algn="ctr" eaLnBrk="1" hangingPunct="1">
                <a:lnSpc>
                  <a:spcPct val="100000"/>
                </a:lnSpc>
                <a:spcBef>
                  <a:spcPct val="0"/>
                </a:spcBef>
                <a:buClr>
                  <a:srgbClr val="CC9900"/>
                </a:buClr>
                <a:buSzTx/>
                <a:buFontTx/>
                <a:buNone/>
                <a:defRPr/>
              </a:pPr>
              <a:r>
                <a:rPr lang="en-US" altLang="zh-CN" sz="2000" b="1" smtClean="0">
                  <a:latin typeface="+mn-lt"/>
                  <a:ea typeface="+mn-ea"/>
                </a:rPr>
                <a:t>(</a:t>
              </a:r>
              <a:r>
                <a:rPr lang="zh-CN" altLang="en-US" sz="2000" b="1" smtClean="0">
                  <a:latin typeface="+mn-lt"/>
                  <a:ea typeface="+mn-ea"/>
                </a:rPr>
                <a:t>单机虚拟化</a:t>
              </a:r>
              <a:r>
                <a:rPr lang="en-US" altLang="zh-CN" sz="2000" b="1" smtClean="0">
                  <a:latin typeface="+mn-lt"/>
                  <a:ea typeface="+mn-ea"/>
                </a:rPr>
                <a:t>)</a:t>
              </a:r>
              <a:endParaRPr lang="zh-CN" altLang="en-US" sz="2000" b="1" smtClean="0">
                <a:latin typeface="+mn-lt"/>
                <a:ea typeface="+mn-ea"/>
              </a:endParaRPr>
            </a:p>
          </p:txBody>
        </p:sp>
        <p:sp>
          <p:nvSpPr>
            <p:cNvPr id="38921" name="圆角矩形 15"/>
            <p:cNvSpPr>
              <a:spLocks noChangeArrowheads="1"/>
            </p:cNvSpPr>
            <p:nvPr/>
          </p:nvSpPr>
          <p:spPr bwMode="auto">
            <a:xfrm>
              <a:off x="1908357" y="2132856"/>
              <a:ext cx="4751875" cy="863842"/>
            </a:xfrm>
            <a:prstGeom prst="roundRect">
              <a:avLst>
                <a:gd name="adj"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2000" b="1" smtClean="0">
                  <a:latin typeface="+mn-lt"/>
                  <a:ea typeface="+mn-ea"/>
                </a:rPr>
                <a:t>FusionManager</a:t>
              </a:r>
              <a:endParaRPr lang="en-US" altLang="zh-CN" sz="2000" b="1" smtClean="0">
                <a:latin typeface="+mn-lt"/>
                <a:ea typeface="+mn-ea"/>
              </a:endParaRPr>
            </a:p>
            <a:p>
              <a:pPr algn="ctr" eaLnBrk="1" hangingPunct="1">
                <a:lnSpc>
                  <a:spcPct val="100000"/>
                </a:lnSpc>
                <a:spcBef>
                  <a:spcPct val="0"/>
                </a:spcBef>
                <a:buClr>
                  <a:srgbClr val="CC9900"/>
                </a:buClr>
                <a:buSzTx/>
                <a:buFontTx/>
                <a:buNone/>
                <a:defRPr/>
              </a:pPr>
              <a:r>
                <a:rPr lang="en-US" altLang="zh-CN" sz="2000" b="1" smtClean="0">
                  <a:latin typeface="+mn-lt"/>
                  <a:ea typeface="+mn-ea"/>
                </a:rPr>
                <a:t>(</a:t>
              </a:r>
              <a:r>
                <a:rPr lang="zh-CN" altLang="en-US" sz="2000" b="1" smtClean="0">
                  <a:latin typeface="+mn-lt"/>
                  <a:ea typeface="+mn-ea"/>
                </a:rPr>
                <a:t>资源池管理</a:t>
              </a:r>
              <a:r>
                <a:rPr lang="en-US" altLang="zh-CN" sz="2000" b="1" smtClean="0">
                  <a:latin typeface="+mn-lt"/>
                  <a:ea typeface="+mn-ea"/>
                </a:rPr>
                <a:t>)</a:t>
              </a:r>
              <a:endParaRPr lang="zh-CN" altLang="en-US" sz="2000" b="1" smtClean="0">
                <a:latin typeface="+mn-lt"/>
                <a:ea typeface="+mn-ea"/>
              </a:endParaRPr>
            </a:p>
          </p:txBody>
        </p:sp>
      </p:grpSp>
      <p:sp>
        <p:nvSpPr>
          <p:cNvPr id="18" name="TextBox 17"/>
          <p:cNvSpPr txBox="1"/>
          <p:nvPr/>
        </p:nvSpPr>
        <p:spPr>
          <a:xfrm>
            <a:off x="1023938" y="5300663"/>
            <a:ext cx="7229475" cy="400050"/>
          </a:xfrm>
          <a:prstGeom prst="rect">
            <a:avLst/>
          </a:prstGeom>
          <a:solidFill>
            <a:schemeClr val="bg1">
              <a:lumMod val="85000"/>
            </a:schemeClr>
          </a:solidFill>
        </p:spPr>
        <p:txBody>
          <a:bodyPr wrap="none">
            <a:spAutoFit/>
          </a:bodyPr>
          <a:lstStyle/>
          <a:p>
            <a:pPr eaLnBrk="1" fontAlgn="t" hangingPunct="1">
              <a:defRPr/>
            </a:pPr>
            <a:r>
              <a:rPr lang="en-US" altLang="zh-CN" sz="2000" dirty="0">
                <a:latin typeface="+mn-lt"/>
                <a:ea typeface="+mn-ea"/>
              </a:rPr>
              <a:t>FusionManager</a:t>
            </a:r>
            <a:r>
              <a:rPr lang="zh-CN" altLang="en-US" sz="2000" dirty="0">
                <a:latin typeface="+mn-lt"/>
                <a:ea typeface="+mn-ea"/>
              </a:rPr>
              <a:t>定位于解决数据中心级别虚拟化所面临的难题</a:t>
            </a:r>
            <a:endParaRPr lang="zh-CN" altLang="en-US" sz="2000" dirty="0">
              <a:latin typeface="+mn-lt"/>
              <a:ea typeface="+mn-ea"/>
            </a:endParaRPr>
          </a:p>
        </p:txBody>
      </p:sp>
      <p:sp>
        <p:nvSpPr>
          <p:cNvPr id="38917" name="Rectangle 2"/>
          <p:cNvSpPr>
            <a:spLocks noGrp="1" noChangeArrowheads="1"/>
          </p:cNvSpPr>
          <p:nvPr>
            <p:ph type="title"/>
          </p:nvPr>
        </p:nvSpPr>
        <p:spPr/>
        <p:txBody>
          <a:bodyPr/>
          <a:lstStyle/>
          <a:p>
            <a:pPr eaLnBrk="1" hangingPunct="1"/>
            <a:r>
              <a:rPr lang="zh-CN" altLang="en-US" dirty="0" smtClean="0"/>
              <a:t>设计理念</a:t>
            </a:r>
            <a:r>
              <a:rPr lang="en-US" altLang="zh-CN" dirty="0" smtClean="0"/>
              <a:t>-</a:t>
            </a:r>
            <a:r>
              <a:rPr lang="zh-CN" altLang="en-US" dirty="0" smtClean="0"/>
              <a:t>从虚拟化层次看</a:t>
            </a:r>
            <a:endParaRPr lang="zh-CN"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圆角矩形 80"/>
          <p:cNvSpPr>
            <a:spLocks noChangeArrowheads="1"/>
          </p:cNvSpPr>
          <p:nvPr/>
        </p:nvSpPr>
        <p:spPr bwMode="auto">
          <a:xfrm>
            <a:off x="6523038" y="2632075"/>
            <a:ext cx="936625" cy="1584325"/>
          </a:xfrm>
          <a:prstGeom prst="roundRect">
            <a:avLst>
              <a:gd name="adj" fmla="val 16667"/>
            </a:avLst>
          </a:prstGeom>
          <a:solidFill>
            <a:srgbClr val="CCECFF">
              <a:alpha val="81960"/>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
                <a:srgbClr val="CC9900"/>
              </a:buClr>
              <a:buSzTx/>
              <a:buFont typeface="Wingdings" panose="05000000000000000000" pitchFamily="2" charset="2"/>
              <a:buChar char="n"/>
              <a:defRPr/>
            </a:pPr>
            <a:endParaRPr lang="zh-CN" altLang="en-US" sz="1800" smtClean="0">
              <a:latin typeface="+mn-lt"/>
              <a:ea typeface="+mn-ea"/>
            </a:endParaRPr>
          </a:p>
        </p:txBody>
      </p:sp>
      <p:pic>
        <p:nvPicPr>
          <p:cNvPr id="40963" name="Picture 19" descr="图片79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43100" y="1538288"/>
            <a:ext cx="41973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圆角矩形 6"/>
          <p:cNvSpPr>
            <a:spLocks noChangeArrowheads="1"/>
          </p:cNvSpPr>
          <p:nvPr/>
        </p:nvSpPr>
        <p:spPr bwMode="auto">
          <a:xfrm>
            <a:off x="2119313" y="3503613"/>
            <a:ext cx="3887787" cy="719137"/>
          </a:xfrm>
          <a:prstGeom prst="roundRect">
            <a:avLst>
              <a:gd name="adj" fmla="val 16667"/>
            </a:avLst>
          </a:prstGeom>
          <a:solidFill>
            <a:srgbClr val="CCFFCC">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800" smtClean="0">
                <a:latin typeface="+mn-lt"/>
                <a:ea typeface="+mn-ea"/>
              </a:rPr>
              <a:t>Hypervisor</a:t>
            </a:r>
            <a:endParaRPr lang="en-US" altLang="zh-CN" sz="1800" smtClean="0">
              <a:latin typeface="+mn-lt"/>
              <a:ea typeface="+mn-ea"/>
            </a:endParaRPr>
          </a:p>
          <a:p>
            <a:pPr algn="ctr" eaLnBrk="1" hangingPunct="1">
              <a:lnSpc>
                <a:spcPct val="100000"/>
              </a:lnSpc>
              <a:spcBef>
                <a:spcPct val="0"/>
              </a:spcBef>
              <a:buClr>
                <a:srgbClr val="CC9900"/>
              </a:buClr>
              <a:buSzTx/>
              <a:buFontTx/>
              <a:buNone/>
              <a:defRPr/>
            </a:pPr>
            <a:r>
              <a:rPr lang="zh-CN" altLang="en-US" sz="1100" smtClean="0">
                <a:latin typeface="+mn-lt"/>
                <a:ea typeface="+mn-ea"/>
              </a:rPr>
              <a:t>虚拟化层</a:t>
            </a:r>
            <a:endParaRPr lang="zh-CN" altLang="en-US" sz="2400" smtClean="0">
              <a:latin typeface="+mn-lt"/>
              <a:ea typeface="+mn-ea"/>
            </a:endParaRPr>
          </a:p>
        </p:txBody>
      </p:sp>
      <p:sp>
        <p:nvSpPr>
          <p:cNvPr id="7" name="圆角矩形 6"/>
          <p:cNvSpPr/>
          <p:nvPr/>
        </p:nvSpPr>
        <p:spPr bwMode="auto">
          <a:xfrm>
            <a:off x="2119313" y="2617788"/>
            <a:ext cx="3887787" cy="792162"/>
          </a:xfrm>
          <a:prstGeom prst="roundRect">
            <a:avLst/>
          </a:prstGeom>
          <a:solidFill>
            <a:schemeClr val="tx2">
              <a:lumMod val="20000"/>
              <a:lumOff val="80000"/>
              <a:alpha val="50000"/>
            </a:schemeClr>
          </a:solidFill>
          <a:ln>
            <a:noFill/>
          </a:ln>
          <a:effectLst/>
        </p:spPr>
        <p:txBody>
          <a:bodyPr anchor="ctr" anchorCtr="1"/>
          <a:lstStyle/>
          <a:p>
            <a:pPr algn="ctr" eaLnBrk="1" hangingPunct="1">
              <a:buClr>
                <a:srgbClr val="CC9900"/>
              </a:buClr>
              <a:defRPr/>
            </a:pPr>
            <a:r>
              <a:rPr lang="en-US" altLang="zh-CN" sz="1800" dirty="0">
                <a:latin typeface="+mn-lt"/>
                <a:ea typeface="+mn-ea"/>
              </a:rPr>
              <a:t>FusionManager</a:t>
            </a:r>
            <a:endParaRPr lang="en-US" altLang="zh-CN" sz="1800" dirty="0">
              <a:latin typeface="+mn-lt"/>
              <a:ea typeface="+mn-ea"/>
            </a:endParaRPr>
          </a:p>
          <a:p>
            <a:pPr algn="ctr" eaLnBrk="1" hangingPunct="1">
              <a:buClr>
                <a:srgbClr val="CC9900"/>
              </a:buClr>
              <a:defRPr/>
            </a:pPr>
            <a:r>
              <a:rPr lang="zh-CN" altLang="en-US" sz="1100" dirty="0">
                <a:latin typeface="+mn-lt"/>
                <a:ea typeface="+mn-ea"/>
              </a:rPr>
              <a:t>资源层</a:t>
            </a:r>
            <a:endParaRPr lang="zh-CN" altLang="en-US" sz="2400" dirty="0">
              <a:latin typeface="+mn-lt"/>
              <a:ea typeface="+mn-ea"/>
            </a:endParaRPr>
          </a:p>
        </p:txBody>
      </p:sp>
      <p:sp>
        <p:nvSpPr>
          <p:cNvPr id="40966" name="圆角矩形 8"/>
          <p:cNvSpPr>
            <a:spLocks noChangeArrowheads="1"/>
          </p:cNvSpPr>
          <p:nvPr/>
        </p:nvSpPr>
        <p:spPr bwMode="auto">
          <a:xfrm>
            <a:off x="2119313" y="1754188"/>
            <a:ext cx="3887787" cy="792162"/>
          </a:xfrm>
          <a:prstGeom prst="roundRect">
            <a:avLst>
              <a:gd name="adj" fmla="val 16667"/>
            </a:avLst>
          </a:prstGeom>
          <a:solidFill>
            <a:srgbClr val="00B0F0">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800" smtClean="0">
                <a:latin typeface="+mn-lt"/>
                <a:ea typeface="+mn-ea"/>
              </a:rPr>
              <a:t>Cloud Service Broker</a:t>
            </a:r>
            <a:endParaRPr lang="en-US" altLang="zh-CN" sz="1800" smtClean="0">
              <a:latin typeface="+mn-lt"/>
              <a:ea typeface="+mn-ea"/>
            </a:endParaRPr>
          </a:p>
          <a:p>
            <a:pPr algn="ctr" eaLnBrk="1" hangingPunct="1">
              <a:lnSpc>
                <a:spcPct val="100000"/>
              </a:lnSpc>
              <a:spcBef>
                <a:spcPct val="0"/>
              </a:spcBef>
              <a:buClr>
                <a:srgbClr val="CC9900"/>
              </a:buClr>
              <a:buSzTx/>
              <a:buFontTx/>
              <a:buNone/>
              <a:defRPr/>
            </a:pPr>
            <a:r>
              <a:rPr lang="zh-CN" altLang="en-US" sz="1100" smtClean="0">
                <a:latin typeface="+mn-lt"/>
                <a:ea typeface="+mn-ea"/>
              </a:rPr>
              <a:t>运营层</a:t>
            </a:r>
            <a:endParaRPr lang="zh-CN" altLang="en-US" sz="2400" smtClean="0">
              <a:latin typeface="+mn-lt"/>
              <a:ea typeface="+mn-ea"/>
            </a:endParaRPr>
          </a:p>
        </p:txBody>
      </p:sp>
      <p:grpSp>
        <p:nvGrpSpPr>
          <p:cNvPr id="40967" name="组合 11"/>
          <p:cNvGrpSpPr/>
          <p:nvPr/>
        </p:nvGrpSpPr>
        <p:grpSpPr bwMode="auto">
          <a:xfrm>
            <a:off x="539750" y="1609725"/>
            <a:ext cx="827088" cy="887413"/>
            <a:chOff x="961487" y="1893802"/>
            <a:chExt cx="827263" cy="886821"/>
          </a:xfrm>
        </p:grpSpPr>
        <p:pic>
          <p:nvPicPr>
            <p:cNvPr id="40993" name="图片 9" descr="4fceb4a88a5e0.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1487" y="1893802"/>
              <a:ext cx="827263" cy="88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4" name="Picture 4" descr="200705071525246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7283" y="2123880"/>
              <a:ext cx="432164" cy="41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68" name="组合 14"/>
          <p:cNvGrpSpPr/>
          <p:nvPr/>
        </p:nvGrpSpPr>
        <p:grpSpPr bwMode="auto">
          <a:xfrm>
            <a:off x="6551613" y="1589088"/>
            <a:ext cx="863600" cy="838200"/>
            <a:chOff x="4216498" y="1808082"/>
            <a:chExt cx="864030" cy="838095"/>
          </a:xfrm>
        </p:grpSpPr>
        <p:pic>
          <p:nvPicPr>
            <p:cNvPr id="40991" name="图片 12" descr="4fceb4b926efc.jpg"/>
            <p:cNvPicPr>
              <a:picLocks noChangeAspect="1"/>
            </p:cNvPicPr>
            <p:nvPr/>
          </p:nvPicPr>
          <p:blipFill>
            <a:blip r:embed="rId4">
              <a:clrChange>
                <a:clrFrom>
                  <a:srgbClr val="F3F5F4"/>
                </a:clrFrom>
                <a:clrTo>
                  <a:srgbClr val="F3F5F4">
                    <a:alpha val="0"/>
                  </a:srgbClr>
                </a:clrTo>
              </a:clrChange>
              <a:extLst>
                <a:ext uri="{28A0092B-C50C-407E-A947-70E740481C1C}">
                  <a14:useLocalDpi xmlns:a14="http://schemas.microsoft.com/office/drawing/2010/main" val="0"/>
                </a:ext>
              </a:extLst>
            </a:blip>
            <a:srcRect/>
            <a:stretch>
              <a:fillRect/>
            </a:stretch>
          </p:blipFill>
          <p:spPr bwMode="auto">
            <a:xfrm>
              <a:off x="4216498" y="1808082"/>
              <a:ext cx="864030" cy="83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2" name="Picture 22" descr="2007060923465699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6407" y="2155818"/>
              <a:ext cx="432164" cy="417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69" name="组合 17"/>
          <p:cNvGrpSpPr/>
          <p:nvPr/>
        </p:nvGrpSpPr>
        <p:grpSpPr bwMode="auto">
          <a:xfrm>
            <a:off x="6610350" y="2689225"/>
            <a:ext cx="803275" cy="627063"/>
            <a:chOff x="5533657" y="1960463"/>
            <a:chExt cx="803343" cy="628154"/>
          </a:xfrm>
        </p:grpSpPr>
        <p:pic>
          <p:nvPicPr>
            <p:cNvPr id="40987" name="图片 15" descr="4fceb31f9134e.jpg"/>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33657" y="1960463"/>
              <a:ext cx="632591" cy="6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81"/>
            <p:cNvSpPr/>
            <p:nvPr/>
          </p:nvSpPr>
          <p:spPr bwMode="auto">
            <a:xfrm>
              <a:off x="5802282" y="2160939"/>
              <a:ext cx="534718" cy="427678"/>
            </a:xfrm>
            <a:prstGeom prst="ellipse">
              <a:avLst/>
            </a:prstGeom>
            <a:blipFill dpi="0" rotWithShape="1">
              <a:blip r:embed="rId7" cstate="print"/>
              <a:srcRect/>
              <a:stretch>
                <a:fillRect t="5000" r="-10000"/>
              </a:stretch>
            </a:blipFill>
            <a:ln w="9525" cap="flat" cmpd="sng" algn="ctr">
              <a:noFill/>
              <a:prstDash val="solid"/>
            </a:ln>
            <a:effectLst>
              <a:outerShdw blurRad="40000" dist="23000" dir="5400000" rotWithShape="0">
                <a:srgbClr val="000000">
                  <a:alpha val="35000"/>
                </a:srgbClr>
              </a:outerShdw>
            </a:effectLst>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buClr>
                  <a:srgbClr val="CC9900"/>
                </a:buClr>
                <a:buFont typeface="Wingdings" panose="05000000000000000000" pitchFamily="2" charset="2"/>
                <a:buChar char="n"/>
                <a:defRPr/>
              </a:pPr>
              <a:endParaRPr lang="en-US" kern="0" dirty="0">
                <a:solidFill>
                  <a:sysClr val="windowText" lastClr="000000"/>
                </a:solidFill>
                <a:latin typeface="+mn-lt"/>
                <a:ea typeface="+mn-ea"/>
                <a:cs typeface="Arial" panose="020B0604020202020204" pitchFamily="34" charset="0"/>
              </a:endParaRPr>
            </a:p>
          </p:txBody>
        </p:sp>
      </p:grpSp>
      <p:grpSp>
        <p:nvGrpSpPr>
          <p:cNvPr id="40970" name="组合 20"/>
          <p:cNvGrpSpPr/>
          <p:nvPr/>
        </p:nvGrpSpPr>
        <p:grpSpPr bwMode="auto">
          <a:xfrm>
            <a:off x="6642100" y="3481388"/>
            <a:ext cx="631825" cy="715962"/>
            <a:chOff x="7367699" y="1958885"/>
            <a:chExt cx="631545" cy="715267"/>
          </a:xfrm>
        </p:grpSpPr>
        <p:pic>
          <p:nvPicPr>
            <p:cNvPr id="40985" name="图片 18" descr="4fceb43c7d4e1.jpg"/>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67699" y="1958885"/>
              <a:ext cx="621471" cy="69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6" name="图片 19" descr="4fceb4f0511bf.jpg"/>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5247" y="2101640"/>
              <a:ext cx="473997" cy="57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0971" name="直接连接符 36"/>
          <p:cNvCxnSpPr>
            <a:cxnSpLocks noChangeShapeType="1"/>
          </p:cNvCxnSpPr>
          <p:nvPr/>
        </p:nvCxnSpPr>
        <p:spPr bwMode="auto">
          <a:xfrm>
            <a:off x="1366838" y="1970088"/>
            <a:ext cx="1512887" cy="0"/>
          </a:xfrm>
          <a:prstGeom prst="line">
            <a:avLst/>
          </a:prstGeom>
          <a:noFill/>
          <a:ln w="9525">
            <a:solidFill>
              <a:srgbClr val="FF0000"/>
            </a:solidFill>
            <a:round/>
          </a:ln>
          <a:extLst>
            <a:ext uri="{909E8E84-426E-40DD-AFC4-6F175D3DCCD1}">
              <a14:hiddenFill xmlns:a14="http://schemas.microsoft.com/office/drawing/2010/main">
                <a:noFill/>
              </a14:hiddenFill>
            </a:ext>
          </a:extLst>
        </p:spPr>
      </p:cxnSp>
      <p:cxnSp>
        <p:nvCxnSpPr>
          <p:cNvPr id="40972" name="直接箭头连接符 41"/>
          <p:cNvCxnSpPr>
            <a:cxnSpLocks noChangeShapeType="1"/>
          </p:cNvCxnSpPr>
          <p:nvPr/>
        </p:nvCxnSpPr>
        <p:spPr bwMode="auto">
          <a:xfrm>
            <a:off x="2879725" y="1970088"/>
            <a:ext cx="0" cy="863600"/>
          </a:xfrm>
          <a:prstGeom prst="straightConnector1">
            <a:avLst/>
          </a:prstGeom>
          <a:noFill/>
          <a:ln w="9525">
            <a:solidFill>
              <a:srgbClr val="FF0000"/>
            </a:solidFill>
            <a:round/>
            <a:tailEnd type="arrow" w="med" len="med"/>
          </a:ln>
          <a:extLst>
            <a:ext uri="{909E8E84-426E-40DD-AFC4-6F175D3DCCD1}">
              <a14:hiddenFill xmlns:a14="http://schemas.microsoft.com/office/drawing/2010/main">
                <a:noFill/>
              </a14:hiddenFill>
            </a:ext>
          </a:extLst>
        </p:spPr>
      </p:cxnSp>
      <p:cxnSp>
        <p:nvCxnSpPr>
          <p:cNvPr id="40973" name="直接连接符 42"/>
          <p:cNvCxnSpPr>
            <a:cxnSpLocks noChangeShapeType="1"/>
          </p:cNvCxnSpPr>
          <p:nvPr/>
        </p:nvCxnSpPr>
        <p:spPr bwMode="auto">
          <a:xfrm>
            <a:off x="1366838" y="2155825"/>
            <a:ext cx="1325562" cy="0"/>
          </a:xfrm>
          <a:prstGeom prst="line">
            <a:avLst/>
          </a:prstGeom>
          <a:noFill/>
          <a:ln w="9525">
            <a:solidFill>
              <a:srgbClr val="FF0000"/>
            </a:solidFill>
            <a:prstDash val="dash"/>
            <a:round/>
            <a:headEnd type="arrow" w="med" len="med"/>
          </a:ln>
          <a:extLst>
            <a:ext uri="{909E8E84-426E-40DD-AFC4-6F175D3DCCD1}">
              <a14:hiddenFill xmlns:a14="http://schemas.microsoft.com/office/drawing/2010/main">
                <a:noFill/>
              </a14:hiddenFill>
            </a:ext>
          </a:extLst>
        </p:spPr>
      </p:cxnSp>
      <p:cxnSp>
        <p:nvCxnSpPr>
          <p:cNvPr id="40974" name="直接箭头连接符 43"/>
          <p:cNvCxnSpPr>
            <a:cxnSpLocks noChangeShapeType="1"/>
          </p:cNvCxnSpPr>
          <p:nvPr/>
        </p:nvCxnSpPr>
        <p:spPr bwMode="auto">
          <a:xfrm>
            <a:off x="2693988" y="2162175"/>
            <a:ext cx="0" cy="690563"/>
          </a:xfrm>
          <a:prstGeom prst="straightConnector1">
            <a:avLst/>
          </a:prstGeom>
          <a:noFill/>
          <a:ln w="9525">
            <a:solidFill>
              <a:srgbClr val="FF0000"/>
            </a:solidFill>
            <a:prstDash val="dash"/>
            <a:round/>
          </a:ln>
          <a:extLst>
            <a:ext uri="{909E8E84-426E-40DD-AFC4-6F175D3DCCD1}">
              <a14:hiddenFill xmlns:a14="http://schemas.microsoft.com/office/drawing/2010/main">
                <a:noFill/>
              </a14:hiddenFill>
            </a:ext>
          </a:extLst>
        </p:spPr>
      </p:cxnSp>
      <p:cxnSp>
        <p:nvCxnSpPr>
          <p:cNvPr id="40975" name="直接箭头连接符 73"/>
          <p:cNvCxnSpPr>
            <a:cxnSpLocks noChangeShapeType="1"/>
          </p:cNvCxnSpPr>
          <p:nvPr/>
        </p:nvCxnSpPr>
        <p:spPr bwMode="auto">
          <a:xfrm flipH="1" flipV="1">
            <a:off x="5614988" y="2114550"/>
            <a:ext cx="1008062" cy="0"/>
          </a:xfrm>
          <a:prstGeom prst="straightConnector1">
            <a:avLst/>
          </a:prstGeom>
          <a:noFill/>
          <a:ln w="9525">
            <a:solidFill>
              <a:srgbClr val="FF0000"/>
            </a:solidFill>
            <a:round/>
            <a:tailEnd type="arrow" w="med" len="med"/>
          </a:ln>
          <a:extLst>
            <a:ext uri="{909E8E84-426E-40DD-AFC4-6F175D3DCCD1}">
              <a14:hiddenFill xmlns:a14="http://schemas.microsoft.com/office/drawing/2010/main">
                <a:noFill/>
              </a14:hiddenFill>
            </a:ext>
          </a:extLst>
        </p:spPr>
      </p:cxnSp>
      <p:cxnSp>
        <p:nvCxnSpPr>
          <p:cNvPr id="40976" name="直接箭头连接符 78"/>
          <p:cNvCxnSpPr>
            <a:cxnSpLocks noChangeShapeType="1"/>
          </p:cNvCxnSpPr>
          <p:nvPr/>
        </p:nvCxnSpPr>
        <p:spPr bwMode="auto">
          <a:xfrm flipH="1" flipV="1">
            <a:off x="5614988" y="3030538"/>
            <a:ext cx="1008062" cy="0"/>
          </a:xfrm>
          <a:prstGeom prst="straightConnector1">
            <a:avLst/>
          </a:prstGeom>
          <a:noFill/>
          <a:ln w="9525">
            <a:solidFill>
              <a:srgbClr val="FF0000"/>
            </a:solidFill>
            <a:round/>
            <a:tailEnd type="arrow" w="med" len="med"/>
          </a:ln>
          <a:extLst>
            <a:ext uri="{909E8E84-426E-40DD-AFC4-6F175D3DCCD1}">
              <a14:hiddenFill xmlns:a14="http://schemas.microsoft.com/office/drawing/2010/main">
                <a:noFill/>
              </a14:hiddenFill>
            </a:ext>
          </a:extLst>
        </p:spPr>
      </p:cxnSp>
      <p:cxnSp>
        <p:nvCxnSpPr>
          <p:cNvPr id="40977" name="直接箭头连接符 79"/>
          <p:cNvCxnSpPr>
            <a:cxnSpLocks noChangeShapeType="1"/>
          </p:cNvCxnSpPr>
          <p:nvPr/>
        </p:nvCxnSpPr>
        <p:spPr bwMode="auto">
          <a:xfrm flipH="1" flipV="1">
            <a:off x="5614988" y="3841750"/>
            <a:ext cx="1008062" cy="0"/>
          </a:xfrm>
          <a:prstGeom prst="straightConnector1">
            <a:avLst/>
          </a:prstGeom>
          <a:noFill/>
          <a:ln w="9525">
            <a:solidFill>
              <a:srgbClr val="FF0000"/>
            </a:solidFill>
            <a:round/>
            <a:tailEnd type="arrow" w="med" len="med"/>
          </a:ln>
          <a:extLst>
            <a:ext uri="{909E8E84-426E-40DD-AFC4-6F175D3DCCD1}">
              <a14:hiddenFill xmlns:a14="http://schemas.microsoft.com/office/drawing/2010/main">
                <a:noFill/>
              </a14:hiddenFill>
            </a:ext>
          </a:extLst>
        </p:spPr>
      </p:cxnSp>
      <p:sp>
        <p:nvSpPr>
          <p:cNvPr id="28" name="TextBox 27"/>
          <p:cNvSpPr txBox="1"/>
          <p:nvPr/>
        </p:nvSpPr>
        <p:spPr>
          <a:xfrm>
            <a:off x="623888" y="1412875"/>
            <a:ext cx="723900" cy="307975"/>
          </a:xfrm>
          <a:prstGeom prst="rect">
            <a:avLst/>
          </a:prstGeom>
          <a:solidFill>
            <a:schemeClr val="bg2">
              <a:lumMod val="40000"/>
              <a:lumOff val="60000"/>
            </a:schemeClr>
          </a:solidFill>
          <a:ln>
            <a:solidFill>
              <a:schemeClr val="tx1"/>
            </a:solidFill>
          </a:ln>
        </p:spPr>
        <p:txBody>
          <a:bodyPr wrap="none">
            <a:spAutoFit/>
          </a:bodyPr>
          <a:lstStyle/>
          <a:p>
            <a:pPr eaLnBrk="1" fontAlgn="t" hangingPunct="1">
              <a:defRPr/>
            </a:pPr>
            <a:r>
              <a:rPr lang="zh-CN" altLang="en-US" sz="1400" dirty="0">
                <a:latin typeface="+mn-lt"/>
                <a:ea typeface="+mn-ea"/>
              </a:rPr>
              <a:t>云租户</a:t>
            </a:r>
            <a:endParaRPr lang="zh-CN" altLang="en-US" sz="1400" dirty="0">
              <a:latin typeface="+mn-lt"/>
              <a:ea typeface="+mn-ea"/>
            </a:endParaRPr>
          </a:p>
        </p:txBody>
      </p:sp>
      <p:sp>
        <p:nvSpPr>
          <p:cNvPr id="29" name="TextBox 28"/>
          <p:cNvSpPr txBox="1"/>
          <p:nvPr/>
        </p:nvSpPr>
        <p:spPr>
          <a:xfrm>
            <a:off x="7521575" y="1935163"/>
            <a:ext cx="1082675" cy="307975"/>
          </a:xfrm>
          <a:prstGeom prst="rect">
            <a:avLst/>
          </a:prstGeom>
          <a:solidFill>
            <a:schemeClr val="bg2">
              <a:lumMod val="40000"/>
              <a:lumOff val="60000"/>
            </a:schemeClr>
          </a:solidFill>
          <a:ln>
            <a:solidFill>
              <a:schemeClr val="tx1"/>
            </a:solidFill>
          </a:ln>
        </p:spPr>
        <p:txBody>
          <a:bodyPr wrap="none">
            <a:spAutoFit/>
          </a:bodyPr>
          <a:lstStyle/>
          <a:p>
            <a:pPr eaLnBrk="1" fontAlgn="t" hangingPunct="1">
              <a:defRPr/>
            </a:pPr>
            <a:r>
              <a:rPr lang="zh-CN" altLang="en-US" sz="1400" dirty="0">
                <a:latin typeface="+mn-lt"/>
                <a:ea typeface="+mn-ea"/>
              </a:rPr>
              <a:t>运营管理员</a:t>
            </a:r>
            <a:endParaRPr lang="zh-CN" altLang="en-US" sz="1400" dirty="0">
              <a:latin typeface="+mn-lt"/>
              <a:ea typeface="+mn-ea"/>
            </a:endParaRPr>
          </a:p>
        </p:txBody>
      </p:sp>
      <p:sp>
        <p:nvSpPr>
          <p:cNvPr id="30" name="TextBox 29"/>
          <p:cNvSpPr txBox="1"/>
          <p:nvPr/>
        </p:nvSpPr>
        <p:spPr>
          <a:xfrm>
            <a:off x="7521575" y="2852738"/>
            <a:ext cx="1081088" cy="306387"/>
          </a:xfrm>
          <a:prstGeom prst="rect">
            <a:avLst/>
          </a:prstGeom>
          <a:solidFill>
            <a:schemeClr val="bg2">
              <a:lumMod val="40000"/>
              <a:lumOff val="60000"/>
            </a:schemeClr>
          </a:solidFill>
          <a:ln>
            <a:solidFill>
              <a:schemeClr val="tx1"/>
            </a:solidFill>
          </a:ln>
        </p:spPr>
        <p:txBody>
          <a:bodyPr wrap="none">
            <a:spAutoFit/>
          </a:bodyPr>
          <a:lstStyle/>
          <a:p>
            <a:pPr eaLnBrk="1" fontAlgn="t" hangingPunct="1">
              <a:defRPr/>
            </a:pPr>
            <a:r>
              <a:rPr lang="zh-CN" altLang="en-US" sz="1400" dirty="0">
                <a:latin typeface="+mn-lt"/>
                <a:ea typeface="+mn-ea"/>
              </a:rPr>
              <a:t>系统管理员</a:t>
            </a:r>
            <a:endParaRPr lang="zh-CN" altLang="en-US" sz="1400" dirty="0">
              <a:latin typeface="+mn-lt"/>
              <a:ea typeface="+mn-ea"/>
            </a:endParaRPr>
          </a:p>
        </p:txBody>
      </p:sp>
      <p:sp>
        <p:nvSpPr>
          <p:cNvPr id="31" name="TextBox 30"/>
          <p:cNvSpPr txBox="1"/>
          <p:nvPr/>
        </p:nvSpPr>
        <p:spPr>
          <a:xfrm>
            <a:off x="7524750" y="3697288"/>
            <a:ext cx="1030288" cy="261937"/>
          </a:xfrm>
          <a:prstGeom prst="rect">
            <a:avLst/>
          </a:prstGeom>
          <a:solidFill>
            <a:schemeClr val="bg2">
              <a:lumMod val="40000"/>
              <a:lumOff val="60000"/>
            </a:schemeClr>
          </a:solidFill>
          <a:ln>
            <a:solidFill>
              <a:schemeClr val="tx1"/>
            </a:solidFill>
            <a:prstDash val="dash"/>
          </a:ln>
        </p:spPr>
        <p:txBody>
          <a:bodyPr wrap="none">
            <a:spAutoFit/>
          </a:bodyPr>
          <a:lstStyle/>
          <a:p>
            <a:pPr eaLnBrk="1" fontAlgn="t" hangingPunct="1">
              <a:defRPr/>
            </a:pPr>
            <a:r>
              <a:rPr lang="zh-CN" altLang="en-US" sz="1100" dirty="0">
                <a:solidFill>
                  <a:schemeClr val="tx1">
                    <a:lumMod val="50000"/>
                    <a:lumOff val="50000"/>
                  </a:schemeClr>
                </a:solidFill>
                <a:latin typeface="+mn-lt"/>
                <a:ea typeface="+mn-ea"/>
              </a:rPr>
              <a:t>虚拟化管理员</a:t>
            </a:r>
            <a:endParaRPr lang="zh-CN" altLang="en-US" sz="1100" dirty="0">
              <a:solidFill>
                <a:schemeClr val="tx1">
                  <a:lumMod val="50000"/>
                  <a:lumOff val="50000"/>
                </a:schemeClr>
              </a:solidFill>
              <a:latin typeface="+mn-lt"/>
              <a:ea typeface="+mn-ea"/>
            </a:endParaRPr>
          </a:p>
        </p:txBody>
      </p:sp>
      <p:sp>
        <p:nvSpPr>
          <p:cNvPr id="40982" name="TextBox 85"/>
          <p:cNvSpPr txBox="1">
            <a:spLocks noChangeArrowheads="1"/>
          </p:cNvSpPr>
          <p:nvPr/>
        </p:nvSpPr>
        <p:spPr bwMode="auto">
          <a:xfrm>
            <a:off x="1533525" y="1706563"/>
            <a:ext cx="492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200" smtClean="0">
                <a:latin typeface="+mn-lt"/>
                <a:ea typeface="+mn-ea"/>
              </a:rPr>
              <a:t>创建</a:t>
            </a:r>
            <a:endParaRPr lang="zh-CN" altLang="en-US" sz="1200" smtClean="0">
              <a:latin typeface="+mn-lt"/>
              <a:ea typeface="+mn-ea"/>
            </a:endParaRPr>
          </a:p>
        </p:txBody>
      </p:sp>
      <p:sp>
        <p:nvSpPr>
          <p:cNvPr id="40983" name="TextBox 87"/>
          <p:cNvSpPr txBox="1">
            <a:spLocks noChangeArrowheads="1"/>
          </p:cNvSpPr>
          <p:nvPr/>
        </p:nvSpPr>
        <p:spPr bwMode="auto">
          <a:xfrm>
            <a:off x="215900" y="5229225"/>
            <a:ext cx="871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800" dirty="0" smtClean="0">
                <a:latin typeface="+mn-lt"/>
                <a:ea typeface="+mn-ea"/>
              </a:rPr>
              <a:t>在公有云场景，</a:t>
            </a:r>
            <a:r>
              <a:rPr lang="en-US" altLang="zh-CN" sz="1800" dirty="0" smtClean="0">
                <a:latin typeface="+mn-lt"/>
                <a:ea typeface="+mn-ea"/>
              </a:rPr>
              <a:t>FusionManager</a:t>
            </a:r>
            <a:r>
              <a:rPr lang="zh-CN" altLang="en-US" sz="1800" dirty="0" smtClean="0">
                <a:latin typeface="+mn-lt"/>
                <a:ea typeface="+mn-ea"/>
              </a:rPr>
              <a:t>支撑系统管理员实施云平台构建、管理和维护职能</a:t>
            </a:r>
            <a:endParaRPr lang="en-US" altLang="zh-CN" sz="1800" dirty="0" smtClean="0">
              <a:latin typeface="+mn-lt"/>
              <a:ea typeface="+mn-ea"/>
            </a:endParaRPr>
          </a:p>
        </p:txBody>
      </p:sp>
      <p:sp>
        <p:nvSpPr>
          <p:cNvPr id="5" name="Title 4"/>
          <p:cNvSpPr>
            <a:spLocks noGrp="1"/>
          </p:cNvSpPr>
          <p:nvPr>
            <p:ph type="title"/>
          </p:nvPr>
        </p:nvSpPr>
        <p:spPr/>
        <p:txBody>
          <a:bodyPr/>
          <a:lstStyle/>
          <a:p>
            <a:r>
              <a:rPr lang="en-US" altLang="zh-CN" dirty="0"/>
              <a:t>FusionManager</a:t>
            </a:r>
            <a:r>
              <a:rPr lang="zh-CN" altLang="en-US" dirty="0"/>
              <a:t>应用于公有云</a:t>
            </a:r>
            <a:r>
              <a:rPr lang="zh-CN" altLang="en-US" dirty="0" smtClean="0"/>
              <a:t>场景</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圆角矩形 5"/>
          <p:cNvSpPr>
            <a:spLocks noChangeArrowheads="1"/>
          </p:cNvSpPr>
          <p:nvPr/>
        </p:nvSpPr>
        <p:spPr bwMode="auto">
          <a:xfrm>
            <a:off x="6523038" y="2292350"/>
            <a:ext cx="936625" cy="1584325"/>
          </a:xfrm>
          <a:prstGeom prst="roundRect">
            <a:avLst>
              <a:gd name="adj" fmla="val 16667"/>
            </a:avLst>
          </a:prstGeom>
          <a:solidFill>
            <a:srgbClr val="CCECFF">
              <a:alpha val="81960"/>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
                <a:srgbClr val="CC9900"/>
              </a:buClr>
              <a:buSzTx/>
              <a:buFont typeface="Wingdings" panose="05000000000000000000" pitchFamily="2" charset="2"/>
              <a:buChar char="n"/>
              <a:defRPr/>
            </a:pPr>
            <a:endParaRPr lang="zh-CN" altLang="en-US" sz="1800" smtClean="0">
              <a:latin typeface="+mn-lt"/>
              <a:ea typeface="+mn-ea"/>
            </a:endParaRPr>
          </a:p>
        </p:txBody>
      </p:sp>
      <p:pic>
        <p:nvPicPr>
          <p:cNvPr id="43011" name="Picture 19" descr="图片79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43100" y="1935163"/>
            <a:ext cx="41973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圆角矩形 7"/>
          <p:cNvSpPr>
            <a:spLocks noChangeArrowheads="1"/>
          </p:cNvSpPr>
          <p:nvPr/>
        </p:nvSpPr>
        <p:spPr bwMode="auto">
          <a:xfrm>
            <a:off x="2119313" y="3162300"/>
            <a:ext cx="3887787" cy="720725"/>
          </a:xfrm>
          <a:prstGeom prst="roundRect">
            <a:avLst>
              <a:gd name="adj" fmla="val 16667"/>
            </a:avLst>
          </a:prstGeom>
          <a:solidFill>
            <a:srgbClr val="CCFFCC">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800" smtClean="0">
                <a:latin typeface="+mn-lt"/>
                <a:ea typeface="+mn-ea"/>
              </a:rPr>
              <a:t>Hypervisor</a:t>
            </a:r>
            <a:endParaRPr lang="en-US" altLang="zh-CN" sz="1800" smtClean="0">
              <a:latin typeface="+mn-lt"/>
              <a:ea typeface="+mn-ea"/>
            </a:endParaRPr>
          </a:p>
          <a:p>
            <a:pPr algn="ctr" eaLnBrk="1" hangingPunct="1">
              <a:lnSpc>
                <a:spcPct val="100000"/>
              </a:lnSpc>
              <a:spcBef>
                <a:spcPct val="0"/>
              </a:spcBef>
              <a:buClr>
                <a:srgbClr val="CC9900"/>
              </a:buClr>
              <a:buSzTx/>
              <a:buFontTx/>
              <a:buNone/>
              <a:defRPr/>
            </a:pPr>
            <a:r>
              <a:rPr lang="zh-CN" altLang="en-US" sz="1000" smtClean="0">
                <a:latin typeface="+mn-lt"/>
                <a:ea typeface="+mn-ea"/>
              </a:rPr>
              <a:t>虚拟化层</a:t>
            </a:r>
            <a:endParaRPr lang="zh-CN" altLang="en-US" sz="1800" smtClean="0">
              <a:latin typeface="+mn-lt"/>
              <a:ea typeface="+mn-ea"/>
            </a:endParaRPr>
          </a:p>
        </p:txBody>
      </p:sp>
      <p:sp>
        <p:nvSpPr>
          <p:cNvPr id="7" name="圆角矩形 6"/>
          <p:cNvSpPr/>
          <p:nvPr/>
        </p:nvSpPr>
        <p:spPr bwMode="auto">
          <a:xfrm>
            <a:off x="2119313" y="2276475"/>
            <a:ext cx="3887787" cy="792163"/>
          </a:xfrm>
          <a:prstGeom prst="roundRect">
            <a:avLst/>
          </a:prstGeom>
          <a:solidFill>
            <a:schemeClr val="tx2">
              <a:lumMod val="20000"/>
              <a:lumOff val="80000"/>
              <a:alpha val="50000"/>
            </a:schemeClr>
          </a:solidFill>
          <a:ln>
            <a:noFill/>
          </a:ln>
          <a:effectLst/>
        </p:spPr>
        <p:txBody>
          <a:bodyPr anchor="ctr" anchorCtr="1"/>
          <a:lstStyle/>
          <a:p>
            <a:pPr algn="ctr" eaLnBrk="1" hangingPunct="1">
              <a:buClr>
                <a:srgbClr val="CC9900"/>
              </a:buClr>
              <a:defRPr/>
            </a:pPr>
            <a:r>
              <a:rPr lang="en-US" altLang="zh-CN" sz="1800" dirty="0">
                <a:latin typeface="+mn-lt"/>
                <a:ea typeface="+mn-ea"/>
              </a:rPr>
              <a:t>FusionManager</a:t>
            </a:r>
            <a:endParaRPr lang="en-US" altLang="zh-CN" sz="1800" dirty="0">
              <a:latin typeface="+mn-lt"/>
              <a:ea typeface="+mn-ea"/>
            </a:endParaRPr>
          </a:p>
          <a:p>
            <a:pPr algn="ctr" eaLnBrk="1" hangingPunct="1">
              <a:buClr>
                <a:srgbClr val="CC9900"/>
              </a:buClr>
              <a:defRPr/>
            </a:pPr>
            <a:r>
              <a:rPr lang="zh-CN" altLang="en-US" dirty="0">
                <a:latin typeface="+mn-lt"/>
                <a:ea typeface="+mn-ea"/>
              </a:rPr>
              <a:t>资源层</a:t>
            </a:r>
            <a:endParaRPr lang="zh-CN" altLang="en-US" sz="1800" dirty="0">
              <a:latin typeface="+mn-lt"/>
              <a:ea typeface="+mn-ea"/>
            </a:endParaRPr>
          </a:p>
        </p:txBody>
      </p:sp>
      <p:grpSp>
        <p:nvGrpSpPr>
          <p:cNvPr id="43014" name="组合 10"/>
          <p:cNvGrpSpPr/>
          <p:nvPr/>
        </p:nvGrpSpPr>
        <p:grpSpPr bwMode="auto">
          <a:xfrm>
            <a:off x="468313" y="1539875"/>
            <a:ext cx="827087" cy="885825"/>
            <a:chOff x="961487" y="1893802"/>
            <a:chExt cx="827263" cy="886821"/>
          </a:xfrm>
        </p:grpSpPr>
        <p:pic>
          <p:nvPicPr>
            <p:cNvPr id="43038" name="图片 11" descr="4fceb4a88a5e0.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1487" y="1893802"/>
              <a:ext cx="827263" cy="88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39" name="Picture 4" descr="200705071525246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7283" y="2123880"/>
              <a:ext cx="432164" cy="41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15" name="组合 16"/>
          <p:cNvGrpSpPr/>
          <p:nvPr/>
        </p:nvGrpSpPr>
        <p:grpSpPr bwMode="auto">
          <a:xfrm>
            <a:off x="6610350" y="2347913"/>
            <a:ext cx="803275" cy="627062"/>
            <a:chOff x="5533657" y="1960463"/>
            <a:chExt cx="803343" cy="628154"/>
          </a:xfrm>
        </p:grpSpPr>
        <p:pic>
          <p:nvPicPr>
            <p:cNvPr id="43034" name="图片 17" descr="4fceb31f9134e.jp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33657" y="1960463"/>
              <a:ext cx="632591" cy="6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81"/>
            <p:cNvSpPr/>
            <p:nvPr/>
          </p:nvSpPr>
          <p:spPr bwMode="auto">
            <a:xfrm>
              <a:off x="5802282" y="2160939"/>
              <a:ext cx="534718" cy="427678"/>
            </a:xfrm>
            <a:prstGeom prst="ellipse">
              <a:avLst/>
            </a:prstGeom>
            <a:blipFill dpi="0" rotWithShape="1">
              <a:blip r:embed="rId5" cstate="print"/>
              <a:srcRect/>
              <a:stretch>
                <a:fillRect t="5000" r="-10000"/>
              </a:stretch>
            </a:blipFill>
            <a:ln w="9525" cap="flat" cmpd="sng" algn="ctr">
              <a:noFill/>
              <a:prstDash val="solid"/>
            </a:ln>
            <a:effectLst>
              <a:outerShdw blurRad="40000" dist="23000" dir="5400000" rotWithShape="0">
                <a:srgbClr val="000000">
                  <a:alpha val="35000"/>
                </a:srgbClr>
              </a:outerShdw>
            </a:effectLst>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buClr>
                  <a:srgbClr val="CC9900"/>
                </a:buClr>
                <a:buFont typeface="Wingdings" panose="05000000000000000000" pitchFamily="2" charset="2"/>
                <a:buChar char="n"/>
                <a:defRPr/>
              </a:pPr>
              <a:endParaRPr lang="en-US" kern="0" dirty="0">
                <a:solidFill>
                  <a:sysClr val="windowText" lastClr="000000"/>
                </a:solidFill>
                <a:latin typeface="+mn-lt"/>
                <a:ea typeface="+mn-ea"/>
                <a:cs typeface="Arial" panose="020B0604020202020204" pitchFamily="34" charset="0"/>
              </a:endParaRPr>
            </a:p>
          </p:txBody>
        </p:sp>
      </p:grpSp>
      <p:grpSp>
        <p:nvGrpSpPr>
          <p:cNvPr id="43016" name="组合 19"/>
          <p:cNvGrpSpPr/>
          <p:nvPr/>
        </p:nvGrpSpPr>
        <p:grpSpPr bwMode="auto">
          <a:xfrm>
            <a:off x="6642100" y="3141663"/>
            <a:ext cx="631825" cy="714375"/>
            <a:chOff x="7367699" y="1958885"/>
            <a:chExt cx="631545" cy="715267"/>
          </a:xfrm>
        </p:grpSpPr>
        <p:pic>
          <p:nvPicPr>
            <p:cNvPr id="43032" name="图片 20" descr="4fceb43c7d4e1.jpg"/>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67699" y="1958885"/>
              <a:ext cx="621471" cy="69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33" name="图片 21" descr="4fceb4f0511bf.jpg"/>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5247" y="2101640"/>
              <a:ext cx="473997" cy="57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3017" name="直接连接符 22"/>
          <p:cNvCxnSpPr>
            <a:cxnSpLocks noChangeShapeType="1"/>
          </p:cNvCxnSpPr>
          <p:nvPr/>
        </p:nvCxnSpPr>
        <p:spPr bwMode="auto">
          <a:xfrm>
            <a:off x="1295400" y="1898650"/>
            <a:ext cx="1511300" cy="0"/>
          </a:xfrm>
          <a:prstGeom prst="line">
            <a:avLst/>
          </a:prstGeom>
          <a:noFill/>
          <a:ln w="9525">
            <a:solidFill>
              <a:srgbClr val="FF0000"/>
            </a:solidFill>
            <a:round/>
          </a:ln>
          <a:extLst>
            <a:ext uri="{909E8E84-426E-40DD-AFC4-6F175D3DCCD1}">
              <a14:hiddenFill xmlns:a14="http://schemas.microsoft.com/office/drawing/2010/main">
                <a:noFill/>
              </a14:hiddenFill>
            </a:ext>
          </a:extLst>
        </p:spPr>
      </p:cxnSp>
      <p:cxnSp>
        <p:nvCxnSpPr>
          <p:cNvPr id="43018" name="直接箭头连接符 23"/>
          <p:cNvCxnSpPr>
            <a:cxnSpLocks noChangeShapeType="1"/>
          </p:cNvCxnSpPr>
          <p:nvPr/>
        </p:nvCxnSpPr>
        <p:spPr bwMode="auto">
          <a:xfrm>
            <a:off x="2806700" y="1898650"/>
            <a:ext cx="0" cy="865188"/>
          </a:xfrm>
          <a:prstGeom prst="straightConnector1">
            <a:avLst/>
          </a:prstGeom>
          <a:noFill/>
          <a:ln w="9525">
            <a:solidFill>
              <a:srgbClr val="FF0000"/>
            </a:solidFill>
            <a:round/>
            <a:tailEnd type="arrow" w="med" len="med"/>
          </a:ln>
          <a:extLst>
            <a:ext uri="{909E8E84-426E-40DD-AFC4-6F175D3DCCD1}">
              <a14:hiddenFill xmlns:a14="http://schemas.microsoft.com/office/drawing/2010/main">
                <a:noFill/>
              </a14:hiddenFill>
            </a:ext>
          </a:extLst>
        </p:spPr>
      </p:cxnSp>
      <p:cxnSp>
        <p:nvCxnSpPr>
          <p:cNvPr id="43019" name="直接连接符 24"/>
          <p:cNvCxnSpPr>
            <a:cxnSpLocks noChangeShapeType="1"/>
          </p:cNvCxnSpPr>
          <p:nvPr/>
        </p:nvCxnSpPr>
        <p:spPr bwMode="auto">
          <a:xfrm>
            <a:off x="1295400" y="2085975"/>
            <a:ext cx="1325563" cy="0"/>
          </a:xfrm>
          <a:prstGeom prst="line">
            <a:avLst/>
          </a:prstGeom>
          <a:noFill/>
          <a:ln w="9525">
            <a:solidFill>
              <a:srgbClr val="FF0000"/>
            </a:solidFill>
            <a:prstDash val="dash"/>
            <a:round/>
            <a:headEnd type="arrow" w="med" len="med"/>
          </a:ln>
          <a:extLst>
            <a:ext uri="{909E8E84-426E-40DD-AFC4-6F175D3DCCD1}">
              <a14:hiddenFill xmlns:a14="http://schemas.microsoft.com/office/drawing/2010/main">
                <a:noFill/>
              </a14:hiddenFill>
            </a:ext>
          </a:extLst>
        </p:spPr>
      </p:cxnSp>
      <p:cxnSp>
        <p:nvCxnSpPr>
          <p:cNvPr id="43020" name="直接箭头连接符 25"/>
          <p:cNvCxnSpPr>
            <a:cxnSpLocks noChangeShapeType="1"/>
          </p:cNvCxnSpPr>
          <p:nvPr/>
        </p:nvCxnSpPr>
        <p:spPr bwMode="auto">
          <a:xfrm>
            <a:off x="2620963" y="2090738"/>
            <a:ext cx="0" cy="690562"/>
          </a:xfrm>
          <a:prstGeom prst="straightConnector1">
            <a:avLst/>
          </a:prstGeom>
          <a:noFill/>
          <a:ln w="9525">
            <a:solidFill>
              <a:srgbClr val="FF0000"/>
            </a:solidFill>
            <a:prstDash val="dash"/>
            <a:round/>
          </a:ln>
          <a:extLst>
            <a:ext uri="{909E8E84-426E-40DD-AFC4-6F175D3DCCD1}">
              <a14:hiddenFill xmlns:a14="http://schemas.microsoft.com/office/drawing/2010/main">
                <a:noFill/>
              </a14:hiddenFill>
            </a:ext>
          </a:extLst>
        </p:spPr>
      </p:cxnSp>
      <p:cxnSp>
        <p:nvCxnSpPr>
          <p:cNvPr id="43021" name="直接连接符 26"/>
          <p:cNvCxnSpPr>
            <a:cxnSpLocks noChangeShapeType="1"/>
          </p:cNvCxnSpPr>
          <p:nvPr/>
        </p:nvCxnSpPr>
        <p:spPr bwMode="auto">
          <a:xfrm>
            <a:off x="828675" y="2332038"/>
            <a:ext cx="0" cy="439737"/>
          </a:xfrm>
          <a:prstGeom prst="line">
            <a:avLst/>
          </a:prstGeom>
          <a:noFill/>
          <a:ln w="9525">
            <a:solidFill>
              <a:srgbClr val="FF0000"/>
            </a:solidFill>
            <a:round/>
          </a:ln>
          <a:extLst>
            <a:ext uri="{909E8E84-426E-40DD-AFC4-6F175D3DCCD1}">
              <a14:hiddenFill xmlns:a14="http://schemas.microsoft.com/office/drawing/2010/main">
                <a:noFill/>
              </a14:hiddenFill>
            </a:ext>
          </a:extLst>
        </p:spPr>
      </p:cxnSp>
      <p:cxnSp>
        <p:nvCxnSpPr>
          <p:cNvPr id="43022" name="直接连接符 27"/>
          <p:cNvCxnSpPr>
            <a:cxnSpLocks noChangeShapeType="1"/>
          </p:cNvCxnSpPr>
          <p:nvPr/>
        </p:nvCxnSpPr>
        <p:spPr bwMode="auto">
          <a:xfrm>
            <a:off x="830263" y="2771775"/>
            <a:ext cx="1544637" cy="0"/>
          </a:xfrm>
          <a:prstGeom prst="line">
            <a:avLst/>
          </a:prstGeom>
          <a:noFill/>
          <a:ln w="9525">
            <a:solidFill>
              <a:srgbClr val="FF0000"/>
            </a:solidFill>
            <a:round/>
            <a:tailEnd type="arrow" w="med" len="med"/>
          </a:ln>
          <a:extLst>
            <a:ext uri="{909E8E84-426E-40DD-AFC4-6F175D3DCCD1}">
              <a14:hiddenFill xmlns:a14="http://schemas.microsoft.com/office/drawing/2010/main">
                <a:noFill/>
              </a14:hiddenFill>
            </a:ext>
          </a:extLst>
        </p:spPr>
      </p:cxnSp>
      <p:cxnSp>
        <p:nvCxnSpPr>
          <p:cNvPr id="43023" name="直接箭头连接符 29"/>
          <p:cNvCxnSpPr>
            <a:cxnSpLocks noChangeShapeType="1"/>
          </p:cNvCxnSpPr>
          <p:nvPr/>
        </p:nvCxnSpPr>
        <p:spPr bwMode="auto">
          <a:xfrm flipH="1" flipV="1">
            <a:off x="5614988" y="2689225"/>
            <a:ext cx="1008062" cy="0"/>
          </a:xfrm>
          <a:prstGeom prst="straightConnector1">
            <a:avLst/>
          </a:prstGeom>
          <a:noFill/>
          <a:ln w="9525">
            <a:solidFill>
              <a:srgbClr val="FF0000"/>
            </a:solidFill>
            <a:round/>
            <a:tailEnd type="arrow" w="med" len="med"/>
          </a:ln>
          <a:extLst>
            <a:ext uri="{909E8E84-426E-40DD-AFC4-6F175D3DCCD1}">
              <a14:hiddenFill xmlns:a14="http://schemas.microsoft.com/office/drawing/2010/main">
                <a:noFill/>
              </a14:hiddenFill>
            </a:ext>
          </a:extLst>
        </p:spPr>
      </p:cxnSp>
      <p:cxnSp>
        <p:nvCxnSpPr>
          <p:cNvPr id="43024" name="直接箭头连接符 30"/>
          <p:cNvCxnSpPr>
            <a:cxnSpLocks noChangeShapeType="1"/>
          </p:cNvCxnSpPr>
          <p:nvPr/>
        </p:nvCxnSpPr>
        <p:spPr bwMode="auto">
          <a:xfrm flipH="1" flipV="1">
            <a:off x="5614988" y="3500438"/>
            <a:ext cx="1008062" cy="0"/>
          </a:xfrm>
          <a:prstGeom prst="straightConnector1">
            <a:avLst/>
          </a:prstGeom>
          <a:noFill/>
          <a:ln w="9525">
            <a:solidFill>
              <a:srgbClr val="FF0000"/>
            </a:solidFill>
            <a:rou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552450" y="1343025"/>
            <a:ext cx="1339850" cy="307975"/>
          </a:xfrm>
          <a:prstGeom prst="rect">
            <a:avLst/>
          </a:prstGeom>
          <a:solidFill>
            <a:schemeClr val="bg2">
              <a:lumMod val="40000"/>
              <a:lumOff val="60000"/>
            </a:schemeClr>
          </a:solidFill>
          <a:ln>
            <a:solidFill>
              <a:schemeClr val="tx1"/>
            </a:solidFill>
          </a:ln>
        </p:spPr>
        <p:txBody>
          <a:bodyPr wrap="none">
            <a:spAutoFit/>
          </a:bodyPr>
          <a:lstStyle/>
          <a:p>
            <a:pPr eaLnBrk="1" fontAlgn="t" hangingPunct="1">
              <a:defRPr/>
            </a:pPr>
            <a:r>
              <a:rPr lang="zh-CN" altLang="en-US" sz="1400" dirty="0">
                <a:latin typeface="+mn-lt"/>
                <a:ea typeface="+mn-ea"/>
              </a:rPr>
              <a:t>组织</a:t>
            </a:r>
            <a:r>
              <a:rPr lang="en-US" altLang="zh-CN" sz="1400" dirty="0">
                <a:latin typeface="+mn-lt"/>
                <a:ea typeface="+mn-ea"/>
              </a:rPr>
              <a:t>/</a:t>
            </a:r>
            <a:r>
              <a:rPr lang="zh-CN" altLang="en-US" sz="1400" dirty="0">
                <a:latin typeface="+mn-lt"/>
                <a:ea typeface="+mn-ea"/>
              </a:rPr>
              <a:t>业务部门</a:t>
            </a:r>
            <a:endParaRPr lang="zh-CN" altLang="en-US" sz="1400" dirty="0">
              <a:latin typeface="+mn-lt"/>
              <a:ea typeface="+mn-ea"/>
            </a:endParaRPr>
          </a:p>
        </p:txBody>
      </p:sp>
      <p:sp>
        <p:nvSpPr>
          <p:cNvPr id="26" name="TextBox 25"/>
          <p:cNvSpPr txBox="1"/>
          <p:nvPr/>
        </p:nvSpPr>
        <p:spPr>
          <a:xfrm>
            <a:off x="7521575" y="2511425"/>
            <a:ext cx="1081088" cy="306388"/>
          </a:xfrm>
          <a:prstGeom prst="rect">
            <a:avLst/>
          </a:prstGeom>
          <a:solidFill>
            <a:schemeClr val="bg2">
              <a:lumMod val="40000"/>
              <a:lumOff val="60000"/>
            </a:schemeClr>
          </a:solidFill>
          <a:ln>
            <a:solidFill>
              <a:schemeClr val="tx1"/>
            </a:solidFill>
          </a:ln>
        </p:spPr>
        <p:txBody>
          <a:bodyPr wrap="none">
            <a:spAutoFit/>
          </a:bodyPr>
          <a:lstStyle/>
          <a:p>
            <a:pPr eaLnBrk="1" fontAlgn="t" hangingPunct="1">
              <a:defRPr/>
            </a:pPr>
            <a:r>
              <a:rPr lang="zh-CN" altLang="en-US" sz="1400" dirty="0">
                <a:latin typeface="+mn-lt"/>
                <a:ea typeface="+mn-ea"/>
              </a:rPr>
              <a:t>系统管理员</a:t>
            </a:r>
            <a:endParaRPr lang="zh-CN" altLang="en-US" sz="1400" dirty="0">
              <a:latin typeface="+mn-lt"/>
              <a:ea typeface="+mn-ea"/>
            </a:endParaRPr>
          </a:p>
        </p:txBody>
      </p:sp>
      <p:sp>
        <p:nvSpPr>
          <p:cNvPr id="27" name="TextBox 26"/>
          <p:cNvSpPr txBox="1"/>
          <p:nvPr/>
        </p:nvSpPr>
        <p:spPr>
          <a:xfrm>
            <a:off x="7524750" y="3355975"/>
            <a:ext cx="1030288" cy="261938"/>
          </a:xfrm>
          <a:prstGeom prst="rect">
            <a:avLst/>
          </a:prstGeom>
          <a:solidFill>
            <a:schemeClr val="bg2">
              <a:lumMod val="40000"/>
              <a:lumOff val="60000"/>
            </a:schemeClr>
          </a:solidFill>
          <a:ln>
            <a:solidFill>
              <a:schemeClr val="tx1"/>
            </a:solidFill>
            <a:prstDash val="dash"/>
          </a:ln>
        </p:spPr>
        <p:txBody>
          <a:bodyPr wrap="none">
            <a:spAutoFit/>
          </a:bodyPr>
          <a:lstStyle/>
          <a:p>
            <a:pPr eaLnBrk="1" fontAlgn="t" hangingPunct="1">
              <a:defRPr/>
            </a:pPr>
            <a:r>
              <a:rPr lang="zh-CN" altLang="en-US" sz="1100" dirty="0">
                <a:solidFill>
                  <a:schemeClr val="tx1">
                    <a:lumMod val="50000"/>
                    <a:lumOff val="50000"/>
                  </a:schemeClr>
                </a:solidFill>
                <a:latin typeface="+mn-lt"/>
                <a:ea typeface="+mn-ea"/>
              </a:rPr>
              <a:t>虚拟化管理员</a:t>
            </a:r>
            <a:endParaRPr lang="zh-CN" altLang="en-US" sz="1100" dirty="0">
              <a:solidFill>
                <a:schemeClr val="tx1">
                  <a:lumMod val="50000"/>
                  <a:lumOff val="50000"/>
                </a:schemeClr>
              </a:solidFill>
              <a:latin typeface="+mn-lt"/>
              <a:ea typeface="+mn-ea"/>
            </a:endParaRPr>
          </a:p>
        </p:txBody>
      </p:sp>
      <p:sp>
        <p:nvSpPr>
          <p:cNvPr id="43028" name="TextBox 35"/>
          <p:cNvSpPr txBox="1">
            <a:spLocks noChangeArrowheads="1"/>
          </p:cNvSpPr>
          <p:nvPr/>
        </p:nvSpPr>
        <p:spPr bwMode="auto">
          <a:xfrm>
            <a:off x="1462088" y="1635125"/>
            <a:ext cx="800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200" smtClean="0">
                <a:latin typeface="+mn-lt"/>
                <a:ea typeface="+mn-ea"/>
              </a:rPr>
              <a:t>自助创建</a:t>
            </a:r>
            <a:endParaRPr lang="zh-CN" altLang="en-US" sz="1200" smtClean="0">
              <a:latin typeface="+mn-lt"/>
              <a:ea typeface="+mn-ea"/>
            </a:endParaRPr>
          </a:p>
        </p:txBody>
      </p:sp>
      <p:sp>
        <p:nvSpPr>
          <p:cNvPr id="43029" name="TextBox 36"/>
          <p:cNvSpPr txBox="1">
            <a:spLocks noChangeArrowheads="1"/>
          </p:cNvSpPr>
          <p:nvPr/>
        </p:nvSpPr>
        <p:spPr bwMode="auto">
          <a:xfrm>
            <a:off x="1106488" y="2522538"/>
            <a:ext cx="4937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200" smtClean="0">
                <a:latin typeface="+mn-lt"/>
                <a:ea typeface="+mn-ea"/>
              </a:rPr>
              <a:t>使用</a:t>
            </a:r>
            <a:endParaRPr lang="zh-CN" altLang="en-US" sz="1200" smtClean="0">
              <a:latin typeface="+mn-lt"/>
              <a:ea typeface="+mn-ea"/>
            </a:endParaRPr>
          </a:p>
        </p:txBody>
      </p:sp>
      <p:sp>
        <p:nvSpPr>
          <p:cNvPr id="43030" name="TextBox 37"/>
          <p:cNvSpPr txBox="1">
            <a:spLocks noChangeArrowheads="1"/>
          </p:cNvSpPr>
          <p:nvPr/>
        </p:nvSpPr>
        <p:spPr bwMode="auto">
          <a:xfrm>
            <a:off x="215900" y="4976813"/>
            <a:ext cx="8832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800" dirty="0" smtClean="0">
                <a:latin typeface="+mn-lt"/>
                <a:ea typeface="+mn-ea"/>
              </a:rPr>
              <a:t>在私有云场景，</a:t>
            </a:r>
            <a:r>
              <a:rPr lang="en-US" altLang="zh-CN" sz="1800" dirty="0" smtClean="0">
                <a:latin typeface="+mn-lt"/>
                <a:ea typeface="+mn-ea"/>
              </a:rPr>
              <a:t>FusionManager</a:t>
            </a:r>
            <a:r>
              <a:rPr lang="zh-CN" altLang="en-US" sz="1800" dirty="0" smtClean="0">
                <a:latin typeface="+mn-lt"/>
                <a:ea typeface="+mn-ea"/>
              </a:rPr>
              <a:t>支撑系统管理员实施云平台构建、管理和维护职能，</a:t>
            </a:r>
            <a:endParaRPr lang="en-US" altLang="zh-CN" sz="1800" dirty="0" smtClean="0">
              <a:latin typeface="+mn-lt"/>
              <a:ea typeface="+mn-ea"/>
            </a:endParaRPr>
          </a:p>
          <a:p>
            <a:pPr eaLnBrk="1" fontAlgn="t" hangingPunct="1">
              <a:lnSpc>
                <a:spcPct val="100000"/>
              </a:lnSpc>
              <a:spcBef>
                <a:spcPct val="0"/>
              </a:spcBef>
              <a:buClrTx/>
              <a:buSzTx/>
              <a:buFontTx/>
              <a:buNone/>
              <a:defRPr/>
            </a:pPr>
            <a:r>
              <a:rPr lang="zh-CN" altLang="en-US" sz="1800" dirty="0" smtClean="0">
                <a:latin typeface="+mn-lt"/>
                <a:ea typeface="+mn-ea"/>
              </a:rPr>
              <a:t>支撑用户完成资源创建、资源管理、用量统计功能。</a:t>
            </a:r>
            <a:endParaRPr lang="zh-CN" altLang="en-US" sz="1800" dirty="0" smtClean="0">
              <a:latin typeface="+mn-lt"/>
              <a:ea typeface="+mn-ea"/>
            </a:endParaRPr>
          </a:p>
        </p:txBody>
      </p:sp>
      <p:sp>
        <p:nvSpPr>
          <p:cNvPr id="5" name="Title 4"/>
          <p:cNvSpPr>
            <a:spLocks noGrp="1"/>
          </p:cNvSpPr>
          <p:nvPr>
            <p:ph type="title"/>
          </p:nvPr>
        </p:nvSpPr>
        <p:spPr/>
        <p:txBody>
          <a:bodyPr/>
          <a:lstStyle/>
          <a:p>
            <a:r>
              <a:rPr lang="en-US" altLang="zh-CN" dirty="0"/>
              <a:t>FusionManager</a:t>
            </a:r>
            <a:r>
              <a:rPr lang="zh-CN" altLang="en-US" dirty="0"/>
              <a:t>应用于私有云</a:t>
            </a:r>
            <a:r>
              <a:rPr lang="zh-CN" altLang="en-US" dirty="0" smtClean="0"/>
              <a:t>场景</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44"/>
          <p:cNvSpPr txBox="1">
            <a:spLocks noChangeArrowheads="1"/>
          </p:cNvSpPr>
          <p:nvPr/>
        </p:nvSpPr>
        <p:spPr bwMode="auto">
          <a:xfrm>
            <a:off x="1042988" y="1389063"/>
            <a:ext cx="64420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r>
              <a:rPr lang="zh-CN" altLang="en-US" sz="1600" dirty="0" smtClean="0">
                <a:solidFill>
                  <a:srgbClr val="000000"/>
                </a:solidFill>
                <a:latin typeface="+mn-lt"/>
                <a:ea typeface="+mn-ea"/>
              </a:rPr>
              <a:t>大规模、分布式场景，支持管理侧两级分工</a:t>
            </a:r>
            <a:endParaRPr lang="en-US" altLang="zh-CN" sz="1600" dirty="0" smtClean="0">
              <a:solidFill>
                <a:srgbClr val="000000"/>
              </a:solidFill>
              <a:latin typeface="+mn-lt"/>
              <a:ea typeface="+mn-ea"/>
            </a:endParaRPr>
          </a:p>
          <a:p>
            <a:pPr eaLnBrk="1" hangingPunct="1">
              <a:lnSpc>
                <a:spcPct val="100000"/>
              </a:lnSpc>
              <a:spcBef>
                <a:spcPct val="0"/>
              </a:spcBef>
              <a:buClrTx/>
              <a:buSzTx/>
              <a:buFontTx/>
              <a:buNone/>
              <a:defRPr/>
            </a:pPr>
            <a:r>
              <a:rPr lang="zh-CN" altLang="en-US" sz="1600" dirty="0" smtClean="0">
                <a:solidFill>
                  <a:srgbClr val="000000"/>
                </a:solidFill>
                <a:latin typeface="+mn-lt"/>
                <a:ea typeface="+mn-ea"/>
              </a:rPr>
              <a:t>小规模、集中部署场景下，不做功能切分。</a:t>
            </a:r>
            <a:endParaRPr lang="en-US" altLang="zh-CN" sz="1600" dirty="0" smtClean="0">
              <a:solidFill>
                <a:srgbClr val="000000"/>
              </a:solidFill>
              <a:latin typeface="+mn-lt"/>
              <a:ea typeface="+mn-ea"/>
            </a:endParaRPr>
          </a:p>
          <a:p>
            <a:pPr eaLnBrk="1" hangingPunct="1">
              <a:lnSpc>
                <a:spcPct val="100000"/>
              </a:lnSpc>
              <a:spcBef>
                <a:spcPct val="0"/>
              </a:spcBef>
              <a:buClrTx/>
              <a:buSzTx/>
              <a:buFontTx/>
              <a:buNone/>
              <a:defRPr/>
            </a:pPr>
            <a:r>
              <a:rPr lang="zh-CN" altLang="en-US" sz="1600" dirty="0" smtClean="0">
                <a:solidFill>
                  <a:srgbClr val="000000"/>
                </a:solidFill>
                <a:latin typeface="+mn-lt"/>
                <a:ea typeface="+mn-ea"/>
              </a:rPr>
              <a:t>管理员从职责上切分为</a:t>
            </a:r>
            <a:r>
              <a:rPr lang="en-US" altLang="zh-CN" sz="1600" dirty="0" err="1" smtClean="0">
                <a:solidFill>
                  <a:srgbClr val="000000"/>
                </a:solidFill>
                <a:latin typeface="+mn-lt"/>
                <a:ea typeface="+mn-ea"/>
              </a:rPr>
              <a:t>OperationAdmin</a:t>
            </a:r>
            <a:r>
              <a:rPr lang="en-US" altLang="zh-CN" sz="1600" dirty="0" smtClean="0">
                <a:solidFill>
                  <a:srgbClr val="000000"/>
                </a:solidFill>
                <a:latin typeface="+mn-lt"/>
                <a:ea typeface="+mn-ea"/>
              </a:rPr>
              <a:t> + </a:t>
            </a:r>
            <a:r>
              <a:rPr lang="en-US" altLang="zh-CN" sz="1600" dirty="0" err="1" smtClean="0">
                <a:solidFill>
                  <a:srgbClr val="000000"/>
                </a:solidFill>
                <a:latin typeface="+mn-lt"/>
                <a:ea typeface="+mn-ea"/>
              </a:rPr>
              <a:t>ServiceAdmin</a:t>
            </a:r>
            <a:r>
              <a:rPr lang="zh-CN" altLang="en-US" sz="1600" dirty="0" smtClean="0">
                <a:solidFill>
                  <a:srgbClr val="000000"/>
                </a:solidFill>
                <a:latin typeface="+mn-lt"/>
                <a:ea typeface="+mn-ea"/>
              </a:rPr>
              <a:t>，各负其责。</a:t>
            </a:r>
            <a:endParaRPr lang="en-US" altLang="zh-CN" sz="1600" dirty="0" smtClean="0">
              <a:solidFill>
                <a:srgbClr val="000000"/>
              </a:solidFill>
              <a:latin typeface="+mn-lt"/>
              <a:ea typeface="+mn-ea"/>
            </a:endParaRPr>
          </a:p>
          <a:p>
            <a:pPr eaLnBrk="1" hangingPunct="1">
              <a:lnSpc>
                <a:spcPct val="100000"/>
              </a:lnSpc>
              <a:spcBef>
                <a:spcPct val="0"/>
              </a:spcBef>
              <a:buClrTx/>
              <a:buSzTx/>
              <a:buFontTx/>
              <a:buNone/>
              <a:defRPr/>
            </a:pPr>
            <a:endParaRPr lang="en-US" altLang="zh-CN" sz="1600" dirty="0" smtClean="0">
              <a:solidFill>
                <a:srgbClr val="000000"/>
              </a:solidFill>
              <a:latin typeface="+mn-lt"/>
              <a:ea typeface="+mn-ea"/>
            </a:endParaRPr>
          </a:p>
        </p:txBody>
      </p:sp>
      <p:cxnSp>
        <p:nvCxnSpPr>
          <p:cNvPr id="45059" name="直接箭头连接符 53"/>
          <p:cNvCxnSpPr>
            <a:cxnSpLocks noChangeShapeType="1"/>
          </p:cNvCxnSpPr>
          <p:nvPr/>
        </p:nvCxnSpPr>
        <p:spPr bwMode="auto">
          <a:xfrm flipH="1">
            <a:off x="5762625" y="5299075"/>
            <a:ext cx="719138" cy="0"/>
          </a:xfrm>
          <a:prstGeom prst="straightConnector1">
            <a:avLst/>
          </a:prstGeom>
          <a:noFill/>
          <a:ln w="19050">
            <a:solidFill>
              <a:srgbClr val="0070C0"/>
            </a:solidFill>
            <a:round/>
            <a:tailEnd type="arrow" w="med" len="med"/>
          </a:ln>
          <a:extLst>
            <a:ext uri="{909E8E84-426E-40DD-AFC4-6F175D3DCCD1}">
              <a14:hiddenFill xmlns:a14="http://schemas.microsoft.com/office/drawing/2010/main">
                <a:noFill/>
              </a14:hiddenFill>
            </a:ext>
          </a:extLst>
        </p:spPr>
      </p:cxnSp>
      <p:sp>
        <p:nvSpPr>
          <p:cNvPr id="45060" name="矩形 54"/>
          <p:cNvSpPr>
            <a:spLocks noChangeArrowheads="1"/>
          </p:cNvSpPr>
          <p:nvPr/>
        </p:nvSpPr>
        <p:spPr bwMode="auto">
          <a:xfrm>
            <a:off x="1417638" y="2770188"/>
            <a:ext cx="4319587" cy="9525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
                <a:srgbClr val="CC9900"/>
              </a:buClr>
              <a:buSzTx/>
              <a:buFontTx/>
              <a:buNone/>
              <a:defRPr/>
            </a:pPr>
            <a:endParaRPr lang="zh-CN" altLang="en-US" sz="1800" smtClean="0">
              <a:solidFill>
                <a:srgbClr val="000000"/>
              </a:solidFill>
              <a:latin typeface="+mn-lt"/>
              <a:ea typeface="+mn-ea"/>
            </a:endParaRPr>
          </a:p>
        </p:txBody>
      </p:sp>
      <p:sp>
        <p:nvSpPr>
          <p:cNvPr id="45061" name="椭圆 66"/>
          <p:cNvSpPr>
            <a:spLocks noChangeAspect="1"/>
          </p:cNvSpPr>
          <p:nvPr/>
        </p:nvSpPr>
        <p:spPr bwMode="auto">
          <a:xfrm>
            <a:off x="1408113" y="2554288"/>
            <a:ext cx="360362" cy="36036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
                <a:srgbClr val="CC9900"/>
              </a:buClr>
              <a:buSzTx/>
              <a:buFont typeface="Wingdings" panose="05000000000000000000" pitchFamily="2" charset="2"/>
              <a:buChar char="n"/>
              <a:defRPr/>
            </a:pPr>
            <a:endParaRPr lang="zh-CN" altLang="en-US" sz="1800" smtClean="0">
              <a:solidFill>
                <a:srgbClr val="000000"/>
              </a:solidFill>
              <a:latin typeface="+mn-lt"/>
              <a:ea typeface="+mn-ea"/>
            </a:endParaRPr>
          </a:p>
        </p:txBody>
      </p:sp>
      <p:sp>
        <p:nvSpPr>
          <p:cNvPr id="45062" name="TextBox 67"/>
          <p:cNvSpPr txBox="1">
            <a:spLocks noChangeArrowheads="1"/>
          </p:cNvSpPr>
          <p:nvPr/>
        </p:nvSpPr>
        <p:spPr bwMode="auto">
          <a:xfrm>
            <a:off x="1446213" y="2554288"/>
            <a:ext cx="2555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r>
              <a:rPr lang="en-US" altLang="zh-CN" sz="1000" b="1" smtClean="0">
                <a:solidFill>
                  <a:srgbClr val="FFFFFF"/>
                </a:solidFill>
                <a:latin typeface="+mn-lt"/>
                <a:ea typeface="+mn-ea"/>
              </a:rPr>
              <a:t>1</a:t>
            </a:r>
            <a:endParaRPr lang="zh-CN" altLang="en-US" sz="1000" b="1" smtClean="0">
              <a:solidFill>
                <a:srgbClr val="FFFFFF"/>
              </a:solidFill>
              <a:latin typeface="+mn-lt"/>
              <a:ea typeface="+mn-ea"/>
            </a:endParaRPr>
          </a:p>
        </p:txBody>
      </p:sp>
      <p:sp>
        <p:nvSpPr>
          <p:cNvPr id="72" name="矩形 71"/>
          <p:cNvSpPr/>
          <p:nvPr/>
        </p:nvSpPr>
        <p:spPr bwMode="auto">
          <a:xfrm>
            <a:off x="1412875" y="4724400"/>
            <a:ext cx="4321175" cy="1079500"/>
          </a:xfrm>
          <a:prstGeom prst="rect">
            <a:avLst/>
          </a:prstGeom>
          <a:solidFill>
            <a:schemeClr val="accent6">
              <a:lumMod val="40000"/>
              <a:lumOff val="60000"/>
            </a:schemeClr>
          </a:solidFill>
          <a:ln>
            <a:noFill/>
            <a:prstDash val="lgDash"/>
          </a:ln>
          <a:effectLst/>
        </p:spPr>
        <p:txBody>
          <a:bodyPr anchor="b"/>
          <a:lstStyle/>
          <a:p>
            <a:pPr eaLnBrk="1" hangingPunct="1">
              <a:buClr>
                <a:srgbClr val="CC9900"/>
              </a:buClr>
              <a:defRPr/>
            </a:pPr>
            <a:endParaRPr lang="zh-CN" altLang="en-US" sz="1800" dirty="0">
              <a:solidFill>
                <a:srgbClr val="000000"/>
              </a:solidFill>
              <a:latin typeface="+mn-lt"/>
              <a:ea typeface="+mn-ea"/>
            </a:endParaRPr>
          </a:p>
        </p:txBody>
      </p:sp>
      <p:sp>
        <p:nvSpPr>
          <p:cNvPr id="45064" name="椭圆 72"/>
          <p:cNvSpPr>
            <a:spLocks noChangeAspect="1"/>
          </p:cNvSpPr>
          <p:nvPr/>
        </p:nvSpPr>
        <p:spPr bwMode="auto">
          <a:xfrm>
            <a:off x="1403350" y="4508500"/>
            <a:ext cx="360363" cy="36036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
                <a:srgbClr val="CC9900"/>
              </a:buClr>
              <a:buSzTx/>
              <a:buFont typeface="Wingdings" panose="05000000000000000000" pitchFamily="2" charset="2"/>
              <a:buChar char="n"/>
              <a:defRPr/>
            </a:pPr>
            <a:endParaRPr lang="zh-CN" altLang="en-US" sz="1800" smtClean="0">
              <a:solidFill>
                <a:srgbClr val="000000"/>
              </a:solidFill>
              <a:latin typeface="+mn-lt"/>
              <a:ea typeface="+mn-ea"/>
            </a:endParaRPr>
          </a:p>
        </p:txBody>
      </p:sp>
      <p:sp>
        <p:nvSpPr>
          <p:cNvPr id="45065" name="TextBox 80"/>
          <p:cNvSpPr txBox="1">
            <a:spLocks noChangeArrowheads="1"/>
          </p:cNvSpPr>
          <p:nvPr/>
        </p:nvSpPr>
        <p:spPr bwMode="auto">
          <a:xfrm>
            <a:off x="1441450" y="4508500"/>
            <a:ext cx="255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r>
              <a:rPr lang="en-US" altLang="zh-CN" sz="1000" b="1" smtClean="0">
                <a:solidFill>
                  <a:srgbClr val="FFFFFF"/>
                </a:solidFill>
                <a:latin typeface="+mn-lt"/>
                <a:ea typeface="+mn-ea"/>
              </a:rPr>
              <a:t>2</a:t>
            </a:r>
            <a:endParaRPr lang="zh-CN" altLang="en-US" sz="1000" b="1" smtClean="0">
              <a:solidFill>
                <a:srgbClr val="FFFFFF"/>
              </a:solidFill>
              <a:latin typeface="+mn-lt"/>
              <a:ea typeface="+mn-ea"/>
            </a:endParaRPr>
          </a:p>
        </p:txBody>
      </p:sp>
      <p:sp>
        <p:nvSpPr>
          <p:cNvPr id="82" name="TextBox 81"/>
          <p:cNvSpPr txBox="1"/>
          <p:nvPr/>
        </p:nvSpPr>
        <p:spPr>
          <a:xfrm>
            <a:off x="1533525" y="4964113"/>
            <a:ext cx="800100" cy="279400"/>
          </a:xfrm>
          <a:prstGeom prst="rect">
            <a:avLst/>
          </a:prstGeom>
          <a:solidFill>
            <a:schemeClr val="bg2">
              <a:lumMod val="40000"/>
              <a:lumOff val="60000"/>
            </a:schemeClr>
          </a:solidFill>
          <a:ln>
            <a:solidFill>
              <a:schemeClr val="tx1"/>
            </a:solidFill>
          </a:ln>
        </p:spPr>
        <p:txBody>
          <a:bodyPr wrap="none">
            <a:spAutoFit/>
          </a:bodyPr>
          <a:lstStyle/>
          <a:p>
            <a:pPr algn="ctr" eaLnBrk="1" hangingPunct="1">
              <a:defRPr/>
            </a:pPr>
            <a:r>
              <a:rPr lang="zh-CN" altLang="en-US" sz="1200" dirty="0">
                <a:solidFill>
                  <a:srgbClr val="000000"/>
                </a:solidFill>
                <a:latin typeface="+mn-lt"/>
                <a:ea typeface="+mn-ea"/>
              </a:rPr>
              <a:t>资源接入</a:t>
            </a:r>
            <a:endParaRPr lang="zh-CN" altLang="en-US" sz="1200" dirty="0">
              <a:solidFill>
                <a:srgbClr val="000000"/>
              </a:solidFill>
              <a:latin typeface="+mn-lt"/>
              <a:ea typeface="+mn-ea"/>
            </a:endParaRPr>
          </a:p>
        </p:txBody>
      </p:sp>
      <p:sp>
        <p:nvSpPr>
          <p:cNvPr id="104" name="TextBox 103"/>
          <p:cNvSpPr txBox="1"/>
          <p:nvPr/>
        </p:nvSpPr>
        <p:spPr>
          <a:xfrm>
            <a:off x="3752850" y="4965700"/>
            <a:ext cx="800100" cy="276225"/>
          </a:xfrm>
          <a:prstGeom prst="rect">
            <a:avLst/>
          </a:prstGeom>
          <a:solidFill>
            <a:schemeClr val="bg2">
              <a:lumMod val="40000"/>
              <a:lumOff val="60000"/>
            </a:schemeClr>
          </a:solidFill>
          <a:ln>
            <a:solidFill>
              <a:schemeClr val="tx1"/>
            </a:solidFill>
          </a:ln>
        </p:spPr>
        <p:txBody>
          <a:bodyPr wrap="none">
            <a:spAutoFit/>
          </a:bodyPr>
          <a:lstStyle/>
          <a:p>
            <a:pPr algn="ctr" eaLnBrk="1" hangingPunct="1">
              <a:defRPr/>
            </a:pPr>
            <a:r>
              <a:rPr lang="zh-CN" altLang="en-US" sz="1200" dirty="0">
                <a:solidFill>
                  <a:srgbClr val="000000"/>
                </a:solidFill>
                <a:latin typeface="+mn-lt"/>
                <a:ea typeface="+mn-ea"/>
              </a:rPr>
              <a:t>资源监控</a:t>
            </a:r>
            <a:endParaRPr lang="zh-CN" altLang="en-US" sz="1200" dirty="0">
              <a:solidFill>
                <a:srgbClr val="000000"/>
              </a:solidFill>
              <a:latin typeface="+mn-lt"/>
              <a:ea typeface="+mn-ea"/>
            </a:endParaRPr>
          </a:p>
        </p:txBody>
      </p:sp>
      <p:sp>
        <p:nvSpPr>
          <p:cNvPr id="108" name="TextBox 107"/>
          <p:cNvSpPr txBox="1"/>
          <p:nvPr/>
        </p:nvSpPr>
        <p:spPr>
          <a:xfrm>
            <a:off x="4818063" y="4965700"/>
            <a:ext cx="800100" cy="276225"/>
          </a:xfrm>
          <a:prstGeom prst="rect">
            <a:avLst/>
          </a:prstGeom>
          <a:solidFill>
            <a:schemeClr val="bg2">
              <a:lumMod val="40000"/>
              <a:lumOff val="60000"/>
            </a:schemeClr>
          </a:solidFill>
          <a:ln>
            <a:solidFill>
              <a:schemeClr val="tx1"/>
            </a:solidFill>
          </a:ln>
        </p:spPr>
        <p:txBody>
          <a:bodyPr wrap="none">
            <a:spAutoFit/>
          </a:bodyPr>
          <a:lstStyle/>
          <a:p>
            <a:pPr algn="ctr" eaLnBrk="1" hangingPunct="1">
              <a:defRPr/>
            </a:pPr>
            <a:r>
              <a:rPr lang="zh-CN" altLang="en-US" sz="1200" dirty="0">
                <a:solidFill>
                  <a:srgbClr val="000000"/>
                </a:solidFill>
                <a:latin typeface="+mn-lt"/>
                <a:ea typeface="+mn-ea"/>
              </a:rPr>
              <a:t>资源维护</a:t>
            </a:r>
            <a:endParaRPr lang="zh-CN" altLang="en-US" sz="1200" dirty="0">
              <a:solidFill>
                <a:srgbClr val="000000"/>
              </a:solidFill>
              <a:latin typeface="+mn-lt"/>
              <a:ea typeface="+mn-ea"/>
            </a:endParaRPr>
          </a:p>
        </p:txBody>
      </p:sp>
      <p:pic>
        <p:nvPicPr>
          <p:cNvPr id="45069" name="Picture 4487" descr="图片34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81763" y="4868863"/>
            <a:ext cx="8143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070" name="直接箭头连接符 112"/>
          <p:cNvCxnSpPr>
            <a:cxnSpLocks noChangeShapeType="1"/>
          </p:cNvCxnSpPr>
          <p:nvPr/>
        </p:nvCxnSpPr>
        <p:spPr bwMode="auto">
          <a:xfrm flipH="1">
            <a:off x="5762625" y="3429000"/>
            <a:ext cx="719138" cy="0"/>
          </a:xfrm>
          <a:prstGeom prst="straightConnector1">
            <a:avLst/>
          </a:prstGeom>
          <a:noFill/>
          <a:ln w="19050">
            <a:solidFill>
              <a:srgbClr val="0070C0"/>
            </a:solidFill>
            <a:round/>
            <a:tailEnd type="arrow" w="med" len="med"/>
          </a:ln>
          <a:extLst>
            <a:ext uri="{909E8E84-426E-40DD-AFC4-6F175D3DCCD1}">
              <a14:hiddenFill xmlns:a14="http://schemas.microsoft.com/office/drawing/2010/main">
                <a:noFill/>
              </a14:hiddenFill>
            </a:ext>
          </a:extLst>
        </p:spPr>
      </p:cxnSp>
      <p:sp>
        <p:nvSpPr>
          <p:cNvPr id="45071" name="TextBox 113"/>
          <p:cNvSpPr txBox="1">
            <a:spLocks noChangeArrowheads="1"/>
          </p:cNvSpPr>
          <p:nvPr/>
        </p:nvSpPr>
        <p:spPr bwMode="auto">
          <a:xfrm>
            <a:off x="6338888" y="2736850"/>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r>
              <a:rPr lang="en-US" altLang="zh-CN" sz="1200" smtClean="0">
                <a:solidFill>
                  <a:srgbClr val="000000"/>
                </a:solidFill>
                <a:latin typeface="+mn-lt"/>
                <a:ea typeface="+mn-ea"/>
              </a:rPr>
              <a:t>ServiceAdmin</a:t>
            </a:r>
            <a:endParaRPr lang="zh-CN" altLang="en-US" sz="1200" smtClean="0">
              <a:solidFill>
                <a:srgbClr val="000000"/>
              </a:solidFill>
              <a:latin typeface="+mn-lt"/>
              <a:ea typeface="+mn-ea"/>
            </a:endParaRPr>
          </a:p>
        </p:txBody>
      </p:sp>
      <p:sp>
        <p:nvSpPr>
          <p:cNvPr id="45072" name="TextBox 114"/>
          <p:cNvSpPr txBox="1">
            <a:spLocks noChangeArrowheads="1"/>
          </p:cNvSpPr>
          <p:nvPr/>
        </p:nvSpPr>
        <p:spPr bwMode="auto">
          <a:xfrm>
            <a:off x="6265863" y="4610100"/>
            <a:ext cx="1262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r>
              <a:rPr lang="en-US" altLang="zh-CN" sz="1200" smtClean="0">
                <a:solidFill>
                  <a:srgbClr val="000000"/>
                </a:solidFill>
                <a:latin typeface="+mn-lt"/>
                <a:ea typeface="+mn-ea"/>
              </a:rPr>
              <a:t>OperationAdmin</a:t>
            </a:r>
            <a:endParaRPr lang="zh-CN" altLang="en-US" sz="1200" smtClean="0">
              <a:solidFill>
                <a:srgbClr val="000000"/>
              </a:solidFill>
              <a:latin typeface="+mn-lt"/>
              <a:ea typeface="+mn-ea"/>
            </a:endParaRPr>
          </a:p>
        </p:txBody>
      </p:sp>
      <p:sp>
        <p:nvSpPr>
          <p:cNvPr id="117" name="TextBox 116"/>
          <p:cNvSpPr txBox="1"/>
          <p:nvPr/>
        </p:nvSpPr>
        <p:spPr>
          <a:xfrm>
            <a:off x="2663825" y="4964113"/>
            <a:ext cx="800100" cy="277812"/>
          </a:xfrm>
          <a:prstGeom prst="rect">
            <a:avLst/>
          </a:prstGeom>
          <a:solidFill>
            <a:schemeClr val="bg2">
              <a:lumMod val="40000"/>
              <a:lumOff val="60000"/>
            </a:schemeClr>
          </a:solidFill>
          <a:ln>
            <a:solidFill>
              <a:schemeClr val="tx1"/>
            </a:solidFill>
          </a:ln>
        </p:spPr>
        <p:txBody>
          <a:bodyPr wrap="none">
            <a:spAutoFit/>
          </a:bodyPr>
          <a:lstStyle/>
          <a:p>
            <a:pPr algn="ctr" eaLnBrk="1" hangingPunct="1">
              <a:defRPr/>
            </a:pPr>
            <a:r>
              <a:rPr lang="zh-CN" altLang="en-US" sz="1200" dirty="0">
                <a:solidFill>
                  <a:srgbClr val="000000"/>
                </a:solidFill>
                <a:latin typeface="+mn-lt"/>
                <a:ea typeface="+mn-ea"/>
              </a:rPr>
              <a:t>容量规划</a:t>
            </a:r>
            <a:endParaRPr lang="zh-CN" altLang="en-US" sz="1200" dirty="0">
              <a:solidFill>
                <a:srgbClr val="000000"/>
              </a:solidFill>
              <a:latin typeface="+mn-lt"/>
              <a:ea typeface="+mn-ea"/>
            </a:endParaRPr>
          </a:p>
        </p:txBody>
      </p:sp>
      <p:sp>
        <p:nvSpPr>
          <p:cNvPr id="118" name="TextBox 117"/>
          <p:cNvSpPr txBox="1"/>
          <p:nvPr/>
        </p:nvSpPr>
        <p:spPr>
          <a:xfrm>
            <a:off x="3744913" y="5381625"/>
            <a:ext cx="800100" cy="276225"/>
          </a:xfrm>
          <a:prstGeom prst="rect">
            <a:avLst/>
          </a:prstGeom>
          <a:solidFill>
            <a:schemeClr val="bg2">
              <a:lumMod val="40000"/>
              <a:lumOff val="60000"/>
            </a:schemeClr>
          </a:solidFill>
          <a:ln>
            <a:solidFill>
              <a:schemeClr val="tx1"/>
            </a:solidFill>
          </a:ln>
        </p:spPr>
        <p:txBody>
          <a:bodyPr wrap="none">
            <a:spAutoFit/>
          </a:bodyPr>
          <a:lstStyle/>
          <a:p>
            <a:pPr algn="ctr" eaLnBrk="1" hangingPunct="1">
              <a:defRPr/>
            </a:pPr>
            <a:r>
              <a:rPr lang="zh-CN" altLang="en-US" sz="1200" dirty="0">
                <a:solidFill>
                  <a:srgbClr val="000000"/>
                </a:solidFill>
                <a:latin typeface="+mn-lt"/>
                <a:ea typeface="+mn-ea"/>
              </a:rPr>
              <a:t>系统巡检</a:t>
            </a:r>
            <a:endParaRPr lang="zh-CN" altLang="en-US" sz="1200" dirty="0">
              <a:solidFill>
                <a:srgbClr val="000000"/>
              </a:solidFill>
              <a:latin typeface="+mn-lt"/>
              <a:ea typeface="+mn-ea"/>
            </a:endParaRPr>
          </a:p>
        </p:txBody>
      </p:sp>
      <p:sp>
        <p:nvSpPr>
          <p:cNvPr id="119" name="TextBox 118"/>
          <p:cNvSpPr txBox="1"/>
          <p:nvPr/>
        </p:nvSpPr>
        <p:spPr>
          <a:xfrm>
            <a:off x="4808538" y="5381625"/>
            <a:ext cx="800100" cy="276225"/>
          </a:xfrm>
          <a:prstGeom prst="rect">
            <a:avLst/>
          </a:prstGeom>
          <a:solidFill>
            <a:schemeClr val="bg2">
              <a:lumMod val="40000"/>
              <a:lumOff val="60000"/>
            </a:schemeClr>
          </a:solidFill>
          <a:ln>
            <a:solidFill>
              <a:schemeClr val="tx1"/>
            </a:solidFill>
          </a:ln>
        </p:spPr>
        <p:txBody>
          <a:bodyPr wrap="none">
            <a:spAutoFit/>
          </a:bodyPr>
          <a:lstStyle/>
          <a:p>
            <a:pPr algn="ctr" eaLnBrk="1" hangingPunct="1">
              <a:defRPr/>
            </a:pPr>
            <a:r>
              <a:rPr lang="zh-CN" altLang="en-US" sz="1200" dirty="0">
                <a:solidFill>
                  <a:srgbClr val="000000"/>
                </a:solidFill>
                <a:latin typeface="+mn-lt"/>
                <a:ea typeface="+mn-ea"/>
              </a:rPr>
              <a:t>故障处理</a:t>
            </a:r>
            <a:endParaRPr lang="zh-CN" altLang="en-US" sz="1200" dirty="0">
              <a:solidFill>
                <a:srgbClr val="000000"/>
              </a:solidFill>
              <a:latin typeface="+mn-lt"/>
              <a:ea typeface="+mn-ea"/>
            </a:endParaRPr>
          </a:p>
        </p:txBody>
      </p:sp>
      <p:sp>
        <p:nvSpPr>
          <p:cNvPr id="120" name="TextBox 119"/>
          <p:cNvSpPr txBox="1"/>
          <p:nvPr/>
        </p:nvSpPr>
        <p:spPr>
          <a:xfrm>
            <a:off x="1701800" y="3030538"/>
            <a:ext cx="827088" cy="276225"/>
          </a:xfrm>
          <a:prstGeom prst="rect">
            <a:avLst/>
          </a:prstGeom>
          <a:solidFill>
            <a:schemeClr val="bg2">
              <a:lumMod val="40000"/>
              <a:lumOff val="60000"/>
            </a:schemeClr>
          </a:solidFill>
          <a:ln>
            <a:solidFill>
              <a:schemeClr val="tx1"/>
            </a:solidFill>
          </a:ln>
        </p:spPr>
        <p:txBody>
          <a:bodyPr wrap="none"/>
          <a:lstStyle/>
          <a:p>
            <a:pPr algn="ctr" eaLnBrk="1" hangingPunct="1">
              <a:defRPr/>
            </a:pPr>
            <a:r>
              <a:rPr lang="zh-CN" altLang="en-US" sz="1200" dirty="0">
                <a:solidFill>
                  <a:srgbClr val="000000"/>
                </a:solidFill>
                <a:latin typeface="+mn-lt"/>
                <a:ea typeface="+mn-ea"/>
              </a:rPr>
              <a:t>开户</a:t>
            </a:r>
            <a:r>
              <a:rPr lang="en-US" altLang="zh-CN" sz="1200" dirty="0">
                <a:solidFill>
                  <a:srgbClr val="000000"/>
                </a:solidFill>
                <a:latin typeface="+mn-lt"/>
                <a:ea typeface="+mn-ea"/>
              </a:rPr>
              <a:t>/</a:t>
            </a:r>
            <a:r>
              <a:rPr lang="zh-CN" altLang="en-US" sz="1200" dirty="0">
                <a:solidFill>
                  <a:srgbClr val="000000"/>
                </a:solidFill>
                <a:latin typeface="+mn-lt"/>
                <a:ea typeface="+mn-ea"/>
              </a:rPr>
              <a:t>销户</a:t>
            </a:r>
            <a:endParaRPr lang="zh-CN" altLang="en-US" sz="1200" dirty="0">
              <a:solidFill>
                <a:srgbClr val="000000"/>
              </a:solidFill>
              <a:latin typeface="+mn-lt"/>
              <a:ea typeface="+mn-ea"/>
            </a:endParaRPr>
          </a:p>
        </p:txBody>
      </p:sp>
      <p:sp>
        <p:nvSpPr>
          <p:cNvPr id="121" name="TextBox 120"/>
          <p:cNvSpPr txBox="1"/>
          <p:nvPr/>
        </p:nvSpPr>
        <p:spPr>
          <a:xfrm>
            <a:off x="3614738" y="3030538"/>
            <a:ext cx="828675" cy="276225"/>
          </a:xfrm>
          <a:prstGeom prst="rect">
            <a:avLst/>
          </a:prstGeom>
          <a:solidFill>
            <a:schemeClr val="bg2">
              <a:lumMod val="40000"/>
              <a:lumOff val="60000"/>
            </a:schemeClr>
          </a:solidFill>
          <a:ln>
            <a:solidFill>
              <a:schemeClr val="tx1"/>
            </a:solidFill>
          </a:ln>
        </p:spPr>
        <p:txBody>
          <a:bodyPr wrap="none"/>
          <a:lstStyle/>
          <a:p>
            <a:pPr algn="ctr" eaLnBrk="1" hangingPunct="1">
              <a:defRPr/>
            </a:pPr>
            <a:r>
              <a:rPr lang="zh-CN" altLang="en-US" sz="1200" dirty="0">
                <a:solidFill>
                  <a:srgbClr val="000000"/>
                </a:solidFill>
                <a:latin typeface="+mn-lt"/>
                <a:ea typeface="+mn-ea"/>
              </a:rPr>
              <a:t>配额管理</a:t>
            </a:r>
            <a:endParaRPr lang="zh-CN" altLang="en-US" sz="1200" dirty="0">
              <a:solidFill>
                <a:srgbClr val="000000"/>
              </a:solidFill>
              <a:latin typeface="+mn-lt"/>
              <a:ea typeface="+mn-ea"/>
            </a:endParaRPr>
          </a:p>
        </p:txBody>
      </p:sp>
      <p:sp>
        <p:nvSpPr>
          <p:cNvPr id="125" name="TextBox 124"/>
          <p:cNvSpPr txBox="1"/>
          <p:nvPr/>
        </p:nvSpPr>
        <p:spPr>
          <a:xfrm>
            <a:off x="4608513" y="3030538"/>
            <a:ext cx="828675" cy="276225"/>
          </a:xfrm>
          <a:prstGeom prst="rect">
            <a:avLst/>
          </a:prstGeom>
          <a:solidFill>
            <a:schemeClr val="bg2">
              <a:lumMod val="40000"/>
              <a:lumOff val="60000"/>
            </a:schemeClr>
          </a:solidFill>
          <a:ln>
            <a:solidFill>
              <a:schemeClr val="tx1"/>
            </a:solidFill>
          </a:ln>
        </p:spPr>
        <p:txBody>
          <a:bodyPr wrap="none"/>
          <a:lstStyle/>
          <a:p>
            <a:pPr algn="ctr" eaLnBrk="1" hangingPunct="1">
              <a:defRPr/>
            </a:pPr>
            <a:r>
              <a:rPr lang="zh-CN" altLang="en-US" sz="1200" dirty="0">
                <a:solidFill>
                  <a:srgbClr val="000000"/>
                </a:solidFill>
                <a:latin typeface="+mn-lt"/>
                <a:ea typeface="+mn-ea"/>
              </a:rPr>
              <a:t>投诉保障</a:t>
            </a:r>
            <a:endParaRPr lang="zh-CN" altLang="en-US" sz="1200" dirty="0">
              <a:solidFill>
                <a:srgbClr val="000000"/>
              </a:solidFill>
              <a:latin typeface="+mn-lt"/>
              <a:ea typeface="+mn-ea"/>
            </a:endParaRPr>
          </a:p>
        </p:txBody>
      </p:sp>
      <p:sp>
        <p:nvSpPr>
          <p:cNvPr id="127" name="圆角矩形 126"/>
          <p:cNvSpPr/>
          <p:nvPr/>
        </p:nvSpPr>
        <p:spPr bwMode="auto">
          <a:xfrm>
            <a:off x="6227763" y="2636838"/>
            <a:ext cx="1223962" cy="3313112"/>
          </a:xfrm>
          <a:prstGeom prst="roundRect">
            <a:avLst>
              <a:gd name="adj" fmla="val 10998"/>
            </a:avLst>
          </a:prstGeom>
          <a:noFill/>
          <a:ln>
            <a:solidFill>
              <a:schemeClr val="tx2">
                <a:lumMod val="40000"/>
                <a:lumOff val="60000"/>
              </a:schemeClr>
            </a:solidFill>
            <a:prstDash val="dash"/>
          </a:ln>
          <a:effectLst/>
        </p:spPr>
        <p:txBody>
          <a:bodyPr/>
          <a:lstStyle/>
          <a:p>
            <a:pPr eaLnBrk="1" hangingPunct="1">
              <a:buClr>
                <a:srgbClr val="CC9900"/>
              </a:buClr>
              <a:buFont typeface="Wingdings" panose="05000000000000000000" pitchFamily="2" charset="2"/>
              <a:buChar char="n"/>
              <a:defRPr/>
            </a:pPr>
            <a:endParaRPr lang="zh-CN" altLang="en-US" sz="1800">
              <a:solidFill>
                <a:srgbClr val="000000"/>
              </a:solidFill>
              <a:latin typeface="+mn-lt"/>
              <a:ea typeface="+mn-ea"/>
            </a:endParaRPr>
          </a:p>
        </p:txBody>
      </p:sp>
      <p:sp>
        <p:nvSpPr>
          <p:cNvPr id="128" name="TextBox 127"/>
          <p:cNvSpPr txBox="1"/>
          <p:nvPr/>
        </p:nvSpPr>
        <p:spPr>
          <a:xfrm>
            <a:off x="2663825" y="3030538"/>
            <a:ext cx="828675" cy="276225"/>
          </a:xfrm>
          <a:prstGeom prst="rect">
            <a:avLst/>
          </a:prstGeom>
          <a:solidFill>
            <a:schemeClr val="bg2">
              <a:lumMod val="40000"/>
              <a:lumOff val="60000"/>
            </a:schemeClr>
          </a:solidFill>
          <a:ln>
            <a:solidFill>
              <a:schemeClr val="tx1"/>
            </a:solidFill>
          </a:ln>
        </p:spPr>
        <p:txBody>
          <a:bodyPr wrap="none"/>
          <a:lstStyle/>
          <a:p>
            <a:pPr algn="ctr" eaLnBrk="1" hangingPunct="1">
              <a:defRPr/>
            </a:pPr>
            <a:r>
              <a:rPr lang="zh-CN" altLang="en-US" sz="1200" dirty="0">
                <a:solidFill>
                  <a:srgbClr val="000000"/>
                </a:solidFill>
                <a:latin typeface="+mn-lt"/>
                <a:ea typeface="+mn-ea"/>
              </a:rPr>
              <a:t>租户管理</a:t>
            </a:r>
            <a:endParaRPr lang="zh-CN" altLang="en-US" sz="1200" dirty="0">
              <a:solidFill>
                <a:srgbClr val="000000"/>
              </a:solidFill>
              <a:latin typeface="+mn-lt"/>
              <a:ea typeface="+mn-ea"/>
            </a:endParaRPr>
          </a:p>
        </p:txBody>
      </p:sp>
      <p:pic>
        <p:nvPicPr>
          <p:cNvPr id="45081" name="Picture 4497" descr="图片3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4113" y="2978150"/>
            <a:ext cx="12430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2" name="Rectangle 2"/>
          <p:cNvSpPr>
            <a:spLocks noGrp="1" noChangeArrowheads="1"/>
          </p:cNvSpPr>
          <p:nvPr>
            <p:ph type="title"/>
          </p:nvPr>
        </p:nvSpPr>
        <p:spPr/>
        <p:txBody>
          <a:bodyPr/>
          <a:lstStyle/>
          <a:p>
            <a:pPr eaLnBrk="1" hangingPunct="1"/>
            <a:r>
              <a:rPr lang="zh-CN" altLang="en-US" smtClean="0"/>
              <a:t>管理侧：两级分工</a:t>
            </a:r>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6"/>
          <p:cNvSpPr>
            <a:spLocks noGrp="1" noChangeArrowheads="1"/>
          </p:cNvSpPr>
          <p:nvPr>
            <p:ph idx="1"/>
          </p:nvPr>
        </p:nvSpPr>
        <p:spPr/>
        <p:txBody>
          <a:bodyPr/>
          <a:lstStyle/>
          <a:p>
            <a:pPr eaLnBrk="1" hangingPunct="1"/>
            <a:r>
              <a:rPr lang="zh-CN" altLang="en-US" smtClean="0"/>
              <a:t>学完本课程后，您将能够</a:t>
            </a:r>
            <a:r>
              <a:rPr lang="en-US" altLang="zh-CN" smtClean="0"/>
              <a:t>:</a:t>
            </a:r>
            <a:endParaRPr lang="en-US" altLang="zh-CN" smtClean="0"/>
          </a:p>
          <a:p>
            <a:pPr lvl="1" eaLnBrk="1" hangingPunct="1"/>
            <a:r>
              <a:rPr lang="zh-CN" altLang="en-US" smtClean="0"/>
              <a:t>了解</a:t>
            </a:r>
            <a:r>
              <a:rPr lang="en-US" altLang="zh-CN" smtClean="0"/>
              <a:t>FusionManager</a:t>
            </a:r>
            <a:r>
              <a:rPr lang="zh-CN" altLang="en-US" smtClean="0"/>
              <a:t>的应用场景</a:t>
            </a:r>
            <a:endParaRPr lang="en-US" altLang="zh-CN" smtClean="0"/>
          </a:p>
          <a:p>
            <a:pPr lvl="1" eaLnBrk="1" hangingPunct="1"/>
            <a:r>
              <a:rPr lang="zh-CN" altLang="en-US" smtClean="0"/>
              <a:t>了解</a:t>
            </a:r>
            <a:r>
              <a:rPr lang="en-US" altLang="zh-CN" smtClean="0"/>
              <a:t>FusionManager</a:t>
            </a:r>
            <a:r>
              <a:rPr lang="zh-CN" altLang="en-US" smtClean="0"/>
              <a:t>的设计理念</a:t>
            </a:r>
            <a:endParaRPr lang="en-US" altLang="zh-CN" smtClean="0"/>
          </a:p>
          <a:p>
            <a:pPr lvl="1" eaLnBrk="1" hangingPunct="1"/>
            <a:r>
              <a:rPr lang="zh-CN" altLang="en-US" smtClean="0"/>
              <a:t>熟悉</a:t>
            </a:r>
            <a:r>
              <a:rPr lang="en-US" altLang="zh-CN" smtClean="0"/>
              <a:t>FusionManager</a:t>
            </a:r>
            <a:r>
              <a:rPr lang="zh-CN" altLang="en-US" smtClean="0"/>
              <a:t>的逻辑架构，核心组件</a:t>
            </a:r>
            <a:endParaRPr lang="en-US" altLang="zh-CN" smtClean="0"/>
          </a:p>
          <a:p>
            <a:pPr lvl="1" eaLnBrk="1" hangingPunct="1"/>
            <a:r>
              <a:rPr lang="zh-CN" altLang="en-US" smtClean="0"/>
              <a:t>熟悉</a:t>
            </a:r>
            <a:r>
              <a:rPr lang="en-US" altLang="zh-CN" smtClean="0"/>
              <a:t>FusionManager</a:t>
            </a:r>
            <a:r>
              <a:rPr lang="zh-CN" altLang="en-US" smtClean="0"/>
              <a:t>的主要功能</a:t>
            </a:r>
            <a:endParaRPr lang="en-US" altLang="zh-CN" smtClean="0"/>
          </a:p>
          <a:p>
            <a:pPr lvl="1" eaLnBrk="1" hangingPunct="1"/>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106" name="直接连接符 4"/>
          <p:cNvCxnSpPr>
            <a:cxnSpLocks noChangeShapeType="1"/>
          </p:cNvCxnSpPr>
          <p:nvPr/>
        </p:nvCxnSpPr>
        <p:spPr bwMode="auto">
          <a:xfrm>
            <a:off x="4591050" y="1404938"/>
            <a:ext cx="22225" cy="4760912"/>
          </a:xfrm>
          <a:prstGeom prst="line">
            <a:avLst/>
          </a:prstGeom>
          <a:noFill/>
          <a:ln w="9525" algn="ctr">
            <a:solidFill>
              <a:schemeClr val="tx1"/>
            </a:solidFill>
            <a:prstDash val="dash"/>
            <a:round/>
          </a:ln>
          <a:extLst>
            <a:ext uri="{909E8E84-426E-40DD-AFC4-6F175D3DCCD1}">
              <a14:hiddenFill xmlns:a14="http://schemas.microsoft.com/office/drawing/2010/main">
                <a:noFill/>
              </a14:hiddenFill>
            </a:ext>
          </a:extLst>
        </p:spPr>
      </p:cxnSp>
      <p:sp>
        <p:nvSpPr>
          <p:cNvPr id="47107" name="TextBox 5"/>
          <p:cNvSpPr txBox="1">
            <a:spLocks noChangeArrowheads="1"/>
          </p:cNvSpPr>
          <p:nvPr/>
        </p:nvSpPr>
        <p:spPr bwMode="auto">
          <a:xfrm>
            <a:off x="3162300" y="1214438"/>
            <a:ext cx="128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租户视图</a:t>
            </a:r>
            <a:endParaRPr lang="zh-CN" altLang="en-US" sz="1600" smtClean="0">
              <a:latin typeface="+mn-lt"/>
              <a:ea typeface="+mn-ea"/>
            </a:endParaRPr>
          </a:p>
        </p:txBody>
      </p:sp>
      <p:sp>
        <p:nvSpPr>
          <p:cNvPr id="47108" name="TextBox 6"/>
          <p:cNvSpPr txBox="1">
            <a:spLocks noChangeArrowheads="1"/>
          </p:cNvSpPr>
          <p:nvPr/>
        </p:nvSpPr>
        <p:spPr bwMode="auto">
          <a:xfrm>
            <a:off x="4914900" y="1227138"/>
            <a:ext cx="19335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管理员视图</a:t>
            </a:r>
            <a:endParaRPr lang="zh-CN" altLang="en-US" sz="1600" smtClean="0">
              <a:latin typeface="+mn-lt"/>
              <a:ea typeface="+mn-ea"/>
            </a:endParaRPr>
          </a:p>
        </p:txBody>
      </p:sp>
      <p:sp>
        <p:nvSpPr>
          <p:cNvPr id="8" name="矩形 7"/>
          <p:cNvSpPr/>
          <p:nvPr/>
        </p:nvSpPr>
        <p:spPr bwMode="auto">
          <a:xfrm>
            <a:off x="771525" y="1992313"/>
            <a:ext cx="3656013" cy="3351212"/>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Region</a:t>
            </a:r>
            <a:endParaRPr lang="zh-CN" altLang="en-US" sz="1600" dirty="0">
              <a:latin typeface="+mn-lt"/>
              <a:ea typeface="+mn-ea"/>
            </a:endParaRPr>
          </a:p>
        </p:txBody>
      </p:sp>
      <p:sp>
        <p:nvSpPr>
          <p:cNvPr id="10" name="矩形 9"/>
          <p:cNvSpPr/>
          <p:nvPr/>
        </p:nvSpPr>
        <p:spPr bwMode="auto">
          <a:xfrm>
            <a:off x="1331913" y="3171825"/>
            <a:ext cx="2519362" cy="1152525"/>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AZ</a:t>
            </a:r>
            <a:endParaRPr lang="zh-CN" altLang="en-US" sz="1600" dirty="0">
              <a:latin typeface="+mn-lt"/>
              <a:ea typeface="+mn-ea"/>
            </a:endParaRPr>
          </a:p>
        </p:txBody>
      </p:sp>
      <p:sp>
        <p:nvSpPr>
          <p:cNvPr id="11" name="矩形 10"/>
          <p:cNvSpPr/>
          <p:nvPr/>
        </p:nvSpPr>
        <p:spPr bwMode="auto">
          <a:xfrm>
            <a:off x="1171575" y="2828925"/>
            <a:ext cx="2771775" cy="2387600"/>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VPC</a:t>
            </a:r>
            <a:endParaRPr lang="zh-CN" altLang="en-US" sz="1600" dirty="0">
              <a:latin typeface="+mn-lt"/>
              <a:ea typeface="+mn-ea"/>
            </a:endParaRPr>
          </a:p>
        </p:txBody>
      </p:sp>
      <p:sp>
        <p:nvSpPr>
          <p:cNvPr id="12" name="矩形 11"/>
          <p:cNvSpPr/>
          <p:nvPr/>
        </p:nvSpPr>
        <p:spPr bwMode="auto">
          <a:xfrm>
            <a:off x="1403350" y="3532188"/>
            <a:ext cx="2376488" cy="635000"/>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VM</a:t>
            </a:r>
            <a:endParaRPr lang="zh-CN" altLang="en-US" sz="1600" dirty="0">
              <a:latin typeface="+mn-lt"/>
              <a:ea typeface="+mn-ea"/>
            </a:endParaRPr>
          </a:p>
        </p:txBody>
      </p:sp>
      <p:sp>
        <p:nvSpPr>
          <p:cNvPr id="14" name="矩形 13"/>
          <p:cNvSpPr/>
          <p:nvPr/>
        </p:nvSpPr>
        <p:spPr bwMode="auto">
          <a:xfrm>
            <a:off x="5003800" y="1992313"/>
            <a:ext cx="3482975" cy="3344862"/>
          </a:xfrm>
          <a:prstGeom prst="rect">
            <a:avLst/>
          </a:prstGeom>
          <a:noFill/>
          <a:ln w="25400" cap="flat" cmpd="sng" algn="ctr">
            <a:solidFill>
              <a:schemeClr val="tx2">
                <a:lumMod val="60000"/>
                <a:lumOff val="40000"/>
              </a:schemeClr>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Region</a:t>
            </a:r>
            <a:endParaRPr lang="zh-CN" altLang="en-US" sz="1600" dirty="0">
              <a:latin typeface="+mn-lt"/>
              <a:ea typeface="+mn-ea"/>
            </a:endParaRPr>
          </a:p>
        </p:txBody>
      </p:sp>
      <p:sp>
        <p:nvSpPr>
          <p:cNvPr id="15" name="矩形 14"/>
          <p:cNvSpPr/>
          <p:nvPr/>
        </p:nvSpPr>
        <p:spPr bwMode="auto">
          <a:xfrm>
            <a:off x="5476875" y="2987675"/>
            <a:ext cx="2762250" cy="2019300"/>
          </a:xfrm>
          <a:prstGeom prst="rect">
            <a:avLst/>
          </a:prstGeom>
          <a:noFill/>
          <a:ln w="25400" cap="flat" cmpd="sng" algn="ctr">
            <a:solidFill>
              <a:schemeClr val="tx2">
                <a:lumMod val="60000"/>
                <a:lumOff val="40000"/>
              </a:schemeClr>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DC</a:t>
            </a:r>
            <a:endParaRPr lang="zh-CN" altLang="en-US" sz="1600" dirty="0">
              <a:latin typeface="+mn-lt"/>
              <a:ea typeface="+mn-ea"/>
            </a:endParaRPr>
          </a:p>
        </p:txBody>
      </p:sp>
      <p:sp>
        <p:nvSpPr>
          <p:cNvPr id="16" name="矩形 15"/>
          <p:cNvSpPr/>
          <p:nvPr/>
        </p:nvSpPr>
        <p:spPr bwMode="auto">
          <a:xfrm>
            <a:off x="5705475" y="3440113"/>
            <a:ext cx="2343150" cy="1325562"/>
          </a:xfrm>
          <a:prstGeom prst="rect">
            <a:avLst/>
          </a:prstGeom>
          <a:noFill/>
          <a:ln w="25400" cap="flat" cmpd="sng" algn="ctr">
            <a:solidFill>
              <a:schemeClr val="tx2">
                <a:lumMod val="60000"/>
                <a:lumOff val="40000"/>
              </a:schemeClr>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Zone</a:t>
            </a:r>
            <a:endParaRPr lang="zh-CN" altLang="en-US" sz="1600" dirty="0">
              <a:latin typeface="+mn-lt"/>
              <a:ea typeface="+mn-ea"/>
            </a:endParaRPr>
          </a:p>
        </p:txBody>
      </p:sp>
      <p:sp>
        <p:nvSpPr>
          <p:cNvPr id="17" name="矩形 16"/>
          <p:cNvSpPr/>
          <p:nvPr/>
        </p:nvSpPr>
        <p:spPr bwMode="auto">
          <a:xfrm>
            <a:off x="5938838" y="3817938"/>
            <a:ext cx="1919287" cy="769937"/>
          </a:xfrm>
          <a:prstGeom prst="rect">
            <a:avLst/>
          </a:prstGeom>
          <a:noFill/>
          <a:ln w="25400" cap="flat" cmpd="sng" algn="ctr">
            <a:solidFill>
              <a:schemeClr val="tx2">
                <a:lumMod val="60000"/>
                <a:lumOff val="40000"/>
              </a:schemeClr>
            </a:solidFill>
            <a:prstDash val="solid"/>
            <a:round/>
            <a:headEnd type="none" w="med" len="med"/>
            <a:tailEnd type="none" w="med" len="med"/>
          </a:ln>
          <a:effectLst/>
        </p:spPr>
        <p:txBody>
          <a:bodyPr wrap="none"/>
          <a:lstStyle/>
          <a:p>
            <a:pPr fontAlgn="t">
              <a:spcBef>
                <a:spcPts val="0"/>
              </a:spcBef>
              <a:defRPr/>
            </a:pPr>
            <a:r>
              <a:rPr lang="en-US" altLang="zh-CN" sz="1400" dirty="0">
                <a:latin typeface="+mn-lt"/>
                <a:ea typeface="+mn-ea"/>
              </a:rPr>
              <a:t>AZ</a:t>
            </a:r>
            <a:endParaRPr lang="zh-CN" altLang="en-US" sz="1400" dirty="0">
              <a:latin typeface="+mn-lt"/>
              <a:ea typeface="+mn-ea"/>
            </a:endParaRPr>
          </a:p>
        </p:txBody>
      </p:sp>
      <p:sp>
        <p:nvSpPr>
          <p:cNvPr id="19" name="矩形 18"/>
          <p:cNvSpPr/>
          <p:nvPr/>
        </p:nvSpPr>
        <p:spPr bwMode="auto">
          <a:xfrm>
            <a:off x="6227763" y="4108450"/>
            <a:ext cx="1439862" cy="360363"/>
          </a:xfrm>
          <a:prstGeom prst="rect">
            <a:avLst/>
          </a:prstGeom>
          <a:noFill/>
          <a:ln w="25400" cap="flat" cmpd="sng" algn="ctr">
            <a:solidFill>
              <a:schemeClr val="tx2">
                <a:lumMod val="60000"/>
                <a:lumOff val="40000"/>
              </a:schemeClr>
            </a:solidFill>
            <a:prstDash val="solid"/>
            <a:round/>
            <a:headEnd type="none" w="med" len="med"/>
            <a:tailEnd type="none" w="med" len="med"/>
          </a:ln>
          <a:effectLst/>
        </p:spPr>
        <p:txBody>
          <a:bodyPr wrap="none"/>
          <a:lstStyle/>
          <a:p>
            <a:pPr fontAlgn="t">
              <a:spcBef>
                <a:spcPts val="0"/>
              </a:spcBef>
              <a:defRPr/>
            </a:pPr>
            <a:r>
              <a:rPr lang="en-US" altLang="zh-CN" sz="1200" dirty="0">
                <a:latin typeface="+mn-lt"/>
                <a:ea typeface="+mn-ea"/>
              </a:rPr>
              <a:t>Cluster</a:t>
            </a:r>
            <a:endParaRPr lang="zh-CN" altLang="en-US" sz="1200" dirty="0">
              <a:latin typeface="+mn-lt"/>
              <a:ea typeface="+mn-ea"/>
            </a:endParaRPr>
          </a:p>
        </p:txBody>
      </p:sp>
      <p:sp>
        <p:nvSpPr>
          <p:cNvPr id="20" name="矩形 19"/>
          <p:cNvSpPr/>
          <p:nvPr/>
        </p:nvSpPr>
        <p:spPr bwMode="auto">
          <a:xfrm>
            <a:off x="1331913" y="4408488"/>
            <a:ext cx="2519362" cy="635000"/>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Network</a:t>
            </a:r>
            <a:endParaRPr lang="zh-CN" altLang="en-US" sz="1600" dirty="0">
              <a:latin typeface="+mn-lt"/>
              <a:ea typeface="+mn-ea"/>
            </a:endParaRPr>
          </a:p>
        </p:txBody>
      </p:sp>
      <p:sp>
        <p:nvSpPr>
          <p:cNvPr id="21" name="矩形 20"/>
          <p:cNvSpPr/>
          <p:nvPr/>
        </p:nvSpPr>
        <p:spPr bwMode="auto">
          <a:xfrm>
            <a:off x="179388" y="2484438"/>
            <a:ext cx="4105275" cy="2820987"/>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VDC</a:t>
            </a:r>
            <a:endParaRPr lang="zh-CN" altLang="en-US" sz="1600" dirty="0">
              <a:latin typeface="+mn-lt"/>
              <a:ea typeface="+mn-ea"/>
            </a:endParaRPr>
          </a:p>
        </p:txBody>
      </p:sp>
      <p:sp>
        <p:nvSpPr>
          <p:cNvPr id="5" name="Title 4"/>
          <p:cNvSpPr>
            <a:spLocks noGrp="1"/>
          </p:cNvSpPr>
          <p:nvPr>
            <p:ph type="title"/>
          </p:nvPr>
        </p:nvSpPr>
        <p:spPr/>
        <p:txBody>
          <a:bodyPr/>
          <a:lstStyle/>
          <a:p>
            <a:r>
              <a:rPr lang="en-US" altLang="zh-CN" dirty="0"/>
              <a:t>FusionManager</a:t>
            </a:r>
            <a:r>
              <a:rPr lang="zh-CN" altLang="en-US" dirty="0"/>
              <a:t>应用于私有云</a:t>
            </a:r>
            <a:r>
              <a:rPr lang="zh-CN" altLang="en-US" dirty="0" smtClean="0"/>
              <a:t>场景</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7106" name="直接连接符 4"/>
          <p:cNvCxnSpPr>
            <a:cxnSpLocks noChangeShapeType="1"/>
          </p:cNvCxnSpPr>
          <p:nvPr/>
        </p:nvCxnSpPr>
        <p:spPr bwMode="auto">
          <a:xfrm>
            <a:off x="4591050" y="1404938"/>
            <a:ext cx="22225" cy="4760912"/>
          </a:xfrm>
          <a:prstGeom prst="line">
            <a:avLst/>
          </a:prstGeom>
          <a:noFill/>
          <a:ln w="9525" algn="ctr">
            <a:solidFill>
              <a:schemeClr val="tx1"/>
            </a:solidFill>
            <a:prstDash val="dash"/>
            <a:round/>
          </a:ln>
          <a:extLst>
            <a:ext uri="{909E8E84-426E-40DD-AFC4-6F175D3DCCD1}">
              <a14:hiddenFill xmlns:a14="http://schemas.microsoft.com/office/drawing/2010/main">
                <a:noFill/>
              </a14:hiddenFill>
            </a:ext>
          </a:extLst>
        </p:spPr>
      </p:cxnSp>
      <p:sp>
        <p:nvSpPr>
          <p:cNvPr id="47107" name="TextBox 5"/>
          <p:cNvSpPr txBox="1">
            <a:spLocks noChangeArrowheads="1"/>
          </p:cNvSpPr>
          <p:nvPr/>
        </p:nvSpPr>
        <p:spPr bwMode="auto">
          <a:xfrm>
            <a:off x="3162300" y="1214438"/>
            <a:ext cx="128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租户视图</a:t>
            </a:r>
            <a:endParaRPr lang="zh-CN" altLang="en-US" sz="1600" smtClean="0">
              <a:latin typeface="+mn-lt"/>
              <a:ea typeface="+mn-ea"/>
            </a:endParaRPr>
          </a:p>
        </p:txBody>
      </p:sp>
      <p:sp>
        <p:nvSpPr>
          <p:cNvPr id="47108" name="TextBox 6"/>
          <p:cNvSpPr txBox="1">
            <a:spLocks noChangeArrowheads="1"/>
          </p:cNvSpPr>
          <p:nvPr/>
        </p:nvSpPr>
        <p:spPr bwMode="auto">
          <a:xfrm>
            <a:off x="4914900" y="1227138"/>
            <a:ext cx="19335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管理员视图</a:t>
            </a:r>
            <a:endParaRPr lang="zh-CN" altLang="en-US" sz="1600" smtClean="0">
              <a:latin typeface="+mn-lt"/>
              <a:ea typeface="+mn-ea"/>
            </a:endParaRPr>
          </a:p>
        </p:txBody>
      </p:sp>
      <p:sp>
        <p:nvSpPr>
          <p:cNvPr id="8" name="矩形 7"/>
          <p:cNvSpPr/>
          <p:nvPr/>
        </p:nvSpPr>
        <p:spPr bwMode="auto">
          <a:xfrm>
            <a:off x="771525" y="1992313"/>
            <a:ext cx="3656013" cy="3351212"/>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Region</a:t>
            </a:r>
            <a:endParaRPr lang="zh-CN" altLang="en-US" sz="1600" dirty="0">
              <a:latin typeface="+mn-lt"/>
              <a:ea typeface="+mn-ea"/>
            </a:endParaRPr>
          </a:p>
        </p:txBody>
      </p:sp>
      <p:sp>
        <p:nvSpPr>
          <p:cNvPr id="10" name="矩形 9"/>
          <p:cNvSpPr/>
          <p:nvPr/>
        </p:nvSpPr>
        <p:spPr bwMode="auto">
          <a:xfrm>
            <a:off x="1331913" y="3171825"/>
            <a:ext cx="2519362" cy="1152525"/>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AZ</a:t>
            </a:r>
            <a:endParaRPr lang="zh-CN" altLang="en-US" sz="1600" dirty="0">
              <a:latin typeface="+mn-lt"/>
              <a:ea typeface="+mn-ea"/>
            </a:endParaRPr>
          </a:p>
        </p:txBody>
      </p:sp>
      <p:sp>
        <p:nvSpPr>
          <p:cNvPr id="11" name="矩形 10"/>
          <p:cNvSpPr/>
          <p:nvPr/>
        </p:nvSpPr>
        <p:spPr bwMode="auto">
          <a:xfrm>
            <a:off x="1171575" y="2828925"/>
            <a:ext cx="2771775" cy="2387600"/>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VPC</a:t>
            </a:r>
            <a:endParaRPr lang="zh-CN" altLang="en-US" sz="1600" dirty="0">
              <a:latin typeface="+mn-lt"/>
              <a:ea typeface="+mn-ea"/>
            </a:endParaRPr>
          </a:p>
        </p:txBody>
      </p:sp>
      <p:sp>
        <p:nvSpPr>
          <p:cNvPr id="12" name="矩形 11"/>
          <p:cNvSpPr/>
          <p:nvPr/>
        </p:nvSpPr>
        <p:spPr bwMode="auto">
          <a:xfrm>
            <a:off x="1403350" y="3532188"/>
            <a:ext cx="2376488" cy="635000"/>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VM</a:t>
            </a:r>
            <a:endParaRPr lang="zh-CN" altLang="en-US" sz="1600" dirty="0">
              <a:latin typeface="+mn-lt"/>
              <a:ea typeface="+mn-ea"/>
            </a:endParaRPr>
          </a:p>
        </p:txBody>
      </p:sp>
      <p:sp>
        <p:nvSpPr>
          <p:cNvPr id="14" name="矩形 13"/>
          <p:cNvSpPr/>
          <p:nvPr/>
        </p:nvSpPr>
        <p:spPr bwMode="auto">
          <a:xfrm>
            <a:off x="5003800" y="1992313"/>
            <a:ext cx="3482975" cy="3344862"/>
          </a:xfrm>
          <a:prstGeom prst="rect">
            <a:avLst/>
          </a:prstGeom>
          <a:noFill/>
          <a:ln w="25400" cap="flat" cmpd="sng" algn="ctr">
            <a:solidFill>
              <a:schemeClr val="tx2">
                <a:lumMod val="60000"/>
                <a:lumOff val="40000"/>
              </a:schemeClr>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Region</a:t>
            </a:r>
            <a:endParaRPr lang="zh-CN" altLang="en-US" sz="1600" dirty="0">
              <a:latin typeface="+mn-lt"/>
              <a:ea typeface="+mn-ea"/>
            </a:endParaRPr>
          </a:p>
        </p:txBody>
      </p:sp>
      <p:sp>
        <p:nvSpPr>
          <p:cNvPr id="15" name="矩形 14"/>
          <p:cNvSpPr/>
          <p:nvPr/>
        </p:nvSpPr>
        <p:spPr bwMode="auto">
          <a:xfrm>
            <a:off x="5476875" y="2987675"/>
            <a:ext cx="2762250" cy="2019300"/>
          </a:xfrm>
          <a:prstGeom prst="rect">
            <a:avLst/>
          </a:prstGeom>
          <a:noFill/>
          <a:ln w="25400" cap="flat" cmpd="sng" algn="ctr">
            <a:solidFill>
              <a:schemeClr val="tx2">
                <a:lumMod val="60000"/>
                <a:lumOff val="40000"/>
              </a:schemeClr>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DC</a:t>
            </a:r>
            <a:endParaRPr lang="zh-CN" altLang="en-US" sz="1600" dirty="0">
              <a:latin typeface="+mn-lt"/>
              <a:ea typeface="+mn-ea"/>
            </a:endParaRPr>
          </a:p>
        </p:txBody>
      </p:sp>
      <p:sp>
        <p:nvSpPr>
          <p:cNvPr id="16" name="矩形 15"/>
          <p:cNvSpPr/>
          <p:nvPr/>
        </p:nvSpPr>
        <p:spPr bwMode="auto">
          <a:xfrm>
            <a:off x="5705475" y="3440113"/>
            <a:ext cx="2343150" cy="1325562"/>
          </a:xfrm>
          <a:prstGeom prst="rect">
            <a:avLst/>
          </a:prstGeom>
          <a:noFill/>
          <a:ln w="25400" cap="flat" cmpd="sng" algn="ctr">
            <a:solidFill>
              <a:schemeClr val="tx2">
                <a:lumMod val="60000"/>
                <a:lumOff val="40000"/>
              </a:schemeClr>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Zone</a:t>
            </a:r>
            <a:endParaRPr lang="zh-CN" altLang="en-US" sz="1600" dirty="0">
              <a:latin typeface="+mn-lt"/>
              <a:ea typeface="+mn-ea"/>
            </a:endParaRPr>
          </a:p>
        </p:txBody>
      </p:sp>
      <p:sp>
        <p:nvSpPr>
          <p:cNvPr id="17" name="矩形 16"/>
          <p:cNvSpPr/>
          <p:nvPr/>
        </p:nvSpPr>
        <p:spPr bwMode="auto">
          <a:xfrm>
            <a:off x="5938838" y="3817938"/>
            <a:ext cx="1919287" cy="769937"/>
          </a:xfrm>
          <a:prstGeom prst="rect">
            <a:avLst/>
          </a:prstGeom>
          <a:noFill/>
          <a:ln w="25400" cap="flat" cmpd="sng" algn="ctr">
            <a:solidFill>
              <a:schemeClr val="tx2">
                <a:lumMod val="60000"/>
                <a:lumOff val="40000"/>
              </a:schemeClr>
            </a:solidFill>
            <a:prstDash val="solid"/>
            <a:round/>
            <a:headEnd type="none" w="med" len="med"/>
            <a:tailEnd type="none" w="med" len="med"/>
          </a:ln>
          <a:effectLst/>
        </p:spPr>
        <p:txBody>
          <a:bodyPr wrap="none"/>
          <a:lstStyle/>
          <a:p>
            <a:pPr fontAlgn="t">
              <a:spcBef>
                <a:spcPts val="0"/>
              </a:spcBef>
              <a:defRPr/>
            </a:pPr>
            <a:r>
              <a:rPr lang="en-US" altLang="zh-CN" sz="1400" dirty="0">
                <a:latin typeface="+mn-lt"/>
                <a:ea typeface="+mn-ea"/>
              </a:rPr>
              <a:t>AZ</a:t>
            </a:r>
            <a:endParaRPr lang="zh-CN" altLang="en-US" sz="1400" dirty="0">
              <a:latin typeface="+mn-lt"/>
              <a:ea typeface="+mn-ea"/>
            </a:endParaRPr>
          </a:p>
        </p:txBody>
      </p:sp>
      <p:sp>
        <p:nvSpPr>
          <p:cNvPr id="19" name="矩形 18"/>
          <p:cNvSpPr/>
          <p:nvPr/>
        </p:nvSpPr>
        <p:spPr bwMode="auto">
          <a:xfrm>
            <a:off x="6227763" y="4108450"/>
            <a:ext cx="1439862" cy="360363"/>
          </a:xfrm>
          <a:prstGeom prst="rect">
            <a:avLst/>
          </a:prstGeom>
          <a:noFill/>
          <a:ln w="25400" cap="flat" cmpd="sng" algn="ctr">
            <a:solidFill>
              <a:schemeClr val="tx2">
                <a:lumMod val="60000"/>
                <a:lumOff val="40000"/>
              </a:schemeClr>
            </a:solidFill>
            <a:prstDash val="solid"/>
            <a:round/>
            <a:headEnd type="none" w="med" len="med"/>
            <a:tailEnd type="none" w="med" len="med"/>
          </a:ln>
          <a:effectLst/>
        </p:spPr>
        <p:txBody>
          <a:bodyPr wrap="none"/>
          <a:lstStyle/>
          <a:p>
            <a:pPr fontAlgn="t">
              <a:spcBef>
                <a:spcPts val="0"/>
              </a:spcBef>
              <a:defRPr/>
            </a:pPr>
            <a:r>
              <a:rPr lang="en-US" altLang="zh-CN" sz="1200" dirty="0">
                <a:latin typeface="+mn-lt"/>
                <a:ea typeface="+mn-ea"/>
              </a:rPr>
              <a:t>Cluster</a:t>
            </a:r>
            <a:endParaRPr lang="zh-CN" altLang="en-US" sz="1200" dirty="0">
              <a:latin typeface="+mn-lt"/>
              <a:ea typeface="+mn-ea"/>
            </a:endParaRPr>
          </a:p>
        </p:txBody>
      </p:sp>
      <p:sp>
        <p:nvSpPr>
          <p:cNvPr id="20" name="矩形 19"/>
          <p:cNvSpPr/>
          <p:nvPr/>
        </p:nvSpPr>
        <p:spPr bwMode="auto">
          <a:xfrm>
            <a:off x="1331913" y="4408488"/>
            <a:ext cx="2519362" cy="635000"/>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Network</a:t>
            </a:r>
            <a:endParaRPr lang="zh-CN" altLang="en-US" sz="1600" dirty="0">
              <a:latin typeface="+mn-lt"/>
              <a:ea typeface="+mn-ea"/>
            </a:endParaRPr>
          </a:p>
        </p:txBody>
      </p:sp>
      <p:sp>
        <p:nvSpPr>
          <p:cNvPr id="21" name="矩形 20"/>
          <p:cNvSpPr/>
          <p:nvPr/>
        </p:nvSpPr>
        <p:spPr bwMode="auto">
          <a:xfrm>
            <a:off x="179388" y="2484438"/>
            <a:ext cx="4105275" cy="2820987"/>
          </a:xfrm>
          <a:prstGeom prst="rect">
            <a:avLst/>
          </a:prstGeom>
          <a:noFill/>
          <a:ln w="25400" cap="flat" cmpd="sng" algn="ctr">
            <a:solidFill>
              <a:srgbClr val="00B050"/>
            </a:solidFill>
            <a:prstDash val="solid"/>
            <a:round/>
            <a:headEnd type="none" w="med" len="med"/>
            <a:tailEnd type="none" w="med" len="med"/>
          </a:ln>
          <a:effectLst/>
        </p:spPr>
        <p:txBody>
          <a:bodyPr wrap="none"/>
          <a:lstStyle/>
          <a:p>
            <a:pPr fontAlgn="t">
              <a:spcBef>
                <a:spcPts val="0"/>
              </a:spcBef>
              <a:defRPr/>
            </a:pPr>
            <a:r>
              <a:rPr lang="en-US" altLang="zh-CN" sz="1600" dirty="0">
                <a:latin typeface="+mn-lt"/>
                <a:ea typeface="+mn-ea"/>
              </a:rPr>
              <a:t>VDC</a:t>
            </a:r>
            <a:endParaRPr lang="zh-CN" altLang="en-US" sz="1600" dirty="0">
              <a:latin typeface="+mn-lt"/>
              <a:ea typeface="+mn-ea"/>
            </a:endParaRPr>
          </a:p>
        </p:txBody>
      </p:sp>
      <p:sp>
        <p:nvSpPr>
          <p:cNvPr id="5" name="Title 4"/>
          <p:cNvSpPr>
            <a:spLocks noGrp="1"/>
          </p:cNvSpPr>
          <p:nvPr>
            <p:ph type="title"/>
          </p:nvPr>
        </p:nvSpPr>
        <p:spPr/>
        <p:txBody>
          <a:bodyPr/>
          <a:lstStyle/>
          <a:p>
            <a:r>
              <a:rPr lang="en-US" altLang="zh-CN" dirty="0"/>
              <a:t>FusionManager</a:t>
            </a:r>
            <a:r>
              <a:rPr lang="zh-CN" altLang="en-US" dirty="0"/>
              <a:t>顶层</a:t>
            </a:r>
            <a:r>
              <a:rPr lang="zh-CN" altLang="en-US" dirty="0" smtClean="0"/>
              <a:t>模型</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bwMode="auto">
          <a:xfrm>
            <a:off x="468313" y="1501775"/>
            <a:ext cx="3187700" cy="431800"/>
          </a:xfrm>
          <a:prstGeom prst="roundRect">
            <a:avLst/>
          </a:prstGeom>
          <a:solidFill>
            <a:schemeClr val="tx2">
              <a:lumMod val="20000"/>
              <a:lumOff val="80000"/>
            </a:schemeClr>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sp>
        <p:nvSpPr>
          <p:cNvPr id="49155" name="TextBox 31"/>
          <p:cNvSpPr txBox="1">
            <a:spLocks noChangeArrowheads="1"/>
          </p:cNvSpPr>
          <p:nvPr/>
        </p:nvSpPr>
        <p:spPr bwMode="auto">
          <a:xfrm>
            <a:off x="603250" y="1557338"/>
            <a:ext cx="2968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dirty="0" smtClean="0">
                <a:latin typeface="+mn-lt"/>
                <a:ea typeface="+mn-ea"/>
              </a:rPr>
              <a:t>VDC/Organization/Tenant/Project</a:t>
            </a:r>
            <a:endParaRPr lang="zh-CN" altLang="en-US" sz="1400" dirty="0" smtClean="0">
              <a:latin typeface="+mn-lt"/>
              <a:ea typeface="+mn-ea"/>
            </a:endParaRPr>
          </a:p>
        </p:txBody>
      </p:sp>
      <p:sp>
        <p:nvSpPr>
          <p:cNvPr id="33" name="圆角矩形 32"/>
          <p:cNvSpPr/>
          <p:nvPr/>
        </p:nvSpPr>
        <p:spPr bwMode="auto">
          <a:xfrm>
            <a:off x="1712913" y="2292350"/>
            <a:ext cx="1882775" cy="433388"/>
          </a:xfrm>
          <a:prstGeom prst="roundRect">
            <a:avLst/>
          </a:prstGeom>
          <a:solidFill>
            <a:schemeClr val="tx2">
              <a:lumMod val="20000"/>
              <a:lumOff val="80000"/>
            </a:schemeClr>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sp>
        <p:nvSpPr>
          <p:cNvPr id="49157" name="TextBox 46"/>
          <p:cNvSpPr txBox="1">
            <a:spLocks noChangeArrowheads="1"/>
          </p:cNvSpPr>
          <p:nvPr/>
        </p:nvSpPr>
        <p:spPr bwMode="auto">
          <a:xfrm>
            <a:off x="1700213" y="2355850"/>
            <a:ext cx="1890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dirty="0" smtClean="0">
                <a:latin typeface="+mn-lt"/>
                <a:ea typeface="+mn-ea"/>
              </a:rPr>
              <a:t>User(default admin)</a:t>
            </a:r>
            <a:endParaRPr lang="zh-CN" altLang="en-US" sz="1400" dirty="0" smtClean="0">
              <a:latin typeface="+mn-lt"/>
              <a:ea typeface="+mn-ea"/>
            </a:endParaRPr>
          </a:p>
        </p:txBody>
      </p:sp>
      <p:cxnSp>
        <p:nvCxnSpPr>
          <p:cNvPr id="49158" name="直接连接符 47"/>
          <p:cNvCxnSpPr>
            <a:cxnSpLocks noChangeShapeType="1"/>
          </p:cNvCxnSpPr>
          <p:nvPr/>
        </p:nvCxnSpPr>
        <p:spPr bwMode="auto">
          <a:xfrm>
            <a:off x="1276350" y="1933575"/>
            <a:ext cx="0" cy="2735263"/>
          </a:xfrm>
          <a:prstGeom prst="line">
            <a:avLst/>
          </a:prstGeom>
          <a:noFill/>
          <a:ln w="9525">
            <a:solidFill>
              <a:schemeClr val="tx1"/>
            </a:solidFill>
            <a:round/>
            <a:tailEnd type="stealth" w="med" len="sm"/>
          </a:ln>
          <a:extLst>
            <a:ext uri="{909E8E84-426E-40DD-AFC4-6F175D3DCCD1}">
              <a14:hiddenFill xmlns:a14="http://schemas.microsoft.com/office/drawing/2010/main">
                <a:noFill/>
              </a14:hiddenFill>
            </a:ext>
          </a:extLst>
        </p:spPr>
      </p:cxnSp>
      <p:sp>
        <p:nvSpPr>
          <p:cNvPr id="49" name="圆角矩形 48"/>
          <p:cNvSpPr/>
          <p:nvPr/>
        </p:nvSpPr>
        <p:spPr bwMode="auto">
          <a:xfrm>
            <a:off x="1862138" y="3013075"/>
            <a:ext cx="1584325" cy="431800"/>
          </a:xfrm>
          <a:prstGeom prst="roundRect">
            <a:avLst/>
          </a:prstGeom>
          <a:solidFill>
            <a:schemeClr val="tx2">
              <a:lumMod val="20000"/>
              <a:lumOff val="80000"/>
            </a:schemeClr>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sp>
        <p:nvSpPr>
          <p:cNvPr id="49160" name="TextBox 49"/>
          <p:cNvSpPr txBox="1">
            <a:spLocks noChangeArrowheads="1"/>
          </p:cNvSpPr>
          <p:nvPr/>
        </p:nvSpPr>
        <p:spPr bwMode="auto">
          <a:xfrm>
            <a:off x="1924050" y="3074988"/>
            <a:ext cx="1173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dirty="0" smtClean="0">
                <a:latin typeface="+mn-lt"/>
                <a:ea typeface="+mn-ea"/>
              </a:rPr>
              <a:t>User(admin)</a:t>
            </a:r>
            <a:endParaRPr lang="zh-CN" altLang="en-US" sz="1400" dirty="0" smtClean="0">
              <a:latin typeface="+mn-lt"/>
              <a:ea typeface="+mn-ea"/>
            </a:endParaRPr>
          </a:p>
        </p:txBody>
      </p:sp>
      <p:sp>
        <p:nvSpPr>
          <p:cNvPr id="51" name="圆角矩形 50"/>
          <p:cNvSpPr/>
          <p:nvPr/>
        </p:nvSpPr>
        <p:spPr bwMode="auto">
          <a:xfrm>
            <a:off x="1862138" y="3733800"/>
            <a:ext cx="1584325" cy="431800"/>
          </a:xfrm>
          <a:prstGeom prst="roundRect">
            <a:avLst/>
          </a:prstGeom>
          <a:solidFill>
            <a:schemeClr val="tx2">
              <a:lumMod val="20000"/>
              <a:lumOff val="80000"/>
            </a:schemeClr>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sp>
        <p:nvSpPr>
          <p:cNvPr id="49162" name="TextBox 51"/>
          <p:cNvSpPr txBox="1">
            <a:spLocks noChangeArrowheads="1"/>
          </p:cNvSpPr>
          <p:nvPr/>
        </p:nvSpPr>
        <p:spPr bwMode="auto">
          <a:xfrm>
            <a:off x="2236788" y="3795713"/>
            <a:ext cx="541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smtClean="0">
                <a:latin typeface="+mn-lt"/>
                <a:ea typeface="+mn-ea"/>
              </a:rPr>
              <a:t>User</a:t>
            </a:r>
            <a:endParaRPr lang="zh-CN" altLang="en-US" sz="1400" smtClean="0">
              <a:latin typeface="+mn-lt"/>
              <a:ea typeface="+mn-ea"/>
            </a:endParaRPr>
          </a:p>
        </p:txBody>
      </p:sp>
      <p:cxnSp>
        <p:nvCxnSpPr>
          <p:cNvPr id="49163" name="直接箭头连接符 52"/>
          <p:cNvCxnSpPr>
            <a:cxnSpLocks noChangeShapeType="1"/>
          </p:cNvCxnSpPr>
          <p:nvPr/>
        </p:nvCxnSpPr>
        <p:spPr bwMode="auto">
          <a:xfrm>
            <a:off x="1276350" y="2509838"/>
            <a:ext cx="431800" cy="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49164" name="直接箭头连接符 53"/>
          <p:cNvCxnSpPr>
            <a:cxnSpLocks noChangeShapeType="1"/>
          </p:cNvCxnSpPr>
          <p:nvPr/>
        </p:nvCxnSpPr>
        <p:spPr bwMode="auto">
          <a:xfrm>
            <a:off x="1276350" y="3228975"/>
            <a:ext cx="431800" cy="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49165" name="直接箭头连接符 54"/>
          <p:cNvCxnSpPr>
            <a:cxnSpLocks noChangeShapeType="1"/>
          </p:cNvCxnSpPr>
          <p:nvPr/>
        </p:nvCxnSpPr>
        <p:spPr bwMode="auto">
          <a:xfrm>
            <a:off x="1276350" y="3949700"/>
            <a:ext cx="431800" cy="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49166" name="线形标注 2(带强调线) 56"/>
          <p:cNvSpPr/>
          <p:nvPr/>
        </p:nvSpPr>
        <p:spPr bwMode="auto">
          <a:xfrm>
            <a:off x="4013200" y="1428750"/>
            <a:ext cx="1223963" cy="288925"/>
          </a:xfrm>
          <a:prstGeom prst="accentCallout2">
            <a:avLst>
              <a:gd name="adj1" fmla="val 18750"/>
              <a:gd name="adj2" fmla="val -8333"/>
              <a:gd name="adj3" fmla="val 18750"/>
              <a:gd name="adj4" fmla="val -16667"/>
              <a:gd name="adj5" fmla="val 112500"/>
              <a:gd name="adj6" fmla="val -4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
                <a:srgbClr val="CC9900"/>
              </a:buClr>
              <a:buSzTx/>
              <a:buFontTx/>
              <a:buNone/>
              <a:defRPr/>
            </a:pPr>
            <a:r>
              <a:rPr lang="zh-CN" altLang="en-US" sz="1400" u="sng" smtClean="0">
                <a:latin typeface="+mn-lt"/>
                <a:ea typeface="+mn-ea"/>
              </a:rPr>
              <a:t>配额、计量</a:t>
            </a:r>
            <a:endParaRPr lang="zh-CN" altLang="en-US" sz="1400" u="sng" smtClean="0">
              <a:latin typeface="+mn-lt"/>
              <a:ea typeface="+mn-ea"/>
            </a:endParaRPr>
          </a:p>
        </p:txBody>
      </p:sp>
      <p:sp>
        <p:nvSpPr>
          <p:cNvPr id="58" name="圆角矩形 57"/>
          <p:cNvSpPr/>
          <p:nvPr/>
        </p:nvSpPr>
        <p:spPr bwMode="auto">
          <a:xfrm>
            <a:off x="5426075" y="1501775"/>
            <a:ext cx="3273425" cy="431800"/>
          </a:xfrm>
          <a:prstGeom prst="roundRect">
            <a:avLst/>
          </a:prstGeom>
          <a:solidFill>
            <a:schemeClr val="tx2">
              <a:lumMod val="40000"/>
              <a:lumOff val="60000"/>
            </a:schemeClr>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sp>
        <p:nvSpPr>
          <p:cNvPr id="49168" name="TextBox 58"/>
          <p:cNvSpPr txBox="1">
            <a:spLocks noChangeArrowheads="1"/>
          </p:cNvSpPr>
          <p:nvPr/>
        </p:nvSpPr>
        <p:spPr bwMode="auto">
          <a:xfrm>
            <a:off x="5553075" y="1557338"/>
            <a:ext cx="2967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dirty="0" smtClean="0">
                <a:latin typeface="+mn-lt"/>
                <a:ea typeface="+mn-ea"/>
              </a:rPr>
              <a:t>VDC/Organization/Tenant/Project</a:t>
            </a:r>
            <a:endParaRPr lang="zh-CN" altLang="en-US" sz="1400" dirty="0" smtClean="0">
              <a:latin typeface="+mn-lt"/>
              <a:ea typeface="+mn-ea"/>
            </a:endParaRPr>
          </a:p>
        </p:txBody>
      </p:sp>
      <p:sp>
        <p:nvSpPr>
          <p:cNvPr id="60" name="圆角矩形 59"/>
          <p:cNvSpPr/>
          <p:nvPr/>
        </p:nvSpPr>
        <p:spPr bwMode="auto">
          <a:xfrm>
            <a:off x="6180138" y="2292350"/>
            <a:ext cx="1912937" cy="433388"/>
          </a:xfrm>
          <a:prstGeom prst="roundRect">
            <a:avLst/>
          </a:prstGeom>
          <a:solidFill>
            <a:schemeClr val="tx2">
              <a:lumMod val="40000"/>
              <a:lumOff val="60000"/>
            </a:schemeClr>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sp>
        <p:nvSpPr>
          <p:cNvPr id="49170" name="TextBox 60"/>
          <p:cNvSpPr txBox="1">
            <a:spLocks noChangeArrowheads="1"/>
          </p:cNvSpPr>
          <p:nvPr/>
        </p:nvSpPr>
        <p:spPr bwMode="auto">
          <a:xfrm>
            <a:off x="5994400" y="2355850"/>
            <a:ext cx="2322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dirty="0" smtClean="0">
                <a:latin typeface="+mn-lt"/>
                <a:ea typeface="+mn-ea"/>
              </a:rPr>
              <a:t>User(default admin)</a:t>
            </a:r>
            <a:endParaRPr lang="zh-CN" altLang="en-US" sz="1400" dirty="0" smtClean="0">
              <a:latin typeface="+mn-lt"/>
              <a:ea typeface="+mn-ea"/>
            </a:endParaRPr>
          </a:p>
        </p:txBody>
      </p:sp>
      <p:cxnSp>
        <p:nvCxnSpPr>
          <p:cNvPr id="49171" name="直接连接符 61"/>
          <p:cNvCxnSpPr>
            <a:cxnSpLocks noChangeShapeType="1"/>
          </p:cNvCxnSpPr>
          <p:nvPr/>
        </p:nvCxnSpPr>
        <p:spPr bwMode="auto">
          <a:xfrm>
            <a:off x="5740400" y="1933575"/>
            <a:ext cx="0" cy="2735263"/>
          </a:xfrm>
          <a:prstGeom prst="line">
            <a:avLst/>
          </a:prstGeom>
          <a:noFill/>
          <a:ln w="9525">
            <a:solidFill>
              <a:schemeClr val="tx1"/>
            </a:solidFill>
            <a:round/>
            <a:tailEnd type="stealth" w="med" len="sm"/>
          </a:ln>
          <a:extLst>
            <a:ext uri="{909E8E84-426E-40DD-AFC4-6F175D3DCCD1}">
              <a14:hiddenFill xmlns:a14="http://schemas.microsoft.com/office/drawing/2010/main">
                <a:noFill/>
              </a14:hiddenFill>
            </a:ext>
          </a:extLst>
        </p:spPr>
      </p:cxnSp>
      <p:sp>
        <p:nvSpPr>
          <p:cNvPr id="63" name="圆角矩形 62"/>
          <p:cNvSpPr/>
          <p:nvPr/>
        </p:nvSpPr>
        <p:spPr bwMode="auto">
          <a:xfrm>
            <a:off x="6345238" y="3013075"/>
            <a:ext cx="1584325" cy="431800"/>
          </a:xfrm>
          <a:prstGeom prst="roundRect">
            <a:avLst/>
          </a:prstGeom>
          <a:solidFill>
            <a:schemeClr val="tx2">
              <a:lumMod val="40000"/>
              <a:lumOff val="60000"/>
            </a:schemeClr>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sp>
        <p:nvSpPr>
          <p:cNvPr id="64" name="TextBox 63"/>
          <p:cNvSpPr txBox="1"/>
          <p:nvPr/>
        </p:nvSpPr>
        <p:spPr>
          <a:xfrm>
            <a:off x="6388100" y="3074988"/>
            <a:ext cx="1173163" cy="307975"/>
          </a:xfrm>
          <a:prstGeom prst="rect">
            <a:avLst/>
          </a:prstGeom>
          <a:solidFill>
            <a:schemeClr val="tx2">
              <a:lumMod val="40000"/>
              <a:lumOff val="60000"/>
            </a:schemeClr>
          </a:solidFill>
        </p:spPr>
        <p:txBody>
          <a:bodyPr wrap="none">
            <a:spAutoFit/>
          </a:bodyPr>
          <a:lstStyle/>
          <a:p>
            <a:pPr algn="ctr" eaLnBrk="1" fontAlgn="t" hangingPunct="1">
              <a:defRPr/>
            </a:pPr>
            <a:r>
              <a:rPr lang="en-US" altLang="zh-CN" sz="1400" dirty="0">
                <a:latin typeface="+mn-lt"/>
                <a:ea typeface="+mn-ea"/>
              </a:rPr>
              <a:t>User(admin)</a:t>
            </a:r>
            <a:endParaRPr lang="zh-CN" altLang="en-US" sz="1400" dirty="0">
              <a:latin typeface="+mn-lt"/>
              <a:ea typeface="+mn-ea"/>
            </a:endParaRPr>
          </a:p>
        </p:txBody>
      </p:sp>
      <p:sp>
        <p:nvSpPr>
          <p:cNvPr id="65" name="圆角矩形 64"/>
          <p:cNvSpPr/>
          <p:nvPr/>
        </p:nvSpPr>
        <p:spPr bwMode="auto">
          <a:xfrm>
            <a:off x="6345238" y="3733800"/>
            <a:ext cx="1584325" cy="431800"/>
          </a:xfrm>
          <a:prstGeom prst="roundRect">
            <a:avLst/>
          </a:prstGeom>
          <a:solidFill>
            <a:schemeClr val="tx2">
              <a:lumMod val="40000"/>
              <a:lumOff val="60000"/>
            </a:schemeClr>
          </a:solidFill>
          <a:ln>
            <a:noFill/>
          </a:ln>
          <a:effectLst/>
        </p:spPr>
        <p:txBody>
          <a:bodyPr/>
          <a:lstStyle/>
          <a:p>
            <a:pPr eaLnBrk="1" hangingPunct="1">
              <a:buClr>
                <a:srgbClr val="CC9900"/>
              </a:buClr>
              <a:buFont typeface="Wingdings" panose="05000000000000000000" pitchFamily="2" charset="2"/>
              <a:buChar char="n"/>
              <a:defRPr/>
            </a:pPr>
            <a:endParaRPr lang="zh-CN" altLang="en-US" sz="1800">
              <a:latin typeface="+mn-lt"/>
              <a:ea typeface="+mn-ea"/>
            </a:endParaRPr>
          </a:p>
        </p:txBody>
      </p:sp>
      <p:sp>
        <p:nvSpPr>
          <p:cNvPr id="66" name="TextBox 65"/>
          <p:cNvSpPr txBox="1"/>
          <p:nvPr/>
        </p:nvSpPr>
        <p:spPr>
          <a:xfrm>
            <a:off x="6700838" y="3795713"/>
            <a:ext cx="541337" cy="307975"/>
          </a:xfrm>
          <a:prstGeom prst="rect">
            <a:avLst/>
          </a:prstGeom>
          <a:solidFill>
            <a:schemeClr val="tx2">
              <a:lumMod val="40000"/>
              <a:lumOff val="60000"/>
            </a:schemeClr>
          </a:solidFill>
        </p:spPr>
        <p:txBody>
          <a:bodyPr wrap="none">
            <a:spAutoFit/>
          </a:bodyPr>
          <a:lstStyle/>
          <a:p>
            <a:pPr algn="ctr" eaLnBrk="1" fontAlgn="t" hangingPunct="1">
              <a:defRPr/>
            </a:pPr>
            <a:r>
              <a:rPr lang="en-US" altLang="zh-CN" sz="1400" dirty="0">
                <a:latin typeface="+mn-lt"/>
                <a:ea typeface="+mn-ea"/>
              </a:rPr>
              <a:t>User</a:t>
            </a:r>
            <a:endParaRPr lang="zh-CN" altLang="en-US" sz="1400" dirty="0">
              <a:latin typeface="+mn-lt"/>
              <a:ea typeface="+mn-ea"/>
            </a:endParaRPr>
          </a:p>
        </p:txBody>
      </p:sp>
      <p:cxnSp>
        <p:nvCxnSpPr>
          <p:cNvPr id="49176" name="直接箭头连接符 66"/>
          <p:cNvCxnSpPr>
            <a:cxnSpLocks noChangeShapeType="1"/>
          </p:cNvCxnSpPr>
          <p:nvPr/>
        </p:nvCxnSpPr>
        <p:spPr bwMode="auto">
          <a:xfrm>
            <a:off x="5740400" y="2509838"/>
            <a:ext cx="433388" cy="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49177" name="直接箭头连接符 67"/>
          <p:cNvCxnSpPr>
            <a:cxnSpLocks noChangeShapeType="1"/>
          </p:cNvCxnSpPr>
          <p:nvPr/>
        </p:nvCxnSpPr>
        <p:spPr bwMode="auto">
          <a:xfrm>
            <a:off x="5740400" y="3228975"/>
            <a:ext cx="433388" cy="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49178" name="直接箭头连接符 68"/>
          <p:cNvCxnSpPr>
            <a:cxnSpLocks noChangeShapeType="1"/>
          </p:cNvCxnSpPr>
          <p:nvPr/>
        </p:nvCxnSpPr>
        <p:spPr bwMode="auto">
          <a:xfrm>
            <a:off x="5740400" y="3949700"/>
            <a:ext cx="433388" cy="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grpSp>
        <p:nvGrpSpPr>
          <p:cNvPr id="49179" name="组合 44"/>
          <p:cNvGrpSpPr/>
          <p:nvPr/>
        </p:nvGrpSpPr>
        <p:grpSpPr bwMode="auto">
          <a:xfrm>
            <a:off x="4210050" y="4813300"/>
            <a:ext cx="595313" cy="936625"/>
            <a:chOff x="4067944" y="5085184"/>
            <a:chExt cx="595035" cy="936104"/>
          </a:xfrm>
        </p:grpSpPr>
        <p:grpSp>
          <p:nvGrpSpPr>
            <p:cNvPr id="3" name="组合 142"/>
            <p:cNvGrpSpPr/>
            <p:nvPr/>
          </p:nvGrpSpPr>
          <p:grpSpPr>
            <a:xfrm>
              <a:off x="4067944" y="5085184"/>
              <a:ext cx="576064" cy="610521"/>
              <a:chOff x="3356610" y="2839692"/>
              <a:chExt cx="781050" cy="898553"/>
            </a:xfrm>
            <a:solidFill>
              <a:srgbClr val="00B050"/>
            </a:solidFill>
          </p:grpSpPr>
          <p:sp>
            <p:nvSpPr>
              <p:cNvPr id="82" name="Freeform 103"/>
              <p:cNvSpPr/>
              <p:nvPr/>
            </p:nvSpPr>
            <p:spPr bwMode="auto">
              <a:xfrm>
                <a:off x="3356610" y="3689861"/>
                <a:ext cx="781050" cy="48384"/>
              </a:xfrm>
              <a:custGeom>
                <a:avLst/>
                <a:gdLst/>
                <a:ahLst/>
                <a:cxnLst>
                  <a:cxn ang="0">
                    <a:pos x="226" y="8"/>
                  </a:cxn>
                  <a:cxn ang="0">
                    <a:pos x="226" y="8"/>
                  </a:cxn>
                  <a:cxn ang="0">
                    <a:pos x="224" y="12"/>
                  </a:cxn>
                  <a:cxn ang="0">
                    <a:pos x="222" y="14"/>
                  </a:cxn>
                  <a:cxn ang="0">
                    <a:pos x="4" y="14"/>
                  </a:cxn>
                  <a:cxn ang="0">
                    <a:pos x="4" y="14"/>
                  </a:cxn>
                  <a:cxn ang="0">
                    <a:pos x="2" y="12"/>
                  </a:cxn>
                  <a:cxn ang="0">
                    <a:pos x="0" y="8"/>
                  </a:cxn>
                  <a:cxn ang="0">
                    <a:pos x="0" y="8"/>
                  </a:cxn>
                  <a:cxn ang="0">
                    <a:pos x="0" y="8"/>
                  </a:cxn>
                  <a:cxn ang="0">
                    <a:pos x="2" y="2"/>
                  </a:cxn>
                  <a:cxn ang="0">
                    <a:pos x="4" y="0"/>
                  </a:cxn>
                  <a:cxn ang="0">
                    <a:pos x="222" y="0"/>
                  </a:cxn>
                  <a:cxn ang="0">
                    <a:pos x="222" y="0"/>
                  </a:cxn>
                  <a:cxn ang="0">
                    <a:pos x="224" y="2"/>
                  </a:cxn>
                  <a:cxn ang="0">
                    <a:pos x="226" y="8"/>
                  </a:cxn>
                  <a:cxn ang="0">
                    <a:pos x="226" y="8"/>
                  </a:cxn>
                </a:cxnLst>
                <a:rect l="0" t="0" r="r" b="b"/>
                <a:pathLst>
                  <a:path w="226" h="14">
                    <a:moveTo>
                      <a:pt x="226" y="8"/>
                    </a:moveTo>
                    <a:lnTo>
                      <a:pt x="226" y="8"/>
                    </a:lnTo>
                    <a:lnTo>
                      <a:pt x="224" y="12"/>
                    </a:lnTo>
                    <a:lnTo>
                      <a:pt x="222" y="14"/>
                    </a:lnTo>
                    <a:lnTo>
                      <a:pt x="4" y="14"/>
                    </a:lnTo>
                    <a:lnTo>
                      <a:pt x="4" y="14"/>
                    </a:lnTo>
                    <a:lnTo>
                      <a:pt x="2" y="12"/>
                    </a:lnTo>
                    <a:lnTo>
                      <a:pt x="0" y="8"/>
                    </a:lnTo>
                    <a:lnTo>
                      <a:pt x="0" y="8"/>
                    </a:lnTo>
                    <a:lnTo>
                      <a:pt x="0" y="8"/>
                    </a:lnTo>
                    <a:lnTo>
                      <a:pt x="2" y="2"/>
                    </a:lnTo>
                    <a:lnTo>
                      <a:pt x="4" y="0"/>
                    </a:lnTo>
                    <a:lnTo>
                      <a:pt x="222" y="0"/>
                    </a:lnTo>
                    <a:lnTo>
                      <a:pt x="222" y="0"/>
                    </a:lnTo>
                    <a:lnTo>
                      <a:pt x="224" y="2"/>
                    </a:lnTo>
                    <a:lnTo>
                      <a:pt x="226" y="8"/>
                    </a:lnTo>
                    <a:lnTo>
                      <a:pt x="226" y="8"/>
                    </a:lnTo>
                    <a:close/>
                  </a:path>
                </a:pathLst>
              </a:custGeom>
              <a:grpFill/>
              <a:ln w="9525">
                <a:noFill/>
                <a:round/>
              </a:ln>
            </p:spPr>
            <p:txBody>
              <a:bodyPr/>
              <a:lstStyle/>
              <a:p>
                <a:pPr eaLnBrk="1" fontAlgn="t" hangingPunct="1">
                  <a:defRPr/>
                </a:pPr>
                <a:endParaRPr lang="zh-CN" altLang="en-US">
                  <a:latin typeface="+mn-lt"/>
                  <a:ea typeface="+mn-ea"/>
                </a:endParaRPr>
              </a:p>
            </p:txBody>
          </p:sp>
          <p:sp>
            <p:nvSpPr>
              <p:cNvPr id="85" name="Freeform 104"/>
              <p:cNvSpPr/>
              <p:nvPr/>
            </p:nvSpPr>
            <p:spPr bwMode="auto">
              <a:xfrm>
                <a:off x="3577792" y="2839692"/>
                <a:ext cx="338685" cy="338685"/>
              </a:xfrm>
              <a:custGeom>
                <a:avLst/>
                <a:gdLst/>
                <a:ahLst/>
                <a:cxnLst>
                  <a:cxn ang="0">
                    <a:pos x="98" y="50"/>
                  </a:cxn>
                  <a:cxn ang="0">
                    <a:pos x="98" y="50"/>
                  </a:cxn>
                  <a:cxn ang="0">
                    <a:pos x="98" y="60"/>
                  </a:cxn>
                  <a:cxn ang="0">
                    <a:pos x="94" y="68"/>
                  </a:cxn>
                  <a:cxn ang="0">
                    <a:pos x="90" y="76"/>
                  </a:cxn>
                  <a:cxn ang="0">
                    <a:pos x="84" y="84"/>
                  </a:cxn>
                  <a:cxn ang="0">
                    <a:pos x="76" y="90"/>
                  </a:cxn>
                  <a:cxn ang="0">
                    <a:pos x="68" y="94"/>
                  </a:cxn>
                  <a:cxn ang="0">
                    <a:pos x="58" y="98"/>
                  </a:cxn>
                  <a:cxn ang="0">
                    <a:pos x="48" y="98"/>
                  </a:cxn>
                  <a:cxn ang="0">
                    <a:pos x="48" y="98"/>
                  </a:cxn>
                  <a:cxn ang="0">
                    <a:pos x="38" y="98"/>
                  </a:cxn>
                  <a:cxn ang="0">
                    <a:pos x="30" y="94"/>
                  </a:cxn>
                  <a:cxn ang="0">
                    <a:pos x="22" y="90"/>
                  </a:cxn>
                  <a:cxn ang="0">
                    <a:pos x="14" y="84"/>
                  </a:cxn>
                  <a:cxn ang="0">
                    <a:pos x="8" y="76"/>
                  </a:cxn>
                  <a:cxn ang="0">
                    <a:pos x="4" y="68"/>
                  </a:cxn>
                  <a:cxn ang="0">
                    <a:pos x="0" y="60"/>
                  </a:cxn>
                  <a:cxn ang="0">
                    <a:pos x="0" y="50"/>
                  </a:cxn>
                  <a:cxn ang="0">
                    <a:pos x="0" y="50"/>
                  </a:cxn>
                  <a:cxn ang="0">
                    <a:pos x="0" y="40"/>
                  </a:cxn>
                  <a:cxn ang="0">
                    <a:pos x="4" y="30"/>
                  </a:cxn>
                  <a:cxn ang="0">
                    <a:pos x="8" y="22"/>
                  </a:cxn>
                  <a:cxn ang="0">
                    <a:pos x="14" y="14"/>
                  </a:cxn>
                  <a:cxn ang="0">
                    <a:pos x="22" y="8"/>
                  </a:cxn>
                  <a:cxn ang="0">
                    <a:pos x="30" y="4"/>
                  </a:cxn>
                  <a:cxn ang="0">
                    <a:pos x="38" y="0"/>
                  </a:cxn>
                  <a:cxn ang="0">
                    <a:pos x="48" y="0"/>
                  </a:cxn>
                  <a:cxn ang="0">
                    <a:pos x="48" y="0"/>
                  </a:cxn>
                  <a:cxn ang="0">
                    <a:pos x="58" y="0"/>
                  </a:cxn>
                  <a:cxn ang="0">
                    <a:pos x="68" y="4"/>
                  </a:cxn>
                  <a:cxn ang="0">
                    <a:pos x="76" y="8"/>
                  </a:cxn>
                  <a:cxn ang="0">
                    <a:pos x="84" y="14"/>
                  </a:cxn>
                  <a:cxn ang="0">
                    <a:pos x="90" y="22"/>
                  </a:cxn>
                  <a:cxn ang="0">
                    <a:pos x="94" y="30"/>
                  </a:cxn>
                  <a:cxn ang="0">
                    <a:pos x="98" y="40"/>
                  </a:cxn>
                  <a:cxn ang="0">
                    <a:pos x="98" y="50"/>
                  </a:cxn>
                  <a:cxn ang="0">
                    <a:pos x="98" y="50"/>
                  </a:cxn>
                </a:cxnLst>
                <a:rect l="0" t="0" r="r" b="b"/>
                <a:pathLst>
                  <a:path w="98" h="98">
                    <a:moveTo>
                      <a:pt x="98" y="50"/>
                    </a:moveTo>
                    <a:lnTo>
                      <a:pt x="98" y="50"/>
                    </a:lnTo>
                    <a:lnTo>
                      <a:pt x="98" y="60"/>
                    </a:lnTo>
                    <a:lnTo>
                      <a:pt x="94" y="68"/>
                    </a:lnTo>
                    <a:lnTo>
                      <a:pt x="90" y="76"/>
                    </a:lnTo>
                    <a:lnTo>
                      <a:pt x="84" y="84"/>
                    </a:lnTo>
                    <a:lnTo>
                      <a:pt x="76" y="90"/>
                    </a:lnTo>
                    <a:lnTo>
                      <a:pt x="68" y="94"/>
                    </a:lnTo>
                    <a:lnTo>
                      <a:pt x="58" y="98"/>
                    </a:lnTo>
                    <a:lnTo>
                      <a:pt x="48" y="98"/>
                    </a:lnTo>
                    <a:lnTo>
                      <a:pt x="48" y="98"/>
                    </a:lnTo>
                    <a:lnTo>
                      <a:pt x="38" y="98"/>
                    </a:lnTo>
                    <a:lnTo>
                      <a:pt x="30" y="94"/>
                    </a:lnTo>
                    <a:lnTo>
                      <a:pt x="22" y="90"/>
                    </a:lnTo>
                    <a:lnTo>
                      <a:pt x="14" y="84"/>
                    </a:lnTo>
                    <a:lnTo>
                      <a:pt x="8" y="76"/>
                    </a:lnTo>
                    <a:lnTo>
                      <a:pt x="4" y="68"/>
                    </a:lnTo>
                    <a:lnTo>
                      <a:pt x="0" y="60"/>
                    </a:lnTo>
                    <a:lnTo>
                      <a:pt x="0" y="50"/>
                    </a:lnTo>
                    <a:lnTo>
                      <a:pt x="0" y="50"/>
                    </a:lnTo>
                    <a:lnTo>
                      <a:pt x="0" y="40"/>
                    </a:lnTo>
                    <a:lnTo>
                      <a:pt x="4" y="30"/>
                    </a:lnTo>
                    <a:lnTo>
                      <a:pt x="8" y="22"/>
                    </a:lnTo>
                    <a:lnTo>
                      <a:pt x="14" y="14"/>
                    </a:lnTo>
                    <a:lnTo>
                      <a:pt x="22" y="8"/>
                    </a:lnTo>
                    <a:lnTo>
                      <a:pt x="30" y="4"/>
                    </a:lnTo>
                    <a:lnTo>
                      <a:pt x="38" y="0"/>
                    </a:lnTo>
                    <a:lnTo>
                      <a:pt x="48" y="0"/>
                    </a:lnTo>
                    <a:lnTo>
                      <a:pt x="48" y="0"/>
                    </a:lnTo>
                    <a:lnTo>
                      <a:pt x="58" y="0"/>
                    </a:lnTo>
                    <a:lnTo>
                      <a:pt x="68" y="4"/>
                    </a:lnTo>
                    <a:lnTo>
                      <a:pt x="76" y="8"/>
                    </a:lnTo>
                    <a:lnTo>
                      <a:pt x="84" y="14"/>
                    </a:lnTo>
                    <a:lnTo>
                      <a:pt x="90" y="22"/>
                    </a:lnTo>
                    <a:lnTo>
                      <a:pt x="94" y="30"/>
                    </a:lnTo>
                    <a:lnTo>
                      <a:pt x="98" y="40"/>
                    </a:lnTo>
                    <a:lnTo>
                      <a:pt x="98" y="50"/>
                    </a:lnTo>
                    <a:lnTo>
                      <a:pt x="98" y="50"/>
                    </a:lnTo>
                    <a:close/>
                  </a:path>
                </a:pathLst>
              </a:custGeom>
              <a:grpFill/>
              <a:ln w="9525">
                <a:noFill/>
                <a:round/>
              </a:ln>
            </p:spPr>
            <p:txBody>
              <a:bodyPr/>
              <a:lstStyle/>
              <a:p>
                <a:pPr eaLnBrk="1" fontAlgn="t" hangingPunct="1">
                  <a:defRPr/>
                </a:pPr>
                <a:endParaRPr lang="zh-CN" altLang="en-US">
                  <a:latin typeface="+mn-lt"/>
                  <a:ea typeface="+mn-ea"/>
                </a:endParaRPr>
              </a:p>
            </p:txBody>
          </p:sp>
          <p:sp>
            <p:nvSpPr>
              <p:cNvPr id="90" name="Freeform 106"/>
              <p:cNvSpPr/>
              <p:nvPr/>
            </p:nvSpPr>
            <p:spPr bwMode="auto">
              <a:xfrm>
                <a:off x="3446465" y="3212937"/>
                <a:ext cx="601339" cy="442365"/>
              </a:xfrm>
              <a:custGeom>
                <a:avLst/>
                <a:gdLst/>
                <a:ahLst/>
                <a:cxnLst>
                  <a:cxn ang="0">
                    <a:pos x="138" y="0"/>
                  </a:cxn>
                  <a:cxn ang="0">
                    <a:pos x="124" y="0"/>
                  </a:cxn>
                  <a:cxn ang="0">
                    <a:pos x="88" y="62"/>
                  </a:cxn>
                  <a:cxn ang="0">
                    <a:pos x="50" y="0"/>
                  </a:cxn>
                  <a:cxn ang="0">
                    <a:pos x="36" y="0"/>
                  </a:cxn>
                  <a:cxn ang="0">
                    <a:pos x="36" y="0"/>
                  </a:cxn>
                  <a:cxn ang="0">
                    <a:pos x="28" y="0"/>
                  </a:cxn>
                  <a:cxn ang="0">
                    <a:pos x="22" y="2"/>
                  </a:cxn>
                  <a:cxn ang="0">
                    <a:pos x="16" y="6"/>
                  </a:cxn>
                  <a:cxn ang="0">
                    <a:pos x="10" y="10"/>
                  </a:cxn>
                  <a:cxn ang="0">
                    <a:pos x="6" y="14"/>
                  </a:cxn>
                  <a:cxn ang="0">
                    <a:pos x="4" y="20"/>
                  </a:cxn>
                  <a:cxn ang="0">
                    <a:pos x="2" y="28"/>
                  </a:cxn>
                  <a:cxn ang="0">
                    <a:pos x="0" y="34"/>
                  </a:cxn>
                  <a:cxn ang="0">
                    <a:pos x="0" y="128"/>
                  </a:cxn>
                  <a:cxn ang="0">
                    <a:pos x="174" y="128"/>
                  </a:cxn>
                  <a:cxn ang="0">
                    <a:pos x="174" y="34"/>
                  </a:cxn>
                  <a:cxn ang="0">
                    <a:pos x="174" y="34"/>
                  </a:cxn>
                  <a:cxn ang="0">
                    <a:pos x="172" y="28"/>
                  </a:cxn>
                  <a:cxn ang="0">
                    <a:pos x="170" y="20"/>
                  </a:cxn>
                  <a:cxn ang="0">
                    <a:pos x="168" y="14"/>
                  </a:cxn>
                  <a:cxn ang="0">
                    <a:pos x="164" y="10"/>
                  </a:cxn>
                  <a:cxn ang="0">
                    <a:pos x="158" y="6"/>
                  </a:cxn>
                  <a:cxn ang="0">
                    <a:pos x="152" y="2"/>
                  </a:cxn>
                  <a:cxn ang="0">
                    <a:pos x="146" y="0"/>
                  </a:cxn>
                  <a:cxn ang="0">
                    <a:pos x="138" y="0"/>
                  </a:cxn>
                  <a:cxn ang="0">
                    <a:pos x="138" y="0"/>
                  </a:cxn>
                </a:cxnLst>
                <a:rect l="0" t="0" r="r" b="b"/>
                <a:pathLst>
                  <a:path w="174" h="128">
                    <a:moveTo>
                      <a:pt x="138" y="0"/>
                    </a:moveTo>
                    <a:lnTo>
                      <a:pt x="124" y="0"/>
                    </a:lnTo>
                    <a:lnTo>
                      <a:pt x="88" y="62"/>
                    </a:lnTo>
                    <a:lnTo>
                      <a:pt x="50" y="0"/>
                    </a:lnTo>
                    <a:lnTo>
                      <a:pt x="36" y="0"/>
                    </a:lnTo>
                    <a:lnTo>
                      <a:pt x="36" y="0"/>
                    </a:lnTo>
                    <a:lnTo>
                      <a:pt x="28" y="0"/>
                    </a:lnTo>
                    <a:lnTo>
                      <a:pt x="22" y="2"/>
                    </a:lnTo>
                    <a:lnTo>
                      <a:pt x="16" y="6"/>
                    </a:lnTo>
                    <a:lnTo>
                      <a:pt x="10" y="10"/>
                    </a:lnTo>
                    <a:lnTo>
                      <a:pt x="6" y="14"/>
                    </a:lnTo>
                    <a:lnTo>
                      <a:pt x="4" y="20"/>
                    </a:lnTo>
                    <a:lnTo>
                      <a:pt x="2" y="28"/>
                    </a:lnTo>
                    <a:lnTo>
                      <a:pt x="0" y="34"/>
                    </a:lnTo>
                    <a:lnTo>
                      <a:pt x="0" y="128"/>
                    </a:lnTo>
                    <a:lnTo>
                      <a:pt x="174" y="128"/>
                    </a:lnTo>
                    <a:lnTo>
                      <a:pt x="174" y="34"/>
                    </a:lnTo>
                    <a:lnTo>
                      <a:pt x="174" y="34"/>
                    </a:lnTo>
                    <a:lnTo>
                      <a:pt x="172" y="28"/>
                    </a:lnTo>
                    <a:lnTo>
                      <a:pt x="170" y="20"/>
                    </a:lnTo>
                    <a:lnTo>
                      <a:pt x="168" y="14"/>
                    </a:lnTo>
                    <a:lnTo>
                      <a:pt x="164" y="10"/>
                    </a:lnTo>
                    <a:lnTo>
                      <a:pt x="158" y="6"/>
                    </a:lnTo>
                    <a:lnTo>
                      <a:pt x="152" y="2"/>
                    </a:lnTo>
                    <a:lnTo>
                      <a:pt x="146" y="0"/>
                    </a:lnTo>
                    <a:lnTo>
                      <a:pt x="138" y="0"/>
                    </a:lnTo>
                    <a:lnTo>
                      <a:pt x="138" y="0"/>
                    </a:lnTo>
                    <a:close/>
                  </a:path>
                </a:pathLst>
              </a:custGeom>
              <a:grpFill/>
              <a:ln w="9525">
                <a:noFill/>
                <a:round/>
              </a:ln>
            </p:spPr>
            <p:txBody>
              <a:bodyPr/>
              <a:lstStyle/>
              <a:p>
                <a:pPr eaLnBrk="1" fontAlgn="t" hangingPunct="1">
                  <a:defRPr/>
                </a:pPr>
                <a:endParaRPr lang="zh-CN" altLang="en-US">
                  <a:latin typeface="+mn-lt"/>
                  <a:ea typeface="+mn-ea"/>
                </a:endParaRPr>
              </a:p>
            </p:txBody>
          </p:sp>
          <p:sp>
            <p:nvSpPr>
              <p:cNvPr id="91" name="Freeform 107"/>
              <p:cNvSpPr/>
              <p:nvPr/>
            </p:nvSpPr>
            <p:spPr bwMode="auto">
              <a:xfrm>
                <a:off x="3716031" y="3219849"/>
                <a:ext cx="62208" cy="131327"/>
              </a:xfrm>
              <a:custGeom>
                <a:avLst/>
                <a:gdLst/>
                <a:ahLst/>
                <a:cxnLst>
                  <a:cxn ang="0">
                    <a:pos x="18" y="38"/>
                  </a:cxn>
                  <a:cxn ang="0">
                    <a:pos x="18" y="38"/>
                  </a:cxn>
                  <a:cxn ang="0">
                    <a:pos x="8" y="0"/>
                  </a:cxn>
                  <a:cxn ang="0">
                    <a:pos x="0" y="38"/>
                  </a:cxn>
                  <a:cxn ang="0">
                    <a:pos x="0" y="38"/>
                  </a:cxn>
                  <a:cxn ang="0">
                    <a:pos x="18" y="38"/>
                  </a:cxn>
                </a:cxnLst>
                <a:rect l="0" t="0" r="r" b="b"/>
                <a:pathLst>
                  <a:path w="18" h="38">
                    <a:moveTo>
                      <a:pt x="18" y="38"/>
                    </a:moveTo>
                    <a:lnTo>
                      <a:pt x="18" y="38"/>
                    </a:lnTo>
                    <a:lnTo>
                      <a:pt x="8" y="0"/>
                    </a:lnTo>
                    <a:lnTo>
                      <a:pt x="0" y="38"/>
                    </a:lnTo>
                    <a:lnTo>
                      <a:pt x="0" y="38"/>
                    </a:lnTo>
                    <a:lnTo>
                      <a:pt x="18" y="38"/>
                    </a:lnTo>
                    <a:close/>
                  </a:path>
                </a:pathLst>
              </a:custGeom>
              <a:grpFill/>
              <a:ln w="9525">
                <a:noFill/>
                <a:round/>
              </a:ln>
            </p:spPr>
            <p:txBody>
              <a:bodyPr/>
              <a:lstStyle/>
              <a:p>
                <a:pPr eaLnBrk="1" fontAlgn="t" hangingPunct="1">
                  <a:defRPr/>
                </a:pPr>
                <a:endParaRPr lang="zh-CN" altLang="en-US">
                  <a:latin typeface="+mn-lt"/>
                  <a:ea typeface="+mn-ea"/>
                </a:endParaRPr>
              </a:p>
            </p:txBody>
          </p:sp>
          <p:sp>
            <p:nvSpPr>
              <p:cNvPr id="92" name="Freeform 108"/>
              <p:cNvSpPr/>
              <p:nvPr/>
            </p:nvSpPr>
            <p:spPr bwMode="auto">
              <a:xfrm>
                <a:off x="3716031" y="3351176"/>
                <a:ext cx="62208" cy="20736"/>
              </a:xfrm>
              <a:custGeom>
                <a:avLst/>
                <a:gdLst/>
                <a:ahLst/>
                <a:cxnLst>
                  <a:cxn ang="0">
                    <a:pos x="0" y="0"/>
                  </a:cxn>
                  <a:cxn ang="0">
                    <a:pos x="0" y="0"/>
                  </a:cxn>
                  <a:cxn ang="0">
                    <a:pos x="10" y="6"/>
                  </a:cxn>
                  <a:cxn ang="0">
                    <a:pos x="18" y="0"/>
                  </a:cxn>
                  <a:cxn ang="0">
                    <a:pos x="18" y="0"/>
                  </a:cxn>
                  <a:cxn ang="0">
                    <a:pos x="0" y="0"/>
                  </a:cxn>
                </a:cxnLst>
                <a:rect l="0" t="0" r="r" b="b"/>
                <a:pathLst>
                  <a:path w="18" h="6">
                    <a:moveTo>
                      <a:pt x="0" y="0"/>
                    </a:moveTo>
                    <a:lnTo>
                      <a:pt x="0" y="0"/>
                    </a:lnTo>
                    <a:lnTo>
                      <a:pt x="10" y="6"/>
                    </a:lnTo>
                    <a:lnTo>
                      <a:pt x="18" y="0"/>
                    </a:lnTo>
                    <a:lnTo>
                      <a:pt x="18" y="0"/>
                    </a:lnTo>
                    <a:lnTo>
                      <a:pt x="0" y="0"/>
                    </a:lnTo>
                    <a:close/>
                  </a:path>
                </a:pathLst>
              </a:custGeom>
              <a:grpFill/>
              <a:ln w="9525">
                <a:noFill/>
                <a:round/>
              </a:ln>
            </p:spPr>
            <p:txBody>
              <a:bodyPr/>
              <a:lstStyle/>
              <a:p>
                <a:pPr eaLnBrk="1" fontAlgn="t" hangingPunct="1">
                  <a:defRPr/>
                </a:pPr>
                <a:endParaRPr lang="zh-CN" altLang="en-US">
                  <a:latin typeface="+mn-lt"/>
                  <a:ea typeface="+mn-ea"/>
                </a:endParaRPr>
              </a:p>
            </p:txBody>
          </p:sp>
          <p:sp>
            <p:nvSpPr>
              <p:cNvPr id="93" name="Freeform 109"/>
              <p:cNvSpPr/>
              <p:nvPr/>
            </p:nvSpPr>
            <p:spPr bwMode="auto">
              <a:xfrm>
                <a:off x="3736767" y="3212937"/>
                <a:ext cx="20736" cy="20736"/>
              </a:xfrm>
              <a:custGeom>
                <a:avLst/>
                <a:gdLst/>
                <a:ahLst/>
                <a:cxnLst>
                  <a:cxn ang="0">
                    <a:pos x="6" y="2"/>
                  </a:cxn>
                  <a:cxn ang="0">
                    <a:pos x="4" y="6"/>
                  </a:cxn>
                  <a:cxn ang="0">
                    <a:pos x="0" y="2"/>
                  </a:cxn>
                  <a:cxn ang="0">
                    <a:pos x="4" y="0"/>
                  </a:cxn>
                  <a:cxn ang="0">
                    <a:pos x="6" y="2"/>
                  </a:cxn>
                </a:cxnLst>
                <a:rect l="0" t="0" r="r" b="b"/>
                <a:pathLst>
                  <a:path w="6" h="6">
                    <a:moveTo>
                      <a:pt x="6" y="2"/>
                    </a:moveTo>
                    <a:lnTo>
                      <a:pt x="4" y="6"/>
                    </a:lnTo>
                    <a:lnTo>
                      <a:pt x="0" y="2"/>
                    </a:lnTo>
                    <a:lnTo>
                      <a:pt x="4" y="0"/>
                    </a:lnTo>
                    <a:lnTo>
                      <a:pt x="6" y="2"/>
                    </a:lnTo>
                    <a:close/>
                  </a:path>
                </a:pathLst>
              </a:custGeom>
              <a:grpFill/>
              <a:ln w="9525">
                <a:noFill/>
                <a:round/>
              </a:ln>
            </p:spPr>
            <p:txBody>
              <a:bodyPr/>
              <a:lstStyle/>
              <a:p>
                <a:pPr eaLnBrk="1" fontAlgn="t" hangingPunct="1">
                  <a:defRPr/>
                </a:pPr>
                <a:endParaRPr lang="zh-CN" altLang="en-US">
                  <a:latin typeface="+mn-lt"/>
                  <a:ea typeface="+mn-ea"/>
                </a:endParaRPr>
              </a:p>
            </p:txBody>
          </p:sp>
        </p:grpSp>
        <p:sp>
          <p:nvSpPr>
            <p:cNvPr id="49185" name="TextBox 80"/>
            <p:cNvSpPr txBox="1">
              <a:spLocks noChangeArrowheads="1"/>
            </p:cNvSpPr>
            <p:nvPr/>
          </p:nvSpPr>
          <p:spPr bwMode="auto">
            <a:xfrm>
              <a:off x="4067944" y="5683339"/>
              <a:ext cx="595035" cy="3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张三</a:t>
              </a:r>
              <a:endParaRPr lang="zh-CN" altLang="en-US" sz="1600" smtClean="0">
                <a:latin typeface="+mn-lt"/>
                <a:ea typeface="+mn-ea"/>
              </a:endParaRPr>
            </a:p>
          </p:txBody>
        </p:sp>
      </p:grpSp>
      <p:sp>
        <p:nvSpPr>
          <p:cNvPr id="49180" name="任意多边形 93"/>
          <p:cNvSpPr/>
          <p:nvPr/>
        </p:nvSpPr>
        <p:spPr bwMode="auto">
          <a:xfrm>
            <a:off x="3306763" y="3228975"/>
            <a:ext cx="1209675" cy="1512888"/>
          </a:xfrm>
          <a:custGeom>
            <a:avLst/>
            <a:gdLst>
              <a:gd name="T0" fmla="*/ 3184386 w 1112837"/>
              <a:gd name="T1" fmla="*/ 890436 h 1581150"/>
              <a:gd name="T2" fmla="*/ 2761683 w 1112837"/>
              <a:gd name="T3" fmla="*/ 504223 h 1581150"/>
              <a:gd name="T4" fmla="*/ 0 w 1112837"/>
              <a:gd name="T5" fmla="*/ 0 h 1581150"/>
              <a:gd name="T6" fmla="*/ 0 60000 65536"/>
              <a:gd name="T7" fmla="*/ 0 60000 65536"/>
              <a:gd name="T8" fmla="*/ 0 60000 65536"/>
              <a:gd name="T9" fmla="*/ 0 w 1112837"/>
              <a:gd name="T10" fmla="*/ 0 h 1581150"/>
              <a:gd name="T11" fmla="*/ 1112837 w 1112837"/>
              <a:gd name="T12" fmla="*/ 1581150 h 1581150"/>
            </a:gdLst>
            <a:ahLst/>
            <a:cxnLst>
              <a:cxn ang="T6">
                <a:pos x="T0" y="T1"/>
              </a:cxn>
              <a:cxn ang="T7">
                <a:pos x="T2" y="T3"/>
              </a:cxn>
              <a:cxn ang="T8">
                <a:pos x="T4" y="T5"/>
              </a:cxn>
            </a:cxnLst>
            <a:rect l="T9" t="T10" r="T11" b="T12"/>
            <a:pathLst>
              <a:path w="1112837" h="1581150">
                <a:moveTo>
                  <a:pt x="1076325" y="1581150"/>
                </a:moveTo>
                <a:cubicBezTo>
                  <a:pt x="1094581" y="1370012"/>
                  <a:pt x="1112837" y="1158875"/>
                  <a:pt x="933450" y="895350"/>
                </a:cubicBezTo>
                <a:cubicBezTo>
                  <a:pt x="754063" y="631825"/>
                  <a:pt x="377031" y="315912"/>
                  <a:pt x="0" y="0"/>
                </a:cubicBezTo>
              </a:path>
            </a:pathLst>
          </a:custGeom>
          <a:noFill/>
          <a:ln w="28575">
            <a:solidFill>
              <a:srgbClr val="00B050"/>
            </a:solidFill>
            <a:prstDash val="lgDash"/>
            <a:round/>
            <a:tailEnd type="arrow" w="med" len="med"/>
          </a:ln>
          <a:extLst>
            <a:ext uri="{909E8E84-426E-40DD-AFC4-6F175D3DCCD1}">
              <a14:hiddenFill xmlns:a14="http://schemas.microsoft.com/office/drawing/2010/main">
                <a:solidFill>
                  <a:srgbClr val="FFFFFF"/>
                </a:solidFill>
              </a14:hiddenFill>
            </a:ext>
          </a:extLst>
        </p:spPr>
        <p:txBody>
          <a:bodyPr anchor="ctr"/>
          <a:lstStyle/>
          <a:p>
            <a:pPr>
              <a:defRPr/>
            </a:pPr>
            <a:endParaRPr lang="en-US">
              <a:latin typeface="+mn-lt"/>
              <a:ea typeface="+mn-ea"/>
            </a:endParaRPr>
          </a:p>
        </p:txBody>
      </p:sp>
      <p:sp>
        <p:nvSpPr>
          <p:cNvPr id="49181" name="任意多边形 94"/>
          <p:cNvSpPr/>
          <p:nvPr/>
        </p:nvSpPr>
        <p:spPr bwMode="auto">
          <a:xfrm>
            <a:off x="4805363" y="4162425"/>
            <a:ext cx="2397125" cy="1090613"/>
          </a:xfrm>
          <a:custGeom>
            <a:avLst/>
            <a:gdLst>
              <a:gd name="T0" fmla="*/ 0 w 2486025"/>
              <a:gd name="T1" fmla="*/ 1057279 h 1090612"/>
              <a:gd name="T2" fmla="*/ 1198911 w 2486025"/>
              <a:gd name="T3" fmla="*/ 914404 h 1090612"/>
              <a:gd name="T4" fmla="*/ 1549087 w 2486025"/>
              <a:gd name="T5" fmla="*/ 0 h 1090612"/>
              <a:gd name="T6" fmla="*/ 0 60000 65536"/>
              <a:gd name="T7" fmla="*/ 0 60000 65536"/>
              <a:gd name="T8" fmla="*/ 0 60000 65536"/>
              <a:gd name="T9" fmla="*/ 0 w 2486025"/>
              <a:gd name="T10" fmla="*/ 0 h 1090612"/>
              <a:gd name="T11" fmla="*/ 2486025 w 2486025"/>
              <a:gd name="T12" fmla="*/ 1090612 h 1090612"/>
            </a:gdLst>
            <a:ahLst/>
            <a:cxnLst>
              <a:cxn ang="T6">
                <a:pos x="T0" y="T1"/>
              </a:cxn>
              <a:cxn ang="T7">
                <a:pos x="T2" y="T3"/>
              </a:cxn>
              <a:cxn ang="T8">
                <a:pos x="T4" y="T5"/>
              </a:cxn>
            </a:cxnLst>
            <a:rect l="T9" t="T10" r="T11" b="T12"/>
            <a:pathLst>
              <a:path w="2486025" h="1090612">
                <a:moveTo>
                  <a:pt x="0" y="1057275"/>
                </a:moveTo>
                <a:cubicBezTo>
                  <a:pt x="754856" y="1073943"/>
                  <a:pt x="1509713" y="1090612"/>
                  <a:pt x="1924050" y="914400"/>
                </a:cubicBezTo>
                <a:cubicBezTo>
                  <a:pt x="2338387" y="738188"/>
                  <a:pt x="2412206" y="369094"/>
                  <a:pt x="2486025" y="0"/>
                </a:cubicBezTo>
              </a:path>
            </a:pathLst>
          </a:custGeom>
          <a:noFill/>
          <a:ln w="28575">
            <a:solidFill>
              <a:srgbClr val="00B050"/>
            </a:solidFill>
            <a:prstDash val="lgDash"/>
            <a:round/>
            <a:tailEnd type="arrow" w="med" len="med"/>
          </a:ln>
          <a:extLst>
            <a:ext uri="{909E8E84-426E-40DD-AFC4-6F175D3DCCD1}">
              <a14:hiddenFill xmlns:a14="http://schemas.microsoft.com/office/drawing/2010/main">
                <a:solidFill>
                  <a:srgbClr val="FFFFFF"/>
                </a:solidFill>
              </a14:hiddenFill>
            </a:ext>
          </a:extLst>
        </p:spPr>
        <p:txBody>
          <a:bodyPr anchor="ctr"/>
          <a:lstStyle/>
          <a:p>
            <a:pPr>
              <a:defRPr/>
            </a:pPr>
            <a:endParaRPr lang="en-US">
              <a:latin typeface="+mn-lt"/>
              <a:ea typeface="+mn-ea"/>
            </a:endParaRPr>
          </a:p>
        </p:txBody>
      </p:sp>
      <p:sp>
        <p:nvSpPr>
          <p:cNvPr id="49182" name="TextBox 95"/>
          <p:cNvSpPr txBox="1">
            <a:spLocks noChangeArrowheads="1"/>
          </p:cNvSpPr>
          <p:nvPr/>
        </p:nvSpPr>
        <p:spPr bwMode="auto">
          <a:xfrm>
            <a:off x="2119313" y="5713413"/>
            <a:ext cx="491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800" dirty="0" smtClean="0">
                <a:latin typeface="+mn-lt"/>
                <a:ea typeface="+mn-ea"/>
              </a:rPr>
              <a:t>允许单一</a:t>
            </a:r>
            <a:r>
              <a:rPr lang="en-US" altLang="zh-CN" sz="1800" dirty="0" smtClean="0">
                <a:latin typeface="+mn-lt"/>
                <a:ea typeface="+mn-ea"/>
              </a:rPr>
              <a:t>User</a:t>
            </a:r>
            <a:r>
              <a:rPr lang="zh-CN" altLang="en-US" sz="1800" dirty="0" smtClean="0">
                <a:latin typeface="+mn-lt"/>
                <a:ea typeface="+mn-ea"/>
              </a:rPr>
              <a:t>跨</a:t>
            </a:r>
            <a:r>
              <a:rPr lang="en-US" altLang="zh-CN" sz="1800" dirty="0" smtClean="0">
                <a:latin typeface="+mn-lt"/>
                <a:ea typeface="+mn-ea"/>
              </a:rPr>
              <a:t>VDC/Organization/Tenant</a:t>
            </a:r>
            <a:r>
              <a:rPr lang="zh-CN" altLang="en-US" sz="1800" dirty="0" smtClean="0">
                <a:latin typeface="+mn-lt"/>
                <a:ea typeface="+mn-ea"/>
              </a:rPr>
              <a:t>存在</a:t>
            </a:r>
            <a:endParaRPr lang="zh-CN" altLang="en-US" sz="1800" dirty="0" smtClean="0">
              <a:latin typeface="+mn-lt"/>
              <a:ea typeface="+mn-ea"/>
            </a:endParaRPr>
          </a:p>
        </p:txBody>
      </p:sp>
      <p:sp>
        <p:nvSpPr>
          <p:cNvPr id="6" name="Title 5"/>
          <p:cNvSpPr>
            <a:spLocks noGrp="1"/>
          </p:cNvSpPr>
          <p:nvPr>
            <p:ph type="title"/>
          </p:nvPr>
        </p:nvSpPr>
        <p:spPr/>
        <p:txBody>
          <a:bodyPr/>
          <a:lstStyle/>
          <a:p>
            <a:r>
              <a:rPr lang="zh-CN" altLang="en-US" dirty="0"/>
              <a:t>租户</a:t>
            </a:r>
            <a:r>
              <a:rPr lang="en-US" altLang="zh-CN" dirty="0"/>
              <a:t>/</a:t>
            </a:r>
            <a:r>
              <a:rPr lang="zh-CN" altLang="en-US" dirty="0"/>
              <a:t>用户</a:t>
            </a:r>
            <a:r>
              <a:rPr lang="en-US" altLang="zh-CN" dirty="0"/>
              <a:t>/</a:t>
            </a:r>
            <a:r>
              <a:rPr lang="zh-CN" altLang="en-US" dirty="0" smtClean="0"/>
              <a:t>配额</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106"/>
          <p:cNvSpPr>
            <a:spLocks noChangeArrowheads="1"/>
          </p:cNvSpPr>
          <p:nvPr/>
        </p:nvSpPr>
        <p:spPr bwMode="auto">
          <a:xfrm>
            <a:off x="1187450" y="2003425"/>
            <a:ext cx="6337300" cy="25209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
                <a:srgbClr val="CC9900"/>
              </a:buClr>
              <a:buSzTx/>
              <a:buFont typeface="Wingdings" panose="05000000000000000000" pitchFamily="2" charset="2"/>
              <a:buChar char="n"/>
              <a:defRPr/>
            </a:pPr>
            <a:endParaRPr lang="zh-CN" altLang="en-US" sz="1600" b="1" smtClean="0">
              <a:solidFill>
                <a:srgbClr val="000000"/>
              </a:solidFill>
              <a:latin typeface="+mn-lt"/>
              <a:ea typeface="+mn-ea"/>
            </a:endParaRPr>
          </a:p>
        </p:txBody>
      </p:sp>
      <p:sp>
        <p:nvSpPr>
          <p:cNvPr id="51203" name="矩形 108"/>
          <p:cNvSpPr>
            <a:spLocks noChangeArrowheads="1"/>
          </p:cNvSpPr>
          <p:nvPr/>
        </p:nvSpPr>
        <p:spPr bwMode="auto">
          <a:xfrm>
            <a:off x="3419475" y="3876675"/>
            <a:ext cx="792163" cy="431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dirty="0" smtClean="0">
                <a:solidFill>
                  <a:srgbClr val="000000"/>
                </a:solidFill>
                <a:latin typeface="+mn-lt"/>
                <a:ea typeface="+mn-ea"/>
              </a:rPr>
              <a:t>IRM </a:t>
            </a:r>
            <a:endParaRPr lang="en-US" altLang="zh-CN" sz="1200" dirty="0" smtClean="0">
              <a:solidFill>
                <a:srgbClr val="000000"/>
              </a:solidFill>
              <a:latin typeface="+mn-lt"/>
              <a:ea typeface="+mn-ea"/>
            </a:endParaRPr>
          </a:p>
          <a:p>
            <a:pPr algn="ctr" eaLnBrk="1" hangingPunct="1">
              <a:lnSpc>
                <a:spcPct val="100000"/>
              </a:lnSpc>
              <a:spcBef>
                <a:spcPct val="0"/>
              </a:spcBef>
              <a:buClr>
                <a:srgbClr val="CC9900"/>
              </a:buClr>
              <a:buSzTx/>
              <a:buFontTx/>
              <a:buNone/>
              <a:defRPr/>
            </a:pPr>
            <a:r>
              <a:rPr lang="en-US" altLang="zh-CN" sz="1200" dirty="0" smtClean="0">
                <a:solidFill>
                  <a:srgbClr val="000000"/>
                </a:solidFill>
                <a:latin typeface="+mn-lt"/>
                <a:ea typeface="+mn-ea"/>
              </a:rPr>
              <a:t>Service</a:t>
            </a:r>
            <a:endParaRPr lang="zh-CN" altLang="en-US" sz="1200" dirty="0" smtClean="0">
              <a:solidFill>
                <a:srgbClr val="000000"/>
              </a:solidFill>
              <a:latin typeface="+mn-lt"/>
              <a:ea typeface="+mn-ea"/>
            </a:endParaRPr>
          </a:p>
        </p:txBody>
      </p:sp>
      <p:sp>
        <p:nvSpPr>
          <p:cNvPr id="51204" name="矩形 109"/>
          <p:cNvSpPr>
            <a:spLocks noChangeArrowheads="1"/>
          </p:cNvSpPr>
          <p:nvPr/>
        </p:nvSpPr>
        <p:spPr bwMode="auto">
          <a:xfrm>
            <a:off x="5435600" y="3876675"/>
            <a:ext cx="792163" cy="431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UHM </a:t>
            </a:r>
            <a:endParaRPr lang="en-US" altLang="zh-CN" sz="1200" smtClean="0">
              <a:solidFill>
                <a:srgbClr val="000000"/>
              </a:solidFill>
              <a:latin typeface="+mn-lt"/>
              <a:ea typeface="+mn-ea"/>
            </a:endParaRPr>
          </a:p>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Service</a:t>
            </a:r>
            <a:endParaRPr lang="zh-CN" altLang="en-US" sz="1200" smtClean="0">
              <a:solidFill>
                <a:srgbClr val="000000"/>
              </a:solidFill>
              <a:latin typeface="+mn-lt"/>
              <a:ea typeface="+mn-ea"/>
            </a:endParaRPr>
          </a:p>
        </p:txBody>
      </p:sp>
      <p:sp>
        <p:nvSpPr>
          <p:cNvPr id="51205" name="矩形 110"/>
          <p:cNvSpPr>
            <a:spLocks noChangeArrowheads="1"/>
          </p:cNvSpPr>
          <p:nvPr/>
        </p:nvSpPr>
        <p:spPr bwMode="auto">
          <a:xfrm>
            <a:off x="6443663" y="2363788"/>
            <a:ext cx="792162" cy="431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IAM </a:t>
            </a:r>
            <a:endParaRPr lang="en-US" altLang="zh-CN" sz="1200" smtClean="0">
              <a:solidFill>
                <a:srgbClr val="000000"/>
              </a:solidFill>
              <a:latin typeface="+mn-lt"/>
              <a:ea typeface="+mn-ea"/>
            </a:endParaRPr>
          </a:p>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Service</a:t>
            </a:r>
            <a:endParaRPr lang="zh-CN" altLang="en-US" sz="1200" smtClean="0">
              <a:solidFill>
                <a:srgbClr val="000000"/>
              </a:solidFill>
              <a:latin typeface="+mn-lt"/>
              <a:ea typeface="+mn-ea"/>
            </a:endParaRPr>
          </a:p>
        </p:txBody>
      </p:sp>
      <p:sp>
        <p:nvSpPr>
          <p:cNvPr id="51206" name="矩形 111"/>
          <p:cNvSpPr>
            <a:spLocks noChangeArrowheads="1"/>
          </p:cNvSpPr>
          <p:nvPr/>
        </p:nvSpPr>
        <p:spPr bwMode="auto">
          <a:xfrm>
            <a:off x="2195513" y="2363788"/>
            <a:ext cx="792162" cy="431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SSP </a:t>
            </a:r>
            <a:endParaRPr lang="en-US" altLang="zh-CN" sz="1200" smtClean="0">
              <a:solidFill>
                <a:srgbClr val="000000"/>
              </a:solidFill>
              <a:latin typeface="+mn-lt"/>
              <a:ea typeface="+mn-ea"/>
            </a:endParaRPr>
          </a:p>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Service</a:t>
            </a:r>
            <a:endParaRPr lang="zh-CN" altLang="en-US" sz="1200" smtClean="0">
              <a:solidFill>
                <a:srgbClr val="000000"/>
              </a:solidFill>
              <a:latin typeface="+mn-lt"/>
              <a:ea typeface="+mn-ea"/>
            </a:endParaRPr>
          </a:p>
        </p:txBody>
      </p:sp>
      <p:sp>
        <p:nvSpPr>
          <p:cNvPr id="51207" name="矩形 112"/>
          <p:cNvSpPr>
            <a:spLocks noChangeArrowheads="1"/>
          </p:cNvSpPr>
          <p:nvPr/>
        </p:nvSpPr>
        <p:spPr bwMode="auto">
          <a:xfrm>
            <a:off x="5435600" y="2363788"/>
            <a:ext cx="792163" cy="431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Fault </a:t>
            </a:r>
            <a:endParaRPr lang="en-US" altLang="zh-CN" sz="1200" smtClean="0">
              <a:solidFill>
                <a:srgbClr val="000000"/>
              </a:solidFill>
              <a:latin typeface="+mn-lt"/>
              <a:ea typeface="+mn-ea"/>
            </a:endParaRPr>
          </a:p>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Service</a:t>
            </a:r>
            <a:endParaRPr lang="zh-CN" altLang="en-US" sz="1200" smtClean="0">
              <a:solidFill>
                <a:srgbClr val="000000"/>
              </a:solidFill>
              <a:latin typeface="+mn-lt"/>
              <a:ea typeface="+mn-ea"/>
            </a:endParaRPr>
          </a:p>
        </p:txBody>
      </p:sp>
      <p:sp>
        <p:nvSpPr>
          <p:cNvPr id="51208" name="矩形 116"/>
          <p:cNvSpPr>
            <a:spLocks noChangeArrowheads="1"/>
          </p:cNvSpPr>
          <p:nvPr/>
        </p:nvSpPr>
        <p:spPr bwMode="auto">
          <a:xfrm>
            <a:off x="6443663" y="3876675"/>
            <a:ext cx="792162" cy="431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dirty="0" smtClean="0">
                <a:solidFill>
                  <a:srgbClr val="000000"/>
                </a:solidFill>
                <a:latin typeface="+mn-lt"/>
                <a:ea typeface="+mn-ea"/>
              </a:rPr>
              <a:t>HA</a:t>
            </a:r>
            <a:endParaRPr lang="en-US" altLang="zh-CN" sz="1200" dirty="0" smtClean="0">
              <a:solidFill>
                <a:srgbClr val="000000"/>
              </a:solidFill>
              <a:latin typeface="+mn-lt"/>
              <a:ea typeface="+mn-ea"/>
            </a:endParaRPr>
          </a:p>
          <a:p>
            <a:pPr algn="ctr" eaLnBrk="1" hangingPunct="1">
              <a:lnSpc>
                <a:spcPct val="100000"/>
              </a:lnSpc>
              <a:spcBef>
                <a:spcPct val="0"/>
              </a:spcBef>
              <a:buClr>
                <a:srgbClr val="CC9900"/>
              </a:buClr>
              <a:buSzTx/>
              <a:buFontTx/>
              <a:buNone/>
              <a:defRPr/>
            </a:pPr>
            <a:r>
              <a:rPr lang="en-US" altLang="zh-CN" sz="1200" dirty="0" smtClean="0">
                <a:solidFill>
                  <a:srgbClr val="000000"/>
                </a:solidFill>
                <a:latin typeface="+mn-lt"/>
                <a:ea typeface="+mn-ea"/>
              </a:rPr>
              <a:t>Service</a:t>
            </a:r>
            <a:endParaRPr lang="zh-CN" altLang="en-US" sz="1200" dirty="0" smtClean="0">
              <a:solidFill>
                <a:srgbClr val="000000"/>
              </a:solidFill>
              <a:latin typeface="+mn-lt"/>
              <a:ea typeface="+mn-ea"/>
            </a:endParaRPr>
          </a:p>
        </p:txBody>
      </p:sp>
      <p:sp>
        <p:nvSpPr>
          <p:cNvPr id="51209" name="矩形 117"/>
          <p:cNvSpPr>
            <a:spLocks noChangeArrowheads="1"/>
          </p:cNvSpPr>
          <p:nvPr/>
        </p:nvSpPr>
        <p:spPr bwMode="auto">
          <a:xfrm>
            <a:off x="3419475" y="2363788"/>
            <a:ext cx="792163" cy="431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Monitor</a:t>
            </a:r>
            <a:endParaRPr lang="en-US" altLang="zh-CN" sz="1200" smtClean="0">
              <a:solidFill>
                <a:srgbClr val="000000"/>
              </a:solidFill>
              <a:latin typeface="+mn-lt"/>
              <a:ea typeface="+mn-ea"/>
            </a:endParaRPr>
          </a:p>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Service</a:t>
            </a:r>
            <a:endParaRPr lang="zh-CN" altLang="en-US" sz="1200" smtClean="0">
              <a:solidFill>
                <a:srgbClr val="000000"/>
              </a:solidFill>
              <a:latin typeface="+mn-lt"/>
              <a:ea typeface="+mn-ea"/>
            </a:endParaRPr>
          </a:p>
        </p:txBody>
      </p:sp>
      <p:sp>
        <p:nvSpPr>
          <p:cNvPr id="51210" name="矩形 118"/>
          <p:cNvSpPr>
            <a:spLocks noChangeArrowheads="1"/>
          </p:cNvSpPr>
          <p:nvPr/>
        </p:nvSpPr>
        <p:spPr bwMode="auto">
          <a:xfrm>
            <a:off x="4427538" y="2363788"/>
            <a:ext cx="792162" cy="431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Report</a:t>
            </a:r>
            <a:endParaRPr lang="en-US" altLang="zh-CN" sz="1200" smtClean="0">
              <a:solidFill>
                <a:srgbClr val="000000"/>
              </a:solidFill>
              <a:latin typeface="+mn-lt"/>
              <a:ea typeface="+mn-ea"/>
            </a:endParaRPr>
          </a:p>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Service</a:t>
            </a:r>
            <a:endParaRPr lang="zh-CN" altLang="en-US" sz="1200" smtClean="0">
              <a:solidFill>
                <a:srgbClr val="000000"/>
              </a:solidFill>
              <a:latin typeface="+mn-lt"/>
              <a:ea typeface="+mn-ea"/>
            </a:endParaRPr>
          </a:p>
        </p:txBody>
      </p:sp>
      <p:pic>
        <p:nvPicPr>
          <p:cNvPr id="51211" name="Picture 70" descr="User_UserHalfC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9750" y="2590800"/>
            <a:ext cx="36036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2" name="Picture 72" descr="User_UserHalf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525838"/>
            <a:ext cx="3603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TextBox 122"/>
          <p:cNvSpPr txBox="1"/>
          <p:nvPr/>
        </p:nvSpPr>
        <p:spPr>
          <a:xfrm>
            <a:off x="395288" y="2363788"/>
            <a:ext cx="720725" cy="276225"/>
          </a:xfrm>
          <a:prstGeom prst="rect">
            <a:avLst/>
          </a:prstGeom>
          <a:noFill/>
        </p:spPr>
        <p:txBody>
          <a:bodyPr>
            <a:spAutoFit/>
          </a:bodyPr>
          <a:lstStyle/>
          <a:p>
            <a:pPr algn="ctr" eaLnBrk="1" fontAlgn="auto" hangingPunct="1">
              <a:spcBef>
                <a:spcPts val="0"/>
              </a:spcBef>
              <a:spcAft>
                <a:spcPts val="0"/>
              </a:spcAft>
              <a:defRPr/>
            </a:pPr>
            <a:r>
              <a:rPr lang="zh-CN" altLang="en-US" sz="1200" kern="0" dirty="0">
                <a:solidFill>
                  <a:sysClr val="windowText" lastClr="000000"/>
                </a:solidFill>
                <a:latin typeface="+mn-lt"/>
                <a:ea typeface="+mn-ea"/>
              </a:rPr>
              <a:t>租户</a:t>
            </a:r>
            <a:endParaRPr lang="zh-CN" altLang="en-US" sz="1200" kern="0" dirty="0">
              <a:solidFill>
                <a:sysClr val="windowText" lastClr="000000"/>
              </a:solidFill>
              <a:latin typeface="+mn-lt"/>
              <a:ea typeface="+mn-ea"/>
            </a:endParaRPr>
          </a:p>
        </p:txBody>
      </p:sp>
      <p:sp>
        <p:nvSpPr>
          <p:cNvPr id="124" name="TextBox 123"/>
          <p:cNvSpPr txBox="1"/>
          <p:nvPr/>
        </p:nvSpPr>
        <p:spPr>
          <a:xfrm>
            <a:off x="395288" y="3300413"/>
            <a:ext cx="720725" cy="276225"/>
          </a:xfrm>
          <a:prstGeom prst="rect">
            <a:avLst/>
          </a:prstGeom>
          <a:noFill/>
        </p:spPr>
        <p:txBody>
          <a:bodyPr>
            <a:spAutoFit/>
          </a:bodyPr>
          <a:lstStyle/>
          <a:p>
            <a:pPr algn="ctr" eaLnBrk="1" fontAlgn="auto" hangingPunct="1">
              <a:spcBef>
                <a:spcPts val="0"/>
              </a:spcBef>
              <a:spcAft>
                <a:spcPts val="0"/>
              </a:spcAft>
              <a:defRPr/>
            </a:pPr>
            <a:r>
              <a:rPr lang="zh-CN" altLang="en-US" sz="1200" kern="0" dirty="0">
                <a:solidFill>
                  <a:sysClr val="windowText" lastClr="000000"/>
                </a:solidFill>
                <a:latin typeface="+mn-lt"/>
                <a:ea typeface="+mn-ea"/>
              </a:rPr>
              <a:t>管理员</a:t>
            </a:r>
            <a:endParaRPr lang="zh-CN" altLang="en-US" sz="1200" kern="0" dirty="0">
              <a:solidFill>
                <a:sysClr val="windowText" lastClr="000000"/>
              </a:solidFill>
              <a:latin typeface="+mn-lt"/>
              <a:ea typeface="+mn-ea"/>
            </a:endParaRPr>
          </a:p>
        </p:txBody>
      </p:sp>
      <p:cxnSp>
        <p:nvCxnSpPr>
          <p:cNvPr id="51215" name="肘形连接符 124"/>
          <p:cNvCxnSpPr>
            <a:cxnSpLocks noChangeShapeType="1"/>
            <a:endCxn id="51232" idx="1"/>
          </p:cNvCxnSpPr>
          <p:nvPr/>
        </p:nvCxnSpPr>
        <p:spPr bwMode="auto">
          <a:xfrm>
            <a:off x="900113" y="2873375"/>
            <a:ext cx="431800" cy="463550"/>
          </a:xfrm>
          <a:prstGeom prst="bentConnector3">
            <a:avLst>
              <a:gd name="adj1" fmla="val 50000"/>
            </a:avLst>
          </a:prstGeom>
          <a:noFill/>
          <a:ln w="9525">
            <a:solidFill>
              <a:srgbClr val="7F7F7F"/>
            </a:solidFill>
            <a:miter lim="800000"/>
          </a:ln>
          <a:extLst>
            <a:ext uri="{909E8E84-426E-40DD-AFC4-6F175D3DCCD1}">
              <a14:hiddenFill xmlns:a14="http://schemas.microsoft.com/office/drawing/2010/main">
                <a:noFill/>
              </a14:hiddenFill>
            </a:ext>
          </a:extLst>
        </p:spPr>
      </p:cxnSp>
      <p:cxnSp>
        <p:nvCxnSpPr>
          <p:cNvPr id="51216" name="肘形连接符 125"/>
          <p:cNvCxnSpPr>
            <a:cxnSpLocks noChangeShapeType="1"/>
            <a:endCxn id="51232" idx="1"/>
          </p:cNvCxnSpPr>
          <p:nvPr/>
        </p:nvCxnSpPr>
        <p:spPr bwMode="auto">
          <a:xfrm flipV="1">
            <a:off x="900113" y="3336925"/>
            <a:ext cx="431800" cy="471488"/>
          </a:xfrm>
          <a:prstGeom prst="bentConnector3">
            <a:avLst>
              <a:gd name="adj1" fmla="val 50000"/>
            </a:avLst>
          </a:prstGeom>
          <a:noFill/>
          <a:ln w="9525">
            <a:solidFill>
              <a:srgbClr val="7F7F7F"/>
            </a:solidFill>
            <a:miter lim="800000"/>
          </a:ln>
          <a:extLst>
            <a:ext uri="{909E8E84-426E-40DD-AFC4-6F175D3DCCD1}">
              <a14:hiddenFill xmlns:a14="http://schemas.microsoft.com/office/drawing/2010/main">
                <a:noFill/>
              </a14:hiddenFill>
            </a:ext>
          </a:extLst>
        </p:spPr>
      </p:cxnSp>
      <p:cxnSp>
        <p:nvCxnSpPr>
          <p:cNvPr id="51217" name="直接连接符 127"/>
          <p:cNvCxnSpPr>
            <a:cxnSpLocks noChangeShapeType="1"/>
            <a:stCxn id="51210" idx="2"/>
          </p:cNvCxnSpPr>
          <p:nvPr/>
        </p:nvCxnSpPr>
        <p:spPr bwMode="auto">
          <a:xfrm flipH="1">
            <a:off x="4824413" y="2795588"/>
            <a:ext cx="0" cy="360362"/>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51218" name="直接连接符 128"/>
          <p:cNvCxnSpPr>
            <a:cxnSpLocks noChangeShapeType="1"/>
            <a:stCxn id="51207" idx="2"/>
            <a:endCxn id="51204" idx="0"/>
          </p:cNvCxnSpPr>
          <p:nvPr/>
        </p:nvCxnSpPr>
        <p:spPr bwMode="auto">
          <a:xfrm flipH="1">
            <a:off x="5832475" y="2795588"/>
            <a:ext cx="0" cy="1081087"/>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51219" name="直接连接符 129"/>
          <p:cNvCxnSpPr>
            <a:cxnSpLocks noChangeShapeType="1"/>
            <a:stCxn id="51205" idx="2"/>
            <a:endCxn id="51208" idx="0"/>
          </p:cNvCxnSpPr>
          <p:nvPr/>
        </p:nvCxnSpPr>
        <p:spPr bwMode="auto">
          <a:xfrm flipH="1">
            <a:off x="6840538" y="2795588"/>
            <a:ext cx="0" cy="1081087"/>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131" name="矩形 130"/>
          <p:cNvSpPr/>
          <p:nvPr/>
        </p:nvSpPr>
        <p:spPr bwMode="auto">
          <a:xfrm>
            <a:off x="7669213" y="2903538"/>
            <a:ext cx="647700" cy="865187"/>
          </a:xfrm>
          <a:prstGeom prst="rect">
            <a:avLst/>
          </a:prstGeom>
          <a:solidFill>
            <a:srgbClr val="FFFFFF">
              <a:lumMod val="50000"/>
            </a:srgbClr>
          </a:solidFill>
          <a:ln w="9525">
            <a:noFill/>
            <a:miter lim="800000"/>
          </a:ln>
          <a:effectLst/>
        </p:spPr>
        <p:txBody>
          <a:bodyPr wrap="none" anchor="ctr" anchorCtr="1"/>
          <a:lstStyle/>
          <a:p>
            <a:pPr algn="ctr" eaLnBrk="1" fontAlgn="auto" hangingPunct="1">
              <a:spcBef>
                <a:spcPts val="0"/>
              </a:spcBef>
              <a:spcAft>
                <a:spcPts val="0"/>
              </a:spcAft>
              <a:buClr>
                <a:srgbClr val="CC9900"/>
              </a:buClr>
              <a:defRPr/>
            </a:pPr>
            <a:r>
              <a:rPr lang="en-US" altLang="zh-CN" sz="1100" kern="0" dirty="0">
                <a:solidFill>
                  <a:sysClr val="windowText" lastClr="000000"/>
                </a:solidFill>
                <a:latin typeface="+mn-lt"/>
                <a:ea typeface="+mn-ea"/>
              </a:rPr>
              <a:t>3</a:t>
            </a:r>
            <a:r>
              <a:rPr lang="en-US" altLang="zh-CN" sz="1100" kern="0" baseline="30000" dirty="0">
                <a:solidFill>
                  <a:sysClr val="windowText" lastClr="000000"/>
                </a:solidFill>
                <a:latin typeface="+mn-lt"/>
                <a:ea typeface="+mn-ea"/>
              </a:rPr>
              <a:t>rd</a:t>
            </a:r>
            <a:r>
              <a:rPr lang="en-US" altLang="zh-CN" sz="1100" kern="0" dirty="0">
                <a:solidFill>
                  <a:sysClr val="windowText" lastClr="000000"/>
                </a:solidFill>
                <a:latin typeface="+mn-lt"/>
                <a:ea typeface="+mn-ea"/>
              </a:rPr>
              <a:t> B/OSS</a:t>
            </a:r>
            <a:endParaRPr lang="zh-CN" altLang="en-US" sz="1100" kern="0" dirty="0">
              <a:solidFill>
                <a:sysClr val="windowText" lastClr="000000"/>
              </a:solidFill>
              <a:latin typeface="+mn-lt"/>
              <a:ea typeface="+mn-ea"/>
            </a:endParaRPr>
          </a:p>
        </p:txBody>
      </p:sp>
      <p:cxnSp>
        <p:nvCxnSpPr>
          <p:cNvPr id="51221" name="直接连接符 131"/>
          <p:cNvCxnSpPr>
            <a:cxnSpLocks noChangeShapeType="1"/>
            <a:stCxn id="51232" idx="3"/>
            <a:endCxn id="131" idx="1"/>
          </p:cNvCxnSpPr>
          <p:nvPr/>
        </p:nvCxnSpPr>
        <p:spPr bwMode="auto">
          <a:xfrm>
            <a:off x="7308850" y="3336925"/>
            <a:ext cx="360363" cy="0"/>
          </a:xfrm>
          <a:prstGeom prst="line">
            <a:avLst/>
          </a:prstGeom>
          <a:noFill/>
          <a:ln w="9525">
            <a:solidFill>
              <a:srgbClr val="7F7F7F"/>
            </a:solidFill>
            <a:round/>
          </a:ln>
          <a:extLst>
            <a:ext uri="{909E8E84-426E-40DD-AFC4-6F175D3DCCD1}">
              <a14:hiddenFill xmlns:a14="http://schemas.microsoft.com/office/drawing/2010/main">
                <a:noFill/>
              </a14:hiddenFill>
            </a:ext>
          </a:extLst>
        </p:spPr>
      </p:cxnSp>
      <p:grpSp>
        <p:nvGrpSpPr>
          <p:cNvPr id="51222" name="组合 177"/>
          <p:cNvGrpSpPr/>
          <p:nvPr/>
        </p:nvGrpSpPr>
        <p:grpSpPr bwMode="auto">
          <a:xfrm>
            <a:off x="4500563" y="4811713"/>
            <a:ext cx="2632075" cy="846137"/>
            <a:chOff x="1148727" y="5423016"/>
            <a:chExt cx="3187341" cy="846890"/>
          </a:xfrm>
        </p:grpSpPr>
        <p:sp>
          <p:nvSpPr>
            <p:cNvPr id="140" name="矩形 77"/>
            <p:cNvSpPr>
              <a:spLocks noChangeArrowheads="1"/>
            </p:cNvSpPr>
            <p:nvPr/>
          </p:nvSpPr>
          <p:spPr bwMode="auto">
            <a:xfrm>
              <a:off x="1212166" y="5423016"/>
              <a:ext cx="3123902" cy="757911"/>
            </a:xfrm>
            <a:prstGeom prst="rect">
              <a:avLst/>
            </a:prstGeom>
            <a:solidFill>
              <a:srgbClr val="000000">
                <a:lumMod val="50000"/>
                <a:lumOff val="50000"/>
              </a:srgbClr>
            </a:solidFill>
            <a:ln w="9525" algn="ctr">
              <a:noFill/>
              <a:round/>
            </a:ln>
          </p:spPr>
          <p:txBody>
            <a:bodyPr lIns="87817" tIns="43908" rIns="87817" bIns="43908"/>
            <a:lstStyle/>
            <a:p>
              <a:pPr algn="ctr" defTabSz="877570" eaLnBrk="1" fontAlgn="auto" hangingPunct="1">
                <a:lnSpc>
                  <a:spcPct val="110000"/>
                </a:lnSpc>
                <a:spcBef>
                  <a:spcPts val="0"/>
                </a:spcBef>
                <a:spcAft>
                  <a:spcPts val="0"/>
                </a:spcAft>
                <a:buClr>
                  <a:srgbClr val="FFFFFF"/>
                </a:buClr>
                <a:buFont typeface="Wingdings" panose="05000000000000000000" pitchFamily="2" charset="2"/>
                <a:buChar char="•"/>
                <a:defRPr/>
              </a:pPr>
              <a:endParaRPr lang="zh-CN" altLang="en-US" sz="1200" b="1" kern="0" dirty="0">
                <a:solidFill>
                  <a:srgbClr val="000000"/>
                </a:solidFill>
                <a:latin typeface="+mn-lt"/>
                <a:ea typeface="+mn-ea"/>
              </a:endParaRPr>
            </a:p>
          </p:txBody>
        </p:sp>
        <p:sp>
          <p:nvSpPr>
            <p:cNvPr id="141" name="矩形 77"/>
            <p:cNvSpPr>
              <a:spLocks noChangeArrowheads="1"/>
            </p:cNvSpPr>
            <p:nvPr/>
          </p:nvSpPr>
          <p:spPr bwMode="auto">
            <a:xfrm>
              <a:off x="1148727" y="5817066"/>
              <a:ext cx="903529" cy="452840"/>
            </a:xfrm>
            <a:prstGeom prst="rect">
              <a:avLst/>
            </a:prstGeom>
            <a:noFill/>
            <a:ln w="9525" algn="ctr">
              <a:noFill/>
              <a:round/>
            </a:ln>
          </p:spPr>
          <p:txBody>
            <a:bodyPr lIns="87817" tIns="43908" rIns="87817" bIns="43908"/>
            <a:lstStyle/>
            <a:p>
              <a:pPr algn="ctr" defTabSz="877570" eaLnBrk="1" fontAlgn="auto" hangingPunct="1">
                <a:lnSpc>
                  <a:spcPct val="110000"/>
                </a:lnSpc>
                <a:spcBef>
                  <a:spcPts val="0"/>
                </a:spcBef>
                <a:spcAft>
                  <a:spcPts val="0"/>
                </a:spcAft>
                <a:buClr>
                  <a:srgbClr val="FFFFFF"/>
                </a:buClr>
                <a:buFont typeface="Wingdings" panose="05000000000000000000" pitchFamily="2" charset="2"/>
                <a:buNone/>
                <a:defRPr/>
              </a:pPr>
              <a:r>
                <a:rPr lang="zh-CN" altLang="en-US" sz="1200" b="1" kern="0">
                  <a:solidFill>
                    <a:srgbClr val="FFFFFF"/>
                  </a:solidFill>
                  <a:latin typeface="+mn-lt"/>
                  <a:ea typeface="+mn-ea"/>
                </a:rPr>
                <a:t>服务器</a:t>
              </a:r>
              <a:endParaRPr lang="zh-CN" altLang="en-US" sz="1200" b="1" kern="0">
                <a:solidFill>
                  <a:srgbClr val="FFFFFF"/>
                </a:solidFill>
                <a:latin typeface="+mn-lt"/>
                <a:ea typeface="+mn-ea"/>
              </a:endParaRPr>
            </a:p>
          </p:txBody>
        </p:sp>
        <p:sp>
          <p:nvSpPr>
            <p:cNvPr id="142" name="矩形 77"/>
            <p:cNvSpPr>
              <a:spLocks noChangeArrowheads="1"/>
            </p:cNvSpPr>
            <p:nvPr/>
          </p:nvSpPr>
          <p:spPr bwMode="auto">
            <a:xfrm>
              <a:off x="2113772" y="5805943"/>
              <a:ext cx="740124" cy="452841"/>
            </a:xfrm>
            <a:prstGeom prst="rect">
              <a:avLst/>
            </a:prstGeom>
            <a:noFill/>
            <a:ln w="9525" algn="ctr">
              <a:noFill/>
              <a:round/>
            </a:ln>
          </p:spPr>
          <p:txBody>
            <a:bodyPr lIns="87817" tIns="43908" rIns="87817" bIns="43908"/>
            <a:lstStyle/>
            <a:p>
              <a:pPr algn="ctr" defTabSz="877570" eaLnBrk="1" fontAlgn="auto" hangingPunct="1">
                <a:lnSpc>
                  <a:spcPct val="110000"/>
                </a:lnSpc>
                <a:spcBef>
                  <a:spcPts val="0"/>
                </a:spcBef>
                <a:spcAft>
                  <a:spcPts val="0"/>
                </a:spcAft>
                <a:buClr>
                  <a:srgbClr val="FFFFFF"/>
                </a:buClr>
                <a:buFont typeface="Wingdings" panose="05000000000000000000" pitchFamily="2" charset="2"/>
                <a:buNone/>
                <a:defRPr/>
              </a:pPr>
              <a:r>
                <a:rPr lang="zh-CN" altLang="en-US" sz="1200" b="1" kern="0">
                  <a:solidFill>
                    <a:srgbClr val="FFFFFF"/>
                  </a:solidFill>
                  <a:latin typeface="+mn-lt"/>
                  <a:ea typeface="+mn-ea"/>
                </a:rPr>
                <a:t>存储</a:t>
              </a:r>
              <a:endParaRPr lang="zh-CN" altLang="en-US" sz="1200" b="1" kern="0">
                <a:solidFill>
                  <a:srgbClr val="FFFFFF"/>
                </a:solidFill>
                <a:latin typeface="+mn-lt"/>
                <a:ea typeface="+mn-ea"/>
              </a:endParaRPr>
            </a:p>
          </p:txBody>
        </p:sp>
        <p:sp>
          <p:nvSpPr>
            <p:cNvPr id="143" name="矩形 77"/>
            <p:cNvSpPr>
              <a:spLocks noChangeArrowheads="1"/>
            </p:cNvSpPr>
            <p:nvPr/>
          </p:nvSpPr>
          <p:spPr bwMode="auto">
            <a:xfrm>
              <a:off x="2867354" y="5817066"/>
              <a:ext cx="1320689" cy="452840"/>
            </a:xfrm>
            <a:prstGeom prst="rect">
              <a:avLst/>
            </a:prstGeom>
            <a:noFill/>
            <a:ln w="9525" algn="ctr">
              <a:noFill/>
              <a:round/>
            </a:ln>
          </p:spPr>
          <p:txBody>
            <a:bodyPr lIns="87817" tIns="43908" rIns="87817" bIns="43908"/>
            <a:lstStyle/>
            <a:p>
              <a:pPr algn="ctr" defTabSz="877570" eaLnBrk="1" fontAlgn="auto" hangingPunct="1">
                <a:lnSpc>
                  <a:spcPct val="110000"/>
                </a:lnSpc>
                <a:spcBef>
                  <a:spcPts val="0"/>
                </a:spcBef>
                <a:spcAft>
                  <a:spcPts val="0"/>
                </a:spcAft>
                <a:buClr>
                  <a:srgbClr val="FFFFFF"/>
                </a:buClr>
                <a:buFont typeface="Wingdings" panose="05000000000000000000" pitchFamily="2" charset="2"/>
                <a:buNone/>
                <a:defRPr/>
              </a:pPr>
              <a:r>
                <a:rPr lang="zh-CN" altLang="en-US" sz="1200" b="1" kern="0">
                  <a:solidFill>
                    <a:srgbClr val="FFFFFF"/>
                  </a:solidFill>
                  <a:latin typeface="+mn-lt"/>
                  <a:ea typeface="+mn-ea"/>
                </a:rPr>
                <a:t>交换机 </a:t>
              </a:r>
              <a:r>
                <a:rPr lang="en-US" altLang="zh-CN" sz="1200" b="1" kern="0">
                  <a:solidFill>
                    <a:srgbClr val="FFFFFF"/>
                  </a:solidFill>
                  <a:latin typeface="+mn-lt"/>
                  <a:ea typeface="+mn-ea"/>
                </a:rPr>
                <a:t>……</a:t>
              </a:r>
              <a:endParaRPr lang="zh-CN" altLang="en-US" sz="1200" b="1" kern="0">
                <a:solidFill>
                  <a:srgbClr val="FFFFFF"/>
                </a:solidFill>
                <a:latin typeface="+mn-lt"/>
                <a:ea typeface="+mn-ea"/>
              </a:endParaRPr>
            </a:p>
          </p:txBody>
        </p:sp>
        <p:grpSp>
          <p:nvGrpSpPr>
            <p:cNvPr id="51244" name="组合 174"/>
            <p:cNvGrpSpPr/>
            <p:nvPr/>
          </p:nvGrpSpPr>
          <p:grpSpPr bwMode="auto">
            <a:xfrm>
              <a:off x="2299258" y="5509230"/>
              <a:ext cx="396146" cy="360238"/>
              <a:chOff x="2184958" y="5382741"/>
              <a:chExt cx="696282" cy="566737"/>
            </a:xfrm>
          </p:grpSpPr>
          <p:sp>
            <p:nvSpPr>
              <p:cNvPr id="147" name="AutoShape 13"/>
              <p:cNvSpPr>
                <a:spLocks noChangeArrowheads="1"/>
              </p:cNvSpPr>
              <p:nvPr/>
            </p:nvSpPr>
            <p:spPr bwMode="auto">
              <a:xfrm>
                <a:off x="2183315" y="5382092"/>
                <a:ext cx="699430" cy="134985"/>
              </a:xfrm>
              <a:prstGeom prst="flowChartMagneticDisk">
                <a:avLst/>
              </a:prstGeom>
              <a:gradFill rotWithShape="1">
                <a:gsLst>
                  <a:gs pos="0">
                    <a:srgbClr val="576869"/>
                  </a:gs>
                  <a:gs pos="50000">
                    <a:srgbClr val="BBE0E3"/>
                  </a:gs>
                  <a:gs pos="100000">
                    <a:srgbClr val="576869"/>
                  </a:gs>
                </a:gsLst>
                <a:lin ang="0" scaled="1"/>
              </a:gradFill>
              <a:ln w="9525">
                <a:solidFill>
                  <a:srgbClr val="000000"/>
                </a:solidFill>
                <a:round/>
              </a:ln>
            </p:spPr>
            <p:txBody>
              <a:bodyPr wrap="none" lIns="91425" tIns="45712" rIns="91425" bIns="45712" anchor="ctr"/>
              <a:lstStyle/>
              <a:p>
                <a:pPr algn="ctr" fontAlgn="auto">
                  <a:spcBef>
                    <a:spcPts val="0"/>
                  </a:spcBef>
                  <a:spcAft>
                    <a:spcPts val="0"/>
                  </a:spcAft>
                  <a:buClr>
                    <a:srgbClr val="990000"/>
                  </a:buClr>
                  <a:buFont typeface="Wingdings" panose="05000000000000000000" pitchFamily="2" charset="2"/>
                  <a:buNone/>
                  <a:defRPr/>
                </a:pPr>
                <a:endParaRPr lang="zh-CN" altLang="en-US" sz="1200" b="1" kern="0">
                  <a:solidFill>
                    <a:srgbClr val="000000"/>
                  </a:solidFill>
                  <a:latin typeface="+mn-lt"/>
                  <a:ea typeface="+mn-ea"/>
                </a:endParaRPr>
              </a:p>
            </p:txBody>
          </p:sp>
          <p:sp>
            <p:nvSpPr>
              <p:cNvPr id="148" name="AutoShape 13"/>
              <p:cNvSpPr>
                <a:spLocks noChangeArrowheads="1"/>
              </p:cNvSpPr>
              <p:nvPr/>
            </p:nvSpPr>
            <p:spPr bwMode="auto">
              <a:xfrm>
                <a:off x="2183315" y="5534575"/>
                <a:ext cx="699430" cy="134985"/>
              </a:xfrm>
              <a:prstGeom prst="flowChartMagneticDisk">
                <a:avLst/>
              </a:prstGeom>
              <a:gradFill rotWithShape="1">
                <a:gsLst>
                  <a:gs pos="0">
                    <a:srgbClr val="576869"/>
                  </a:gs>
                  <a:gs pos="50000">
                    <a:srgbClr val="BBE0E3"/>
                  </a:gs>
                  <a:gs pos="100000">
                    <a:srgbClr val="576869"/>
                  </a:gs>
                </a:gsLst>
                <a:lin ang="0" scaled="1"/>
              </a:gradFill>
              <a:ln w="9525">
                <a:solidFill>
                  <a:srgbClr val="000000"/>
                </a:solidFill>
                <a:round/>
              </a:ln>
            </p:spPr>
            <p:txBody>
              <a:bodyPr wrap="none" lIns="91425" tIns="45712" rIns="91425" bIns="45712" anchor="ctr"/>
              <a:lstStyle/>
              <a:p>
                <a:pPr algn="ctr" fontAlgn="auto">
                  <a:spcBef>
                    <a:spcPts val="0"/>
                  </a:spcBef>
                  <a:spcAft>
                    <a:spcPts val="0"/>
                  </a:spcAft>
                  <a:buClr>
                    <a:srgbClr val="990000"/>
                  </a:buClr>
                  <a:buFont typeface="Wingdings" panose="05000000000000000000" pitchFamily="2" charset="2"/>
                  <a:buNone/>
                  <a:defRPr/>
                </a:pPr>
                <a:endParaRPr lang="zh-CN" altLang="en-US" sz="1200" b="1" kern="0">
                  <a:solidFill>
                    <a:srgbClr val="000000"/>
                  </a:solidFill>
                  <a:latin typeface="+mn-lt"/>
                  <a:ea typeface="+mn-ea"/>
                </a:endParaRPr>
              </a:p>
            </p:txBody>
          </p:sp>
          <p:sp>
            <p:nvSpPr>
              <p:cNvPr id="149" name="AutoShape 13"/>
              <p:cNvSpPr>
                <a:spLocks noChangeArrowheads="1"/>
              </p:cNvSpPr>
              <p:nvPr/>
            </p:nvSpPr>
            <p:spPr bwMode="auto">
              <a:xfrm>
                <a:off x="2183315" y="5669560"/>
                <a:ext cx="699430" cy="134985"/>
              </a:xfrm>
              <a:prstGeom prst="flowChartMagneticDisk">
                <a:avLst/>
              </a:prstGeom>
              <a:gradFill rotWithShape="1">
                <a:gsLst>
                  <a:gs pos="0">
                    <a:srgbClr val="576869"/>
                  </a:gs>
                  <a:gs pos="50000">
                    <a:srgbClr val="BBE0E3"/>
                  </a:gs>
                  <a:gs pos="100000">
                    <a:srgbClr val="576869"/>
                  </a:gs>
                </a:gsLst>
                <a:lin ang="0" scaled="1"/>
              </a:gradFill>
              <a:ln w="9525">
                <a:solidFill>
                  <a:srgbClr val="000000"/>
                </a:solidFill>
                <a:round/>
              </a:ln>
            </p:spPr>
            <p:txBody>
              <a:bodyPr wrap="none" lIns="91425" tIns="45712" rIns="91425" bIns="45712" anchor="ctr"/>
              <a:lstStyle/>
              <a:p>
                <a:pPr algn="ctr" fontAlgn="auto">
                  <a:spcBef>
                    <a:spcPts val="0"/>
                  </a:spcBef>
                  <a:spcAft>
                    <a:spcPts val="0"/>
                  </a:spcAft>
                  <a:buClr>
                    <a:srgbClr val="990000"/>
                  </a:buClr>
                  <a:buFont typeface="Wingdings" panose="05000000000000000000" pitchFamily="2" charset="2"/>
                  <a:buNone/>
                  <a:defRPr/>
                </a:pPr>
                <a:endParaRPr lang="zh-CN" altLang="en-US" sz="1200" b="1" kern="0">
                  <a:solidFill>
                    <a:srgbClr val="000000"/>
                  </a:solidFill>
                  <a:latin typeface="+mn-lt"/>
                  <a:ea typeface="+mn-ea"/>
                </a:endParaRPr>
              </a:p>
            </p:txBody>
          </p:sp>
          <p:sp>
            <p:nvSpPr>
              <p:cNvPr id="150" name="AutoShape 13"/>
              <p:cNvSpPr>
                <a:spLocks noChangeArrowheads="1"/>
              </p:cNvSpPr>
              <p:nvPr/>
            </p:nvSpPr>
            <p:spPr bwMode="auto">
              <a:xfrm>
                <a:off x="2183315" y="5814543"/>
                <a:ext cx="699430" cy="134985"/>
              </a:xfrm>
              <a:prstGeom prst="flowChartMagneticDisk">
                <a:avLst/>
              </a:prstGeom>
              <a:gradFill rotWithShape="1">
                <a:gsLst>
                  <a:gs pos="0">
                    <a:srgbClr val="576869"/>
                  </a:gs>
                  <a:gs pos="50000">
                    <a:srgbClr val="BBE0E3"/>
                  </a:gs>
                  <a:gs pos="100000">
                    <a:srgbClr val="576869"/>
                  </a:gs>
                </a:gsLst>
                <a:lin ang="0" scaled="1"/>
              </a:gradFill>
              <a:ln w="9525">
                <a:solidFill>
                  <a:srgbClr val="000000"/>
                </a:solidFill>
                <a:round/>
              </a:ln>
            </p:spPr>
            <p:txBody>
              <a:bodyPr wrap="none" lIns="91425" tIns="45712" rIns="91425" bIns="45712" anchor="ctr"/>
              <a:lstStyle/>
              <a:p>
                <a:pPr algn="ctr" fontAlgn="auto">
                  <a:spcBef>
                    <a:spcPts val="0"/>
                  </a:spcBef>
                  <a:spcAft>
                    <a:spcPts val="0"/>
                  </a:spcAft>
                  <a:buClr>
                    <a:srgbClr val="990000"/>
                  </a:buClr>
                  <a:buFont typeface="Wingdings" panose="05000000000000000000" pitchFamily="2" charset="2"/>
                  <a:buNone/>
                  <a:defRPr/>
                </a:pPr>
                <a:endParaRPr lang="zh-CN" altLang="en-US" sz="1200" b="1" kern="0">
                  <a:solidFill>
                    <a:srgbClr val="000000"/>
                  </a:solidFill>
                  <a:latin typeface="+mn-lt"/>
                  <a:ea typeface="+mn-ea"/>
                </a:endParaRPr>
              </a:p>
            </p:txBody>
          </p:sp>
        </p:grpSp>
        <p:pic>
          <p:nvPicPr>
            <p:cNvPr id="51245" name="Picture 37" descr="图片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8245" y="5423017"/>
              <a:ext cx="480031" cy="472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6" name="Picture 52" descr="图片2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6866" y="5443779"/>
              <a:ext cx="458429" cy="48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1223" name="直接连接符 150"/>
          <p:cNvCxnSpPr>
            <a:cxnSpLocks noChangeShapeType="1"/>
            <a:stCxn id="51204" idx="2"/>
            <a:endCxn id="140" idx="0"/>
          </p:cNvCxnSpPr>
          <p:nvPr/>
        </p:nvCxnSpPr>
        <p:spPr bwMode="auto">
          <a:xfrm>
            <a:off x="5832475" y="4308475"/>
            <a:ext cx="9525" cy="503238"/>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51224" name="直接连接符 151"/>
          <p:cNvCxnSpPr>
            <a:cxnSpLocks noChangeShapeType="1"/>
            <a:stCxn id="51203" idx="0"/>
            <a:endCxn id="51209" idx="2"/>
          </p:cNvCxnSpPr>
          <p:nvPr/>
        </p:nvCxnSpPr>
        <p:spPr bwMode="auto">
          <a:xfrm flipV="1">
            <a:off x="3816350" y="2795588"/>
            <a:ext cx="0" cy="1081087"/>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51225" name="TextBox 49"/>
          <p:cNvSpPr txBox="1">
            <a:spLocks noChangeArrowheads="1"/>
          </p:cNvSpPr>
          <p:nvPr/>
        </p:nvSpPr>
        <p:spPr bwMode="auto">
          <a:xfrm>
            <a:off x="2016125" y="5892800"/>
            <a:ext cx="2051050" cy="338138"/>
          </a:xfrm>
          <a:prstGeom prst="rect">
            <a:avLst/>
          </a:prstGeom>
          <a:solidFill>
            <a:srgbClr val="FFC000">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dirty="0" smtClean="0">
                <a:latin typeface="+mn-ea"/>
                <a:ea typeface="+mn-ea"/>
              </a:rPr>
              <a:t>异构虚拟化管理</a:t>
            </a:r>
            <a:endParaRPr lang="en-US" altLang="zh-CN" sz="1600" dirty="0" smtClean="0">
              <a:latin typeface="+mn-ea"/>
              <a:ea typeface="+mn-ea"/>
            </a:endParaRPr>
          </a:p>
        </p:txBody>
      </p:sp>
      <p:cxnSp>
        <p:nvCxnSpPr>
          <p:cNvPr id="51226" name="直接箭头连接符 53"/>
          <p:cNvCxnSpPr>
            <a:cxnSpLocks noChangeShapeType="1"/>
            <a:stCxn id="51225" idx="0"/>
            <a:endCxn id="51203" idx="2"/>
          </p:cNvCxnSpPr>
          <p:nvPr/>
        </p:nvCxnSpPr>
        <p:spPr bwMode="auto">
          <a:xfrm flipV="1">
            <a:off x="3041650" y="4308475"/>
            <a:ext cx="774700" cy="1584325"/>
          </a:xfrm>
          <a:prstGeom prst="straightConnector1">
            <a:avLst/>
          </a:prstGeom>
          <a:noFill/>
          <a:ln w="9525" algn="ctr">
            <a:solidFill>
              <a:schemeClr val="tx1"/>
            </a:solidFill>
            <a:prstDash val="lgDash"/>
            <a:round/>
            <a:tailEnd type="arrow" w="med" len="med"/>
          </a:ln>
          <a:extLst>
            <a:ext uri="{909E8E84-426E-40DD-AFC4-6F175D3DCCD1}">
              <a14:hiddenFill xmlns:a14="http://schemas.microsoft.com/office/drawing/2010/main">
                <a:noFill/>
              </a14:hiddenFill>
            </a:ext>
          </a:extLst>
        </p:spPr>
      </p:cxnSp>
      <p:sp>
        <p:nvSpPr>
          <p:cNvPr id="51227" name="TextBox 56"/>
          <p:cNvSpPr txBox="1">
            <a:spLocks noChangeArrowheads="1"/>
          </p:cNvSpPr>
          <p:nvPr/>
        </p:nvSpPr>
        <p:spPr bwMode="auto">
          <a:xfrm>
            <a:off x="6551613" y="5711825"/>
            <a:ext cx="2052637" cy="339725"/>
          </a:xfrm>
          <a:prstGeom prst="rect">
            <a:avLst/>
          </a:prstGeom>
          <a:solidFill>
            <a:srgbClr val="FFC000">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 typeface="Arial" panose="020B0604020202020204" pitchFamily="34" charset="0"/>
              <a:buChar char="•"/>
              <a:defRPr/>
            </a:pPr>
            <a:r>
              <a:rPr lang="zh-CN" altLang="en-US" sz="1600" smtClean="0">
                <a:latin typeface="+mn-lt"/>
                <a:ea typeface="+mn-ea"/>
              </a:rPr>
              <a:t>异构硬件监控</a:t>
            </a:r>
            <a:endParaRPr lang="zh-CN" altLang="en-US" sz="1600" smtClean="0">
              <a:latin typeface="+mn-lt"/>
              <a:ea typeface="+mn-ea"/>
            </a:endParaRPr>
          </a:p>
        </p:txBody>
      </p:sp>
      <p:cxnSp>
        <p:nvCxnSpPr>
          <p:cNvPr id="51228" name="直接箭头连接符 57"/>
          <p:cNvCxnSpPr>
            <a:cxnSpLocks noChangeShapeType="1"/>
            <a:stCxn id="51227" idx="0"/>
            <a:endCxn id="51204" idx="2"/>
          </p:cNvCxnSpPr>
          <p:nvPr/>
        </p:nvCxnSpPr>
        <p:spPr bwMode="auto">
          <a:xfrm flipH="1" flipV="1">
            <a:off x="5832475" y="4308475"/>
            <a:ext cx="1746250" cy="1403350"/>
          </a:xfrm>
          <a:prstGeom prst="straightConnector1">
            <a:avLst/>
          </a:prstGeom>
          <a:noFill/>
          <a:ln w="9525" algn="ctr">
            <a:solidFill>
              <a:schemeClr val="tx1"/>
            </a:solidFill>
            <a:prstDash val="lgDash"/>
            <a:round/>
            <a:tailEnd type="arrow" w="med" len="med"/>
          </a:ln>
          <a:extLst>
            <a:ext uri="{909E8E84-426E-40DD-AFC4-6F175D3DCCD1}">
              <a14:hiddenFill xmlns:a14="http://schemas.microsoft.com/office/drawing/2010/main">
                <a:noFill/>
              </a14:hiddenFill>
            </a:ext>
          </a:extLst>
        </p:spPr>
      </p:cxnSp>
      <p:sp>
        <p:nvSpPr>
          <p:cNvPr id="51229" name="TextBox 63"/>
          <p:cNvSpPr txBox="1">
            <a:spLocks noChangeArrowheads="1"/>
          </p:cNvSpPr>
          <p:nvPr/>
        </p:nvSpPr>
        <p:spPr bwMode="auto">
          <a:xfrm>
            <a:off x="1908175" y="1365250"/>
            <a:ext cx="2519363" cy="339725"/>
          </a:xfrm>
          <a:prstGeom prst="rect">
            <a:avLst/>
          </a:prstGeom>
          <a:solidFill>
            <a:srgbClr val="FFC000">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多数据中心管理</a:t>
            </a:r>
            <a:endParaRPr lang="zh-CN" altLang="en-US" sz="1600" smtClean="0">
              <a:latin typeface="+mn-lt"/>
              <a:ea typeface="+mn-ea"/>
            </a:endParaRPr>
          </a:p>
        </p:txBody>
      </p:sp>
      <p:cxnSp>
        <p:nvCxnSpPr>
          <p:cNvPr id="51230" name="直接箭头连接符 64"/>
          <p:cNvCxnSpPr>
            <a:cxnSpLocks noChangeShapeType="1"/>
            <a:stCxn id="51229" idx="2"/>
            <a:endCxn id="51206" idx="0"/>
          </p:cNvCxnSpPr>
          <p:nvPr/>
        </p:nvCxnSpPr>
        <p:spPr bwMode="auto">
          <a:xfrm flipH="1">
            <a:off x="2592388" y="1704975"/>
            <a:ext cx="576262" cy="658813"/>
          </a:xfrm>
          <a:prstGeom prst="straightConnector1">
            <a:avLst/>
          </a:prstGeom>
          <a:noFill/>
          <a:ln w="9525" algn="ctr">
            <a:solidFill>
              <a:schemeClr val="tx1"/>
            </a:solidFill>
            <a:prstDash val="lgDash"/>
            <a:round/>
            <a:tailEnd type="arrow" w="med" len="med"/>
          </a:ln>
          <a:extLst>
            <a:ext uri="{909E8E84-426E-40DD-AFC4-6F175D3DCCD1}">
              <a14:hiddenFill xmlns:a14="http://schemas.microsoft.com/office/drawing/2010/main">
                <a:noFill/>
              </a14:hiddenFill>
            </a:ext>
          </a:extLst>
        </p:spPr>
      </p:cxnSp>
      <p:sp>
        <p:nvSpPr>
          <p:cNvPr id="51231" name="TextBox 74"/>
          <p:cNvSpPr txBox="1">
            <a:spLocks noChangeArrowheads="1"/>
          </p:cNvSpPr>
          <p:nvPr/>
        </p:nvSpPr>
        <p:spPr bwMode="auto">
          <a:xfrm>
            <a:off x="1008063" y="5338763"/>
            <a:ext cx="2052637" cy="338137"/>
          </a:xfrm>
          <a:prstGeom prst="rect">
            <a:avLst/>
          </a:prstGeom>
          <a:solidFill>
            <a:srgbClr val="FFC000">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600" smtClean="0">
                <a:latin typeface="+mn-lt"/>
                <a:ea typeface="+mn-ea"/>
              </a:rPr>
              <a:t>VPC</a:t>
            </a:r>
            <a:r>
              <a:rPr lang="zh-CN" altLang="en-US" sz="1600" smtClean="0">
                <a:latin typeface="+mn-lt"/>
                <a:ea typeface="+mn-ea"/>
              </a:rPr>
              <a:t>管理</a:t>
            </a:r>
            <a:endParaRPr lang="zh-CN" altLang="en-US" sz="1600" smtClean="0">
              <a:latin typeface="+mn-lt"/>
              <a:ea typeface="+mn-ea"/>
            </a:endParaRPr>
          </a:p>
        </p:txBody>
      </p:sp>
      <p:sp>
        <p:nvSpPr>
          <p:cNvPr id="51232" name="矩形 152"/>
          <p:cNvSpPr>
            <a:spLocks noChangeArrowheads="1"/>
          </p:cNvSpPr>
          <p:nvPr/>
        </p:nvSpPr>
        <p:spPr bwMode="auto">
          <a:xfrm>
            <a:off x="1331913" y="3084513"/>
            <a:ext cx="5976937" cy="5032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Web Service Open API(Restful)</a:t>
            </a:r>
            <a:endParaRPr lang="zh-CN" altLang="en-US" sz="1200" smtClean="0">
              <a:solidFill>
                <a:srgbClr val="000000"/>
              </a:solidFill>
              <a:latin typeface="+mn-lt"/>
              <a:ea typeface="+mn-ea"/>
            </a:endParaRPr>
          </a:p>
        </p:txBody>
      </p:sp>
      <p:cxnSp>
        <p:nvCxnSpPr>
          <p:cNvPr id="51233" name="直接箭头连接符 75"/>
          <p:cNvCxnSpPr>
            <a:cxnSpLocks noChangeShapeType="1"/>
            <a:stCxn id="51231" idx="0"/>
          </p:cNvCxnSpPr>
          <p:nvPr/>
        </p:nvCxnSpPr>
        <p:spPr bwMode="auto">
          <a:xfrm flipV="1">
            <a:off x="2035175" y="4330700"/>
            <a:ext cx="1565275" cy="1008063"/>
          </a:xfrm>
          <a:prstGeom prst="straightConnector1">
            <a:avLst/>
          </a:prstGeom>
          <a:noFill/>
          <a:ln w="9525" algn="ctr">
            <a:solidFill>
              <a:schemeClr val="tx1"/>
            </a:solidFill>
            <a:prstDash val="lgDash"/>
            <a:round/>
            <a:tailEnd type="arrow" w="med" len="med"/>
          </a:ln>
          <a:extLst>
            <a:ext uri="{909E8E84-426E-40DD-AFC4-6F175D3DCCD1}">
              <a14:hiddenFill xmlns:a14="http://schemas.microsoft.com/office/drawing/2010/main">
                <a:noFill/>
              </a14:hiddenFill>
            </a:ext>
          </a:extLst>
        </p:spPr>
      </p:cxnSp>
      <p:cxnSp>
        <p:nvCxnSpPr>
          <p:cNvPr id="51234" name="直接连接符 127"/>
          <p:cNvCxnSpPr>
            <a:cxnSpLocks noChangeShapeType="1"/>
          </p:cNvCxnSpPr>
          <p:nvPr/>
        </p:nvCxnSpPr>
        <p:spPr bwMode="auto">
          <a:xfrm flipH="1">
            <a:off x="2555875" y="2795588"/>
            <a:ext cx="0" cy="360362"/>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51235" name="直接箭头连接符 75"/>
          <p:cNvCxnSpPr>
            <a:cxnSpLocks noChangeShapeType="1"/>
            <a:stCxn id="51236" idx="0"/>
          </p:cNvCxnSpPr>
          <p:nvPr/>
        </p:nvCxnSpPr>
        <p:spPr bwMode="auto">
          <a:xfrm flipV="1">
            <a:off x="1027113" y="4344988"/>
            <a:ext cx="1222375" cy="503237"/>
          </a:xfrm>
          <a:prstGeom prst="straightConnector1">
            <a:avLst/>
          </a:prstGeom>
          <a:noFill/>
          <a:ln w="9525" algn="ctr">
            <a:solidFill>
              <a:schemeClr val="tx1"/>
            </a:solidFill>
            <a:prstDash val="lgDash"/>
            <a:round/>
            <a:tailEnd type="arrow" w="med" len="med"/>
          </a:ln>
          <a:extLst>
            <a:ext uri="{909E8E84-426E-40DD-AFC4-6F175D3DCCD1}">
              <a14:hiddenFill xmlns:a14="http://schemas.microsoft.com/office/drawing/2010/main">
                <a:noFill/>
              </a14:hiddenFill>
            </a:ext>
          </a:extLst>
        </p:spPr>
      </p:cxnSp>
      <p:sp>
        <p:nvSpPr>
          <p:cNvPr id="51236" name="TextBox 74"/>
          <p:cNvSpPr txBox="1">
            <a:spLocks noChangeArrowheads="1"/>
          </p:cNvSpPr>
          <p:nvPr/>
        </p:nvSpPr>
        <p:spPr bwMode="auto">
          <a:xfrm>
            <a:off x="0" y="4848225"/>
            <a:ext cx="2052638" cy="338138"/>
          </a:xfrm>
          <a:prstGeom prst="rect">
            <a:avLst/>
          </a:prstGeom>
          <a:solidFill>
            <a:srgbClr val="FFC000">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应用自动化管理</a:t>
            </a:r>
            <a:endParaRPr lang="zh-CN" altLang="en-US" sz="1600" smtClean="0">
              <a:latin typeface="+mn-lt"/>
              <a:ea typeface="+mn-ea"/>
            </a:endParaRPr>
          </a:p>
        </p:txBody>
      </p:sp>
      <p:cxnSp>
        <p:nvCxnSpPr>
          <p:cNvPr id="51237" name="直接连接符 151"/>
          <p:cNvCxnSpPr>
            <a:cxnSpLocks noChangeShapeType="1"/>
          </p:cNvCxnSpPr>
          <p:nvPr/>
        </p:nvCxnSpPr>
        <p:spPr bwMode="auto">
          <a:xfrm flipV="1">
            <a:off x="2303463" y="3587750"/>
            <a:ext cx="36512" cy="504825"/>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51238" name="矩形 108"/>
          <p:cNvSpPr>
            <a:spLocks noChangeArrowheads="1"/>
          </p:cNvSpPr>
          <p:nvPr/>
        </p:nvSpPr>
        <p:spPr bwMode="auto">
          <a:xfrm>
            <a:off x="1943100" y="3876675"/>
            <a:ext cx="792163" cy="431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AME</a:t>
            </a:r>
            <a:endParaRPr lang="en-US" altLang="zh-CN" sz="1200" smtClean="0">
              <a:solidFill>
                <a:srgbClr val="000000"/>
              </a:solidFill>
              <a:latin typeface="+mn-lt"/>
              <a:ea typeface="+mn-ea"/>
            </a:endParaRPr>
          </a:p>
          <a:p>
            <a:pPr algn="ctr" eaLnBrk="1" hangingPunct="1">
              <a:lnSpc>
                <a:spcPct val="100000"/>
              </a:lnSpc>
              <a:spcBef>
                <a:spcPct val="0"/>
              </a:spcBef>
              <a:buClr>
                <a:srgbClr val="CC9900"/>
              </a:buClr>
              <a:buSzTx/>
              <a:buFontTx/>
              <a:buNone/>
              <a:defRPr/>
            </a:pPr>
            <a:r>
              <a:rPr lang="en-US" altLang="zh-CN" sz="1200" smtClean="0">
                <a:solidFill>
                  <a:srgbClr val="000000"/>
                </a:solidFill>
                <a:latin typeface="+mn-lt"/>
                <a:ea typeface="+mn-ea"/>
              </a:rPr>
              <a:t>Service</a:t>
            </a:r>
            <a:endParaRPr lang="zh-CN" altLang="en-US" sz="1200" smtClean="0">
              <a:solidFill>
                <a:srgbClr val="000000"/>
              </a:solidFill>
              <a:latin typeface="+mn-lt"/>
              <a:ea typeface="+mn-ea"/>
            </a:endParaRPr>
          </a:p>
        </p:txBody>
      </p:sp>
      <p:sp>
        <p:nvSpPr>
          <p:cNvPr id="5" name="Title 4"/>
          <p:cNvSpPr>
            <a:spLocks noGrp="1"/>
          </p:cNvSpPr>
          <p:nvPr>
            <p:ph type="title"/>
          </p:nvPr>
        </p:nvSpPr>
        <p:spPr/>
        <p:txBody>
          <a:bodyPr/>
          <a:lstStyle/>
          <a:p>
            <a:r>
              <a:rPr lang="zh-CN" altLang="en-US" dirty="0"/>
              <a:t>架构</a:t>
            </a:r>
            <a:r>
              <a:rPr lang="zh-CN" altLang="en-US" dirty="0" smtClean="0"/>
              <a:t>参考</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719138" y="1423988"/>
          <a:ext cx="7561262" cy="3840210"/>
        </p:xfrm>
        <a:graphic>
          <a:graphicData uri="http://schemas.openxmlformats.org/drawingml/2006/table">
            <a:tbl>
              <a:tblPr firstRow="1" bandRow="1">
                <a:tableStyleId>{C4B1156A-380E-4F78-BDF5-A606A8083BF9}</a:tableStyleId>
              </a:tblPr>
              <a:tblGrid>
                <a:gridCol w="1936564"/>
                <a:gridCol w="5624698"/>
              </a:tblGrid>
              <a:tr h="365726">
                <a:tc>
                  <a:txBody>
                    <a:bodyPr/>
                    <a:lstStyle/>
                    <a:p>
                      <a:pPr algn="ctr"/>
                      <a:r>
                        <a:rPr lang="zh-CN" altLang="en-US" sz="1800" dirty="0" smtClean="0">
                          <a:latin typeface="+mn-lt"/>
                          <a:ea typeface="+mn-ea"/>
                        </a:rPr>
                        <a:t>组件名称</a:t>
                      </a:r>
                      <a:endParaRPr lang="zh-CN" altLang="en-US" sz="1800" dirty="0">
                        <a:latin typeface="+mn-lt"/>
                        <a:ea typeface="+mn-ea"/>
                      </a:endParaRPr>
                    </a:p>
                  </a:txBody>
                  <a:tcPr marT="45705" marB="45705"/>
                </a:tc>
                <a:tc>
                  <a:txBody>
                    <a:bodyPr/>
                    <a:lstStyle/>
                    <a:p>
                      <a:pPr algn="ctr"/>
                      <a:r>
                        <a:rPr lang="zh-CN" altLang="en-US" sz="1800" dirty="0" smtClean="0">
                          <a:latin typeface="+mn-lt"/>
                          <a:ea typeface="+mn-ea"/>
                        </a:rPr>
                        <a:t>组件说明</a:t>
                      </a:r>
                      <a:endParaRPr lang="zh-CN" altLang="en-US" sz="1800" dirty="0">
                        <a:latin typeface="+mn-lt"/>
                        <a:ea typeface="+mn-ea"/>
                      </a:endParaRPr>
                    </a:p>
                  </a:txBody>
                  <a:tcPr marT="45705" marB="45705"/>
                </a:tc>
              </a:tr>
              <a:tr h="64004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mn-lt"/>
                          <a:ea typeface="+mn-ea"/>
                        </a:rPr>
                        <a:t>Monitor Service</a:t>
                      </a:r>
                      <a:endParaRPr lang="zh-CN" altLang="en-US" sz="1800" dirty="0">
                        <a:latin typeface="+mn-lt"/>
                        <a:ea typeface="+mn-ea"/>
                      </a:endParaRPr>
                    </a:p>
                  </a:txBody>
                  <a:tcPr marT="45705" marB="4570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mn-lt"/>
                          <a:ea typeface="+mn-ea"/>
                        </a:rPr>
                        <a:t>系统监控服务，提供从物理，虚拟化到云各层次的监控能力</a:t>
                      </a:r>
                      <a:endParaRPr lang="zh-CN" altLang="en-US" sz="1800" dirty="0">
                        <a:latin typeface="+mn-lt"/>
                        <a:ea typeface="+mn-ea"/>
                      </a:endParaRPr>
                    </a:p>
                  </a:txBody>
                  <a:tcPr marT="45705" marB="45705"/>
                </a:tc>
              </a:tr>
              <a:tr h="36572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mn-lt"/>
                          <a:ea typeface="+mn-ea"/>
                        </a:rPr>
                        <a:t>Report Service</a:t>
                      </a:r>
                      <a:endParaRPr lang="zh-CN" altLang="en-US" sz="1800" dirty="0">
                        <a:latin typeface="+mn-lt"/>
                        <a:ea typeface="+mn-ea"/>
                      </a:endParaRPr>
                    </a:p>
                  </a:txBody>
                  <a:tcPr marT="45705" marB="4570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mn-lt"/>
                          <a:ea typeface="+mn-ea"/>
                        </a:rPr>
                        <a:t>系统报表服务</a:t>
                      </a:r>
                      <a:endParaRPr lang="zh-CN" altLang="en-US" sz="1800" dirty="0">
                        <a:latin typeface="+mn-lt"/>
                        <a:ea typeface="+mn-ea"/>
                      </a:endParaRPr>
                    </a:p>
                  </a:txBody>
                  <a:tcPr marT="45705" marB="45705"/>
                </a:tc>
              </a:tr>
              <a:tr h="36572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mn-lt"/>
                          <a:ea typeface="+mn-ea"/>
                        </a:rPr>
                        <a:t>Fault Service</a:t>
                      </a:r>
                      <a:endParaRPr lang="zh-CN" altLang="en-US" sz="1800" dirty="0">
                        <a:latin typeface="+mn-lt"/>
                        <a:ea typeface="+mn-ea"/>
                      </a:endParaRPr>
                    </a:p>
                  </a:txBody>
                  <a:tcPr marT="45705" marB="4570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mn-lt"/>
                          <a:ea typeface="+mn-ea"/>
                        </a:rPr>
                        <a:t>提供告警查询，管理</a:t>
                      </a:r>
                      <a:endParaRPr lang="zh-CN" altLang="en-US" sz="1800" dirty="0">
                        <a:latin typeface="+mn-lt"/>
                        <a:ea typeface="+mn-ea"/>
                      </a:endParaRPr>
                    </a:p>
                  </a:txBody>
                  <a:tcPr marT="45705" marB="45705"/>
                </a:tc>
              </a:tr>
              <a:tr h="36572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mn-lt"/>
                          <a:ea typeface="+mn-ea"/>
                        </a:rPr>
                        <a:t>IAM Service</a:t>
                      </a:r>
                      <a:endParaRPr lang="zh-CN" altLang="en-US" sz="1800" dirty="0">
                        <a:latin typeface="+mn-lt"/>
                        <a:ea typeface="+mn-ea"/>
                      </a:endParaRPr>
                    </a:p>
                  </a:txBody>
                  <a:tcPr marT="45705" marB="4570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mn-lt"/>
                          <a:ea typeface="+mn-ea"/>
                        </a:rPr>
                        <a:t>提供全系统基于角色的权限控制管理功能</a:t>
                      </a:r>
                      <a:endParaRPr lang="zh-CN" altLang="en-US" sz="1800" dirty="0">
                        <a:latin typeface="+mn-lt"/>
                        <a:ea typeface="+mn-ea"/>
                      </a:endParaRPr>
                    </a:p>
                  </a:txBody>
                  <a:tcPr marT="45705" marB="45705"/>
                </a:tc>
              </a:tr>
              <a:tr h="64004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mn-lt"/>
                          <a:ea typeface="+mn-ea"/>
                        </a:rPr>
                        <a:t>SSP Service</a:t>
                      </a:r>
                      <a:endParaRPr lang="zh-CN" altLang="en-US" sz="1800" dirty="0">
                        <a:latin typeface="+mn-lt"/>
                        <a:ea typeface="+mn-ea"/>
                      </a:endParaRPr>
                    </a:p>
                  </a:txBody>
                  <a:tcPr marT="45705" marB="4570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mn-lt"/>
                          <a:ea typeface="+mn-ea"/>
                        </a:rPr>
                        <a:t>主要提供服务目录，服务发放，应用模板设计，多资源池调度等服务</a:t>
                      </a:r>
                      <a:endParaRPr lang="zh-CN" altLang="en-US" sz="1800" dirty="0">
                        <a:latin typeface="+mn-lt"/>
                        <a:ea typeface="+mn-ea"/>
                      </a:endParaRPr>
                    </a:p>
                  </a:txBody>
                  <a:tcPr marT="45705" marB="45705"/>
                </a:tc>
              </a:tr>
              <a:tr h="36572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mn-lt"/>
                          <a:ea typeface="+mn-ea"/>
                        </a:rPr>
                        <a:t>IRM Service</a:t>
                      </a:r>
                      <a:endParaRPr lang="zh-CN" altLang="en-US" sz="1800" dirty="0">
                        <a:latin typeface="+mn-lt"/>
                        <a:ea typeface="+mn-ea"/>
                      </a:endParaRPr>
                    </a:p>
                  </a:txBody>
                  <a:tcPr marT="45705" marB="4570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mn-lt"/>
                          <a:ea typeface="+mn-ea"/>
                        </a:rPr>
                        <a:t>集成了各物理资源和各虚拟资源的管理</a:t>
                      </a:r>
                      <a:endParaRPr lang="zh-CN" altLang="en-US" sz="1800" dirty="0">
                        <a:latin typeface="+mn-lt"/>
                        <a:ea typeface="+mn-ea"/>
                      </a:endParaRPr>
                    </a:p>
                  </a:txBody>
                  <a:tcPr marT="45705" marB="45705"/>
                </a:tc>
              </a:tr>
              <a:tr h="36572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mn-lt"/>
                          <a:ea typeface="+mn-ea"/>
                        </a:rPr>
                        <a:t>UHM Service</a:t>
                      </a:r>
                      <a:endParaRPr lang="zh-CN" altLang="en-US" sz="1800" dirty="0">
                        <a:latin typeface="+mn-lt"/>
                        <a:ea typeface="+mn-ea"/>
                      </a:endParaRPr>
                    </a:p>
                  </a:txBody>
                  <a:tcPr marT="45705" marB="4570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mn-lt"/>
                          <a:ea typeface="+mn-ea"/>
                        </a:rPr>
                        <a:t>实现对所有硬件资源进行统一管理</a:t>
                      </a:r>
                      <a:endParaRPr lang="zh-CN" altLang="en-US" sz="1800" dirty="0">
                        <a:latin typeface="+mn-lt"/>
                        <a:ea typeface="+mn-ea"/>
                      </a:endParaRPr>
                    </a:p>
                  </a:txBody>
                  <a:tcPr marT="45705" marB="45705"/>
                </a:tc>
              </a:tr>
              <a:tr h="36572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mn-lt"/>
                          <a:ea typeface="+mn-ea"/>
                        </a:rPr>
                        <a:t>HA Service</a:t>
                      </a:r>
                      <a:endParaRPr lang="zh-CN" altLang="en-US" sz="1800" dirty="0">
                        <a:latin typeface="+mn-lt"/>
                        <a:ea typeface="+mn-ea"/>
                      </a:endParaRPr>
                    </a:p>
                  </a:txBody>
                  <a:tcPr marT="45705" marB="4570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mn-lt"/>
                          <a:ea typeface="+mn-ea"/>
                        </a:rPr>
                        <a:t>提供</a:t>
                      </a:r>
                      <a:r>
                        <a:rPr lang="en-US" altLang="zh-CN" sz="1800" dirty="0" smtClean="0">
                          <a:latin typeface="+mn-lt"/>
                          <a:ea typeface="+mn-ea"/>
                        </a:rPr>
                        <a:t>HA</a:t>
                      </a:r>
                      <a:r>
                        <a:rPr lang="zh-CN" altLang="en-US" sz="1800" dirty="0" smtClean="0">
                          <a:latin typeface="+mn-lt"/>
                          <a:ea typeface="+mn-ea"/>
                        </a:rPr>
                        <a:t>服务给</a:t>
                      </a:r>
                      <a:r>
                        <a:rPr lang="en-US" altLang="zh-CN" sz="1800" dirty="0" smtClean="0">
                          <a:latin typeface="+mn-lt"/>
                          <a:ea typeface="+mn-ea"/>
                        </a:rPr>
                        <a:t>FusionManager</a:t>
                      </a:r>
                      <a:r>
                        <a:rPr lang="zh-CN" altLang="en-US" sz="1800" dirty="0" smtClean="0">
                          <a:latin typeface="+mn-lt"/>
                          <a:ea typeface="+mn-ea"/>
                        </a:rPr>
                        <a:t>系统用</a:t>
                      </a:r>
                      <a:endParaRPr lang="zh-CN" altLang="en-US" sz="1800" dirty="0">
                        <a:latin typeface="+mn-lt"/>
                        <a:ea typeface="+mn-ea"/>
                      </a:endParaRPr>
                    </a:p>
                  </a:txBody>
                  <a:tcPr marT="45705" marB="45705"/>
                </a:tc>
              </a:tr>
            </a:tbl>
          </a:graphicData>
        </a:graphic>
      </p:graphicFrame>
      <p:sp>
        <p:nvSpPr>
          <p:cNvPr id="7" name="Title 6"/>
          <p:cNvSpPr>
            <a:spLocks noGrp="1"/>
          </p:cNvSpPr>
          <p:nvPr>
            <p:ph type="title"/>
          </p:nvPr>
        </p:nvSpPr>
        <p:spPr/>
        <p:txBody>
          <a:bodyPr/>
          <a:lstStyle/>
          <a:p>
            <a:r>
              <a:rPr lang="zh-CN" altLang="en-US" dirty="0"/>
              <a:t>组件功能</a:t>
            </a:r>
            <a:r>
              <a:rPr lang="zh-CN" altLang="en-US" dirty="0" smtClean="0"/>
              <a:t>介绍</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43"/>
          <p:cNvSpPr txBox="1">
            <a:spLocks noChangeArrowheads="1"/>
          </p:cNvSpPr>
          <p:nvPr/>
        </p:nvSpPr>
        <p:spPr bwMode="auto">
          <a:xfrm>
            <a:off x="539750" y="1954213"/>
            <a:ext cx="7561263" cy="3419475"/>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45" name="矩形 44"/>
          <p:cNvSpPr/>
          <p:nvPr/>
        </p:nvSpPr>
        <p:spPr bwMode="auto">
          <a:xfrm>
            <a:off x="1403350" y="3494088"/>
            <a:ext cx="6337300" cy="388937"/>
          </a:xfrm>
          <a:prstGeom prst="rect">
            <a:avLst/>
          </a:prstGeom>
          <a:ln w="9525">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marL="328930" indent="-328930" algn="ctr" defTabSz="877570" eaLnBrk="1" hangingPunct="1">
              <a:defRPr/>
            </a:pPr>
            <a:r>
              <a:rPr lang="zh-CN" altLang="en-US" sz="1200" dirty="0">
                <a:solidFill>
                  <a:srgbClr val="000000"/>
                </a:solidFill>
              </a:rPr>
              <a:t>服务框架</a:t>
            </a:r>
            <a:endParaRPr lang="zh-CN" altLang="en-US" sz="1200" dirty="0">
              <a:solidFill>
                <a:srgbClr val="000000"/>
              </a:solidFill>
            </a:endParaRPr>
          </a:p>
        </p:txBody>
      </p:sp>
      <p:cxnSp>
        <p:nvCxnSpPr>
          <p:cNvPr id="55300" name="直接箭头连接符 45"/>
          <p:cNvCxnSpPr>
            <a:cxnSpLocks noChangeShapeType="1"/>
          </p:cNvCxnSpPr>
          <p:nvPr/>
        </p:nvCxnSpPr>
        <p:spPr bwMode="auto">
          <a:xfrm flipV="1">
            <a:off x="4535488" y="2625725"/>
            <a:ext cx="0" cy="8683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47" name="TextBox 46"/>
          <p:cNvSpPr txBox="1"/>
          <p:nvPr/>
        </p:nvSpPr>
        <p:spPr>
          <a:xfrm>
            <a:off x="4572000" y="3033713"/>
            <a:ext cx="500063" cy="277812"/>
          </a:xfrm>
          <a:prstGeom prst="rect">
            <a:avLst/>
          </a:prstGeom>
          <a:noFill/>
        </p:spPr>
        <p:txBody>
          <a:bodyPr wrap="none">
            <a:spAutoFit/>
          </a:bodyPr>
          <a:lstStyle/>
          <a:p>
            <a:pPr algn="ctr" eaLnBrk="1" hangingPunct="1">
              <a:defRPr/>
            </a:pPr>
            <a:r>
              <a:rPr lang="en-US" altLang="zh-CN" sz="1200" dirty="0">
                <a:solidFill>
                  <a:srgbClr val="002060"/>
                </a:solidFill>
                <a:latin typeface="+mn-lt"/>
                <a:ea typeface="+mn-ea"/>
              </a:rPr>
              <a:t>Rest</a:t>
            </a:r>
            <a:endParaRPr lang="zh-CN" altLang="en-US" sz="1200" dirty="0">
              <a:solidFill>
                <a:srgbClr val="002060"/>
              </a:solidFill>
              <a:latin typeface="+mn-lt"/>
              <a:ea typeface="+mn-ea"/>
            </a:endParaRPr>
          </a:p>
        </p:txBody>
      </p:sp>
      <p:sp>
        <p:nvSpPr>
          <p:cNvPr id="52" name="矩形 51"/>
          <p:cNvSpPr/>
          <p:nvPr/>
        </p:nvSpPr>
        <p:spPr bwMode="auto">
          <a:xfrm>
            <a:off x="1403350" y="4221163"/>
            <a:ext cx="6337300" cy="987425"/>
          </a:xfrm>
          <a:prstGeom prst="rect">
            <a:avLst/>
          </a:prstGeom>
          <a:ln w="9525">
            <a:solidFill>
              <a:schemeClr val="tx1"/>
            </a:solidFill>
          </a:ln>
        </p:spPr>
        <p:style>
          <a:lnRef idx="2">
            <a:schemeClr val="accent2"/>
          </a:lnRef>
          <a:fillRef idx="1">
            <a:schemeClr val="lt1"/>
          </a:fillRef>
          <a:effectRef idx="0">
            <a:schemeClr val="accent2"/>
          </a:effectRef>
          <a:fontRef idx="minor">
            <a:schemeClr val="dk1"/>
          </a:fontRef>
        </p:style>
        <p:txBody>
          <a:bodyPr anchorCtr="1"/>
          <a:lstStyle/>
          <a:p>
            <a:pPr marL="328930" indent="-328930" algn="ctr" defTabSz="877570" eaLnBrk="1" hangingPunct="1">
              <a:defRPr/>
            </a:pPr>
            <a:r>
              <a:rPr lang="zh-CN" altLang="en-US" sz="1200" dirty="0">
                <a:solidFill>
                  <a:srgbClr val="000000"/>
                </a:solidFill>
              </a:rPr>
              <a:t>南向适配框架</a:t>
            </a:r>
            <a:endParaRPr lang="zh-CN" altLang="en-US" sz="1200" dirty="0">
              <a:solidFill>
                <a:srgbClr val="000000"/>
              </a:solidFill>
            </a:endParaRPr>
          </a:p>
        </p:txBody>
      </p:sp>
      <p:sp>
        <p:nvSpPr>
          <p:cNvPr id="55303" name="矩形 52"/>
          <p:cNvSpPr>
            <a:spLocks noChangeArrowheads="1"/>
          </p:cNvSpPr>
          <p:nvPr/>
        </p:nvSpPr>
        <p:spPr bwMode="auto">
          <a:xfrm>
            <a:off x="1584325" y="4676775"/>
            <a:ext cx="1185863" cy="433388"/>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wrap="none" lIns="87828" tIns="43914" rIns="87828" bIns="43914" anchor="ctr"/>
          <a:lstStyle>
            <a:lvl1pPr marL="328930" indent="-328930" defTabSz="8775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775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775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775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775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CCCC"/>
              </a:buClr>
              <a:buFontTx/>
              <a:buNone/>
              <a:defRPr/>
            </a:pPr>
            <a:r>
              <a:rPr lang="en-US" altLang="zh-CN" sz="1200" dirty="0" smtClean="0">
                <a:solidFill>
                  <a:srgbClr val="FFFFFF"/>
                </a:solidFill>
                <a:latin typeface="+mn-lt"/>
                <a:ea typeface="+mn-ea"/>
              </a:rPr>
              <a:t> server driver</a:t>
            </a:r>
            <a:endParaRPr lang="en-US" altLang="zh-CN" sz="1200" dirty="0" smtClean="0">
              <a:solidFill>
                <a:srgbClr val="FFFFFF"/>
              </a:solidFill>
              <a:latin typeface="+mn-lt"/>
              <a:ea typeface="+mn-ea"/>
            </a:endParaRPr>
          </a:p>
          <a:p>
            <a:pPr algn="ctr" eaLnBrk="1" hangingPunct="1">
              <a:lnSpc>
                <a:spcPct val="100000"/>
              </a:lnSpc>
              <a:spcBef>
                <a:spcPct val="0"/>
              </a:spcBef>
              <a:buClr>
                <a:srgbClr val="CCCCCC"/>
              </a:buClr>
              <a:buFontTx/>
              <a:buNone/>
              <a:defRPr/>
            </a:pPr>
            <a:r>
              <a:rPr lang="zh-CN" altLang="en-US" sz="1200" dirty="0" smtClean="0">
                <a:solidFill>
                  <a:srgbClr val="FFFFFF"/>
                </a:solidFill>
                <a:latin typeface="+mn-lt"/>
                <a:ea typeface="+mn-ea"/>
              </a:rPr>
              <a:t>（热加载）</a:t>
            </a:r>
            <a:endParaRPr lang="zh-CN" altLang="en-US" sz="1200" dirty="0" smtClean="0">
              <a:solidFill>
                <a:srgbClr val="FFFFFF"/>
              </a:solidFill>
              <a:latin typeface="+mn-lt"/>
              <a:ea typeface="+mn-ea"/>
            </a:endParaRPr>
          </a:p>
        </p:txBody>
      </p:sp>
      <p:sp>
        <p:nvSpPr>
          <p:cNvPr id="55304" name="矩形 53"/>
          <p:cNvSpPr>
            <a:spLocks noChangeArrowheads="1"/>
          </p:cNvSpPr>
          <p:nvPr/>
        </p:nvSpPr>
        <p:spPr bwMode="auto">
          <a:xfrm>
            <a:off x="2843213" y="4676775"/>
            <a:ext cx="1071562" cy="433388"/>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wrap="none" lIns="87828" tIns="43914" rIns="87828" bIns="43914" anchor="ctr"/>
          <a:lstStyle>
            <a:lvl1pPr marL="328930" indent="-328930" defTabSz="8775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775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775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775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775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CCCC"/>
              </a:buClr>
              <a:buFontTx/>
              <a:buNone/>
              <a:defRPr/>
            </a:pPr>
            <a:r>
              <a:rPr lang="en-US" altLang="zh-CN" sz="1200" dirty="0" smtClean="0">
                <a:solidFill>
                  <a:srgbClr val="FFFFFF"/>
                </a:solidFill>
                <a:latin typeface="+mn-lt"/>
                <a:ea typeface="+mn-ea"/>
              </a:rPr>
              <a:t> switch driver</a:t>
            </a:r>
            <a:endParaRPr lang="en-US" altLang="zh-CN" sz="1200" dirty="0" smtClean="0">
              <a:solidFill>
                <a:srgbClr val="FFFFFF"/>
              </a:solidFill>
              <a:latin typeface="+mn-lt"/>
              <a:ea typeface="+mn-ea"/>
            </a:endParaRPr>
          </a:p>
          <a:p>
            <a:pPr algn="ctr" eaLnBrk="1" hangingPunct="1">
              <a:lnSpc>
                <a:spcPct val="100000"/>
              </a:lnSpc>
              <a:spcBef>
                <a:spcPct val="0"/>
              </a:spcBef>
              <a:buClr>
                <a:srgbClr val="CCCCCC"/>
              </a:buClr>
              <a:buFontTx/>
              <a:buNone/>
              <a:defRPr/>
            </a:pPr>
            <a:r>
              <a:rPr lang="zh-CN" altLang="en-US" sz="1200" dirty="0" smtClean="0">
                <a:solidFill>
                  <a:srgbClr val="FFFFFF"/>
                </a:solidFill>
                <a:latin typeface="+mn-lt"/>
                <a:ea typeface="+mn-ea"/>
              </a:rPr>
              <a:t>（热加载）</a:t>
            </a:r>
            <a:endParaRPr lang="zh-CN" altLang="en-US" sz="1200" dirty="0" smtClean="0">
              <a:solidFill>
                <a:srgbClr val="FFFFFF"/>
              </a:solidFill>
              <a:latin typeface="+mn-lt"/>
              <a:ea typeface="+mn-ea"/>
            </a:endParaRPr>
          </a:p>
        </p:txBody>
      </p:sp>
      <p:sp>
        <p:nvSpPr>
          <p:cNvPr id="55305" name="矩形 54"/>
          <p:cNvSpPr>
            <a:spLocks noChangeArrowheads="1"/>
          </p:cNvSpPr>
          <p:nvPr/>
        </p:nvSpPr>
        <p:spPr bwMode="auto">
          <a:xfrm>
            <a:off x="3987800" y="4676775"/>
            <a:ext cx="1123950" cy="433388"/>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wrap="none" lIns="87828" tIns="43914" rIns="87828" bIns="43914" anchor="ctr"/>
          <a:lstStyle>
            <a:lvl1pPr marL="328930" indent="-328930" defTabSz="8775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775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775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775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775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CCCC"/>
              </a:buClr>
              <a:buFontTx/>
              <a:buNone/>
              <a:defRPr/>
            </a:pPr>
            <a:r>
              <a:rPr lang="en-US" altLang="zh-CN" sz="1200" dirty="0" smtClean="0">
                <a:solidFill>
                  <a:srgbClr val="FFFFFF"/>
                </a:solidFill>
                <a:latin typeface="+mn-lt"/>
                <a:ea typeface="+mn-ea"/>
              </a:rPr>
              <a:t>storage driver</a:t>
            </a:r>
            <a:endParaRPr lang="en-US" altLang="zh-CN" sz="1200" dirty="0" smtClean="0">
              <a:solidFill>
                <a:srgbClr val="FFFFFF"/>
              </a:solidFill>
              <a:latin typeface="+mn-lt"/>
              <a:ea typeface="+mn-ea"/>
            </a:endParaRPr>
          </a:p>
          <a:p>
            <a:pPr algn="ctr" eaLnBrk="1" hangingPunct="1">
              <a:lnSpc>
                <a:spcPct val="100000"/>
              </a:lnSpc>
              <a:spcBef>
                <a:spcPct val="0"/>
              </a:spcBef>
              <a:buClr>
                <a:srgbClr val="CCCCCC"/>
              </a:buClr>
              <a:buFontTx/>
              <a:buNone/>
              <a:defRPr/>
            </a:pPr>
            <a:r>
              <a:rPr lang="zh-CN" altLang="en-US" sz="1200" dirty="0" smtClean="0">
                <a:solidFill>
                  <a:srgbClr val="FFFFFF"/>
                </a:solidFill>
                <a:latin typeface="+mn-lt"/>
                <a:ea typeface="+mn-ea"/>
              </a:rPr>
              <a:t>（热加载）</a:t>
            </a:r>
            <a:endParaRPr lang="zh-CN" altLang="en-US" sz="1200" dirty="0" smtClean="0">
              <a:solidFill>
                <a:srgbClr val="FFFFFF"/>
              </a:solidFill>
              <a:latin typeface="+mn-lt"/>
              <a:ea typeface="+mn-ea"/>
            </a:endParaRPr>
          </a:p>
        </p:txBody>
      </p:sp>
      <p:sp>
        <p:nvSpPr>
          <p:cNvPr id="55307" name="矩形 64"/>
          <p:cNvSpPr>
            <a:spLocks noChangeArrowheads="1"/>
          </p:cNvSpPr>
          <p:nvPr/>
        </p:nvSpPr>
        <p:spPr bwMode="auto">
          <a:xfrm>
            <a:off x="1763713" y="2216150"/>
            <a:ext cx="3600450" cy="409575"/>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lvl1pPr marL="328930" indent="-328930" defTabSz="8775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775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775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775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775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spcBef>
                <a:spcPct val="0"/>
              </a:spcBef>
              <a:buClr>
                <a:srgbClr val="CCCCCC"/>
              </a:buClr>
              <a:buFontTx/>
              <a:buNone/>
              <a:defRPr/>
            </a:pPr>
            <a:r>
              <a:rPr lang="zh-CN" altLang="en-US" sz="1200" smtClean="0">
                <a:solidFill>
                  <a:srgbClr val="FFFFFF"/>
                </a:solidFill>
                <a:latin typeface="+mn-lt"/>
                <a:ea typeface="+mn-ea"/>
              </a:rPr>
              <a:t>服务界面</a:t>
            </a:r>
            <a:endParaRPr lang="zh-CN" altLang="en-US" sz="1200" smtClean="0">
              <a:solidFill>
                <a:srgbClr val="FFFFFF"/>
              </a:solidFill>
              <a:latin typeface="+mn-lt"/>
              <a:ea typeface="+mn-ea"/>
            </a:endParaRPr>
          </a:p>
        </p:txBody>
      </p:sp>
      <p:grpSp>
        <p:nvGrpSpPr>
          <p:cNvPr id="2" name="Group 292"/>
          <p:cNvGrpSpPr>
            <a:grpSpLocks noChangeAspect="1"/>
          </p:cNvGrpSpPr>
          <p:nvPr/>
        </p:nvGrpSpPr>
        <p:grpSpPr bwMode="auto">
          <a:xfrm>
            <a:off x="6479529" y="1233598"/>
            <a:ext cx="920976" cy="645176"/>
            <a:chOff x="2190" y="1237"/>
            <a:chExt cx="748" cy="524"/>
          </a:xfrm>
          <a:effectLst>
            <a:outerShdw blurRad="50800" dist="50800" dir="5400000" algn="ctr" rotWithShape="0">
              <a:schemeClr val="accent6">
                <a:lumMod val="75000"/>
              </a:schemeClr>
            </a:outerShdw>
          </a:effectLst>
        </p:grpSpPr>
        <p:sp>
          <p:nvSpPr>
            <p:cNvPr id="74" name="Freeform 293"/>
            <p:cNvSpPr>
              <a:spLocks noChangeAspect="1"/>
            </p:cNvSpPr>
            <p:nvPr/>
          </p:nvSpPr>
          <p:spPr bwMode="auto">
            <a:xfrm>
              <a:off x="2190" y="1398"/>
              <a:ext cx="748" cy="363"/>
            </a:xfrm>
            <a:custGeom>
              <a:avLst/>
              <a:gdLst/>
              <a:ahLst/>
              <a:cxnLst>
                <a:cxn ang="0">
                  <a:pos x="32" y="93"/>
                </a:cxn>
                <a:cxn ang="0">
                  <a:pos x="16" y="73"/>
                </a:cxn>
                <a:cxn ang="0">
                  <a:pos x="115" y="36"/>
                </a:cxn>
                <a:cxn ang="0">
                  <a:pos x="215" y="5"/>
                </a:cxn>
                <a:cxn ang="0">
                  <a:pos x="291" y="36"/>
                </a:cxn>
                <a:cxn ang="0">
                  <a:pos x="331" y="76"/>
                </a:cxn>
                <a:cxn ang="0">
                  <a:pos x="371" y="105"/>
                </a:cxn>
                <a:cxn ang="0">
                  <a:pos x="312" y="135"/>
                </a:cxn>
                <a:cxn ang="0">
                  <a:pos x="294" y="162"/>
                </a:cxn>
                <a:cxn ang="0">
                  <a:pos x="229" y="162"/>
                </a:cxn>
                <a:cxn ang="0">
                  <a:pos x="164" y="181"/>
                </a:cxn>
                <a:cxn ang="0">
                  <a:pos x="102" y="160"/>
                </a:cxn>
                <a:cxn ang="0">
                  <a:pos x="50" y="145"/>
                </a:cxn>
                <a:cxn ang="0">
                  <a:pos x="5" y="121"/>
                </a:cxn>
                <a:cxn ang="0">
                  <a:pos x="32" y="93"/>
                </a:cxn>
              </a:cxnLst>
              <a:rect l="0" t="0" r="r" b="b"/>
              <a:pathLst>
                <a:path w="374" h="181">
                  <a:moveTo>
                    <a:pt x="32" y="93"/>
                  </a:moveTo>
                  <a:cubicBezTo>
                    <a:pt x="32" y="93"/>
                    <a:pt x="13" y="88"/>
                    <a:pt x="16" y="73"/>
                  </a:cubicBezTo>
                  <a:cubicBezTo>
                    <a:pt x="19" y="59"/>
                    <a:pt x="44" y="29"/>
                    <a:pt x="115" y="36"/>
                  </a:cubicBezTo>
                  <a:cubicBezTo>
                    <a:pt x="115" y="36"/>
                    <a:pt x="149" y="0"/>
                    <a:pt x="215" y="5"/>
                  </a:cubicBezTo>
                  <a:cubicBezTo>
                    <a:pt x="280" y="10"/>
                    <a:pt x="286" y="26"/>
                    <a:pt x="291" y="36"/>
                  </a:cubicBezTo>
                  <a:cubicBezTo>
                    <a:pt x="291" y="36"/>
                    <a:pt x="347" y="46"/>
                    <a:pt x="331" y="76"/>
                  </a:cubicBezTo>
                  <a:cubicBezTo>
                    <a:pt x="331" y="76"/>
                    <a:pt x="374" y="79"/>
                    <a:pt x="371" y="105"/>
                  </a:cubicBezTo>
                  <a:cubicBezTo>
                    <a:pt x="369" y="131"/>
                    <a:pt x="323" y="135"/>
                    <a:pt x="312" y="135"/>
                  </a:cubicBezTo>
                  <a:cubicBezTo>
                    <a:pt x="312" y="135"/>
                    <a:pt x="324" y="151"/>
                    <a:pt x="294" y="162"/>
                  </a:cubicBezTo>
                  <a:cubicBezTo>
                    <a:pt x="265" y="172"/>
                    <a:pt x="241" y="165"/>
                    <a:pt x="229" y="162"/>
                  </a:cubicBezTo>
                  <a:cubicBezTo>
                    <a:pt x="229" y="162"/>
                    <a:pt x="204" y="181"/>
                    <a:pt x="164" y="181"/>
                  </a:cubicBezTo>
                  <a:cubicBezTo>
                    <a:pt x="119" y="181"/>
                    <a:pt x="106" y="167"/>
                    <a:pt x="102" y="160"/>
                  </a:cubicBezTo>
                  <a:cubicBezTo>
                    <a:pt x="102" y="160"/>
                    <a:pt x="60" y="168"/>
                    <a:pt x="50" y="145"/>
                  </a:cubicBezTo>
                  <a:cubicBezTo>
                    <a:pt x="50" y="145"/>
                    <a:pt x="9" y="142"/>
                    <a:pt x="5" y="121"/>
                  </a:cubicBezTo>
                  <a:cubicBezTo>
                    <a:pt x="0" y="100"/>
                    <a:pt x="32" y="93"/>
                    <a:pt x="32" y="93"/>
                  </a:cubicBezTo>
                  <a:close/>
                </a:path>
              </a:pathLst>
            </a:custGeom>
            <a:solidFill>
              <a:srgbClr val="8BA6BD"/>
            </a:solidFill>
            <a:ln w="9525">
              <a:noFill/>
              <a:round/>
            </a:ln>
          </p:spPr>
          <p:txBody>
            <a:bodyPr/>
            <a:lstStyle/>
            <a:p>
              <a:pPr eaLnBrk="1" hangingPunct="1">
                <a:defRPr/>
              </a:pPr>
              <a:endParaRPr lang="zh-CN" altLang="en-US">
                <a:solidFill>
                  <a:srgbClr val="000000"/>
                </a:solidFill>
                <a:latin typeface="+mn-lt"/>
                <a:ea typeface="+mn-ea"/>
              </a:endParaRPr>
            </a:p>
          </p:txBody>
        </p:sp>
        <p:sp>
          <p:nvSpPr>
            <p:cNvPr id="75" name="Freeform 294"/>
            <p:cNvSpPr>
              <a:spLocks noChangeAspect="1"/>
            </p:cNvSpPr>
            <p:nvPr/>
          </p:nvSpPr>
          <p:spPr bwMode="auto">
            <a:xfrm>
              <a:off x="2214" y="1408"/>
              <a:ext cx="698" cy="337"/>
            </a:xfrm>
            <a:custGeom>
              <a:avLst/>
              <a:gdLst/>
              <a:ahLst/>
              <a:cxnLst>
                <a:cxn ang="0">
                  <a:pos x="30" y="86"/>
                </a:cxn>
                <a:cxn ang="0">
                  <a:pos x="15" y="68"/>
                </a:cxn>
                <a:cxn ang="0">
                  <a:pos x="107" y="33"/>
                </a:cxn>
                <a:cxn ang="0">
                  <a:pos x="200" y="5"/>
                </a:cxn>
                <a:cxn ang="0">
                  <a:pos x="271" y="33"/>
                </a:cxn>
                <a:cxn ang="0">
                  <a:pos x="308" y="70"/>
                </a:cxn>
                <a:cxn ang="0">
                  <a:pos x="346" y="97"/>
                </a:cxn>
                <a:cxn ang="0">
                  <a:pos x="291" y="124"/>
                </a:cxn>
                <a:cxn ang="0">
                  <a:pos x="275" y="150"/>
                </a:cxn>
                <a:cxn ang="0">
                  <a:pos x="214" y="150"/>
                </a:cxn>
                <a:cxn ang="0">
                  <a:pos x="153" y="168"/>
                </a:cxn>
                <a:cxn ang="0">
                  <a:pos x="94" y="148"/>
                </a:cxn>
                <a:cxn ang="0">
                  <a:pos x="46" y="134"/>
                </a:cxn>
                <a:cxn ang="0">
                  <a:pos x="4" y="112"/>
                </a:cxn>
                <a:cxn ang="0">
                  <a:pos x="30" y="86"/>
                </a:cxn>
              </a:cxnLst>
              <a:rect l="0" t="0" r="r" b="b"/>
              <a:pathLst>
                <a:path w="349" h="168">
                  <a:moveTo>
                    <a:pt x="30" y="86"/>
                  </a:moveTo>
                  <a:cubicBezTo>
                    <a:pt x="30" y="86"/>
                    <a:pt x="12" y="81"/>
                    <a:pt x="15" y="68"/>
                  </a:cubicBezTo>
                  <a:cubicBezTo>
                    <a:pt x="17" y="54"/>
                    <a:pt x="41" y="27"/>
                    <a:pt x="107" y="33"/>
                  </a:cubicBezTo>
                  <a:cubicBezTo>
                    <a:pt x="107" y="33"/>
                    <a:pt x="139" y="0"/>
                    <a:pt x="200" y="5"/>
                  </a:cubicBezTo>
                  <a:cubicBezTo>
                    <a:pt x="261" y="9"/>
                    <a:pt x="266" y="24"/>
                    <a:pt x="271" y="33"/>
                  </a:cubicBezTo>
                  <a:cubicBezTo>
                    <a:pt x="271" y="33"/>
                    <a:pt x="324" y="42"/>
                    <a:pt x="308" y="70"/>
                  </a:cubicBezTo>
                  <a:cubicBezTo>
                    <a:pt x="308" y="70"/>
                    <a:pt x="349" y="72"/>
                    <a:pt x="346" y="97"/>
                  </a:cubicBezTo>
                  <a:cubicBezTo>
                    <a:pt x="344" y="121"/>
                    <a:pt x="301" y="124"/>
                    <a:pt x="291" y="124"/>
                  </a:cubicBezTo>
                  <a:cubicBezTo>
                    <a:pt x="291" y="124"/>
                    <a:pt x="302" y="140"/>
                    <a:pt x="275" y="150"/>
                  </a:cubicBezTo>
                  <a:cubicBezTo>
                    <a:pt x="247" y="159"/>
                    <a:pt x="224" y="152"/>
                    <a:pt x="214" y="150"/>
                  </a:cubicBezTo>
                  <a:cubicBezTo>
                    <a:pt x="214" y="150"/>
                    <a:pt x="190" y="167"/>
                    <a:pt x="153" y="168"/>
                  </a:cubicBezTo>
                  <a:cubicBezTo>
                    <a:pt x="111" y="168"/>
                    <a:pt x="99" y="154"/>
                    <a:pt x="94" y="148"/>
                  </a:cubicBezTo>
                  <a:cubicBezTo>
                    <a:pt x="94" y="148"/>
                    <a:pt x="56" y="156"/>
                    <a:pt x="46" y="134"/>
                  </a:cubicBezTo>
                  <a:cubicBezTo>
                    <a:pt x="46" y="134"/>
                    <a:pt x="8" y="132"/>
                    <a:pt x="4" y="112"/>
                  </a:cubicBezTo>
                  <a:cubicBezTo>
                    <a:pt x="0" y="93"/>
                    <a:pt x="30" y="86"/>
                    <a:pt x="30" y="86"/>
                  </a:cubicBezTo>
                  <a:close/>
                </a:path>
              </a:pathLst>
            </a:custGeom>
            <a:solidFill>
              <a:srgbClr val="D3DBE4"/>
            </a:solidFill>
            <a:ln w="9525">
              <a:noFill/>
              <a:round/>
            </a:ln>
          </p:spPr>
          <p:txBody>
            <a:bodyPr/>
            <a:lstStyle/>
            <a:p>
              <a:pPr eaLnBrk="1" hangingPunct="1">
                <a:defRPr/>
              </a:pPr>
              <a:endParaRPr lang="zh-CN" altLang="en-US">
                <a:solidFill>
                  <a:srgbClr val="000000"/>
                </a:solidFill>
                <a:latin typeface="+mn-lt"/>
                <a:ea typeface="+mn-ea"/>
              </a:endParaRPr>
            </a:p>
          </p:txBody>
        </p:sp>
        <p:sp>
          <p:nvSpPr>
            <p:cNvPr id="76" name="Freeform 295"/>
            <p:cNvSpPr>
              <a:spLocks noChangeAspect="1"/>
            </p:cNvSpPr>
            <p:nvPr/>
          </p:nvSpPr>
          <p:spPr bwMode="auto">
            <a:xfrm>
              <a:off x="2358" y="1570"/>
              <a:ext cx="186" cy="97"/>
            </a:xfrm>
            <a:custGeom>
              <a:avLst/>
              <a:gdLst/>
              <a:ahLst/>
              <a:cxnLst>
                <a:cxn ang="0">
                  <a:pos x="91" y="17"/>
                </a:cxn>
                <a:cxn ang="0">
                  <a:pos x="42" y="0"/>
                </a:cxn>
                <a:cxn ang="0">
                  <a:pos x="0" y="20"/>
                </a:cxn>
                <a:cxn ang="0">
                  <a:pos x="1" y="28"/>
                </a:cxn>
                <a:cxn ang="0">
                  <a:pos x="3" y="32"/>
                </a:cxn>
                <a:cxn ang="0">
                  <a:pos x="50" y="48"/>
                </a:cxn>
                <a:cxn ang="0">
                  <a:pos x="90" y="32"/>
                </a:cxn>
                <a:cxn ang="0">
                  <a:pos x="92" y="26"/>
                </a:cxn>
                <a:cxn ang="0">
                  <a:pos x="91" y="17"/>
                </a:cxn>
              </a:cxnLst>
              <a:rect l="0" t="0" r="r" b="b"/>
              <a:pathLst>
                <a:path w="93" h="48">
                  <a:moveTo>
                    <a:pt x="91" y="17"/>
                  </a:moveTo>
                  <a:cubicBezTo>
                    <a:pt x="83" y="7"/>
                    <a:pt x="63" y="0"/>
                    <a:pt x="42" y="0"/>
                  </a:cubicBezTo>
                  <a:cubicBezTo>
                    <a:pt x="21" y="1"/>
                    <a:pt x="5" y="9"/>
                    <a:pt x="0" y="20"/>
                  </a:cubicBezTo>
                  <a:cubicBezTo>
                    <a:pt x="1" y="28"/>
                    <a:pt x="1" y="28"/>
                    <a:pt x="1" y="28"/>
                  </a:cubicBezTo>
                  <a:cubicBezTo>
                    <a:pt x="2" y="30"/>
                    <a:pt x="3" y="31"/>
                    <a:pt x="3" y="32"/>
                  </a:cubicBezTo>
                  <a:cubicBezTo>
                    <a:pt x="12" y="42"/>
                    <a:pt x="30" y="48"/>
                    <a:pt x="50" y="48"/>
                  </a:cubicBezTo>
                  <a:cubicBezTo>
                    <a:pt x="69" y="47"/>
                    <a:pt x="84" y="41"/>
                    <a:pt x="90" y="32"/>
                  </a:cubicBezTo>
                  <a:cubicBezTo>
                    <a:pt x="91" y="31"/>
                    <a:pt x="93" y="28"/>
                    <a:pt x="92" y="26"/>
                  </a:cubicBezTo>
                  <a:lnTo>
                    <a:pt x="91" y="17"/>
                  </a:lnTo>
                  <a:close/>
                </a:path>
              </a:pathLst>
            </a:custGeom>
            <a:solidFill>
              <a:srgbClr val="5D7695"/>
            </a:solidFill>
            <a:ln w="9525">
              <a:noFill/>
              <a:round/>
            </a:ln>
          </p:spPr>
          <p:txBody>
            <a:bodyPr/>
            <a:lstStyle/>
            <a:p>
              <a:pPr eaLnBrk="1" hangingPunct="1">
                <a:defRPr/>
              </a:pPr>
              <a:endParaRPr lang="zh-CN" altLang="en-US">
                <a:solidFill>
                  <a:srgbClr val="000000"/>
                </a:solidFill>
                <a:latin typeface="+mn-lt"/>
                <a:ea typeface="+mn-ea"/>
              </a:endParaRPr>
            </a:p>
          </p:txBody>
        </p:sp>
        <p:sp>
          <p:nvSpPr>
            <p:cNvPr id="77" name="Freeform 296"/>
            <p:cNvSpPr>
              <a:spLocks noChangeAspect="1"/>
            </p:cNvSpPr>
            <p:nvPr/>
          </p:nvSpPr>
          <p:spPr bwMode="auto">
            <a:xfrm>
              <a:off x="2354" y="1558"/>
              <a:ext cx="190" cy="97"/>
            </a:xfrm>
            <a:custGeom>
              <a:avLst/>
              <a:gdLst/>
              <a:ahLst/>
              <a:cxnLst>
                <a:cxn ang="0">
                  <a:pos x="93" y="23"/>
                </a:cxn>
                <a:cxn ang="0">
                  <a:pos x="51" y="47"/>
                </a:cxn>
                <a:cxn ang="0">
                  <a:pos x="2" y="25"/>
                </a:cxn>
                <a:cxn ang="0">
                  <a:pos x="44" y="1"/>
                </a:cxn>
                <a:cxn ang="0">
                  <a:pos x="93" y="23"/>
                </a:cxn>
              </a:cxnLst>
              <a:rect l="0" t="0" r="r" b="b"/>
              <a:pathLst>
                <a:path w="95" h="48">
                  <a:moveTo>
                    <a:pt x="93" y="23"/>
                  </a:moveTo>
                  <a:cubicBezTo>
                    <a:pt x="95" y="35"/>
                    <a:pt x="76" y="46"/>
                    <a:pt x="51" y="47"/>
                  </a:cubicBezTo>
                  <a:cubicBezTo>
                    <a:pt x="26" y="48"/>
                    <a:pt x="4" y="38"/>
                    <a:pt x="2" y="25"/>
                  </a:cubicBezTo>
                  <a:cubicBezTo>
                    <a:pt x="0" y="12"/>
                    <a:pt x="18" y="2"/>
                    <a:pt x="44" y="1"/>
                  </a:cubicBezTo>
                  <a:cubicBezTo>
                    <a:pt x="69" y="0"/>
                    <a:pt x="91" y="10"/>
                    <a:pt x="93" y="23"/>
                  </a:cubicBezTo>
                  <a:close/>
                </a:path>
              </a:pathLst>
            </a:custGeom>
            <a:solidFill>
              <a:srgbClr val="456488"/>
            </a:solidFill>
            <a:ln w="9525">
              <a:noFill/>
              <a:round/>
            </a:ln>
          </p:spPr>
          <p:txBody>
            <a:bodyPr/>
            <a:lstStyle/>
            <a:p>
              <a:pPr eaLnBrk="1" hangingPunct="1">
                <a:defRPr/>
              </a:pPr>
              <a:endParaRPr lang="zh-CN" altLang="en-US">
                <a:solidFill>
                  <a:srgbClr val="000000"/>
                </a:solidFill>
                <a:latin typeface="+mn-lt"/>
                <a:ea typeface="+mn-ea"/>
              </a:endParaRPr>
            </a:p>
          </p:txBody>
        </p:sp>
        <p:sp>
          <p:nvSpPr>
            <p:cNvPr id="78" name="Freeform 297"/>
            <p:cNvSpPr>
              <a:spLocks noChangeAspect="1"/>
            </p:cNvSpPr>
            <p:nvPr/>
          </p:nvSpPr>
          <p:spPr bwMode="auto">
            <a:xfrm>
              <a:off x="2380" y="1536"/>
              <a:ext cx="128" cy="89"/>
            </a:xfrm>
            <a:custGeom>
              <a:avLst/>
              <a:gdLst/>
              <a:ahLst/>
              <a:cxnLst>
                <a:cxn ang="0">
                  <a:pos x="62" y="14"/>
                </a:cxn>
                <a:cxn ang="0">
                  <a:pos x="29" y="1"/>
                </a:cxn>
                <a:cxn ang="0">
                  <a:pos x="0" y="16"/>
                </a:cxn>
                <a:cxn ang="0">
                  <a:pos x="2" y="28"/>
                </a:cxn>
                <a:cxn ang="0">
                  <a:pos x="6" y="34"/>
                </a:cxn>
                <a:cxn ang="0">
                  <a:pos x="36" y="44"/>
                </a:cxn>
                <a:cxn ang="0">
                  <a:pos x="63" y="31"/>
                </a:cxn>
                <a:cxn ang="0">
                  <a:pos x="64" y="26"/>
                </a:cxn>
                <a:cxn ang="0">
                  <a:pos x="62" y="14"/>
                </a:cxn>
              </a:cxnLst>
              <a:rect l="0" t="0" r="r" b="b"/>
              <a:pathLst>
                <a:path w="64" h="44">
                  <a:moveTo>
                    <a:pt x="62" y="14"/>
                  </a:moveTo>
                  <a:cubicBezTo>
                    <a:pt x="56" y="6"/>
                    <a:pt x="43" y="0"/>
                    <a:pt x="29" y="1"/>
                  </a:cubicBezTo>
                  <a:cubicBezTo>
                    <a:pt x="14" y="1"/>
                    <a:pt x="3" y="7"/>
                    <a:pt x="0" y="16"/>
                  </a:cubicBezTo>
                  <a:cubicBezTo>
                    <a:pt x="2" y="28"/>
                    <a:pt x="2" y="28"/>
                    <a:pt x="2" y="28"/>
                  </a:cubicBezTo>
                  <a:cubicBezTo>
                    <a:pt x="3" y="30"/>
                    <a:pt x="5" y="33"/>
                    <a:pt x="6" y="34"/>
                  </a:cubicBezTo>
                  <a:cubicBezTo>
                    <a:pt x="13" y="40"/>
                    <a:pt x="24" y="44"/>
                    <a:pt x="36" y="44"/>
                  </a:cubicBezTo>
                  <a:cubicBezTo>
                    <a:pt x="48" y="43"/>
                    <a:pt x="58" y="38"/>
                    <a:pt x="63" y="31"/>
                  </a:cubicBezTo>
                  <a:cubicBezTo>
                    <a:pt x="63" y="30"/>
                    <a:pt x="64" y="29"/>
                    <a:pt x="64" y="26"/>
                  </a:cubicBezTo>
                  <a:lnTo>
                    <a:pt x="62" y="14"/>
                  </a:lnTo>
                  <a:close/>
                </a:path>
              </a:pathLst>
            </a:custGeom>
            <a:solidFill>
              <a:srgbClr val="0B3C68"/>
            </a:solidFill>
            <a:ln w="9525">
              <a:noFill/>
              <a:round/>
            </a:ln>
          </p:spPr>
          <p:txBody>
            <a:bodyPr/>
            <a:lstStyle/>
            <a:p>
              <a:pPr eaLnBrk="1" hangingPunct="1">
                <a:defRPr/>
              </a:pPr>
              <a:endParaRPr lang="zh-CN" altLang="en-US">
                <a:solidFill>
                  <a:srgbClr val="000000"/>
                </a:solidFill>
                <a:latin typeface="+mn-lt"/>
                <a:ea typeface="+mn-ea"/>
              </a:endParaRPr>
            </a:p>
          </p:txBody>
        </p:sp>
        <p:pic>
          <p:nvPicPr>
            <p:cNvPr id="79" name="Picture 298"/>
            <p:cNvPicPr>
              <a:picLocks noChangeAspect="1" noChangeArrowheads="1"/>
            </p:cNvPicPr>
            <p:nvPr/>
          </p:nvPicPr>
          <p:blipFill>
            <a:blip r:embed="rId1" cstate="print"/>
            <a:srcRect/>
            <a:stretch>
              <a:fillRect/>
            </a:stretch>
          </p:blipFill>
          <p:spPr bwMode="auto">
            <a:xfrm>
              <a:off x="2369" y="1519"/>
              <a:ext cx="144" cy="90"/>
            </a:xfrm>
            <a:prstGeom prst="rect">
              <a:avLst/>
            </a:prstGeom>
            <a:noFill/>
            <a:ln w="9525">
              <a:noFill/>
              <a:miter lim="800000"/>
              <a:headEnd/>
              <a:tailEnd/>
            </a:ln>
          </p:spPr>
        </p:pic>
        <p:sp>
          <p:nvSpPr>
            <p:cNvPr id="80" name="Freeform 299"/>
            <p:cNvSpPr>
              <a:spLocks noChangeAspect="1"/>
            </p:cNvSpPr>
            <p:nvPr/>
          </p:nvSpPr>
          <p:spPr bwMode="auto">
            <a:xfrm>
              <a:off x="2420" y="1364"/>
              <a:ext cx="196" cy="224"/>
            </a:xfrm>
            <a:custGeom>
              <a:avLst/>
              <a:gdLst/>
              <a:ahLst/>
              <a:cxnLst>
                <a:cxn ang="0">
                  <a:pos x="69" y="112"/>
                </a:cxn>
                <a:cxn ang="0">
                  <a:pos x="94" y="91"/>
                </a:cxn>
                <a:cxn ang="0">
                  <a:pos x="94" y="40"/>
                </a:cxn>
                <a:cxn ang="0">
                  <a:pos x="88" y="0"/>
                </a:cxn>
                <a:cxn ang="0">
                  <a:pos x="34" y="1"/>
                </a:cxn>
                <a:cxn ang="0">
                  <a:pos x="0" y="7"/>
                </a:cxn>
                <a:cxn ang="0">
                  <a:pos x="34" y="109"/>
                </a:cxn>
                <a:cxn ang="0">
                  <a:pos x="69" y="112"/>
                </a:cxn>
              </a:cxnLst>
              <a:rect l="0" t="0" r="r" b="b"/>
              <a:pathLst>
                <a:path w="98" h="112">
                  <a:moveTo>
                    <a:pt x="69" y="112"/>
                  </a:moveTo>
                  <a:cubicBezTo>
                    <a:pt x="94" y="91"/>
                    <a:pt x="94" y="91"/>
                    <a:pt x="94" y="91"/>
                  </a:cubicBezTo>
                  <a:cubicBezTo>
                    <a:pt x="98" y="69"/>
                    <a:pt x="97" y="56"/>
                    <a:pt x="94" y="40"/>
                  </a:cubicBezTo>
                  <a:cubicBezTo>
                    <a:pt x="89" y="21"/>
                    <a:pt x="88" y="0"/>
                    <a:pt x="88" y="0"/>
                  </a:cubicBezTo>
                  <a:cubicBezTo>
                    <a:pt x="34" y="1"/>
                    <a:pt x="34" y="1"/>
                    <a:pt x="34" y="1"/>
                  </a:cubicBezTo>
                  <a:cubicBezTo>
                    <a:pt x="0" y="7"/>
                    <a:pt x="0" y="7"/>
                    <a:pt x="0" y="7"/>
                  </a:cubicBezTo>
                  <a:cubicBezTo>
                    <a:pt x="34" y="109"/>
                    <a:pt x="34" y="109"/>
                    <a:pt x="34" y="109"/>
                  </a:cubicBezTo>
                  <a:lnTo>
                    <a:pt x="69" y="112"/>
                  </a:lnTo>
                  <a:close/>
                </a:path>
              </a:pathLst>
            </a:custGeom>
            <a:solidFill>
              <a:srgbClr val="004F77"/>
            </a:solidFill>
            <a:ln w="9525">
              <a:noFill/>
              <a:round/>
            </a:ln>
          </p:spPr>
          <p:txBody>
            <a:bodyPr/>
            <a:lstStyle/>
            <a:p>
              <a:pPr eaLnBrk="1" hangingPunct="1">
                <a:defRPr/>
              </a:pPr>
              <a:endParaRPr lang="zh-CN" altLang="en-US">
                <a:solidFill>
                  <a:srgbClr val="000000"/>
                </a:solidFill>
                <a:latin typeface="+mn-lt"/>
                <a:ea typeface="+mn-ea"/>
              </a:endParaRPr>
            </a:p>
          </p:txBody>
        </p:sp>
        <p:sp>
          <p:nvSpPr>
            <p:cNvPr id="81" name="Freeform 300"/>
            <p:cNvSpPr>
              <a:spLocks noChangeAspect="1"/>
            </p:cNvSpPr>
            <p:nvPr/>
          </p:nvSpPr>
          <p:spPr bwMode="auto">
            <a:xfrm>
              <a:off x="2418" y="1348"/>
              <a:ext cx="178" cy="48"/>
            </a:xfrm>
            <a:custGeom>
              <a:avLst/>
              <a:gdLst/>
              <a:ahLst/>
              <a:cxnLst>
                <a:cxn ang="0">
                  <a:pos x="134" y="44"/>
                </a:cxn>
                <a:cxn ang="0">
                  <a:pos x="178" y="16"/>
                </a:cxn>
                <a:cxn ang="0">
                  <a:pos x="78" y="0"/>
                </a:cxn>
                <a:cxn ang="0">
                  <a:pos x="0" y="24"/>
                </a:cxn>
                <a:cxn ang="0">
                  <a:pos x="122" y="48"/>
                </a:cxn>
                <a:cxn ang="0">
                  <a:pos x="134" y="44"/>
                </a:cxn>
                <a:cxn ang="0">
                  <a:pos x="134" y="44"/>
                </a:cxn>
              </a:cxnLst>
              <a:rect l="0" t="0" r="r" b="b"/>
              <a:pathLst>
                <a:path w="178" h="48">
                  <a:moveTo>
                    <a:pt x="134" y="44"/>
                  </a:moveTo>
                  <a:lnTo>
                    <a:pt x="178" y="16"/>
                  </a:lnTo>
                  <a:lnTo>
                    <a:pt x="78" y="0"/>
                  </a:lnTo>
                  <a:lnTo>
                    <a:pt x="0" y="24"/>
                  </a:lnTo>
                  <a:lnTo>
                    <a:pt x="122" y="48"/>
                  </a:lnTo>
                  <a:lnTo>
                    <a:pt x="134" y="44"/>
                  </a:lnTo>
                  <a:lnTo>
                    <a:pt x="134" y="44"/>
                  </a:lnTo>
                  <a:close/>
                </a:path>
              </a:pathLst>
            </a:custGeom>
            <a:solidFill>
              <a:srgbClr val="305A7F"/>
            </a:solidFill>
            <a:ln w="9525">
              <a:noFill/>
              <a:round/>
            </a:ln>
          </p:spPr>
          <p:txBody>
            <a:bodyPr/>
            <a:lstStyle/>
            <a:p>
              <a:pPr eaLnBrk="1" hangingPunct="1">
                <a:defRPr/>
              </a:pPr>
              <a:endParaRPr lang="zh-CN" altLang="en-US">
                <a:solidFill>
                  <a:srgbClr val="000000"/>
                </a:solidFill>
                <a:latin typeface="+mn-lt"/>
                <a:ea typeface="+mn-ea"/>
              </a:endParaRPr>
            </a:p>
          </p:txBody>
        </p:sp>
        <p:sp>
          <p:nvSpPr>
            <p:cNvPr id="82" name="Freeform 301"/>
            <p:cNvSpPr>
              <a:spLocks noChangeAspect="1"/>
            </p:cNvSpPr>
            <p:nvPr/>
          </p:nvSpPr>
          <p:spPr bwMode="auto">
            <a:xfrm>
              <a:off x="2320" y="1372"/>
              <a:ext cx="242" cy="267"/>
            </a:xfrm>
            <a:custGeom>
              <a:avLst/>
              <a:gdLst/>
              <a:ahLst/>
              <a:cxnLst>
                <a:cxn ang="0">
                  <a:pos x="4" y="7"/>
                </a:cxn>
                <a:cxn ang="0">
                  <a:pos x="13" y="0"/>
                </a:cxn>
                <a:cxn ang="0">
                  <a:pos x="119" y="11"/>
                </a:cxn>
                <a:cxn ang="0">
                  <a:pos x="121" y="13"/>
                </a:cxn>
                <a:cxn ang="0">
                  <a:pos x="121" y="119"/>
                </a:cxn>
                <a:cxn ang="0">
                  <a:pos x="120" y="121"/>
                </a:cxn>
                <a:cxn ang="0">
                  <a:pos x="107" y="131"/>
                </a:cxn>
                <a:cxn ang="0">
                  <a:pos x="102" y="132"/>
                </a:cxn>
                <a:cxn ang="0">
                  <a:pos x="0" y="99"/>
                </a:cxn>
                <a:cxn ang="0">
                  <a:pos x="4" y="7"/>
                </a:cxn>
              </a:cxnLst>
              <a:rect l="0" t="0" r="r" b="b"/>
              <a:pathLst>
                <a:path w="121" h="133">
                  <a:moveTo>
                    <a:pt x="4" y="7"/>
                  </a:moveTo>
                  <a:cubicBezTo>
                    <a:pt x="13" y="0"/>
                    <a:pt x="13" y="0"/>
                    <a:pt x="13" y="0"/>
                  </a:cubicBezTo>
                  <a:cubicBezTo>
                    <a:pt x="119" y="11"/>
                    <a:pt x="119" y="11"/>
                    <a:pt x="119" y="11"/>
                  </a:cubicBezTo>
                  <a:cubicBezTo>
                    <a:pt x="119" y="11"/>
                    <a:pt x="121" y="12"/>
                    <a:pt x="121" y="13"/>
                  </a:cubicBezTo>
                  <a:cubicBezTo>
                    <a:pt x="121" y="14"/>
                    <a:pt x="121" y="102"/>
                    <a:pt x="121" y="119"/>
                  </a:cubicBezTo>
                  <a:cubicBezTo>
                    <a:pt x="121" y="121"/>
                    <a:pt x="120" y="121"/>
                    <a:pt x="120" y="121"/>
                  </a:cubicBezTo>
                  <a:cubicBezTo>
                    <a:pt x="120" y="121"/>
                    <a:pt x="110" y="129"/>
                    <a:pt x="107" y="131"/>
                  </a:cubicBezTo>
                  <a:cubicBezTo>
                    <a:pt x="105" y="133"/>
                    <a:pt x="102" y="132"/>
                    <a:pt x="102" y="132"/>
                  </a:cubicBezTo>
                  <a:cubicBezTo>
                    <a:pt x="0" y="99"/>
                    <a:pt x="0" y="99"/>
                    <a:pt x="0" y="99"/>
                  </a:cubicBezTo>
                  <a:lnTo>
                    <a:pt x="4" y="7"/>
                  </a:lnTo>
                  <a:close/>
                </a:path>
              </a:pathLst>
            </a:custGeom>
            <a:solidFill>
              <a:srgbClr val="0B3C68"/>
            </a:solidFill>
            <a:ln w="9525">
              <a:noFill/>
              <a:round/>
            </a:ln>
          </p:spPr>
          <p:txBody>
            <a:bodyPr/>
            <a:lstStyle/>
            <a:p>
              <a:pPr eaLnBrk="1" hangingPunct="1">
                <a:defRPr/>
              </a:pPr>
              <a:endParaRPr lang="zh-CN" altLang="en-US">
                <a:solidFill>
                  <a:srgbClr val="000000"/>
                </a:solidFill>
                <a:latin typeface="+mn-lt"/>
                <a:ea typeface="+mn-ea"/>
              </a:endParaRPr>
            </a:p>
          </p:txBody>
        </p:sp>
        <p:sp>
          <p:nvSpPr>
            <p:cNvPr id="83" name="Freeform 302"/>
            <p:cNvSpPr>
              <a:spLocks noChangeAspect="1"/>
            </p:cNvSpPr>
            <p:nvPr/>
          </p:nvSpPr>
          <p:spPr bwMode="auto">
            <a:xfrm>
              <a:off x="2318" y="1362"/>
              <a:ext cx="242" cy="255"/>
            </a:xfrm>
            <a:custGeom>
              <a:avLst/>
              <a:gdLst/>
              <a:ahLst/>
              <a:cxnLst>
                <a:cxn ang="0">
                  <a:pos x="16" y="1"/>
                </a:cxn>
                <a:cxn ang="0">
                  <a:pos x="21" y="0"/>
                </a:cxn>
                <a:cxn ang="0">
                  <a:pos x="118" y="15"/>
                </a:cxn>
                <a:cxn ang="0">
                  <a:pos x="121" y="16"/>
                </a:cxn>
                <a:cxn ang="0">
                  <a:pos x="105" y="26"/>
                </a:cxn>
                <a:cxn ang="0">
                  <a:pos x="66" y="100"/>
                </a:cxn>
                <a:cxn ang="0">
                  <a:pos x="81" y="127"/>
                </a:cxn>
                <a:cxn ang="0">
                  <a:pos x="1" y="104"/>
                </a:cxn>
                <a:cxn ang="0">
                  <a:pos x="0" y="8"/>
                </a:cxn>
                <a:cxn ang="0">
                  <a:pos x="16" y="1"/>
                </a:cxn>
              </a:cxnLst>
              <a:rect l="0" t="0" r="r" b="b"/>
              <a:pathLst>
                <a:path w="121" h="127">
                  <a:moveTo>
                    <a:pt x="16" y="1"/>
                  </a:moveTo>
                  <a:cubicBezTo>
                    <a:pt x="19" y="0"/>
                    <a:pt x="21" y="0"/>
                    <a:pt x="21" y="0"/>
                  </a:cubicBezTo>
                  <a:cubicBezTo>
                    <a:pt x="21" y="0"/>
                    <a:pt x="117" y="15"/>
                    <a:pt x="118" y="15"/>
                  </a:cubicBezTo>
                  <a:cubicBezTo>
                    <a:pt x="120" y="15"/>
                    <a:pt x="121" y="16"/>
                    <a:pt x="121" y="16"/>
                  </a:cubicBezTo>
                  <a:cubicBezTo>
                    <a:pt x="105" y="26"/>
                    <a:pt x="105" y="26"/>
                    <a:pt x="105" y="26"/>
                  </a:cubicBezTo>
                  <a:cubicBezTo>
                    <a:pt x="105" y="26"/>
                    <a:pt x="66" y="96"/>
                    <a:pt x="66" y="100"/>
                  </a:cubicBezTo>
                  <a:cubicBezTo>
                    <a:pt x="66" y="101"/>
                    <a:pt x="73" y="116"/>
                    <a:pt x="81" y="127"/>
                  </a:cubicBezTo>
                  <a:cubicBezTo>
                    <a:pt x="1" y="104"/>
                    <a:pt x="1" y="104"/>
                    <a:pt x="1" y="104"/>
                  </a:cubicBezTo>
                  <a:cubicBezTo>
                    <a:pt x="0" y="8"/>
                    <a:pt x="0" y="8"/>
                    <a:pt x="0" y="8"/>
                  </a:cubicBezTo>
                  <a:cubicBezTo>
                    <a:pt x="0" y="8"/>
                    <a:pt x="13" y="2"/>
                    <a:pt x="16" y="1"/>
                  </a:cubicBezTo>
                  <a:close/>
                </a:path>
              </a:pathLst>
            </a:custGeom>
            <a:solidFill>
              <a:srgbClr val="456488"/>
            </a:solidFill>
            <a:ln w="9525">
              <a:noFill/>
              <a:round/>
            </a:ln>
          </p:spPr>
          <p:txBody>
            <a:bodyPr/>
            <a:lstStyle/>
            <a:p>
              <a:pPr eaLnBrk="1" hangingPunct="1">
                <a:defRPr/>
              </a:pPr>
              <a:endParaRPr lang="zh-CN" altLang="en-US">
                <a:solidFill>
                  <a:srgbClr val="000000"/>
                </a:solidFill>
                <a:latin typeface="+mn-lt"/>
                <a:ea typeface="+mn-ea"/>
              </a:endParaRPr>
            </a:p>
          </p:txBody>
        </p:sp>
        <p:sp>
          <p:nvSpPr>
            <p:cNvPr id="84" name="Freeform 303"/>
            <p:cNvSpPr>
              <a:spLocks noChangeAspect="1"/>
            </p:cNvSpPr>
            <p:nvPr/>
          </p:nvSpPr>
          <p:spPr bwMode="auto">
            <a:xfrm>
              <a:off x="2526" y="1392"/>
              <a:ext cx="36" cy="28"/>
            </a:xfrm>
            <a:custGeom>
              <a:avLst/>
              <a:gdLst/>
              <a:ahLst/>
              <a:cxnLst>
                <a:cxn ang="0">
                  <a:pos x="16" y="0"/>
                </a:cxn>
                <a:cxn ang="0">
                  <a:pos x="18" y="3"/>
                </a:cxn>
                <a:cxn ang="0">
                  <a:pos x="1" y="14"/>
                </a:cxn>
                <a:cxn ang="0">
                  <a:pos x="0" y="11"/>
                </a:cxn>
                <a:cxn ang="0">
                  <a:pos x="16" y="0"/>
                </a:cxn>
              </a:cxnLst>
              <a:rect l="0" t="0" r="r" b="b"/>
              <a:pathLst>
                <a:path w="18" h="14">
                  <a:moveTo>
                    <a:pt x="16" y="0"/>
                  </a:moveTo>
                  <a:cubicBezTo>
                    <a:pt x="18" y="1"/>
                    <a:pt x="18" y="3"/>
                    <a:pt x="18" y="3"/>
                  </a:cubicBezTo>
                  <a:cubicBezTo>
                    <a:pt x="1" y="14"/>
                    <a:pt x="1" y="14"/>
                    <a:pt x="1" y="14"/>
                  </a:cubicBezTo>
                  <a:cubicBezTo>
                    <a:pt x="0" y="11"/>
                    <a:pt x="0" y="11"/>
                    <a:pt x="0" y="11"/>
                  </a:cubicBezTo>
                  <a:cubicBezTo>
                    <a:pt x="0" y="11"/>
                    <a:pt x="15" y="1"/>
                    <a:pt x="16" y="0"/>
                  </a:cubicBezTo>
                  <a:close/>
                </a:path>
              </a:pathLst>
            </a:custGeom>
            <a:solidFill>
              <a:srgbClr val="5D7695"/>
            </a:solidFill>
            <a:ln w="9525">
              <a:noFill/>
              <a:round/>
            </a:ln>
          </p:spPr>
          <p:txBody>
            <a:bodyPr/>
            <a:lstStyle/>
            <a:p>
              <a:pPr eaLnBrk="1" hangingPunct="1">
                <a:defRPr/>
              </a:pPr>
              <a:endParaRPr lang="zh-CN" altLang="en-US">
                <a:solidFill>
                  <a:srgbClr val="000000"/>
                </a:solidFill>
                <a:latin typeface="+mn-lt"/>
                <a:ea typeface="+mn-ea"/>
              </a:endParaRPr>
            </a:p>
          </p:txBody>
        </p:sp>
        <p:sp>
          <p:nvSpPr>
            <p:cNvPr id="85" name="Freeform 304"/>
            <p:cNvSpPr>
              <a:spLocks noChangeAspect="1"/>
            </p:cNvSpPr>
            <p:nvPr/>
          </p:nvSpPr>
          <p:spPr bwMode="auto">
            <a:xfrm>
              <a:off x="2314" y="1374"/>
              <a:ext cx="216" cy="267"/>
            </a:xfrm>
            <a:custGeom>
              <a:avLst/>
              <a:gdLst/>
              <a:ahLst/>
              <a:cxnLst>
                <a:cxn ang="0">
                  <a:pos x="0" y="6"/>
                </a:cxn>
                <a:cxn ang="0">
                  <a:pos x="0" y="97"/>
                </a:cxn>
                <a:cxn ang="0">
                  <a:pos x="5" y="103"/>
                </a:cxn>
                <a:cxn ang="0">
                  <a:pos x="104" y="130"/>
                </a:cxn>
                <a:cxn ang="0">
                  <a:pos x="108" y="128"/>
                </a:cxn>
                <a:cxn ang="0">
                  <a:pos x="108" y="23"/>
                </a:cxn>
                <a:cxn ang="0">
                  <a:pos x="104" y="19"/>
                </a:cxn>
                <a:cxn ang="0">
                  <a:pos x="6" y="2"/>
                </a:cxn>
                <a:cxn ang="0">
                  <a:pos x="0" y="6"/>
                </a:cxn>
              </a:cxnLst>
              <a:rect l="0" t="0" r="r" b="b"/>
              <a:pathLst>
                <a:path w="108" h="133">
                  <a:moveTo>
                    <a:pt x="0" y="6"/>
                  </a:moveTo>
                  <a:cubicBezTo>
                    <a:pt x="0" y="11"/>
                    <a:pt x="0" y="81"/>
                    <a:pt x="0" y="97"/>
                  </a:cubicBezTo>
                  <a:cubicBezTo>
                    <a:pt x="0" y="101"/>
                    <a:pt x="5" y="103"/>
                    <a:pt x="5" y="103"/>
                  </a:cubicBezTo>
                  <a:cubicBezTo>
                    <a:pt x="104" y="130"/>
                    <a:pt x="104" y="130"/>
                    <a:pt x="104" y="130"/>
                  </a:cubicBezTo>
                  <a:cubicBezTo>
                    <a:pt x="104" y="130"/>
                    <a:pt x="108" y="133"/>
                    <a:pt x="108" y="128"/>
                  </a:cubicBezTo>
                  <a:cubicBezTo>
                    <a:pt x="108" y="123"/>
                    <a:pt x="108" y="23"/>
                    <a:pt x="108" y="23"/>
                  </a:cubicBezTo>
                  <a:cubicBezTo>
                    <a:pt x="108" y="23"/>
                    <a:pt x="108" y="20"/>
                    <a:pt x="104" y="19"/>
                  </a:cubicBezTo>
                  <a:cubicBezTo>
                    <a:pt x="99" y="18"/>
                    <a:pt x="6" y="2"/>
                    <a:pt x="6" y="2"/>
                  </a:cubicBezTo>
                  <a:cubicBezTo>
                    <a:pt x="6" y="2"/>
                    <a:pt x="0" y="0"/>
                    <a:pt x="0" y="6"/>
                  </a:cubicBezTo>
                  <a:close/>
                </a:path>
              </a:pathLst>
            </a:custGeom>
            <a:solidFill>
              <a:srgbClr val="5D7695"/>
            </a:solidFill>
            <a:ln w="9525">
              <a:noFill/>
              <a:round/>
            </a:ln>
          </p:spPr>
          <p:txBody>
            <a:bodyPr/>
            <a:lstStyle/>
            <a:p>
              <a:pPr eaLnBrk="1" hangingPunct="1">
                <a:defRPr/>
              </a:pPr>
              <a:endParaRPr lang="zh-CN" altLang="en-US">
                <a:solidFill>
                  <a:srgbClr val="000000"/>
                </a:solidFill>
                <a:latin typeface="+mn-lt"/>
                <a:ea typeface="+mn-ea"/>
              </a:endParaRPr>
            </a:p>
          </p:txBody>
        </p:sp>
        <p:sp>
          <p:nvSpPr>
            <p:cNvPr id="86" name="Freeform 305"/>
            <p:cNvSpPr>
              <a:spLocks noChangeAspect="1"/>
            </p:cNvSpPr>
            <p:nvPr/>
          </p:nvSpPr>
          <p:spPr bwMode="auto">
            <a:xfrm>
              <a:off x="2336" y="1400"/>
              <a:ext cx="170" cy="204"/>
            </a:xfrm>
            <a:custGeom>
              <a:avLst/>
              <a:gdLst/>
              <a:ahLst/>
              <a:cxnLst>
                <a:cxn ang="0">
                  <a:pos x="83" y="14"/>
                </a:cxn>
                <a:cxn ang="0">
                  <a:pos x="3" y="1"/>
                </a:cxn>
                <a:cxn ang="0">
                  <a:pos x="0" y="2"/>
                </a:cxn>
                <a:cxn ang="0">
                  <a:pos x="0" y="77"/>
                </a:cxn>
                <a:cxn ang="0">
                  <a:pos x="3" y="82"/>
                </a:cxn>
                <a:cxn ang="0">
                  <a:pos x="81" y="101"/>
                </a:cxn>
                <a:cxn ang="0">
                  <a:pos x="85" y="98"/>
                </a:cxn>
                <a:cxn ang="0">
                  <a:pos x="85" y="18"/>
                </a:cxn>
                <a:cxn ang="0">
                  <a:pos x="83" y="14"/>
                </a:cxn>
              </a:cxnLst>
              <a:rect l="0" t="0" r="r" b="b"/>
              <a:pathLst>
                <a:path w="85" h="102">
                  <a:moveTo>
                    <a:pt x="83" y="14"/>
                  </a:moveTo>
                  <a:cubicBezTo>
                    <a:pt x="37" y="7"/>
                    <a:pt x="7" y="1"/>
                    <a:pt x="3" y="1"/>
                  </a:cubicBezTo>
                  <a:cubicBezTo>
                    <a:pt x="0" y="0"/>
                    <a:pt x="0" y="2"/>
                    <a:pt x="0" y="2"/>
                  </a:cubicBezTo>
                  <a:cubicBezTo>
                    <a:pt x="0" y="2"/>
                    <a:pt x="0" y="72"/>
                    <a:pt x="0" y="77"/>
                  </a:cubicBezTo>
                  <a:cubicBezTo>
                    <a:pt x="0" y="81"/>
                    <a:pt x="1" y="81"/>
                    <a:pt x="3" y="82"/>
                  </a:cubicBezTo>
                  <a:cubicBezTo>
                    <a:pt x="4" y="82"/>
                    <a:pt x="66" y="98"/>
                    <a:pt x="81" y="101"/>
                  </a:cubicBezTo>
                  <a:cubicBezTo>
                    <a:pt x="84" y="102"/>
                    <a:pt x="85" y="98"/>
                    <a:pt x="85" y="98"/>
                  </a:cubicBezTo>
                  <a:cubicBezTo>
                    <a:pt x="85" y="98"/>
                    <a:pt x="85" y="20"/>
                    <a:pt x="85" y="18"/>
                  </a:cubicBezTo>
                  <a:cubicBezTo>
                    <a:pt x="85" y="16"/>
                    <a:pt x="83" y="14"/>
                    <a:pt x="83" y="14"/>
                  </a:cubicBezTo>
                  <a:close/>
                </a:path>
              </a:pathLst>
            </a:custGeom>
            <a:solidFill>
              <a:srgbClr val="2B4F7C"/>
            </a:solidFill>
            <a:ln w="9525">
              <a:noFill/>
              <a:round/>
            </a:ln>
          </p:spPr>
          <p:txBody>
            <a:bodyPr/>
            <a:lstStyle/>
            <a:p>
              <a:pPr eaLnBrk="1" hangingPunct="1">
                <a:defRPr/>
              </a:pPr>
              <a:endParaRPr lang="zh-CN" altLang="en-US">
                <a:solidFill>
                  <a:srgbClr val="000000"/>
                </a:solidFill>
                <a:latin typeface="+mn-lt"/>
                <a:ea typeface="+mn-ea"/>
              </a:endParaRPr>
            </a:p>
          </p:txBody>
        </p:sp>
        <p:sp>
          <p:nvSpPr>
            <p:cNvPr id="87" name="Freeform 306"/>
            <p:cNvSpPr>
              <a:spLocks noChangeAspect="1"/>
            </p:cNvSpPr>
            <p:nvPr/>
          </p:nvSpPr>
          <p:spPr bwMode="auto">
            <a:xfrm>
              <a:off x="2342" y="1406"/>
              <a:ext cx="156" cy="190"/>
            </a:xfrm>
            <a:custGeom>
              <a:avLst/>
              <a:gdLst/>
              <a:ahLst/>
              <a:cxnLst>
                <a:cxn ang="0">
                  <a:pos x="76" y="13"/>
                </a:cxn>
                <a:cxn ang="0">
                  <a:pos x="3" y="1"/>
                </a:cxn>
                <a:cxn ang="0">
                  <a:pos x="0" y="2"/>
                </a:cxn>
                <a:cxn ang="0">
                  <a:pos x="0" y="71"/>
                </a:cxn>
                <a:cxn ang="0">
                  <a:pos x="3" y="76"/>
                </a:cxn>
                <a:cxn ang="0">
                  <a:pos x="74" y="95"/>
                </a:cxn>
                <a:cxn ang="0">
                  <a:pos x="78" y="92"/>
                </a:cxn>
                <a:cxn ang="0">
                  <a:pos x="78" y="16"/>
                </a:cxn>
                <a:cxn ang="0">
                  <a:pos x="76" y="13"/>
                </a:cxn>
              </a:cxnLst>
              <a:rect l="0" t="0" r="r" b="b"/>
              <a:pathLst>
                <a:path w="78" h="95">
                  <a:moveTo>
                    <a:pt x="76" y="13"/>
                  </a:moveTo>
                  <a:cubicBezTo>
                    <a:pt x="34" y="6"/>
                    <a:pt x="6" y="1"/>
                    <a:pt x="3" y="1"/>
                  </a:cubicBezTo>
                  <a:cubicBezTo>
                    <a:pt x="0" y="0"/>
                    <a:pt x="0" y="2"/>
                    <a:pt x="0" y="2"/>
                  </a:cubicBezTo>
                  <a:cubicBezTo>
                    <a:pt x="0" y="2"/>
                    <a:pt x="0" y="67"/>
                    <a:pt x="0" y="71"/>
                  </a:cubicBezTo>
                  <a:cubicBezTo>
                    <a:pt x="0" y="76"/>
                    <a:pt x="1" y="76"/>
                    <a:pt x="3" y="76"/>
                  </a:cubicBezTo>
                  <a:cubicBezTo>
                    <a:pt x="4" y="77"/>
                    <a:pt x="61" y="92"/>
                    <a:pt x="74" y="95"/>
                  </a:cubicBezTo>
                  <a:cubicBezTo>
                    <a:pt x="77" y="95"/>
                    <a:pt x="78" y="92"/>
                    <a:pt x="78" y="92"/>
                  </a:cubicBezTo>
                  <a:cubicBezTo>
                    <a:pt x="78" y="92"/>
                    <a:pt x="78" y="19"/>
                    <a:pt x="78" y="16"/>
                  </a:cubicBezTo>
                  <a:cubicBezTo>
                    <a:pt x="78" y="15"/>
                    <a:pt x="78" y="13"/>
                    <a:pt x="76" y="13"/>
                  </a:cubicBezTo>
                  <a:close/>
                </a:path>
              </a:pathLst>
            </a:custGeom>
            <a:solidFill>
              <a:srgbClr val="D3DBE4"/>
            </a:solidFill>
            <a:ln w="9525">
              <a:noFill/>
              <a:round/>
            </a:ln>
          </p:spPr>
          <p:txBody>
            <a:bodyPr/>
            <a:lstStyle/>
            <a:p>
              <a:pPr eaLnBrk="1" hangingPunct="1">
                <a:defRPr/>
              </a:pPr>
              <a:endParaRPr lang="zh-CN" altLang="en-US">
                <a:solidFill>
                  <a:srgbClr val="000000"/>
                </a:solidFill>
                <a:latin typeface="+mn-lt"/>
                <a:ea typeface="+mn-ea"/>
              </a:endParaRPr>
            </a:p>
          </p:txBody>
        </p:sp>
        <p:sp>
          <p:nvSpPr>
            <p:cNvPr id="88" name="Freeform 307"/>
            <p:cNvSpPr>
              <a:spLocks noChangeAspect="1" noEditPoints="1"/>
            </p:cNvSpPr>
            <p:nvPr/>
          </p:nvSpPr>
          <p:spPr bwMode="auto">
            <a:xfrm>
              <a:off x="2340" y="1404"/>
              <a:ext cx="160" cy="194"/>
            </a:xfrm>
            <a:custGeom>
              <a:avLst/>
              <a:gdLst/>
              <a:ahLst/>
              <a:cxnLst>
                <a:cxn ang="0">
                  <a:pos x="1" y="1"/>
                </a:cxn>
                <a:cxn ang="0">
                  <a:pos x="0" y="3"/>
                </a:cxn>
                <a:cxn ang="0">
                  <a:pos x="0" y="72"/>
                </a:cxn>
                <a:cxn ang="0">
                  <a:pos x="3" y="78"/>
                </a:cxn>
                <a:cxn ang="0">
                  <a:pos x="75" y="96"/>
                </a:cxn>
                <a:cxn ang="0">
                  <a:pos x="80" y="93"/>
                </a:cxn>
                <a:cxn ang="0">
                  <a:pos x="80" y="17"/>
                </a:cxn>
                <a:cxn ang="0">
                  <a:pos x="77" y="13"/>
                </a:cxn>
                <a:cxn ang="0">
                  <a:pos x="77" y="13"/>
                </a:cxn>
                <a:cxn ang="0">
                  <a:pos x="4" y="1"/>
                </a:cxn>
                <a:cxn ang="0">
                  <a:pos x="1" y="1"/>
                </a:cxn>
                <a:cxn ang="0">
                  <a:pos x="2" y="3"/>
                </a:cxn>
                <a:cxn ang="0">
                  <a:pos x="4" y="2"/>
                </a:cxn>
                <a:cxn ang="0">
                  <a:pos x="77" y="15"/>
                </a:cxn>
                <a:cxn ang="0">
                  <a:pos x="78" y="17"/>
                </a:cxn>
                <a:cxn ang="0">
                  <a:pos x="78" y="93"/>
                </a:cxn>
                <a:cxn ang="0">
                  <a:pos x="76" y="95"/>
                </a:cxn>
                <a:cxn ang="0">
                  <a:pos x="4" y="76"/>
                </a:cxn>
                <a:cxn ang="0">
                  <a:pos x="2" y="72"/>
                </a:cxn>
                <a:cxn ang="0">
                  <a:pos x="2" y="3"/>
                </a:cxn>
              </a:cxnLst>
              <a:rect l="0" t="0" r="r" b="b"/>
              <a:pathLst>
                <a:path w="80" h="97">
                  <a:moveTo>
                    <a:pt x="1" y="1"/>
                  </a:moveTo>
                  <a:cubicBezTo>
                    <a:pt x="0" y="2"/>
                    <a:pt x="0" y="3"/>
                    <a:pt x="0" y="3"/>
                  </a:cubicBezTo>
                  <a:cubicBezTo>
                    <a:pt x="0" y="72"/>
                    <a:pt x="0" y="72"/>
                    <a:pt x="0" y="72"/>
                  </a:cubicBezTo>
                  <a:cubicBezTo>
                    <a:pt x="0" y="77"/>
                    <a:pt x="1" y="77"/>
                    <a:pt x="3" y="78"/>
                  </a:cubicBezTo>
                  <a:cubicBezTo>
                    <a:pt x="4" y="78"/>
                    <a:pt x="61" y="93"/>
                    <a:pt x="75" y="96"/>
                  </a:cubicBezTo>
                  <a:cubicBezTo>
                    <a:pt x="78" y="97"/>
                    <a:pt x="80" y="94"/>
                    <a:pt x="80" y="93"/>
                  </a:cubicBezTo>
                  <a:cubicBezTo>
                    <a:pt x="80" y="17"/>
                    <a:pt x="80" y="17"/>
                    <a:pt x="80" y="17"/>
                  </a:cubicBezTo>
                  <a:cubicBezTo>
                    <a:pt x="80" y="16"/>
                    <a:pt x="80" y="14"/>
                    <a:pt x="77" y="13"/>
                  </a:cubicBezTo>
                  <a:cubicBezTo>
                    <a:pt x="77" y="13"/>
                    <a:pt x="77" y="13"/>
                    <a:pt x="77" y="13"/>
                  </a:cubicBezTo>
                  <a:cubicBezTo>
                    <a:pt x="4" y="1"/>
                    <a:pt x="4" y="1"/>
                    <a:pt x="4" y="1"/>
                  </a:cubicBezTo>
                  <a:cubicBezTo>
                    <a:pt x="3" y="0"/>
                    <a:pt x="2" y="1"/>
                    <a:pt x="1" y="1"/>
                  </a:cubicBezTo>
                  <a:close/>
                  <a:moveTo>
                    <a:pt x="2" y="3"/>
                  </a:moveTo>
                  <a:cubicBezTo>
                    <a:pt x="2" y="2"/>
                    <a:pt x="3" y="2"/>
                    <a:pt x="4" y="2"/>
                  </a:cubicBezTo>
                  <a:cubicBezTo>
                    <a:pt x="77" y="15"/>
                    <a:pt x="77" y="15"/>
                    <a:pt x="77" y="15"/>
                  </a:cubicBezTo>
                  <a:cubicBezTo>
                    <a:pt x="78" y="15"/>
                    <a:pt x="78" y="15"/>
                    <a:pt x="78" y="17"/>
                  </a:cubicBezTo>
                  <a:cubicBezTo>
                    <a:pt x="78" y="93"/>
                    <a:pt x="78" y="93"/>
                    <a:pt x="78" y="93"/>
                  </a:cubicBezTo>
                  <a:cubicBezTo>
                    <a:pt x="78" y="93"/>
                    <a:pt x="78" y="95"/>
                    <a:pt x="76" y="95"/>
                  </a:cubicBezTo>
                  <a:cubicBezTo>
                    <a:pt x="62" y="92"/>
                    <a:pt x="4" y="77"/>
                    <a:pt x="4" y="76"/>
                  </a:cubicBezTo>
                  <a:cubicBezTo>
                    <a:pt x="2" y="76"/>
                    <a:pt x="2" y="76"/>
                    <a:pt x="2" y="72"/>
                  </a:cubicBezTo>
                  <a:cubicBezTo>
                    <a:pt x="2" y="3"/>
                    <a:pt x="2" y="3"/>
                    <a:pt x="2" y="3"/>
                  </a:cubicBezTo>
                  <a:close/>
                </a:path>
              </a:pathLst>
            </a:custGeom>
            <a:solidFill>
              <a:srgbClr val="8BA6BD"/>
            </a:solidFill>
            <a:ln w="9525">
              <a:noFill/>
              <a:round/>
            </a:ln>
          </p:spPr>
          <p:txBody>
            <a:bodyPr/>
            <a:lstStyle/>
            <a:p>
              <a:pPr eaLnBrk="1" hangingPunct="1">
                <a:defRPr/>
              </a:pPr>
              <a:endParaRPr lang="zh-CN" altLang="en-US">
                <a:solidFill>
                  <a:srgbClr val="000000"/>
                </a:solidFill>
                <a:latin typeface="+mn-lt"/>
                <a:ea typeface="+mn-ea"/>
              </a:endParaRPr>
            </a:p>
          </p:txBody>
        </p:sp>
        <p:sp>
          <p:nvSpPr>
            <p:cNvPr id="89" name="Freeform 308"/>
            <p:cNvSpPr>
              <a:spLocks noChangeAspect="1"/>
            </p:cNvSpPr>
            <p:nvPr/>
          </p:nvSpPr>
          <p:spPr bwMode="auto">
            <a:xfrm>
              <a:off x="2718" y="1258"/>
              <a:ext cx="92" cy="391"/>
            </a:xfrm>
            <a:custGeom>
              <a:avLst/>
              <a:gdLst/>
              <a:ahLst/>
              <a:cxnLst>
                <a:cxn ang="0">
                  <a:pos x="44" y="2"/>
                </a:cxn>
                <a:cxn ang="0">
                  <a:pos x="4" y="29"/>
                </a:cxn>
                <a:cxn ang="0">
                  <a:pos x="0" y="193"/>
                </a:cxn>
                <a:cxn ang="0">
                  <a:pos x="9" y="191"/>
                </a:cxn>
                <a:cxn ang="0">
                  <a:pos x="43" y="155"/>
                </a:cxn>
                <a:cxn ang="0">
                  <a:pos x="46" y="147"/>
                </a:cxn>
                <a:cxn ang="0">
                  <a:pos x="46" y="7"/>
                </a:cxn>
                <a:cxn ang="0">
                  <a:pos x="44" y="2"/>
                </a:cxn>
              </a:cxnLst>
              <a:rect l="0" t="0" r="r" b="b"/>
              <a:pathLst>
                <a:path w="46" h="195">
                  <a:moveTo>
                    <a:pt x="44" y="2"/>
                  </a:moveTo>
                  <a:cubicBezTo>
                    <a:pt x="42" y="0"/>
                    <a:pt x="4" y="29"/>
                    <a:pt x="4" y="29"/>
                  </a:cubicBezTo>
                  <a:cubicBezTo>
                    <a:pt x="0" y="193"/>
                    <a:pt x="0" y="193"/>
                    <a:pt x="0" y="193"/>
                  </a:cubicBezTo>
                  <a:cubicBezTo>
                    <a:pt x="0" y="193"/>
                    <a:pt x="5" y="195"/>
                    <a:pt x="9" y="191"/>
                  </a:cubicBezTo>
                  <a:cubicBezTo>
                    <a:pt x="13" y="187"/>
                    <a:pt x="41" y="157"/>
                    <a:pt x="43" y="155"/>
                  </a:cubicBezTo>
                  <a:cubicBezTo>
                    <a:pt x="46" y="151"/>
                    <a:pt x="46" y="147"/>
                    <a:pt x="46" y="147"/>
                  </a:cubicBezTo>
                  <a:cubicBezTo>
                    <a:pt x="46" y="7"/>
                    <a:pt x="46" y="7"/>
                    <a:pt x="46" y="7"/>
                  </a:cubicBezTo>
                  <a:cubicBezTo>
                    <a:pt x="46" y="7"/>
                    <a:pt x="46" y="3"/>
                    <a:pt x="44" y="2"/>
                  </a:cubicBezTo>
                  <a:close/>
                </a:path>
              </a:pathLst>
            </a:custGeom>
            <a:solidFill>
              <a:srgbClr val="0B3C68"/>
            </a:solidFill>
            <a:ln w="9525">
              <a:noFill/>
              <a:round/>
            </a:ln>
          </p:spPr>
          <p:txBody>
            <a:bodyPr/>
            <a:lstStyle/>
            <a:p>
              <a:pPr eaLnBrk="1" hangingPunct="1">
                <a:defRPr/>
              </a:pPr>
              <a:endParaRPr lang="zh-CN" altLang="en-US">
                <a:solidFill>
                  <a:srgbClr val="000000"/>
                </a:solidFill>
                <a:latin typeface="+mn-lt"/>
                <a:ea typeface="+mn-ea"/>
              </a:endParaRPr>
            </a:p>
          </p:txBody>
        </p:sp>
        <p:sp>
          <p:nvSpPr>
            <p:cNvPr id="90" name="Freeform 309"/>
            <p:cNvSpPr>
              <a:spLocks noChangeAspect="1"/>
            </p:cNvSpPr>
            <p:nvPr/>
          </p:nvSpPr>
          <p:spPr bwMode="auto">
            <a:xfrm>
              <a:off x="2580" y="1237"/>
              <a:ext cx="228" cy="85"/>
            </a:xfrm>
            <a:custGeom>
              <a:avLst/>
              <a:gdLst/>
              <a:ahLst/>
              <a:cxnLst>
                <a:cxn ang="0">
                  <a:pos x="114" y="12"/>
                </a:cxn>
                <a:cxn ang="0">
                  <a:pos x="75" y="42"/>
                </a:cxn>
                <a:cxn ang="0">
                  <a:pos x="5" y="29"/>
                </a:cxn>
                <a:cxn ang="0">
                  <a:pos x="1" y="32"/>
                </a:cxn>
                <a:cxn ang="0">
                  <a:pos x="3" y="27"/>
                </a:cxn>
                <a:cxn ang="0">
                  <a:pos x="41" y="1"/>
                </a:cxn>
                <a:cxn ang="0">
                  <a:pos x="45" y="0"/>
                </a:cxn>
                <a:cxn ang="0">
                  <a:pos x="110" y="10"/>
                </a:cxn>
                <a:cxn ang="0">
                  <a:pos x="114" y="12"/>
                </a:cxn>
              </a:cxnLst>
              <a:rect l="0" t="0" r="r" b="b"/>
              <a:pathLst>
                <a:path w="114" h="42">
                  <a:moveTo>
                    <a:pt x="114" y="12"/>
                  </a:moveTo>
                  <a:cubicBezTo>
                    <a:pt x="75" y="42"/>
                    <a:pt x="75" y="42"/>
                    <a:pt x="75" y="42"/>
                  </a:cubicBezTo>
                  <a:cubicBezTo>
                    <a:pt x="9" y="31"/>
                    <a:pt x="10" y="30"/>
                    <a:pt x="5" y="29"/>
                  </a:cubicBezTo>
                  <a:cubicBezTo>
                    <a:pt x="2" y="28"/>
                    <a:pt x="1" y="32"/>
                    <a:pt x="1" y="32"/>
                  </a:cubicBezTo>
                  <a:cubicBezTo>
                    <a:pt x="1" y="32"/>
                    <a:pt x="0" y="29"/>
                    <a:pt x="3" y="27"/>
                  </a:cubicBezTo>
                  <a:cubicBezTo>
                    <a:pt x="5" y="26"/>
                    <a:pt x="38" y="4"/>
                    <a:pt x="41" y="1"/>
                  </a:cubicBezTo>
                  <a:cubicBezTo>
                    <a:pt x="42" y="0"/>
                    <a:pt x="45" y="0"/>
                    <a:pt x="45" y="0"/>
                  </a:cubicBezTo>
                  <a:cubicBezTo>
                    <a:pt x="45" y="0"/>
                    <a:pt x="109" y="10"/>
                    <a:pt x="110" y="10"/>
                  </a:cubicBezTo>
                  <a:cubicBezTo>
                    <a:pt x="112" y="10"/>
                    <a:pt x="114" y="12"/>
                    <a:pt x="114" y="12"/>
                  </a:cubicBezTo>
                  <a:close/>
                </a:path>
              </a:pathLst>
            </a:custGeom>
            <a:solidFill>
              <a:srgbClr val="456488"/>
            </a:solidFill>
            <a:ln w="9525">
              <a:noFill/>
              <a:round/>
            </a:ln>
          </p:spPr>
          <p:txBody>
            <a:bodyPr/>
            <a:lstStyle/>
            <a:p>
              <a:pPr eaLnBrk="1" hangingPunct="1">
                <a:defRPr/>
              </a:pPr>
              <a:endParaRPr lang="zh-CN" altLang="en-US">
                <a:solidFill>
                  <a:srgbClr val="000000"/>
                </a:solidFill>
                <a:latin typeface="+mn-lt"/>
                <a:ea typeface="+mn-ea"/>
              </a:endParaRPr>
            </a:p>
          </p:txBody>
        </p:sp>
        <p:sp>
          <p:nvSpPr>
            <p:cNvPr id="91" name="Freeform 310"/>
            <p:cNvSpPr>
              <a:spLocks noChangeAspect="1"/>
            </p:cNvSpPr>
            <p:nvPr/>
          </p:nvSpPr>
          <p:spPr bwMode="auto">
            <a:xfrm>
              <a:off x="2722" y="1260"/>
              <a:ext cx="86" cy="70"/>
            </a:xfrm>
            <a:custGeom>
              <a:avLst/>
              <a:gdLst/>
              <a:ahLst/>
              <a:cxnLst>
                <a:cxn ang="0">
                  <a:pos x="43" y="3"/>
                </a:cxn>
                <a:cxn ang="0">
                  <a:pos x="41" y="0"/>
                </a:cxn>
                <a:cxn ang="0">
                  <a:pos x="0" y="30"/>
                </a:cxn>
                <a:cxn ang="0">
                  <a:pos x="5" y="35"/>
                </a:cxn>
              </a:cxnLst>
              <a:rect l="0" t="0" r="r" b="b"/>
              <a:pathLst>
                <a:path w="43" h="35">
                  <a:moveTo>
                    <a:pt x="43" y="3"/>
                  </a:moveTo>
                  <a:cubicBezTo>
                    <a:pt x="43" y="3"/>
                    <a:pt x="43" y="2"/>
                    <a:pt x="41" y="0"/>
                  </a:cubicBezTo>
                  <a:cubicBezTo>
                    <a:pt x="39" y="0"/>
                    <a:pt x="0" y="30"/>
                    <a:pt x="0" y="30"/>
                  </a:cubicBezTo>
                  <a:cubicBezTo>
                    <a:pt x="5" y="35"/>
                    <a:pt x="5" y="35"/>
                    <a:pt x="5" y="35"/>
                  </a:cubicBezTo>
                </a:path>
              </a:pathLst>
            </a:custGeom>
            <a:solidFill>
              <a:srgbClr val="5D7695"/>
            </a:solidFill>
            <a:ln w="9525">
              <a:noFill/>
              <a:round/>
            </a:ln>
          </p:spPr>
          <p:txBody>
            <a:bodyPr/>
            <a:lstStyle/>
            <a:p>
              <a:pPr eaLnBrk="1" hangingPunct="1">
                <a:defRPr/>
              </a:pPr>
              <a:endParaRPr lang="zh-CN" altLang="en-US">
                <a:solidFill>
                  <a:srgbClr val="000000"/>
                </a:solidFill>
                <a:latin typeface="+mn-lt"/>
                <a:ea typeface="+mn-ea"/>
              </a:endParaRPr>
            </a:p>
          </p:txBody>
        </p:sp>
        <p:sp>
          <p:nvSpPr>
            <p:cNvPr id="92" name="Freeform 311"/>
            <p:cNvSpPr>
              <a:spLocks noChangeAspect="1"/>
            </p:cNvSpPr>
            <p:nvPr/>
          </p:nvSpPr>
          <p:spPr bwMode="auto">
            <a:xfrm>
              <a:off x="2582" y="1294"/>
              <a:ext cx="150" cy="355"/>
            </a:xfrm>
            <a:custGeom>
              <a:avLst/>
              <a:gdLst/>
              <a:ahLst/>
              <a:cxnLst>
                <a:cxn ang="0">
                  <a:pos x="72" y="13"/>
                </a:cxn>
                <a:cxn ang="0">
                  <a:pos x="4" y="1"/>
                </a:cxn>
                <a:cxn ang="0">
                  <a:pos x="0" y="3"/>
                </a:cxn>
                <a:cxn ang="0">
                  <a:pos x="0" y="152"/>
                </a:cxn>
                <a:cxn ang="0">
                  <a:pos x="4" y="160"/>
                </a:cxn>
                <a:cxn ang="0">
                  <a:pos x="69" y="175"/>
                </a:cxn>
                <a:cxn ang="0">
                  <a:pos x="75" y="171"/>
                </a:cxn>
                <a:cxn ang="0">
                  <a:pos x="75" y="17"/>
                </a:cxn>
                <a:cxn ang="0">
                  <a:pos x="72" y="13"/>
                </a:cxn>
              </a:cxnLst>
              <a:rect l="0" t="0" r="r" b="b"/>
              <a:pathLst>
                <a:path w="75" h="177">
                  <a:moveTo>
                    <a:pt x="72" y="13"/>
                  </a:moveTo>
                  <a:cubicBezTo>
                    <a:pt x="9" y="2"/>
                    <a:pt x="9" y="2"/>
                    <a:pt x="4" y="1"/>
                  </a:cubicBezTo>
                  <a:cubicBezTo>
                    <a:pt x="0" y="0"/>
                    <a:pt x="0" y="3"/>
                    <a:pt x="0" y="3"/>
                  </a:cubicBezTo>
                  <a:cubicBezTo>
                    <a:pt x="0" y="3"/>
                    <a:pt x="0" y="146"/>
                    <a:pt x="0" y="152"/>
                  </a:cubicBezTo>
                  <a:cubicBezTo>
                    <a:pt x="0" y="159"/>
                    <a:pt x="1" y="159"/>
                    <a:pt x="4" y="160"/>
                  </a:cubicBezTo>
                  <a:cubicBezTo>
                    <a:pt x="5" y="160"/>
                    <a:pt x="49" y="171"/>
                    <a:pt x="69" y="175"/>
                  </a:cubicBezTo>
                  <a:cubicBezTo>
                    <a:pt x="74" y="177"/>
                    <a:pt x="75" y="171"/>
                    <a:pt x="75" y="171"/>
                  </a:cubicBezTo>
                  <a:cubicBezTo>
                    <a:pt x="75" y="171"/>
                    <a:pt x="75" y="21"/>
                    <a:pt x="75" y="17"/>
                  </a:cubicBezTo>
                  <a:cubicBezTo>
                    <a:pt x="75" y="14"/>
                    <a:pt x="73" y="13"/>
                    <a:pt x="72" y="13"/>
                  </a:cubicBezTo>
                  <a:close/>
                </a:path>
              </a:pathLst>
            </a:custGeom>
            <a:solidFill>
              <a:srgbClr val="8BA6BD"/>
            </a:solidFill>
            <a:ln w="9525">
              <a:noFill/>
              <a:round/>
            </a:ln>
          </p:spPr>
          <p:txBody>
            <a:bodyPr/>
            <a:lstStyle/>
            <a:p>
              <a:pPr eaLnBrk="1" hangingPunct="1">
                <a:defRPr/>
              </a:pPr>
              <a:endParaRPr lang="zh-CN" altLang="en-US">
                <a:solidFill>
                  <a:srgbClr val="000000"/>
                </a:solidFill>
                <a:latin typeface="+mn-lt"/>
                <a:ea typeface="+mn-ea"/>
              </a:endParaRPr>
            </a:p>
          </p:txBody>
        </p:sp>
        <p:sp>
          <p:nvSpPr>
            <p:cNvPr id="93" name="Freeform 312"/>
            <p:cNvSpPr>
              <a:spLocks noChangeAspect="1"/>
            </p:cNvSpPr>
            <p:nvPr/>
          </p:nvSpPr>
          <p:spPr bwMode="auto">
            <a:xfrm>
              <a:off x="2624" y="1316"/>
              <a:ext cx="100" cy="60"/>
            </a:xfrm>
            <a:custGeom>
              <a:avLst/>
              <a:gdLst/>
              <a:ahLst/>
              <a:cxnLst>
                <a:cxn ang="0">
                  <a:pos x="0" y="0"/>
                </a:cxn>
                <a:cxn ang="0">
                  <a:pos x="0" y="42"/>
                </a:cxn>
                <a:cxn ang="0">
                  <a:pos x="100" y="60"/>
                </a:cxn>
                <a:cxn ang="0">
                  <a:pos x="100" y="16"/>
                </a:cxn>
                <a:cxn ang="0">
                  <a:pos x="0" y="0"/>
                </a:cxn>
                <a:cxn ang="0">
                  <a:pos x="0" y="0"/>
                </a:cxn>
              </a:cxnLst>
              <a:rect l="0" t="0" r="r" b="b"/>
              <a:pathLst>
                <a:path w="100" h="60">
                  <a:moveTo>
                    <a:pt x="0" y="0"/>
                  </a:moveTo>
                  <a:lnTo>
                    <a:pt x="0" y="42"/>
                  </a:lnTo>
                  <a:lnTo>
                    <a:pt x="100" y="60"/>
                  </a:lnTo>
                  <a:lnTo>
                    <a:pt x="100" y="16"/>
                  </a:lnTo>
                  <a:lnTo>
                    <a:pt x="0" y="0"/>
                  </a:lnTo>
                  <a:lnTo>
                    <a:pt x="0" y="0"/>
                  </a:lnTo>
                  <a:close/>
                </a:path>
              </a:pathLst>
            </a:custGeom>
            <a:solidFill>
              <a:srgbClr val="D3DBE4"/>
            </a:solidFill>
            <a:ln w="9525">
              <a:noFill/>
              <a:round/>
            </a:ln>
          </p:spPr>
          <p:txBody>
            <a:bodyPr/>
            <a:lstStyle/>
            <a:p>
              <a:pPr eaLnBrk="1" hangingPunct="1">
                <a:defRPr/>
              </a:pPr>
              <a:endParaRPr lang="zh-CN" altLang="en-US">
                <a:solidFill>
                  <a:srgbClr val="000000"/>
                </a:solidFill>
                <a:latin typeface="+mn-lt"/>
                <a:ea typeface="+mn-ea"/>
              </a:endParaRPr>
            </a:p>
          </p:txBody>
        </p:sp>
        <p:sp>
          <p:nvSpPr>
            <p:cNvPr id="94" name="Freeform 313"/>
            <p:cNvSpPr>
              <a:spLocks noChangeAspect="1"/>
            </p:cNvSpPr>
            <p:nvPr/>
          </p:nvSpPr>
          <p:spPr bwMode="auto">
            <a:xfrm>
              <a:off x="2624" y="1366"/>
              <a:ext cx="100" cy="102"/>
            </a:xfrm>
            <a:custGeom>
              <a:avLst/>
              <a:gdLst/>
              <a:ahLst/>
              <a:cxnLst>
                <a:cxn ang="0">
                  <a:pos x="0" y="0"/>
                </a:cxn>
                <a:cxn ang="0">
                  <a:pos x="0" y="84"/>
                </a:cxn>
                <a:cxn ang="0">
                  <a:pos x="100" y="102"/>
                </a:cxn>
                <a:cxn ang="0">
                  <a:pos x="100" y="18"/>
                </a:cxn>
                <a:cxn ang="0">
                  <a:pos x="0" y="0"/>
                </a:cxn>
                <a:cxn ang="0">
                  <a:pos x="0" y="0"/>
                </a:cxn>
              </a:cxnLst>
              <a:rect l="0" t="0" r="r" b="b"/>
              <a:pathLst>
                <a:path w="100" h="102">
                  <a:moveTo>
                    <a:pt x="0" y="0"/>
                  </a:moveTo>
                  <a:lnTo>
                    <a:pt x="0" y="84"/>
                  </a:lnTo>
                  <a:lnTo>
                    <a:pt x="100" y="102"/>
                  </a:lnTo>
                  <a:lnTo>
                    <a:pt x="100" y="18"/>
                  </a:lnTo>
                  <a:lnTo>
                    <a:pt x="0" y="0"/>
                  </a:lnTo>
                  <a:lnTo>
                    <a:pt x="0" y="0"/>
                  </a:lnTo>
                  <a:close/>
                </a:path>
              </a:pathLst>
            </a:custGeom>
            <a:solidFill>
              <a:srgbClr val="D3DBE4"/>
            </a:solidFill>
            <a:ln w="9525">
              <a:noFill/>
              <a:round/>
            </a:ln>
          </p:spPr>
          <p:txBody>
            <a:bodyPr/>
            <a:lstStyle/>
            <a:p>
              <a:pPr eaLnBrk="1" hangingPunct="1">
                <a:defRPr/>
              </a:pPr>
              <a:endParaRPr lang="zh-CN" altLang="en-US">
                <a:solidFill>
                  <a:srgbClr val="000000"/>
                </a:solidFill>
                <a:latin typeface="+mn-lt"/>
                <a:ea typeface="+mn-ea"/>
              </a:endParaRPr>
            </a:p>
          </p:txBody>
        </p:sp>
        <p:sp>
          <p:nvSpPr>
            <p:cNvPr id="95" name="Freeform 314"/>
            <p:cNvSpPr>
              <a:spLocks noChangeAspect="1"/>
            </p:cNvSpPr>
            <p:nvPr/>
          </p:nvSpPr>
          <p:spPr bwMode="auto">
            <a:xfrm>
              <a:off x="2624" y="1458"/>
              <a:ext cx="100" cy="173"/>
            </a:xfrm>
            <a:custGeom>
              <a:avLst/>
              <a:gdLst/>
              <a:ahLst/>
              <a:cxnLst>
                <a:cxn ang="0">
                  <a:pos x="0" y="0"/>
                </a:cxn>
                <a:cxn ang="0">
                  <a:pos x="0" y="151"/>
                </a:cxn>
                <a:cxn ang="0">
                  <a:pos x="100" y="173"/>
                </a:cxn>
                <a:cxn ang="0">
                  <a:pos x="100" y="18"/>
                </a:cxn>
                <a:cxn ang="0">
                  <a:pos x="0" y="0"/>
                </a:cxn>
                <a:cxn ang="0">
                  <a:pos x="0" y="0"/>
                </a:cxn>
              </a:cxnLst>
              <a:rect l="0" t="0" r="r" b="b"/>
              <a:pathLst>
                <a:path w="100" h="173">
                  <a:moveTo>
                    <a:pt x="0" y="0"/>
                  </a:moveTo>
                  <a:lnTo>
                    <a:pt x="0" y="151"/>
                  </a:lnTo>
                  <a:lnTo>
                    <a:pt x="100" y="173"/>
                  </a:lnTo>
                  <a:lnTo>
                    <a:pt x="100" y="18"/>
                  </a:lnTo>
                  <a:lnTo>
                    <a:pt x="0" y="0"/>
                  </a:lnTo>
                  <a:lnTo>
                    <a:pt x="0" y="0"/>
                  </a:lnTo>
                  <a:close/>
                </a:path>
              </a:pathLst>
            </a:custGeom>
            <a:solidFill>
              <a:srgbClr val="D3DBE4"/>
            </a:solidFill>
            <a:ln w="9525">
              <a:noFill/>
              <a:round/>
            </a:ln>
          </p:spPr>
          <p:txBody>
            <a:bodyPr/>
            <a:lstStyle/>
            <a:p>
              <a:pPr eaLnBrk="1" hangingPunct="1">
                <a:defRPr/>
              </a:pPr>
              <a:endParaRPr lang="zh-CN" altLang="en-US">
                <a:solidFill>
                  <a:srgbClr val="000000"/>
                </a:solidFill>
                <a:latin typeface="+mn-lt"/>
                <a:ea typeface="+mn-ea"/>
              </a:endParaRPr>
            </a:p>
          </p:txBody>
        </p:sp>
        <p:sp>
          <p:nvSpPr>
            <p:cNvPr id="96" name="Freeform 315"/>
            <p:cNvSpPr>
              <a:spLocks noChangeAspect="1"/>
            </p:cNvSpPr>
            <p:nvPr/>
          </p:nvSpPr>
          <p:spPr bwMode="auto">
            <a:xfrm>
              <a:off x="2632" y="1326"/>
              <a:ext cx="84" cy="26"/>
            </a:xfrm>
            <a:custGeom>
              <a:avLst/>
              <a:gdLst/>
              <a:ahLst/>
              <a:cxnLst>
                <a:cxn ang="0">
                  <a:pos x="0" y="0"/>
                </a:cxn>
                <a:cxn ang="0">
                  <a:pos x="0" y="12"/>
                </a:cxn>
                <a:cxn ang="0">
                  <a:pos x="84" y="26"/>
                </a:cxn>
                <a:cxn ang="0">
                  <a:pos x="84" y="14"/>
                </a:cxn>
                <a:cxn ang="0">
                  <a:pos x="0" y="0"/>
                </a:cxn>
                <a:cxn ang="0">
                  <a:pos x="0" y="0"/>
                </a:cxn>
              </a:cxnLst>
              <a:rect l="0" t="0" r="r" b="b"/>
              <a:pathLst>
                <a:path w="84" h="26">
                  <a:moveTo>
                    <a:pt x="0" y="0"/>
                  </a:moveTo>
                  <a:lnTo>
                    <a:pt x="0" y="12"/>
                  </a:lnTo>
                  <a:lnTo>
                    <a:pt x="84" y="26"/>
                  </a:lnTo>
                  <a:lnTo>
                    <a:pt x="84" y="14"/>
                  </a:lnTo>
                  <a:lnTo>
                    <a:pt x="0" y="0"/>
                  </a:lnTo>
                  <a:lnTo>
                    <a:pt x="0" y="0"/>
                  </a:lnTo>
                  <a:close/>
                </a:path>
              </a:pathLst>
            </a:custGeom>
            <a:solidFill>
              <a:srgbClr val="2B4F7C"/>
            </a:solidFill>
            <a:ln w="9525">
              <a:noFill/>
              <a:round/>
            </a:ln>
          </p:spPr>
          <p:txBody>
            <a:bodyPr/>
            <a:lstStyle/>
            <a:p>
              <a:pPr eaLnBrk="1" hangingPunct="1">
                <a:defRPr/>
              </a:pPr>
              <a:endParaRPr lang="zh-CN" altLang="en-US">
                <a:solidFill>
                  <a:srgbClr val="000000"/>
                </a:solidFill>
                <a:latin typeface="+mn-lt"/>
                <a:ea typeface="+mn-ea"/>
              </a:endParaRPr>
            </a:p>
          </p:txBody>
        </p:sp>
        <p:sp>
          <p:nvSpPr>
            <p:cNvPr id="97" name="Freeform 316"/>
            <p:cNvSpPr>
              <a:spLocks noChangeAspect="1"/>
            </p:cNvSpPr>
            <p:nvPr/>
          </p:nvSpPr>
          <p:spPr bwMode="auto">
            <a:xfrm>
              <a:off x="2632" y="1376"/>
              <a:ext cx="84" cy="26"/>
            </a:xfrm>
            <a:custGeom>
              <a:avLst/>
              <a:gdLst/>
              <a:ahLst/>
              <a:cxnLst>
                <a:cxn ang="0">
                  <a:pos x="0" y="0"/>
                </a:cxn>
                <a:cxn ang="0">
                  <a:pos x="0" y="12"/>
                </a:cxn>
                <a:cxn ang="0">
                  <a:pos x="84" y="26"/>
                </a:cxn>
                <a:cxn ang="0">
                  <a:pos x="84" y="14"/>
                </a:cxn>
                <a:cxn ang="0">
                  <a:pos x="0" y="0"/>
                </a:cxn>
                <a:cxn ang="0">
                  <a:pos x="0" y="0"/>
                </a:cxn>
              </a:cxnLst>
              <a:rect l="0" t="0" r="r" b="b"/>
              <a:pathLst>
                <a:path w="84" h="26">
                  <a:moveTo>
                    <a:pt x="0" y="0"/>
                  </a:moveTo>
                  <a:lnTo>
                    <a:pt x="0" y="12"/>
                  </a:lnTo>
                  <a:lnTo>
                    <a:pt x="84" y="26"/>
                  </a:lnTo>
                  <a:lnTo>
                    <a:pt x="84" y="14"/>
                  </a:lnTo>
                  <a:lnTo>
                    <a:pt x="0" y="0"/>
                  </a:lnTo>
                  <a:lnTo>
                    <a:pt x="0" y="0"/>
                  </a:lnTo>
                  <a:close/>
                </a:path>
              </a:pathLst>
            </a:custGeom>
            <a:solidFill>
              <a:srgbClr val="2B4F7C"/>
            </a:solidFill>
            <a:ln w="9525">
              <a:noFill/>
              <a:round/>
            </a:ln>
          </p:spPr>
          <p:txBody>
            <a:bodyPr/>
            <a:lstStyle/>
            <a:p>
              <a:pPr eaLnBrk="1" hangingPunct="1">
                <a:defRPr/>
              </a:pPr>
              <a:endParaRPr lang="zh-CN" altLang="en-US">
                <a:solidFill>
                  <a:srgbClr val="000000"/>
                </a:solidFill>
                <a:latin typeface="+mn-lt"/>
                <a:ea typeface="+mn-ea"/>
              </a:endParaRPr>
            </a:p>
          </p:txBody>
        </p:sp>
      </p:grpSp>
      <p:cxnSp>
        <p:nvCxnSpPr>
          <p:cNvPr id="55308" name="直接箭头连接符 100"/>
          <p:cNvCxnSpPr>
            <a:cxnSpLocks noChangeShapeType="1"/>
          </p:cNvCxnSpPr>
          <p:nvPr/>
        </p:nvCxnSpPr>
        <p:spPr bwMode="auto">
          <a:xfrm flipV="1">
            <a:off x="6696075" y="1773238"/>
            <a:ext cx="0" cy="1757362"/>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55310" name="Text Box 23"/>
          <p:cNvSpPr txBox="1">
            <a:spLocks noChangeArrowheads="1"/>
          </p:cNvSpPr>
          <p:nvPr/>
        </p:nvSpPr>
        <p:spPr bwMode="auto">
          <a:xfrm>
            <a:off x="6335713" y="1017588"/>
            <a:ext cx="1416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r>
              <a:rPr lang="zh-CN" altLang="en-US" sz="1200" smtClean="0">
                <a:solidFill>
                  <a:srgbClr val="000000"/>
                </a:solidFill>
                <a:latin typeface="+mn-lt"/>
                <a:ea typeface="+mn-ea"/>
              </a:rPr>
              <a:t>上级运营管理系统</a:t>
            </a:r>
            <a:endParaRPr lang="en-US" altLang="zh-CN" sz="1200" smtClean="0">
              <a:solidFill>
                <a:srgbClr val="000000"/>
              </a:solidFill>
              <a:latin typeface="+mn-lt"/>
              <a:ea typeface="+mn-ea"/>
            </a:endParaRPr>
          </a:p>
        </p:txBody>
      </p:sp>
      <p:sp>
        <p:nvSpPr>
          <p:cNvPr id="48" name="TextBox 47"/>
          <p:cNvSpPr txBox="1"/>
          <p:nvPr/>
        </p:nvSpPr>
        <p:spPr>
          <a:xfrm>
            <a:off x="6175375" y="2282825"/>
            <a:ext cx="1722438" cy="276225"/>
          </a:xfrm>
          <a:prstGeom prst="rect">
            <a:avLst/>
          </a:prstGeom>
          <a:noFill/>
        </p:spPr>
        <p:txBody>
          <a:bodyPr wrap="none">
            <a:spAutoFit/>
          </a:bodyPr>
          <a:lstStyle/>
          <a:p>
            <a:pPr algn="ctr" eaLnBrk="1" hangingPunct="1">
              <a:defRPr/>
            </a:pPr>
            <a:r>
              <a:rPr lang="en-US" altLang="zh-CN" sz="1200" dirty="0">
                <a:solidFill>
                  <a:srgbClr val="002060"/>
                </a:solidFill>
                <a:latin typeface="+mn-lt"/>
                <a:ea typeface="+mn-ea"/>
              </a:rPr>
              <a:t>Rest /SOAP/ SDK/SNMP</a:t>
            </a:r>
            <a:endParaRPr lang="zh-CN" altLang="en-US" sz="1200" dirty="0">
              <a:solidFill>
                <a:srgbClr val="002060"/>
              </a:solidFill>
              <a:latin typeface="+mn-lt"/>
              <a:ea typeface="+mn-ea"/>
            </a:endParaRPr>
          </a:p>
        </p:txBody>
      </p:sp>
      <p:sp>
        <p:nvSpPr>
          <p:cNvPr id="49" name="TextBox 48"/>
          <p:cNvSpPr txBox="1"/>
          <p:nvPr/>
        </p:nvSpPr>
        <p:spPr>
          <a:xfrm>
            <a:off x="616757" y="2059808"/>
            <a:ext cx="738664" cy="1592744"/>
          </a:xfrm>
          <a:prstGeom prst="rect">
            <a:avLst/>
          </a:prstGeom>
          <a:noFill/>
        </p:spPr>
        <p:txBody>
          <a:bodyPr vert="vert270" wrap="none">
            <a:spAutoFit/>
          </a:bodyPr>
          <a:lstStyle/>
          <a:p>
            <a:pPr eaLnBrk="1" fontAlgn="t" hangingPunct="1">
              <a:defRPr/>
            </a:pPr>
            <a:r>
              <a:rPr lang="en-US" altLang="zh-CN" sz="1800" dirty="0">
                <a:latin typeface="+mn-lt"/>
                <a:ea typeface="+mn-ea"/>
              </a:rPr>
              <a:t>FusionManager</a:t>
            </a:r>
            <a:endParaRPr lang="zh-CN" altLang="en-US" sz="1800" dirty="0">
              <a:latin typeface="+mn-lt"/>
              <a:ea typeface="+mn-ea"/>
            </a:endParaRPr>
          </a:p>
          <a:p>
            <a:pPr eaLnBrk="1" fontAlgn="t" hangingPunct="1">
              <a:defRPr/>
            </a:pPr>
            <a:endParaRPr lang="zh-CN" altLang="en-US" sz="1800" dirty="0">
              <a:latin typeface="+mn-lt"/>
              <a:ea typeface="+mn-ea"/>
            </a:endParaRPr>
          </a:p>
        </p:txBody>
      </p:sp>
      <p:sp>
        <p:nvSpPr>
          <p:cNvPr id="55313" name="矩形 54"/>
          <p:cNvSpPr>
            <a:spLocks noChangeArrowheads="1"/>
          </p:cNvSpPr>
          <p:nvPr/>
        </p:nvSpPr>
        <p:spPr bwMode="auto">
          <a:xfrm>
            <a:off x="5184775" y="4667250"/>
            <a:ext cx="1160463" cy="454025"/>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wrap="none" lIns="87828" tIns="43914" rIns="87828" bIns="43914" anchor="ctr"/>
          <a:lstStyle>
            <a:lvl1pPr marL="328930" indent="-328930" defTabSz="8775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775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775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775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775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CCCC"/>
              </a:buClr>
              <a:buFontTx/>
              <a:buNone/>
              <a:defRPr/>
            </a:pPr>
            <a:r>
              <a:rPr lang="en-US" altLang="zh-CN" sz="1200" dirty="0" smtClean="0">
                <a:solidFill>
                  <a:srgbClr val="FFFFFF"/>
                </a:solidFill>
                <a:latin typeface="+mn-lt"/>
                <a:ea typeface="+mn-ea"/>
              </a:rPr>
              <a:t>VMware driver</a:t>
            </a:r>
            <a:endParaRPr lang="en-US" altLang="zh-CN" sz="1200" dirty="0" smtClean="0">
              <a:solidFill>
                <a:srgbClr val="FFFFFF"/>
              </a:solidFill>
              <a:latin typeface="+mn-lt"/>
              <a:ea typeface="+mn-ea"/>
            </a:endParaRPr>
          </a:p>
        </p:txBody>
      </p:sp>
      <p:sp>
        <p:nvSpPr>
          <p:cNvPr id="55314" name="矩形 54"/>
          <p:cNvSpPr>
            <a:spLocks noChangeArrowheads="1"/>
          </p:cNvSpPr>
          <p:nvPr/>
        </p:nvSpPr>
        <p:spPr bwMode="auto">
          <a:xfrm>
            <a:off x="6418263" y="4684713"/>
            <a:ext cx="1277937" cy="419100"/>
          </a:xfrm>
          <a:prstGeom prst="rect">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wrap="none" lIns="87828" tIns="43914" rIns="87828" bIns="43914" anchor="ctr"/>
          <a:lstStyle>
            <a:lvl1pPr marL="328930" indent="-328930" defTabSz="8775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775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775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775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775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775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CCCC"/>
              </a:buClr>
              <a:buFontTx/>
              <a:buNone/>
              <a:defRPr/>
            </a:pPr>
            <a:r>
              <a:rPr lang="en-US" altLang="zh-CN" sz="1200" dirty="0" smtClean="0">
                <a:solidFill>
                  <a:srgbClr val="FFFFFF"/>
                </a:solidFill>
                <a:latin typeface="+mn-lt"/>
                <a:ea typeface="+mn-ea"/>
              </a:rPr>
              <a:t>FusionCompute</a:t>
            </a:r>
            <a:endParaRPr lang="en-US" altLang="zh-CN" sz="1200" dirty="0" smtClean="0">
              <a:solidFill>
                <a:srgbClr val="FFFFFF"/>
              </a:solidFill>
              <a:latin typeface="+mn-lt"/>
              <a:ea typeface="+mn-ea"/>
            </a:endParaRPr>
          </a:p>
          <a:p>
            <a:pPr algn="ctr" eaLnBrk="1" hangingPunct="1">
              <a:lnSpc>
                <a:spcPct val="100000"/>
              </a:lnSpc>
              <a:spcBef>
                <a:spcPct val="0"/>
              </a:spcBef>
              <a:buClr>
                <a:srgbClr val="CCCCCC"/>
              </a:buClr>
              <a:buFontTx/>
              <a:buNone/>
              <a:defRPr/>
            </a:pPr>
            <a:r>
              <a:rPr lang="en-US" altLang="zh-CN" sz="1200" dirty="0" smtClean="0">
                <a:solidFill>
                  <a:srgbClr val="FFFFFF"/>
                </a:solidFill>
                <a:latin typeface="+mn-lt"/>
                <a:ea typeface="+mn-ea"/>
              </a:rPr>
              <a:t> driver</a:t>
            </a:r>
            <a:endParaRPr lang="en-US" altLang="zh-CN" sz="1200" dirty="0" smtClean="0">
              <a:solidFill>
                <a:srgbClr val="FFFFFF"/>
              </a:solidFill>
              <a:latin typeface="+mn-lt"/>
              <a:ea typeface="+mn-ea"/>
            </a:endParaRPr>
          </a:p>
        </p:txBody>
      </p:sp>
      <p:sp>
        <p:nvSpPr>
          <p:cNvPr id="3" name="Rectangle 2"/>
          <p:cNvSpPr>
            <a:spLocks noGrp="1" noChangeArrowheads="1"/>
          </p:cNvSpPr>
          <p:nvPr>
            <p:ph type="title"/>
          </p:nvPr>
        </p:nvSpPr>
        <p:spPr/>
        <p:txBody>
          <a:bodyPr/>
          <a:lstStyle/>
          <a:p>
            <a:pPr eaLnBrk="1" hangingPunct="1"/>
            <a:r>
              <a:rPr lang="zh-CN" altLang="en-US" smtClean="0"/>
              <a:t>开放</a:t>
            </a:r>
            <a:r>
              <a:rPr lang="en-US" altLang="zh-CN" smtClean="0"/>
              <a:t>&amp;</a:t>
            </a:r>
            <a:r>
              <a:rPr lang="zh-CN" altLang="en-US" smtClean="0"/>
              <a:t>被集成</a:t>
            </a:r>
            <a:endParaRPr lang="zh-CN" altLang="en-US" smtClean="0"/>
          </a:p>
        </p:txBody>
      </p:sp>
      <p:cxnSp>
        <p:nvCxnSpPr>
          <p:cNvPr id="55315" name="直接箭头连接符 45"/>
          <p:cNvCxnSpPr>
            <a:cxnSpLocks noChangeShapeType="1"/>
          </p:cNvCxnSpPr>
          <p:nvPr/>
        </p:nvCxnSpPr>
        <p:spPr bwMode="auto">
          <a:xfrm flipV="1">
            <a:off x="4535488" y="3846513"/>
            <a:ext cx="0" cy="37465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sz="quarter" idx="10"/>
          </p:nvPr>
        </p:nvSpPr>
        <p:spPr/>
        <p:txBody>
          <a:bodyPr>
            <a:spAutoFit/>
          </a:bodyPr>
          <a:lstStyle/>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场景介绍</a:t>
            </a:r>
            <a:endParaRPr lang="en-US" altLang="zh-CN"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产品定位及核心特性</a:t>
            </a:r>
            <a:endParaRPr lang="en-US" altLang="zh-CN"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设计理念及架构原理</a:t>
            </a:r>
            <a:endParaRPr lang="en-US" altLang="zh-CN"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en-US" altLang="zh-CN" b="1" smtClean="0"/>
              <a:t>FusionManager</a:t>
            </a:r>
            <a:r>
              <a:rPr lang="zh-CN" altLang="en-US" b="1" smtClean="0"/>
              <a:t>功能介绍</a:t>
            </a:r>
            <a:endParaRPr lang="en-US" altLang="zh-CN" b="1"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395536" y="2060848"/>
          <a:ext cx="3996444" cy="32763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4968118" y="1880828"/>
          <a:ext cx="3816350" cy="241308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59396" name="直接连接符 8"/>
          <p:cNvCxnSpPr>
            <a:cxnSpLocks noChangeShapeType="1"/>
          </p:cNvCxnSpPr>
          <p:nvPr/>
        </p:nvCxnSpPr>
        <p:spPr bwMode="auto">
          <a:xfrm>
            <a:off x="4572000" y="1412875"/>
            <a:ext cx="0" cy="3995738"/>
          </a:xfrm>
          <a:prstGeom prst="line">
            <a:avLst/>
          </a:prstGeom>
          <a:noFill/>
          <a:ln w="9525" algn="ctr">
            <a:solidFill>
              <a:schemeClr val="tx1"/>
            </a:solidFill>
            <a:prstDash val="lgDash"/>
            <a:round/>
          </a:ln>
          <a:extLst>
            <a:ext uri="{909E8E84-426E-40DD-AFC4-6F175D3DCCD1}">
              <a14:hiddenFill xmlns:a14="http://schemas.microsoft.com/office/drawing/2010/main">
                <a:noFill/>
              </a14:hiddenFill>
            </a:ext>
          </a:extLst>
        </p:spPr>
      </p:cxnSp>
      <p:sp>
        <p:nvSpPr>
          <p:cNvPr id="59397" name="TextBox 9"/>
          <p:cNvSpPr txBox="1">
            <a:spLocks noChangeArrowheads="1"/>
          </p:cNvSpPr>
          <p:nvPr/>
        </p:nvSpPr>
        <p:spPr bwMode="auto">
          <a:xfrm>
            <a:off x="3095625" y="1520825"/>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管理侧</a:t>
            </a:r>
            <a:endParaRPr lang="zh-CN" altLang="en-US" sz="1600" smtClean="0">
              <a:latin typeface="+mn-lt"/>
              <a:ea typeface="+mn-ea"/>
            </a:endParaRPr>
          </a:p>
        </p:txBody>
      </p:sp>
      <p:sp>
        <p:nvSpPr>
          <p:cNvPr id="59398" name="TextBox 10"/>
          <p:cNvSpPr txBox="1">
            <a:spLocks noChangeArrowheads="1"/>
          </p:cNvSpPr>
          <p:nvPr/>
        </p:nvSpPr>
        <p:spPr bwMode="auto">
          <a:xfrm>
            <a:off x="4787900" y="1520825"/>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租户侧</a:t>
            </a:r>
            <a:endParaRPr lang="zh-CN" altLang="en-US" sz="1600" smtClean="0">
              <a:latin typeface="+mn-lt"/>
              <a:ea typeface="+mn-ea"/>
            </a:endParaRPr>
          </a:p>
        </p:txBody>
      </p:sp>
      <p:sp>
        <p:nvSpPr>
          <p:cNvPr id="59399" name="Rectangle 2"/>
          <p:cNvSpPr>
            <a:spLocks noGrp="1" noChangeArrowheads="1"/>
          </p:cNvSpPr>
          <p:nvPr>
            <p:ph type="title"/>
          </p:nvPr>
        </p:nvSpPr>
        <p:spPr/>
        <p:txBody>
          <a:bodyPr/>
          <a:lstStyle/>
          <a:p>
            <a:pPr eaLnBrk="1" hangingPunct="1"/>
            <a:r>
              <a:rPr lang="zh-CN" altLang="en-US" smtClean="0"/>
              <a:t>核心功能</a:t>
            </a:r>
            <a:endParaRPr lang="zh-C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42" name="直接连接符 43"/>
          <p:cNvCxnSpPr>
            <a:cxnSpLocks noChangeShapeType="1"/>
          </p:cNvCxnSpPr>
          <p:nvPr/>
        </p:nvCxnSpPr>
        <p:spPr bwMode="auto">
          <a:xfrm>
            <a:off x="4319588" y="2889250"/>
            <a:ext cx="1152525" cy="0"/>
          </a:xfrm>
          <a:prstGeom prst="line">
            <a:avLst/>
          </a:prstGeom>
          <a:noFill/>
          <a:ln w="9525">
            <a:solidFill>
              <a:srgbClr val="FF0000"/>
            </a:solidFill>
            <a:round/>
          </a:ln>
          <a:extLst>
            <a:ext uri="{909E8E84-426E-40DD-AFC4-6F175D3DCCD1}">
              <a14:hiddenFill xmlns:a14="http://schemas.microsoft.com/office/drawing/2010/main">
                <a:noFill/>
              </a14:hiddenFill>
            </a:ext>
          </a:extLst>
        </p:spPr>
      </p:cxnSp>
      <p:sp>
        <p:nvSpPr>
          <p:cNvPr id="5" name="圆角矩形 4"/>
          <p:cNvSpPr/>
          <p:nvPr/>
        </p:nvSpPr>
        <p:spPr bwMode="auto">
          <a:xfrm>
            <a:off x="3616325" y="1665288"/>
            <a:ext cx="1079500" cy="503237"/>
          </a:xfrm>
          <a:prstGeom prst="roundRect">
            <a:avLst/>
          </a:prstGeom>
          <a:solidFill>
            <a:schemeClr val="bg1">
              <a:lumMod val="65000"/>
            </a:schemeClr>
          </a:solidFill>
          <a:ln>
            <a:solidFill>
              <a:schemeClr val="tx1"/>
            </a:solidFill>
            <a:prstDash val="dash"/>
          </a:ln>
          <a:effectLst/>
        </p:spPr>
        <p:txBody>
          <a:bodyPr anchor="ctr" anchorCtr="1"/>
          <a:lstStyle/>
          <a:p>
            <a:pPr eaLnBrk="1" hangingPunct="1">
              <a:buClr>
                <a:srgbClr val="CC9900"/>
              </a:buClr>
              <a:defRPr/>
            </a:pPr>
            <a:r>
              <a:rPr lang="zh-CN" altLang="en-US" sz="1400" dirty="0">
                <a:solidFill>
                  <a:srgbClr val="000000"/>
                </a:solidFill>
                <a:latin typeface="+mn-lt"/>
                <a:ea typeface="+mn-ea"/>
              </a:rPr>
              <a:t>运营系统</a:t>
            </a:r>
            <a:endParaRPr lang="zh-CN" altLang="en-US" sz="1400" dirty="0">
              <a:solidFill>
                <a:srgbClr val="000000"/>
              </a:solidFill>
              <a:latin typeface="+mn-lt"/>
              <a:ea typeface="+mn-ea"/>
            </a:endParaRPr>
          </a:p>
        </p:txBody>
      </p:sp>
      <p:cxnSp>
        <p:nvCxnSpPr>
          <p:cNvPr id="61444" name="直接连接符 32"/>
          <p:cNvCxnSpPr>
            <a:cxnSpLocks noChangeShapeType="1"/>
            <a:stCxn id="5" idx="2"/>
            <a:endCxn id="61447" idx="0"/>
          </p:cNvCxnSpPr>
          <p:nvPr/>
        </p:nvCxnSpPr>
        <p:spPr bwMode="auto">
          <a:xfrm>
            <a:off x="4156075" y="2168525"/>
            <a:ext cx="0" cy="431800"/>
          </a:xfrm>
          <a:prstGeom prst="line">
            <a:avLst/>
          </a:prstGeom>
          <a:noFill/>
          <a:ln w="9525">
            <a:solidFill>
              <a:srgbClr val="00B0F0"/>
            </a:solidFill>
            <a:round/>
          </a:ln>
          <a:extLst>
            <a:ext uri="{909E8E84-426E-40DD-AFC4-6F175D3DCCD1}">
              <a14:hiddenFill xmlns:a14="http://schemas.microsoft.com/office/drawing/2010/main">
                <a:noFill/>
              </a14:hiddenFill>
            </a:ext>
          </a:extLst>
        </p:spPr>
      </p:cxnSp>
      <p:sp>
        <p:nvSpPr>
          <p:cNvPr id="8" name="圆角矩形 7"/>
          <p:cNvSpPr/>
          <p:nvPr/>
        </p:nvSpPr>
        <p:spPr bwMode="auto">
          <a:xfrm>
            <a:off x="4949825" y="1665288"/>
            <a:ext cx="1081088" cy="503237"/>
          </a:xfrm>
          <a:prstGeom prst="roundRect">
            <a:avLst/>
          </a:prstGeom>
          <a:solidFill>
            <a:schemeClr val="bg1">
              <a:lumMod val="65000"/>
            </a:schemeClr>
          </a:solidFill>
          <a:ln w="12700">
            <a:solidFill>
              <a:schemeClr val="tx1"/>
            </a:solidFill>
            <a:prstDash val="dash"/>
          </a:ln>
          <a:effectLst/>
        </p:spPr>
        <p:txBody>
          <a:bodyPr anchor="ctr" anchorCtr="1"/>
          <a:lstStyle/>
          <a:p>
            <a:pPr eaLnBrk="1" hangingPunct="1">
              <a:buClr>
                <a:srgbClr val="CC9900"/>
              </a:buClr>
              <a:defRPr/>
            </a:pPr>
            <a:r>
              <a:rPr lang="zh-CN" altLang="en-US" sz="1400" dirty="0">
                <a:solidFill>
                  <a:srgbClr val="000000"/>
                </a:solidFill>
                <a:latin typeface="+mn-lt"/>
                <a:ea typeface="+mn-ea"/>
              </a:rPr>
              <a:t>运维系统</a:t>
            </a:r>
            <a:endParaRPr lang="zh-CN" altLang="en-US" sz="1400" dirty="0">
              <a:solidFill>
                <a:srgbClr val="000000"/>
              </a:solidFill>
              <a:latin typeface="+mn-lt"/>
              <a:ea typeface="+mn-ea"/>
            </a:endParaRPr>
          </a:p>
        </p:txBody>
      </p:sp>
      <p:sp>
        <p:nvSpPr>
          <p:cNvPr id="61447" name="圆角矩形 36"/>
          <p:cNvSpPr>
            <a:spLocks noChangeArrowheads="1"/>
          </p:cNvSpPr>
          <p:nvPr/>
        </p:nvSpPr>
        <p:spPr bwMode="auto">
          <a:xfrm>
            <a:off x="3365500" y="2600325"/>
            <a:ext cx="1579563" cy="504825"/>
          </a:xfrm>
          <a:prstGeom prst="roundRect">
            <a:avLst>
              <a:gd name="adj" fmla="val 16667"/>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
                <a:srgbClr val="CC9900"/>
              </a:buClr>
              <a:buSzTx/>
              <a:buFontTx/>
              <a:buNone/>
              <a:defRPr/>
            </a:pPr>
            <a:r>
              <a:rPr lang="en-US" altLang="zh-CN" sz="1100" dirty="0" smtClean="0">
                <a:solidFill>
                  <a:srgbClr val="000000"/>
                </a:solidFill>
                <a:latin typeface="+mn-lt"/>
                <a:ea typeface="+mn-ea"/>
              </a:rPr>
              <a:t>Top FusionManager</a:t>
            </a:r>
            <a:endParaRPr lang="zh-CN" altLang="en-US" sz="1100" dirty="0" smtClean="0">
              <a:solidFill>
                <a:srgbClr val="000000"/>
              </a:solidFill>
              <a:latin typeface="+mn-lt"/>
              <a:ea typeface="+mn-ea"/>
            </a:endParaRPr>
          </a:p>
        </p:txBody>
      </p:sp>
      <p:cxnSp>
        <p:nvCxnSpPr>
          <p:cNvPr id="2" name="肘形连接符 37"/>
          <p:cNvCxnSpPr>
            <a:cxnSpLocks noChangeShapeType="1"/>
          </p:cNvCxnSpPr>
          <p:nvPr/>
        </p:nvCxnSpPr>
        <p:spPr bwMode="auto">
          <a:xfrm rot="5400000" flipH="1" flipV="1">
            <a:off x="2813050" y="2409825"/>
            <a:ext cx="647700" cy="2038350"/>
          </a:xfrm>
          <a:prstGeom prst="bentConnector3">
            <a:avLst>
              <a:gd name="adj1" fmla="val 50000"/>
            </a:avLst>
          </a:prstGeom>
          <a:noFill/>
          <a:ln w="9525">
            <a:solidFill>
              <a:srgbClr val="00B0F0"/>
            </a:solidFill>
            <a:miter lim="800000"/>
          </a:ln>
          <a:extLst>
            <a:ext uri="{909E8E84-426E-40DD-AFC4-6F175D3DCCD1}">
              <a14:hiddenFill xmlns:a14="http://schemas.microsoft.com/office/drawing/2010/main">
                <a:noFill/>
              </a14:hiddenFill>
            </a:ext>
          </a:extLst>
        </p:spPr>
      </p:cxnSp>
      <p:cxnSp>
        <p:nvCxnSpPr>
          <p:cNvPr id="61448" name="肘形连接符 38"/>
          <p:cNvCxnSpPr>
            <a:cxnSpLocks noChangeShapeType="1"/>
            <a:stCxn id="61447" idx="2"/>
          </p:cNvCxnSpPr>
          <p:nvPr/>
        </p:nvCxnSpPr>
        <p:spPr bwMode="auto">
          <a:xfrm rot="16200000" flipH="1">
            <a:off x="5180012" y="2081213"/>
            <a:ext cx="792163" cy="2840038"/>
          </a:xfrm>
          <a:prstGeom prst="bentConnector2">
            <a:avLst/>
          </a:prstGeom>
          <a:noFill/>
          <a:ln w="9525">
            <a:solidFill>
              <a:srgbClr val="00B0F0"/>
            </a:solidFill>
            <a:miter lim="800000"/>
          </a:ln>
          <a:extLst>
            <a:ext uri="{909E8E84-426E-40DD-AFC4-6F175D3DCCD1}">
              <a14:hiddenFill xmlns:a14="http://schemas.microsoft.com/office/drawing/2010/main">
                <a:noFill/>
              </a14:hiddenFill>
            </a:ext>
          </a:extLst>
        </p:spPr>
      </p:cxnSp>
      <p:cxnSp>
        <p:nvCxnSpPr>
          <p:cNvPr id="61449" name="直接连接符 39"/>
          <p:cNvCxnSpPr>
            <a:cxnSpLocks noChangeShapeType="1"/>
          </p:cNvCxnSpPr>
          <p:nvPr/>
        </p:nvCxnSpPr>
        <p:spPr bwMode="auto">
          <a:xfrm>
            <a:off x="5487988" y="2168525"/>
            <a:ext cx="0" cy="1008063"/>
          </a:xfrm>
          <a:prstGeom prst="line">
            <a:avLst/>
          </a:prstGeom>
          <a:noFill/>
          <a:ln w="9525">
            <a:solidFill>
              <a:srgbClr val="FF0000"/>
            </a:solidFill>
            <a:round/>
          </a:ln>
          <a:extLst>
            <a:ext uri="{909E8E84-426E-40DD-AFC4-6F175D3DCCD1}">
              <a14:hiddenFill xmlns:a14="http://schemas.microsoft.com/office/drawing/2010/main">
                <a:noFill/>
              </a14:hiddenFill>
            </a:ext>
          </a:extLst>
        </p:spPr>
      </p:cxnSp>
      <p:cxnSp>
        <p:nvCxnSpPr>
          <p:cNvPr id="61450" name="直接连接符 40"/>
          <p:cNvCxnSpPr>
            <a:cxnSpLocks noChangeShapeType="1"/>
          </p:cNvCxnSpPr>
          <p:nvPr/>
        </p:nvCxnSpPr>
        <p:spPr bwMode="auto">
          <a:xfrm>
            <a:off x="2573338" y="3176588"/>
            <a:ext cx="4465637" cy="0"/>
          </a:xfrm>
          <a:prstGeom prst="line">
            <a:avLst/>
          </a:prstGeom>
          <a:noFill/>
          <a:ln w="9525">
            <a:solidFill>
              <a:srgbClr val="FF0000"/>
            </a:solidFill>
            <a:round/>
          </a:ln>
          <a:extLst>
            <a:ext uri="{909E8E84-426E-40DD-AFC4-6F175D3DCCD1}">
              <a14:hiddenFill xmlns:a14="http://schemas.microsoft.com/office/drawing/2010/main">
                <a:noFill/>
              </a14:hiddenFill>
            </a:ext>
          </a:extLst>
        </p:spPr>
      </p:cxnSp>
      <p:cxnSp>
        <p:nvCxnSpPr>
          <p:cNvPr id="61451" name="直接连接符 41"/>
          <p:cNvCxnSpPr>
            <a:cxnSpLocks noChangeShapeType="1"/>
          </p:cNvCxnSpPr>
          <p:nvPr/>
        </p:nvCxnSpPr>
        <p:spPr bwMode="auto">
          <a:xfrm>
            <a:off x="2573338" y="3176588"/>
            <a:ext cx="0" cy="576262"/>
          </a:xfrm>
          <a:prstGeom prst="line">
            <a:avLst/>
          </a:prstGeom>
          <a:noFill/>
          <a:ln w="9525">
            <a:solidFill>
              <a:srgbClr val="FF0000"/>
            </a:solidFill>
            <a:round/>
          </a:ln>
          <a:extLst>
            <a:ext uri="{909E8E84-426E-40DD-AFC4-6F175D3DCCD1}">
              <a14:hiddenFill xmlns:a14="http://schemas.microsoft.com/office/drawing/2010/main">
                <a:noFill/>
              </a14:hiddenFill>
            </a:ext>
          </a:extLst>
        </p:spPr>
      </p:cxnSp>
      <p:cxnSp>
        <p:nvCxnSpPr>
          <p:cNvPr id="61452" name="直接连接符 42"/>
          <p:cNvCxnSpPr>
            <a:cxnSpLocks noChangeShapeType="1"/>
          </p:cNvCxnSpPr>
          <p:nvPr/>
        </p:nvCxnSpPr>
        <p:spPr bwMode="auto">
          <a:xfrm>
            <a:off x="7038975" y="3176588"/>
            <a:ext cx="0" cy="720725"/>
          </a:xfrm>
          <a:prstGeom prst="line">
            <a:avLst/>
          </a:prstGeom>
          <a:noFill/>
          <a:ln w="9525">
            <a:solidFill>
              <a:srgbClr val="FF0000"/>
            </a:solidFill>
            <a:round/>
          </a:ln>
          <a:extLst>
            <a:ext uri="{909E8E84-426E-40DD-AFC4-6F175D3DCCD1}">
              <a14:hiddenFill xmlns:a14="http://schemas.microsoft.com/office/drawing/2010/main">
                <a:noFill/>
              </a14:hiddenFill>
            </a:ext>
          </a:extLst>
        </p:spPr>
      </p:cxnSp>
      <p:sp>
        <p:nvSpPr>
          <p:cNvPr id="19" name="矩形 18"/>
          <p:cNvSpPr/>
          <p:nvPr/>
        </p:nvSpPr>
        <p:spPr bwMode="auto">
          <a:xfrm>
            <a:off x="1204913" y="3303588"/>
            <a:ext cx="1728787" cy="2447925"/>
          </a:xfrm>
          <a:prstGeom prst="rect">
            <a:avLst/>
          </a:prstGeom>
          <a:noFill/>
          <a:ln w="9525">
            <a:solidFill>
              <a:schemeClr val="tx1"/>
            </a:solidFill>
            <a:prstDash val="dash"/>
            <a:miter lim="800000"/>
          </a:ln>
          <a:effectLst/>
        </p:spPr>
        <p:txBody>
          <a:bodyPr wrap="none" anchor="ctr"/>
          <a:lstStyle/>
          <a:p>
            <a:pPr algn="ctr" eaLnBrk="1" fontAlgn="auto" hangingPunct="1">
              <a:spcBef>
                <a:spcPts val="0"/>
              </a:spcBef>
              <a:spcAft>
                <a:spcPts val="0"/>
              </a:spcAft>
              <a:defRPr/>
            </a:pPr>
            <a:endParaRPr lang="zh-CN" altLang="en-US" sz="900" kern="0" dirty="0" err="1">
              <a:solidFill>
                <a:sysClr val="windowText" lastClr="000000"/>
              </a:solidFill>
              <a:latin typeface="+mn-lt"/>
              <a:ea typeface="+mn-ea"/>
            </a:endParaRPr>
          </a:p>
        </p:txBody>
      </p:sp>
      <p:sp>
        <p:nvSpPr>
          <p:cNvPr id="61457" name="TextBox 46"/>
          <p:cNvSpPr txBox="1">
            <a:spLocks noChangeArrowheads="1"/>
          </p:cNvSpPr>
          <p:nvPr/>
        </p:nvSpPr>
        <p:spPr bwMode="auto">
          <a:xfrm>
            <a:off x="1133475" y="3392488"/>
            <a:ext cx="647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r>
              <a:rPr lang="en-US" altLang="zh-CN" sz="1400" dirty="0" smtClean="0">
                <a:solidFill>
                  <a:srgbClr val="000000"/>
                </a:solidFill>
                <a:latin typeface="+mn-lt"/>
                <a:ea typeface="+mn-ea"/>
              </a:rPr>
              <a:t>DC1</a:t>
            </a:r>
            <a:endParaRPr lang="zh-CN" altLang="en-US" sz="1400" dirty="0" smtClean="0">
              <a:solidFill>
                <a:srgbClr val="000000"/>
              </a:solidFill>
              <a:latin typeface="+mn-lt"/>
              <a:ea typeface="+mn-ea"/>
            </a:endParaRPr>
          </a:p>
        </p:txBody>
      </p:sp>
      <p:sp>
        <p:nvSpPr>
          <p:cNvPr id="61458" name="圆角矩形 47"/>
          <p:cNvSpPr>
            <a:spLocks noChangeArrowheads="1"/>
          </p:cNvSpPr>
          <p:nvPr/>
        </p:nvSpPr>
        <p:spPr bwMode="auto">
          <a:xfrm>
            <a:off x="1439863" y="3752850"/>
            <a:ext cx="1357312" cy="503238"/>
          </a:xfrm>
          <a:prstGeom prst="roundRect">
            <a:avLst>
              <a:gd name="adj" fmla="val 16667"/>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dirty="0" smtClean="0">
                <a:solidFill>
                  <a:srgbClr val="000000"/>
                </a:solidFill>
                <a:latin typeface="+mn-lt"/>
                <a:ea typeface="+mn-ea"/>
              </a:rPr>
              <a:t>Local FusionManager</a:t>
            </a:r>
            <a:endParaRPr lang="zh-CN" altLang="en-US" sz="1200" dirty="0" smtClean="0">
              <a:solidFill>
                <a:srgbClr val="000000"/>
              </a:solidFill>
              <a:latin typeface="+mn-lt"/>
              <a:ea typeface="+mn-ea"/>
            </a:endParaRPr>
          </a:p>
        </p:txBody>
      </p:sp>
      <p:cxnSp>
        <p:nvCxnSpPr>
          <p:cNvPr id="61456" name="直接连接符 48"/>
          <p:cNvCxnSpPr>
            <a:cxnSpLocks noChangeShapeType="1"/>
            <a:stCxn id="61458" idx="2"/>
            <a:endCxn id="23" idx="0"/>
          </p:cNvCxnSpPr>
          <p:nvPr/>
        </p:nvCxnSpPr>
        <p:spPr bwMode="auto">
          <a:xfrm>
            <a:off x="2117725" y="4256088"/>
            <a:ext cx="333375" cy="576262"/>
          </a:xfrm>
          <a:prstGeom prst="line">
            <a:avLst/>
          </a:prstGeom>
          <a:noFill/>
          <a:ln w="9525">
            <a:solidFill>
              <a:schemeClr val="tx1"/>
            </a:solidFill>
            <a:round/>
          </a:ln>
          <a:extLst>
            <a:ext uri="{909E8E84-426E-40DD-AFC4-6F175D3DCCD1}">
              <a14:hiddenFill xmlns:a14="http://schemas.microsoft.com/office/drawing/2010/main">
                <a:noFill/>
              </a14:hiddenFill>
            </a:ext>
          </a:extLst>
        </p:spPr>
      </p:cxnSp>
      <p:sp>
        <p:nvSpPr>
          <p:cNvPr id="23" name="圆角矩形 22"/>
          <p:cNvSpPr/>
          <p:nvPr/>
        </p:nvSpPr>
        <p:spPr bwMode="auto">
          <a:xfrm>
            <a:off x="2124075" y="4832350"/>
            <a:ext cx="654050" cy="288925"/>
          </a:xfrm>
          <a:prstGeom prst="roundRect">
            <a:avLst/>
          </a:prstGeom>
          <a:solidFill>
            <a:schemeClr val="bg1">
              <a:lumMod val="65000"/>
            </a:schemeClr>
          </a:solidFill>
          <a:ln>
            <a:solidFill>
              <a:schemeClr val="tx1"/>
            </a:solidFill>
          </a:ln>
          <a:effectLst/>
        </p:spPr>
        <p:txBody>
          <a:bodyPr anchor="ctr" anchorCtr="1"/>
          <a:lstStyle/>
          <a:p>
            <a:pPr eaLnBrk="1" hangingPunct="1">
              <a:buClr>
                <a:srgbClr val="CC9900"/>
              </a:buClr>
              <a:defRPr/>
            </a:pPr>
            <a:r>
              <a:rPr lang="en-US" altLang="zh-CN" dirty="0">
                <a:solidFill>
                  <a:srgbClr val="000000"/>
                </a:solidFill>
                <a:latin typeface="+mn-lt"/>
                <a:ea typeface="+mn-ea"/>
              </a:rPr>
              <a:t>vCenter</a:t>
            </a:r>
            <a:endParaRPr lang="zh-CN" altLang="en-US" dirty="0">
              <a:solidFill>
                <a:srgbClr val="000000"/>
              </a:solidFill>
              <a:latin typeface="+mn-lt"/>
              <a:ea typeface="+mn-ea"/>
            </a:endParaRPr>
          </a:p>
        </p:txBody>
      </p:sp>
      <p:sp>
        <p:nvSpPr>
          <p:cNvPr id="24" name="矩形 23"/>
          <p:cNvSpPr/>
          <p:nvPr/>
        </p:nvSpPr>
        <p:spPr bwMode="auto">
          <a:xfrm>
            <a:off x="3382963" y="3303588"/>
            <a:ext cx="1512887" cy="2447925"/>
          </a:xfrm>
          <a:prstGeom prst="rect">
            <a:avLst/>
          </a:prstGeom>
          <a:noFill/>
          <a:ln w="9525">
            <a:solidFill>
              <a:schemeClr val="tx1"/>
            </a:solidFill>
            <a:prstDash val="dash"/>
            <a:miter lim="800000"/>
          </a:ln>
          <a:effectLst/>
        </p:spPr>
        <p:txBody>
          <a:bodyPr wrap="none" anchor="ctr"/>
          <a:lstStyle/>
          <a:p>
            <a:pPr algn="ctr" eaLnBrk="1" fontAlgn="auto" hangingPunct="1">
              <a:spcBef>
                <a:spcPts val="0"/>
              </a:spcBef>
              <a:spcAft>
                <a:spcPts val="0"/>
              </a:spcAft>
              <a:defRPr/>
            </a:pPr>
            <a:endParaRPr lang="zh-CN" altLang="en-US" sz="900" kern="0" dirty="0" err="1">
              <a:solidFill>
                <a:sysClr val="windowText" lastClr="000000"/>
              </a:solidFill>
              <a:latin typeface="+mn-lt"/>
              <a:ea typeface="+mn-ea"/>
            </a:endParaRPr>
          </a:p>
        </p:txBody>
      </p:sp>
      <p:sp>
        <p:nvSpPr>
          <p:cNvPr id="61462" name="TextBox 80"/>
          <p:cNvSpPr txBox="1">
            <a:spLocks noChangeArrowheads="1"/>
          </p:cNvSpPr>
          <p:nvPr/>
        </p:nvSpPr>
        <p:spPr bwMode="auto">
          <a:xfrm>
            <a:off x="3382963" y="3392488"/>
            <a:ext cx="647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r>
              <a:rPr lang="en-US" altLang="zh-CN" sz="1400" smtClean="0">
                <a:solidFill>
                  <a:srgbClr val="000000"/>
                </a:solidFill>
                <a:latin typeface="+mn-lt"/>
                <a:ea typeface="+mn-ea"/>
              </a:rPr>
              <a:t>DC2</a:t>
            </a:r>
            <a:endParaRPr lang="zh-CN" altLang="en-US" sz="1400" smtClean="0">
              <a:solidFill>
                <a:srgbClr val="000000"/>
              </a:solidFill>
              <a:latin typeface="+mn-lt"/>
              <a:ea typeface="+mn-ea"/>
            </a:endParaRPr>
          </a:p>
        </p:txBody>
      </p:sp>
      <p:sp>
        <p:nvSpPr>
          <p:cNvPr id="27" name="圆角矩形 26"/>
          <p:cNvSpPr/>
          <p:nvPr/>
        </p:nvSpPr>
        <p:spPr bwMode="auto">
          <a:xfrm>
            <a:off x="1349375" y="4832350"/>
            <a:ext cx="558800" cy="288925"/>
          </a:xfrm>
          <a:prstGeom prst="roundRect">
            <a:avLst/>
          </a:prstGeom>
          <a:solidFill>
            <a:schemeClr val="bg1">
              <a:lumMod val="65000"/>
            </a:schemeClr>
          </a:solidFill>
          <a:ln>
            <a:solidFill>
              <a:schemeClr val="tx1"/>
            </a:solidFill>
          </a:ln>
          <a:effectLst/>
        </p:spPr>
        <p:txBody>
          <a:bodyPr anchor="ctr" anchorCtr="1"/>
          <a:lstStyle/>
          <a:p>
            <a:pPr eaLnBrk="1" hangingPunct="1">
              <a:buClr>
                <a:srgbClr val="CC9900"/>
              </a:buClr>
              <a:defRPr/>
            </a:pPr>
            <a:r>
              <a:rPr lang="en-US" altLang="zh-CN" dirty="0">
                <a:solidFill>
                  <a:srgbClr val="000000"/>
                </a:solidFill>
                <a:latin typeface="+mn-lt"/>
                <a:ea typeface="+mn-ea"/>
              </a:rPr>
              <a:t>VRM</a:t>
            </a:r>
            <a:endParaRPr lang="zh-CN" altLang="en-US" dirty="0">
              <a:solidFill>
                <a:srgbClr val="000000"/>
              </a:solidFill>
              <a:latin typeface="+mn-lt"/>
              <a:ea typeface="+mn-ea"/>
            </a:endParaRPr>
          </a:p>
        </p:txBody>
      </p:sp>
      <p:cxnSp>
        <p:nvCxnSpPr>
          <p:cNvPr id="61461" name="直接连接符 83"/>
          <p:cNvCxnSpPr>
            <a:cxnSpLocks noChangeShapeType="1"/>
            <a:stCxn id="61458" idx="2"/>
            <a:endCxn id="27" idx="0"/>
          </p:cNvCxnSpPr>
          <p:nvPr/>
        </p:nvCxnSpPr>
        <p:spPr bwMode="auto">
          <a:xfrm flipH="1">
            <a:off x="1628775" y="4256088"/>
            <a:ext cx="488950" cy="576262"/>
          </a:xfrm>
          <a:prstGeom prst="line">
            <a:avLst/>
          </a:prstGeom>
          <a:noFill/>
          <a:ln w="9525">
            <a:solidFill>
              <a:schemeClr val="tx1"/>
            </a:solidFill>
            <a:round/>
          </a:ln>
          <a:extLst>
            <a:ext uri="{909E8E84-426E-40DD-AFC4-6F175D3DCCD1}">
              <a14:hiddenFill xmlns:a14="http://schemas.microsoft.com/office/drawing/2010/main">
                <a:noFill/>
              </a14:hiddenFill>
            </a:ext>
          </a:extLst>
        </p:spPr>
      </p:cxnSp>
      <p:sp>
        <p:nvSpPr>
          <p:cNvPr id="61466" name="圆角矩形 84"/>
          <p:cNvSpPr>
            <a:spLocks noChangeArrowheads="1"/>
          </p:cNvSpPr>
          <p:nvPr/>
        </p:nvSpPr>
        <p:spPr bwMode="auto">
          <a:xfrm>
            <a:off x="3479800" y="3752850"/>
            <a:ext cx="1362075" cy="503238"/>
          </a:xfrm>
          <a:prstGeom prst="roundRect">
            <a:avLst>
              <a:gd name="adj" fmla="val 16667"/>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dirty="0" smtClean="0">
                <a:solidFill>
                  <a:srgbClr val="000000"/>
                </a:solidFill>
                <a:latin typeface="+mn-lt"/>
                <a:ea typeface="+mn-ea"/>
              </a:rPr>
              <a:t>Local FusionManager</a:t>
            </a:r>
            <a:endParaRPr lang="zh-CN" altLang="en-US" sz="1200" dirty="0" smtClean="0">
              <a:solidFill>
                <a:srgbClr val="000000"/>
              </a:solidFill>
              <a:latin typeface="+mn-lt"/>
              <a:ea typeface="+mn-ea"/>
            </a:endParaRPr>
          </a:p>
        </p:txBody>
      </p:sp>
      <p:sp>
        <p:nvSpPr>
          <p:cNvPr id="30" name="圆角矩形 29"/>
          <p:cNvSpPr/>
          <p:nvPr/>
        </p:nvSpPr>
        <p:spPr bwMode="auto">
          <a:xfrm>
            <a:off x="3455988" y="4832350"/>
            <a:ext cx="574675" cy="288925"/>
          </a:xfrm>
          <a:prstGeom prst="roundRect">
            <a:avLst/>
          </a:prstGeom>
          <a:solidFill>
            <a:schemeClr val="bg1">
              <a:lumMod val="65000"/>
            </a:schemeClr>
          </a:solidFill>
          <a:ln>
            <a:solidFill>
              <a:schemeClr val="tx1"/>
            </a:solidFill>
          </a:ln>
          <a:effectLst/>
        </p:spPr>
        <p:txBody>
          <a:bodyPr anchor="ctr" anchorCtr="1"/>
          <a:lstStyle/>
          <a:p>
            <a:pPr eaLnBrk="1" hangingPunct="1">
              <a:buClr>
                <a:srgbClr val="CC9900"/>
              </a:buClr>
              <a:defRPr/>
            </a:pPr>
            <a:r>
              <a:rPr lang="en-US" altLang="zh-CN" dirty="0">
                <a:solidFill>
                  <a:srgbClr val="000000"/>
                </a:solidFill>
                <a:latin typeface="+mn-lt"/>
                <a:ea typeface="+mn-ea"/>
              </a:rPr>
              <a:t>VRM</a:t>
            </a:r>
            <a:endParaRPr lang="zh-CN" altLang="en-US" dirty="0">
              <a:solidFill>
                <a:srgbClr val="000000"/>
              </a:solidFill>
              <a:latin typeface="+mn-lt"/>
              <a:ea typeface="+mn-ea"/>
            </a:endParaRPr>
          </a:p>
        </p:txBody>
      </p:sp>
      <p:sp>
        <p:nvSpPr>
          <p:cNvPr id="31" name="圆角矩形 30"/>
          <p:cNvSpPr/>
          <p:nvPr/>
        </p:nvSpPr>
        <p:spPr bwMode="auto">
          <a:xfrm>
            <a:off x="4140200" y="4832350"/>
            <a:ext cx="701675" cy="288925"/>
          </a:xfrm>
          <a:prstGeom prst="roundRect">
            <a:avLst/>
          </a:prstGeom>
          <a:solidFill>
            <a:schemeClr val="bg1">
              <a:lumMod val="65000"/>
            </a:schemeClr>
          </a:solidFill>
          <a:ln>
            <a:solidFill>
              <a:schemeClr val="tx1"/>
            </a:solidFill>
          </a:ln>
          <a:effectLst/>
        </p:spPr>
        <p:txBody>
          <a:bodyPr anchor="ctr" anchorCtr="1"/>
          <a:lstStyle/>
          <a:p>
            <a:pPr eaLnBrk="1" hangingPunct="1">
              <a:buClr>
                <a:srgbClr val="CC9900"/>
              </a:buClr>
              <a:defRPr/>
            </a:pPr>
            <a:r>
              <a:rPr lang="en-US" altLang="zh-CN" dirty="0" err="1">
                <a:solidFill>
                  <a:srgbClr val="000000"/>
                </a:solidFill>
                <a:latin typeface="+mn-lt"/>
                <a:ea typeface="+mn-ea"/>
              </a:rPr>
              <a:t>vCenter</a:t>
            </a:r>
            <a:endParaRPr lang="zh-CN" altLang="en-US" dirty="0">
              <a:solidFill>
                <a:srgbClr val="000000"/>
              </a:solidFill>
              <a:latin typeface="+mn-lt"/>
              <a:ea typeface="+mn-ea"/>
            </a:endParaRPr>
          </a:p>
        </p:txBody>
      </p:sp>
      <p:cxnSp>
        <p:nvCxnSpPr>
          <p:cNvPr id="61465" name="直接连接符 87"/>
          <p:cNvCxnSpPr>
            <a:cxnSpLocks noChangeShapeType="1"/>
            <a:stCxn id="61466" idx="2"/>
            <a:endCxn id="30" idx="0"/>
          </p:cNvCxnSpPr>
          <p:nvPr/>
        </p:nvCxnSpPr>
        <p:spPr bwMode="auto">
          <a:xfrm flipH="1">
            <a:off x="3743325" y="4256088"/>
            <a:ext cx="417513" cy="576262"/>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3" name="直接连接符 88"/>
          <p:cNvCxnSpPr>
            <a:cxnSpLocks noChangeShapeType="1"/>
          </p:cNvCxnSpPr>
          <p:nvPr/>
        </p:nvCxnSpPr>
        <p:spPr bwMode="auto">
          <a:xfrm>
            <a:off x="4160838" y="4256088"/>
            <a:ext cx="330200" cy="576262"/>
          </a:xfrm>
          <a:prstGeom prst="line">
            <a:avLst/>
          </a:prstGeom>
          <a:noFill/>
          <a:ln w="9525">
            <a:solidFill>
              <a:schemeClr val="tx1"/>
            </a:solidFill>
            <a:round/>
          </a:ln>
          <a:extLst>
            <a:ext uri="{909E8E84-426E-40DD-AFC4-6F175D3DCCD1}">
              <a14:hiddenFill xmlns:a14="http://schemas.microsoft.com/office/drawing/2010/main">
                <a:noFill/>
              </a14:hiddenFill>
            </a:ext>
          </a:extLst>
        </p:spPr>
      </p:cxnSp>
      <p:sp>
        <p:nvSpPr>
          <p:cNvPr id="34" name="矩形 33"/>
          <p:cNvSpPr/>
          <p:nvPr/>
        </p:nvSpPr>
        <p:spPr bwMode="auto">
          <a:xfrm>
            <a:off x="6318250" y="3303588"/>
            <a:ext cx="1512888" cy="2447925"/>
          </a:xfrm>
          <a:prstGeom prst="rect">
            <a:avLst/>
          </a:prstGeom>
          <a:noFill/>
          <a:ln w="9525">
            <a:solidFill>
              <a:schemeClr val="tx1"/>
            </a:solidFill>
            <a:prstDash val="dash"/>
            <a:miter lim="800000"/>
          </a:ln>
          <a:effectLst/>
        </p:spPr>
        <p:txBody>
          <a:bodyPr wrap="none" anchor="ctr"/>
          <a:lstStyle/>
          <a:p>
            <a:pPr algn="ctr" eaLnBrk="1" fontAlgn="auto" hangingPunct="1">
              <a:spcBef>
                <a:spcPts val="0"/>
              </a:spcBef>
              <a:spcAft>
                <a:spcPts val="0"/>
              </a:spcAft>
              <a:defRPr/>
            </a:pPr>
            <a:endParaRPr lang="zh-CN" altLang="en-US" sz="900" kern="0" dirty="0" err="1">
              <a:solidFill>
                <a:sysClr val="windowText" lastClr="000000"/>
              </a:solidFill>
              <a:latin typeface="+mn-lt"/>
              <a:ea typeface="+mn-ea"/>
            </a:endParaRPr>
          </a:p>
        </p:txBody>
      </p:sp>
      <p:sp>
        <p:nvSpPr>
          <p:cNvPr id="61472" name="TextBox 90"/>
          <p:cNvSpPr txBox="1">
            <a:spLocks noChangeArrowheads="1"/>
          </p:cNvSpPr>
          <p:nvPr/>
        </p:nvSpPr>
        <p:spPr bwMode="auto">
          <a:xfrm>
            <a:off x="6318250" y="3392488"/>
            <a:ext cx="647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r>
              <a:rPr lang="en-US" altLang="zh-CN" sz="1400" smtClean="0">
                <a:solidFill>
                  <a:srgbClr val="000000"/>
                </a:solidFill>
                <a:latin typeface="+mn-lt"/>
                <a:ea typeface="+mn-ea"/>
              </a:rPr>
              <a:t>DCn</a:t>
            </a:r>
            <a:endParaRPr lang="zh-CN" altLang="en-US" sz="1400" smtClean="0">
              <a:solidFill>
                <a:srgbClr val="000000"/>
              </a:solidFill>
              <a:latin typeface="+mn-lt"/>
              <a:ea typeface="+mn-ea"/>
            </a:endParaRPr>
          </a:p>
        </p:txBody>
      </p:sp>
      <p:sp>
        <p:nvSpPr>
          <p:cNvPr id="61473" name="圆角矩形 91"/>
          <p:cNvSpPr>
            <a:spLocks noChangeArrowheads="1"/>
          </p:cNvSpPr>
          <p:nvPr/>
        </p:nvSpPr>
        <p:spPr bwMode="auto">
          <a:xfrm>
            <a:off x="6450013" y="3752850"/>
            <a:ext cx="1290637" cy="503238"/>
          </a:xfrm>
          <a:prstGeom prst="roundRect">
            <a:avLst>
              <a:gd name="adj" fmla="val 16667"/>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
                <a:srgbClr val="CC9900"/>
              </a:buClr>
              <a:buSzTx/>
              <a:buFontTx/>
              <a:buNone/>
              <a:defRPr/>
            </a:pPr>
            <a:r>
              <a:rPr lang="en-US" altLang="zh-CN" sz="1200" dirty="0" smtClean="0">
                <a:solidFill>
                  <a:srgbClr val="000000"/>
                </a:solidFill>
                <a:latin typeface="+mn-lt"/>
                <a:ea typeface="+mn-ea"/>
              </a:rPr>
              <a:t>Local FusionManager</a:t>
            </a:r>
            <a:endParaRPr lang="zh-CN" altLang="en-US" sz="1200" dirty="0" smtClean="0">
              <a:solidFill>
                <a:srgbClr val="000000"/>
              </a:solidFill>
              <a:latin typeface="+mn-lt"/>
              <a:ea typeface="+mn-ea"/>
            </a:endParaRPr>
          </a:p>
        </p:txBody>
      </p:sp>
      <p:sp>
        <p:nvSpPr>
          <p:cNvPr id="37" name="圆角矩形 36"/>
          <p:cNvSpPr/>
          <p:nvPr/>
        </p:nvSpPr>
        <p:spPr bwMode="auto">
          <a:xfrm>
            <a:off x="6389688" y="4832350"/>
            <a:ext cx="576262" cy="288925"/>
          </a:xfrm>
          <a:prstGeom prst="roundRect">
            <a:avLst/>
          </a:prstGeom>
          <a:solidFill>
            <a:schemeClr val="bg1">
              <a:lumMod val="65000"/>
            </a:schemeClr>
          </a:solidFill>
          <a:ln>
            <a:solidFill>
              <a:schemeClr val="tx1"/>
            </a:solidFill>
          </a:ln>
          <a:effectLst/>
        </p:spPr>
        <p:txBody>
          <a:bodyPr anchor="ctr" anchorCtr="1"/>
          <a:lstStyle/>
          <a:p>
            <a:pPr eaLnBrk="1" hangingPunct="1">
              <a:buClr>
                <a:srgbClr val="CC9900"/>
              </a:buClr>
              <a:defRPr/>
            </a:pPr>
            <a:r>
              <a:rPr lang="en-US" altLang="zh-CN" dirty="0">
                <a:solidFill>
                  <a:srgbClr val="000000"/>
                </a:solidFill>
                <a:latin typeface="+mn-lt"/>
                <a:ea typeface="+mn-ea"/>
              </a:rPr>
              <a:t>VRM</a:t>
            </a:r>
            <a:endParaRPr lang="zh-CN" altLang="en-US" dirty="0">
              <a:solidFill>
                <a:srgbClr val="000000"/>
              </a:solidFill>
              <a:latin typeface="+mn-lt"/>
              <a:ea typeface="+mn-ea"/>
            </a:endParaRPr>
          </a:p>
        </p:txBody>
      </p:sp>
      <p:sp>
        <p:nvSpPr>
          <p:cNvPr id="38" name="圆角矩形 37"/>
          <p:cNvSpPr/>
          <p:nvPr/>
        </p:nvSpPr>
        <p:spPr bwMode="auto">
          <a:xfrm>
            <a:off x="7038975" y="4832350"/>
            <a:ext cx="574675" cy="288925"/>
          </a:xfrm>
          <a:prstGeom prst="roundRect">
            <a:avLst/>
          </a:prstGeom>
          <a:solidFill>
            <a:schemeClr val="bg1">
              <a:lumMod val="65000"/>
            </a:schemeClr>
          </a:solidFill>
          <a:ln>
            <a:solidFill>
              <a:schemeClr val="tx1"/>
            </a:solidFill>
          </a:ln>
          <a:effectLst/>
        </p:spPr>
        <p:txBody>
          <a:bodyPr anchor="ctr" anchorCtr="1"/>
          <a:lstStyle/>
          <a:p>
            <a:pPr eaLnBrk="1" hangingPunct="1">
              <a:buClr>
                <a:srgbClr val="CC9900"/>
              </a:buClr>
              <a:defRPr/>
            </a:pPr>
            <a:r>
              <a:rPr lang="en-US" altLang="zh-CN" dirty="0">
                <a:solidFill>
                  <a:srgbClr val="000000"/>
                </a:solidFill>
                <a:latin typeface="+mn-lt"/>
                <a:ea typeface="+mn-ea"/>
              </a:rPr>
              <a:t>VRM</a:t>
            </a:r>
            <a:endParaRPr lang="zh-CN" altLang="en-US" dirty="0">
              <a:solidFill>
                <a:srgbClr val="000000"/>
              </a:solidFill>
              <a:latin typeface="+mn-lt"/>
              <a:ea typeface="+mn-ea"/>
            </a:endParaRPr>
          </a:p>
        </p:txBody>
      </p:sp>
      <p:cxnSp>
        <p:nvCxnSpPr>
          <p:cNvPr id="4" name="直接连接符 94"/>
          <p:cNvCxnSpPr>
            <a:cxnSpLocks noChangeShapeType="1"/>
          </p:cNvCxnSpPr>
          <p:nvPr/>
        </p:nvCxnSpPr>
        <p:spPr bwMode="auto">
          <a:xfrm flipH="1">
            <a:off x="6678613" y="4256088"/>
            <a:ext cx="417512" cy="576262"/>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6" name="直接连接符 95"/>
          <p:cNvCxnSpPr>
            <a:cxnSpLocks noChangeShapeType="1"/>
          </p:cNvCxnSpPr>
          <p:nvPr/>
        </p:nvCxnSpPr>
        <p:spPr bwMode="auto">
          <a:xfrm>
            <a:off x="7096125" y="4256088"/>
            <a:ext cx="230188" cy="576262"/>
          </a:xfrm>
          <a:prstGeom prst="line">
            <a:avLst/>
          </a:prstGeom>
          <a:noFill/>
          <a:ln w="9525">
            <a:solidFill>
              <a:schemeClr val="tx1"/>
            </a:solidFill>
            <a:round/>
          </a:ln>
          <a:extLst>
            <a:ext uri="{909E8E84-426E-40DD-AFC4-6F175D3DCCD1}">
              <a14:hiddenFill xmlns:a14="http://schemas.microsoft.com/office/drawing/2010/main">
                <a:noFill/>
              </a14:hiddenFill>
            </a:ext>
          </a:extLst>
        </p:spPr>
      </p:cxnSp>
      <p:sp>
        <p:nvSpPr>
          <p:cNvPr id="61478" name="TextBox 96"/>
          <p:cNvSpPr txBox="1">
            <a:spLocks noChangeArrowheads="1"/>
          </p:cNvSpPr>
          <p:nvPr/>
        </p:nvSpPr>
        <p:spPr bwMode="auto">
          <a:xfrm>
            <a:off x="5400675" y="4400550"/>
            <a:ext cx="647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r>
              <a:rPr lang="en-US" altLang="zh-CN" sz="2000" b="1" dirty="0" smtClean="0">
                <a:solidFill>
                  <a:srgbClr val="000000"/>
                </a:solidFill>
                <a:latin typeface="+mn-lt"/>
                <a:ea typeface="+mn-ea"/>
              </a:rPr>
              <a:t>...</a:t>
            </a:r>
            <a:endParaRPr lang="zh-CN" altLang="en-US" sz="2000" b="1" dirty="0" smtClean="0">
              <a:solidFill>
                <a:srgbClr val="000000"/>
              </a:solidFill>
              <a:latin typeface="+mn-lt"/>
              <a:ea typeface="+mn-ea"/>
            </a:endParaRPr>
          </a:p>
        </p:txBody>
      </p:sp>
      <p:pic>
        <p:nvPicPr>
          <p:cNvPr id="61475" name="Picture 72" descr="User_UserHalfD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93063" y="3833813"/>
            <a:ext cx="2222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476" name="直接连接符 102"/>
          <p:cNvCxnSpPr>
            <a:cxnSpLocks noChangeShapeType="1"/>
          </p:cNvCxnSpPr>
          <p:nvPr/>
        </p:nvCxnSpPr>
        <p:spPr bwMode="auto">
          <a:xfrm>
            <a:off x="7470775" y="4005263"/>
            <a:ext cx="522288" cy="4762"/>
          </a:xfrm>
          <a:prstGeom prst="line">
            <a:avLst/>
          </a:prstGeom>
          <a:noFill/>
          <a:ln w="9525">
            <a:solidFill>
              <a:schemeClr val="tx1"/>
            </a:solidFill>
            <a:round/>
          </a:ln>
          <a:extLst>
            <a:ext uri="{909E8E84-426E-40DD-AFC4-6F175D3DCCD1}">
              <a14:hiddenFill xmlns:a14="http://schemas.microsoft.com/office/drawing/2010/main">
                <a:noFill/>
              </a14:hiddenFill>
            </a:ext>
          </a:extLst>
        </p:spPr>
      </p:cxnSp>
      <p:sp>
        <p:nvSpPr>
          <p:cNvPr id="61484" name="TextBox 103"/>
          <p:cNvSpPr txBox="1">
            <a:spLocks noChangeArrowheads="1"/>
          </p:cNvSpPr>
          <p:nvPr/>
        </p:nvSpPr>
        <p:spPr bwMode="auto">
          <a:xfrm>
            <a:off x="7775575" y="3500438"/>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1200" smtClean="0">
                <a:solidFill>
                  <a:srgbClr val="000000"/>
                </a:solidFill>
                <a:latin typeface="+mn-lt"/>
                <a:ea typeface="+mn-ea"/>
              </a:rPr>
              <a:t>operationAdmin</a:t>
            </a:r>
            <a:endParaRPr lang="en-US" altLang="zh-CN" sz="1200" smtClean="0">
              <a:solidFill>
                <a:srgbClr val="000000"/>
              </a:solidFill>
              <a:latin typeface="+mn-lt"/>
              <a:ea typeface="+mn-ea"/>
            </a:endParaRPr>
          </a:p>
          <a:p>
            <a:pPr algn="ctr" eaLnBrk="1" hangingPunct="1">
              <a:lnSpc>
                <a:spcPct val="100000"/>
              </a:lnSpc>
              <a:spcBef>
                <a:spcPct val="0"/>
              </a:spcBef>
              <a:buClrTx/>
              <a:buSzTx/>
              <a:buFontTx/>
              <a:buNone/>
              <a:defRPr/>
            </a:pPr>
            <a:r>
              <a:rPr lang="zh-CN" altLang="en-US" sz="1200" smtClean="0">
                <a:solidFill>
                  <a:srgbClr val="000000"/>
                </a:solidFill>
                <a:latin typeface="+mn-lt"/>
                <a:ea typeface="+mn-ea"/>
              </a:rPr>
              <a:t>管理员</a:t>
            </a:r>
            <a:endParaRPr lang="zh-CN" altLang="en-US" sz="1200" smtClean="0">
              <a:solidFill>
                <a:srgbClr val="000000"/>
              </a:solidFill>
              <a:latin typeface="+mn-lt"/>
              <a:ea typeface="+mn-ea"/>
            </a:endParaRPr>
          </a:p>
        </p:txBody>
      </p:sp>
      <p:pic>
        <p:nvPicPr>
          <p:cNvPr id="7" name="Picture 70" descr="User_UserHalfC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200" y="1754188"/>
            <a:ext cx="287338"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9" name="Picture 72" descr="User_UserHalf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1736725"/>
            <a:ext cx="2873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7" name="TextBox 106"/>
          <p:cNvSpPr txBox="1">
            <a:spLocks noChangeArrowheads="1"/>
          </p:cNvSpPr>
          <p:nvPr/>
        </p:nvSpPr>
        <p:spPr bwMode="auto">
          <a:xfrm>
            <a:off x="1619250" y="1447800"/>
            <a:ext cx="719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zh-CN" altLang="en-US" sz="1200" smtClean="0">
                <a:solidFill>
                  <a:srgbClr val="000000"/>
                </a:solidFill>
                <a:latin typeface="+mn-lt"/>
                <a:ea typeface="+mn-ea"/>
              </a:rPr>
              <a:t>租户</a:t>
            </a:r>
            <a:endParaRPr lang="zh-CN" altLang="en-US" sz="1200" smtClean="0">
              <a:solidFill>
                <a:srgbClr val="000000"/>
              </a:solidFill>
              <a:latin typeface="+mn-lt"/>
              <a:ea typeface="+mn-ea"/>
            </a:endParaRPr>
          </a:p>
        </p:txBody>
      </p:sp>
      <p:sp>
        <p:nvSpPr>
          <p:cNvPr id="61488" name="TextBox 107"/>
          <p:cNvSpPr txBox="1">
            <a:spLocks noChangeArrowheads="1"/>
          </p:cNvSpPr>
          <p:nvPr/>
        </p:nvSpPr>
        <p:spPr bwMode="auto">
          <a:xfrm>
            <a:off x="2124075" y="1303338"/>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zh-CN" altLang="en-US" sz="1200" smtClean="0">
                <a:solidFill>
                  <a:srgbClr val="000000"/>
                </a:solidFill>
                <a:latin typeface="+mn-lt"/>
                <a:ea typeface="+mn-ea"/>
              </a:rPr>
              <a:t>管理员（</a:t>
            </a:r>
            <a:r>
              <a:rPr lang="en-US" altLang="zh-CN" sz="1200" smtClean="0">
                <a:solidFill>
                  <a:srgbClr val="000000"/>
                </a:solidFill>
                <a:latin typeface="+mn-lt"/>
                <a:ea typeface="+mn-ea"/>
              </a:rPr>
              <a:t>serviceAdmin</a:t>
            </a:r>
            <a:r>
              <a:rPr lang="zh-CN" altLang="en-US" sz="1200" smtClean="0">
                <a:solidFill>
                  <a:srgbClr val="000000"/>
                </a:solidFill>
                <a:latin typeface="+mn-lt"/>
                <a:ea typeface="+mn-ea"/>
              </a:rPr>
              <a:t>）</a:t>
            </a:r>
            <a:endParaRPr lang="zh-CN" altLang="en-US" sz="1200" smtClean="0">
              <a:solidFill>
                <a:srgbClr val="000000"/>
              </a:solidFill>
              <a:latin typeface="+mn-lt"/>
              <a:ea typeface="+mn-ea"/>
            </a:endParaRPr>
          </a:p>
        </p:txBody>
      </p:sp>
      <p:cxnSp>
        <p:nvCxnSpPr>
          <p:cNvPr id="61482" name="直接连接符 108"/>
          <p:cNvCxnSpPr>
            <a:cxnSpLocks noChangeShapeType="1"/>
          </p:cNvCxnSpPr>
          <p:nvPr/>
        </p:nvCxnSpPr>
        <p:spPr bwMode="auto">
          <a:xfrm>
            <a:off x="1997075" y="2455863"/>
            <a:ext cx="1584325" cy="0"/>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61483" name="直接连接符 109"/>
          <p:cNvCxnSpPr>
            <a:cxnSpLocks noChangeShapeType="1"/>
          </p:cNvCxnSpPr>
          <p:nvPr/>
        </p:nvCxnSpPr>
        <p:spPr bwMode="auto">
          <a:xfrm>
            <a:off x="3581400" y="2455863"/>
            <a:ext cx="0" cy="144462"/>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9" name="直接连接符 110"/>
          <p:cNvCxnSpPr>
            <a:cxnSpLocks noChangeShapeType="1"/>
          </p:cNvCxnSpPr>
          <p:nvPr/>
        </p:nvCxnSpPr>
        <p:spPr bwMode="auto">
          <a:xfrm>
            <a:off x="1997075" y="2206625"/>
            <a:ext cx="0" cy="249238"/>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61485" name="直接连接符 111"/>
          <p:cNvCxnSpPr>
            <a:cxnSpLocks noChangeShapeType="1"/>
          </p:cNvCxnSpPr>
          <p:nvPr/>
        </p:nvCxnSpPr>
        <p:spPr bwMode="auto">
          <a:xfrm>
            <a:off x="2646363" y="2206625"/>
            <a:ext cx="0" cy="249238"/>
          </a:xfrm>
          <a:prstGeom prst="line">
            <a:avLst/>
          </a:prstGeom>
          <a:noFill/>
          <a:ln w="9525">
            <a:solidFill>
              <a:schemeClr val="tx1"/>
            </a:solidFill>
            <a:round/>
          </a:ln>
          <a:extLst>
            <a:ext uri="{909E8E84-426E-40DD-AFC4-6F175D3DCCD1}">
              <a14:hiddenFill xmlns:a14="http://schemas.microsoft.com/office/drawing/2010/main">
                <a:noFill/>
              </a14:hiddenFill>
            </a:ext>
          </a:extLst>
        </p:spPr>
      </p:cxnSp>
      <p:cxnSp>
        <p:nvCxnSpPr>
          <p:cNvPr id="61486" name="直接连接符 58"/>
          <p:cNvCxnSpPr>
            <a:cxnSpLocks noChangeShapeType="1"/>
          </p:cNvCxnSpPr>
          <p:nvPr/>
        </p:nvCxnSpPr>
        <p:spPr bwMode="auto">
          <a:xfrm>
            <a:off x="179388" y="3140075"/>
            <a:ext cx="8388350" cy="0"/>
          </a:xfrm>
          <a:prstGeom prst="line">
            <a:avLst/>
          </a:prstGeom>
          <a:noFill/>
          <a:ln w="9525" algn="ctr">
            <a:solidFill>
              <a:schemeClr val="tx1"/>
            </a:solidFill>
            <a:prstDash val="lgDash"/>
            <a:round/>
          </a:ln>
          <a:extLst>
            <a:ext uri="{909E8E84-426E-40DD-AFC4-6F175D3DCCD1}">
              <a14:hiddenFill xmlns:a14="http://schemas.microsoft.com/office/drawing/2010/main">
                <a:noFill/>
              </a14:hiddenFill>
            </a:ext>
          </a:extLst>
        </p:spPr>
      </p:cxnSp>
      <p:sp>
        <p:nvSpPr>
          <p:cNvPr id="13" name="Title 12"/>
          <p:cNvSpPr>
            <a:spLocks noGrp="1"/>
          </p:cNvSpPr>
          <p:nvPr>
            <p:ph type="title"/>
          </p:nvPr>
        </p:nvSpPr>
        <p:spPr/>
        <p:txBody>
          <a:bodyPr/>
          <a:lstStyle/>
          <a:p>
            <a:r>
              <a:rPr lang="zh-CN" altLang="en-US" dirty="0"/>
              <a:t>多数据中心</a:t>
            </a:r>
            <a:r>
              <a:rPr lang="zh-CN" altLang="en-US" dirty="0" smtClean="0"/>
              <a:t>管理</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2"/>
          <p:cNvGrpSpPr/>
          <p:nvPr/>
        </p:nvGrpSpPr>
        <p:grpSpPr bwMode="auto">
          <a:xfrm>
            <a:off x="971550" y="1449388"/>
            <a:ext cx="7059613" cy="3778250"/>
            <a:chOff x="1914286" y="2781300"/>
            <a:chExt cx="4842803" cy="2592389"/>
          </a:xfrm>
        </p:grpSpPr>
        <p:sp>
          <p:nvSpPr>
            <p:cNvPr id="2" name="矩形 6"/>
            <p:cNvSpPr>
              <a:spLocks noChangeArrowheads="1"/>
            </p:cNvSpPr>
            <p:nvPr/>
          </p:nvSpPr>
          <p:spPr bwMode="auto">
            <a:xfrm>
              <a:off x="2268213" y="4973938"/>
              <a:ext cx="1909024" cy="399751"/>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en-US" altLang="zh-CN" sz="2800" smtClean="0">
                  <a:solidFill>
                    <a:srgbClr val="000000"/>
                  </a:solidFill>
                  <a:latin typeface="+mn-lt"/>
                  <a:ea typeface="+mn-ea"/>
                </a:rPr>
                <a:t>FusionCompute</a:t>
              </a:r>
              <a:endParaRPr lang="zh-CN" altLang="en-US" sz="2800" smtClean="0">
                <a:solidFill>
                  <a:srgbClr val="000000"/>
                </a:solidFill>
                <a:latin typeface="+mn-lt"/>
                <a:ea typeface="+mn-ea"/>
              </a:endParaRPr>
            </a:p>
          </p:txBody>
        </p:sp>
        <p:sp>
          <p:nvSpPr>
            <p:cNvPr id="63492" name="矩形 7"/>
            <p:cNvSpPr>
              <a:spLocks noChangeArrowheads="1"/>
            </p:cNvSpPr>
            <p:nvPr/>
          </p:nvSpPr>
          <p:spPr bwMode="auto">
            <a:xfrm>
              <a:off x="4580169" y="4973938"/>
              <a:ext cx="1900313" cy="399751"/>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en-US" altLang="zh-CN" sz="2800" smtClean="0">
                  <a:solidFill>
                    <a:srgbClr val="000000"/>
                  </a:solidFill>
                  <a:latin typeface="+mn-lt"/>
                  <a:ea typeface="+mn-ea"/>
                </a:rPr>
                <a:t>VMware</a:t>
              </a:r>
              <a:endParaRPr lang="zh-CN" altLang="en-US" sz="2800" smtClean="0">
                <a:solidFill>
                  <a:srgbClr val="000000"/>
                </a:solidFill>
                <a:latin typeface="+mn-lt"/>
                <a:ea typeface="+mn-ea"/>
              </a:endParaRPr>
            </a:p>
          </p:txBody>
        </p:sp>
        <p:cxnSp>
          <p:nvCxnSpPr>
            <p:cNvPr id="63494" name="直接连接符 10"/>
            <p:cNvCxnSpPr>
              <a:cxnSpLocks noChangeShapeType="1"/>
              <a:endCxn id="63497" idx="2"/>
            </p:cNvCxnSpPr>
            <p:nvPr/>
          </p:nvCxnSpPr>
          <p:spPr bwMode="auto">
            <a:xfrm flipV="1">
              <a:off x="3222626" y="4329100"/>
              <a:ext cx="0" cy="644539"/>
            </a:xfrm>
            <a:prstGeom prst="line">
              <a:avLst/>
            </a:prstGeom>
            <a:noFill/>
            <a:ln w="9525">
              <a:solidFill>
                <a:srgbClr val="00B0F0"/>
              </a:solidFill>
              <a:round/>
            </a:ln>
            <a:extLst>
              <a:ext uri="{909E8E84-426E-40DD-AFC4-6F175D3DCCD1}">
                <a14:hiddenFill xmlns:a14="http://schemas.microsoft.com/office/drawing/2010/main">
                  <a:noFill/>
                </a14:hiddenFill>
              </a:ext>
            </a:extLst>
          </p:spPr>
        </p:cxnSp>
        <p:cxnSp>
          <p:nvCxnSpPr>
            <p:cNvPr id="63495" name="直接连接符 11"/>
            <p:cNvCxnSpPr>
              <a:cxnSpLocks noChangeShapeType="1"/>
              <a:stCxn id="63492" idx="0"/>
              <a:endCxn id="63499" idx="2"/>
            </p:cNvCxnSpPr>
            <p:nvPr/>
          </p:nvCxnSpPr>
          <p:spPr bwMode="auto">
            <a:xfrm flipV="1">
              <a:off x="5530057" y="4329100"/>
              <a:ext cx="1" cy="644539"/>
            </a:xfrm>
            <a:prstGeom prst="line">
              <a:avLst/>
            </a:prstGeom>
            <a:noFill/>
            <a:ln w="9525">
              <a:solidFill>
                <a:srgbClr val="00B0F0"/>
              </a:solidFill>
              <a:round/>
            </a:ln>
            <a:extLst>
              <a:ext uri="{909E8E84-426E-40DD-AFC4-6F175D3DCCD1}">
                <a14:hiddenFill xmlns:a14="http://schemas.microsoft.com/office/drawing/2010/main">
                  <a:noFill/>
                </a14:hiddenFill>
              </a:ext>
            </a:extLst>
          </p:spPr>
        </p:cxnSp>
        <p:sp>
          <p:nvSpPr>
            <p:cNvPr id="3" name="矩形 84"/>
            <p:cNvSpPr>
              <a:spLocks noChangeArrowheads="1"/>
            </p:cNvSpPr>
            <p:nvPr/>
          </p:nvSpPr>
          <p:spPr bwMode="auto">
            <a:xfrm>
              <a:off x="1914286" y="2781300"/>
              <a:ext cx="4842803" cy="1657822"/>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wrap="none"/>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r>
                <a:rPr lang="en-US" altLang="zh-CN" sz="2000" b="1" dirty="0" smtClean="0">
                  <a:solidFill>
                    <a:srgbClr val="000000"/>
                  </a:solidFill>
                  <a:latin typeface="+mn-lt"/>
                  <a:ea typeface="+mn-ea"/>
                </a:rPr>
                <a:t>FusionManager</a:t>
              </a:r>
              <a:endParaRPr lang="zh-CN" altLang="en-US" sz="2000" b="1" dirty="0" smtClean="0">
                <a:solidFill>
                  <a:srgbClr val="000000"/>
                </a:solidFill>
                <a:latin typeface="+mn-lt"/>
                <a:ea typeface="+mn-ea"/>
              </a:endParaRPr>
            </a:p>
          </p:txBody>
        </p:sp>
        <p:sp>
          <p:nvSpPr>
            <p:cNvPr id="63496" name="TextBox 22"/>
            <p:cNvSpPr txBox="1">
              <a:spLocks noChangeArrowheads="1"/>
            </p:cNvSpPr>
            <p:nvPr/>
          </p:nvSpPr>
          <p:spPr bwMode="auto">
            <a:xfrm>
              <a:off x="2340087" y="3715867"/>
              <a:ext cx="4140395" cy="661168"/>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800" dirty="0" smtClean="0">
                  <a:latin typeface="+mn-lt"/>
                  <a:ea typeface="+mn-ea"/>
                </a:rPr>
                <a:t>IRM</a:t>
              </a:r>
              <a:r>
                <a:rPr lang="zh-CN" altLang="en-US" sz="1800" dirty="0" smtClean="0">
                  <a:latin typeface="+mn-lt"/>
                  <a:ea typeface="+mn-ea"/>
                </a:rPr>
                <a:t>（集成资源管理）</a:t>
              </a:r>
              <a:endParaRPr lang="zh-CN" altLang="en-US" sz="1800" dirty="0" smtClean="0">
                <a:latin typeface="+mn-lt"/>
                <a:ea typeface="+mn-ea"/>
              </a:endParaRPr>
            </a:p>
          </p:txBody>
        </p:sp>
        <p:sp>
          <p:nvSpPr>
            <p:cNvPr id="63497" name="TextBox 23"/>
            <p:cNvSpPr txBox="1">
              <a:spLocks noChangeArrowheads="1"/>
            </p:cNvSpPr>
            <p:nvPr/>
          </p:nvSpPr>
          <p:spPr bwMode="auto">
            <a:xfrm>
              <a:off x="2430474" y="3970749"/>
              <a:ext cx="1584502" cy="358359"/>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800" dirty="0" smtClean="0">
                  <a:latin typeface="+mn-lt"/>
                  <a:ea typeface="+mn-ea"/>
                </a:rPr>
                <a:t>FusionCompute driver</a:t>
              </a:r>
              <a:endParaRPr lang="zh-CN" altLang="en-US" sz="1800" dirty="0" smtClean="0">
                <a:latin typeface="+mn-lt"/>
                <a:ea typeface="+mn-ea"/>
              </a:endParaRPr>
            </a:p>
          </p:txBody>
        </p:sp>
        <p:sp>
          <p:nvSpPr>
            <p:cNvPr id="63499" name="TextBox 28"/>
            <p:cNvSpPr txBox="1">
              <a:spLocks noChangeArrowheads="1"/>
            </p:cNvSpPr>
            <p:nvPr/>
          </p:nvSpPr>
          <p:spPr bwMode="auto">
            <a:xfrm>
              <a:off x="4738075" y="3970749"/>
              <a:ext cx="1584501" cy="358359"/>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800" dirty="0" smtClean="0">
                  <a:latin typeface="+mn-lt"/>
                  <a:ea typeface="+mn-ea"/>
                </a:rPr>
                <a:t>VMware driver</a:t>
              </a:r>
              <a:endParaRPr lang="en-US" altLang="zh-CN" sz="1800" dirty="0" smtClean="0">
                <a:latin typeface="+mn-lt"/>
                <a:ea typeface="+mn-ea"/>
              </a:endParaRPr>
            </a:p>
            <a:p>
              <a:pPr algn="ctr" eaLnBrk="1" fontAlgn="t" hangingPunct="1">
                <a:lnSpc>
                  <a:spcPct val="100000"/>
                </a:lnSpc>
                <a:spcBef>
                  <a:spcPct val="0"/>
                </a:spcBef>
                <a:buClrTx/>
                <a:buSzTx/>
                <a:buFontTx/>
                <a:buNone/>
                <a:defRPr/>
              </a:pPr>
              <a:r>
                <a:rPr lang="en-US" altLang="zh-CN" sz="1800" dirty="0" smtClean="0">
                  <a:latin typeface="+mn-lt"/>
                  <a:ea typeface="+mn-ea"/>
                </a:rPr>
                <a:t>(</a:t>
              </a:r>
              <a:r>
                <a:rPr lang="zh-CN" altLang="en-US" sz="1800" dirty="0" smtClean="0">
                  <a:latin typeface="+mn-lt"/>
                  <a:ea typeface="+mn-ea"/>
                </a:rPr>
                <a:t>基于</a:t>
              </a:r>
              <a:r>
                <a:rPr lang="en-US" altLang="zh-CN" sz="1800" dirty="0" smtClean="0">
                  <a:latin typeface="+mn-lt"/>
                  <a:ea typeface="+mn-ea"/>
                </a:rPr>
                <a:t>SDK)</a:t>
              </a:r>
              <a:endParaRPr lang="zh-CN" altLang="en-US" sz="1800" dirty="0" smtClean="0">
                <a:latin typeface="+mn-lt"/>
                <a:ea typeface="+mn-ea"/>
              </a:endParaRPr>
            </a:p>
          </p:txBody>
        </p:sp>
        <p:sp>
          <p:nvSpPr>
            <p:cNvPr id="63500" name="TextBox 30"/>
            <p:cNvSpPr txBox="1">
              <a:spLocks noChangeArrowheads="1"/>
            </p:cNvSpPr>
            <p:nvPr/>
          </p:nvSpPr>
          <p:spPr bwMode="auto">
            <a:xfrm>
              <a:off x="2916170" y="3068859"/>
              <a:ext cx="2988228" cy="360538"/>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2000" smtClean="0">
                  <a:latin typeface="+mn-lt"/>
                  <a:ea typeface="+mn-ea"/>
                </a:rPr>
                <a:t>Portal</a:t>
              </a:r>
              <a:endParaRPr lang="zh-CN" altLang="en-US" sz="2000" smtClean="0">
                <a:latin typeface="+mn-lt"/>
                <a:ea typeface="+mn-ea"/>
              </a:endParaRPr>
            </a:p>
          </p:txBody>
        </p:sp>
        <p:cxnSp>
          <p:nvCxnSpPr>
            <p:cNvPr id="63501" name="直接连接符 32"/>
            <p:cNvCxnSpPr>
              <a:cxnSpLocks noChangeShapeType="1"/>
              <a:stCxn id="63496" idx="0"/>
              <a:endCxn id="63500" idx="2"/>
            </p:cNvCxnSpPr>
            <p:nvPr/>
          </p:nvCxnSpPr>
          <p:spPr bwMode="auto">
            <a:xfrm flipV="1">
              <a:off x="4410075" y="3429000"/>
              <a:ext cx="1" cy="287338"/>
            </a:xfrm>
            <a:prstGeom prst="line">
              <a:avLst/>
            </a:prstGeom>
            <a:noFill/>
            <a:ln w="9525" algn="ctr">
              <a:solidFill>
                <a:srgbClr val="00B0F0"/>
              </a:solidFill>
              <a:round/>
            </a:ln>
            <a:extLst>
              <a:ext uri="{909E8E84-426E-40DD-AFC4-6F175D3DCCD1}">
                <a14:hiddenFill xmlns:a14="http://schemas.microsoft.com/office/drawing/2010/main">
                  <a:noFill/>
                </a14:hiddenFill>
              </a:ext>
            </a:extLst>
          </p:spPr>
        </p:cxnSp>
      </p:grpSp>
      <p:sp>
        <p:nvSpPr>
          <p:cNvPr id="63491" name="Rectangle 2"/>
          <p:cNvSpPr>
            <a:spLocks noGrp="1" noChangeArrowheads="1"/>
          </p:cNvSpPr>
          <p:nvPr>
            <p:ph type="title"/>
          </p:nvPr>
        </p:nvSpPr>
        <p:spPr/>
        <p:txBody>
          <a:bodyPr/>
          <a:lstStyle/>
          <a:p>
            <a:pPr eaLnBrk="1" hangingPunct="1"/>
            <a:r>
              <a:rPr lang="zh-CN" altLang="en-US" smtClean="0"/>
              <a:t>功能介绍</a:t>
            </a:r>
            <a:r>
              <a:rPr lang="en-US" altLang="zh-CN" smtClean="0"/>
              <a:t>-</a:t>
            </a:r>
            <a:r>
              <a:rPr lang="zh-CN" altLang="en-US" smtClean="0"/>
              <a:t>异构虚拟化资源管理</a:t>
            </a: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quarter" idx="10"/>
          </p:nvPr>
        </p:nvSpPr>
        <p:spPr/>
        <p:txBody>
          <a:bodyPr>
            <a:spAutoFit/>
          </a:bodyPr>
          <a:lstStyle/>
          <a:p>
            <a:pPr marL="419100" indent="-419100" eaLnBrk="1" hangingPunct="1">
              <a:buClr>
                <a:schemeClr val="tx1"/>
              </a:buClr>
              <a:buSzTx/>
              <a:buFont typeface="Wingdings" panose="05000000000000000000" pitchFamily="2" charset="2"/>
              <a:buAutoNum type="arabicPeriod"/>
            </a:pPr>
            <a:r>
              <a:rPr lang="en-US" altLang="zh-CN" b="1" smtClean="0"/>
              <a:t>FusionManager</a:t>
            </a:r>
            <a:r>
              <a:rPr lang="zh-CN" altLang="en-US" b="1" smtClean="0"/>
              <a:t>场景介绍</a:t>
            </a:r>
            <a:endParaRPr lang="en-US" altLang="zh-CN" b="1" smtClean="0"/>
          </a:p>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产品定位及核心特性</a:t>
            </a:r>
            <a:endParaRPr lang="en-US" altLang="zh-CN"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设计理念及架构原理</a:t>
            </a:r>
            <a:endParaRPr lang="en-US" altLang="zh-CN"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功能介绍</a:t>
            </a:r>
            <a:endParaRPr lang="en-US" altLang="zh-CN" smtClean="0">
              <a:solidFill>
                <a:schemeClr val="tx2"/>
              </a:solidFill>
            </a:endParaRPr>
          </a:p>
          <a:p>
            <a:pPr marL="419100" indent="-419100" eaLnBrk="1" hangingPunct="1">
              <a:buClr>
                <a:schemeClr val="tx1"/>
              </a:buClr>
              <a:buSzTx/>
              <a:buFont typeface="Wingdings" panose="05000000000000000000" pitchFamily="2" charset="2"/>
              <a:buAutoNum type="arabicPeriod"/>
            </a:pPr>
            <a:endParaRPr lang="en-US" altLang="zh-CN" smtClean="0">
              <a:solidFill>
                <a:schemeClr val="tx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5" name="标题 25"/>
          <p:cNvSpPr>
            <a:spLocks noGrp="1"/>
          </p:cNvSpPr>
          <p:nvPr>
            <p:ph type="title"/>
          </p:nvPr>
        </p:nvSpPr>
        <p:spPr/>
        <p:txBody>
          <a:bodyPr/>
          <a:lstStyle/>
          <a:p>
            <a:r>
              <a:rPr lang="zh-CN" altLang="en-US" smtClean="0"/>
              <a:t>功能介绍</a:t>
            </a:r>
            <a:r>
              <a:rPr lang="en-US" altLang="zh-CN" smtClean="0"/>
              <a:t>—</a:t>
            </a:r>
            <a:r>
              <a:rPr lang="zh-CN" altLang="en-US" smtClean="0"/>
              <a:t>硬件设备管理和监控</a:t>
            </a:r>
            <a:endParaRPr lang="zh-CN" altLang="en-US" smtClean="0"/>
          </a:p>
        </p:txBody>
      </p:sp>
      <p:sp>
        <p:nvSpPr>
          <p:cNvPr id="65538" name="内容占位符 137"/>
          <p:cNvSpPr>
            <a:spLocks noGrp="1"/>
          </p:cNvSpPr>
          <p:nvPr>
            <p:ph type="body" sz="quarter" idx="4294967295"/>
          </p:nvPr>
        </p:nvSpPr>
        <p:spPr>
          <a:xfrm>
            <a:off x="1223963" y="1376363"/>
            <a:ext cx="7920037" cy="3924300"/>
          </a:xfrm>
        </p:spPr>
        <p:txBody>
          <a:bodyPr/>
          <a:lstStyle/>
          <a:p>
            <a:pPr>
              <a:lnSpc>
                <a:spcPct val="100000"/>
              </a:lnSpc>
              <a:defRPr/>
            </a:pPr>
            <a:r>
              <a:rPr lang="zh-CN" altLang="en-US" sz="1600" dirty="0" smtClean="0"/>
              <a:t>硬件设备监控</a:t>
            </a:r>
            <a:endParaRPr lang="en-US" altLang="zh-CN" sz="1600" dirty="0" smtClean="0"/>
          </a:p>
          <a:p>
            <a:pPr lvl="1">
              <a:lnSpc>
                <a:spcPct val="100000"/>
              </a:lnSpc>
              <a:defRPr/>
            </a:pPr>
            <a:r>
              <a:rPr lang="zh-CN" altLang="en-US" sz="1600" dirty="0" smtClean="0"/>
              <a:t>提供对服务器、机框、网络设备（交换机、防火墙、负载均衡器）、存储设备（如</a:t>
            </a:r>
            <a:r>
              <a:rPr lang="en-US" altLang="zh-CN" sz="1600" dirty="0" smtClean="0"/>
              <a:t>IPSAN</a:t>
            </a:r>
            <a:r>
              <a:rPr lang="zh-CN" altLang="en-US" sz="1600" dirty="0" smtClean="0"/>
              <a:t>）等的监控管理</a:t>
            </a:r>
            <a:endParaRPr lang="en-US" altLang="zh-CN" sz="1600" dirty="0" smtClean="0"/>
          </a:p>
          <a:p>
            <a:pPr lvl="1">
              <a:lnSpc>
                <a:spcPct val="100000"/>
              </a:lnSpc>
              <a:defRPr/>
            </a:pPr>
            <a:r>
              <a:rPr lang="zh-CN" altLang="en-US" sz="1600" dirty="0" smtClean="0"/>
              <a:t>支持对设备的维护动作</a:t>
            </a:r>
            <a:endParaRPr lang="en-US" altLang="zh-CN" sz="1600" dirty="0" smtClean="0"/>
          </a:p>
          <a:p>
            <a:pPr lvl="2">
              <a:lnSpc>
                <a:spcPct val="100000"/>
              </a:lnSpc>
              <a:defRPr/>
            </a:pPr>
            <a:r>
              <a:rPr lang="zh-CN" altLang="en-US" sz="1400" dirty="0" smtClean="0">
                <a:latin typeface="+mn-lt"/>
              </a:rPr>
              <a:t>上下电，安全重启，安全下电，进入维护模式等</a:t>
            </a:r>
            <a:endParaRPr lang="zh-CN" altLang="en-US" sz="1600" dirty="0" smtClean="0">
              <a:latin typeface="+mn-lt"/>
            </a:endParaRPr>
          </a:p>
        </p:txBody>
      </p:sp>
      <p:cxnSp>
        <p:nvCxnSpPr>
          <p:cNvPr id="65539" name="直接连接符 14"/>
          <p:cNvCxnSpPr>
            <a:cxnSpLocks noChangeShapeType="1"/>
            <a:stCxn id="65556" idx="2"/>
            <a:endCxn id="65545" idx="2"/>
          </p:cNvCxnSpPr>
          <p:nvPr/>
        </p:nvCxnSpPr>
        <p:spPr bwMode="auto">
          <a:xfrm flipH="1" flipV="1">
            <a:off x="4667250" y="4521200"/>
            <a:ext cx="1588" cy="987425"/>
          </a:xfrm>
          <a:prstGeom prst="line">
            <a:avLst/>
          </a:prstGeom>
          <a:noFill/>
          <a:ln w="9525" algn="ctr">
            <a:solidFill>
              <a:srgbClr val="00B0F0"/>
            </a:solidFill>
            <a:round/>
          </a:ln>
          <a:extLst>
            <a:ext uri="{909E8E84-426E-40DD-AFC4-6F175D3DCCD1}">
              <a14:hiddenFill xmlns:a14="http://schemas.microsoft.com/office/drawing/2010/main">
                <a:noFill/>
              </a14:hiddenFill>
            </a:ext>
          </a:extLst>
        </p:spPr>
      </p:cxnSp>
      <p:cxnSp>
        <p:nvCxnSpPr>
          <p:cNvPr id="65540" name="直接连接符 6"/>
          <p:cNvCxnSpPr>
            <a:cxnSpLocks noChangeShapeType="1"/>
            <a:endCxn id="65543" idx="2"/>
          </p:cNvCxnSpPr>
          <p:nvPr/>
        </p:nvCxnSpPr>
        <p:spPr bwMode="auto">
          <a:xfrm flipV="1">
            <a:off x="2232025" y="4521200"/>
            <a:ext cx="20638" cy="828675"/>
          </a:xfrm>
          <a:prstGeom prst="line">
            <a:avLst/>
          </a:prstGeom>
          <a:noFill/>
          <a:ln w="9525">
            <a:solidFill>
              <a:srgbClr val="00B0F0"/>
            </a:solidFill>
            <a:round/>
          </a:ln>
          <a:extLst>
            <a:ext uri="{909E8E84-426E-40DD-AFC4-6F175D3DCCD1}">
              <a14:hiddenFill xmlns:a14="http://schemas.microsoft.com/office/drawing/2010/main">
                <a:noFill/>
              </a14:hiddenFill>
            </a:ext>
          </a:extLst>
        </p:spPr>
      </p:cxnSp>
      <p:sp>
        <p:nvSpPr>
          <p:cNvPr id="65541" name="矩形 84"/>
          <p:cNvSpPr>
            <a:spLocks noChangeArrowheads="1"/>
          </p:cNvSpPr>
          <p:nvPr/>
        </p:nvSpPr>
        <p:spPr bwMode="auto">
          <a:xfrm>
            <a:off x="596900" y="2816225"/>
            <a:ext cx="7950200" cy="2206625"/>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wrap="none"/>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Tx/>
              <a:buNone/>
              <a:defRPr/>
            </a:pPr>
            <a:r>
              <a:rPr lang="en-US" altLang="zh-CN" sz="1400" b="1" dirty="0" smtClean="0">
                <a:solidFill>
                  <a:srgbClr val="000000"/>
                </a:solidFill>
                <a:latin typeface="+mn-lt"/>
                <a:ea typeface="+mn-ea"/>
              </a:rPr>
              <a:t>FusionManager</a:t>
            </a:r>
            <a:endParaRPr lang="zh-CN" altLang="en-US" sz="1400" b="1" dirty="0" smtClean="0">
              <a:solidFill>
                <a:srgbClr val="000000"/>
              </a:solidFill>
              <a:latin typeface="+mn-lt"/>
              <a:ea typeface="+mn-ea"/>
            </a:endParaRPr>
          </a:p>
        </p:txBody>
      </p:sp>
      <p:sp>
        <p:nvSpPr>
          <p:cNvPr id="65542" name="TextBox 9"/>
          <p:cNvSpPr txBox="1">
            <a:spLocks noChangeArrowheads="1"/>
          </p:cNvSpPr>
          <p:nvPr/>
        </p:nvSpPr>
        <p:spPr bwMode="auto">
          <a:xfrm>
            <a:off x="1263650" y="3814763"/>
            <a:ext cx="6781800" cy="792162"/>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dirty="0" smtClean="0">
                <a:latin typeface="+mn-lt"/>
                <a:ea typeface="+mn-ea"/>
              </a:rPr>
              <a:t>UHM</a:t>
            </a:r>
            <a:r>
              <a:rPr lang="zh-CN" altLang="en-US" sz="1400" dirty="0" smtClean="0">
                <a:latin typeface="+mn-lt"/>
                <a:ea typeface="+mn-ea"/>
              </a:rPr>
              <a:t>（统一硬件管理）</a:t>
            </a:r>
            <a:endParaRPr lang="zh-CN" altLang="en-US" sz="1400" dirty="0" smtClean="0">
              <a:latin typeface="+mn-lt"/>
              <a:ea typeface="+mn-ea"/>
            </a:endParaRPr>
          </a:p>
        </p:txBody>
      </p:sp>
      <p:sp>
        <p:nvSpPr>
          <p:cNvPr id="65543" name="TextBox 10"/>
          <p:cNvSpPr txBox="1">
            <a:spLocks noChangeArrowheads="1"/>
          </p:cNvSpPr>
          <p:nvPr/>
        </p:nvSpPr>
        <p:spPr bwMode="auto">
          <a:xfrm>
            <a:off x="1336675" y="4106863"/>
            <a:ext cx="1830388" cy="414337"/>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smtClean="0">
                <a:latin typeface="+mn-lt"/>
                <a:ea typeface="+mn-ea"/>
              </a:rPr>
              <a:t>Server driver</a:t>
            </a:r>
            <a:endParaRPr lang="zh-CN" altLang="en-US" sz="1400" smtClean="0">
              <a:latin typeface="+mn-lt"/>
              <a:ea typeface="+mn-ea"/>
            </a:endParaRPr>
          </a:p>
        </p:txBody>
      </p:sp>
      <p:sp>
        <p:nvSpPr>
          <p:cNvPr id="65544" name="TextBox 11"/>
          <p:cNvSpPr txBox="1">
            <a:spLocks noChangeArrowheads="1"/>
          </p:cNvSpPr>
          <p:nvPr/>
        </p:nvSpPr>
        <p:spPr bwMode="auto">
          <a:xfrm>
            <a:off x="2184400" y="48275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dirty="0" smtClean="0">
                <a:latin typeface="+mn-lt"/>
                <a:ea typeface="+mn-ea"/>
              </a:rPr>
              <a:t>SNMP</a:t>
            </a:r>
            <a:endParaRPr lang="en-US" altLang="zh-CN" sz="1200" dirty="0" smtClean="0">
              <a:latin typeface="+mn-lt"/>
              <a:ea typeface="+mn-ea"/>
            </a:endParaRPr>
          </a:p>
          <a:p>
            <a:pPr eaLnBrk="1" fontAlgn="t" hangingPunct="1">
              <a:lnSpc>
                <a:spcPct val="100000"/>
              </a:lnSpc>
              <a:spcBef>
                <a:spcPct val="0"/>
              </a:spcBef>
              <a:buClrTx/>
              <a:buSzTx/>
              <a:buFontTx/>
              <a:buNone/>
              <a:defRPr/>
            </a:pPr>
            <a:r>
              <a:rPr lang="en-US" altLang="zh-CN" sz="1200" dirty="0" smtClean="0">
                <a:latin typeface="+mn-lt"/>
                <a:ea typeface="+mn-ea"/>
              </a:rPr>
              <a:t>IPMI</a:t>
            </a:r>
            <a:endParaRPr lang="zh-CN" altLang="en-US" sz="1200" dirty="0" smtClean="0">
              <a:latin typeface="+mn-lt"/>
              <a:ea typeface="+mn-ea"/>
            </a:endParaRPr>
          </a:p>
        </p:txBody>
      </p:sp>
      <p:sp>
        <p:nvSpPr>
          <p:cNvPr id="65545" name="TextBox 12"/>
          <p:cNvSpPr txBox="1">
            <a:spLocks noChangeArrowheads="1"/>
          </p:cNvSpPr>
          <p:nvPr/>
        </p:nvSpPr>
        <p:spPr bwMode="auto">
          <a:xfrm>
            <a:off x="3244850" y="4106863"/>
            <a:ext cx="2843213" cy="414337"/>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dirty="0" smtClean="0">
                <a:latin typeface="+mn-lt"/>
                <a:ea typeface="+mn-ea"/>
              </a:rPr>
              <a:t>Network device driver</a:t>
            </a:r>
            <a:endParaRPr lang="en-US" altLang="zh-CN" sz="1400" dirty="0" smtClean="0">
              <a:latin typeface="+mn-lt"/>
              <a:ea typeface="+mn-ea"/>
            </a:endParaRPr>
          </a:p>
          <a:p>
            <a:pPr algn="ctr" eaLnBrk="1" fontAlgn="t" hangingPunct="1">
              <a:lnSpc>
                <a:spcPct val="100000"/>
              </a:lnSpc>
              <a:spcBef>
                <a:spcPct val="0"/>
              </a:spcBef>
              <a:buClrTx/>
              <a:buSzTx/>
              <a:buFontTx/>
              <a:buNone/>
              <a:defRPr/>
            </a:pPr>
            <a:r>
              <a:rPr lang="en-US" altLang="zh-CN" sz="1400" dirty="0" smtClean="0">
                <a:latin typeface="+mn-lt"/>
                <a:ea typeface="+mn-ea"/>
              </a:rPr>
              <a:t>(switch/</a:t>
            </a:r>
            <a:r>
              <a:rPr lang="en-US" altLang="zh-CN" sz="1400" dirty="0" err="1" smtClean="0">
                <a:latin typeface="+mn-lt"/>
                <a:ea typeface="+mn-ea"/>
              </a:rPr>
              <a:t>LoadBalance</a:t>
            </a:r>
            <a:r>
              <a:rPr lang="en-US" altLang="zh-CN" sz="1400" dirty="0" smtClean="0">
                <a:latin typeface="+mn-lt"/>
                <a:ea typeface="+mn-ea"/>
              </a:rPr>
              <a:t>/Firewall)</a:t>
            </a:r>
            <a:endParaRPr lang="zh-CN" altLang="en-US" sz="1400" dirty="0" smtClean="0">
              <a:latin typeface="+mn-lt"/>
              <a:ea typeface="+mn-ea"/>
            </a:endParaRPr>
          </a:p>
        </p:txBody>
      </p:sp>
      <p:sp>
        <p:nvSpPr>
          <p:cNvPr id="65546" name="TextBox 13"/>
          <p:cNvSpPr txBox="1">
            <a:spLocks noChangeArrowheads="1"/>
          </p:cNvSpPr>
          <p:nvPr/>
        </p:nvSpPr>
        <p:spPr bwMode="auto">
          <a:xfrm>
            <a:off x="2927350" y="3149600"/>
            <a:ext cx="3454400" cy="415925"/>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smtClean="0">
                <a:latin typeface="+mn-lt"/>
                <a:ea typeface="+mn-ea"/>
              </a:rPr>
              <a:t>Portal</a:t>
            </a:r>
            <a:endParaRPr lang="zh-CN" altLang="en-US" sz="1400" smtClean="0">
              <a:latin typeface="+mn-lt"/>
              <a:ea typeface="+mn-ea"/>
            </a:endParaRPr>
          </a:p>
        </p:txBody>
      </p:sp>
      <p:cxnSp>
        <p:nvCxnSpPr>
          <p:cNvPr id="65547" name="直接连接符 14"/>
          <p:cNvCxnSpPr>
            <a:cxnSpLocks noChangeShapeType="1"/>
          </p:cNvCxnSpPr>
          <p:nvPr/>
        </p:nvCxnSpPr>
        <p:spPr bwMode="auto">
          <a:xfrm flipV="1">
            <a:off x="4684713" y="3565525"/>
            <a:ext cx="0" cy="249238"/>
          </a:xfrm>
          <a:prstGeom prst="line">
            <a:avLst/>
          </a:prstGeom>
          <a:noFill/>
          <a:ln w="9525" algn="ctr">
            <a:solidFill>
              <a:srgbClr val="00B0F0"/>
            </a:solidFill>
            <a:round/>
          </a:ln>
          <a:extLst>
            <a:ext uri="{909E8E84-426E-40DD-AFC4-6F175D3DCCD1}">
              <a14:hiddenFill xmlns:a14="http://schemas.microsoft.com/office/drawing/2010/main">
                <a:noFill/>
              </a14:hiddenFill>
            </a:ext>
          </a:extLst>
        </p:spPr>
      </p:cxnSp>
      <p:cxnSp>
        <p:nvCxnSpPr>
          <p:cNvPr id="65548" name="直接连接符 18"/>
          <p:cNvCxnSpPr>
            <a:cxnSpLocks noChangeShapeType="1"/>
            <a:endCxn id="65549" idx="2"/>
          </p:cNvCxnSpPr>
          <p:nvPr/>
        </p:nvCxnSpPr>
        <p:spPr bwMode="auto">
          <a:xfrm flipH="1" flipV="1">
            <a:off x="7072313" y="4521200"/>
            <a:ext cx="33337" cy="833438"/>
          </a:xfrm>
          <a:prstGeom prst="line">
            <a:avLst/>
          </a:prstGeom>
          <a:noFill/>
          <a:ln w="9525">
            <a:solidFill>
              <a:srgbClr val="00B0F0"/>
            </a:solidFill>
            <a:round/>
          </a:ln>
          <a:extLst>
            <a:ext uri="{909E8E84-426E-40DD-AFC4-6F175D3DCCD1}">
              <a14:hiddenFill xmlns:a14="http://schemas.microsoft.com/office/drawing/2010/main">
                <a:noFill/>
              </a14:hiddenFill>
            </a:ext>
          </a:extLst>
        </p:spPr>
      </p:cxnSp>
      <p:sp>
        <p:nvSpPr>
          <p:cNvPr id="65549" name="TextBox 19"/>
          <p:cNvSpPr txBox="1">
            <a:spLocks noChangeArrowheads="1"/>
          </p:cNvSpPr>
          <p:nvPr/>
        </p:nvSpPr>
        <p:spPr bwMode="auto">
          <a:xfrm>
            <a:off x="6156325" y="4106863"/>
            <a:ext cx="1831975" cy="414337"/>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smtClean="0">
                <a:latin typeface="+mn-lt"/>
                <a:ea typeface="+mn-ea"/>
              </a:rPr>
              <a:t>storge driver</a:t>
            </a:r>
            <a:endParaRPr lang="zh-CN" altLang="en-US" sz="1400" smtClean="0">
              <a:latin typeface="+mn-lt"/>
              <a:ea typeface="+mn-ea"/>
            </a:endParaRPr>
          </a:p>
        </p:txBody>
      </p:sp>
      <p:grpSp>
        <p:nvGrpSpPr>
          <p:cNvPr id="65550" name="组合 142"/>
          <p:cNvGrpSpPr/>
          <p:nvPr/>
        </p:nvGrpSpPr>
        <p:grpSpPr bwMode="auto">
          <a:xfrm>
            <a:off x="6756400" y="5354638"/>
            <a:ext cx="582613" cy="665162"/>
            <a:chOff x="3707904" y="3867894"/>
            <a:chExt cx="720080" cy="432048"/>
          </a:xfrm>
        </p:grpSpPr>
        <p:pic>
          <p:nvPicPr>
            <p:cNvPr id="65560" name="图片 6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7904" y="3867894"/>
              <a:ext cx="2880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1" name="图片 6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39952" y="3867894"/>
              <a:ext cx="2880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5551" name="组合 70"/>
          <p:cNvGrpSpPr/>
          <p:nvPr/>
        </p:nvGrpSpPr>
        <p:grpSpPr bwMode="auto">
          <a:xfrm>
            <a:off x="1916113" y="5272088"/>
            <a:ext cx="719137" cy="673100"/>
            <a:chOff x="2355417" y="3651870"/>
            <a:chExt cx="821965" cy="529322"/>
          </a:xfrm>
        </p:grpSpPr>
        <p:pic>
          <p:nvPicPr>
            <p:cNvPr id="65558" name="Picture 3"/>
            <p:cNvPicPr>
              <a:picLocks noChangeAspect="1" noChangeArrowheads="1"/>
            </p:cNvPicPr>
            <p:nvPr/>
          </p:nvPicPr>
          <p:blipFill>
            <a:blip r:embed="rId2">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2367292" y="3821152"/>
              <a:ext cx="81009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9" name="Picture 3"/>
            <p:cNvPicPr>
              <a:picLocks noChangeAspect="1" noChangeArrowheads="1"/>
            </p:cNvPicPr>
            <p:nvPr/>
          </p:nvPicPr>
          <p:blipFill>
            <a:blip r:embed="rId2">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2355417" y="3651870"/>
              <a:ext cx="81009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5552" name="组合 144"/>
          <p:cNvGrpSpPr/>
          <p:nvPr/>
        </p:nvGrpSpPr>
        <p:grpSpPr bwMode="auto">
          <a:xfrm>
            <a:off x="4284663" y="5354638"/>
            <a:ext cx="768350" cy="388937"/>
            <a:chOff x="4942299" y="3983959"/>
            <a:chExt cx="665656" cy="251402"/>
          </a:xfrm>
        </p:grpSpPr>
        <p:pic>
          <p:nvPicPr>
            <p:cNvPr id="65556" name="Picture 4" descr="http://img5.imgtn.bdimg.com/it/u=4181287541,350381794&amp;fm=23&amp;gp=0.jpg"/>
            <p:cNvPicPr>
              <a:picLocks noChangeArrowheads="1"/>
            </p:cNvPicPr>
            <p:nvPr/>
          </p:nvPicPr>
          <p:blipFill>
            <a:blip r:embed="rId3">
              <a:extLst>
                <a:ext uri="{28A0092B-C50C-407E-A947-70E740481C1C}">
                  <a14:useLocalDpi xmlns:a14="http://schemas.microsoft.com/office/drawing/2010/main" val="0"/>
                </a:ext>
              </a:extLst>
            </a:blip>
            <a:srcRect l="3867" t="28346" r="6766" b="28346"/>
            <a:stretch>
              <a:fillRect/>
            </a:stretch>
          </p:blipFill>
          <p:spPr bwMode="auto">
            <a:xfrm>
              <a:off x="4942300" y="3983959"/>
              <a:ext cx="665655" cy="9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7" name="Picture 4" descr="http://img5.imgtn.bdimg.com/it/u=4181287541,350381794&amp;fm=23&amp;gp=0.jpg"/>
            <p:cNvPicPr>
              <a:picLocks noChangeArrowheads="1"/>
            </p:cNvPicPr>
            <p:nvPr/>
          </p:nvPicPr>
          <p:blipFill>
            <a:blip r:embed="rId3">
              <a:extLst>
                <a:ext uri="{28A0092B-C50C-407E-A947-70E740481C1C}">
                  <a14:useLocalDpi xmlns:a14="http://schemas.microsoft.com/office/drawing/2010/main" val="0"/>
                </a:ext>
              </a:extLst>
            </a:blip>
            <a:srcRect l="3867" t="28346" r="6766" b="28346"/>
            <a:stretch>
              <a:fillRect/>
            </a:stretch>
          </p:blipFill>
          <p:spPr bwMode="auto">
            <a:xfrm>
              <a:off x="4942299" y="4136359"/>
              <a:ext cx="665655" cy="9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553" name="TextBox 33"/>
          <p:cNvSpPr txBox="1">
            <a:spLocks noChangeArrowheads="1"/>
          </p:cNvSpPr>
          <p:nvPr/>
        </p:nvSpPr>
        <p:spPr bwMode="auto">
          <a:xfrm>
            <a:off x="4645025" y="48275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dirty="0" smtClean="0">
                <a:latin typeface="+mn-lt"/>
                <a:ea typeface="+mn-ea"/>
              </a:rPr>
              <a:t>SNMP</a:t>
            </a:r>
            <a:endParaRPr lang="en-US" altLang="zh-CN" sz="1200" dirty="0" smtClean="0">
              <a:latin typeface="+mn-lt"/>
              <a:ea typeface="+mn-ea"/>
            </a:endParaRPr>
          </a:p>
          <a:p>
            <a:pPr eaLnBrk="1" fontAlgn="t" hangingPunct="1">
              <a:lnSpc>
                <a:spcPct val="100000"/>
              </a:lnSpc>
              <a:spcBef>
                <a:spcPct val="0"/>
              </a:spcBef>
              <a:buClrTx/>
              <a:buSzTx/>
              <a:buFontTx/>
              <a:buNone/>
              <a:defRPr/>
            </a:pPr>
            <a:r>
              <a:rPr lang="en-US" altLang="zh-CN" sz="1200" dirty="0" smtClean="0">
                <a:latin typeface="+mn-lt"/>
                <a:ea typeface="+mn-ea"/>
              </a:rPr>
              <a:t>SSH</a:t>
            </a:r>
            <a:endParaRPr lang="zh-CN" altLang="en-US" sz="1200" dirty="0" smtClean="0">
              <a:latin typeface="+mn-lt"/>
              <a:ea typeface="+mn-ea"/>
            </a:endParaRPr>
          </a:p>
        </p:txBody>
      </p:sp>
      <p:sp>
        <p:nvSpPr>
          <p:cNvPr id="65554" name="TextBox 34"/>
          <p:cNvSpPr txBox="1">
            <a:spLocks noChangeArrowheads="1"/>
          </p:cNvSpPr>
          <p:nvPr/>
        </p:nvSpPr>
        <p:spPr bwMode="auto">
          <a:xfrm>
            <a:off x="7059613" y="48275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dirty="0" smtClean="0">
                <a:latin typeface="+mn-lt"/>
                <a:ea typeface="+mn-ea"/>
              </a:rPr>
              <a:t>SNMP</a:t>
            </a:r>
            <a:endParaRPr lang="en-US" altLang="zh-CN" sz="1200" dirty="0" smtClean="0">
              <a:latin typeface="+mn-lt"/>
              <a:ea typeface="+mn-ea"/>
            </a:endParaRPr>
          </a:p>
          <a:p>
            <a:pPr eaLnBrk="1" fontAlgn="t" hangingPunct="1">
              <a:lnSpc>
                <a:spcPct val="100000"/>
              </a:lnSpc>
              <a:spcBef>
                <a:spcPct val="0"/>
              </a:spcBef>
              <a:buClrTx/>
              <a:buSzTx/>
              <a:buFontTx/>
              <a:buNone/>
              <a:defRPr/>
            </a:pPr>
            <a:r>
              <a:rPr lang="en-US" altLang="zh-CN" sz="1200" dirty="0" smtClean="0">
                <a:latin typeface="+mn-lt"/>
                <a:ea typeface="+mn-ea"/>
              </a:rPr>
              <a:t>SSH</a:t>
            </a:r>
            <a:endParaRPr lang="en-US" altLang="zh-CN" sz="1200" dirty="0" smtClean="0">
              <a:latin typeface="+mn-lt"/>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椭圆形标注 53"/>
          <p:cNvSpPr/>
          <p:nvPr/>
        </p:nvSpPr>
        <p:spPr bwMode="auto">
          <a:xfrm>
            <a:off x="1331913" y="4581525"/>
            <a:ext cx="900112" cy="1008063"/>
          </a:xfrm>
          <a:prstGeom prst="wedgeEllipseCallout">
            <a:avLst>
              <a:gd name="adj1" fmla="val 109045"/>
              <a:gd name="adj2" fmla="val -10513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pic>
        <p:nvPicPr>
          <p:cNvPr id="6758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5038" y="1466850"/>
            <a:ext cx="7561262"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459"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863" y="3429000"/>
            <a:ext cx="75406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465" descr="图片1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388" y="3455988"/>
            <a:ext cx="712787"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2355" descr="图片2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3438525"/>
            <a:ext cx="6223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591" name="直接连接符 18"/>
          <p:cNvCxnSpPr>
            <a:cxnSpLocks noChangeShapeType="1"/>
          </p:cNvCxnSpPr>
          <p:nvPr/>
        </p:nvCxnSpPr>
        <p:spPr bwMode="auto">
          <a:xfrm>
            <a:off x="3305175" y="3811588"/>
            <a:ext cx="547688"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7592" name="直接连接符 20"/>
          <p:cNvCxnSpPr>
            <a:cxnSpLocks noChangeShapeType="1"/>
          </p:cNvCxnSpPr>
          <p:nvPr/>
        </p:nvCxnSpPr>
        <p:spPr bwMode="auto">
          <a:xfrm>
            <a:off x="4606925" y="3811588"/>
            <a:ext cx="1044575" cy="14287"/>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7593" name="直接连接符 30"/>
          <p:cNvCxnSpPr>
            <a:cxnSpLocks noChangeShapeType="1"/>
          </p:cNvCxnSpPr>
          <p:nvPr/>
        </p:nvCxnSpPr>
        <p:spPr bwMode="auto">
          <a:xfrm>
            <a:off x="2159000" y="3357563"/>
            <a:ext cx="0" cy="1022350"/>
          </a:xfrm>
          <a:prstGeom prst="line">
            <a:avLst/>
          </a:prstGeom>
          <a:noFill/>
          <a:ln w="9525" algn="ctr">
            <a:solidFill>
              <a:schemeClr val="tx2"/>
            </a:solidFill>
            <a:prstDash val="lgDash"/>
            <a:round/>
          </a:ln>
          <a:extLst>
            <a:ext uri="{909E8E84-426E-40DD-AFC4-6F175D3DCCD1}">
              <a14:hiddenFill xmlns:a14="http://schemas.microsoft.com/office/drawing/2010/main">
                <a:noFill/>
              </a14:hiddenFill>
            </a:ext>
          </a:extLst>
        </p:spPr>
      </p:cxnSp>
      <p:pic>
        <p:nvPicPr>
          <p:cNvPr id="67594" name="Picture 227" descr="图片7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3514725"/>
            <a:ext cx="101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595" name="直接连接符 32"/>
          <p:cNvCxnSpPr>
            <a:cxnSpLocks noChangeShapeType="1"/>
          </p:cNvCxnSpPr>
          <p:nvPr/>
        </p:nvCxnSpPr>
        <p:spPr bwMode="auto">
          <a:xfrm>
            <a:off x="2024063" y="3803650"/>
            <a:ext cx="568325" cy="7938"/>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67596" name="Picture 2357" descr="图片2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9763" y="3489325"/>
            <a:ext cx="779462"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597" name="直接连接符 36"/>
          <p:cNvCxnSpPr>
            <a:cxnSpLocks noChangeShapeType="1"/>
          </p:cNvCxnSpPr>
          <p:nvPr/>
        </p:nvCxnSpPr>
        <p:spPr bwMode="auto">
          <a:xfrm>
            <a:off x="6273800" y="3825875"/>
            <a:ext cx="715963" cy="127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67598" name="TextBox 39"/>
          <p:cNvSpPr txBox="1">
            <a:spLocks noChangeArrowheads="1"/>
          </p:cNvSpPr>
          <p:nvPr/>
        </p:nvSpPr>
        <p:spPr bwMode="auto">
          <a:xfrm>
            <a:off x="5754688" y="4214813"/>
            <a:ext cx="5699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000" smtClean="0">
                <a:latin typeface="+mn-lt"/>
                <a:ea typeface="+mn-ea"/>
              </a:rPr>
              <a:t>Server</a:t>
            </a:r>
            <a:endParaRPr lang="zh-CN" altLang="en-US" sz="1000" smtClean="0">
              <a:latin typeface="+mn-lt"/>
              <a:ea typeface="+mn-ea"/>
            </a:endParaRPr>
          </a:p>
        </p:txBody>
      </p:sp>
      <p:sp>
        <p:nvSpPr>
          <p:cNvPr id="67599" name="TextBox 40"/>
          <p:cNvSpPr txBox="1">
            <a:spLocks noChangeArrowheads="1"/>
          </p:cNvSpPr>
          <p:nvPr/>
        </p:nvSpPr>
        <p:spPr bwMode="auto">
          <a:xfrm>
            <a:off x="7092950" y="4214813"/>
            <a:ext cx="6572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000" smtClean="0">
                <a:latin typeface="+mn-lt"/>
                <a:ea typeface="+mn-ea"/>
              </a:rPr>
              <a:t>storage</a:t>
            </a:r>
            <a:endParaRPr lang="zh-CN" altLang="en-US" sz="1000" smtClean="0">
              <a:latin typeface="+mn-lt"/>
              <a:ea typeface="+mn-ea"/>
            </a:endParaRPr>
          </a:p>
        </p:txBody>
      </p:sp>
      <p:sp>
        <p:nvSpPr>
          <p:cNvPr id="67600" name="TextBox 41"/>
          <p:cNvSpPr txBox="1">
            <a:spLocks noChangeArrowheads="1"/>
          </p:cNvSpPr>
          <p:nvPr/>
        </p:nvSpPr>
        <p:spPr bwMode="auto">
          <a:xfrm>
            <a:off x="3978275" y="4248150"/>
            <a:ext cx="569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000" dirty="0" smtClean="0">
                <a:latin typeface="+mn-lt"/>
                <a:ea typeface="+mn-ea"/>
              </a:rPr>
              <a:t>交换机</a:t>
            </a:r>
            <a:endParaRPr lang="zh-CN" altLang="en-US" sz="1000" dirty="0" smtClean="0">
              <a:latin typeface="+mn-lt"/>
              <a:ea typeface="+mn-ea"/>
            </a:endParaRPr>
          </a:p>
        </p:txBody>
      </p:sp>
      <p:sp>
        <p:nvSpPr>
          <p:cNvPr id="67601" name="TextBox 42"/>
          <p:cNvSpPr txBox="1">
            <a:spLocks noChangeArrowheads="1"/>
          </p:cNvSpPr>
          <p:nvPr/>
        </p:nvSpPr>
        <p:spPr bwMode="auto">
          <a:xfrm>
            <a:off x="2700338" y="4184650"/>
            <a:ext cx="569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000" dirty="0" smtClean="0">
                <a:latin typeface="+mn-lt"/>
                <a:ea typeface="+mn-ea"/>
              </a:rPr>
              <a:t>防火墙</a:t>
            </a:r>
            <a:endParaRPr lang="zh-CN" altLang="en-US" sz="1000" dirty="0" smtClean="0">
              <a:latin typeface="+mn-lt"/>
              <a:ea typeface="+mn-ea"/>
            </a:endParaRPr>
          </a:p>
        </p:txBody>
      </p:sp>
      <p:sp>
        <p:nvSpPr>
          <p:cNvPr id="67602" name="TextBox 44"/>
          <p:cNvSpPr txBox="1">
            <a:spLocks noChangeArrowheads="1"/>
          </p:cNvSpPr>
          <p:nvPr/>
        </p:nvSpPr>
        <p:spPr bwMode="auto">
          <a:xfrm>
            <a:off x="250825" y="2349500"/>
            <a:ext cx="7493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100" dirty="0" smtClean="0">
                <a:latin typeface="+mn-lt"/>
                <a:ea typeface="+mn-ea"/>
              </a:rPr>
              <a:t>租户视图</a:t>
            </a:r>
            <a:endParaRPr lang="zh-CN" altLang="en-US" sz="1100" dirty="0" smtClean="0">
              <a:latin typeface="+mn-lt"/>
              <a:ea typeface="+mn-ea"/>
            </a:endParaRPr>
          </a:p>
        </p:txBody>
      </p:sp>
      <p:sp>
        <p:nvSpPr>
          <p:cNvPr id="67603" name="TextBox 45"/>
          <p:cNvSpPr txBox="1">
            <a:spLocks noChangeArrowheads="1"/>
          </p:cNvSpPr>
          <p:nvPr/>
        </p:nvSpPr>
        <p:spPr bwMode="auto">
          <a:xfrm>
            <a:off x="274638" y="3722688"/>
            <a:ext cx="7477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100" dirty="0" smtClean="0">
                <a:latin typeface="+mn-lt"/>
                <a:ea typeface="+mn-ea"/>
              </a:rPr>
              <a:t>物理资源</a:t>
            </a:r>
            <a:endParaRPr lang="zh-CN" altLang="en-US" sz="1100" dirty="0" smtClean="0">
              <a:latin typeface="+mn-lt"/>
              <a:ea typeface="+mn-ea"/>
            </a:endParaRPr>
          </a:p>
        </p:txBody>
      </p:sp>
      <p:cxnSp>
        <p:nvCxnSpPr>
          <p:cNvPr id="67604" name="直接箭头连接符 58"/>
          <p:cNvCxnSpPr>
            <a:cxnSpLocks noChangeShapeType="1"/>
            <a:stCxn id="54" idx="0"/>
          </p:cNvCxnSpPr>
          <p:nvPr/>
        </p:nvCxnSpPr>
        <p:spPr bwMode="auto">
          <a:xfrm flipV="1">
            <a:off x="1781175" y="2636838"/>
            <a:ext cx="1206500" cy="1944687"/>
          </a:xfrm>
          <a:prstGeom prst="straightConnector1">
            <a:avLst/>
          </a:prstGeom>
          <a:noFill/>
          <a:ln w="9525" algn="ctr">
            <a:solidFill>
              <a:schemeClr val="tx2"/>
            </a:solidFill>
            <a:round/>
            <a:tailEnd type="arrow" w="med" len="med"/>
          </a:ln>
          <a:extLst>
            <a:ext uri="{909E8E84-426E-40DD-AFC4-6F175D3DCCD1}">
              <a14:hiddenFill xmlns:a14="http://schemas.microsoft.com/office/drawing/2010/main">
                <a:noFill/>
              </a14:hiddenFill>
            </a:ext>
          </a:extLst>
        </p:spPr>
      </p:cxnSp>
      <p:pic>
        <p:nvPicPr>
          <p:cNvPr id="67605" name="Picture 465" descr="图片1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5613" y="4652963"/>
            <a:ext cx="3254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6" name="Picture 465" descr="图片1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4725988"/>
            <a:ext cx="3254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7" name="Picture 465" descr="图片1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4833938"/>
            <a:ext cx="3254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8" name="Picture 465" descr="图片1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0075" y="5049838"/>
            <a:ext cx="3254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9" name="Picture 465" descr="图片1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2275" y="5121275"/>
            <a:ext cx="3254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10" name="Picture 465" descr="图片1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5229225"/>
            <a:ext cx="3254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11" name="椭圆 43"/>
          <p:cNvSpPr>
            <a:spLocks noChangeArrowheads="1"/>
          </p:cNvSpPr>
          <p:nvPr/>
        </p:nvSpPr>
        <p:spPr bwMode="auto">
          <a:xfrm>
            <a:off x="2735263" y="3357563"/>
            <a:ext cx="1657350" cy="719137"/>
          </a:xfrm>
          <a:prstGeom prst="ellipse">
            <a:avLst/>
          </a:prstGeom>
          <a:solidFill>
            <a:srgbClr val="00B050">
              <a:alpha val="23137"/>
            </a:srgbClr>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cxnSp>
        <p:nvCxnSpPr>
          <p:cNvPr id="67612" name="直接箭头连接符 47"/>
          <p:cNvCxnSpPr>
            <a:cxnSpLocks noChangeShapeType="1"/>
            <a:stCxn id="67611" idx="0"/>
          </p:cNvCxnSpPr>
          <p:nvPr/>
        </p:nvCxnSpPr>
        <p:spPr bwMode="auto">
          <a:xfrm flipV="1">
            <a:off x="3563938" y="2600325"/>
            <a:ext cx="107950" cy="757238"/>
          </a:xfrm>
          <a:prstGeom prst="straightConnector1">
            <a:avLst/>
          </a:prstGeom>
          <a:noFill/>
          <a:ln w="9525" algn="ctr">
            <a:solidFill>
              <a:schemeClr val="tx2"/>
            </a:solidFill>
            <a:round/>
            <a:tailEnd type="arrow" w="med" len="med"/>
          </a:ln>
          <a:extLst>
            <a:ext uri="{909E8E84-426E-40DD-AFC4-6F175D3DCCD1}">
              <a14:hiddenFill xmlns:a14="http://schemas.microsoft.com/office/drawing/2010/main">
                <a:noFill/>
              </a14:hiddenFill>
            </a:ext>
          </a:extLst>
        </p:spPr>
      </p:cxnSp>
      <p:sp>
        <p:nvSpPr>
          <p:cNvPr id="67613" name="标题 29"/>
          <p:cNvSpPr>
            <a:spLocks noGrp="1"/>
          </p:cNvSpPr>
          <p:nvPr>
            <p:ph type="title"/>
          </p:nvPr>
        </p:nvSpPr>
        <p:spPr/>
        <p:txBody>
          <a:bodyPr/>
          <a:lstStyle/>
          <a:p>
            <a:r>
              <a:rPr lang="zh-CN" altLang="en-US" smtClean="0"/>
              <a:t>功能介绍</a:t>
            </a:r>
            <a:r>
              <a:rPr lang="en-US" altLang="zh-CN" smtClean="0"/>
              <a:t>——VPC</a:t>
            </a:r>
            <a:r>
              <a:rPr lang="zh-CN" altLang="en-US" smtClean="0"/>
              <a:t>管理</a:t>
            </a:r>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图片 3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1341438"/>
            <a:ext cx="6985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标题 3"/>
          <p:cNvSpPr>
            <a:spLocks noGrp="1"/>
          </p:cNvSpPr>
          <p:nvPr>
            <p:ph type="title"/>
          </p:nvPr>
        </p:nvSpPr>
        <p:spPr/>
        <p:txBody>
          <a:bodyPr/>
          <a:lstStyle/>
          <a:p>
            <a:r>
              <a:rPr lang="en-US" altLang="zh-CN" sz="2800" smtClean="0"/>
              <a:t>VPC</a:t>
            </a:r>
            <a:r>
              <a:rPr lang="zh-CN" altLang="en-US" sz="2800" smtClean="0"/>
              <a:t>（虚拟私有云）：提供给租户的</a:t>
            </a:r>
            <a:r>
              <a:rPr lang="en-US" altLang="zh-CN" sz="2800" smtClean="0"/>
              <a:t>DIY</a:t>
            </a:r>
            <a:r>
              <a:rPr lang="zh-CN" altLang="en-US" sz="2800" smtClean="0"/>
              <a:t>网络</a:t>
            </a:r>
            <a:endParaRPr lang="zh-CN" altLang="en-US" sz="2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9634" name="图片 3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1341438"/>
            <a:ext cx="6985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标题 3"/>
          <p:cNvSpPr>
            <a:spLocks noGrp="1"/>
          </p:cNvSpPr>
          <p:nvPr>
            <p:ph type="title"/>
          </p:nvPr>
        </p:nvSpPr>
        <p:spPr/>
        <p:txBody>
          <a:bodyPr/>
          <a:lstStyle/>
          <a:p>
            <a:r>
              <a:rPr lang="en-US" altLang="zh-CN" sz="2800" smtClean="0"/>
              <a:t>VPC</a:t>
            </a:r>
            <a:r>
              <a:rPr lang="zh-CN" altLang="en-US" sz="2800" smtClean="0"/>
              <a:t>（虚拟私有云）：提供给租户的</a:t>
            </a:r>
            <a:r>
              <a:rPr lang="en-US" altLang="zh-CN" sz="2800" smtClean="0"/>
              <a:t>DIY</a:t>
            </a:r>
            <a:r>
              <a:rPr lang="zh-CN" altLang="en-US" sz="2800" smtClean="0"/>
              <a:t>网络</a:t>
            </a:r>
            <a:endParaRPr lang="zh-CN" altLang="en-US" sz="280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http://www.ibm.com/developerworks/wikis/download/attachments/132710428/TSAM_service_def.gif"/>
          <p:cNvPicPr>
            <a:picLocks noChangeAspect="1" noChangeArrowheads="1"/>
          </p:cNvPicPr>
          <p:nvPr/>
        </p:nvPicPr>
        <p:blipFill>
          <a:blip r:embed="rId1">
            <a:extLst>
              <a:ext uri="{28A0092B-C50C-407E-A947-70E740481C1C}">
                <a14:useLocalDpi xmlns:a14="http://schemas.microsoft.com/office/drawing/2010/main" val="0"/>
              </a:ext>
            </a:extLst>
          </a:blip>
          <a:srcRect l="8028" t="10144" r="62810" b="29698"/>
          <a:stretch>
            <a:fillRect/>
          </a:stretch>
        </p:blipFill>
        <p:spPr bwMode="auto">
          <a:xfrm>
            <a:off x="644525" y="3313113"/>
            <a:ext cx="24368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106"/>
          <p:cNvSpPr>
            <a:spLocks noEditPoints="1"/>
          </p:cNvSpPr>
          <p:nvPr/>
        </p:nvSpPr>
        <p:spPr bwMode="auto">
          <a:xfrm>
            <a:off x="250825" y="4865688"/>
            <a:ext cx="2665413" cy="1292225"/>
          </a:xfrm>
          <a:custGeom>
            <a:avLst/>
            <a:gdLst/>
            <a:ahLst/>
            <a:cxnLst>
              <a:cxn ang="0">
                <a:pos x="1666" y="377"/>
              </a:cxn>
              <a:cxn ang="0">
                <a:pos x="1787" y="547"/>
              </a:cxn>
              <a:cxn ang="0">
                <a:pos x="1779" y="658"/>
              </a:cxn>
              <a:cxn ang="0">
                <a:pos x="1928" y="754"/>
              </a:cxn>
              <a:cxn ang="0">
                <a:pos x="1959" y="920"/>
              </a:cxn>
              <a:cxn ang="0">
                <a:pos x="1815" y="1061"/>
              </a:cxn>
              <a:cxn ang="0">
                <a:pos x="1656" y="1088"/>
              </a:cxn>
              <a:cxn ang="0">
                <a:pos x="1654" y="1181"/>
              </a:cxn>
              <a:cxn ang="0">
                <a:pos x="1512" y="1284"/>
              </a:cxn>
              <a:cxn ang="0">
                <a:pos x="1353" y="1291"/>
              </a:cxn>
              <a:cxn ang="0">
                <a:pos x="1255" y="1258"/>
              </a:cxn>
              <a:cxn ang="0">
                <a:pos x="1166" y="1291"/>
              </a:cxn>
              <a:cxn ang="0">
                <a:pos x="981" y="1346"/>
              </a:cxn>
              <a:cxn ang="0">
                <a:pos x="745" y="1319"/>
              </a:cxn>
              <a:cxn ang="0">
                <a:pos x="584" y="1204"/>
              </a:cxn>
              <a:cxn ang="0">
                <a:pos x="450" y="1170"/>
              </a:cxn>
              <a:cxn ang="0">
                <a:pos x="353" y="1075"/>
              </a:cxn>
              <a:cxn ang="0">
                <a:pos x="286" y="1015"/>
              </a:cxn>
              <a:cxn ang="0">
                <a:pos x="147" y="907"/>
              </a:cxn>
              <a:cxn ang="0">
                <a:pos x="148" y="731"/>
              </a:cxn>
              <a:cxn ang="0">
                <a:pos x="259" y="643"/>
              </a:cxn>
              <a:cxn ang="0">
                <a:pos x="216" y="584"/>
              </a:cxn>
              <a:cxn ang="0">
                <a:pos x="196" y="456"/>
              </a:cxn>
              <a:cxn ang="0">
                <a:pos x="364" y="289"/>
              </a:cxn>
              <a:cxn ang="0">
                <a:pos x="566" y="239"/>
              </a:cxn>
              <a:cxn ang="0">
                <a:pos x="704" y="253"/>
              </a:cxn>
              <a:cxn ang="0">
                <a:pos x="856" y="131"/>
              </a:cxn>
              <a:cxn ang="0">
                <a:pos x="1120" y="68"/>
              </a:cxn>
              <a:cxn ang="0">
                <a:pos x="1478" y="178"/>
              </a:cxn>
              <a:cxn ang="0">
                <a:pos x="1767" y="651"/>
              </a:cxn>
              <a:cxn ang="0">
                <a:pos x="1819" y="645"/>
              </a:cxn>
              <a:cxn ang="0">
                <a:pos x="1835" y="609"/>
              </a:cxn>
              <a:cxn ang="0">
                <a:pos x="1782" y="409"/>
              </a:cxn>
              <a:cxn ang="0">
                <a:pos x="1609" y="284"/>
              </a:cxn>
              <a:cxn ang="0">
                <a:pos x="1347" y="37"/>
              </a:cxn>
              <a:cxn ang="0">
                <a:pos x="941" y="23"/>
              </a:cxn>
              <a:cxn ang="0">
                <a:pos x="727" y="124"/>
              </a:cxn>
              <a:cxn ang="0">
                <a:pos x="578" y="193"/>
              </a:cxn>
              <a:cxn ang="0">
                <a:pos x="407" y="199"/>
              </a:cxn>
              <a:cxn ang="0">
                <a:pos x="147" y="328"/>
              </a:cxn>
              <a:cxn ang="0">
                <a:pos x="80" y="524"/>
              </a:cxn>
              <a:cxn ang="0">
                <a:pos x="127" y="596"/>
              </a:cxn>
              <a:cxn ang="0">
                <a:pos x="122" y="649"/>
              </a:cxn>
              <a:cxn ang="0">
                <a:pos x="9" y="776"/>
              </a:cxn>
              <a:cxn ang="0">
                <a:pos x="59" y="969"/>
              </a:cxn>
              <a:cxn ang="0">
                <a:pos x="174" y="1044"/>
              </a:cxn>
              <a:cxn ang="0">
                <a:pos x="250" y="1104"/>
              </a:cxn>
              <a:cxn ang="0">
                <a:pos x="340" y="1206"/>
              </a:cxn>
              <a:cxn ang="0">
                <a:pos x="494" y="1240"/>
              </a:cxn>
              <a:cxn ang="0">
                <a:pos x="650" y="1368"/>
              </a:cxn>
              <a:cxn ang="0">
                <a:pos x="911" y="1415"/>
              </a:cxn>
              <a:cxn ang="0">
                <a:pos x="1125" y="1368"/>
              </a:cxn>
              <a:cxn ang="0">
                <a:pos x="1232" y="1304"/>
              </a:cxn>
              <a:cxn ang="0">
                <a:pos x="1328" y="1346"/>
              </a:cxn>
              <a:cxn ang="0">
                <a:pos x="1485" y="1355"/>
              </a:cxn>
              <a:cxn ang="0">
                <a:pos x="1672" y="1263"/>
              </a:cxn>
              <a:cxn ang="0">
                <a:pos x="1701" y="1139"/>
              </a:cxn>
              <a:cxn ang="0">
                <a:pos x="1816" y="1114"/>
              </a:cxn>
              <a:cxn ang="0">
                <a:pos x="2010" y="986"/>
              </a:cxn>
              <a:cxn ang="0">
                <a:pos x="2019" y="793"/>
              </a:cxn>
              <a:cxn ang="0">
                <a:pos x="1877" y="668"/>
              </a:cxn>
              <a:cxn ang="0">
                <a:pos x="1609" y="288"/>
              </a:cxn>
            </a:cxnLst>
            <a:rect l="0" t="0" r="r" b="b"/>
            <a:pathLst>
              <a:path w="2041" h="1417">
                <a:moveTo>
                  <a:pt x="1577" y="330"/>
                </a:moveTo>
                <a:lnTo>
                  <a:pt x="1577" y="331"/>
                </a:lnTo>
                <a:lnTo>
                  <a:pt x="1577" y="330"/>
                </a:lnTo>
                <a:close/>
                <a:moveTo>
                  <a:pt x="1767" y="651"/>
                </a:moveTo>
                <a:lnTo>
                  <a:pt x="1767" y="652"/>
                </a:lnTo>
                <a:lnTo>
                  <a:pt x="1767" y="651"/>
                </a:lnTo>
                <a:close/>
                <a:moveTo>
                  <a:pt x="1576" y="325"/>
                </a:moveTo>
                <a:lnTo>
                  <a:pt x="1577" y="325"/>
                </a:lnTo>
                <a:lnTo>
                  <a:pt x="1577" y="327"/>
                </a:lnTo>
                <a:lnTo>
                  <a:pt x="1577" y="330"/>
                </a:lnTo>
                <a:lnTo>
                  <a:pt x="1579" y="331"/>
                </a:lnTo>
                <a:lnTo>
                  <a:pt x="1592" y="338"/>
                </a:lnTo>
                <a:lnTo>
                  <a:pt x="1605" y="344"/>
                </a:lnTo>
                <a:lnTo>
                  <a:pt x="1618" y="350"/>
                </a:lnTo>
                <a:lnTo>
                  <a:pt x="1630" y="357"/>
                </a:lnTo>
                <a:lnTo>
                  <a:pt x="1643" y="363"/>
                </a:lnTo>
                <a:lnTo>
                  <a:pt x="1655" y="370"/>
                </a:lnTo>
                <a:lnTo>
                  <a:pt x="1666" y="377"/>
                </a:lnTo>
                <a:lnTo>
                  <a:pt x="1677" y="386"/>
                </a:lnTo>
                <a:lnTo>
                  <a:pt x="1688" y="394"/>
                </a:lnTo>
                <a:lnTo>
                  <a:pt x="1698" y="402"/>
                </a:lnTo>
                <a:lnTo>
                  <a:pt x="1707" y="410"/>
                </a:lnTo>
                <a:lnTo>
                  <a:pt x="1717" y="419"/>
                </a:lnTo>
                <a:lnTo>
                  <a:pt x="1725" y="429"/>
                </a:lnTo>
                <a:lnTo>
                  <a:pt x="1733" y="438"/>
                </a:lnTo>
                <a:lnTo>
                  <a:pt x="1741" y="448"/>
                </a:lnTo>
                <a:lnTo>
                  <a:pt x="1749" y="456"/>
                </a:lnTo>
                <a:lnTo>
                  <a:pt x="1754" y="466"/>
                </a:lnTo>
                <a:lnTo>
                  <a:pt x="1760" y="476"/>
                </a:lnTo>
                <a:lnTo>
                  <a:pt x="1766" y="487"/>
                </a:lnTo>
                <a:lnTo>
                  <a:pt x="1772" y="497"/>
                </a:lnTo>
                <a:lnTo>
                  <a:pt x="1776" y="507"/>
                </a:lnTo>
                <a:lnTo>
                  <a:pt x="1779" y="517"/>
                </a:lnTo>
                <a:lnTo>
                  <a:pt x="1783" y="527"/>
                </a:lnTo>
                <a:lnTo>
                  <a:pt x="1784" y="537"/>
                </a:lnTo>
                <a:lnTo>
                  <a:pt x="1787" y="547"/>
                </a:lnTo>
                <a:lnTo>
                  <a:pt x="1789" y="557"/>
                </a:lnTo>
                <a:lnTo>
                  <a:pt x="1789" y="569"/>
                </a:lnTo>
                <a:lnTo>
                  <a:pt x="1789" y="579"/>
                </a:lnTo>
                <a:lnTo>
                  <a:pt x="1787" y="589"/>
                </a:lnTo>
                <a:lnTo>
                  <a:pt x="1786" y="599"/>
                </a:lnTo>
                <a:lnTo>
                  <a:pt x="1784" y="609"/>
                </a:lnTo>
                <a:lnTo>
                  <a:pt x="1782" y="618"/>
                </a:lnTo>
                <a:lnTo>
                  <a:pt x="1780" y="622"/>
                </a:lnTo>
                <a:lnTo>
                  <a:pt x="1779" y="626"/>
                </a:lnTo>
                <a:lnTo>
                  <a:pt x="1777" y="631"/>
                </a:lnTo>
                <a:lnTo>
                  <a:pt x="1774" y="635"/>
                </a:lnTo>
                <a:lnTo>
                  <a:pt x="1773" y="639"/>
                </a:lnTo>
                <a:lnTo>
                  <a:pt x="1772" y="642"/>
                </a:lnTo>
                <a:lnTo>
                  <a:pt x="1769" y="646"/>
                </a:lnTo>
                <a:lnTo>
                  <a:pt x="1766" y="651"/>
                </a:lnTo>
                <a:lnTo>
                  <a:pt x="1767" y="652"/>
                </a:lnTo>
                <a:lnTo>
                  <a:pt x="1769" y="655"/>
                </a:lnTo>
                <a:lnTo>
                  <a:pt x="1779" y="658"/>
                </a:lnTo>
                <a:lnTo>
                  <a:pt x="1790" y="661"/>
                </a:lnTo>
                <a:lnTo>
                  <a:pt x="1800" y="664"/>
                </a:lnTo>
                <a:lnTo>
                  <a:pt x="1810" y="668"/>
                </a:lnTo>
                <a:lnTo>
                  <a:pt x="1819" y="671"/>
                </a:lnTo>
                <a:lnTo>
                  <a:pt x="1829" y="675"/>
                </a:lnTo>
                <a:lnTo>
                  <a:pt x="1839" y="679"/>
                </a:lnTo>
                <a:lnTo>
                  <a:pt x="1848" y="685"/>
                </a:lnTo>
                <a:lnTo>
                  <a:pt x="1856" y="690"/>
                </a:lnTo>
                <a:lnTo>
                  <a:pt x="1865" y="695"/>
                </a:lnTo>
                <a:lnTo>
                  <a:pt x="1874" y="701"/>
                </a:lnTo>
                <a:lnTo>
                  <a:pt x="1881" y="707"/>
                </a:lnTo>
                <a:lnTo>
                  <a:pt x="1890" y="713"/>
                </a:lnTo>
                <a:lnTo>
                  <a:pt x="1897" y="718"/>
                </a:lnTo>
                <a:lnTo>
                  <a:pt x="1904" y="726"/>
                </a:lnTo>
                <a:lnTo>
                  <a:pt x="1911" y="733"/>
                </a:lnTo>
                <a:lnTo>
                  <a:pt x="1917" y="739"/>
                </a:lnTo>
                <a:lnTo>
                  <a:pt x="1923" y="746"/>
                </a:lnTo>
                <a:lnTo>
                  <a:pt x="1928" y="754"/>
                </a:lnTo>
                <a:lnTo>
                  <a:pt x="1934" y="762"/>
                </a:lnTo>
                <a:lnTo>
                  <a:pt x="1940" y="769"/>
                </a:lnTo>
                <a:lnTo>
                  <a:pt x="1944" y="777"/>
                </a:lnTo>
                <a:lnTo>
                  <a:pt x="1949" y="785"/>
                </a:lnTo>
                <a:lnTo>
                  <a:pt x="1953" y="793"/>
                </a:lnTo>
                <a:lnTo>
                  <a:pt x="1956" y="802"/>
                </a:lnTo>
                <a:lnTo>
                  <a:pt x="1959" y="811"/>
                </a:lnTo>
                <a:lnTo>
                  <a:pt x="1962" y="819"/>
                </a:lnTo>
                <a:lnTo>
                  <a:pt x="1963" y="828"/>
                </a:lnTo>
                <a:lnTo>
                  <a:pt x="1964" y="838"/>
                </a:lnTo>
                <a:lnTo>
                  <a:pt x="1966" y="846"/>
                </a:lnTo>
                <a:lnTo>
                  <a:pt x="1967" y="855"/>
                </a:lnTo>
                <a:lnTo>
                  <a:pt x="1967" y="865"/>
                </a:lnTo>
                <a:lnTo>
                  <a:pt x="1967" y="877"/>
                </a:lnTo>
                <a:lnTo>
                  <a:pt x="1966" y="887"/>
                </a:lnTo>
                <a:lnTo>
                  <a:pt x="1964" y="898"/>
                </a:lnTo>
                <a:lnTo>
                  <a:pt x="1962" y="908"/>
                </a:lnTo>
                <a:lnTo>
                  <a:pt x="1959" y="920"/>
                </a:lnTo>
                <a:lnTo>
                  <a:pt x="1956" y="930"/>
                </a:lnTo>
                <a:lnTo>
                  <a:pt x="1951" y="940"/>
                </a:lnTo>
                <a:lnTo>
                  <a:pt x="1946" y="950"/>
                </a:lnTo>
                <a:lnTo>
                  <a:pt x="1940" y="959"/>
                </a:lnTo>
                <a:lnTo>
                  <a:pt x="1934" y="969"/>
                </a:lnTo>
                <a:lnTo>
                  <a:pt x="1928" y="978"/>
                </a:lnTo>
                <a:lnTo>
                  <a:pt x="1921" y="986"/>
                </a:lnTo>
                <a:lnTo>
                  <a:pt x="1914" y="995"/>
                </a:lnTo>
                <a:lnTo>
                  <a:pt x="1905" y="1003"/>
                </a:lnTo>
                <a:lnTo>
                  <a:pt x="1897" y="1011"/>
                </a:lnTo>
                <a:lnTo>
                  <a:pt x="1888" y="1019"/>
                </a:lnTo>
                <a:lnTo>
                  <a:pt x="1879" y="1026"/>
                </a:lnTo>
                <a:lnTo>
                  <a:pt x="1869" y="1032"/>
                </a:lnTo>
                <a:lnTo>
                  <a:pt x="1859" y="1039"/>
                </a:lnTo>
                <a:lnTo>
                  <a:pt x="1848" y="1045"/>
                </a:lnTo>
                <a:lnTo>
                  <a:pt x="1838" y="1051"/>
                </a:lnTo>
                <a:lnTo>
                  <a:pt x="1826" y="1057"/>
                </a:lnTo>
                <a:lnTo>
                  <a:pt x="1815" y="1061"/>
                </a:lnTo>
                <a:lnTo>
                  <a:pt x="1803" y="1065"/>
                </a:lnTo>
                <a:lnTo>
                  <a:pt x="1790" y="1070"/>
                </a:lnTo>
                <a:lnTo>
                  <a:pt x="1777" y="1073"/>
                </a:lnTo>
                <a:lnTo>
                  <a:pt x="1764" y="1075"/>
                </a:lnTo>
                <a:lnTo>
                  <a:pt x="1751" y="1078"/>
                </a:lnTo>
                <a:lnTo>
                  <a:pt x="1738" y="1080"/>
                </a:lnTo>
                <a:lnTo>
                  <a:pt x="1725" y="1081"/>
                </a:lnTo>
                <a:lnTo>
                  <a:pt x="1711" y="1083"/>
                </a:lnTo>
                <a:lnTo>
                  <a:pt x="1698" y="1083"/>
                </a:lnTo>
                <a:lnTo>
                  <a:pt x="1687" y="1083"/>
                </a:lnTo>
                <a:lnTo>
                  <a:pt x="1681" y="1083"/>
                </a:lnTo>
                <a:lnTo>
                  <a:pt x="1669" y="1081"/>
                </a:lnTo>
                <a:lnTo>
                  <a:pt x="1664" y="1081"/>
                </a:lnTo>
                <a:lnTo>
                  <a:pt x="1658" y="1080"/>
                </a:lnTo>
                <a:lnTo>
                  <a:pt x="1652" y="1080"/>
                </a:lnTo>
                <a:lnTo>
                  <a:pt x="1654" y="1083"/>
                </a:lnTo>
                <a:lnTo>
                  <a:pt x="1655" y="1085"/>
                </a:lnTo>
                <a:lnTo>
                  <a:pt x="1656" y="1088"/>
                </a:lnTo>
                <a:lnTo>
                  <a:pt x="1658" y="1091"/>
                </a:lnTo>
                <a:lnTo>
                  <a:pt x="1659" y="1096"/>
                </a:lnTo>
                <a:lnTo>
                  <a:pt x="1659" y="1098"/>
                </a:lnTo>
                <a:lnTo>
                  <a:pt x="1661" y="1101"/>
                </a:lnTo>
                <a:lnTo>
                  <a:pt x="1662" y="1104"/>
                </a:lnTo>
                <a:lnTo>
                  <a:pt x="1662" y="1109"/>
                </a:lnTo>
                <a:lnTo>
                  <a:pt x="1664" y="1111"/>
                </a:lnTo>
                <a:lnTo>
                  <a:pt x="1664" y="1114"/>
                </a:lnTo>
                <a:lnTo>
                  <a:pt x="1664" y="1119"/>
                </a:lnTo>
                <a:lnTo>
                  <a:pt x="1665" y="1121"/>
                </a:lnTo>
                <a:lnTo>
                  <a:pt x="1665" y="1124"/>
                </a:lnTo>
                <a:lnTo>
                  <a:pt x="1665" y="1132"/>
                </a:lnTo>
                <a:lnTo>
                  <a:pt x="1665" y="1140"/>
                </a:lnTo>
                <a:lnTo>
                  <a:pt x="1664" y="1149"/>
                </a:lnTo>
                <a:lnTo>
                  <a:pt x="1662" y="1157"/>
                </a:lnTo>
                <a:lnTo>
                  <a:pt x="1659" y="1165"/>
                </a:lnTo>
                <a:lnTo>
                  <a:pt x="1656" y="1173"/>
                </a:lnTo>
                <a:lnTo>
                  <a:pt x="1654" y="1181"/>
                </a:lnTo>
                <a:lnTo>
                  <a:pt x="1649" y="1188"/>
                </a:lnTo>
                <a:lnTo>
                  <a:pt x="1645" y="1196"/>
                </a:lnTo>
                <a:lnTo>
                  <a:pt x="1641" y="1204"/>
                </a:lnTo>
                <a:lnTo>
                  <a:pt x="1635" y="1211"/>
                </a:lnTo>
                <a:lnTo>
                  <a:pt x="1629" y="1217"/>
                </a:lnTo>
                <a:lnTo>
                  <a:pt x="1622" y="1224"/>
                </a:lnTo>
                <a:lnTo>
                  <a:pt x="1615" y="1231"/>
                </a:lnTo>
                <a:lnTo>
                  <a:pt x="1607" y="1237"/>
                </a:lnTo>
                <a:lnTo>
                  <a:pt x="1600" y="1242"/>
                </a:lnTo>
                <a:lnTo>
                  <a:pt x="1592" y="1248"/>
                </a:lnTo>
                <a:lnTo>
                  <a:pt x="1583" y="1254"/>
                </a:lnTo>
                <a:lnTo>
                  <a:pt x="1574" y="1260"/>
                </a:lnTo>
                <a:lnTo>
                  <a:pt x="1564" y="1264"/>
                </a:lnTo>
                <a:lnTo>
                  <a:pt x="1554" y="1268"/>
                </a:lnTo>
                <a:lnTo>
                  <a:pt x="1544" y="1273"/>
                </a:lnTo>
                <a:lnTo>
                  <a:pt x="1534" y="1277"/>
                </a:lnTo>
                <a:lnTo>
                  <a:pt x="1524" y="1281"/>
                </a:lnTo>
                <a:lnTo>
                  <a:pt x="1512" y="1284"/>
                </a:lnTo>
                <a:lnTo>
                  <a:pt x="1501" y="1287"/>
                </a:lnTo>
                <a:lnTo>
                  <a:pt x="1489" y="1290"/>
                </a:lnTo>
                <a:lnTo>
                  <a:pt x="1478" y="1291"/>
                </a:lnTo>
                <a:lnTo>
                  <a:pt x="1465" y="1293"/>
                </a:lnTo>
                <a:lnTo>
                  <a:pt x="1453" y="1296"/>
                </a:lnTo>
                <a:lnTo>
                  <a:pt x="1441" y="1296"/>
                </a:lnTo>
                <a:lnTo>
                  <a:pt x="1429" y="1297"/>
                </a:lnTo>
                <a:lnTo>
                  <a:pt x="1416" y="1297"/>
                </a:lnTo>
                <a:lnTo>
                  <a:pt x="1409" y="1297"/>
                </a:lnTo>
                <a:lnTo>
                  <a:pt x="1403" y="1297"/>
                </a:lnTo>
                <a:lnTo>
                  <a:pt x="1396" y="1297"/>
                </a:lnTo>
                <a:lnTo>
                  <a:pt x="1390" y="1296"/>
                </a:lnTo>
                <a:lnTo>
                  <a:pt x="1383" y="1296"/>
                </a:lnTo>
                <a:lnTo>
                  <a:pt x="1377" y="1294"/>
                </a:lnTo>
                <a:lnTo>
                  <a:pt x="1371" y="1294"/>
                </a:lnTo>
                <a:lnTo>
                  <a:pt x="1364" y="1293"/>
                </a:lnTo>
                <a:lnTo>
                  <a:pt x="1358" y="1293"/>
                </a:lnTo>
                <a:lnTo>
                  <a:pt x="1353" y="1291"/>
                </a:lnTo>
                <a:lnTo>
                  <a:pt x="1347" y="1290"/>
                </a:lnTo>
                <a:lnTo>
                  <a:pt x="1340" y="1289"/>
                </a:lnTo>
                <a:lnTo>
                  <a:pt x="1334" y="1289"/>
                </a:lnTo>
                <a:lnTo>
                  <a:pt x="1328" y="1287"/>
                </a:lnTo>
                <a:lnTo>
                  <a:pt x="1323" y="1286"/>
                </a:lnTo>
                <a:lnTo>
                  <a:pt x="1317" y="1283"/>
                </a:lnTo>
                <a:lnTo>
                  <a:pt x="1311" y="1281"/>
                </a:lnTo>
                <a:lnTo>
                  <a:pt x="1307" y="1280"/>
                </a:lnTo>
                <a:lnTo>
                  <a:pt x="1301" y="1278"/>
                </a:lnTo>
                <a:lnTo>
                  <a:pt x="1295" y="1277"/>
                </a:lnTo>
                <a:lnTo>
                  <a:pt x="1289" y="1274"/>
                </a:lnTo>
                <a:lnTo>
                  <a:pt x="1285" y="1273"/>
                </a:lnTo>
                <a:lnTo>
                  <a:pt x="1279" y="1270"/>
                </a:lnTo>
                <a:lnTo>
                  <a:pt x="1275" y="1268"/>
                </a:lnTo>
                <a:lnTo>
                  <a:pt x="1269" y="1265"/>
                </a:lnTo>
                <a:lnTo>
                  <a:pt x="1265" y="1263"/>
                </a:lnTo>
                <a:lnTo>
                  <a:pt x="1259" y="1261"/>
                </a:lnTo>
                <a:lnTo>
                  <a:pt x="1255" y="1258"/>
                </a:lnTo>
                <a:lnTo>
                  <a:pt x="1251" y="1255"/>
                </a:lnTo>
                <a:lnTo>
                  <a:pt x="1246" y="1253"/>
                </a:lnTo>
                <a:lnTo>
                  <a:pt x="1242" y="1250"/>
                </a:lnTo>
                <a:lnTo>
                  <a:pt x="1238" y="1247"/>
                </a:lnTo>
                <a:lnTo>
                  <a:pt x="1235" y="1247"/>
                </a:lnTo>
                <a:lnTo>
                  <a:pt x="1232" y="1248"/>
                </a:lnTo>
                <a:lnTo>
                  <a:pt x="1230" y="1248"/>
                </a:lnTo>
                <a:lnTo>
                  <a:pt x="1226" y="1248"/>
                </a:lnTo>
                <a:lnTo>
                  <a:pt x="1225" y="1250"/>
                </a:lnTo>
                <a:lnTo>
                  <a:pt x="1223" y="1250"/>
                </a:lnTo>
                <a:lnTo>
                  <a:pt x="1216" y="1255"/>
                </a:lnTo>
                <a:lnTo>
                  <a:pt x="1210" y="1261"/>
                </a:lnTo>
                <a:lnTo>
                  <a:pt x="1203" y="1267"/>
                </a:lnTo>
                <a:lnTo>
                  <a:pt x="1196" y="1271"/>
                </a:lnTo>
                <a:lnTo>
                  <a:pt x="1189" y="1277"/>
                </a:lnTo>
                <a:lnTo>
                  <a:pt x="1181" y="1283"/>
                </a:lnTo>
                <a:lnTo>
                  <a:pt x="1173" y="1287"/>
                </a:lnTo>
                <a:lnTo>
                  <a:pt x="1166" y="1291"/>
                </a:lnTo>
                <a:lnTo>
                  <a:pt x="1157" y="1297"/>
                </a:lnTo>
                <a:lnTo>
                  <a:pt x="1148" y="1301"/>
                </a:lnTo>
                <a:lnTo>
                  <a:pt x="1140" y="1306"/>
                </a:lnTo>
                <a:lnTo>
                  <a:pt x="1130" y="1310"/>
                </a:lnTo>
                <a:lnTo>
                  <a:pt x="1121" y="1313"/>
                </a:lnTo>
                <a:lnTo>
                  <a:pt x="1111" y="1317"/>
                </a:lnTo>
                <a:lnTo>
                  <a:pt x="1101" y="1320"/>
                </a:lnTo>
                <a:lnTo>
                  <a:pt x="1091" y="1324"/>
                </a:lnTo>
                <a:lnTo>
                  <a:pt x="1081" y="1327"/>
                </a:lnTo>
                <a:lnTo>
                  <a:pt x="1071" y="1330"/>
                </a:lnTo>
                <a:lnTo>
                  <a:pt x="1061" y="1333"/>
                </a:lnTo>
                <a:lnTo>
                  <a:pt x="1049" y="1336"/>
                </a:lnTo>
                <a:lnTo>
                  <a:pt x="1038" y="1337"/>
                </a:lnTo>
                <a:lnTo>
                  <a:pt x="1027" y="1340"/>
                </a:lnTo>
                <a:lnTo>
                  <a:pt x="1016" y="1342"/>
                </a:lnTo>
                <a:lnTo>
                  <a:pt x="1004" y="1343"/>
                </a:lnTo>
                <a:lnTo>
                  <a:pt x="993" y="1345"/>
                </a:lnTo>
                <a:lnTo>
                  <a:pt x="981" y="1346"/>
                </a:lnTo>
                <a:lnTo>
                  <a:pt x="970" y="1348"/>
                </a:lnTo>
                <a:lnTo>
                  <a:pt x="957" y="1348"/>
                </a:lnTo>
                <a:lnTo>
                  <a:pt x="945" y="1349"/>
                </a:lnTo>
                <a:lnTo>
                  <a:pt x="934" y="1349"/>
                </a:lnTo>
                <a:lnTo>
                  <a:pt x="921" y="1349"/>
                </a:lnTo>
                <a:lnTo>
                  <a:pt x="908" y="1349"/>
                </a:lnTo>
                <a:lnTo>
                  <a:pt x="894" y="1348"/>
                </a:lnTo>
                <a:lnTo>
                  <a:pt x="879" y="1346"/>
                </a:lnTo>
                <a:lnTo>
                  <a:pt x="865" y="1345"/>
                </a:lnTo>
                <a:lnTo>
                  <a:pt x="850" y="1343"/>
                </a:lnTo>
                <a:lnTo>
                  <a:pt x="836" y="1342"/>
                </a:lnTo>
                <a:lnTo>
                  <a:pt x="823" y="1339"/>
                </a:lnTo>
                <a:lnTo>
                  <a:pt x="809" y="1336"/>
                </a:lnTo>
                <a:lnTo>
                  <a:pt x="796" y="1333"/>
                </a:lnTo>
                <a:lnTo>
                  <a:pt x="783" y="1330"/>
                </a:lnTo>
                <a:lnTo>
                  <a:pt x="770" y="1327"/>
                </a:lnTo>
                <a:lnTo>
                  <a:pt x="757" y="1323"/>
                </a:lnTo>
                <a:lnTo>
                  <a:pt x="745" y="1319"/>
                </a:lnTo>
                <a:lnTo>
                  <a:pt x="732" y="1314"/>
                </a:lnTo>
                <a:lnTo>
                  <a:pt x="721" y="1310"/>
                </a:lnTo>
                <a:lnTo>
                  <a:pt x="709" y="1304"/>
                </a:lnTo>
                <a:lnTo>
                  <a:pt x="699" y="1299"/>
                </a:lnTo>
                <a:lnTo>
                  <a:pt x="688" y="1294"/>
                </a:lnTo>
                <a:lnTo>
                  <a:pt x="678" y="1289"/>
                </a:lnTo>
                <a:lnTo>
                  <a:pt x="668" y="1283"/>
                </a:lnTo>
                <a:lnTo>
                  <a:pt x="658" y="1276"/>
                </a:lnTo>
                <a:lnTo>
                  <a:pt x="649" y="1270"/>
                </a:lnTo>
                <a:lnTo>
                  <a:pt x="640" y="1263"/>
                </a:lnTo>
                <a:lnTo>
                  <a:pt x="632" y="1257"/>
                </a:lnTo>
                <a:lnTo>
                  <a:pt x="623" y="1250"/>
                </a:lnTo>
                <a:lnTo>
                  <a:pt x="616" y="1242"/>
                </a:lnTo>
                <a:lnTo>
                  <a:pt x="609" y="1235"/>
                </a:lnTo>
                <a:lnTo>
                  <a:pt x="601" y="1228"/>
                </a:lnTo>
                <a:lnTo>
                  <a:pt x="596" y="1219"/>
                </a:lnTo>
                <a:lnTo>
                  <a:pt x="590" y="1212"/>
                </a:lnTo>
                <a:lnTo>
                  <a:pt x="584" y="1204"/>
                </a:lnTo>
                <a:lnTo>
                  <a:pt x="580" y="1196"/>
                </a:lnTo>
                <a:lnTo>
                  <a:pt x="576" y="1188"/>
                </a:lnTo>
                <a:lnTo>
                  <a:pt x="568" y="1189"/>
                </a:lnTo>
                <a:lnTo>
                  <a:pt x="560" y="1191"/>
                </a:lnTo>
                <a:lnTo>
                  <a:pt x="553" y="1191"/>
                </a:lnTo>
                <a:lnTo>
                  <a:pt x="544" y="1191"/>
                </a:lnTo>
                <a:lnTo>
                  <a:pt x="535" y="1191"/>
                </a:lnTo>
                <a:lnTo>
                  <a:pt x="528" y="1191"/>
                </a:lnTo>
                <a:lnTo>
                  <a:pt x="519" y="1189"/>
                </a:lnTo>
                <a:lnTo>
                  <a:pt x="512" y="1189"/>
                </a:lnTo>
                <a:lnTo>
                  <a:pt x="504" y="1188"/>
                </a:lnTo>
                <a:lnTo>
                  <a:pt x="496" y="1186"/>
                </a:lnTo>
                <a:lnTo>
                  <a:pt x="488" y="1183"/>
                </a:lnTo>
                <a:lnTo>
                  <a:pt x="481" y="1182"/>
                </a:lnTo>
                <a:lnTo>
                  <a:pt x="472" y="1179"/>
                </a:lnTo>
                <a:lnTo>
                  <a:pt x="465" y="1176"/>
                </a:lnTo>
                <a:lnTo>
                  <a:pt x="458" y="1173"/>
                </a:lnTo>
                <a:lnTo>
                  <a:pt x="450" y="1170"/>
                </a:lnTo>
                <a:lnTo>
                  <a:pt x="443" y="1166"/>
                </a:lnTo>
                <a:lnTo>
                  <a:pt x="436" y="1163"/>
                </a:lnTo>
                <a:lnTo>
                  <a:pt x="429" y="1159"/>
                </a:lnTo>
                <a:lnTo>
                  <a:pt x="422" y="1155"/>
                </a:lnTo>
                <a:lnTo>
                  <a:pt x="414" y="1149"/>
                </a:lnTo>
                <a:lnTo>
                  <a:pt x="409" y="1145"/>
                </a:lnTo>
                <a:lnTo>
                  <a:pt x="401" y="1139"/>
                </a:lnTo>
                <a:lnTo>
                  <a:pt x="396" y="1134"/>
                </a:lnTo>
                <a:lnTo>
                  <a:pt x="390" y="1129"/>
                </a:lnTo>
                <a:lnTo>
                  <a:pt x="384" y="1123"/>
                </a:lnTo>
                <a:lnTo>
                  <a:pt x="378" y="1116"/>
                </a:lnTo>
                <a:lnTo>
                  <a:pt x="374" y="1110"/>
                </a:lnTo>
                <a:lnTo>
                  <a:pt x="368" y="1103"/>
                </a:lnTo>
                <a:lnTo>
                  <a:pt x="364" y="1097"/>
                </a:lnTo>
                <a:lnTo>
                  <a:pt x="360" y="1090"/>
                </a:lnTo>
                <a:lnTo>
                  <a:pt x="355" y="1083"/>
                </a:lnTo>
                <a:lnTo>
                  <a:pt x="354" y="1080"/>
                </a:lnTo>
                <a:lnTo>
                  <a:pt x="353" y="1075"/>
                </a:lnTo>
                <a:lnTo>
                  <a:pt x="351" y="1073"/>
                </a:lnTo>
                <a:lnTo>
                  <a:pt x="350" y="1070"/>
                </a:lnTo>
                <a:lnTo>
                  <a:pt x="347" y="1062"/>
                </a:lnTo>
                <a:lnTo>
                  <a:pt x="345" y="1060"/>
                </a:lnTo>
                <a:lnTo>
                  <a:pt x="342" y="1052"/>
                </a:lnTo>
                <a:lnTo>
                  <a:pt x="341" y="1050"/>
                </a:lnTo>
                <a:lnTo>
                  <a:pt x="341" y="1047"/>
                </a:lnTo>
                <a:lnTo>
                  <a:pt x="340" y="1042"/>
                </a:lnTo>
                <a:lnTo>
                  <a:pt x="338" y="1039"/>
                </a:lnTo>
                <a:lnTo>
                  <a:pt x="338" y="1037"/>
                </a:lnTo>
                <a:lnTo>
                  <a:pt x="337" y="1032"/>
                </a:lnTo>
                <a:lnTo>
                  <a:pt x="337" y="1029"/>
                </a:lnTo>
                <a:lnTo>
                  <a:pt x="328" y="1028"/>
                </a:lnTo>
                <a:lnTo>
                  <a:pt x="319" y="1025"/>
                </a:lnTo>
                <a:lnTo>
                  <a:pt x="311" y="1024"/>
                </a:lnTo>
                <a:lnTo>
                  <a:pt x="304" y="1021"/>
                </a:lnTo>
                <a:lnTo>
                  <a:pt x="295" y="1018"/>
                </a:lnTo>
                <a:lnTo>
                  <a:pt x="286" y="1015"/>
                </a:lnTo>
                <a:lnTo>
                  <a:pt x="279" y="1012"/>
                </a:lnTo>
                <a:lnTo>
                  <a:pt x="270" y="1009"/>
                </a:lnTo>
                <a:lnTo>
                  <a:pt x="263" y="1006"/>
                </a:lnTo>
                <a:lnTo>
                  <a:pt x="255" y="1002"/>
                </a:lnTo>
                <a:lnTo>
                  <a:pt x="247" y="998"/>
                </a:lnTo>
                <a:lnTo>
                  <a:pt x="240" y="995"/>
                </a:lnTo>
                <a:lnTo>
                  <a:pt x="233" y="990"/>
                </a:lnTo>
                <a:lnTo>
                  <a:pt x="226" y="986"/>
                </a:lnTo>
                <a:lnTo>
                  <a:pt x="219" y="982"/>
                </a:lnTo>
                <a:lnTo>
                  <a:pt x="211" y="976"/>
                </a:lnTo>
                <a:lnTo>
                  <a:pt x="201" y="969"/>
                </a:lnTo>
                <a:lnTo>
                  <a:pt x="191" y="960"/>
                </a:lnTo>
                <a:lnTo>
                  <a:pt x="183" y="952"/>
                </a:lnTo>
                <a:lnTo>
                  <a:pt x="174" y="944"/>
                </a:lnTo>
                <a:lnTo>
                  <a:pt x="167" y="934"/>
                </a:lnTo>
                <a:lnTo>
                  <a:pt x="160" y="926"/>
                </a:lnTo>
                <a:lnTo>
                  <a:pt x="152" y="917"/>
                </a:lnTo>
                <a:lnTo>
                  <a:pt x="147" y="907"/>
                </a:lnTo>
                <a:lnTo>
                  <a:pt x="141" y="898"/>
                </a:lnTo>
                <a:lnTo>
                  <a:pt x="137" y="888"/>
                </a:lnTo>
                <a:lnTo>
                  <a:pt x="132" y="878"/>
                </a:lnTo>
                <a:lnTo>
                  <a:pt x="129" y="868"/>
                </a:lnTo>
                <a:lnTo>
                  <a:pt x="127" y="859"/>
                </a:lnTo>
                <a:lnTo>
                  <a:pt x="124" y="849"/>
                </a:lnTo>
                <a:lnTo>
                  <a:pt x="122" y="839"/>
                </a:lnTo>
                <a:lnTo>
                  <a:pt x="122" y="829"/>
                </a:lnTo>
                <a:lnTo>
                  <a:pt x="122" y="819"/>
                </a:lnTo>
                <a:lnTo>
                  <a:pt x="122" y="809"/>
                </a:lnTo>
                <a:lnTo>
                  <a:pt x="124" y="799"/>
                </a:lnTo>
                <a:lnTo>
                  <a:pt x="125" y="789"/>
                </a:lnTo>
                <a:lnTo>
                  <a:pt x="127" y="779"/>
                </a:lnTo>
                <a:lnTo>
                  <a:pt x="129" y="769"/>
                </a:lnTo>
                <a:lnTo>
                  <a:pt x="134" y="760"/>
                </a:lnTo>
                <a:lnTo>
                  <a:pt x="138" y="750"/>
                </a:lnTo>
                <a:lnTo>
                  <a:pt x="142" y="740"/>
                </a:lnTo>
                <a:lnTo>
                  <a:pt x="148" y="731"/>
                </a:lnTo>
                <a:lnTo>
                  <a:pt x="154" y="723"/>
                </a:lnTo>
                <a:lnTo>
                  <a:pt x="161" y="714"/>
                </a:lnTo>
                <a:lnTo>
                  <a:pt x="168" y="705"/>
                </a:lnTo>
                <a:lnTo>
                  <a:pt x="175" y="697"/>
                </a:lnTo>
                <a:lnTo>
                  <a:pt x="184" y="688"/>
                </a:lnTo>
                <a:lnTo>
                  <a:pt x="194" y="681"/>
                </a:lnTo>
                <a:lnTo>
                  <a:pt x="203" y="674"/>
                </a:lnTo>
                <a:lnTo>
                  <a:pt x="207" y="671"/>
                </a:lnTo>
                <a:lnTo>
                  <a:pt x="213" y="667"/>
                </a:lnTo>
                <a:lnTo>
                  <a:pt x="217" y="664"/>
                </a:lnTo>
                <a:lnTo>
                  <a:pt x="223" y="661"/>
                </a:lnTo>
                <a:lnTo>
                  <a:pt x="227" y="658"/>
                </a:lnTo>
                <a:lnTo>
                  <a:pt x="233" y="655"/>
                </a:lnTo>
                <a:lnTo>
                  <a:pt x="237" y="652"/>
                </a:lnTo>
                <a:lnTo>
                  <a:pt x="243" y="651"/>
                </a:lnTo>
                <a:lnTo>
                  <a:pt x="249" y="648"/>
                </a:lnTo>
                <a:lnTo>
                  <a:pt x="253" y="645"/>
                </a:lnTo>
                <a:lnTo>
                  <a:pt x="259" y="643"/>
                </a:lnTo>
                <a:lnTo>
                  <a:pt x="265" y="641"/>
                </a:lnTo>
                <a:lnTo>
                  <a:pt x="270" y="639"/>
                </a:lnTo>
                <a:lnTo>
                  <a:pt x="276" y="636"/>
                </a:lnTo>
                <a:lnTo>
                  <a:pt x="272" y="635"/>
                </a:lnTo>
                <a:lnTo>
                  <a:pt x="268" y="632"/>
                </a:lnTo>
                <a:lnTo>
                  <a:pt x="265" y="629"/>
                </a:lnTo>
                <a:lnTo>
                  <a:pt x="260" y="626"/>
                </a:lnTo>
                <a:lnTo>
                  <a:pt x="256" y="623"/>
                </a:lnTo>
                <a:lnTo>
                  <a:pt x="253" y="622"/>
                </a:lnTo>
                <a:lnTo>
                  <a:pt x="249" y="619"/>
                </a:lnTo>
                <a:lnTo>
                  <a:pt x="246" y="616"/>
                </a:lnTo>
                <a:lnTo>
                  <a:pt x="243" y="613"/>
                </a:lnTo>
                <a:lnTo>
                  <a:pt x="239" y="610"/>
                </a:lnTo>
                <a:lnTo>
                  <a:pt x="233" y="605"/>
                </a:lnTo>
                <a:lnTo>
                  <a:pt x="230" y="600"/>
                </a:lnTo>
                <a:lnTo>
                  <a:pt x="227" y="597"/>
                </a:lnTo>
                <a:lnTo>
                  <a:pt x="222" y="592"/>
                </a:lnTo>
                <a:lnTo>
                  <a:pt x="216" y="584"/>
                </a:lnTo>
                <a:lnTo>
                  <a:pt x="214" y="582"/>
                </a:lnTo>
                <a:lnTo>
                  <a:pt x="210" y="574"/>
                </a:lnTo>
                <a:lnTo>
                  <a:pt x="207" y="572"/>
                </a:lnTo>
                <a:lnTo>
                  <a:pt x="206" y="567"/>
                </a:lnTo>
                <a:lnTo>
                  <a:pt x="203" y="564"/>
                </a:lnTo>
                <a:lnTo>
                  <a:pt x="201" y="560"/>
                </a:lnTo>
                <a:lnTo>
                  <a:pt x="200" y="556"/>
                </a:lnTo>
                <a:lnTo>
                  <a:pt x="199" y="553"/>
                </a:lnTo>
                <a:lnTo>
                  <a:pt x="196" y="546"/>
                </a:lnTo>
                <a:lnTo>
                  <a:pt x="194" y="541"/>
                </a:lnTo>
                <a:lnTo>
                  <a:pt x="193" y="533"/>
                </a:lnTo>
                <a:lnTo>
                  <a:pt x="190" y="523"/>
                </a:lnTo>
                <a:lnTo>
                  <a:pt x="188" y="511"/>
                </a:lnTo>
                <a:lnTo>
                  <a:pt x="188" y="501"/>
                </a:lnTo>
                <a:lnTo>
                  <a:pt x="188" y="489"/>
                </a:lnTo>
                <a:lnTo>
                  <a:pt x="190" y="479"/>
                </a:lnTo>
                <a:lnTo>
                  <a:pt x="193" y="468"/>
                </a:lnTo>
                <a:lnTo>
                  <a:pt x="196" y="456"/>
                </a:lnTo>
                <a:lnTo>
                  <a:pt x="199" y="446"/>
                </a:lnTo>
                <a:lnTo>
                  <a:pt x="203" y="435"/>
                </a:lnTo>
                <a:lnTo>
                  <a:pt x="209" y="425"/>
                </a:lnTo>
                <a:lnTo>
                  <a:pt x="214" y="415"/>
                </a:lnTo>
                <a:lnTo>
                  <a:pt x="222" y="404"/>
                </a:lnTo>
                <a:lnTo>
                  <a:pt x="229" y="393"/>
                </a:lnTo>
                <a:lnTo>
                  <a:pt x="236" y="383"/>
                </a:lnTo>
                <a:lnTo>
                  <a:pt x="246" y="374"/>
                </a:lnTo>
                <a:lnTo>
                  <a:pt x="255" y="364"/>
                </a:lnTo>
                <a:lnTo>
                  <a:pt x="265" y="354"/>
                </a:lnTo>
                <a:lnTo>
                  <a:pt x="275" y="345"/>
                </a:lnTo>
                <a:lnTo>
                  <a:pt x="286" y="337"/>
                </a:lnTo>
                <a:lnTo>
                  <a:pt x="298" y="328"/>
                </a:lnTo>
                <a:lnTo>
                  <a:pt x="309" y="320"/>
                </a:lnTo>
                <a:lnTo>
                  <a:pt x="322" y="311"/>
                </a:lnTo>
                <a:lnTo>
                  <a:pt x="335" y="304"/>
                </a:lnTo>
                <a:lnTo>
                  <a:pt x="350" y="297"/>
                </a:lnTo>
                <a:lnTo>
                  <a:pt x="364" y="289"/>
                </a:lnTo>
                <a:lnTo>
                  <a:pt x="378" y="282"/>
                </a:lnTo>
                <a:lnTo>
                  <a:pt x="393" y="276"/>
                </a:lnTo>
                <a:lnTo>
                  <a:pt x="409" y="269"/>
                </a:lnTo>
                <a:lnTo>
                  <a:pt x="424" y="265"/>
                </a:lnTo>
                <a:lnTo>
                  <a:pt x="442" y="259"/>
                </a:lnTo>
                <a:lnTo>
                  <a:pt x="458" y="255"/>
                </a:lnTo>
                <a:lnTo>
                  <a:pt x="475" y="250"/>
                </a:lnTo>
                <a:lnTo>
                  <a:pt x="482" y="249"/>
                </a:lnTo>
                <a:lnTo>
                  <a:pt x="491" y="248"/>
                </a:lnTo>
                <a:lnTo>
                  <a:pt x="498" y="246"/>
                </a:lnTo>
                <a:lnTo>
                  <a:pt x="505" y="245"/>
                </a:lnTo>
                <a:lnTo>
                  <a:pt x="514" y="243"/>
                </a:lnTo>
                <a:lnTo>
                  <a:pt x="521" y="243"/>
                </a:lnTo>
                <a:lnTo>
                  <a:pt x="528" y="242"/>
                </a:lnTo>
                <a:lnTo>
                  <a:pt x="535" y="240"/>
                </a:lnTo>
                <a:lnTo>
                  <a:pt x="551" y="239"/>
                </a:lnTo>
                <a:lnTo>
                  <a:pt x="558" y="239"/>
                </a:lnTo>
                <a:lnTo>
                  <a:pt x="566" y="239"/>
                </a:lnTo>
                <a:lnTo>
                  <a:pt x="573" y="239"/>
                </a:lnTo>
                <a:lnTo>
                  <a:pt x="581" y="239"/>
                </a:lnTo>
                <a:lnTo>
                  <a:pt x="596" y="239"/>
                </a:lnTo>
                <a:lnTo>
                  <a:pt x="603" y="239"/>
                </a:lnTo>
                <a:lnTo>
                  <a:pt x="610" y="239"/>
                </a:lnTo>
                <a:lnTo>
                  <a:pt x="617" y="239"/>
                </a:lnTo>
                <a:lnTo>
                  <a:pt x="625" y="240"/>
                </a:lnTo>
                <a:lnTo>
                  <a:pt x="630" y="240"/>
                </a:lnTo>
                <a:lnTo>
                  <a:pt x="637" y="240"/>
                </a:lnTo>
                <a:lnTo>
                  <a:pt x="652" y="243"/>
                </a:lnTo>
                <a:lnTo>
                  <a:pt x="658" y="243"/>
                </a:lnTo>
                <a:lnTo>
                  <a:pt x="665" y="245"/>
                </a:lnTo>
                <a:lnTo>
                  <a:pt x="672" y="246"/>
                </a:lnTo>
                <a:lnTo>
                  <a:pt x="678" y="248"/>
                </a:lnTo>
                <a:lnTo>
                  <a:pt x="685" y="249"/>
                </a:lnTo>
                <a:lnTo>
                  <a:pt x="691" y="250"/>
                </a:lnTo>
                <a:lnTo>
                  <a:pt x="696" y="252"/>
                </a:lnTo>
                <a:lnTo>
                  <a:pt x="704" y="253"/>
                </a:lnTo>
                <a:lnTo>
                  <a:pt x="709" y="246"/>
                </a:lnTo>
                <a:lnTo>
                  <a:pt x="717" y="237"/>
                </a:lnTo>
                <a:lnTo>
                  <a:pt x="722" y="230"/>
                </a:lnTo>
                <a:lnTo>
                  <a:pt x="730" y="223"/>
                </a:lnTo>
                <a:lnTo>
                  <a:pt x="738" y="214"/>
                </a:lnTo>
                <a:lnTo>
                  <a:pt x="745" y="207"/>
                </a:lnTo>
                <a:lnTo>
                  <a:pt x="753" y="200"/>
                </a:lnTo>
                <a:lnTo>
                  <a:pt x="761" y="193"/>
                </a:lnTo>
                <a:lnTo>
                  <a:pt x="770" y="187"/>
                </a:lnTo>
                <a:lnTo>
                  <a:pt x="778" y="180"/>
                </a:lnTo>
                <a:lnTo>
                  <a:pt x="787" y="173"/>
                </a:lnTo>
                <a:lnTo>
                  <a:pt x="797" y="167"/>
                </a:lnTo>
                <a:lnTo>
                  <a:pt x="806" y="160"/>
                </a:lnTo>
                <a:lnTo>
                  <a:pt x="816" y="154"/>
                </a:lnTo>
                <a:lnTo>
                  <a:pt x="826" y="148"/>
                </a:lnTo>
                <a:lnTo>
                  <a:pt x="836" y="142"/>
                </a:lnTo>
                <a:lnTo>
                  <a:pt x="846" y="137"/>
                </a:lnTo>
                <a:lnTo>
                  <a:pt x="856" y="131"/>
                </a:lnTo>
                <a:lnTo>
                  <a:pt x="868" y="127"/>
                </a:lnTo>
                <a:lnTo>
                  <a:pt x="879" y="121"/>
                </a:lnTo>
                <a:lnTo>
                  <a:pt x="889" y="117"/>
                </a:lnTo>
                <a:lnTo>
                  <a:pt x="901" y="112"/>
                </a:lnTo>
                <a:lnTo>
                  <a:pt x="912" y="108"/>
                </a:lnTo>
                <a:lnTo>
                  <a:pt x="924" y="104"/>
                </a:lnTo>
                <a:lnTo>
                  <a:pt x="937" y="99"/>
                </a:lnTo>
                <a:lnTo>
                  <a:pt x="948" y="95"/>
                </a:lnTo>
                <a:lnTo>
                  <a:pt x="961" y="92"/>
                </a:lnTo>
                <a:lnTo>
                  <a:pt x="973" y="88"/>
                </a:lnTo>
                <a:lnTo>
                  <a:pt x="986" y="85"/>
                </a:lnTo>
                <a:lnTo>
                  <a:pt x="999" y="82"/>
                </a:lnTo>
                <a:lnTo>
                  <a:pt x="1012" y="79"/>
                </a:lnTo>
                <a:lnTo>
                  <a:pt x="1025" y="78"/>
                </a:lnTo>
                <a:lnTo>
                  <a:pt x="1049" y="73"/>
                </a:lnTo>
                <a:lnTo>
                  <a:pt x="1074" y="70"/>
                </a:lnTo>
                <a:lnTo>
                  <a:pt x="1097" y="69"/>
                </a:lnTo>
                <a:lnTo>
                  <a:pt x="1120" y="68"/>
                </a:lnTo>
                <a:lnTo>
                  <a:pt x="1144" y="68"/>
                </a:lnTo>
                <a:lnTo>
                  <a:pt x="1167" y="69"/>
                </a:lnTo>
                <a:lnTo>
                  <a:pt x="1190" y="70"/>
                </a:lnTo>
                <a:lnTo>
                  <a:pt x="1212" y="72"/>
                </a:lnTo>
                <a:lnTo>
                  <a:pt x="1235" y="75"/>
                </a:lnTo>
                <a:lnTo>
                  <a:pt x="1256" y="79"/>
                </a:lnTo>
                <a:lnTo>
                  <a:pt x="1278" y="83"/>
                </a:lnTo>
                <a:lnTo>
                  <a:pt x="1298" y="89"/>
                </a:lnTo>
                <a:lnTo>
                  <a:pt x="1320" y="95"/>
                </a:lnTo>
                <a:lnTo>
                  <a:pt x="1340" y="102"/>
                </a:lnTo>
                <a:lnTo>
                  <a:pt x="1358" y="109"/>
                </a:lnTo>
                <a:lnTo>
                  <a:pt x="1379" y="118"/>
                </a:lnTo>
                <a:lnTo>
                  <a:pt x="1396" y="127"/>
                </a:lnTo>
                <a:lnTo>
                  <a:pt x="1415" y="135"/>
                </a:lnTo>
                <a:lnTo>
                  <a:pt x="1432" y="145"/>
                </a:lnTo>
                <a:lnTo>
                  <a:pt x="1448" y="155"/>
                </a:lnTo>
                <a:lnTo>
                  <a:pt x="1464" y="167"/>
                </a:lnTo>
                <a:lnTo>
                  <a:pt x="1478" y="178"/>
                </a:lnTo>
                <a:lnTo>
                  <a:pt x="1492" y="191"/>
                </a:lnTo>
                <a:lnTo>
                  <a:pt x="1505" y="204"/>
                </a:lnTo>
                <a:lnTo>
                  <a:pt x="1518" y="217"/>
                </a:lnTo>
                <a:lnTo>
                  <a:pt x="1530" y="232"/>
                </a:lnTo>
                <a:lnTo>
                  <a:pt x="1540" y="246"/>
                </a:lnTo>
                <a:lnTo>
                  <a:pt x="1550" y="261"/>
                </a:lnTo>
                <a:lnTo>
                  <a:pt x="1557" y="276"/>
                </a:lnTo>
                <a:lnTo>
                  <a:pt x="1566" y="292"/>
                </a:lnTo>
                <a:lnTo>
                  <a:pt x="1571" y="308"/>
                </a:lnTo>
                <a:lnTo>
                  <a:pt x="1576" y="325"/>
                </a:lnTo>
                <a:close/>
                <a:moveTo>
                  <a:pt x="1769" y="655"/>
                </a:moveTo>
                <a:lnTo>
                  <a:pt x="1769" y="655"/>
                </a:lnTo>
                <a:lnTo>
                  <a:pt x="1769" y="655"/>
                </a:lnTo>
                <a:close/>
                <a:moveTo>
                  <a:pt x="1767" y="652"/>
                </a:moveTo>
                <a:lnTo>
                  <a:pt x="1767" y="654"/>
                </a:lnTo>
                <a:lnTo>
                  <a:pt x="1767" y="652"/>
                </a:lnTo>
                <a:close/>
                <a:moveTo>
                  <a:pt x="1766" y="651"/>
                </a:moveTo>
                <a:lnTo>
                  <a:pt x="1767" y="651"/>
                </a:lnTo>
                <a:lnTo>
                  <a:pt x="1766" y="651"/>
                </a:lnTo>
                <a:close/>
                <a:moveTo>
                  <a:pt x="1579" y="331"/>
                </a:moveTo>
                <a:lnTo>
                  <a:pt x="1579" y="333"/>
                </a:lnTo>
                <a:lnTo>
                  <a:pt x="1579" y="331"/>
                </a:lnTo>
                <a:close/>
                <a:moveTo>
                  <a:pt x="1577" y="327"/>
                </a:moveTo>
                <a:lnTo>
                  <a:pt x="1577" y="328"/>
                </a:lnTo>
                <a:lnTo>
                  <a:pt x="1577" y="327"/>
                </a:lnTo>
                <a:close/>
                <a:moveTo>
                  <a:pt x="1577" y="325"/>
                </a:moveTo>
                <a:lnTo>
                  <a:pt x="1577" y="327"/>
                </a:lnTo>
                <a:lnTo>
                  <a:pt x="1577" y="325"/>
                </a:lnTo>
                <a:close/>
                <a:moveTo>
                  <a:pt x="1820" y="649"/>
                </a:moveTo>
                <a:lnTo>
                  <a:pt x="1820" y="648"/>
                </a:lnTo>
                <a:lnTo>
                  <a:pt x="1820" y="649"/>
                </a:lnTo>
                <a:close/>
                <a:moveTo>
                  <a:pt x="1820" y="648"/>
                </a:moveTo>
                <a:lnTo>
                  <a:pt x="1819" y="646"/>
                </a:lnTo>
                <a:lnTo>
                  <a:pt x="1820" y="648"/>
                </a:lnTo>
                <a:close/>
                <a:moveTo>
                  <a:pt x="1819" y="645"/>
                </a:moveTo>
                <a:lnTo>
                  <a:pt x="1819" y="645"/>
                </a:lnTo>
                <a:lnTo>
                  <a:pt x="1819" y="645"/>
                </a:lnTo>
                <a:close/>
                <a:moveTo>
                  <a:pt x="1819" y="645"/>
                </a:moveTo>
                <a:lnTo>
                  <a:pt x="1818" y="643"/>
                </a:lnTo>
                <a:lnTo>
                  <a:pt x="1819" y="645"/>
                </a:lnTo>
                <a:close/>
                <a:moveTo>
                  <a:pt x="1610" y="292"/>
                </a:moveTo>
                <a:lnTo>
                  <a:pt x="1610" y="292"/>
                </a:lnTo>
                <a:lnTo>
                  <a:pt x="1610" y="292"/>
                </a:lnTo>
                <a:close/>
                <a:moveTo>
                  <a:pt x="1820" y="648"/>
                </a:moveTo>
                <a:lnTo>
                  <a:pt x="1820" y="648"/>
                </a:lnTo>
                <a:lnTo>
                  <a:pt x="1819" y="645"/>
                </a:lnTo>
                <a:lnTo>
                  <a:pt x="1820" y="641"/>
                </a:lnTo>
                <a:lnTo>
                  <a:pt x="1823" y="636"/>
                </a:lnTo>
                <a:lnTo>
                  <a:pt x="1825" y="632"/>
                </a:lnTo>
                <a:lnTo>
                  <a:pt x="1828" y="628"/>
                </a:lnTo>
                <a:lnTo>
                  <a:pt x="1829" y="622"/>
                </a:lnTo>
                <a:lnTo>
                  <a:pt x="1832" y="618"/>
                </a:lnTo>
                <a:lnTo>
                  <a:pt x="1833" y="613"/>
                </a:lnTo>
                <a:lnTo>
                  <a:pt x="1835" y="609"/>
                </a:lnTo>
                <a:lnTo>
                  <a:pt x="1838" y="597"/>
                </a:lnTo>
                <a:lnTo>
                  <a:pt x="1841" y="587"/>
                </a:lnTo>
                <a:lnTo>
                  <a:pt x="1842" y="576"/>
                </a:lnTo>
                <a:lnTo>
                  <a:pt x="1843" y="564"/>
                </a:lnTo>
                <a:lnTo>
                  <a:pt x="1843" y="553"/>
                </a:lnTo>
                <a:lnTo>
                  <a:pt x="1842" y="541"/>
                </a:lnTo>
                <a:lnTo>
                  <a:pt x="1841" y="531"/>
                </a:lnTo>
                <a:lnTo>
                  <a:pt x="1839" y="520"/>
                </a:lnTo>
                <a:lnTo>
                  <a:pt x="1836" y="508"/>
                </a:lnTo>
                <a:lnTo>
                  <a:pt x="1832" y="497"/>
                </a:lnTo>
                <a:lnTo>
                  <a:pt x="1829" y="485"/>
                </a:lnTo>
                <a:lnTo>
                  <a:pt x="1823" y="474"/>
                </a:lnTo>
                <a:lnTo>
                  <a:pt x="1818" y="464"/>
                </a:lnTo>
                <a:lnTo>
                  <a:pt x="1812" y="452"/>
                </a:lnTo>
                <a:lnTo>
                  <a:pt x="1805" y="440"/>
                </a:lnTo>
                <a:lnTo>
                  <a:pt x="1797" y="430"/>
                </a:lnTo>
                <a:lnTo>
                  <a:pt x="1790" y="420"/>
                </a:lnTo>
                <a:lnTo>
                  <a:pt x="1782" y="409"/>
                </a:lnTo>
                <a:lnTo>
                  <a:pt x="1773" y="399"/>
                </a:lnTo>
                <a:lnTo>
                  <a:pt x="1763" y="389"/>
                </a:lnTo>
                <a:lnTo>
                  <a:pt x="1753" y="380"/>
                </a:lnTo>
                <a:lnTo>
                  <a:pt x="1743" y="370"/>
                </a:lnTo>
                <a:lnTo>
                  <a:pt x="1731" y="361"/>
                </a:lnTo>
                <a:lnTo>
                  <a:pt x="1720" y="351"/>
                </a:lnTo>
                <a:lnTo>
                  <a:pt x="1707" y="343"/>
                </a:lnTo>
                <a:lnTo>
                  <a:pt x="1695" y="335"/>
                </a:lnTo>
                <a:lnTo>
                  <a:pt x="1682" y="327"/>
                </a:lnTo>
                <a:lnTo>
                  <a:pt x="1668" y="320"/>
                </a:lnTo>
                <a:lnTo>
                  <a:pt x="1655" y="312"/>
                </a:lnTo>
                <a:lnTo>
                  <a:pt x="1641" y="305"/>
                </a:lnTo>
                <a:lnTo>
                  <a:pt x="1626" y="299"/>
                </a:lnTo>
                <a:lnTo>
                  <a:pt x="1610" y="292"/>
                </a:lnTo>
                <a:lnTo>
                  <a:pt x="1610" y="291"/>
                </a:lnTo>
                <a:lnTo>
                  <a:pt x="1609" y="288"/>
                </a:lnTo>
                <a:lnTo>
                  <a:pt x="1609" y="286"/>
                </a:lnTo>
                <a:lnTo>
                  <a:pt x="1609" y="284"/>
                </a:lnTo>
                <a:lnTo>
                  <a:pt x="1603" y="266"/>
                </a:lnTo>
                <a:lnTo>
                  <a:pt x="1596" y="248"/>
                </a:lnTo>
                <a:lnTo>
                  <a:pt x="1587" y="230"/>
                </a:lnTo>
                <a:lnTo>
                  <a:pt x="1579" y="213"/>
                </a:lnTo>
                <a:lnTo>
                  <a:pt x="1567" y="197"/>
                </a:lnTo>
                <a:lnTo>
                  <a:pt x="1556" y="181"/>
                </a:lnTo>
                <a:lnTo>
                  <a:pt x="1544" y="165"/>
                </a:lnTo>
                <a:lnTo>
                  <a:pt x="1530" y="151"/>
                </a:lnTo>
                <a:lnTo>
                  <a:pt x="1515" y="137"/>
                </a:lnTo>
                <a:lnTo>
                  <a:pt x="1500" y="124"/>
                </a:lnTo>
                <a:lnTo>
                  <a:pt x="1484" y="111"/>
                </a:lnTo>
                <a:lnTo>
                  <a:pt x="1466" y="98"/>
                </a:lnTo>
                <a:lnTo>
                  <a:pt x="1448" y="86"/>
                </a:lnTo>
                <a:lnTo>
                  <a:pt x="1429" y="75"/>
                </a:lnTo>
                <a:lnTo>
                  <a:pt x="1409" y="65"/>
                </a:lnTo>
                <a:lnTo>
                  <a:pt x="1389" y="55"/>
                </a:lnTo>
                <a:lnTo>
                  <a:pt x="1369" y="46"/>
                </a:lnTo>
                <a:lnTo>
                  <a:pt x="1347" y="37"/>
                </a:lnTo>
                <a:lnTo>
                  <a:pt x="1324" y="30"/>
                </a:lnTo>
                <a:lnTo>
                  <a:pt x="1301" y="24"/>
                </a:lnTo>
                <a:lnTo>
                  <a:pt x="1278" y="19"/>
                </a:lnTo>
                <a:lnTo>
                  <a:pt x="1255" y="13"/>
                </a:lnTo>
                <a:lnTo>
                  <a:pt x="1230" y="9"/>
                </a:lnTo>
                <a:lnTo>
                  <a:pt x="1206" y="6"/>
                </a:lnTo>
                <a:lnTo>
                  <a:pt x="1180" y="3"/>
                </a:lnTo>
                <a:lnTo>
                  <a:pt x="1156" y="1"/>
                </a:lnTo>
                <a:lnTo>
                  <a:pt x="1130" y="0"/>
                </a:lnTo>
                <a:lnTo>
                  <a:pt x="1104" y="0"/>
                </a:lnTo>
                <a:lnTo>
                  <a:pt x="1078" y="1"/>
                </a:lnTo>
                <a:lnTo>
                  <a:pt x="1052" y="4"/>
                </a:lnTo>
                <a:lnTo>
                  <a:pt x="1026" y="7"/>
                </a:lnTo>
                <a:lnTo>
                  <a:pt x="999" y="11"/>
                </a:lnTo>
                <a:lnTo>
                  <a:pt x="984" y="13"/>
                </a:lnTo>
                <a:lnTo>
                  <a:pt x="970" y="16"/>
                </a:lnTo>
                <a:lnTo>
                  <a:pt x="956" y="20"/>
                </a:lnTo>
                <a:lnTo>
                  <a:pt x="941" y="23"/>
                </a:lnTo>
                <a:lnTo>
                  <a:pt x="928" y="27"/>
                </a:lnTo>
                <a:lnTo>
                  <a:pt x="914" y="30"/>
                </a:lnTo>
                <a:lnTo>
                  <a:pt x="901" y="34"/>
                </a:lnTo>
                <a:lnTo>
                  <a:pt x="888" y="39"/>
                </a:lnTo>
                <a:lnTo>
                  <a:pt x="875" y="45"/>
                </a:lnTo>
                <a:lnTo>
                  <a:pt x="862" y="49"/>
                </a:lnTo>
                <a:lnTo>
                  <a:pt x="849" y="53"/>
                </a:lnTo>
                <a:lnTo>
                  <a:pt x="838" y="59"/>
                </a:lnTo>
                <a:lnTo>
                  <a:pt x="825" y="65"/>
                </a:lnTo>
                <a:lnTo>
                  <a:pt x="813" y="70"/>
                </a:lnTo>
                <a:lnTo>
                  <a:pt x="802" y="76"/>
                </a:lnTo>
                <a:lnTo>
                  <a:pt x="790" y="83"/>
                </a:lnTo>
                <a:lnTo>
                  <a:pt x="778" y="89"/>
                </a:lnTo>
                <a:lnTo>
                  <a:pt x="767" y="96"/>
                </a:lnTo>
                <a:lnTo>
                  <a:pt x="757" y="102"/>
                </a:lnTo>
                <a:lnTo>
                  <a:pt x="747" y="109"/>
                </a:lnTo>
                <a:lnTo>
                  <a:pt x="737" y="117"/>
                </a:lnTo>
                <a:lnTo>
                  <a:pt x="727" y="124"/>
                </a:lnTo>
                <a:lnTo>
                  <a:pt x="717" y="131"/>
                </a:lnTo>
                <a:lnTo>
                  <a:pt x="708" y="140"/>
                </a:lnTo>
                <a:lnTo>
                  <a:pt x="698" y="147"/>
                </a:lnTo>
                <a:lnTo>
                  <a:pt x="689" y="155"/>
                </a:lnTo>
                <a:lnTo>
                  <a:pt x="681" y="163"/>
                </a:lnTo>
                <a:lnTo>
                  <a:pt x="673" y="171"/>
                </a:lnTo>
                <a:lnTo>
                  <a:pt x="665" y="180"/>
                </a:lnTo>
                <a:lnTo>
                  <a:pt x="658" y="189"/>
                </a:lnTo>
                <a:lnTo>
                  <a:pt x="650" y="197"/>
                </a:lnTo>
                <a:lnTo>
                  <a:pt x="643" y="206"/>
                </a:lnTo>
                <a:lnTo>
                  <a:pt x="636" y="204"/>
                </a:lnTo>
                <a:lnTo>
                  <a:pt x="629" y="201"/>
                </a:lnTo>
                <a:lnTo>
                  <a:pt x="622" y="200"/>
                </a:lnTo>
                <a:lnTo>
                  <a:pt x="616" y="199"/>
                </a:lnTo>
                <a:lnTo>
                  <a:pt x="609" y="197"/>
                </a:lnTo>
                <a:lnTo>
                  <a:pt x="601" y="196"/>
                </a:lnTo>
                <a:lnTo>
                  <a:pt x="593" y="194"/>
                </a:lnTo>
                <a:lnTo>
                  <a:pt x="578" y="193"/>
                </a:lnTo>
                <a:lnTo>
                  <a:pt x="571" y="191"/>
                </a:lnTo>
                <a:lnTo>
                  <a:pt x="563" y="191"/>
                </a:lnTo>
                <a:lnTo>
                  <a:pt x="555" y="190"/>
                </a:lnTo>
                <a:lnTo>
                  <a:pt x="548" y="190"/>
                </a:lnTo>
                <a:lnTo>
                  <a:pt x="540" y="190"/>
                </a:lnTo>
                <a:lnTo>
                  <a:pt x="532" y="189"/>
                </a:lnTo>
                <a:lnTo>
                  <a:pt x="524" y="189"/>
                </a:lnTo>
                <a:lnTo>
                  <a:pt x="508" y="189"/>
                </a:lnTo>
                <a:lnTo>
                  <a:pt x="492" y="190"/>
                </a:lnTo>
                <a:lnTo>
                  <a:pt x="483" y="190"/>
                </a:lnTo>
                <a:lnTo>
                  <a:pt x="475" y="190"/>
                </a:lnTo>
                <a:lnTo>
                  <a:pt x="466" y="191"/>
                </a:lnTo>
                <a:lnTo>
                  <a:pt x="459" y="191"/>
                </a:lnTo>
                <a:lnTo>
                  <a:pt x="450" y="193"/>
                </a:lnTo>
                <a:lnTo>
                  <a:pt x="442" y="194"/>
                </a:lnTo>
                <a:lnTo>
                  <a:pt x="433" y="194"/>
                </a:lnTo>
                <a:lnTo>
                  <a:pt x="424" y="196"/>
                </a:lnTo>
                <a:lnTo>
                  <a:pt x="407" y="199"/>
                </a:lnTo>
                <a:lnTo>
                  <a:pt x="399" y="200"/>
                </a:lnTo>
                <a:lnTo>
                  <a:pt x="390" y="203"/>
                </a:lnTo>
                <a:lnTo>
                  <a:pt x="371" y="207"/>
                </a:lnTo>
                <a:lnTo>
                  <a:pt x="354" y="212"/>
                </a:lnTo>
                <a:lnTo>
                  <a:pt x="335" y="217"/>
                </a:lnTo>
                <a:lnTo>
                  <a:pt x="318" y="223"/>
                </a:lnTo>
                <a:lnTo>
                  <a:pt x="301" y="230"/>
                </a:lnTo>
                <a:lnTo>
                  <a:pt x="283" y="237"/>
                </a:lnTo>
                <a:lnTo>
                  <a:pt x="268" y="245"/>
                </a:lnTo>
                <a:lnTo>
                  <a:pt x="252" y="252"/>
                </a:lnTo>
                <a:lnTo>
                  <a:pt x="237" y="261"/>
                </a:lnTo>
                <a:lnTo>
                  <a:pt x="223" y="269"/>
                </a:lnTo>
                <a:lnTo>
                  <a:pt x="209" y="278"/>
                </a:lnTo>
                <a:lnTo>
                  <a:pt x="194" y="288"/>
                </a:lnTo>
                <a:lnTo>
                  <a:pt x="183" y="297"/>
                </a:lnTo>
                <a:lnTo>
                  <a:pt x="170" y="307"/>
                </a:lnTo>
                <a:lnTo>
                  <a:pt x="158" y="317"/>
                </a:lnTo>
                <a:lnTo>
                  <a:pt x="147" y="328"/>
                </a:lnTo>
                <a:lnTo>
                  <a:pt x="137" y="338"/>
                </a:lnTo>
                <a:lnTo>
                  <a:pt x="128" y="350"/>
                </a:lnTo>
                <a:lnTo>
                  <a:pt x="118" y="360"/>
                </a:lnTo>
                <a:lnTo>
                  <a:pt x="111" y="371"/>
                </a:lnTo>
                <a:lnTo>
                  <a:pt x="104" y="383"/>
                </a:lnTo>
                <a:lnTo>
                  <a:pt x="96" y="394"/>
                </a:lnTo>
                <a:lnTo>
                  <a:pt x="91" y="407"/>
                </a:lnTo>
                <a:lnTo>
                  <a:pt x="86" y="419"/>
                </a:lnTo>
                <a:lnTo>
                  <a:pt x="82" y="430"/>
                </a:lnTo>
                <a:lnTo>
                  <a:pt x="79" y="442"/>
                </a:lnTo>
                <a:lnTo>
                  <a:pt x="76" y="455"/>
                </a:lnTo>
                <a:lnTo>
                  <a:pt x="75" y="466"/>
                </a:lnTo>
                <a:lnTo>
                  <a:pt x="75" y="478"/>
                </a:lnTo>
                <a:lnTo>
                  <a:pt x="75" y="491"/>
                </a:lnTo>
                <a:lnTo>
                  <a:pt x="76" y="502"/>
                </a:lnTo>
                <a:lnTo>
                  <a:pt x="78" y="514"/>
                </a:lnTo>
                <a:lnTo>
                  <a:pt x="79" y="520"/>
                </a:lnTo>
                <a:lnTo>
                  <a:pt x="80" y="524"/>
                </a:lnTo>
                <a:lnTo>
                  <a:pt x="82" y="528"/>
                </a:lnTo>
                <a:lnTo>
                  <a:pt x="83" y="533"/>
                </a:lnTo>
                <a:lnTo>
                  <a:pt x="85" y="536"/>
                </a:lnTo>
                <a:lnTo>
                  <a:pt x="86" y="540"/>
                </a:lnTo>
                <a:lnTo>
                  <a:pt x="89" y="544"/>
                </a:lnTo>
                <a:lnTo>
                  <a:pt x="91" y="548"/>
                </a:lnTo>
                <a:lnTo>
                  <a:pt x="92" y="553"/>
                </a:lnTo>
                <a:lnTo>
                  <a:pt x="95" y="557"/>
                </a:lnTo>
                <a:lnTo>
                  <a:pt x="98" y="560"/>
                </a:lnTo>
                <a:lnTo>
                  <a:pt x="99" y="564"/>
                </a:lnTo>
                <a:lnTo>
                  <a:pt x="102" y="569"/>
                </a:lnTo>
                <a:lnTo>
                  <a:pt x="105" y="572"/>
                </a:lnTo>
                <a:lnTo>
                  <a:pt x="108" y="576"/>
                </a:lnTo>
                <a:lnTo>
                  <a:pt x="111" y="579"/>
                </a:lnTo>
                <a:lnTo>
                  <a:pt x="114" y="583"/>
                </a:lnTo>
                <a:lnTo>
                  <a:pt x="116" y="586"/>
                </a:lnTo>
                <a:lnTo>
                  <a:pt x="119" y="590"/>
                </a:lnTo>
                <a:lnTo>
                  <a:pt x="127" y="596"/>
                </a:lnTo>
                <a:lnTo>
                  <a:pt x="131" y="600"/>
                </a:lnTo>
                <a:lnTo>
                  <a:pt x="134" y="603"/>
                </a:lnTo>
                <a:lnTo>
                  <a:pt x="138" y="606"/>
                </a:lnTo>
                <a:lnTo>
                  <a:pt x="141" y="609"/>
                </a:lnTo>
                <a:lnTo>
                  <a:pt x="145" y="612"/>
                </a:lnTo>
                <a:lnTo>
                  <a:pt x="154" y="618"/>
                </a:lnTo>
                <a:lnTo>
                  <a:pt x="158" y="620"/>
                </a:lnTo>
                <a:lnTo>
                  <a:pt x="163" y="623"/>
                </a:lnTo>
                <a:lnTo>
                  <a:pt x="167" y="626"/>
                </a:lnTo>
                <a:lnTo>
                  <a:pt x="171" y="629"/>
                </a:lnTo>
                <a:lnTo>
                  <a:pt x="164" y="632"/>
                </a:lnTo>
                <a:lnTo>
                  <a:pt x="158" y="633"/>
                </a:lnTo>
                <a:lnTo>
                  <a:pt x="152" y="636"/>
                </a:lnTo>
                <a:lnTo>
                  <a:pt x="147" y="639"/>
                </a:lnTo>
                <a:lnTo>
                  <a:pt x="141" y="641"/>
                </a:lnTo>
                <a:lnTo>
                  <a:pt x="134" y="643"/>
                </a:lnTo>
                <a:lnTo>
                  <a:pt x="128" y="646"/>
                </a:lnTo>
                <a:lnTo>
                  <a:pt x="122" y="649"/>
                </a:lnTo>
                <a:lnTo>
                  <a:pt x="118" y="652"/>
                </a:lnTo>
                <a:lnTo>
                  <a:pt x="112" y="656"/>
                </a:lnTo>
                <a:lnTo>
                  <a:pt x="106" y="659"/>
                </a:lnTo>
                <a:lnTo>
                  <a:pt x="101" y="662"/>
                </a:lnTo>
                <a:lnTo>
                  <a:pt x="95" y="667"/>
                </a:lnTo>
                <a:lnTo>
                  <a:pt x="91" y="669"/>
                </a:lnTo>
                <a:lnTo>
                  <a:pt x="85" y="674"/>
                </a:lnTo>
                <a:lnTo>
                  <a:pt x="80" y="678"/>
                </a:lnTo>
                <a:lnTo>
                  <a:pt x="70" y="687"/>
                </a:lnTo>
                <a:lnTo>
                  <a:pt x="60" y="695"/>
                </a:lnTo>
                <a:lnTo>
                  <a:pt x="52" y="704"/>
                </a:lnTo>
                <a:lnTo>
                  <a:pt x="43" y="714"/>
                </a:lnTo>
                <a:lnTo>
                  <a:pt x="36" y="724"/>
                </a:lnTo>
                <a:lnTo>
                  <a:pt x="29" y="734"/>
                </a:lnTo>
                <a:lnTo>
                  <a:pt x="23" y="744"/>
                </a:lnTo>
                <a:lnTo>
                  <a:pt x="17" y="754"/>
                </a:lnTo>
                <a:lnTo>
                  <a:pt x="13" y="764"/>
                </a:lnTo>
                <a:lnTo>
                  <a:pt x="9" y="776"/>
                </a:lnTo>
                <a:lnTo>
                  <a:pt x="6" y="786"/>
                </a:lnTo>
                <a:lnTo>
                  <a:pt x="3" y="798"/>
                </a:lnTo>
                <a:lnTo>
                  <a:pt x="1" y="808"/>
                </a:lnTo>
                <a:lnTo>
                  <a:pt x="1" y="819"/>
                </a:lnTo>
                <a:lnTo>
                  <a:pt x="0" y="831"/>
                </a:lnTo>
                <a:lnTo>
                  <a:pt x="0" y="841"/>
                </a:lnTo>
                <a:lnTo>
                  <a:pt x="1" y="852"/>
                </a:lnTo>
                <a:lnTo>
                  <a:pt x="3" y="864"/>
                </a:lnTo>
                <a:lnTo>
                  <a:pt x="6" y="875"/>
                </a:lnTo>
                <a:lnTo>
                  <a:pt x="9" y="885"/>
                </a:lnTo>
                <a:lnTo>
                  <a:pt x="13" y="897"/>
                </a:lnTo>
                <a:lnTo>
                  <a:pt x="17" y="907"/>
                </a:lnTo>
                <a:lnTo>
                  <a:pt x="23" y="918"/>
                </a:lnTo>
                <a:lnTo>
                  <a:pt x="29" y="929"/>
                </a:lnTo>
                <a:lnTo>
                  <a:pt x="34" y="939"/>
                </a:lnTo>
                <a:lnTo>
                  <a:pt x="42" y="949"/>
                </a:lnTo>
                <a:lnTo>
                  <a:pt x="50" y="959"/>
                </a:lnTo>
                <a:lnTo>
                  <a:pt x="59" y="969"/>
                </a:lnTo>
                <a:lnTo>
                  <a:pt x="68" y="978"/>
                </a:lnTo>
                <a:lnTo>
                  <a:pt x="78" y="988"/>
                </a:lnTo>
                <a:lnTo>
                  <a:pt x="89" y="996"/>
                </a:lnTo>
                <a:lnTo>
                  <a:pt x="101" y="1005"/>
                </a:lnTo>
                <a:lnTo>
                  <a:pt x="104" y="1008"/>
                </a:lnTo>
                <a:lnTo>
                  <a:pt x="108" y="1009"/>
                </a:lnTo>
                <a:lnTo>
                  <a:pt x="112" y="1012"/>
                </a:lnTo>
                <a:lnTo>
                  <a:pt x="115" y="1015"/>
                </a:lnTo>
                <a:lnTo>
                  <a:pt x="124" y="1019"/>
                </a:lnTo>
                <a:lnTo>
                  <a:pt x="128" y="1022"/>
                </a:lnTo>
                <a:lnTo>
                  <a:pt x="131" y="1025"/>
                </a:lnTo>
                <a:lnTo>
                  <a:pt x="135" y="1026"/>
                </a:lnTo>
                <a:lnTo>
                  <a:pt x="140" y="1029"/>
                </a:lnTo>
                <a:lnTo>
                  <a:pt x="144" y="1031"/>
                </a:lnTo>
                <a:lnTo>
                  <a:pt x="148" y="1034"/>
                </a:lnTo>
                <a:lnTo>
                  <a:pt x="157" y="1037"/>
                </a:lnTo>
                <a:lnTo>
                  <a:pt x="165" y="1041"/>
                </a:lnTo>
                <a:lnTo>
                  <a:pt x="174" y="1044"/>
                </a:lnTo>
                <a:lnTo>
                  <a:pt x="183" y="1048"/>
                </a:lnTo>
                <a:lnTo>
                  <a:pt x="191" y="1051"/>
                </a:lnTo>
                <a:lnTo>
                  <a:pt x="201" y="1054"/>
                </a:lnTo>
                <a:lnTo>
                  <a:pt x="210" y="1057"/>
                </a:lnTo>
                <a:lnTo>
                  <a:pt x="219" y="1058"/>
                </a:lnTo>
                <a:lnTo>
                  <a:pt x="229" y="1061"/>
                </a:lnTo>
                <a:lnTo>
                  <a:pt x="237" y="1062"/>
                </a:lnTo>
                <a:lnTo>
                  <a:pt x="239" y="1067"/>
                </a:lnTo>
                <a:lnTo>
                  <a:pt x="239" y="1071"/>
                </a:lnTo>
                <a:lnTo>
                  <a:pt x="240" y="1074"/>
                </a:lnTo>
                <a:lnTo>
                  <a:pt x="242" y="1078"/>
                </a:lnTo>
                <a:lnTo>
                  <a:pt x="242" y="1081"/>
                </a:lnTo>
                <a:lnTo>
                  <a:pt x="243" y="1085"/>
                </a:lnTo>
                <a:lnTo>
                  <a:pt x="245" y="1088"/>
                </a:lnTo>
                <a:lnTo>
                  <a:pt x="246" y="1093"/>
                </a:lnTo>
                <a:lnTo>
                  <a:pt x="247" y="1096"/>
                </a:lnTo>
                <a:lnTo>
                  <a:pt x="249" y="1100"/>
                </a:lnTo>
                <a:lnTo>
                  <a:pt x="250" y="1104"/>
                </a:lnTo>
                <a:lnTo>
                  <a:pt x="252" y="1107"/>
                </a:lnTo>
                <a:lnTo>
                  <a:pt x="253" y="1111"/>
                </a:lnTo>
                <a:lnTo>
                  <a:pt x="255" y="1114"/>
                </a:lnTo>
                <a:lnTo>
                  <a:pt x="258" y="1119"/>
                </a:lnTo>
                <a:lnTo>
                  <a:pt x="259" y="1121"/>
                </a:lnTo>
                <a:lnTo>
                  <a:pt x="263" y="1130"/>
                </a:lnTo>
                <a:lnTo>
                  <a:pt x="268" y="1137"/>
                </a:lnTo>
                <a:lnTo>
                  <a:pt x="273" y="1145"/>
                </a:lnTo>
                <a:lnTo>
                  <a:pt x="279" y="1152"/>
                </a:lnTo>
                <a:lnTo>
                  <a:pt x="285" y="1159"/>
                </a:lnTo>
                <a:lnTo>
                  <a:pt x="291" y="1166"/>
                </a:lnTo>
                <a:lnTo>
                  <a:pt x="296" y="1172"/>
                </a:lnTo>
                <a:lnTo>
                  <a:pt x="304" y="1179"/>
                </a:lnTo>
                <a:lnTo>
                  <a:pt x="311" y="1185"/>
                </a:lnTo>
                <a:lnTo>
                  <a:pt x="317" y="1191"/>
                </a:lnTo>
                <a:lnTo>
                  <a:pt x="325" y="1196"/>
                </a:lnTo>
                <a:lnTo>
                  <a:pt x="332" y="1201"/>
                </a:lnTo>
                <a:lnTo>
                  <a:pt x="340" y="1206"/>
                </a:lnTo>
                <a:lnTo>
                  <a:pt x="347" y="1211"/>
                </a:lnTo>
                <a:lnTo>
                  <a:pt x="355" y="1215"/>
                </a:lnTo>
                <a:lnTo>
                  <a:pt x="363" y="1219"/>
                </a:lnTo>
                <a:lnTo>
                  <a:pt x="371" y="1222"/>
                </a:lnTo>
                <a:lnTo>
                  <a:pt x="380" y="1225"/>
                </a:lnTo>
                <a:lnTo>
                  <a:pt x="388" y="1229"/>
                </a:lnTo>
                <a:lnTo>
                  <a:pt x="397" y="1232"/>
                </a:lnTo>
                <a:lnTo>
                  <a:pt x="406" y="1234"/>
                </a:lnTo>
                <a:lnTo>
                  <a:pt x="414" y="1237"/>
                </a:lnTo>
                <a:lnTo>
                  <a:pt x="423" y="1238"/>
                </a:lnTo>
                <a:lnTo>
                  <a:pt x="432" y="1240"/>
                </a:lnTo>
                <a:lnTo>
                  <a:pt x="440" y="1241"/>
                </a:lnTo>
                <a:lnTo>
                  <a:pt x="449" y="1241"/>
                </a:lnTo>
                <a:lnTo>
                  <a:pt x="458" y="1242"/>
                </a:lnTo>
                <a:lnTo>
                  <a:pt x="468" y="1242"/>
                </a:lnTo>
                <a:lnTo>
                  <a:pt x="476" y="1241"/>
                </a:lnTo>
                <a:lnTo>
                  <a:pt x="485" y="1241"/>
                </a:lnTo>
                <a:lnTo>
                  <a:pt x="494" y="1240"/>
                </a:lnTo>
                <a:lnTo>
                  <a:pt x="502" y="1238"/>
                </a:lnTo>
                <a:lnTo>
                  <a:pt x="506" y="1247"/>
                </a:lnTo>
                <a:lnTo>
                  <a:pt x="512" y="1257"/>
                </a:lnTo>
                <a:lnTo>
                  <a:pt x="518" y="1265"/>
                </a:lnTo>
                <a:lnTo>
                  <a:pt x="524" y="1274"/>
                </a:lnTo>
                <a:lnTo>
                  <a:pt x="531" y="1283"/>
                </a:lnTo>
                <a:lnTo>
                  <a:pt x="538" y="1290"/>
                </a:lnTo>
                <a:lnTo>
                  <a:pt x="547" y="1299"/>
                </a:lnTo>
                <a:lnTo>
                  <a:pt x="555" y="1306"/>
                </a:lnTo>
                <a:lnTo>
                  <a:pt x="564" y="1314"/>
                </a:lnTo>
                <a:lnTo>
                  <a:pt x="573" y="1322"/>
                </a:lnTo>
                <a:lnTo>
                  <a:pt x="583" y="1329"/>
                </a:lnTo>
                <a:lnTo>
                  <a:pt x="593" y="1336"/>
                </a:lnTo>
                <a:lnTo>
                  <a:pt x="604" y="1343"/>
                </a:lnTo>
                <a:lnTo>
                  <a:pt x="614" y="1349"/>
                </a:lnTo>
                <a:lnTo>
                  <a:pt x="626" y="1356"/>
                </a:lnTo>
                <a:lnTo>
                  <a:pt x="637" y="1362"/>
                </a:lnTo>
                <a:lnTo>
                  <a:pt x="650" y="1368"/>
                </a:lnTo>
                <a:lnTo>
                  <a:pt x="663" y="1373"/>
                </a:lnTo>
                <a:lnTo>
                  <a:pt x="676" y="1378"/>
                </a:lnTo>
                <a:lnTo>
                  <a:pt x="689" y="1384"/>
                </a:lnTo>
                <a:lnTo>
                  <a:pt x="702" y="1388"/>
                </a:lnTo>
                <a:lnTo>
                  <a:pt x="717" y="1392"/>
                </a:lnTo>
                <a:lnTo>
                  <a:pt x="731" y="1396"/>
                </a:lnTo>
                <a:lnTo>
                  <a:pt x="745" y="1399"/>
                </a:lnTo>
                <a:lnTo>
                  <a:pt x="760" y="1402"/>
                </a:lnTo>
                <a:lnTo>
                  <a:pt x="776" y="1405"/>
                </a:lnTo>
                <a:lnTo>
                  <a:pt x="790" y="1408"/>
                </a:lnTo>
                <a:lnTo>
                  <a:pt x="806" y="1411"/>
                </a:lnTo>
                <a:lnTo>
                  <a:pt x="822" y="1412"/>
                </a:lnTo>
                <a:lnTo>
                  <a:pt x="838" y="1414"/>
                </a:lnTo>
                <a:lnTo>
                  <a:pt x="853" y="1415"/>
                </a:lnTo>
                <a:lnTo>
                  <a:pt x="871" y="1415"/>
                </a:lnTo>
                <a:lnTo>
                  <a:pt x="884" y="1417"/>
                </a:lnTo>
                <a:lnTo>
                  <a:pt x="898" y="1417"/>
                </a:lnTo>
                <a:lnTo>
                  <a:pt x="911" y="1415"/>
                </a:lnTo>
                <a:lnTo>
                  <a:pt x="924" y="1415"/>
                </a:lnTo>
                <a:lnTo>
                  <a:pt x="937" y="1415"/>
                </a:lnTo>
                <a:lnTo>
                  <a:pt x="951" y="1414"/>
                </a:lnTo>
                <a:lnTo>
                  <a:pt x="963" y="1412"/>
                </a:lnTo>
                <a:lnTo>
                  <a:pt x="976" y="1411"/>
                </a:lnTo>
                <a:lnTo>
                  <a:pt x="989" y="1408"/>
                </a:lnTo>
                <a:lnTo>
                  <a:pt x="1002" y="1407"/>
                </a:lnTo>
                <a:lnTo>
                  <a:pt x="1013" y="1404"/>
                </a:lnTo>
                <a:lnTo>
                  <a:pt x="1026" y="1402"/>
                </a:lnTo>
                <a:lnTo>
                  <a:pt x="1038" y="1399"/>
                </a:lnTo>
                <a:lnTo>
                  <a:pt x="1049" y="1395"/>
                </a:lnTo>
                <a:lnTo>
                  <a:pt x="1061" y="1392"/>
                </a:lnTo>
                <a:lnTo>
                  <a:pt x="1072" y="1389"/>
                </a:lnTo>
                <a:lnTo>
                  <a:pt x="1084" y="1385"/>
                </a:lnTo>
                <a:lnTo>
                  <a:pt x="1094" y="1381"/>
                </a:lnTo>
                <a:lnTo>
                  <a:pt x="1105" y="1378"/>
                </a:lnTo>
                <a:lnTo>
                  <a:pt x="1115" y="1373"/>
                </a:lnTo>
                <a:lnTo>
                  <a:pt x="1125" y="1368"/>
                </a:lnTo>
                <a:lnTo>
                  <a:pt x="1135" y="1363"/>
                </a:lnTo>
                <a:lnTo>
                  <a:pt x="1144" y="1359"/>
                </a:lnTo>
                <a:lnTo>
                  <a:pt x="1154" y="1353"/>
                </a:lnTo>
                <a:lnTo>
                  <a:pt x="1163" y="1348"/>
                </a:lnTo>
                <a:lnTo>
                  <a:pt x="1171" y="1343"/>
                </a:lnTo>
                <a:lnTo>
                  <a:pt x="1180" y="1337"/>
                </a:lnTo>
                <a:lnTo>
                  <a:pt x="1189" y="1332"/>
                </a:lnTo>
                <a:lnTo>
                  <a:pt x="1196" y="1324"/>
                </a:lnTo>
                <a:lnTo>
                  <a:pt x="1203" y="1319"/>
                </a:lnTo>
                <a:lnTo>
                  <a:pt x="1210" y="1313"/>
                </a:lnTo>
                <a:lnTo>
                  <a:pt x="1217" y="1306"/>
                </a:lnTo>
                <a:lnTo>
                  <a:pt x="1219" y="1306"/>
                </a:lnTo>
                <a:lnTo>
                  <a:pt x="1222" y="1306"/>
                </a:lnTo>
                <a:lnTo>
                  <a:pt x="1223" y="1306"/>
                </a:lnTo>
                <a:lnTo>
                  <a:pt x="1225" y="1304"/>
                </a:lnTo>
                <a:lnTo>
                  <a:pt x="1228" y="1304"/>
                </a:lnTo>
                <a:lnTo>
                  <a:pt x="1229" y="1304"/>
                </a:lnTo>
                <a:lnTo>
                  <a:pt x="1232" y="1304"/>
                </a:lnTo>
                <a:lnTo>
                  <a:pt x="1233" y="1304"/>
                </a:lnTo>
                <a:lnTo>
                  <a:pt x="1238" y="1307"/>
                </a:lnTo>
                <a:lnTo>
                  <a:pt x="1243" y="1310"/>
                </a:lnTo>
                <a:lnTo>
                  <a:pt x="1248" y="1313"/>
                </a:lnTo>
                <a:lnTo>
                  <a:pt x="1253" y="1316"/>
                </a:lnTo>
                <a:lnTo>
                  <a:pt x="1258" y="1319"/>
                </a:lnTo>
                <a:lnTo>
                  <a:pt x="1264" y="1322"/>
                </a:lnTo>
                <a:lnTo>
                  <a:pt x="1269" y="1324"/>
                </a:lnTo>
                <a:lnTo>
                  <a:pt x="1275" y="1327"/>
                </a:lnTo>
                <a:lnTo>
                  <a:pt x="1279" y="1329"/>
                </a:lnTo>
                <a:lnTo>
                  <a:pt x="1285" y="1332"/>
                </a:lnTo>
                <a:lnTo>
                  <a:pt x="1291" y="1335"/>
                </a:lnTo>
                <a:lnTo>
                  <a:pt x="1297" y="1336"/>
                </a:lnTo>
                <a:lnTo>
                  <a:pt x="1304" y="1339"/>
                </a:lnTo>
                <a:lnTo>
                  <a:pt x="1310" y="1340"/>
                </a:lnTo>
                <a:lnTo>
                  <a:pt x="1315" y="1342"/>
                </a:lnTo>
                <a:lnTo>
                  <a:pt x="1321" y="1345"/>
                </a:lnTo>
                <a:lnTo>
                  <a:pt x="1328" y="1346"/>
                </a:lnTo>
                <a:lnTo>
                  <a:pt x="1334" y="1348"/>
                </a:lnTo>
                <a:lnTo>
                  <a:pt x="1341" y="1349"/>
                </a:lnTo>
                <a:lnTo>
                  <a:pt x="1347" y="1350"/>
                </a:lnTo>
                <a:lnTo>
                  <a:pt x="1354" y="1352"/>
                </a:lnTo>
                <a:lnTo>
                  <a:pt x="1360" y="1353"/>
                </a:lnTo>
                <a:lnTo>
                  <a:pt x="1367" y="1355"/>
                </a:lnTo>
                <a:lnTo>
                  <a:pt x="1374" y="1355"/>
                </a:lnTo>
                <a:lnTo>
                  <a:pt x="1382" y="1356"/>
                </a:lnTo>
                <a:lnTo>
                  <a:pt x="1387" y="1356"/>
                </a:lnTo>
                <a:lnTo>
                  <a:pt x="1394" y="1358"/>
                </a:lnTo>
                <a:lnTo>
                  <a:pt x="1402" y="1358"/>
                </a:lnTo>
                <a:lnTo>
                  <a:pt x="1409" y="1359"/>
                </a:lnTo>
                <a:lnTo>
                  <a:pt x="1423" y="1359"/>
                </a:lnTo>
                <a:lnTo>
                  <a:pt x="1430" y="1359"/>
                </a:lnTo>
                <a:lnTo>
                  <a:pt x="1445" y="1359"/>
                </a:lnTo>
                <a:lnTo>
                  <a:pt x="1459" y="1358"/>
                </a:lnTo>
                <a:lnTo>
                  <a:pt x="1472" y="1356"/>
                </a:lnTo>
                <a:lnTo>
                  <a:pt x="1485" y="1355"/>
                </a:lnTo>
                <a:lnTo>
                  <a:pt x="1500" y="1353"/>
                </a:lnTo>
                <a:lnTo>
                  <a:pt x="1512" y="1350"/>
                </a:lnTo>
                <a:lnTo>
                  <a:pt x="1525" y="1348"/>
                </a:lnTo>
                <a:lnTo>
                  <a:pt x="1537" y="1345"/>
                </a:lnTo>
                <a:lnTo>
                  <a:pt x="1550" y="1340"/>
                </a:lnTo>
                <a:lnTo>
                  <a:pt x="1561" y="1337"/>
                </a:lnTo>
                <a:lnTo>
                  <a:pt x="1573" y="1333"/>
                </a:lnTo>
                <a:lnTo>
                  <a:pt x="1584" y="1327"/>
                </a:lnTo>
                <a:lnTo>
                  <a:pt x="1595" y="1323"/>
                </a:lnTo>
                <a:lnTo>
                  <a:pt x="1606" y="1317"/>
                </a:lnTo>
                <a:lnTo>
                  <a:pt x="1616" y="1312"/>
                </a:lnTo>
                <a:lnTo>
                  <a:pt x="1625" y="1306"/>
                </a:lnTo>
                <a:lnTo>
                  <a:pt x="1635" y="1299"/>
                </a:lnTo>
                <a:lnTo>
                  <a:pt x="1643" y="1293"/>
                </a:lnTo>
                <a:lnTo>
                  <a:pt x="1651" y="1286"/>
                </a:lnTo>
                <a:lnTo>
                  <a:pt x="1659" y="1278"/>
                </a:lnTo>
                <a:lnTo>
                  <a:pt x="1666" y="1271"/>
                </a:lnTo>
                <a:lnTo>
                  <a:pt x="1672" y="1263"/>
                </a:lnTo>
                <a:lnTo>
                  <a:pt x="1679" y="1255"/>
                </a:lnTo>
                <a:lnTo>
                  <a:pt x="1684" y="1247"/>
                </a:lnTo>
                <a:lnTo>
                  <a:pt x="1689" y="1240"/>
                </a:lnTo>
                <a:lnTo>
                  <a:pt x="1694" y="1231"/>
                </a:lnTo>
                <a:lnTo>
                  <a:pt x="1698" y="1222"/>
                </a:lnTo>
                <a:lnTo>
                  <a:pt x="1701" y="1214"/>
                </a:lnTo>
                <a:lnTo>
                  <a:pt x="1702" y="1204"/>
                </a:lnTo>
                <a:lnTo>
                  <a:pt x="1705" y="1195"/>
                </a:lnTo>
                <a:lnTo>
                  <a:pt x="1705" y="1186"/>
                </a:lnTo>
                <a:lnTo>
                  <a:pt x="1707" y="1176"/>
                </a:lnTo>
                <a:lnTo>
                  <a:pt x="1705" y="1172"/>
                </a:lnTo>
                <a:lnTo>
                  <a:pt x="1705" y="1169"/>
                </a:lnTo>
                <a:lnTo>
                  <a:pt x="1705" y="1165"/>
                </a:lnTo>
                <a:lnTo>
                  <a:pt x="1705" y="1162"/>
                </a:lnTo>
                <a:lnTo>
                  <a:pt x="1704" y="1157"/>
                </a:lnTo>
                <a:lnTo>
                  <a:pt x="1704" y="1150"/>
                </a:lnTo>
                <a:lnTo>
                  <a:pt x="1702" y="1146"/>
                </a:lnTo>
                <a:lnTo>
                  <a:pt x="1701" y="1139"/>
                </a:lnTo>
                <a:lnTo>
                  <a:pt x="1700" y="1136"/>
                </a:lnTo>
                <a:lnTo>
                  <a:pt x="1698" y="1132"/>
                </a:lnTo>
                <a:lnTo>
                  <a:pt x="1697" y="1129"/>
                </a:lnTo>
                <a:lnTo>
                  <a:pt x="1695" y="1126"/>
                </a:lnTo>
                <a:lnTo>
                  <a:pt x="1694" y="1121"/>
                </a:lnTo>
                <a:lnTo>
                  <a:pt x="1692" y="1119"/>
                </a:lnTo>
                <a:lnTo>
                  <a:pt x="1698" y="1119"/>
                </a:lnTo>
                <a:lnTo>
                  <a:pt x="1704" y="1120"/>
                </a:lnTo>
                <a:lnTo>
                  <a:pt x="1711" y="1120"/>
                </a:lnTo>
                <a:lnTo>
                  <a:pt x="1717" y="1121"/>
                </a:lnTo>
                <a:lnTo>
                  <a:pt x="1723" y="1121"/>
                </a:lnTo>
                <a:lnTo>
                  <a:pt x="1730" y="1121"/>
                </a:lnTo>
                <a:lnTo>
                  <a:pt x="1743" y="1121"/>
                </a:lnTo>
                <a:lnTo>
                  <a:pt x="1757" y="1121"/>
                </a:lnTo>
                <a:lnTo>
                  <a:pt x="1773" y="1120"/>
                </a:lnTo>
                <a:lnTo>
                  <a:pt x="1787" y="1119"/>
                </a:lnTo>
                <a:lnTo>
                  <a:pt x="1802" y="1117"/>
                </a:lnTo>
                <a:lnTo>
                  <a:pt x="1816" y="1114"/>
                </a:lnTo>
                <a:lnTo>
                  <a:pt x="1831" y="1111"/>
                </a:lnTo>
                <a:lnTo>
                  <a:pt x="1845" y="1107"/>
                </a:lnTo>
                <a:lnTo>
                  <a:pt x="1858" y="1103"/>
                </a:lnTo>
                <a:lnTo>
                  <a:pt x="1871" y="1098"/>
                </a:lnTo>
                <a:lnTo>
                  <a:pt x="1884" y="1093"/>
                </a:lnTo>
                <a:lnTo>
                  <a:pt x="1897" y="1087"/>
                </a:lnTo>
                <a:lnTo>
                  <a:pt x="1908" y="1081"/>
                </a:lnTo>
                <a:lnTo>
                  <a:pt x="1920" y="1074"/>
                </a:lnTo>
                <a:lnTo>
                  <a:pt x="1931" y="1067"/>
                </a:lnTo>
                <a:lnTo>
                  <a:pt x="1943" y="1060"/>
                </a:lnTo>
                <a:lnTo>
                  <a:pt x="1953" y="1051"/>
                </a:lnTo>
                <a:lnTo>
                  <a:pt x="1963" y="1044"/>
                </a:lnTo>
                <a:lnTo>
                  <a:pt x="1972" y="1034"/>
                </a:lnTo>
                <a:lnTo>
                  <a:pt x="1982" y="1025"/>
                </a:lnTo>
                <a:lnTo>
                  <a:pt x="1989" y="1016"/>
                </a:lnTo>
                <a:lnTo>
                  <a:pt x="1997" y="1006"/>
                </a:lnTo>
                <a:lnTo>
                  <a:pt x="2005" y="996"/>
                </a:lnTo>
                <a:lnTo>
                  <a:pt x="2010" y="986"/>
                </a:lnTo>
                <a:lnTo>
                  <a:pt x="2016" y="975"/>
                </a:lnTo>
                <a:lnTo>
                  <a:pt x="2022" y="965"/>
                </a:lnTo>
                <a:lnTo>
                  <a:pt x="2026" y="953"/>
                </a:lnTo>
                <a:lnTo>
                  <a:pt x="2031" y="942"/>
                </a:lnTo>
                <a:lnTo>
                  <a:pt x="2033" y="930"/>
                </a:lnTo>
                <a:lnTo>
                  <a:pt x="2036" y="918"/>
                </a:lnTo>
                <a:lnTo>
                  <a:pt x="2039" y="906"/>
                </a:lnTo>
                <a:lnTo>
                  <a:pt x="2039" y="894"/>
                </a:lnTo>
                <a:lnTo>
                  <a:pt x="2041" y="881"/>
                </a:lnTo>
                <a:lnTo>
                  <a:pt x="2039" y="871"/>
                </a:lnTo>
                <a:lnTo>
                  <a:pt x="2039" y="861"/>
                </a:lnTo>
                <a:lnTo>
                  <a:pt x="2038" y="851"/>
                </a:lnTo>
                <a:lnTo>
                  <a:pt x="2036" y="841"/>
                </a:lnTo>
                <a:lnTo>
                  <a:pt x="2033" y="831"/>
                </a:lnTo>
                <a:lnTo>
                  <a:pt x="2031" y="822"/>
                </a:lnTo>
                <a:lnTo>
                  <a:pt x="2028" y="812"/>
                </a:lnTo>
                <a:lnTo>
                  <a:pt x="2023" y="803"/>
                </a:lnTo>
                <a:lnTo>
                  <a:pt x="2019" y="793"/>
                </a:lnTo>
                <a:lnTo>
                  <a:pt x="2015" y="785"/>
                </a:lnTo>
                <a:lnTo>
                  <a:pt x="2009" y="776"/>
                </a:lnTo>
                <a:lnTo>
                  <a:pt x="2005" y="767"/>
                </a:lnTo>
                <a:lnTo>
                  <a:pt x="1997" y="759"/>
                </a:lnTo>
                <a:lnTo>
                  <a:pt x="1992" y="750"/>
                </a:lnTo>
                <a:lnTo>
                  <a:pt x="1985" y="743"/>
                </a:lnTo>
                <a:lnTo>
                  <a:pt x="1977" y="734"/>
                </a:lnTo>
                <a:lnTo>
                  <a:pt x="1970" y="727"/>
                </a:lnTo>
                <a:lnTo>
                  <a:pt x="1963" y="720"/>
                </a:lnTo>
                <a:lnTo>
                  <a:pt x="1954" y="713"/>
                </a:lnTo>
                <a:lnTo>
                  <a:pt x="1946" y="707"/>
                </a:lnTo>
                <a:lnTo>
                  <a:pt x="1937" y="700"/>
                </a:lnTo>
                <a:lnTo>
                  <a:pt x="1927" y="694"/>
                </a:lnTo>
                <a:lnTo>
                  <a:pt x="1918" y="688"/>
                </a:lnTo>
                <a:lnTo>
                  <a:pt x="1908" y="682"/>
                </a:lnTo>
                <a:lnTo>
                  <a:pt x="1898" y="677"/>
                </a:lnTo>
                <a:lnTo>
                  <a:pt x="1888" y="672"/>
                </a:lnTo>
                <a:lnTo>
                  <a:pt x="1877" y="668"/>
                </a:lnTo>
                <a:lnTo>
                  <a:pt x="1867" y="664"/>
                </a:lnTo>
                <a:lnTo>
                  <a:pt x="1855" y="659"/>
                </a:lnTo>
                <a:lnTo>
                  <a:pt x="1843" y="656"/>
                </a:lnTo>
                <a:lnTo>
                  <a:pt x="1832" y="652"/>
                </a:lnTo>
                <a:lnTo>
                  <a:pt x="1820" y="649"/>
                </a:lnTo>
                <a:lnTo>
                  <a:pt x="1820" y="648"/>
                </a:lnTo>
                <a:close/>
                <a:moveTo>
                  <a:pt x="1820" y="649"/>
                </a:moveTo>
                <a:lnTo>
                  <a:pt x="1820" y="649"/>
                </a:lnTo>
                <a:lnTo>
                  <a:pt x="1820" y="649"/>
                </a:lnTo>
                <a:close/>
                <a:moveTo>
                  <a:pt x="1819" y="646"/>
                </a:moveTo>
                <a:lnTo>
                  <a:pt x="1819" y="646"/>
                </a:lnTo>
                <a:lnTo>
                  <a:pt x="1819" y="646"/>
                </a:lnTo>
                <a:close/>
                <a:moveTo>
                  <a:pt x="1610" y="291"/>
                </a:moveTo>
                <a:lnTo>
                  <a:pt x="1610" y="289"/>
                </a:lnTo>
                <a:lnTo>
                  <a:pt x="1610" y="291"/>
                </a:lnTo>
                <a:close/>
                <a:moveTo>
                  <a:pt x="1609" y="288"/>
                </a:moveTo>
                <a:lnTo>
                  <a:pt x="1609" y="288"/>
                </a:lnTo>
                <a:lnTo>
                  <a:pt x="1609" y="288"/>
                </a:lnTo>
                <a:close/>
                <a:moveTo>
                  <a:pt x="1609" y="286"/>
                </a:moveTo>
                <a:lnTo>
                  <a:pt x="1609" y="285"/>
                </a:lnTo>
                <a:lnTo>
                  <a:pt x="1609" y="286"/>
                </a:lnTo>
                <a:close/>
              </a:path>
            </a:pathLst>
          </a:custGeom>
          <a:solidFill>
            <a:srgbClr val="8E9EA5"/>
          </a:solidFill>
          <a:ln w="9525">
            <a:noFill/>
            <a:round/>
          </a:ln>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71684" name="下箭头 6"/>
          <p:cNvSpPr>
            <a:spLocks noChangeArrowheads="1"/>
          </p:cNvSpPr>
          <p:nvPr/>
        </p:nvSpPr>
        <p:spPr bwMode="auto">
          <a:xfrm>
            <a:off x="1431925" y="2708275"/>
            <a:ext cx="277813" cy="520700"/>
          </a:xfrm>
          <a:prstGeom prst="downArrow">
            <a:avLst>
              <a:gd name="adj1" fmla="val 50000"/>
              <a:gd name="adj2" fmla="val 49920"/>
            </a:avLst>
          </a:prstGeom>
          <a:solidFill>
            <a:srgbClr val="00B0F0"/>
          </a:solidFill>
          <a:ln w="9525" algn="ctr">
            <a:solidFill>
              <a:schemeClr val="tx1"/>
            </a:solidFill>
            <a:round/>
          </a:ln>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solidFill>
                <a:srgbClr val="000000"/>
              </a:solidFill>
              <a:latin typeface="+mn-lt"/>
              <a:ea typeface="+mn-ea"/>
            </a:endParaRPr>
          </a:p>
        </p:txBody>
      </p:sp>
      <p:sp>
        <p:nvSpPr>
          <p:cNvPr id="8" name="Freeform 106"/>
          <p:cNvSpPr>
            <a:spLocks noEditPoints="1"/>
          </p:cNvSpPr>
          <p:nvPr/>
        </p:nvSpPr>
        <p:spPr bwMode="auto">
          <a:xfrm>
            <a:off x="5218113" y="4779963"/>
            <a:ext cx="3509962" cy="1352550"/>
          </a:xfrm>
          <a:custGeom>
            <a:avLst/>
            <a:gdLst/>
            <a:ahLst/>
            <a:cxnLst>
              <a:cxn ang="0">
                <a:pos x="1666" y="377"/>
              </a:cxn>
              <a:cxn ang="0">
                <a:pos x="1787" y="547"/>
              </a:cxn>
              <a:cxn ang="0">
                <a:pos x="1779" y="658"/>
              </a:cxn>
              <a:cxn ang="0">
                <a:pos x="1928" y="754"/>
              </a:cxn>
              <a:cxn ang="0">
                <a:pos x="1959" y="920"/>
              </a:cxn>
              <a:cxn ang="0">
                <a:pos x="1815" y="1061"/>
              </a:cxn>
              <a:cxn ang="0">
                <a:pos x="1656" y="1088"/>
              </a:cxn>
              <a:cxn ang="0">
                <a:pos x="1654" y="1181"/>
              </a:cxn>
              <a:cxn ang="0">
                <a:pos x="1512" y="1284"/>
              </a:cxn>
              <a:cxn ang="0">
                <a:pos x="1353" y="1291"/>
              </a:cxn>
              <a:cxn ang="0">
                <a:pos x="1255" y="1258"/>
              </a:cxn>
              <a:cxn ang="0">
                <a:pos x="1166" y="1291"/>
              </a:cxn>
              <a:cxn ang="0">
                <a:pos x="981" y="1346"/>
              </a:cxn>
              <a:cxn ang="0">
                <a:pos x="745" y="1319"/>
              </a:cxn>
              <a:cxn ang="0">
                <a:pos x="584" y="1204"/>
              </a:cxn>
              <a:cxn ang="0">
                <a:pos x="450" y="1170"/>
              </a:cxn>
              <a:cxn ang="0">
                <a:pos x="353" y="1075"/>
              </a:cxn>
              <a:cxn ang="0">
                <a:pos x="286" y="1015"/>
              </a:cxn>
              <a:cxn ang="0">
                <a:pos x="147" y="907"/>
              </a:cxn>
              <a:cxn ang="0">
                <a:pos x="148" y="731"/>
              </a:cxn>
              <a:cxn ang="0">
                <a:pos x="259" y="643"/>
              </a:cxn>
              <a:cxn ang="0">
                <a:pos x="216" y="584"/>
              </a:cxn>
              <a:cxn ang="0">
                <a:pos x="196" y="456"/>
              </a:cxn>
              <a:cxn ang="0">
                <a:pos x="364" y="289"/>
              </a:cxn>
              <a:cxn ang="0">
                <a:pos x="566" y="239"/>
              </a:cxn>
              <a:cxn ang="0">
                <a:pos x="704" y="253"/>
              </a:cxn>
              <a:cxn ang="0">
                <a:pos x="856" y="131"/>
              </a:cxn>
              <a:cxn ang="0">
                <a:pos x="1120" y="68"/>
              </a:cxn>
              <a:cxn ang="0">
                <a:pos x="1478" y="178"/>
              </a:cxn>
              <a:cxn ang="0">
                <a:pos x="1767" y="651"/>
              </a:cxn>
              <a:cxn ang="0">
                <a:pos x="1819" y="645"/>
              </a:cxn>
              <a:cxn ang="0">
                <a:pos x="1835" y="609"/>
              </a:cxn>
              <a:cxn ang="0">
                <a:pos x="1782" y="409"/>
              </a:cxn>
              <a:cxn ang="0">
                <a:pos x="1609" y="284"/>
              </a:cxn>
              <a:cxn ang="0">
                <a:pos x="1347" y="37"/>
              </a:cxn>
              <a:cxn ang="0">
                <a:pos x="941" y="23"/>
              </a:cxn>
              <a:cxn ang="0">
                <a:pos x="727" y="124"/>
              </a:cxn>
              <a:cxn ang="0">
                <a:pos x="578" y="193"/>
              </a:cxn>
              <a:cxn ang="0">
                <a:pos x="407" y="199"/>
              </a:cxn>
              <a:cxn ang="0">
                <a:pos x="147" y="328"/>
              </a:cxn>
              <a:cxn ang="0">
                <a:pos x="80" y="524"/>
              </a:cxn>
              <a:cxn ang="0">
                <a:pos x="127" y="596"/>
              </a:cxn>
              <a:cxn ang="0">
                <a:pos x="122" y="649"/>
              </a:cxn>
              <a:cxn ang="0">
                <a:pos x="9" y="776"/>
              </a:cxn>
              <a:cxn ang="0">
                <a:pos x="59" y="969"/>
              </a:cxn>
              <a:cxn ang="0">
                <a:pos x="174" y="1044"/>
              </a:cxn>
              <a:cxn ang="0">
                <a:pos x="250" y="1104"/>
              </a:cxn>
              <a:cxn ang="0">
                <a:pos x="340" y="1206"/>
              </a:cxn>
              <a:cxn ang="0">
                <a:pos x="494" y="1240"/>
              </a:cxn>
              <a:cxn ang="0">
                <a:pos x="650" y="1368"/>
              </a:cxn>
              <a:cxn ang="0">
                <a:pos x="911" y="1415"/>
              </a:cxn>
              <a:cxn ang="0">
                <a:pos x="1125" y="1368"/>
              </a:cxn>
              <a:cxn ang="0">
                <a:pos x="1232" y="1304"/>
              </a:cxn>
              <a:cxn ang="0">
                <a:pos x="1328" y="1346"/>
              </a:cxn>
              <a:cxn ang="0">
                <a:pos x="1485" y="1355"/>
              </a:cxn>
              <a:cxn ang="0">
                <a:pos x="1672" y="1263"/>
              </a:cxn>
              <a:cxn ang="0">
                <a:pos x="1701" y="1139"/>
              </a:cxn>
              <a:cxn ang="0">
                <a:pos x="1816" y="1114"/>
              </a:cxn>
              <a:cxn ang="0">
                <a:pos x="2010" y="986"/>
              </a:cxn>
              <a:cxn ang="0">
                <a:pos x="2019" y="793"/>
              </a:cxn>
              <a:cxn ang="0">
                <a:pos x="1877" y="668"/>
              </a:cxn>
              <a:cxn ang="0">
                <a:pos x="1609" y="288"/>
              </a:cxn>
            </a:cxnLst>
            <a:rect l="0" t="0" r="r" b="b"/>
            <a:pathLst>
              <a:path w="2041" h="1417">
                <a:moveTo>
                  <a:pt x="1577" y="330"/>
                </a:moveTo>
                <a:lnTo>
                  <a:pt x="1577" y="331"/>
                </a:lnTo>
                <a:lnTo>
                  <a:pt x="1577" y="330"/>
                </a:lnTo>
                <a:close/>
                <a:moveTo>
                  <a:pt x="1767" y="651"/>
                </a:moveTo>
                <a:lnTo>
                  <a:pt x="1767" y="652"/>
                </a:lnTo>
                <a:lnTo>
                  <a:pt x="1767" y="651"/>
                </a:lnTo>
                <a:close/>
                <a:moveTo>
                  <a:pt x="1576" y="325"/>
                </a:moveTo>
                <a:lnTo>
                  <a:pt x="1577" y="325"/>
                </a:lnTo>
                <a:lnTo>
                  <a:pt x="1577" y="327"/>
                </a:lnTo>
                <a:lnTo>
                  <a:pt x="1577" y="330"/>
                </a:lnTo>
                <a:lnTo>
                  <a:pt x="1579" y="331"/>
                </a:lnTo>
                <a:lnTo>
                  <a:pt x="1592" y="338"/>
                </a:lnTo>
                <a:lnTo>
                  <a:pt x="1605" y="344"/>
                </a:lnTo>
                <a:lnTo>
                  <a:pt x="1618" y="350"/>
                </a:lnTo>
                <a:lnTo>
                  <a:pt x="1630" y="357"/>
                </a:lnTo>
                <a:lnTo>
                  <a:pt x="1643" y="363"/>
                </a:lnTo>
                <a:lnTo>
                  <a:pt x="1655" y="370"/>
                </a:lnTo>
                <a:lnTo>
                  <a:pt x="1666" y="377"/>
                </a:lnTo>
                <a:lnTo>
                  <a:pt x="1677" y="386"/>
                </a:lnTo>
                <a:lnTo>
                  <a:pt x="1688" y="394"/>
                </a:lnTo>
                <a:lnTo>
                  <a:pt x="1698" y="402"/>
                </a:lnTo>
                <a:lnTo>
                  <a:pt x="1707" y="410"/>
                </a:lnTo>
                <a:lnTo>
                  <a:pt x="1717" y="419"/>
                </a:lnTo>
                <a:lnTo>
                  <a:pt x="1725" y="429"/>
                </a:lnTo>
                <a:lnTo>
                  <a:pt x="1733" y="438"/>
                </a:lnTo>
                <a:lnTo>
                  <a:pt x="1741" y="448"/>
                </a:lnTo>
                <a:lnTo>
                  <a:pt x="1749" y="456"/>
                </a:lnTo>
                <a:lnTo>
                  <a:pt x="1754" y="466"/>
                </a:lnTo>
                <a:lnTo>
                  <a:pt x="1760" y="476"/>
                </a:lnTo>
                <a:lnTo>
                  <a:pt x="1766" y="487"/>
                </a:lnTo>
                <a:lnTo>
                  <a:pt x="1772" y="497"/>
                </a:lnTo>
                <a:lnTo>
                  <a:pt x="1776" y="507"/>
                </a:lnTo>
                <a:lnTo>
                  <a:pt x="1779" y="517"/>
                </a:lnTo>
                <a:lnTo>
                  <a:pt x="1783" y="527"/>
                </a:lnTo>
                <a:lnTo>
                  <a:pt x="1784" y="537"/>
                </a:lnTo>
                <a:lnTo>
                  <a:pt x="1787" y="547"/>
                </a:lnTo>
                <a:lnTo>
                  <a:pt x="1789" y="557"/>
                </a:lnTo>
                <a:lnTo>
                  <a:pt x="1789" y="569"/>
                </a:lnTo>
                <a:lnTo>
                  <a:pt x="1789" y="579"/>
                </a:lnTo>
                <a:lnTo>
                  <a:pt x="1787" y="589"/>
                </a:lnTo>
                <a:lnTo>
                  <a:pt x="1786" y="599"/>
                </a:lnTo>
                <a:lnTo>
                  <a:pt x="1784" y="609"/>
                </a:lnTo>
                <a:lnTo>
                  <a:pt x="1782" y="618"/>
                </a:lnTo>
                <a:lnTo>
                  <a:pt x="1780" y="622"/>
                </a:lnTo>
                <a:lnTo>
                  <a:pt x="1779" y="626"/>
                </a:lnTo>
                <a:lnTo>
                  <a:pt x="1777" y="631"/>
                </a:lnTo>
                <a:lnTo>
                  <a:pt x="1774" y="635"/>
                </a:lnTo>
                <a:lnTo>
                  <a:pt x="1773" y="639"/>
                </a:lnTo>
                <a:lnTo>
                  <a:pt x="1772" y="642"/>
                </a:lnTo>
                <a:lnTo>
                  <a:pt x="1769" y="646"/>
                </a:lnTo>
                <a:lnTo>
                  <a:pt x="1766" y="651"/>
                </a:lnTo>
                <a:lnTo>
                  <a:pt x="1767" y="652"/>
                </a:lnTo>
                <a:lnTo>
                  <a:pt x="1769" y="655"/>
                </a:lnTo>
                <a:lnTo>
                  <a:pt x="1779" y="658"/>
                </a:lnTo>
                <a:lnTo>
                  <a:pt x="1790" y="661"/>
                </a:lnTo>
                <a:lnTo>
                  <a:pt x="1800" y="664"/>
                </a:lnTo>
                <a:lnTo>
                  <a:pt x="1810" y="668"/>
                </a:lnTo>
                <a:lnTo>
                  <a:pt x="1819" y="671"/>
                </a:lnTo>
                <a:lnTo>
                  <a:pt x="1829" y="675"/>
                </a:lnTo>
                <a:lnTo>
                  <a:pt x="1839" y="679"/>
                </a:lnTo>
                <a:lnTo>
                  <a:pt x="1848" y="685"/>
                </a:lnTo>
                <a:lnTo>
                  <a:pt x="1856" y="690"/>
                </a:lnTo>
                <a:lnTo>
                  <a:pt x="1865" y="695"/>
                </a:lnTo>
                <a:lnTo>
                  <a:pt x="1874" y="701"/>
                </a:lnTo>
                <a:lnTo>
                  <a:pt x="1881" y="707"/>
                </a:lnTo>
                <a:lnTo>
                  <a:pt x="1890" y="713"/>
                </a:lnTo>
                <a:lnTo>
                  <a:pt x="1897" y="718"/>
                </a:lnTo>
                <a:lnTo>
                  <a:pt x="1904" y="726"/>
                </a:lnTo>
                <a:lnTo>
                  <a:pt x="1911" y="733"/>
                </a:lnTo>
                <a:lnTo>
                  <a:pt x="1917" y="739"/>
                </a:lnTo>
                <a:lnTo>
                  <a:pt x="1923" y="746"/>
                </a:lnTo>
                <a:lnTo>
                  <a:pt x="1928" y="754"/>
                </a:lnTo>
                <a:lnTo>
                  <a:pt x="1934" y="762"/>
                </a:lnTo>
                <a:lnTo>
                  <a:pt x="1940" y="769"/>
                </a:lnTo>
                <a:lnTo>
                  <a:pt x="1944" y="777"/>
                </a:lnTo>
                <a:lnTo>
                  <a:pt x="1949" y="785"/>
                </a:lnTo>
                <a:lnTo>
                  <a:pt x="1953" y="793"/>
                </a:lnTo>
                <a:lnTo>
                  <a:pt x="1956" y="802"/>
                </a:lnTo>
                <a:lnTo>
                  <a:pt x="1959" y="811"/>
                </a:lnTo>
                <a:lnTo>
                  <a:pt x="1962" y="819"/>
                </a:lnTo>
                <a:lnTo>
                  <a:pt x="1963" y="828"/>
                </a:lnTo>
                <a:lnTo>
                  <a:pt x="1964" y="838"/>
                </a:lnTo>
                <a:lnTo>
                  <a:pt x="1966" y="846"/>
                </a:lnTo>
                <a:lnTo>
                  <a:pt x="1967" y="855"/>
                </a:lnTo>
                <a:lnTo>
                  <a:pt x="1967" y="865"/>
                </a:lnTo>
                <a:lnTo>
                  <a:pt x="1967" y="877"/>
                </a:lnTo>
                <a:lnTo>
                  <a:pt x="1966" y="887"/>
                </a:lnTo>
                <a:lnTo>
                  <a:pt x="1964" y="898"/>
                </a:lnTo>
                <a:lnTo>
                  <a:pt x="1962" y="908"/>
                </a:lnTo>
                <a:lnTo>
                  <a:pt x="1959" y="920"/>
                </a:lnTo>
                <a:lnTo>
                  <a:pt x="1956" y="930"/>
                </a:lnTo>
                <a:lnTo>
                  <a:pt x="1951" y="940"/>
                </a:lnTo>
                <a:lnTo>
                  <a:pt x="1946" y="950"/>
                </a:lnTo>
                <a:lnTo>
                  <a:pt x="1940" y="959"/>
                </a:lnTo>
                <a:lnTo>
                  <a:pt x="1934" y="969"/>
                </a:lnTo>
                <a:lnTo>
                  <a:pt x="1928" y="978"/>
                </a:lnTo>
                <a:lnTo>
                  <a:pt x="1921" y="986"/>
                </a:lnTo>
                <a:lnTo>
                  <a:pt x="1914" y="995"/>
                </a:lnTo>
                <a:lnTo>
                  <a:pt x="1905" y="1003"/>
                </a:lnTo>
                <a:lnTo>
                  <a:pt x="1897" y="1011"/>
                </a:lnTo>
                <a:lnTo>
                  <a:pt x="1888" y="1019"/>
                </a:lnTo>
                <a:lnTo>
                  <a:pt x="1879" y="1026"/>
                </a:lnTo>
                <a:lnTo>
                  <a:pt x="1869" y="1032"/>
                </a:lnTo>
                <a:lnTo>
                  <a:pt x="1859" y="1039"/>
                </a:lnTo>
                <a:lnTo>
                  <a:pt x="1848" y="1045"/>
                </a:lnTo>
                <a:lnTo>
                  <a:pt x="1838" y="1051"/>
                </a:lnTo>
                <a:lnTo>
                  <a:pt x="1826" y="1057"/>
                </a:lnTo>
                <a:lnTo>
                  <a:pt x="1815" y="1061"/>
                </a:lnTo>
                <a:lnTo>
                  <a:pt x="1803" y="1065"/>
                </a:lnTo>
                <a:lnTo>
                  <a:pt x="1790" y="1070"/>
                </a:lnTo>
                <a:lnTo>
                  <a:pt x="1777" y="1073"/>
                </a:lnTo>
                <a:lnTo>
                  <a:pt x="1764" y="1075"/>
                </a:lnTo>
                <a:lnTo>
                  <a:pt x="1751" y="1078"/>
                </a:lnTo>
                <a:lnTo>
                  <a:pt x="1738" y="1080"/>
                </a:lnTo>
                <a:lnTo>
                  <a:pt x="1725" y="1081"/>
                </a:lnTo>
                <a:lnTo>
                  <a:pt x="1711" y="1083"/>
                </a:lnTo>
                <a:lnTo>
                  <a:pt x="1698" y="1083"/>
                </a:lnTo>
                <a:lnTo>
                  <a:pt x="1687" y="1083"/>
                </a:lnTo>
                <a:lnTo>
                  <a:pt x="1681" y="1083"/>
                </a:lnTo>
                <a:lnTo>
                  <a:pt x="1669" y="1081"/>
                </a:lnTo>
                <a:lnTo>
                  <a:pt x="1664" y="1081"/>
                </a:lnTo>
                <a:lnTo>
                  <a:pt x="1658" y="1080"/>
                </a:lnTo>
                <a:lnTo>
                  <a:pt x="1652" y="1080"/>
                </a:lnTo>
                <a:lnTo>
                  <a:pt x="1654" y="1083"/>
                </a:lnTo>
                <a:lnTo>
                  <a:pt x="1655" y="1085"/>
                </a:lnTo>
                <a:lnTo>
                  <a:pt x="1656" y="1088"/>
                </a:lnTo>
                <a:lnTo>
                  <a:pt x="1658" y="1091"/>
                </a:lnTo>
                <a:lnTo>
                  <a:pt x="1659" y="1096"/>
                </a:lnTo>
                <a:lnTo>
                  <a:pt x="1659" y="1098"/>
                </a:lnTo>
                <a:lnTo>
                  <a:pt x="1661" y="1101"/>
                </a:lnTo>
                <a:lnTo>
                  <a:pt x="1662" y="1104"/>
                </a:lnTo>
                <a:lnTo>
                  <a:pt x="1662" y="1109"/>
                </a:lnTo>
                <a:lnTo>
                  <a:pt x="1664" y="1111"/>
                </a:lnTo>
                <a:lnTo>
                  <a:pt x="1664" y="1114"/>
                </a:lnTo>
                <a:lnTo>
                  <a:pt x="1664" y="1119"/>
                </a:lnTo>
                <a:lnTo>
                  <a:pt x="1665" y="1121"/>
                </a:lnTo>
                <a:lnTo>
                  <a:pt x="1665" y="1124"/>
                </a:lnTo>
                <a:lnTo>
                  <a:pt x="1665" y="1132"/>
                </a:lnTo>
                <a:lnTo>
                  <a:pt x="1665" y="1140"/>
                </a:lnTo>
                <a:lnTo>
                  <a:pt x="1664" y="1149"/>
                </a:lnTo>
                <a:lnTo>
                  <a:pt x="1662" y="1157"/>
                </a:lnTo>
                <a:lnTo>
                  <a:pt x="1659" y="1165"/>
                </a:lnTo>
                <a:lnTo>
                  <a:pt x="1656" y="1173"/>
                </a:lnTo>
                <a:lnTo>
                  <a:pt x="1654" y="1181"/>
                </a:lnTo>
                <a:lnTo>
                  <a:pt x="1649" y="1188"/>
                </a:lnTo>
                <a:lnTo>
                  <a:pt x="1645" y="1196"/>
                </a:lnTo>
                <a:lnTo>
                  <a:pt x="1641" y="1204"/>
                </a:lnTo>
                <a:lnTo>
                  <a:pt x="1635" y="1211"/>
                </a:lnTo>
                <a:lnTo>
                  <a:pt x="1629" y="1217"/>
                </a:lnTo>
                <a:lnTo>
                  <a:pt x="1622" y="1224"/>
                </a:lnTo>
                <a:lnTo>
                  <a:pt x="1615" y="1231"/>
                </a:lnTo>
                <a:lnTo>
                  <a:pt x="1607" y="1237"/>
                </a:lnTo>
                <a:lnTo>
                  <a:pt x="1600" y="1242"/>
                </a:lnTo>
                <a:lnTo>
                  <a:pt x="1592" y="1248"/>
                </a:lnTo>
                <a:lnTo>
                  <a:pt x="1583" y="1254"/>
                </a:lnTo>
                <a:lnTo>
                  <a:pt x="1574" y="1260"/>
                </a:lnTo>
                <a:lnTo>
                  <a:pt x="1564" y="1264"/>
                </a:lnTo>
                <a:lnTo>
                  <a:pt x="1554" y="1268"/>
                </a:lnTo>
                <a:lnTo>
                  <a:pt x="1544" y="1273"/>
                </a:lnTo>
                <a:lnTo>
                  <a:pt x="1534" y="1277"/>
                </a:lnTo>
                <a:lnTo>
                  <a:pt x="1524" y="1281"/>
                </a:lnTo>
                <a:lnTo>
                  <a:pt x="1512" y="1284"/>
                </a:lnTo>
                <a:lnTo>
                  <a:pt x="1501" y="1287"/>
                </a:lnTo>
                <a:lnTo>
                  <a:pt x="1489" y="1290"/>
                </a:lnTo>
                <a:lnTo>
                  <a:pt x="1478" y="1291"/>
                </a:lnTo>
                <a:lnTo>
                  <a:pt x="1465" y="1293"/>
                </a:lnTo>
                <a:lnTo>
                  <a:pt x="1453" y="1296"/>
                </a:lnTo>
                <a:lnTo>
                  <a:pt x="1441" y="1296"/>
                </a:lnTo>
                <a:lnTo>
                  <a:pt x="1429" y="1297"/>
                </a:lnTo>
                <a:lnTo>
                  <a:pt x="1416" y="1297"/>
                </a:lnTo>
                <a:lnTo>
                  <a:pt x="1409" y="1297"/>
                </a:lnTo>
                <a:lnTo>
                  <a:pt x="1403" y="1297"/>
                </a:lnTo>
                <a:lnTo>
                  <a:pt x="1396" y="1297"/>
                </a:lnTo>
                <a:lnTo>
                  <a:pt x="1390" y="1296"/>
                </a:lnTo>
                <a:lnTo>
                  <a:pt x="1383" y="1296"/>
                </a:lnTo>
                <a:lnTo>
                  <a:pt x="1377" y="1294"/>
                </a:lnTo>
                <a:lnTo>
                  <a:pt x="1371" y="1294"/>
                </a:lnTo>
                <a:lnTo>
                  <a:pt x="1364" y="1293"/>
                </a:lnTo>
                <a:lnTo>
                  <a:pt x="1358" y="1293"/>
                </a:lnTo>
                <a:lnTo>
                  <a:pt x="1353" y="1291"/>
                </a:lnTo>
                <a:lnTo>
                  <a:pt x="1347" y="1290"/>
                </a:lnTo>
                <a:lnTo>
                  <a:pt x="1340" y="1289"/>
                </a:lnTo>
                <a:lnTo>
                  <a:pt x="1334" y="1289"/>
                </a:lnTo>
                <a:lnTo>
                  <a:pt x="1328" y="1287"/>
                </a:lnTo>
                <a:lnTo>
                  <a:pt x="1323" y="1286"/>
                </a:lnTo>
                <a:lnTo>
                  <a:pt x="1317" y="1283"/>
                </a:lnTo>
                <a:lnTo>
                  <a:pt x="1311" y="1281"/>
                </a:lnTo>
                <a:lnTo>
                  <a:pt x="1307" y="1280"/>
                </a:lnTo>
                <a:lnTo>
                  <a:pt x="1301" y="1278"/>
                </a:lnTo>
                <a:lnTo>
                  <a:pt x="1295" y="1277"/>
                </a:lnTo>
                <a:lnTo>
                  <a:pt x="1289" y="1274"/>
                </a:lnTo>
                <a:lnTo>
                  <a:pt x="1285" y="1273"/>
                </a:lnTo>
                <a:lnTo>
                  <a:pt x="1279" y="1270"/>
                </a:lnTo>
                <a:lnTo>
                  <a:pt x="1275" y="1268"/>
                </a:lnTo>
                <a:lnTo>
                  <a:pt x="1269" y="1265"/>
                </a:lnTo>
                <a:lnTo>
                  <a:pt x="1265" y="1263"/>
                </a:lnTo>
                <a:lnTo>
                  <a:pt x="1259" y="1261"/>
                </a:lnTo>
                <a:lnTo>
                  <a:pt x="1255" y="1258"/>
                </a:lnTo>
                <a:lnTo>
                  <a:pt x="1251" y="1255"/>
                </a:lnTo>
                <a:lnTo>
                  <a:pt x="1246" y="1253"/>
                </a:lnTo>
                <a:lnTo>
                  <a:pt x="1242" y="1250"/>
                </a:lnTo>
                <a:lnTo>
                  <a:pt x="1238" y="1247"/>
                </a:lnTo>
                <a:lnTo>
                  <a:pt x="1235" y="1247"/>
                </a:lnTo>
                <a:lnTo>
                  <a:pt x="1232" y="1248"/>
                </a:lnTo>
                <a:lnTo>
                  <a:pt x="1230" y="1248"/>
                </a:lnTo>
                <a:lnTo>
                  <a:pt x="1226" y="1248"/>
                </a:lnTo>
                <a:lnTo>
                  <a:pt x="1225" y="1250"/>
                </a:lnTo>
                <a:lnTo>
                  <a:pt x="1223" y="1250"/>
                </a:lnTo>
                <a:lnTo>
                  <a:pt x="1216" y="1255"/>
                </a:lnTo>
                <a:lnTo>
                  <a:pt x="1210" y="1261"/>
                </a:lnTo>
                <a:lnTo>
                  <a:pt x="1203" y="1267"/>
                </a:lnTo>
                <a:lnTo>
                  <a:pt x="1196" y="1271"/>
                </a:lnTo>
                <a:lnTo>
                  <a:pt x="1189" y="1277"/>
                </a:lnTo>
                <a:lnTo>
                  <a:pt x="1181" y="1283"/>
                </a:lnTo>
                <a:lnTo>
                  <a:pt x="1173" y="1287"/>
                </a:lnTo>
                <a:lnTo>
                  <a:pt x="1166" y="1291"/>
                </a:lnTo>
                <a:lnTo>
                  <a:pt x="1157" y="1297"/>
                </a:lnTo>
                <a:lnTo>
                  <a:pt x="1148" y="1301"/>
                </a:lnTo>
                <a:lnTo>
                  <a:pt x="1140" y="1306"/>
                </a:lnTo>
                <a:lnTo>
                  <a:pt x="1130" y="1310"/>
                </a:lnTo>
                <a:lnTo>
                  <a:pt x="1121" y="1313"/>
                </a:lnTo>
                <a:lnTo>
                  <a:pt x="1111" y="1317"/>
                </a:lnTo>
                <a:lnTo>
                  <a:pt x="1101" y="1320"/>
                </a:lnTo>
                <a:lnTo>
                  <a:pt x="1091" y="1324"/>
                </a:lnTo>
                <a:lnTo>
                  <a:pt x="1081" y="1327"/>
                </a:lnTo>
                <a:lnTo>
                  <a:pt x="1071" y="1330"/>
                </a:lnTo>
                <a:lnTo>
                  <a:pt x="1061" y="1333"/>
                </a:lnTo>
                <a:lnTo>
                  <a:pt x="1049" y="1336"/>
                </a:lnTo>
                <a:lnTo>
                  <a:pt x="1038" y="1337"/>
                </a:lnTo>
                <a:lnTo>
                  <a:pt x="1027" y="1340"/>
                </a:lnTo>
                <a:lnTo>
                  <a:pt x="1016" y="1342"/>
                </a:lnTo>
                <a:lnTo>
                  <a:pt x="1004" y="1343"/>
                </a:lnTo>
                <a:lnTo>
                  <a:pt x="993" y="1345"/>
                </a:lnTo>
                <a:lnTo>
                  <a:pt x="981" y="1346"/>
                </a:lnTo>
                <a:lnTo>
                  <a:pt x="970" y="1348"/>
                </a:lnTo>
                <a:lnTo>
                  <a:pt x="957" y="1348"/>
                </a:lnTo>
                <a:lnTo>
                  <a:pt x="945" y="1349"/>
                </a:lnTo>
                <a:lnTo>
                  <a:pt x="934" y="1349"/>
                </a:lnTo>
                <a:lnTo>
                  <a:pt x="921" y="1349"/>
                </a:lnTo>
                <a:lnTo>
                  <a:pt x="908" y="1349"/>
                </a:lnTo>
                <a:lnTo>
                  <a:pt x="894" y="1348"/>
                </a:lnTo>
                <a:lnTo>
                  <a:pt x="879" y="1346"/>
                </a:lnTo>
                <a:lnTo>
                  <a:pt x="865" y="1345"/>
                </a:lnTo>
                <a:lnTo>
                  <a:pt x="850" y="1343"/>
                </a:lnTo>
                <a:lnTo>
                  <a:pt x="836" y="1342"/>
                </a:lnTo>
                <a:lnTo>
                  <a:pt x="823" y="1339"/>
                </a:lnTo>
                <a:lnTo>
                  <a:pt x="809" y="1336"/>
                </a:lnTo>
                <a:lnTo>
                  <a:pt x="796" y="1333"/>
                </a:lnTo>
                <a:lnTo>
                  <a:pt x="783" y="1330"/>
                </a:lnTo>
                <a:lnTo>
                  <a:pt x="770" y="1327"/>
                </a:lnTo>
                <a:lnTo>
                  <a:pt x="757" y="1323"/>
                </a:lnTo>
                <a:lnTo>
                  <a:pt x="745" y="1319"/>
                </a:lnTo>
                <a:lnTo>
                  <a:pt x="732" y="1314"/>
                </a:lnTo>
                <a:lnTo>
                  <a:pt x="721" y="1310"/>
                </a:lnTo>
                <a:lnTo>
                  <a:pt x="709" y="1304"/>
                </a:lnTo>
                <a:lnTo>
                  <a:pt x="699" y="1299"/>
                </a:lnTo>
                <a:lnTo>
                  <a:pt x="688" y="1294"/>
                </a:lnTo>
                <a:lnTo>
                  <a:pt x="678" y="1289"/>
                </a:lnTo>
                <a:lnTo>
                  <a:pt x="668" y="1283"/>
                </a:lnTo>
                <a:lnTo>
                  <a:pt x="658" y="1276"/>
                </a:lnTo>
                <a:lnTo>
                  <a:pt x="649" y="1270"/>
                </a:lnTo>
                <a:lnTo>
                  <a:pt x="640" y="1263"/>
                </a:lnTo>
                <a:lnTo>
                  <a:pt x="632" y="1257"/>
                </a:lnTo>
                <a:lnTo>
                  <a:pt x="623" y="1250"/>
                </a:lnTo>
                <a:lnTo>
                  <a:pt x="616" y="1242"/>
                </a:lnTo>
                <a:lnTo>
                  <a:pt x="609" y="1235"/>
                </a:lnTo>
                <a:lnTo>
                  <a:pt x="601" y="1228"/>
                </a:lnTo>
                <a:lnTo>
                  <a:pt x="596" y="1219"/>
                </a:lnTo>
                <a:lnTo>
                  <a:pt x="590" y="1212"/>
                </a:lnTo>
                <a:lnTo>
                  <a:pt x="584" y="1204"/>
                </a:lnTo>
                <a:lnTo>
                  <a:pt x="580" y="1196"/>
                </a:lnTo>
                <a:lnTo>
                  <a:pt x="576" y="1188"/>
                </a:lnTo>
                <a:lnTo>
                  <a:pt x="568" y="1189"/>
                </a:lnTo>
                <a:lnTo>
                  <a:pt x="560" y="1191"/>
                </a:lnTo>
                <a:lnTo>
                  <a:pt x="553" y="1191"/>
                </a:lnTo>
                <a:lnTo>
                  <a:pt x="544" y="1191"/>
                </a:lnTo>
                <a:lnTo>
                  <a:pt x="535" y="1191"/>
                </a:lnTo>
                <a:lnTo>
                  <a:pt x="528" y="1191"/>
                </a:lnTo>
                <a:lnTo>
                  <a:pt x="519" y="1189"/>
                </a:lnTo>
                <a:lnTo>
                  <a:pt x="512" y="1189"/>
                </a:lnTo>
                <a:lnTo>
                  <a:pt x="504" y="1188"/>
                </a:lnTo>
                <a:lnTo>
                  <a:pt x="496" y="1186"/>
                </a:lnTo>
                <a:lnTo>
                  <a:pt x="488" y="1183"/>
                </a:lnTo>
                <a:lnTo>
                  <a:pt x="481" y="1182"/>
                </a:lnTo>
                <a:lnTo>
                  <a:pt x="472" y="1179"/>
                </a:lnTo>
                <a:lnTo>
                  <a:pt x="465" y="1176"/>
                </a:lnTo>
                <a:lnTo>
                  <a:pt x="458" y="1173"/>
                </a:lnTo>
                <a:lnTo>
                  <a:pt x="450" y="1170"/>
                </a:lnTo>
                <a:lnTo>
                  <a:pt x="443" y="1166"/>
                </a:lnTo>
                <a:lnTo>
                  <a:pt x="436" y="1163"/>
                </a:lnTo>
                <a:lnTo>
                  <a:pt x="429" y="1159"/>
                </a:lnTo>
                <a:lnTo>
                  <a:pt x="422" y="1155"/>
                </a:lnTo>
                <a:lnTo>
                  <a:pt x="414" y="1149"/>
                </a:lnTo>
                <a:lnTo>
                  <a:pt x="409" y="1145"/>
                </a:lnTo>
                <a:lnTo>
                  <a:pt x="401" y="1139"/>
                </a:lnTo>
                <a:lnTo>
                  <a:pt x="396" y="1134"/>
                </a:lnTo>
                <a:lnTo>
                  <a:pt x="390" y="1129"/>
                </a:lnTo>
                <a:lnTo>
                  <a:pt x="384" y="1123"/>
                </a:lnTo>
                <a:lnTo>
                  <a:pt x="378" y="1116"/>
                </a:lnTo>
                <a:lnTo>
                  <a:pt x="374" y="1110"/>
                </a:lnTo>
                <a:lnTo>
                  <a:pt x="368" y="1103"/>
                </a:lnTo>
                <a:lnTo>
                  <a:pt x="364" y="1097"/>
                </a:lnTo>
                <a:lnTo>
                  <a:pt x="360" y="1090"/>
                </a:lnTo>
                <a:lnTo>
                  <a:pt x="355" y="1083"/>
                </a:lnTo>
                <a:lnTo>
                  <a:pt x="354" y="1080"/>
                </a:lnTo>
                <a:lnTo>
                  <a:pt x="353" y="1075"/>
                </a:lnTo>
                <a:lnTo>
                  <a:pt x="351" y="1073"/>
                </a:lnTo>
                <a:lnTo>
                  <a:pt x="350" y="1070"/>
                </a:lnTo>
                <a:lnTo>
                  <a:pt x="347" y="1062"/>
                </a:lnTo>
                <a:lnTo>
                  <a:pt x="345" y="1060"/>
                </a:lnTo>
                <a:lnTo>
                  <a:pt x="342" y="1052"/>
                </a:lnTo>
                <a:lnTo>
                  <a:pt x="341" y="1050"/>
                </a:lnTo>
                <a:lnTo>
                  <a:pt x="341" y="1047"/>
                </a:lnTo>
                <a:lnTo>
                  <a:pt x="340" y="1042"/>
                </a:lnTo>
                <a:lnTo>
                  <a:pt x="338" y="1039"/>
                </a:lnTo>
                <a:lnTo>
                  <a:pt x="338" y="1037"/>
                </a:lnTo>
                <a:lnTo>
                  <a:pt x="337" y="1032"/>
                </a:lnTo>
                <a:lnTo>
                  <a:pt x="337" y="1029"/>
                </a:lnTo>
                <a:lnTo>
                  <a:pt x="328" y="1028"/>
                </a:lnTo>
                <a:lnTo>
                  <a:pt x="319" y="1025"/>
                </a:lnTo>
                <a:lnTo>
                  <a:pt x="311" y="1024"/>
                </a:lnTo>
                <a:lnTo>
                  <a:pt x="304" y="1021"/>
                </a:lnTo>
                <a:lnTo>
                  <a:pt x="295" y="1018"/>
                </a:lnTo>
                <a:lnTo>
                  <a:pt x="286" y="1015"/>
                </a:lnTo>
                <a:lnTo>
                  <a:pt x="279" y="1012"/>
                </a:lnTo>
                <a:lnTo>
                  <a:pt x="270" y="1009"/>
                </a:lnTo>
                <a:lnTo>
                  <a:pt x="263" y="1006"/>
                </a:lnTo>
                <a:lnTo>
                  <a:pt x="255" y="1002"/>
                </a:lnTo>
                <a:lnTo>
                  <a:pt x="247" y="998"/>
                </a:lnTo>
                <a:lnTo>
                  <a:pt x="240" y="995"/>
                </a:lnTo>
                <a:lnTo>
                  <a:pt x="233" y="990"/>
                </a:lnTo>
                <a:lnTo>
                  <a:pt x="226" y="986"/>
                </a:lnTo>
                <a:lnTo>
                  <a:pt x="219" y="982"/>
                </a:lnTo>
                <a:lnTo>
                  <a:pt x="211" y="976"/>
                </a:lnTo>
                <a:lnTo>
                  <a:pt x="201" y="969"/>
                </a:lnTo>
                <a:lnTo>
                  <a:pt x="191" y="960"/>
                </a:lnTo>
                <a:lnTo>
                  <a:pt x="183" y="952"/>
                </a:lnTo>
                <a:lnTo>
                  <a:pt x="174" y="944"/>
                </a:lnTo>
                <a:lnTo>
                  <a:pt x="167" y="934"/>
                </a:lnTo>
                <a:lnTo>
                  <a:pt x="160" y="926"/>
                </a:lnTo>
                <a:lnTo>
                  <a:pt x="152" y="917"/>
                </a:lnTo>
                <a:lnTo>
                  <a:pt x="147" y="907"/>
                </a:lnTo>
                <a:lnTo>
                  <a:pt x="141" y="898"/>
                </a:lnTo>
                <a:lnTo>
                  <a:pt x="137" y="888"/>
                </a:lnTo>
                <a:lnTo>
                  <a:pt x="132" y="878"/>
                </a:lnTo>
                <a:lnTo>
                  <a:pt x="129" y="868"/>
                </a:lnTo>
                <a:lnTo>
                  <a:pt x="127" y="859"/>
                </a:lnTo>
                <a:lnTo>
                  <a:pt x="124" y="849"/>
                </a:lnTo>
                <a:lnTo>
                  <a:pt x="122" y="839"/>
                </a:lnTo>
                <a:lnTo>
                  <a:pt x="122" y="829"/>
                </a:lnTo>
                <a:lnTo>
                  <a:pt x="122" y="819"/>
                </a:lnTo>
                <a:lnTo>
                  <a:pt x="122" y="809"/>
                </a:lnTo>
                <a:lnTo>
                  <a:pt x="124" y="799"/>
                </a:lnTo>
                <a:lnTo>
                  <a:pt x="125" y="789"/>
                </a:lnTo>
                <a:lnTo>
                  <a:pt x="127" y="779"/>
                </a:lnTo>
                <a:lnTo>
                  <a:pt x="129" y="769"/>
                </a:lnTo>
                <a:lnTo>
                  <a:pt x="134" y="760"/>
                </a:lnTo>
                <a:lnTo>
                  <a:pt x="138" y="750"/>
                </a:lnTo>
                <a:lnTo>
                  <a:pt x="142" y="740"/>
                </a:lnTo>
                <a:lnTo>
                  <a:pt x="148" y="731"/>
                </a:lnTo>
                <a:lnTo>
                  <a:pt x="154" y="723"/>
                </a:lnTo>
                <a:lnTo>
                  <a:pt x="161" y="714"/>
                </a:lnTo>
                <a:lnTo>
                  <a:pt x="168" y="705"/>
                </a:lnTo>
                <a:lnTo>
                  <a:pt x="175" y="697"/>
                </a:lnTo>
                <a:lnTo>
                  <a:pt x="184" y="688"/>
                </a:lnTo>
                <a:lnTo>
                  <a:pt x="194" y="681"/>
                </a:lnTo>
                <a:lnTo>
                  <a:pt x="203" y="674"/>
                </a:lnTo>
                <a:lnTo>
                  <a:pt x="207" y="671"/>
                </a:lnTo>
                <a:lnTo>
                  <a:pt x="213" y="667"/>
                </a:lnTo>
                <a:lnTo>
                  <a:pt x="217" y="664"/>
                </a:lnTo>
                <a:lnTo>
                  <a:pt x="223" y="661"/>
                </a:lnTo>
                <a:lnTo>
                  <a:pt x="227" y="658"/>
                </a:lnTo>
                <a:lnTo>
                  <a:pt x="233" y="655"/>
                </a:lnTo>
                <a:lnTo>
                  <a:pt x="237" y="652"/>
                </a:lnTo>
                <a:lnTo>
                  <a:pt x="243" y="651"/>
                </a:lnTo>
                <a:lnTo>
                  <a:pt x="249" y="648"/>
                </a:lnTo>
                <a:lnTo>
                  <a:pt x="253" y="645"/>
                </a:lnTo>
                <a:lnTo>
                  <a:pt x="259" y="643"/>
                </a:lnTo>
                <a:lnTo>
                  <a:pt x="265" y="641"/>
                </a:lnTo>
                <a:lnTo>
                  <a:pt x="270" y="639"/>
                </a:lnTo>
                <a:lnTo>
                  <a:pt x="276" y="636"/>
                </a:lnTo>
                <a:lnTo>
                  <a:pt x="272" y="635"/>
                </a:lnTo>
                <a:lnTo>
                  <a:pt x="268" y="632"/>
                </a:lnTo>
                <a:lnTo>
                  <a:pt x="265" y="629"/>
                </a:lnTo>
                <a:lnTo>
                  <a:pt x="260" y="626"/>
                </a:lnTo>
                <a:lnTo>
                  <a:pt x="256" y="623"/>
                </a:lnTo>
                <a:lnTo>
                  <a:pt x="253" y="622"/>
                </a:lnTo>
                <a:lnTo>
                  <a:pt x="249" y="619"/>
                </a:lnTo>
                <a:lnTo>
                  <a:pt x="246" y="616"/>
                </a:lnTo>
                <a:lnTo>
                  <a:pt x="243" y="613"/>
                </a:lnTo>
                <a:lnTo>
                  <a:pt x="239" y="610"/>
                </a:lnTo>
                <a:lnTo>
                  <a:pt x="233" y="605"/>
                </a:lnTo>
                <a:lnTo>
                  <a:pt x="230" y="600"/>
                </a:lnTo>
                <a:lnTo>
                  <a:pt x="227" y="597"/>
                </a:lnTo>
                <a:lnTo>
                  <a:pt x="222" y="592"/>
                </a:lnTo>
                <a:lnTo>
                  <a:pt x="216" y="584"/>
                </a:lnTo>
                <a:lnTo>
                  <a:pt x="214" y="582"/>
                </a:lnTo>
                <a:lnTo>
                  <a:pt x="210" y="574"/>
                </a:lnTo>
                <a:lnTo>
                  <a:pt x="207" y="572"/>
                </a:lnTo>
                <a:lnTo>
                  <a:pt x="206" y="567"/>
                </a:lnTo>
                <a:lnTo>
                  <a:pt x="203" y="564"/>
                </a:lnTo>
                <a:lnTo>
                  <a:pt x="201" y="560"/>
                </a:lnTo>
                <a:lnTo>
                  <a:pt x="200" y="556"/>
                </a:lnTo>
                <a:lnTo>
                  <a:pt x="199" y="553"/>
                </a:lnTo>
                <a:lnTo>
                  <a:pt x="196" y="546"/>
                </a:lnTo>
                <a:lnTo>
                  <a:pt x="194" y="541"/>
                </a:lnTo>
                <a:lnTo>
                  <a:pt x="193" y="533"/>
                </a:lnTo>
                <a:lnTo>
                  <a:pt x="190" y="523"/>
                </a:lnTo>
                <a:lnTo>
                  <a:pt x="188" y="511"/>
                </a:lnTo>
                <a:lnTo>
                  <a:pt x="188" y="501"/>
                </a:lnTo>
                <a:lnTo>
                  <a:pt x="188" y="489"/>
                </a:lnTo>
                <a:lnTo>
                  <a:pt x="190" y="479"/>
                </a:lnTo>
                <a:lnTo>
                  <a:pt x="193" y="468"/>
                </a:lnTo>
                <a:lnTo>
                  <a:pt x="196" y="456"/>
                </a:lnTo>
                <a:lnTo>
                  <a:pt x="199" y="446"/>
                </a:lnTo>
                <a:lnTo>
                  <a:pt x="203" y="435"/>
                </a:lnTo>
                <a:lnTo>
                  <a:pt x="209" y="425"/>
                </a:lnTo>
                <a:lnTo>
                  <a:pt x="214" y="415"/>
                </a:lnTo>
                <a:lnTo>
                  <a:pt x="222" y="404"/>
                </a:lnTo>
                <a:lnTo>
                  <a:pt x="229" y="393"/>
                </a:lnTo>
                <a:lnTo>
                  <a:pt x="236" y="383"/>
                </a:lnTo>
                <a:lnTo>
                  <a:pt x="246" y="374"/>
                </a:lnTo>
                <a:lnTo>
                  <a:pt x="255" y="364"/>
                </a:lnTo>
                <a:lnTo>
                  <a:pt x="265" y="354"/>
                </a:lnTo>
                <a:lnTo>
                  <a:pt x="275" y="345"/>
                </a:lnTo>
                <a:lnTo>
                  <a:pt x="286" y="337"/>
                </a:lnTo>
                <a:lnTo>
                  <a:pt x="298" y="328"/>
                </a:lnTo>
                <a:lnTo>
                  <a:pt x="309" y="320"/>
                </a:lnTo>
                <a:lnTo>
                  <a:pt x="322" y="311"/>
                </a:lnTo>
                <a:lnTo>
                  <a:pt x="335" y="304"/>
                </a:lnTo>
                <a:lnTo>
                  <a:pt x="350" y="297"/>
                </a:lnTo>
                <a:lnTo>
                  <a:pt x="364" y="289"/>
                </a:lnTo>
                <a:lnTo>
                  <a:pt x="378" y="282"/>
                </a:lnTo>
                <a:lnTo>
                  <a:pt x="393" y="276"/>
                </a:lnTo>
                <a:lnTo>
                  <a:pt x="409" y="269"/>
                </a:lnTo>
                <a:lnTo>
                  <a:pt x="424" y="265"/>
                </a:lnTo>
                <a:lnTo>
                  <a:pt x="442" y="259"/>
                </a:lnTo>
                <a:lnTo>
                  <a:pt x="458" y="255"/>
                </a:lnTo>
                <a:lnTo>
                  <a:pt x="475" y="250"/>
                </a:lnTo>
                <a:lnTo>
                  <a:pt x="482" y="249"/>
                </a:lnTo>
                <a:lnTo>
                  <a:pt x="491" y="248"/>
                </a:lnTo>
                <a:lnTo>
                  <a:pt x="498" y="246"/>
                </a:lnTo>
                <a:lnTo>
                  <a:pt x="505" y="245"/>
                </a:lnTo>
                <a:lnTo>
                  <a:pt x="514" y="243"/>
                </a:lnTo>
                <a:lnTo>
                  <a:pt x="521" y="243"/>
                </a:lnTo>
                <a:lnTo>
                  <a:pt x="528" y="242"/>
                </a:lnTo>
                <a:lnTo>
                  <a:pt x="535" y="240"/>
                </a:lnTo>
                <a:lnTo>
                  <a:pt x="551" y="239"/>
                </a:lnTo>
                <a:lnTo>
                  <a:pt x="558" y="239"/>
                </a:lnTo>
                <a:lnTo>
                  <a:pt x="566" y="239"/>
                </a:lnTo>
                <a:lnTo>
                  <a:pt x="573" y="239"/>
                </a:lnTo>
                <a:lnTo>
                  <a:pt x="581" y="239"/>
                </a:lnTo>
                <a:lnTo>
                  <a:pt x="596" y="239"/>
                </a:lnTo>
                <a:lnTo>
                  <a:pt x="603" y="239"/>
                </a:lnTo>
                <a:lnTo>
                  <a:pt x="610" y="239"/>
                </a:lnTo>
                <a:lnTo>
                  <a:pt x="617" y="239"/>
                </a:lnTo>
                <a:lnTo>
                  <a:pt x="625" y="240"/>
                </a:lnTo>
                <a:lnTo>
                  <a:pt x="630" y="240"/>
                </a:lnTo>
                <a:lnTo>
                  <a:pt x="637" y="240"/>
                </a:lnTo>
                <a:lnTo>
                  <a:pt x="652" y="243"/>
                </a:lnTo>
                <a:lnTo>
                  <a:pt x="658" y="243"/>
                </a:lnTo>
                <a:lnTo>
                  <a:pt x="665" y="245"/>
                </a:lnTo>
                <a:lnTo>
                  <a:pt x="672" y="246"/>
                </a:lnTo>
                <a:lnTo>
                  <a:pt x="678" y="248"/>
                </a:lnTo>
                <a:lnTo>
                  <a:pt x="685" y="249"/>
                </a:lnTo>
                <a:lnTo>
                  <a:pt x="691" y="250"/>
                </a:lnTo>
                <a:lnTo>
                  <a:pt x="696" y="252"/>
                </a:lnTo>
                <a:lnTo>
                  <a:pt x="704" y="253"/>
                </a:lnTo>
                <a:lnTo>
                  <a:pt x="709" y="246"/>
                </a:lnTo>
                <a:lnTo>
                  <a:pt x="717" y="237"/>
                </a:lnTo>
                <a:lnTo>
                  <a:pt x="722" y="230"/>
                </a:lnTo>
                <a:lnTo>
                  <a:pt x="730" y="223"/>
                </a:lnTo>
                <a:lnTo>
                  <a:pt x="738" y="214"/>
                </a:lnTo>
                <a:lnTo>
                  <a:pt x="745" y="207"/>
                </a:lnTo>
                <a:lnTo>
                  <a:pt x="753" y="200"/>
                </a:lnTo>
                <a:lnTo>
                  <a:pt x="761" y="193"/>
                </a:lnTo>
                <a:lnTo>
                  <a:pt x="770" y="187"/>
                </a:lnTo>
                <a:lnTo>
                  <a:pt x="778" y="180"/>
                </a:lnTo>
                <a:lnTo>
                  <a:pt x="787" y="173"/>
                </a:lnTo>
                <a:lnTo>
                  <a:pt x="797" y="167"/>
                </a:lnTo>
                <a:lnTo>
                  <a:pt x="806" y="160"/>
                </a:lnTo>
                <a:lnTo>
                  <a:pt x="816" y="154"/>
                </a:lnTo>
                <a:lnTo>
                  <a:pt x="826" y="148"/>
                </a:lnTo>
                <a:lnTo>
                  <a:pt x="836" y="142"/>
                </a:lnTo>
                <a:lnTo>
                  <a:pt x="846" y="137"/>
                </a:lnTo>
                <a:lnTo>
                  <a:pt x="856" y="131"/>
                </a:lnTo>
                <a:lnTo>
                  <a:pt x="868" y="127"/>
                </a:lnTo>
                <a:lnTo>
                  <a:pt x="879" y="121"/>
                </a:lnTo>
                <a:lnTo>
                  <a:pt x="889" y="117"/>
                </a:lnTo>
                <a:lnTo>
                  <a:pt x="901" y="112"/>
                </a:lnTo>
                <a:lnTo>
                  <a:pt x="912" y="108"/>
                </a:lnTo>
                <a:lnTo>
                  <a:pt x="924" y="104"/>
                </a:lnTo>
                <a:lnTo>
                  <a:pt x="937" y="99"/>
                </a:lnTo>
                <a:lnTo>
                  <a:pt x="948" y="95"/>
                </a:lnTo>
                <a:lnTo>
                  <a:pt x="961" y="92"/>
                </a:lnTo>
                <a:lnTo>
                  <a:pt x="973" y="88"/>
                </a:lnTo>
                <a:lnTo>
                  <a:pt x="986" y="85"/>
                </a:lnTo>
                <a:lnTo>
                  <a:pt x="999" y="82"/>
                </a:lnTo>
                <a:lnTo>
                  <a:pt x="1012" y="79"/>
                </a:lnTo>
                <a:lnTo>
                  <a:pt x="1025" y="78"/>
                </a:lnTo>
                <a:lnTo>
                  <a:pt x="1049" y="73"/>
                </a:lnTo>
                <a:lnTo>
                  <a:pt x="1074" y="70"/>
                </a:lnTo>
                <a:lnTo>
                  <a:pt x="1097" y="69"/>
                </a:lnTo>
                <a:lnTo>
                  <a:pt x="1120" y="68"/>
                </a:lnTo>
                <a:lnTo>
                  <a:pt x="1144" y="68"/>
                </a:lnTo>
                <a:lnTo>
                  <a:pt x="1167" y="69"/>
                </a:lnTo>
                <a:lnTo>
                  <a:pt x="1190" y="70"/>
                </a:lnTo>
                <a:lnTo>
                  <a:pt x="1212" y="72"/>
                </a:lnTo>
                <a:lnTo>
                  <a:pt x="1235" y="75"/>
                </a:lnTo>
                <a:lnTo>
                  <a:pt x="1256" y="79"/>
                </a:lnTo>
                <a:lnTo>
                  <a:pt x="1278" y="83"/>
                </a:lnTo>
                <a:lnTo>
                  <a:pt x="1298" y="89"/>
                </a:lnTo>
                <a:lnTo>
                  <a:pt x="1320" y="95"/>
                </a:lnTo>
                <a:lnTo>
                  <a:pt x="1340" y="102"/>
                </a:lnTo>
                <a:lnTo>
                  <a:pt x="1358" y="109"/>
                </a:lnTo>
                <a:lnTo>
                  <a:pt x="1379" y="118"/>
                </a:lnTo>
                <a:lnTo>
                  <a:pt x="1396" y="127"/>
                </a:lnTo>
                <a:lnTo>
                  <a:pt x="1415" y="135"/>
                </a:lnTo>
                <a:lnTo>
                  <a:pt x="1432" y="145"/>
                </a:lnTo>
                <a:lnTo>
                  <a:pt x="1448" y="155"/>
                </a:lnTo>
                <a:lnTo>
                  <a:pt x="1464" y="167"/>
                </a:lnTo>
                <a:lnTo>
                  <a:pt x="1478" y="178"/>
                </a:lnTo>
                <a:lnTo>
                  <a:pt x="1492" y="191"/>
                </a:lnTo>
                <a:lnTo>
                  <a:pt x="1505" y="204"/>
                </a:lnTo>
                <a:lnTo>
                  <a:pt x="1518" y="217"/>
                </a:lnTo>
                <a:lnTo>
                  <a:pt x="1530" y="232"/>
                </a:lnTo>
                <a:lnTo>
                  <a:pt x="1540" y="246"/>
                </a:lnTo>
                <a:lnTo>
                  <a:pt x="1550" y="261"/>
                </a:lnTo>
                <a:lnTo>
                  <a:pt x="1557" y="276"/>
                </a:lnTo>
                <a:lnTo>
                  <a:pt x="1566" y="292"/>
                </a:lnTo>
                <a:lnTo>
                  <a:pt x="1571" y="308"/>
                </a:lnTo>
                <a:lnTo>
                  <a:pt x="1576" y="325"/>
                </a:lnTo>
                <a:close/>
                <a:moveTo>
                  <a:pt x="1769" y="655"/>
                </a:moveTo>
                <a:lnTo>
                  <a:pt x="1769" y="655"/>
                </a:lnTo>
                <a:lnTo>
                  <a:pt x="1769" y="655"/>
                </a:lnTo>
                <a:close/>
                <a:moveTo>
                  <a:pt x="1767" y="652"/>
                </a:moveTo>
                <a:lnTo>
                  <a:pt x="1767" y="654"/>
                </a:lnTo>
                <a:lnTo>
                  <a:pt x="1767" y="652"/>
                </a:lnTo>
                <a:close/>
                <a:moveTo>
                  <a:pt x="1766" y="651"/>
                </a:moveTo>
                <a:lnTo>
                  <a:pt x="1767" y="651"/>
                </a:lnTo>
                <a:lnTo>
                  <a:pt x="1766" y="651"/>
                </a:lnTo>
                <a:close/>
                <a:moveTo>
                  <a:pt x="1579" y="331"/>
                </a:moveTo>
                <a:lnTo>
                  <a:pt x="1579" y="333"/>
                </a:lnTo>
                <a:lnTo>
                  <a:pt x="1579" y="331"/>
                </a:lnTo>
                <a:close/>
                <a:moveTo>
                  <a:pt x="1577" y="327"/>
                </a:moveTo>
                <a:lnTo>
                  <a:pt x="1577" y="328"/>
                </a:lnTo>
                <a:lnTo>
                  <a:pt x="1577" y="327"/>
                </a:lnTo>
                <a:close/>
                <a:moveTo>
                  <a:pt x="1577" y="325"/>
                </a:moveTo>
                <a:lnTo>
                  <a:pt x="1577" y="327"/>
                </a:lnTo>
                <a:lnTo>
                  <a:pt x="1577" y="325"/>
                </a:lnTo>
                <a:close/>
                <a:moveTo>
                  <a:pt x="1820" y="649"/>
                </a:moveTo>
                <a:lnTo>
                  <a:pt x="1820" y="648"/>
                </a:lnTo>
                <a:lnTo>
                  <a:pt x="1820" y="649"/>
                </a:lnTo>
                <a:close/>
                <a:moveTo>
                  <a:pt x="1820" y="648"/>
                </a:moveTo>
                <a:lnTo>
                  <a:pt x="1819" y="646"/>
                </a:lnTo>
                <a:lnTo>
                  <a:pt x="1820" y="648"/>
                </a:lnTo>
                <a:close/>
                <a:moveTo>
                  <a:pt x="1819" y="645"/>
                </a:moveTo>
                <a:lnTo>
                  <a:pt x="1819" y="645"/>
                </a:lnTo>
                <a:lnTo>
                  <a:pt x="1819" y="645"/>
                </a:lnTo>
                <a:close/>
                <a:moveTo>
                  <a:pt x="1819" y="645"/>
                </a:moveTo>
                <a:lnTo>
                  <a:pt x="1818" y="643"/>
                </a:lnTo>
                <a:lnTo>
                  <a:pt x="1819" y="645"/>
                </a:lnTo>
                <a:close/>
                <a:moveTo>
                  <a:pt x="1610" y="292"/>
                </a:moveTo>
                <a:lnTo>
                  <a:pt x="1610" y="292"/>
                </a:lnTo>
                <a:lnTo>
                  <a:pt x="1610" y="292"/>
                </a:lnTo>
                <a:close/>
                <a:moveTo>
                  <a:pt x="1820" y="648"/>
                </a:moveTo>
                <a:lnTo>
                  <a:pt x="1820" y="648"/>
                </a:lnTo>
                <a:lnTo>
                  <a:pt x="1819" y="645"/>
                </a:lnTo>
                <a:lnTo>
                  <a:pt x="1820" y="641"/>
                </a:lnTo>
                <a:lnTo>
                  <a:pt x="1823" y="636"/>
                </a:lnTo>
                <a:lnTo>
                  <a:pt x="1825" y="632"/>
                </a:lnTo>
                <a:lnTo>
                  <a:pt x="1828" y="628"/>
                </a:lnTo>
                <a:lnTo>
                  <a:pt x="1829" y="622"/>
                </a:lnTo>
                <a:lnTo>
                  <a:pt x="1832" y="618"/>
                </a:lnTo>
                <a:lnTo>
                  <a:pt x="1833" y="613"/>
                </a:lnTo>
                <a:lnTo>
                  <a:pt x="1835" y="609"/>
                </a:lnTo>
                <a:lnTo>
                  <a:pt x="1838" y="597"/>
                </a:lnTo>
                <a:lnTo>
                  <a:pt x="1841" y="587"/>
                </a:lnTo>
                <a:lnTo>
                  <a:pt x="1842" y="576"/>
                </a:lnTo>
                <a:lnTo>
                  <a:pt x="1843" y="564"/>
                </a:lnTo>
                <a:lnTo>
                  <a:pt x="1843" y="553"/>
                </a:lnTo>
                <a:lnTo>
                  <a:pt x="1842" y="541"/>
                </a:lnTo>
                <a:lnTo>
                  <a:pt x="1841" y="531"/>
                </a:lnTo>
                <a:lnTo>
                  <a:pt x="1839" y="520"/>
                </a:lnTo>
                <a:lnTo>
                  <a:pt x="1836" y="508"/>
                </a:lnTo>
                <a:lnTo>
                  <a:pt x="1832" y="497"/>
                </a:lnTo>
                <a:lnTo>
                  <a:pt x="1829" y="485"/>
                </a:lnTo>
                <a:lnTo>
                  <a:pt x="1823" y="474"/>
                </a:lnTo>
                <a:lnTo>
                  <a:pt x="1818" y="464"/>
                </a:lnTo>
                <a:lnTo>
                  <a:pt x="1812" y="452"/>
                </a:lnTo>
                <a:lnTo>
                  <a:pt x="1805" y="440"/>
                </a:lnTo>
                <a:lnTo>
                  <a:pt x="1797" y="430"/>
                </a:lnTo>
                <a:lnTo>
                  <a:pt x="1790" y="420"/>
                </a:lnTo>
                <a:lnTo>
                  <a:pt x="1782" y="409"/>
                </a:lnTo>
                <a:lnTo>
                  <a:pt x="1773" y="399"/>
                </a:lnTo>
                <a:lnTo>
                  <a:pt x="1763" y="389"/>
                </a:lnTo>
                <a:lnTo>
                  <a:pt x="1753" y="380"/>
                </a:lnTo>
                <a:lnTo>
                  <a:pt x="1743" y="370"/>
                </a:lnTo>
                <a:lnTo>
                  <a:pt x="1731" y="361"/>
                </a:lnTo>
                <a:lnTo>
                  <a:pt x="1720" y="351"/>
                </a:lnTo>
                <a:lnTo>
                  <a:pt x="1707" y="343"/>
                </a:lnTo>
                <a:lnTo>
                  <a:pt x="1695" y="335"/>
                </a:lnTo>
                <a:lnTo>
                  <a:pt x="1682" y="327"/>
                </a:lnTo>
                <a:lnTo>
                  <a:pt x="1668" y="320"/>
                </a:lnTo>
                <a:lnTo>
                  <a:pt x="1655" y="312"/>
                </a:lnTo>
                <a:lnTo>
                  <a:pt x="1641" y="305"/>
                </a:lnTo>
                <a:lnTo>
                  <a:pt x="1626" y="299"/>
                </a:lnTo>
                <a:lnTo>
                  <a:pt x="1610" y="292"/>
                </a:lnTo>
                <a:lnTo>
                  <a:pt x="1610" y="291"/>
                </a:lnTo>
                <a:lnTo>
                  <a:pt x="1609" y="288"/>
                </a:lnTo>
                <a:lnTo>
                  <a:pt x="1609" y="286"/>
                </a:lnTo>
                <a:lnTo>
                  <a:pt x="1609" y="284"/>
                </a:lnTo>
                <a:lnTo>
                  <a:pt x="1603" y="266"/>
                </a:lnTo>
                <a:lnTo>
                  <a:pt x="1596" y="248"/>
                </a:lnTo>
                <a:lnTo>
                  <a:pt x="1587" y="230"/>
                </a:lnTo>
                <a:lnTo>
                  <a:pt x="1579" y="213"/>
                </a:lnTo>
                <a:lnTo>
                  <a:pt x="1567" y="197"/>
                </a:lnTo>
                <a:lnTo>
                  <a:pt x="1556" y="181"/>
                </a:lnTo>
                <a:lnTo>
                  <a:pt x="1544" y="165"/>
                </a:lnTo>
                <a:lnTo>
                  <a:pt x="1530" y="151"/>
                </a:lnTo>
                <a:lnTo>
                  <a:pt x="1515" y="137"/>
                </a:lnTo>
                <a:lnTo>
                  <a:pt x="1500" y="124"/>
                </a:lnTo>
                <a:lnTo>
                  <a:pt x="1484" y="111"/>
                </a:lnTo>
                <a:lnTo>
                  <a:pt x="1466" y="98"/>
                </a:lnTo>
                <a:lnTo>
                  <a:pt x="1448" y="86"/>
                </a:lnTo>
                <a:lnTo>
                  <a:pt x="1429" y="75"/>
                </a:lnTo>
                <a:lnTo>
                  <a:pt x="1409" y="65"/>
                </a:lnTo>
                <a:lnTo>
                  <a:pt x="1389" y="55"/>
                </a:lnTo>
                <a:lnTo>
                  <a:pt x="1369" y="46"/>
                </a:lnTo>
                <a:lnTo>
                  <a:pt x="1347" y="37"/>
                </a:lnTo>
                <a:lnTo>
                  <a:pt x="1324" y="30"/>
                </a:lnTo>
                <a:lnTo>
                  <a:pt x="1301" y="24"/>
                </a:lnTo>
                <a:lnTo>
                  <a:pt x="1278" y="19"/>
                </a:lnTo>
                <a:lnTo>
                  <a:pt x="1255" y="13"/>
                </a:lnTo>
                <a:lnTo>
                  <a:pt x="1230" y="9"/>
                </a:lnTo>
                <a:lnTo>
                  <a:pt x="1206" y="6"/>
                </a:lnTo>
                <a:lnTo>
                  <a:pt x="1180" y="3"/>
                </a:lnTo>
                <a:lnTo>
                  <a:pt x="1156" y="1"/>
                </a:lnTo>
                <a:lnTo>
                  <a:pt x="1130" y="0"/>
                </a:lnTo>
                <a:lnTo>
                  <a:pt x="1104" y="0"/>
                </a:lnTo>
                <a:lnTo>
                  <a:pt x="1078" y="1"/>
                </a:lnTo>
                <a:lnTo>
                  <a:pt x="1052" y="4"/>
                </a:lnTo>
                <a:lnTo>
                  <a:pt x="1026" y="7"/>
                </a:lnTo>
                <a:lnTo>
                  <a:pt x="999" y="11"/>
                </a:lnTo>
                <a:lnTo>
                  <a:pt x="984" y="13"/>
                </a:lnTo>
                <a:lnTo>
                  <a:pt x="970" y="16"/>
                </a:lnTo>
                <a:lnTo>
                  <a:pt x="956" y="20"/>
                </a:lnTo>
                <a:lnTo>
                  <a:pt x="941" y="23"/>
                </a:lnTo>
                <a:lnTo>
                  <a:pt x="928" y="27"/>
                </a:lnTo>
                <a:lnTo>
                  <a:pt x="914" y="30"/>
                </a:lnTo>
                <a:lnTo>
                  <a:pt x="901" y="34"/>
                </a:lnTo>
                <a:lnTo>
                  <a:pt x="888" y="39"/>
                </a:lnTo>
                <a:lnTo>
                  <a:pt x="875" y="45"/>
                </a:lnTo>
                <a:lnTo>
                  <a:pt x="862" y="49"/>
                </a:lnTo>
                <a:lnTo>
                  <a:pt x="849" y="53"/>
                </a:lnTo>
                <a:lnTo>
                  <a:pt x="838" y="59"/>
                </a:lnTo>
                <a:lnTo>
                  <a:pt x="825" y="65"/>
                </a:lnTo>
                <a:lnTo>
                  <a:pt x="813" y="70"/>
                </a:lnTo>
                <a:lnTo>
                  <a:pt x="802" y="76"/>
                </a:lnTo>
                <a:lnTo>
                  <a:pt x="790" y="83"/>
                </a:lnTo>
                <a:lnTo>
                  <a:pt x="778" y="89"/>
                </a:lnTo>
                <a:lnTo>
                  <a:pt x="767" y="96"/>
                </a:lnTo>
                <a:lnTo>
                  <a:pt x="757" y="102"/>
                </a:lnTo>
                <a:lnTo>
                  <a:pt x="747" y="109"/>
                </a:lnTo>
                <a:lnTo>
                  <a:pt x="737" y="117"/>
                </a:lnTo>
                <a:lnTo>
                  <a:pt x="727" y="124"/>
                </a:lnTo>
                <a:lnTo>
                  <a:pt x="717" y="131"/>
                </a:lnTo>
                <a:lnTo>
                  <a:pt x="708" y="140"/>
                </a:lnTo>
                <a:lnTo>
                  <a:pt x="698" y="147"/>
                </a:lnTo>
                <a:lnTo>
                  <a:pt x="689" y="155"/>
                </a:lnTo>
                <a:lnTo>
                  <a:pt x="681" y="163"/>
                </a:lnTo>
                <a:lnTo>
                  <a:pt x="673" y="171"/>
                </a:lnTo>
                <a:lnTo>
                  <a:pt x="665" y="180"/>
                </a:lnTo>
                <a:lnTo>
                  <a:pt x="658" y="189"/>
                </a:lnTo>
                <a:lnTo>
                  <a:pt x="650" y="197"/>
                </a:lnTo>
                <a:lnTo>
                  <a:pt x="643" y="206"/>
                </a:lnTo>
                <a:lnTo>
                  <a:pt x="636" y="204"/>
                </a:lnTo>
                <a:lnTo>
                  <a:pt x="629" y="201"/>
                </a:lnTo>
                <a:lnTo>
                  <a:pt x="622" y="200"/>
                </a:lnTo>
                <a:lnTo>
                  <a:pt x="616" y="199"/>
                </a:lnTo>
                <a:lnTo>
                  <a:pt x="609" y="197"/>
                </a:lnTo>
                <a:lnTo>
                  <a:pt x="601" y="196"/>
                </a:lnTo>
                <a:lnTo>
                  <a:pt x="593" y="194"/>
                </a:lnTo>
                <a:lnTo>
                  <a:pt x="578" y="193"/>
                </a:lnTo>
                <a:lnTo>
                  <a:pt x="571" y="191"/>
                </a:lnTo>
                <a:lnTo>
                  <a:pt x="563" y="191"/>
                </a:lnTo>
                <a:lnTo>
                  <a:pt x="555" y="190"/>
                </a:lnTo>
                <a:lnTo>
                  <a:pt x="548" y="190"/>
                </a:lnTo>
                <a:lnTo>
                  <a:pt x="540" y="190"/>
                </a:lnTo>
                <a:lnTo>
                  <a:pt x="532" y="189"/>
                </a:lnTo>
                <a:lnTo>
                  <a:pt x="524" y="189"/>
                </a:lnTo>
                <a:lnTo>
                  <a:pt x="508" y="189"/>
                </a:lnTo>
                <a:lnTo>
                  <a:pt x="492" y="190"/>
                </a:lnTo>
                <a:lnTo>
                  <a:pt x="483" y="190"/>
                </a:lnTo>
                <a:lnTo>
                  <a:pt x="475" y="190"/>
                </a:lnTo>
                <a:lnTo>
                  <a:pt x="466" y="191"/>
                </a:lnTo>
                <a:lnTo>
                  <a:pt x="459" y="191"/>
                </a:lnTo>
                <a:lnTo>
                  <a:pt x="450" y="193"/>
                </a:lnTo>
                <a:lnTo>
                  <a:pt x="442" y="194"/>
                </a:lnTo>
                <a:lnTo>
                  <a:pt x="433" y="194"/>
                </a:lnTo>
                <a:lnTo>
                  <a:pt x="424" y="196"/>
                </a:lnTo>
                <a:lnTo>
                  <a:pt x="407" y="199"/>
                </a:lnTo>
                <a:lnTo>
                  <a:pt x="399" y="200"/>
                </a:lnTo>
                <a:lnTo>
                  <a:pt x="390" y="203"/>
                </a:lnTo>
                <a:lnTo>
                  <a:pt x="371" y="207"/>
                </a:lnTo>
                <a:lnTo>
                  <a:pt x="354" y="212"/>
                </a:lnTo>
                <a:lnTo>
                  <a:pt x="335" y="217"/>
                </a:lnTo>
                <a:lnTo>
                  <a:pt x="318" y="223"/>
                </a:lnTo>
                <a:lnTo>
                  <a:pt x="301" y="230"/>
                </a:lnTo>
                <a:lnTo>
                  <a:pt x="283" y="237"/>
                </a:lnTo>
                <a:lnTo>
                  <a:pt x="268" y="245"/>
                </a:lnTo>
                <a:lnTo>
                  <a:pt x="252" y="252"/>
                </a:lnTo>
                <a:lnTo>
                  <a:pt x="237" y="261"/>
                </a:lnTo>
                <a:lnTo>
                  <a:pt x="223" y="269"/>
                </a:lnTo>
                <a:lnTo>
                  <a:pt x="209" y="278"/>
                </a:lnTo>
                <a:lnTo>
                  <a:pt x="194" y="288"/>
                </a:lnTo>
                <a:lnTo>
                  <a:pt x="183" y="297"/>
                </a:lnTo>
                <a:lnTo>
                  <a:pt x="170" y="307"/>
                </a:lnTo>
                <a:lnTo>
                  <a:pt x="158" y="317"/>
                </a:lnTo>
                <a:lnTo>
                  <a:pt x="147" y="328"/>
                </a:lnTo>
                <a:lnTo>
                  <a:pt x="137" y="338"/>
                </a:lnTo>
                <a:lnTo>
                  <a:pt x="128" y="350"/>
                </a:lnTo>
                <a:lnTo>
                  <a:pt x="118" y="360"/>
                </a:lnTo>
                <a:lnTo>
                  <a:pt x="111" y="371"/>
                </a:lnTo>
                <a:lnTo>
                  <a:pt x="104" y="383"/>
                </a:lnTo>
                <a:lnTo>
                  <a:pt x="96" y="394"/>
                </a:lnTo>
                <a:lnTo>
                  <a:pt x="91" y="407"/>
                </a:lnTo>
                <a:lnTo>
                  <a:pt x="86" y="419"/>
                </a:lnTo>
                <a:lnTo>
                  <a:pt x="82" y="430"/>
                </a:lnTo>
                <a:lnTo>
                  <a:pt x="79" y="442"/>
                </a:lnTo>
                <a:lnTo>
                  <a:pt x="76" y="455"/>
                </a:lnTo>
                <a:lnTo>
                  <a:pt x="75" y="466"/>
                </a:lnTo>
                <a:lnTo>
                  <a:pt x="75" y="478"/>
                </a:lnTo>
                <a:lnTo>
                  <a:pt x="75" y="491"/>
                </a:lnTo>
                <a:lnTo>
                  <a:pt x="76" y="502"/>
                </a:lnTo>
                <a:lnTo>
                  <a:pt x="78" y="514"/>
                </a:lnTo>
                <a:lnTo>
                  <a:pt x="79" y="520"/>
                </a:lnTo>
                <a:lnTo>
                  <a:pt x="80" y="524"/>
                </a:lnTo>
                <a:lnTo>
                  <a:pt x="82" y="528"/>
                </a:lnTo>
                <a:lnTo>
                  <a:pt x="83" y="533"/>
                </a:lnTo>
                <a:lnTo>
                  <a:pt x="85" y="536"/>
                </a:lnTo>
                <a:lnTo>
                  <a:pt x="86" y="540"/>
                </a:lnTo>
                <a:lnTo>
                  <a:pt x="89" y="544"/>
                </a:lnTo>
                <a:lnTo>
                  <a:pt x="91" y="548"/>
                </a:lnTo>
                <a:lnTo>
                  <a:pt x="92" y="553"/>
                </a:lnTo>
                <a:lnTo>
                  <a:pt x="95" y="557"/>
                </a:lnTo>
                <a:lnTo>
                  <a:pt x="98" y="560"/>
                </a:lnTo>
                <a:lnTo>
                  <a:pt x="99" y="564"/>
                </a:lnTo>
                <a:lnTo>
                  <a:pt x="102" y="569"/>
                </a:lnTo>
                <a:lnTo>
                  <a:pt x="105" y="572"/>
                </a:lnTo>
                <a:lnTo>
                  <a:pt x="108" y="576"/>
                </a:lnTo>
                <a:lnTo>
                  <a:pt x="111" y="579"/>
                </a:lnTo>
                <a:lnTo>
                  <a:pt x="114" y="583"/>
                </a:lnTo>
                <a:lnTo>
                  <a:pt x="116" y="586"/>
                </a:lnTo>
                <a:lnTo>
                  <a:pt x="119" y="590"/>
                </a:lnTo>
                <a:lnTo>
                  <a:pt x="127" y="596"/>
                </a:lnTo>
                <a:lnTo>
                  <a:pt x="131" y="600"/>
                </a:lnTo>
                <a:lnTo>
                  <a:pt x="134" y="603"/>
                </a:lnTo>
                <a:lnTo>
                  <a:pt x="138" y="606"/>
                </a:lnTo>
                <a:lnTo>
                  <a:pt x="141" y="609"/>
                </a:lnTo>
                <a:lnTo>
                  <a:pt x="145" y="612"/>
                </a:lnTo>
                <a:lnTo>
                  <a:pt x="154" y="618"/>
                </a:lnTo>
                <a:lnTo>
                  <a:pt x="158" y="620"/>
                </a:lnTo>
                <a:lnTo>
                  <a:pt x="163" y="623"/>
                </a:lnTo>
                <a:lnTo>
                  <a:pt x="167" y="626"/>
                </a:lnTo>
                <a:lnTo>
                  <a:pt x="171" y="629"/>
                </a:lnTo>
                <a:lnTo>
                  <a:pt x="164" y="632"/>
                </a:lnTo>
                <a:lnTo>
                  <a:pt x="158" y="633"/>
                </a:lnTo>
                <a:lnTo>
                  <a:pt x="152" y="636"/>
                </a:lnTo>
                <a:lnTo>
                  <a:pt x="147" y="639"/>
                </a:lnTo>
                <a:lnTo>
                  <a:pt x="141" y="641"/>
                </a:lnTo>
                <a:lnTo>
                  <a:pt x="134" y="643"/>
                </a:lnTo>
                <a:lnTo>
                  <a:pt x="128" y="646"/>
                </a:lnTo>
                <a:lnTo>
                  <a:pt x="122" y="649"/>
                </a:lnTo>
                <a:lnTo>
                  <a:pt x="118" y="652"/>
                </a:lnTo>
                <a:lnTo>
                  <a:pt x="112" y="656"/>
                </a:lnTo>
                <a:lnTo>
                  <a:pt x="106" y="659"/>
                </a:lnTo>
                <a:lnTo>
                  <a:pt x="101" y="662"/>
                </a:lnTo>
                <a:lnTo>
                  <a:pt x="95" y="667"/>
                </a:lnTo>
                <a:lnTo>
                  <a:pt x="91" y="669"/>
                </a:lnTo>
                <a:lnTo>
                  <a:pt x="85" y="674"/>
                </a:lnTo>
                <a:lnTo>
                  <a:pt x="80" y="678"/>
                </a:lnTo>
                <a:lnTo>
                  <a:pt x="70" y="687"/>
                </a:lnTo>
                <a:lnTo>
                  <a:pt x="60" y="695"/>
                </a:lnTo>
                <a:lnTo>
                  <a:pt x="52" y="704"/>
                </a:lnTo>
                <a:lnTo>
                  <a:pt x="43" y="714"/>
                </a:lnTo>
                <a:lnTo>
                  <a:pt x="36" y="724"/>
                </a:lnTo>
                <a:lnTo>
                  <a:pt x="29" y="734"/>
                </a:lnTo>
                <a:lnTo>
                  <a:pt x="23" y="744"/>
                </a:lnTo>
                <a:lnTo>
                  <a:pt x="17" y="754"/>
                </a:lnTo>
                <a:lnTo>
                  <a:pt x="13" y="764"/>
                </a:lnTo>
                <a:lnTo>
                  <a:pt x="9" y="776"/>
                </a:lnTo>
                <a:lnTo>
                  <a:pt x="6" y="786"/>
                </a:lnTo>
                <a:lnTo>
                  <a:pt x="3" y="798"/>
                </a:lnTo>
                <a:lnTo>
                  <a:pt x="1" y="808"/>
                </a:lnTo>
                <a:lnTo>
                  <a:pt x="1" y="819"/>
                </a:lnTo>
                <a:lnTo>
                  <a:pt x="0" y="831"/>
                </a:lnTo>
                <a:lnTo>
                  <a:pt x="0" y="841"/>
                </a:lnTo>
                <a:lnTo>
                  <a:pt x="1" y="852"/>
                </a:lnTo>
                <a:lnTo>
                  <a:pt x="3" y="864"/>
                </a:lnTo>
                <a:lnTo>
                  <a:pt x="6" y="875"/>
                </a:lnTo>
                <a:lnTo>
                  <a:pt x="9" y="885"/>
                </a:lnTo>
                <a:lnTo>
                  <a:pt x="13" y="897"/>
                </a:lnTo>
                <a:lnTo>
                  <a:pt x="17" y="907"/>
                </a:lnTo>
                <a:lnTo>
                  <a:pt x="23" y="918"/>
                </a:lnTo>
                <a:lnTo>
                  <a:pt x="29" y="929"/>
                </a:lnTo>
                <a:lnTo>
                  <a:pt x="34" y="939"/>
                </a:lnTo>
                <a:lnTo>
                  <a:pt x="42" y="949"/>
                </a:lnTo>
                <a:lnTo>
                  <a:pt x="50" y="959"/>
                </a:lnTo>
                <a:lnTo>
                  <a:pt x="59" y="969"/>
                </a:lnTo>
                <a:lnTo>
                  <a:pt x="68" y="978"/>
                </a:lnTo>
                <a:lnTo>
                  <a:pt x="78" y="988"/>
                </a:lnTo>
                <a:lnTo>
                  <a:pt x="89" y="996"/>
                </a:lnTo>
                <a:lnTo>
                  <a:pt x="101" y="1005"/>
                </a:lnTo>
                <a:lnTo>
                  <a:pt x="104" y="1008"/>
                </a:lnTo>
                <a:lnTo>
                  <a:pt x="108" y="1009"/>
                </a:lnTo>
                <a:lnTo>
                  <a:pt x="112" y="1012"/>
                </a:lnTo>
                <a:lnTo>
                  <a:pt x="115" y="1015"/>
                </a:lnTo>
                <a:lnTo>
                  <a:pt x="124" y="1019"/>
                </a:lnTo>
                <a:lnTo>
                  <a:pt x="128" y="1022"/>
                </a:lnTo>
                <a:lnTo>
                  <a:pt x="131" y="1025"/>
                </a:lnTo>
                <a:lnTo>
                  <a:pt x="135" y="1026"/>
                </a:lnTo>
                <a:lnTo>
                  <a:pt x="140" y="1029"/>
                </a:lnTo>
                <a:lnTo>
                  <a:pt x="144" y="1031"/>
                </a:lnTo>
                <a:lnTo>
                  <a:pt x="148" y="1034"/>
                </a:lnTo>
                <a:lnTo>
                  <a:pt x="157" y="1037"/>
                </a:lnTo>
                <a:lnTo>
                  <a:pt x="165" y="1041"/>
                </a:lnTo>
                <a:lnTo>
                  <a:pt x="174" y="1044"/>
                </a:lnTo>
                <a:lnTo>
                  <a:pt x="183" y="1048"/>
                </a:lnTo>
                <a:lnTo>
                  <a:pt x="191" y="1051"/>
                </a:lnTo>
                <a:lnTo>
                  <a:pt x="201" y="1054"/>
                </a:lnTo>
                <a:lnTo>
                  <a:pt x="210" y="1057"/>
                </a:lnTo>
                <a:lnTo>
                  <a:pt x="219" y="1058"/>
                </a:lnTo>
                <a:lnTo>
                  <a:pt x="229" y="1061"/>
                </a:lnTo>
                <a:lnTo>
                  <a:pt x="237" y="1062"/>
                </a:lnTo>
                <a:lnTo>
                  <a:pt x="239" y="1067"/>
                </a:lnTo>
                <a:lnTo>
                  <a:pt x="239" y="1071"/>
                </a:lnTo>
                <a:lnTo>
                  <a:pt x="240" y="1074"/>
                </a:lnTo>
                <a:lnTo>
                  <a:pt x="242" y="1078"/>
                </a:lnTo>
                <a:lnTo>
                  <a:pt x="242" y="1081"/>
                </a:lnTo>
                <a:lnTo>
                  <a:pt x="243" y="1085"/>
                </a:lnTo>
                <a:lnTo>
                  <a:pt x="245" y="1088"/>
                </a:lnTo>
                <a:lnTo>
                  <a:pt x="246" y="1093"/>
                </a:lnTo>
                <a:lnTo>
                  <a:pt x="247" y="1096"/>
                </a:lnTo>
                <a:lnTo>
                  <a:pt x="249" y="1100"/>
                </a:lnTo>
                <a:lnTo>
                  <a:pt x="250" y="1104"/>
                </a:lnTo>
                <a:lnTo>
                  <a:pt x="252" y="1107"/>
                </a:lnTo>
                <a:lnTo>
                  <a:pt x="253" y="1111"/>
                </a:lnTo>
                <a:lnTo>
                  <a:pt x="255" y="1114"/>
                </a:lnTo>
                <a:lnTo>
                  <a:pt x="258" y="1119"/>
                </a:lnTo>
                <a:lnTo>
                  <a:pt x="259" y="1121"/>
                </a:lnTo>
                <a:lnTo>
                  <a:pt x="263" y="1130"/>
                </a:lnTo>
                <a:lnTo>
                  <a:pt x="268" y="1137"/>
                </a:lnTo>
                <a:lnTo>
                  <a:pt x="273" y="1145"/>
                </a:lnTo>
                <a:lnTo>
                  <a:pt x="279" y="1152"/>
                </a:lnTo>
                <a:lnTo>
                  <a:pt x="285" y="1159"/>
                </a:lnTo>
                <a:lnTo>
                  <a:pt x="291" y="1166"/>
                </a:lnTo>
                <a:lnTo>
                  <a:pt x="296" y="1172"/>
                </a:lnTo>
                <a:lnTo>
                  <a:pt x="304" y="1179"/>
                </a:lnTo>
                <a:lnTo>
                  <a:pt x="311" y="1185"/>
                </a:lnTo>
                <a:lnTo>
                  <a:pt x="317" y="1191"/>
                </a:lnTo>
                <a:lnTo>
                  <a:pt x="325" y="1196"/>
                </a:lnTo>
                <a:lnTo>
                  <a:pt x="332" y="1201"/>
                </a:lnTo>
                <a:lnTo>
                  <a:pt x="340" y="1206"/>
                </a:lnTo>
                <a:lnTo>
                  <a:pt x="347" y="1211"/>
                </a:lnTo>
                <a:lnTo>
                  <a:pt x="355" y="1215"/>
                </a:lnTo>
                <a:lnTo>
                  <a:pt x="363" y="1219"/>
                </a:lnTo>
                <a:lnTo>
                  <a:pt x="371" y="1222"/>
                </a:lnTo>
                <a:lnTo>
                  <a:pt x="380" y="1225"/>
                </a:lnTo>
                <a:lnTo>
                  <a:pt x="388" y="1229"/>
                </a:lnTo>
                <a:lnTo>
                  <a:pt x="397" y="1232"/>
                </a:lnTo>
                <a:lnTo>
                  <a:pt x="406" y="1234"/>
                </a:lnTo>
                <a:lnTo>
                  <a:pt x="414" y="1237"/>
                </a:lnTo>
                <a:lnTo>
                  <a:pt x="423" y="1238"/>
                </a:lnTo>
                <a:lnTo>
                  <a:pt x="432" y="1240"/>
                </a:lnTo>
                <a:lnTo>
                  <a:pt x="440" y="1241"/>
                </a:lnTo>
                <a:lnTo>
                  <a:pt x="449" y="1241"/>
                </a:lnTo>
                <a:lnTo>
                  <a:pt x="458" y="1242"/>
                </a:lnTo>
                <a:lnTo>
                  <a:pt x="468" y="1242"/>
                </a:lnTo>
                <a:lnTo>
                  <a:pt x="476" y="1241"/>
                </a:lnTo>
                <a:lnTo>
                  <a:pt x="485" y="1241"/>
                </a:lnTo>
                <a:lnTo>
                  <a:pt x="494" y="1240"/>
                </a:lnTo>
                <a:lnTo>
                  <a:pt x="502" y="1238"/>
                </a:lnTo>
                <a:lnTo>
                  <a:pt x="506" y="1247"/>
                </a:lnTo>
                <a:lnTo>
                  <a:pt x="512" y="1257"/>
                </a:lnTo>
                <a:lnTo>
                  <a:pt x="518" y="1265"/>
                </a:lnTo>
                <a:lnTo>
                  <a:pt x="524" y="1274"/>
                </a:lnTo>
                <a:lnTo>
                  <a:pt x="531" y="1283"/>
                </a:lnTo>
                <a:lnTo>
                  <a:pt x="538" y="1290"/>
                </a:lnTo>
                <a:lnTo>
                  <a:pt x="547" y="1299"/>
                </a:lnTo>
                <a:lnTo>
                  <a:pt x="555" y="1306"/>
                </a:lnTo>
                <a:lnTo>
                  <a:pt x="564" y="1314"/>
                </a:lnTo>
                <a:lnTo>
                  <a:pt x="573" y="1322"/>
                </a:lnTo>
                <a:lnTo>
                  <a:pt x="583" y="1329"/>
                </a:lnTo>
                <a:lnTo>
                  <a:pt x="593" y="1336"/>
                </a:lnTo>
                <a:lnTo>
                  <a:pt x="604" y="1343"/>
                </a:lnTo>
                <a:lnTo>
                  <a:pt x="614" y="1349"/>
                </a:lnTo>
                <a:lnTo>
                  <a:pt x="626" y="1356"/>
                </a:lnTo>
                <a:lnTo>
                  <a:pt x="637" y="1362"/>
                </a:lnTo>
                <a:lnTo>
                  <a:pt x="650" y="1368"/>
                </a:lnTo>
                <a:lnTo>
                  <a:pt x="663" y="1373"/>
                </a:lnTo>
                <a:lnTo>
                  <a:pt x="676" y="1378"/>
                </a:lnTo>
                <a:lnTo>
                  <a:pt x="689" y="1384"/>
                </a:lnTo>
                <a:lnTo>
                  <a:pt x="702" y="1388"/>
                </a:lnTo>
                <a:lnTo>
                  <a:pt x="717" y="1392"/>
                </a:lnTo>
                <a:lnTo>
                  <a:pt x="731" y="1396"/>
                </a:lnTo>
                <a:lnTo>
                  <a:pt x="745" y="1399"/>
                </a:lnTo>
                <a:lnTo>
                  <a:pt x="760" y="1402"/>
                </a:lnTo>
                <a:lnTo>
                  <a:pt x="776" y="1405"/>
                </a:lnTo>
                <a:lnTo>
                  <a:pt x="790" y="1408"/>
                </a:lnTo>
                <a:lnTo>
                  <a:pt x="806" y="1411"/>
                </a:lnTo>
                <a:lnTo>
                  <a:pt x="822" y="1412"/>
                </a:lnTo>
                <a:lnTo>
                  <a:pt x="838" y="1414"/>
                </a:lnTo>
                <a:lnTo>
                  <a:pt x="853" y="1415"/>
                </a:lnTo>
                <a:lnTo>
                  <a:pt x="871" y="1415"/>
                </a:lnTo>
                <a:lnTo>
                  <a:pt x="884" y="1417"/>
                </a:lnTo>
                <a:lnTo>
                  <a:pt x="898" y="1417"/>
                </a:lnTo>
                <a:lnTo>
                  <a:pt x="911" y="1415"/>
                </a:lnTo>
                <a:lnTo>
                  <a:pt x="924" y="1415"/>
                </a:lnTo>
                <a:lnTo>
                  <a:pt x="937" y="1415"/>
                </a:lnTo>
                <a:lnTo>
                  <a:pt x="951" y="1414"/>
                </a:lnTo>
                <a:lnTo>
                  <a:pt x="963" y="1412"/>
                </a:lnTo>
                <a:lnTo>
                  <a:pt x="976" y="1411"/>
                </a:lnTo>
                <a:lnTo>
                  <a:pt x="989" y="1408"/>
                </a:lnTo>
                <a:lnTo>
                  <a:pt x="1002" y="1407"/>
                </a:lnTo>
                <a:lnTo>
                  <a:pt x="1013" y="1404"/>
                </a:lnTo>
                <a:lnTo>
                  <a:pt x="1026" y="1402"/>
                </a:lnTo>
                <a:lnTo>
                  <a:pt x="1038" y="1399"/>
                </a:lnTo>
                <a:lnTo>
                  <a:pt x="1049" y="1395"/>
                </a:lnTo>
                <a:lnTo>
                  <a:pt x="1061" y="1392"/>
                </a:lnTo>
                <a:lnTo>
                  <a:pt x="1072" y="1389"/>
                </a:lnTo>
                <a:lnTo>
                  <a:pt x="1084" y="1385"/>
                </a:lnTo>
                <a:lnTo>
                  <a:pt x="1094" y="1381"/>
                </a:lnTo>
                <a:lnTo>
                  <a:pt x="1105" y="1378"/>
                </a:lnTo>
                <a:lnTo>
                  <a:pt x="1115" y="1373"/>
                </a:lnTo>
                <a:lnTo>
                  <a:pt x="1125" y="1368"/>
                </a:lnTo>
                <a:lnTo>
                  <a:pt x="1135" y="1363"/>
                </a:lnTo>
                <a:lnTo>
                  <a:pt x="1144" y="1359"/>
                </a:lnTo>
                <a:lnTo>
                  <a:pt x="1154" y="1353"/>
                </a:lnTo>
                <a:lnTo>
                  <a:pt x="1163" y="1348"/>
                </a:lnTo>
                <a:lnTo>
                  <a:pt x="1171" y="1343"/>
                </a:lnTo>
                <a:lnTo>
                  <a:pt x="1180" y="1337"/>
                </a:lnTo>
                <a:lnTo>
                  <a:pt x="1189" y="1332"/>
                </a:lnTo>
                <a:lnTo>
                  <a:pt x="1196" y="1324"/>
                </a:lnTo>
                <a:lnTo>
                  <a:pt x="1203" y="1319"/>
                </a:lnTo>
                <a:lnTo>
                  <a:pt x="1210" y="1313"/>
                </a:lnTo>
                <a:lnTo>
                  <a:pt x="1217" y="1306"/>
                </a:lnTo>
                <a:lnTo>
                  <a:pt x="1219" y="1306"/>
                </a:lnTo>
                <a:lnTo>
                  <a:pt x="1222" y="1306"/>
                </a:lnTo>
                <a:lnTo>
                  <a:pt x="1223" y="1306"/>
                </a:lnTo>
                <a:lnTo>
                  <a:pt x="1225" y="1304"/>
                </a:lnTo>
                <a:lnTo>
                  <a:pt x="1228" y="1304"/>
                </a:lnTo>
                <a:lnTo>
                  <a:pt x="1229" y="1304"/>
                </a:lnTo>
                <a:lnTo>
                  <a:pt x="1232" y="1304"/>
                </a:lnTo>
                <a:lnTo>
                  <a:pt x="1233" y="1304"/>
                </a:lnTo>
                <a:lnTo>
                  <a:pt x="1238" y="1307"/>
                </a:lnTo>
                <a:lnTo>
                  <a:pt x="1243" y="1310"/>
                </a:lnTo>
                <a:lnTo>
                  <a:pt x="1248" y="1313"/>
                </a:lnTo>
                <a:lnTo>
                  <a:pt x="1253" y="1316"/>
                </a:lnTo>
                <a:lnTo>
                  <a:pt x="1258" y="1319"/>
                </a:lnTo>
                <a:lnTo>
                  <a:pt x="1264" y="1322"/>
                </a:lnTo>
                <a:lnTo>
                  <a:pt x="1269" y="1324"/>
                </a:lnTo>
                <a:lnTo>
                  <a:pt x="1275" y="1327"/>
                </a:lnTo>
                <a:lnTo>
                  <a:pt x="1279" y="1329"/>
                </a:lnTo>
                <a:lnTo>
                  <a:pt x="1285" y="1332"/>
                </a:lnTo>
                <a:lnTo>
                  <a:pt x="1291" y="1335"/>
                </a:lnTo>
                <a:lnTo>
                  <a:pt x="1297" y="1336"/>
                </a:lnTo>
                <a:lnTo>
                  <a:pt x="1304" y="1339"/>
                </a:lnTo>
                <a:lnTo>
                  <a:pt x="1310" y="1340"/>
                </a:lnTo>
                <a:lnTo>
                  <a:pt x="1315" y="1342"/>
                </a:lnTo>
                <a:lnTo>
                  <a:pt x="1321" y="1345"/>
                </a:lnTo>
                <a:lnTo>
                  <a:pt x="1328" y="1346"/>
                </a:lnTo>
                <a:lnTo>
                  <a:pt x="1334" y="1348"/>
                </a:lnTo>
                <a:lnTo>
                  <a:pt x="1341" y="1349"/>
                </a:lnTo>
                <a:lnTo>
                  <a:pt x="1347" y="1350"/>
                </a:lnTo>
                <a:lnTo>
                  <a:pt x="1354" y="1352"/>
                </a:lnTo>
                <a:lnTo>
                  <a:pt x="1360" y="1353"/>
                </a:lnTo>
                <a:lnTo>
                  <a:pt x="1367" y="1355"/>
                </a:lnTo>
                <a:lnTo>
                  <a:pt x="1374" y="1355"/>
                </a:lnTo>
                <a:lnTo>
                  <a:pt x="1382" y="1356"/>
                </a:lnTo>
                <a:lnTo>
                  <a:pt x="1387" y="1356"/>
                </a:lnTo>
                <a:lnTo>
                  <a:pt x="1394" y="1358"/>
                </a:lnTo>
                <a:lnTo>
                  <a:pt x="1402" y="1358"/>
                </a:lnTo>
                <a:lnTo>
                  <a:pt x="1409" y="1359"/>
                </a:lnTo>
                <a:lnTo>
                  <a:pt x="1423" y="1359"/>
                </a:lnTo>
                <a:lnTo>
                  <a:pt x="1430" y="1359"/>
                </a:lnTo>
                <a:lnTo>
                  <a:pt x="1445" y="1359"/>
                </a:lnTo>
                <a:lnTo>
                  <a:pt x="1459" y="1358"/>
                </a:lnTo>
                <a:lnTo>
                  <a:pt x="1472" y="1356"/>
                </a:lnTo>
                <a:lnTo>
                  <a:pt x="1485" y="1355"/>
                </a:lnTo>
                <a:lnTo>
                  <a:pt x="1500" y="1353"/>
                </a:lnTo>
                <a:lnTo>
                  <a:pt x="1512" y="1350"/>
                </a:lnTo>
                <a:lnTo>
                  <a:pt x="1525" y="1348"/>
                </a:lnTo>
                <a:lnTo>
                  <a:pt x="1537" y="1345"/>
                </a:lnTo>
                <a:lnTo>
                  <a:pt x="1550" y="1340"/>
                </a:lnTo>
                <a:lnTo>
                  <a:pt x="1561" y="1337"/>
                </a:lnTo>
                <a:lnTo>
                  <a:pt x="1573" y="1333"/>
                </a:lnTo>
                <a:lnTo>
                  <a:pt x="1584" y="1327"/>
                </a:lnTo>
                <a:lnTo>
                  <a:pt x="1595" y="1323"/>
                </a:lnTo>
                <a:lnTo>
                  <a:pt x="1606" y="1317"/>
                </a:lnTo>
                <a:lnTo>
                  <a:pt x="1616" y="1312"/>
                </a:lnTo>
                <a:lnTo>
                  <a:pt x="1625" y="1306"/>
                </a:lnTo>
                <a:lnTo>
                  <a:pt x="1635" y="1299"/>
                </a:lnTo>
                <a:lnTo>
                  <a:pt x="1643" y="1293"/>
                </a:lnTo>
                <a:lnTo>
                  <a:pt x="1651" y="1286"/>
                </a:lnTo>
                <a:lnTo>
                  <a:pt x="1659" y="1278"/>
                </a:lnTo>
                <a:lnTo>
                  <a:pt x="1666" y="1271"/>
                </a:lnTo>
                <a:lnTo>
                  <a:pt x="1672" y="1263"/>
                </a:lnTo>
                <a:lnTo>
                  <a:pt x="1679" y="1255"/>
                </a:lnTo>
                <a:lnTo>
                  <a:pt x="1684" y="1247"/>
                </a:lnTo>
                <a:lnTo>
                  <a:pt x="1689" y="1240"/>
                </a:lnTo>
                <a:lnTo>
                  <a:pt x="1694" y="1231"/>
                </a:lnTo>
                <a:lnTo>
                  <a:pt x="1698" y="1222"/>
                </a:lnTo>
                <a:lnTo>
                  <a:pt x="1701" y="1214"/>
                </a:lnTo>
                <a:lnTo>
                  <a:pt x="1702" y="1204"/>
                </a:lnTo>
                <a:lnTo>
                  <a:pt x="1705" y="1195"/>
                </a:lnTo>
                <a:lnTo>
                  <a:pt x="1705" y="1186"/>
                </a:lnTo>
                <a:lnTo>
                  <a:pt x="1707" y="1176"/>
                </a:lnTo>
                <a:lnTo>
                  <a:pt x="1705" y="1172"/>
                </a:lnTo>
                <a:lnTo>
                  <a:pt x="1705" y="1169"/>
                </a:lnTo>
                <a:lnTo>
                  <a:pt x="1705" y="1165"/>
                </a:lnTo>
                <a:lnTo>
                  <a:pt x="1705" y="1162"/>
                </a:lnTo>
                <a:lnTo>
                  <a:pt x="1704" y="1157"/>
                </a:lnTo>
                <a:lnTo>
                  <a:pt x="1704" y="1150"/>
                </a:lnTo>
                <a:lnTo>
                  <a:pt x="1702" y="1146"/>
                </a:lnTo>
                <a:lnTo>
                  <a:pt x="1701" y="1139"/>
                </a:lnTo>
                <a:lnTo>
                  <a:pt x="1700" y="1136"/>
                </a:lnTo>
                <a:lnTo>
                  <a:pt x="1698" y="1132"/>
                </a:lnTo>
                <a:lnTo>
                  <a:pt x="1697" y="1129"/>
                </a:lnTo>
                <a:lnTo>
                  <a:pt x="1695" y="1126"/>
                </a:lnTo>
                <a:lnTo>
                  <a:pt x="1694" y="1121"/>
                </a:lnTo>
                <a:lnTo>
                  <a:pt x="1692" y="1119"/>
                </a:lnTo>
                <a:lnTo>
                  <a:pt x="1698" y="1119"/>
                </a:lnTo>
                <a:lnTo>
                  <a:pt x="1704" y="1120"/>
                </a:lnTo>
                <a:lnTo>
                  <a:pt x="1711" y="1120"/>
                </a:lnTo>
                <a:lnTo>
                  <a:pt x="1717" y="1121"/>
                </a:lnTo>
                <a:lnTo>
                  <a:pt x="1723" y="1121"/>
                </a:lnTo>
                <a:lnTo>
                  <a:pt x="1730" y="1121"/>
                </a:lnTo>
                <a:lnTo>
                  <a:pt x="1743" y="1121"/>
                </a:lnTo>
                <a:lnTo>
                  <a:pt x="1757" y="1121"/>
                </a:lnTo>
                <a:lnTo>
                  <a:pt x="1773" y="1120"/>
                </a:lnTo>
                <a:lnTo>
                  <a:pt x="1787" y="1119"/>
                </a:lnTo>
                <a:lnTo>
                  <a:pt x="1802" y="1117"/>
                </a:lnTo>
                <a:lnTo>
                  <a:pt x="1816" y="1114"/>
                </a:lnTo>
                <a:lnTo>
                  <a:pt x="1831" y="1111"/>
                </a:lnTo>
                <a:lnTo>
                  <a:pt x="1845" y="1107"/>
                </a:lnTo>
                <a:lnTo>
                  <a:pt x="1858" y="1103"/>
                </a:lnTo>
                <a:lnTo>
                  <a:pt x="1871" y="1098"/>
                </a:lnTo>
                <a:lnTo>
                  <a:pt x="1884" y="1093"/>
                </a:lnTo>
                <a:lnTo>
                  <a:pt x="1897" y="1087"/>
                </a:lnTo>
                <a:lnTo>
                  <a:pt x="1908" y="1081"/>
                </a:lnTo>
                <a:lnTo>
                  <a:pt x="1920" y="1074"/>
                </a:lnTo>
                <a:lnTo>
                  <a:pt x="1931" y="1067"/>
                </a:lnTo>
                <a:lnTo>
                  <a:pt x="1943" y="1060"/>
                </a:lnTo>
                <a:lnTo>
                  <a:pt x="1953" y="1051"/>
                </a:lnTo>
                <a:lnTo>
                  <a:pt x="1963" y="1044"/>
                </a:lnTo>
                <a:lnTo>
                  <a:pt x="1972" y="1034"/>
                </a:lnTo>
                <a:lnTo>
                  <a:pt x="1982" y="1025"/>
                </a:lnTo>
                <a:lnTo>
                  <a:pt x="1989" y="1016"/>
                </a:lnTo>
                <a:lnTo>
                  <a:pt x="1997" y="1006"/>
                </a:lnTo>
                <a:lnTo>
                  <a:pt x="2005" y="996"/>
                </a:lnTo>
                <a:lnTo>
                  <a:pt x="2010" y="986"/>
                </a:lnTo>
                <a:lnTo>
                  <a:pt x="2016" y="975"/>
                </a:lnTo>
                <a:lnTo>
                  <a:pt x="2022" y="965"/>
                </a:lnTo>
                <a:lnTo>
                  <a:pt x="2026" y="953"/>
                </a:lnTo>
                <a:lnTo>
                  <a:pt x="2031" y="942"/>
                </a:lnTo>
                <a:lnTo>
                  <a:pt x="2033" y="930"/>
                </a:lnTo>
                <a:lnTo>
                  <a:pt x="2036" y="918"/>
                </a:lnTo>
                <a:lnTo>
                  <a:pt x="2039" y="906"/>
                </a:lnTo>
                <a:lnTo>
                  <a:pt x="2039" y="894"/>
                </a:lnTo>
                <a:lnTo>
                  <a:pt x="2041" y="881"/>
                </a:lnTo>
                <a:lnTo>
                  <a:pt x="2039" y="871"/>
                </a:lnTo>
                <a:lnTo>
                  <a:pt x="2039" y="861"/>
                </a:lnTo>
                <a:lnTo>
                  <a:pt x="2038" y="851"/>
                </a:lnTo>
                <a:lnTo>
                  <a:pt x="2036" y="841"/>
                </a:lnTo>
                <a:lnTo>
                  <a:pt x="2033" y="831"/>
                </a:lnTo>
                <a:lnTo>
                  <a:pt x="2031" y="822"/>
                </a:lnTo>
                <a:lnTo>
                  <a:pt x="2028" y="812"/>
                </a:lnTo>
                <a:lnTo>
                  <a:pt x="2023" y="803"/>
                </a:lnTo>
                <a:lnTo>
                  <a:pt x="2019" y="793"/>
                </a:lnTo>
                <a:lnTo>
                  <a:pt x="2015" y="785"/>
                </a:lnTo>
                <a:lnTo>
                  <a:pt x="2009" y="776"/>
                </a:lnTo>
                <a:lnTo>
                  <a:pt x="2005" y="767"/>
                </a:lnTo>
                <a:lnTo>
                  <a:pt x="1997" y="759"/>
                </a:lnTo>
                <a:lnTo>
                  <a:pt x="1992" y="750"/>
                </a:lnTo>
                <a:lnTo>
                  <a:pt x="1985" y="743"/>
                </a:lnTo>
                <a:lnTo>
                  <a:pt x="1977" y="734"/>
                </a:lnTo>
                <a:lnTo>
                  <a:pt x="1970" y="727"/>
                </a:lnTo>
                <a:lnTo>
                  <a:pt x="1963" y="720"/>
                </a:lnTo>
                <a:lnTo>
                  <a:pt x="1954" y="713"/>
                </a:lnTo>
                <a:lnTo>
                  <a:pt x="1946" y="707"/>
                </a:lnTo>
                <a:lnTo>
                  <a:pt x="1937" y="700"/>
                </a:lnTo>
                <a:lnTo>
                  <a:pt x="1927" y="694"/>
                </a:lnTo>
                <a:lnTo>
                  <a:pt x="1918" y="688"/>
                </a:lnTo>
                <a:lnTo>
                  <a:pt x="1908" y="682"/>
                </a:lnTo>
                <a:lnTo>
                  <a:pt x="1898" y="677"/>
                </a:lnTo>
                <a:lnTo>
                  <a:pt x="1888" y="672"/>
                </a:lnTo>
                <a:lnTo>
                  <a:pt x="1877" y="668"/>
                </a:lnTo>
                <a:lnTo>
                  <a:pt x="1867" y="664"/>
                </a:lnTo>
                <a:lnTo>
                  <a:pt x="1855" y="659"/>
                </a:lnTo>
                <a:lnTo>
                  <a:pt x="1843" y="656"/>
                </a:lnTo>
                <a:lnTo>
                  <a:pt x="1832" y="652"/>
                </a:lnTo>
                <a:lnTo>
                  <a:pt x="1820" y="649"/>
                </a:lnTo>
                <a:lnTo>
                  <a:pt x="1820" y="648"/>
                </a:lnTo>
                <a:close/>
                <a:moveTo>
                  <a:pt x="1820" y="649"/>
                </a:moveTo>
                <a:lnTo>
                  <a:pt x="1820" y="649"/>
                </a:lnTo>
                <a:lnTo>
                  <a:pt x="1820" y="649"/>
                </a:lnTo>
                <a:close/>
                <a:moveTo>
                  <a:pt x="1819" y="646"/>
                </a:moveTo>
                <a:lnTo>
                  <a:pt x="1819" y="646"/>
                </a:lnTo>
                <a:lnTo>
                  <a:pt x="1819" y="646"/>
                </a:lnTo>
                <a:close/>
                <a:moveTo>
                  <a:pt x="1610" y="291"/>
                </a:moveTo>
                <a:lnTo>
                  <a:pt x="1610" y="289"/>
                </a:lnTo>
                <a:lnTo>
                  <a:pt x="1610" y="291"/>
                </a:lnTo>
                <a:close/>
                <a:moveTo>
                  <a:pt x="1609" y="288"/>
                </a:moveTo>
                <a:lnTo>
                  <a:pt x="1609" y="288"/>
                </a:lnTo>
                <a:lnTo>
                  <a:pt x="1609" y="288"/>
                </a:lnTo>
                <a:close/>
                <a:moveTo>
                  <a:pt x="1609" y="286"/>
                </a:moveTo>
                <a:lnTo>
                  <a:pt x="1609" y="285"/>
                </a:lnTo>
                <a:lnTo>
                  <a:pt x="1609" y="286"/>
                </a:lnTo>
                <a:close/>
              </a:path>
            </a:pathLst>
          </a:custGeom>
          <a:solidFill>
            <a:srgbClr val="8E9EA5"/>
          </a:solidFill>
          <a:ln w="9525">
            <a:noFill/>
            <a:round/>
          </a:ln>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9" name="TextBox 8"/>
          <p:cNvSpPr txBox="1"/>
          <p:nvPr/>
        </p:nvSpPr>
        <p:spPr>
          <a:xfrm>
            <a:off x="1741488" y="2711450"/>
            <a:ext cx="2427287" cy="460375"/>
          </a:xfrm>
          <a:prstGeom prst="rect">
            <a:avLst/>
          </a:prstGeom>
          <a:solidFill>
            <a:schemeClr val="bg2">
              <a:lumMod val="40000"/>
              <a:lumOff val="60000"/>
            </a:schemeClr>
          </a:solidFill>
          <a:effectLst>
            <a:outerShdw blurRad="50800" dist="38100" dir="18900000" algn="bl" rotWithShape="0">
              <a:prstClr val="black">
                <a:alpha val="40000"/>
              </a:prstClr>
            </a:outerShdw>
          </a:effectLst>
        </p:spPr>
        <p:txBody>
          <a:bodyPr>
            <a:spAutoFit/>
          </a:bodyPr>
          <a:lstStyle/>
          <a:p>
            <a:pPr eaLnBrk="1" fontAlgn="t" hangingPunct="1">
              <a:defRPr/>
            </a:pPr>
            <a:r>
              <a:rPr lang="en-US" altLang="zh-CN" sz="1200" dirty="0">
                <a:solidFill>
                  <a:srgbClr val="000000"/>
                </a:solidFill>
                <a:latin typeface="+mn-lt"/>
                <a:ea typeface="+mn-ea"/>
              </a:rPr>
              <a:t>1</a:t>
            </a:r>
            <a:r>
              <a:rPr lang="zh-CN" altLang="en-US" sz="1200" dirty="0">
                <a:solidFill>
                  <a:srgbClr val="000000"/>
                </a:solidFill>
                <a:latin typeface="+mn-lt"/>
                <a:ea typeface="+mn-ea"/>
              </a:rPr>
              <a:t>、图形化拖拽模式完成</a:t>
            </a:r>
            <a:r>
              <a:rPr lang="en-US" altLang="zh-CN" sz="1200" dirty="0" err="1">
                <a:solidFill>
                  <a:srgbClr val="990000"/>
                </a:solidFill>
                <a:latin typeface="+mn-lt"/>
                <a:ea typeface="+mn-ea"/>
              </a:rPr>
              <a:t>vAPP</a:t>
            </a:r>
            <a:r>
              <a:rPr lang="zh-CN" altLang="en-US" sz="1200" dirty="0">
                <a:solidFill>
                  <a:srgbClr val="990000"/>
                </a:solidFill>
                <a:latin typeface="+mn-lt"/>
                <a:ea typeface="+mn-ea"/>
              </a:rPr>
              <a:t>业务模板设计，提供常用</a:t>
            </a:r>
            <a:r>
              <a:rPr lang="en-US" altLang="zh-CN" sz="1200" dirty="0" err="1">
                <a:solidFill>
                  <a:srgbClr val="990000"/>
                </a:solidFill>
                <a:latin typeface="+mn-lt"/>
                <a:ea typeface="+mn-ea"/>
              </a:rPr>
              <a:t>vAPP</a:t>
            </a:r>
            <a:r>
              <a:rPr lang="zh-CN" altLang="en-US" sz="1200" dirty="0">
                <a:solidFill>
                  <a:srgbClr val="990000"/>
                </a:solidFill>
                <a:latin typeface="+mn-lt"/>
                <a:ea typeface="+mn-ea"/>
              </a:rPr>
              <a:t>模板</a:t>
            </a:r>
            <a:endParaRPr lang="zh-CN" altLang="en-US" sz="1400" dirty="0">
              <a:solidFill>
                <a:srgbClr val="990000"/>
              </a:solidFill>
              <a:latin typeface="+mn-lt"/>
              <a:ea typeface="+mn-ea"/>
            </a:endParaRPr>
          </a:p>
        </p:txBody>
      </p:sp>
      <p:sp>
        <p:nvSpPr>
          <p:cNvPr id="10" name="TextBox 9"/>
          <p:cNvSpPr txBox="1"/>
          <p:nvPr/>
        </p:nvSpPr>
        <p:spPr>
          <a:xfrm>
            <a:off x="1731963" y="4189413"/>
            <a:ext cx="2484437" cy="461962"/>
          </a:xfrm>
          <a:prstGeom prst="rect">
            <a:avLst/>
          </a:prstGeom>
          <a:solidFill>
            <a:schemeClr val="bg2">
              <a:lumMod val="40000"/>
              <a:lumOff val="60000"/>
            </a:schemeClr>
          </a:solidFill>
          <a:effectLst>
            <a:outerShdw blurRad="50800" dist="38100" dir="18900000" algn="bl" rotWithShape="0">
              <a:prstClr val="black">
                <a:alpha val="40000"/>
              </a:prstClr>
            </a:outerShdw>
          </a:effectLst>
        </p:spPr>
        <p:txBody>
          <a:bodyPr>
            <a:spAutoFit/>
          </a:bodyPr>
          <a:lstStyle/>
          <a:p>
            <a:pPr eaLnBrk="1" fontAlgn="t" hangingPunct="1">
              <a:defRPr/>
            </a:pPr>
            <a:r>
              <a:rPr lang="en-US" altLang="zh-CN" sz="1200" dirty="0">
                <a:solidFill>
                  <a:srgbClr val="000000"/>
                </a:solidFill>
                <a:latin typeface="+mn-lt"/>
                <a:ea typeface="+mn-ea"/>
              </a:rPr>
              <a:t>2</a:t>
            </a:r>
            <a:r>
              <a:rPr lang="zh-CN" altLang="en-US" sz="1200" dirty="0">
                <a:solidFill>
                  <a:srgbClr val="000000"/>
                </a:solidFill>
                <a:latin typeface="+mn-lt"/>
                <a:ea typeface="+mn-ea"/>
              </a:rPr>
              <a:t>、基于业务模板自动化完成</a:t>
            </a:r>
            <a:r>
              <a:rPr lang="zh-CN" altLang="en-US" sz="1200" dirty="0">
                <a:solidFill>
                  <a:srgbClr val="990000"/>
                </a:solidFill>
                <a:latin typeface="+mn-lt"/>
                <a:ea typeface="+mn-ea"/>
              </a:rPr>
              <a:t>资源申请与业务部署</a:t>
            </a:r>
            <a:r>
              <a:rPr lang="en-US" altLang="zh-CN" sz="1200" dirty="0">
                <a:solidFill>
                  <a:srgbClr val="990000"/>
                </a:solidFill>
                <a:latin typeface="+mn-lt"/>
                <a:ea typeface="+mn-ea"/>
              </a:rPr>
              <a:t>/</a:t>
            </a:r>
            <a:r>
              <a:rPr lang="zh-CN" altLang="en-US" sz="1200" dirty="0">
                <a:solidFill>
                  <a:srgbClr val="990000"/>
                </a:solidFill>
                <a:latin typeface="+mn-lt"/>
                <a:ea typeface="+mn-ea"/>
              </a:rPr>
              <a:t>卸载</a:t>
            </a:r>
            <a:endParaRPr lang="zh-CN" altLang="en-US" sz="1200" dirty="0">
              <a:solidFill>
                <a:srgbClr val="990000"/>
              </a:solidFill>
              <a:latin typeface="+mn-lt"/>
              <a:ea typeface="+mn-ea"/>
            </a:endParaRPr>
          </a:p>
        </p:txBody>
      </p:sp>
      <p:sp>
        <p:nvSpPr>
          <p:cNvPr id="11" name="TextBox 10"/>
          <p:cNvSpPr txBox="1"/>
          <p:nvPr/>
        </p:nvSpPr>
        <p:spPr>
          <a:xfrm>
            <a:off x="3022600" y="4999038"/>
            <a:ext cx="2119313" cy="461962"/>
          </a:xfrm>
          <a:prstGeom prst="rect">
            <a:avLst/>
          </a:prstGeom>
          <a:solidFill>
            <a:schemeClr val="bg2">
              <a:lumMod val="40000"/>
              <a:lumOff val="60000"/>
            </a:schemeClr>
          </a:solidFill>
          <a:effectLst>
            <a:outerShdw blurRad="50800" dist="38100" dir="18900000" algn="bl" rotWithShape="0">
              <a:prstClr val="black">
                <a:alpha val="40000"/>
              </a:prstClr>
            </a:outerShdw>
          </a:effectLst>
        </p:spPr>
        <p:txBody>
          <a:bodyPr>
            <a:spAutoFit/>
          </a:bodyPr>
          <a:lstStyle/>
          <a:p>
            <a:pPr eaLnBrk="1" fontAlgn="t" hangingPunct="1">
              <a:defRPr/>
            </a:pPr>
            <a:r>
              <a:rPr lang="en-US" altLang="zh-CN" sz="1200" dirty="0">
                <a:solidFill>
                  <a:srgbClr val="000000"/>
                </a:solidFill>
                <a:latin typeface="+mn-lt"/>
                <a:ea typeface="+mn-ea"/>
              </a:rPr>
              <a:t>3</a:t>
            </a:r>
            <a:r>
              <a:rPr lang="zh-CN" altLang="en-US" sz="1200" dirty="0">
                <a:solidFill>
                  <a:srgbClr val="000000"/>
                </a:solidFill>
                <a:latin typeface="+mn-lt"/>
                <a:ea typeface="+mn-ea"/>
              </a:rPr>
              <a:t>、基于用户自定义策略的</a:t>
            </a:r>
            <a:r>
              <a:rPr lang="zh-CN" altLang="en-US" sz="1200" dirty="0">
                <a:solidFill>
                  <a:srgbClr val="990000"/>
                </a:solidFill>
                <a:latin typeface="+mn-lt"/>
                <a:ea typeface="+mn-ea"/>
              </a:rPr>
              <a:t>业务</a:t>
            </a:r>
            <a:r>
              <a:rPr lang="en-US" altLang="zh-CN" sz="1200" dirty="0">
                <a:solidFill>
                  <a:srgbClr val="990000"/>
                </a:solidFill>
                <a:latin typeface="+mn-lt"/>
                <a:ea typeface="+mn-ea"/>
              </a:rPr>
              <a:t>VM</a:t>
            </a:r>
            <a:r>
              <a:rPr lang="zh-CN" altLang="en-US" sz="1200" dirty="0">
                <a:solidFill>
                  <a:srgbClr val="990000"/>
                </a:solidFill>
                <a:latin typeface="+mn-lt"/>
                <a:ea typeface="+mn-ea"/>
              </a:rPr>
              <a:t>扩缩</a:t>
            </a:r>
            <a:endParaRPr lang="zh-CN" altLang="en-US" sz="1200" dirty="0">
              <a:solidFill>
                <a:srgbClr val="990000"/>
              </a:solidFill>
              <a:latin typeface="+mn-lt"/>
              <a:ea typeface="+mn-ea"/>
            </a:endParaRPr>
          </a:p>
        </p:txBody>
      </p:sp>
      <p:sp>
        <p:nvSpPr>
          <p:cNvPr id="71689" name="上下箭头 11"/>
          <p:cNvSpPr>
            <a:spLocks noChangeArrowheads="1"/>
          </p:cNvSpPr>
          <p:nvPr/>
        </p:nvSpPr>
        <p:spPr bwMode="auto">
          <a:xfrm>
            <a:off x="1450975" y="4013200"/>
            <a:ext cx="247650" cy="744538"/>
          </a:xfrm>
          <a:prstGeom prst="upDownArrow">
            <a:avLst>
              <a:gd name="adj1" fmla="val 50000"/>
              <a:gd name="adj2" fmla="val 49884"/>
            </a:avLst>
          </a:prstGeom>
          <a:solidFill>
            <a:srgbClr val="00B0F0"/>
          </a:solidFill>
          <a:ln w="9525" algn="ctr">
            <a:solidFill>
              <a:schemeClr val="tx1"/>
            </a:solidFill>
            <a:round/>
          </a:ln>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solidFill>
                <a:srgbClr val="000000"/>
              </a:solidFill>
              <a:latin typeface="+mn-lt"/>
              <a:ea typeface="+mn-ea"/>
            </a:endParaRPr>
          </a:p>
        </p:txBody>
      </p:sp>
      <p:sp>
        <p:nvSpPr>
          <p:cNvPr id="71690" name="上下箭头 12"/>
          <p:cNvSpPr>
            <a:spLocks noChangeArrowheads="1"/>
          </p:cNvSpPr>
          <p:nvPr/>
        </p:nvSpPr>
        <p:spPr bwMode="auto">
          <a:xfrm rot="5400000">
            <a:off x="3920332" y="4383881"/>
            <a:ext cx="311150" cy="2439987"/>
          </a:xfrm>
          <a:prstGeom prst="upDownArrow">
            <a:avLst>
              <a:gd name="adj1" fmla="val 50000"/>
              <a:gd name="adj2" fmla="val 50064"/>
            </a:avLst>
          </a:prstGeom>
          <a:solidFill>
            <a:srgbClr val="00B0F0"/>
          </a:solidFill>
          <a:ln w="9525" algn="ctr">
            <a:solidFill>
              <a:schemeClr val="tx1"/>
            </a:solidFill>
            <a:round/>
          </a:ln>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solidFill>
                <a:srgbClr val="000000"/>
              </a:solidFill>
              <a:latin typeface="+mn-lt"/>
              <a:ea typeface="+mn-ea"/>
            </a:endParaRPr>
          </a:p>
        </p:txBody>
      </p:sp>
      <p:sp>
        <p:nvSpPr>
          <p:cNvPr id="71691" name="TextBox 33"/>
          <p:cNvSpPr txBox="1">
            <a:spLocks noChangeArrowheads="1"/>
          </p:cNvSpPr>
          <p:nvPr/>
        </p:nvSpPr>
        <p:spPr bwMode="auto">
          <a:xfrm>
            <a:off x="1127125" y="5775325"/>
            <a:ext cx="1277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400" smtClean="0">
                <a:solidFill>
                  <a:srgbClr val="990000"/>
                </a:solidFill>
                <a:latin typeface="+mn-lt"/>
                <a:ea typeface="+mn-ea"/>
              </a:rPr>
              <a:t>VDC</a:t>
            </a:r>
            <a:endParaRPr lang="zh-CN" altLang="en-US" sz="1400" smtClean="0">
              <a:solidFill>
                <a:srgbClr val="990000"/>
              </a:solidFill>
              <a:latin typeface="+mn-lt"/>
              <a:ea typeface="+mn-ea"/>
            </a:endParaRPr>
          </a:p>
        </p:txBody>
      </p:sp>
      <p:sp>
        <p:nvSpPr>
          <p:cNvPr id="71692" name="TextBox 34"/>
          <p:cNvSpPr txBox="1">
            <a:spLocks noChangeArrowheads="1"/>
          </p:cNvSpPr>
          <p:nvPr/>
        </p:nvSpPr>
        <p:spPr bwMode="auto">
          <a:xfrm>
            <a:off x="6765925" y="5821363"/>
            <a:ext cx="1277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400" smtClean="0">
                <a:solidFill>
                  <a:srgbClr val="990000"/>
                </a:solidFill>
                <a:latin typeface="+mn-lt"/>
                <a:ea typeface="+mn-ea"/>
              </a:rPr>
              <a:t>VDC</a:t>
            </a:r>
            <a:endParaRPr lang="zh-CN" altLang="en-US" sz="1400" smtClean="0">
              <a:solidFill>
                <a:srgbClr val="990000"/>
              </a:solidFill>
              <a:latin typeface="+mn-lt"/>
              <a:ea typeface="+mn-ea"/>
            </a:endParaRPr>
          </a:p>
        </p:txBody>
      </p:sp>
      <p:sp>
        <p:nvSpPr>
          <p:cNvPr id="36" name="矩形 35"/>
          <p:cNvSpPr/>
          <p:nvPr/>
        </p:nvSpPr>
        <p:spPr>
          <a:xfrm>
            <a:off x="4464050" y="1268413"/>
            <a:ext cx="4284663" cy="3540125"/>
          </a:xfrm>
          <a:prstGeom prst="rect">
            <a:avLst/>
          </a:prstGeom>
          <a:solidFill>
            <a:schemeClr val="accent1">
              <a:lumMod val="20000"/>
              <a:lumOff val="80000"/>
            </a:schemeClr>
          </a:solidFill>
        </p:spPr>
        <p:txBody>
          <a:bodyPr>
            <a:spAutoFit/>
          </a:bodyPr>
          <a:lstStyle/>
          <a:p>
            <a:pPr marL="174625" indent="-174625" algn="just" eaLnBrk="1" fontAlgn="t" hangingPunct="1">
              <a:lnSpc>
                <a:spcPct val="200000"/>
              </a:lnSpc>
              <a:buFont typeface="Arial" panose="020B0604020202020204" pitchFamily="34" charset="0"/>
              <a:buChar char="•"/>
              <a:defRPr/>
            </a:pPr>
            <a:r>
              <a:rPr lang="zh-CN" altLang="en-US" sz="1400" dirty="0">
                <a:solidFill>
                  <a:srgbClr val="990000"/>
                </a:solidFill>
                <a:latin typeface="+mn-lt"/>
                <a:ea typeface="+mn-ea"/>
                <a:cs typeface="微软雅黑" panose="020B0503020204020204" charset="-122"/>
              </a:rPr>
              <a:t>图形化拖拽业务模板设计</a:t>
            </a:r>
            <a:r>
              <a:rPr lang="en-US" altLang="zh-CN" sz="1400" dirty="0">
                <a:solidFill>
                  <a:srgbClr val="990000"/>
                </a:solidFill>
                <a:latin typeface="+mn-lt"/>
                <a:ea typeface="+mn-ea"/>
                <a:cs typeface="微软雅黑" panose="020B0503020204020204" charset="-122"/>
              </a:rPr>
              <a:t>:</a:t>
            </a:r>
            <a:r>
              <a:rPr lang="zh-CN" altLang="en-US" sz="1400" dirty="0">
                <a:latin typeface="+mn-lt"/>
                <a:ea typeface="+mn-ea"/>
                <a:cs typeface="微软雅黑" panose="020B0503020204020204" charset="-122"/>
              </a:rPr>
              <a:t>通过所见即所得的方式设计业务部署模板，极大的降低了业务部署设计难度</a:t>
            </a:r>
            <a:endParaRPr lang="en-US" altLang="zh-CN" sz="1400" dirty="0">
              <a:solidFill>
                <a:srgbClr val="990000"/>
              </a:solidFill>
              <a:latin typeface="+mn-lt"/>
              <a:ea typeface="+mn-ea"/>
              <a:cs typeface="微软雅黑" panose="020B0503020204020204" charset="-122"/>
            </a:endParaRPr>
          </a:p>
          <a:p>
            <a:pPr marL="174625" indent="-174625" algn="just" eaLnBrk="1" fontAlgn="t" hangingPunct="1">
              <a:lnSpc>
                <a:spcPct val="200000"/>
              </a:lnSpc>
              <a:buFont typeface="Arial" panose="020B0604020202020204" pitchFamily="34" charset="0"/>
              <a:buChar char="•"/>
              <a:defRPr/>
            </a:pPr>
            <a:r>
              <a:rPr lang="zh-CN" altLang="en-US" sz="1400" dirty="0">
                <a:solidFill>
                  <a:srgbClr val="990000"/>
                </a:solidFill>
                <a:latin typeface="+mn-lt"/>
                <a:ea typeface="+mn-ea"/>
                <a:cs typeface="微软雅黑" panose="020B0503020204020204" charset="-122"/>
              </a:rPr>
              <a:t>全自动的业务部署</a:t>
            </a:r>
            <a:r>
              <a:rPr lang="en-US" altLang="zh-CN" sz="1400" dirty="0">
                <a:solidFill>
                  <a:srgbClr val="990000"/>
                </a:solidFill>
                <a:latin typeface="+mn-lt"/>
                <a:ea typeface="+mn-ea"/>
                <a:cs typeface="微软雅黑" panose="020B0503020204020204" charset="-122"/>
              </a:rPr>
              <a:t>/</a:t>
            </a:r>
            <a:r>
              <a:rPr lang="zh-CN" altLang="en-US" sz="1400" dirty="0">
                <a:solidFill>
                  <a:srgbClr val="990000"/>
                </a:solidFill>
                <a:latin typeface="+mn-lt"/>
                <a:ea typeface="+mn-ea"/>
                <a:cs typeface="微软雅黑" panose="020B0503020204020204" charset="-122"/>
              </a:rPr>
              <a:t>卸载模式</a:t>
            </a:r>
            <a:r>
              <a:rPr lang="en-US" altLang="zh-CN" sz="1400" dirty="0">
                <a:solidFill>
                  <a:srgbClr val="990000"/>
                </a:solidFill>
                <a:latin typeface="+mn-lt"/>
                <a:ea typeface="+mn-ea"/>
                <a:cs typeface="微软雅黑" panose="020B0503020204020204" charset="-122"/>
              </a:rPr>
              <a:t>: </a:t>
            </a:r>
            <a:r>
              <a:rPr lang="zh-CN" altLang="en-US" sz="1400" dirty="0">
                <a:latin typeface="+mn-lt"/>
                <a:ea typeface="+mn-ea"/>
                <a:cs typeface="微软雅黑" panose="020B0503020204020204" charset="-122"/>
              </a:rPr>
              <a:t>一键式业务部署，可以快速实现企业</a:t>
            </a:r>
            <a:r>
              <a:rPr lang="en-US" altLang="zh-CN" sz="1400" dirty="0">
                <a:latin typeface="+mn-lt"/>
                <a:ea typeface="+mn-ea"/>
                <a:cs typeface="微软雅黑" panose="020B0503020204020204" charset="-122"/>
              </a:rPr>
              <a:t>IT</a:t>
            </a:r>
            <a:r>
              <a:rPr lang="zh-CN" altLang="en-US" sz="1400" dirty="0">
                <a:latin typeface="+mn-lt"/>
                <a:ea typeface="+mn-ea"/>
                <a:cs typeface="微软雅黑" panose="020B0503020204020204" charset="-122"/>
              </a:rPr>
              <a:t>服务发放及资源回收</a:t>
            </a:r>
            <a:endParaRPr lang="en-US" altLang="zh-CN" sz="1400" dirty="0">
              <a:solidFill>
                <a:srgbClr val="990000"/>
              </a:solidFill>
              <a:latin typeface="+mn-lt"/>
              <a:ea typeface="+mn-ea"/>
              <a:cs typeface="微软雅黑" panose="020B0503020204020204" charset="-122"/>
            </a:endParaRPr>
          </a:p>
          <a:p>
            <a:pPr marL="174625" indent="-174625" algn="just" eaLnBrk="1" fontAlgn="t" hangingPunct="1">
              <a:lnSpc>
                <a:spcPct val="200000"/>
              </a:lnSpc>
              <a:buFont typeface="Arial" panose="020B0604020202020204" pitchFamily="34" charset="0"/>
              <a:buChar char="•"/>
              <a:defRPr/>
            </a:pPr>
            <a:r>
              <a:rPr lang="zh-CN" altLang="en-US" sz="1400" dirty="0">
                <a:solidFill>
                  <a:srgbClr val="990000"/>
                </a:solidFill>
                <a:latin typeface="+mn-lt"/>
                <a:ea typeface="+mn-ea"/>
                <a:cs typeface="微软雅黑" panose="020B0503020204020204" charset="-122"/>
              </a:rPr>
              <a:t> 基于策略的资源弹性伸缩：</a:t>
            </a:r>
            <a:r>
              <a:rPr lang="zh-CN" altLang="en-US" sz="1400" dirty="0">
                <a:latin typeface="+mn-lt"/>
                <a:ea typeface="+mn-ea"/>
                <a:cs typeface="微软雅黑" panose="020B0503020204020204" charset="-122"/>
              </a:rPr>
              <a:t>通过弹性伸缩组和伸缩策略，实现应用资源的自动弹性伸缩，提高</a:t>
            </a:r>
            <a:r>
              <a:rPr lang="en-US" altLang="zh-CN" sz="1400" dirty="0">
                <a:latin typeface="+mn-lt"/>
                <a:ea typeface="+mn-ea"/>
                <a:cs typeface="微软雅黑" panose="020B0503020204020204" charset="-122"/>
              </a:rPr>
              <a:t>IT</a:t>
            </a:r>
            <a:r>
              <a:rPr lang="zh-CN" altLang="en-US" sz="1400" dirty="0">
                <a:latin typeface="+mn-lt"/>
                <a:ea typeface="+mn-ea"/>
                <a:cs typeface="微软雅黑" panose="020B0503020204020204" charset="-122"/>
              </a:rPr>
              <a:t>对业务的响应能力</a:t>
            </a:r>
            <a:endParaRPr lang="zh-CN" altLang="en-US" sz="1400" dirty="0">
              <a:latin typeface="+mn-lt"/>
              <a:ea typeface="+mn-ea"/>
              <a:cs typeface="微软雅黑" panose="020B0503020204020204" charset="-122"/>
            </a:endParaRPr>
          </a:p>
        </p:txBody>
      </p:sp>
      <p:pic>
        <p:nvPicPr>
          <p:cNvPr id="7169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601788"/>
            <a:ext cx="26146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95" name="组合 57"/>
          <p:cNvGrpSpPr/>
          <p:nvPr/>
        </p:nvGrpSpPr>
        <p:grpSpPr bwMode="auto">
          <a:xfrm>
            <a:off x="850900" y="5032375"/>
            <a:ext cx="547688" cy="314325"/>
            <a:chOff x="680502" y="4286992"/>
            <a:chExt cx="368968" cy="313430"/>
          </a:xfrm>
        </p:grpSpPr>
        <p:grpSp>
          <p:nvGrpSpPr>
            <p:cNvPr id="71721" name="组合 76"/>
            <p:cNvGrpSpPr/>
            <p:nvPr/>
          </p:nvGrpSpPr>
          <p:grpSpPr bwMode="auto">
            <a:xfrm>
              <a:off x="680502" y="4286992"/>
              <a:ext cx="143503" cy="313430"/>
              <a:chOff x="3700535" y="850900"/>
              <a:chExt cx="414265" cy="576263"/>
            </a:xfrm>
          </p:grpSpPr>
          <p:pic>
            <p:nvPicPr>
              <p:cNvPr id="71725" name="Picture 199" descr="圆角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6" name="Rectangle 254"/>
              <p:cNvSpPr>
                <a:spLocks noChangeArrowheads="1"/>
              </p:cNvSpPr>
              <p:nvPr/>
            </p:nvSpPr>
            <p:spPr bwMode="auto">
              <a:xfrm>
                <a:off x="3700535" y="917841"/>
                <a:ext cx="401356" cy="389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100" smtClean="0">
                    <a:latin typeface="+mn-lt"/>
                    <a:ea typeface="+mn-ea"/>
                  </a:rPr>
                  <a:t>VM</a:t>
                </a:r>
                <a:endParaRPr lang="en-US" altLang="zh-CN" sz="1100" smtClean="0">
                  <a:latin typeface="+mn-lt"/>
                  <a:ea typeface="+mn-ea"/>
                </a:endParaRPr>
              </a:p>
            </p:txBody>
          </p:sp>
        </p:grpSp>
        <p:grpSp>
          <p:nvGrpSpPr>
            <p:cNvPr id="71722" name="组合 79"/>
            <p:cNvGrpSpPr/>
            <p:nvPr/>
          </p:nvGrpSpPr>
          <p:grpSpPr bwMode="auto">
            <a:xfrm>
              <a:off x="905967" y="4286992"/>
              <a:ext cx="143503" cy="313430"/>
              <a:chOff x="3700535" y="850900"/>
              <a:chExt cx="414265" cy="576263"/>
            </a:xfrm>
          </p:grpSpPr>
          <p:pic>
            <p:nvPicPr>
              <p:cNvPr id="71723" name="Picture 199" descr="圆角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4" name="Rectangle 254"/>
              <p:cNvSpPr>
                <a:spLocks noChangeArrowheads="1"/>
              </p:cNvSpPr>
              <p:nvPr/>
            </p:nvSpPr>
            <p:spPr bwMode="auto">
              <a:xfrm>
                <a:off x="3701095" y="917841"/>
                <a:ext cx="401356" cy="389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100" smtClean="0">
                    <a:latin typeface="+mn-lt"/>
                    <a:ea typeface="+mn-ea"/>
                  </a:rPr>
                  <a:t>VM</a:t>
                </a:r>
                <a:endParaRPr lang="en-US" altLang="zh-CN" sz="1100" smtClean="0">
                  <a:latin typeface="+mn-lt"/>
                  <a:ea typeface="+mn-ea"/>
                </a:endParaRPr>
              </a:p>
            </p:txBody>
          </p:sp>
        </p:grpSp>
      </p:grpSp>
      <p:grpSp>
        <p:nvGrpSpPr>
          <p:cNvPr id="71696" name="组合 72"/>
          <p:cNvGrpSpPr/>
          <p:nvPr/>
        </p:nvGrpSpPr>
        <p:grpSpPr bwMode="auto">
          <a:xfrm>
            <a:off x="1476375" y="5484813"/>
            <a:ext cx="547688" cy="312737"/>
            <a:chOff x="680502" y="4286992"/>
            <a:chExt cx="368968" cy="313430"/>
          </a:xfrm>
        </p:grpSpPr>
        <p:grpSp>
          <p:nvGrpSpPr>
            <p:cNvPr id="71715" name="组合 76"/>
            <p:cNvGrpSpPr/>
            <p:nvPr/>
          </p:nvGrpSpPr>
          <p:grpSpPr bwMode="auto">
            <a:xfrm>
              <a:off x="680502" y="4286992"/>
              <a:ext cx="143503" cy="313430"/>
              <a:chOff x="3700535" y="850900"/>
              <a:chExt cx="414265" cy="576263"/>
            </a:xfrm>
          </p:grpSpPr>
          <p:pic>
            <p:nvPicPr>
              <p:cNvPr id="71719" name="Picture 199" descr="圆角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0" name="Rectangle 254"/>
              <p:cNvSpPr>
                <a:spLocks noChangeArrowheads="1"/>
              </p:cNvSpPr>
              <p:nvPr/>
            </p:nvSpPr>
            <p:spPr bwMode="auto">
              <a:xfrm>
                <a:off x="3700535" y="918179"/>
                <a:ext cx="401356" cy="3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100" smtClean="0">
                    <a:latin typeface="+mn-lt"/>
                    <a:ea typeface="+mn-ea"/>
                  </a:rPr>
                  <a:t>VM</a:t>
                </a:r>
                <a:endParaRPr lang="en-US" altLang="zh-CN" sz="1100" smtClean="0">
                  <a:latin typeface="+mn-lt"/>
                  <a:ea typeface="+mn-ea"/>
                </a:endParaRPr>
              </a:p>
            </p:txBody>
          </p:sp>
        </p:grpSp>
        <p:grpSp>
          <p:nvGrpSpPr>
            <p:cNvPr id="71716" name="组合 79"/>
            <p:cNvGrpSpPr/>
            <p:nvPr/>
          </p:nvGrpSpPr>
          <p:grpSpPr bwMode="auto">
            <a:xfrm>
              <a:off x="905967" y="4286992"/>
              <a:ext cx="143503" cy="313430"/>
              <a:chOff x="3700535" y="850900"/>
              <a:chExt cx="414265" cy="576263"/>
            </a:xfrm>
          </p:grpSpPr>
          <p:pic>
            <p:nvPicPr>
              <p:cNvPr id="71717" name="Picture 199" descr="圆角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8" name="Rectangle 254"/>
              <p:cNvSpPr>
                <a:spLocks noChangeArrowheads="1"/>
              </p:cNvSpPr>
              <p:nvPr/>
            </p:nvSpPr>
            <p:spPr bwMode="auto">
              <a:xfrm>
                <a:off x="3701095" y="918179"/>
                <a:ext cx="401356" cy="3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100" smtClean="0">
                    <a:latin typeface="+mn-lt"/>
                    <a:ea typeface="+mn-ea"/>
                  </a:rPr>
                  <a:t>VM</a:t>
                </a:r>
                <a:endParaRPr lang="en-US" altLang="zh-CN" sz="1100" smtClean="0">
                  <a:latin typeface="+mn-lt"/>
                  <a:ea typeface="+mn-ea"/>
                </a:endParaRPr>
              </a:p>
            </p:txBody>
          </p:sp>
        </p:grpSp>
      </p:grpSp>
      <p:cxnSp>
        <p:nvCxnSpPr>
          <p:cNvPr id="71697" name="直接连接符 66"/>
          <p:cNvCxnSpPr>
            <a:cxnSpLocks noChangeShapeType="1"/>
          </p:cNvCxnSpPr>
          <p:nvPr/>
        </p:nvCxnSpPr>
        <p:spPr bwMode="auto">
          <a:xfrm>
            <a:off x="755650" y="5437188"/>
            <a:ext cx="1620838"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nvGrpSpPr>
          <p:cNvPr id="71698" name="组合 57"/>
          <p:cNvGrpSpPr/>
          <p:nvPr/>
        </p:nvGrpSpPr>
        <p:grpSpPr bwMode="auto">
          <a:xfrm>
            <a:off x="6251575" y="5078413"/>
            <a:ext cx="547688" cy="312737"/>
            <a:chOff x="680502" y="4286992"/>
            <a:chExt cx="368968" cy="313430"/>
          </a:xfrm>
        </p:grpSpPr>
        <p:grpSp>
          <p:nvGrpSpPr>
            <p:cNvPr id="71709" name="组合 76"/>
            <p:cNvGrpSpPr/>
            <p:nvPr/>
          </p:nvGrpSpPr>
          <p:grpSpPr bwMode="auto">
            <a:xfrm>
              <a:off x="680502" y="4286992"/>
              <a:ext cx="143503" cy="313430"/>
              <a:chOff x="3700535" y="850900"/>
              <a:chExt cx="414265" cy="576263"/>
            </a:xfrm>
          </p:grpSpPr>
          <p:pic>
            <p:nvPicPr>
              <p:cNvPr id="71713" name="Picture 199" descr="圆角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4" name="Rectangle 254"/>
              <p:cNvSpPr>
                <a:spLocks noChangeArrowheads="1"/>
              </p:cNvSpPr>
              <p:nvPr/>
            </p:nvSpPr>
            <p:spPr bwMode="auto">
              <a:xfrm>
                <a:off x="3700535" y="918179"/>
                <a:ext cx="401356" cy="3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100" smtClean="0">
                    <a:latin typeface="+mn-lt"/>
                    <a:ea typeface="+mn-ea"/>
                  </a:rPr>
                  <a:t>VM</a:t>
                </a:r>
                <a:endParaRPr lang="en-US" altLang="zh-CN" sz="1100" smtClean="0">
                  <a:latin typeface="+mn-lt"/>
                  <a:ea typeface="+mn-ea"/>
                </a:endParaRPr>
              </a:p>
            </p:txBody>
          </p:sp>
        </p:grpSp>
        <p:grpSp>
          <p:nvGrpSpPr>
            <p:cNvPr id="71710" name="组合 79"/>
            <p:cNvGrpSpPr/>
            <p:nvPr/>
          </p:nvGrpSpPr>
          <p:grpSpPr bwMode="auto">
            <a:xfrm>
              <a:off x="905967" y="4286992"/>
              <a:ext cx="143503" cy="313430"/>
              <a:chOff x="3700535" y="850900"/>
              <a:chExt cx="414265" cy="576263"/>
            </a:xfrm>
          </p:grpSpPr>
          <p:pic>
            <p:nvPicPr>
              <p:cNvPr id="71711" name="Picture 199" descr="圆角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2" name="Rectangle 254"/>
              <p:cNvSpPr>
                <a:spLocks noChangeArrowheads="1"/>
              </p:cNvSpPr>
              <p:nvPr/>
            </p:nvSpPr>
            <p:spPr bwMode="auto">
              <a:xfrm>
                <a:off x="3701095" y="918179"/>
                <a:ext cx="401356" cy="3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100" smtClean="0">
                    <a:latin typeface="+mn-lt"/>
                    <a:ea typeface="+mn-ea"/>
                  </a:rPr>
                  <a:t>VM</a:t>
                </a:r>
                <a:endParaRPr lang="en-US" altLang="zh-CN" sz="1100" smtClean="0">
                  <a:latin typeface="+mn-lt"/>
                  <a:ea typeface="+mn-ea"/>
                </a:endParaRPr>
              </a:p>
            </p:txBody>
          </p:sp>
        </p:grpSp>
      </p:grpSp>
      <p:grpSp>
        <p:nvGrpSpPr>
          <p:cNvPr id="71699" name="组合 72"/>
          <p:cNvGrpSpPr/>
          <p:nvPr/>
        </p:nvGrpSpPr>
        <p:grpSpPr bwMode="auto">
          <a:xfrm>
            <a:off x="6875463" y="5529263"/>
            <a:ext cx="549275" cy="312737"/>
            <a:chOff x="680502" y="4286992"/>
            <a:chExt cx="368968" cy="313430"/>
          </a:xfrm>
        </p:grpSpPr>
        <p:grpSp>
          <p:nvGrpSpPr>
            <p:cNvPr id="71703" name="组合 76"/>
            <p:cNvGrpSpPr/>
            <p:nvPr/>
          </p:nvGrpSpPr>
          <p:grpSpPr bwMode="auto">
            <a:xfrm>
              <a:off x="680502" y="4286992"/>
              <a:ext cx="143503" cy="313430"/>
              <a:chOff x="3700535" y="850900"/>
              <a:chExt cx="414265" cy="576263"/>
            </a:xfrm>
          </p:grpSpPr>
          <p:pic>
            <p:nvPicPr>
              <p:cNvPr id="71707" name="Picture 199" descr="圆角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8" name="Rectangle 254"/>
              <p:cNvSpPr>
                <a:spLocks noChangeArrowheads="1"/>
              </p:cNvSpPr>
              <p:nvPr/>
            </p:nvSpPr>
            <p:spPr bwMode="auto">
              <a:xfrm>
                <a:off x="3700535" y="918179"/>
                <a:ext cx="403274" cy="3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100" smtClean="0">
                    <a:latin typeface="+mn-lt"/>
                    <a:ea typeface="+mn-ea"/>
                  </a:rPr>
                  <a:t>VM</a:t>
                </a:r>
                <a:endParaRPr lang="en-US" altLang="zh-CN" sz="1100" smtClean="0">
                  <a:latin typeface="+mn-lt"/>
                  <a:ea typeface="+mn-ea"/>
                </a:endParaRPr>
              </a:p>
            </p:txBody>
          </p:sp>
        </p:grpSp>
        <p:grpSp>
          <p:nvGrpSpPr>
            <p:cNvPr id="71704" name="组合 79"/>
            <p:cNvGrpSpPr/>
            <p:nvPr/>
          </p:nvGrpSpPr>
          <p:grpSpPr bwMode="auto">
            <a:xfrm>
              <a:off x="905967" y="4286992"/>
              <a:ext cx="143503" cy="313430"/>
              <a:chOff x="3700535" y="850900"/>
              <a:chExt cx="414265" cy="576263"/>
            </a:xfrm>
          </p:grpSpPr>
          <p:pic>
            <p:nvPicPr>
              <p:cNvPr id="71705" name="Picture 199" descr="圆角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638" y="850900"/>
                <a:ext cx="411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6" name="Rectangle 254"/>
              <p:cNvSpPr>
                <a:spLocks noChangeArrowheads="1"/>
              </p:cNvSpPr>
              <p:nvPr/>
            </p:nvSpPr>
            <p:spPr bwMode="auto">
              <a:xfrm>
                <a:off x="3699211" y="918179"/>
                <a:ext cx="403276" cy="3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100" smtClean="0">
                    <a:latin typeface="+mn-lt"/>
                    <a:ea typeface="+mn-ea"/>
                  </a:rPr>
                  <a:t>VM</a:t>
                </a:r>
                <a:endParaRPr lang="en-US" altLang="zh-CN" sz="1100" smtClean="0">
                  <a:latin typeface="+mn-lt"/>
                  <a:ea typeface="+mn-ea"/>
                </a:endParaRPr>
              </a:p>
            </p:txBody>
          </p:sp>
        </p:grpSp>
      </p:grpSp>
      <p:cxnSp>
        <p:nvCxnSpPr>
          <p:cNvPr id="71700" name="直接连接符 81"/>
          <p:cNvCxnSpPr>
            <a:cxnSpLocks noChangeShapeType="1"/>
          </p:cNvCxnSpPr>
          <p:nvPr/>
        </p:nvCxnSpPr>
        <p:spPr bwMode="auto">
          <a:xfrm>
            <a:off x="6156325" y="5483225"/>
            <a:ext cx="161925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nvGrpSpPr>
          <p:cNvPr id="19" name="组合 57"/>
          <p:cNvGrpSpPr/>
          <p:nvPr/>
        </p:nvGrpSpPr>
        <p:grpSpPr bwMode="auto">
          <a:xfrm>
            <a:off x="7164288" y="5077780"/>
            <a:ext cx="548191" cy="313379"/>
            <a:chOff x="680502" y="4286992"/>
            <a:chExt cx="368968" cy="313430"/>
          </a:xfrm>
          <a:solidFill>
            <a:srgbClr val="92D050"/>
          </a:solidFill>
        </p:grpSpPr>
        <p:grpSp>
          <p:nvGrpSpPr>
            <p:cNvPr id="20" name="组合 76"/>
            <p:cNvGrpSpPr/>
            <p:nvPr/>
          </p:nvGrpSpPr>
          <p:grpSpPr bwMode="auto">
            <a:xfrm>
              <a:off x="680502" y="4286992"/>
              <a:ext cx="143503" cy="313430"/>
              <a:chOff x="3700535" y="850900"/>
              <a:chExt cx="414265" cy="576263"/>
            </a:xfrm>
            <a:grpFill/>
          </p:grpSpPr>
          <p:pic>
            <p:nvPicPr>
              <p:cNvPr id="88" name="Picture 199" descr="圆角底"/>
              <p:cNvPicPr>
                <a:picLocks noChangeAspect="1" noChangeArrowheads="1"/>
              </p:cNvPicPr>
              <p:nvPr/>
            </p:nvPicPr>
            <p:blipFill>
              <a:blip r:embed="rId3" cstate="print"/>
              <a:srcRect/>
              <a:stretch>
                <a:fillRect/>
              </a:stretch>
            </p:blipFill>
            <p:spPr bwMode="auto">
              <a:xfrm>
                <a:off x="3703638" y="850900"/>
                <a:ext cx="411162" cy="576263"/>
              </a:xfrm>
              <a:prstGeom prst="rect">
                <a:avLst/>
              </a:prstGeom>
              <a:grpFill/>
              <a:ln w="9525">
                <a:noFill/>
                <a:miter lim="800000"/>
                <a:headEnd/>
                <a:tailEnd/>
              </a:ln>
            </p:spPr>
          </p:pic>
          <p:sp>
            <p:nvSpPr>
              <p:cNvPr id="89" name="Rectangle 254"/>
              <p:cNvSpPr>
                <a:spLocks noChangeArrowheads="1"/>
              </p:cNvSpPr>
              <p:nvPr/>
            </p:nvSpPr>
            <p:spPr bwMode="auto">
              <a:xfrm>
                <a:off x="3700535" y="917978"/>
                <a:ext cx="401565" cy="389259"/>
              </a:xfrm>
              <a:prstGeom prst="rect">
                <a:avLst/>
              </a:prstGeom>
              <a:grpFill/>
              <a:ln w="9525" algn="ctr">
                <a:noFill/>
                <a:miter lim="800000"/>
              </a:ln>
            </p:spPr>
            <p:txBody>
              <a:bodyPr wrap="none" anchor="ctr"/>
              <a:lstStyle/>
              <a:p>
                <a:pPr algn="ctr" eaLnBrk="1" fontAlgn="t" hangingPunct="1">
                  <a:defRPr/>
                </a:pPr>
                <a:r>
                  <a:rPr lang="en-US" altLang="zh-CN" sz="1100">
                    <a:latin typeface="+mn-lt"/>
                    <a:ea typeface="+mn-ea"/>
                  </a:rPr>
                  <a:t>VM</a:t>
                </a:r>
                <a:endParaRPr lang="en-US" altLang="zh-CN" sz="1100">
                  <a:latin typeface="+mn-lt"/>
                  <a:ea typeface="+mn-ea"/>
                </a:endParaRPr>
              </a:p>
            </p:txBody>
          </p:sp>
        </p:grpSp>
        <p:grpSp>
          <p:nvGrpSpPr>
            <p:cNvPr id="21" name="组合 79"/>
            <p:cNvGrpSpPr/>
            <p:nvPr/>
          </p:nvGrpSpPr>
          <p:grpSpPr bwMode="auto">
            <a:xfrm>
              <a:off x="905967" y="4286992"/>
              <a:ext cx="143503" cy="313430"/>
              <a:chOff x="3700535" y="850900"/>
              <a:chExt cx="414265" cy="576263"/>
            </a:xfrm>
            <a:grpFill/>
          </p:grpSpPr>
          <p:pic>
            <p:nvPicPr>
              <p:cNvPr id="86" name="Picture 199" descr="圆角底"/>
              <p:cNvPicPr>
                <a:picLocks noChangeAspect="1" noChangeArrowheads="1"/>
              </p:cNvPicPr>
              <p:nvPr/>
            </p:nvPicPr>
            <p:blipFill>
              <a:blip r:embed="rId3" cstate="print"/>
              <a:srcRect/>
              <a:stretch>
                <a:fillRect/>
              </a:stretch>
            </p:blipFill>
            <p:spPr bwMode="auto">
              <a:xfrm>
                <a:off x="3703638" y="850900"/>
                <a:ext cx="411162" cy="576263"/>
              </a:xfrm>
              <a:prstGeom prst="rect">
                <a:avLst/>
              </a:prstGeom>
              <a:grpFill/>
              <a:ln w="9525">
                <a:noFill/>
                <a:miter lim="800000"/>
                <a:headEnd/>
                <a:tailEnd/>
              </a:ln>
            </p:spPr>
          </p:pic>
          <p:sp>
            <p:nvSpPr>
              <p:cNvPr id="87" name="Rectangle 254"/>
              <p:cNvSpPr>
                <a:spLocks noChangeArrowheads="1"/>
              </p:cNvSpPr>
              <p:nvPr/>
            </p:nvSpPr>
            <p:spPr bwMode="auto">
              <a:xfrm>
                <a:off x="3700535" y="917978"/>
                <a:ext cx="401565" cy="389259"/>
              </a:xfrm>
              <a:prstGeom prst="rect">
                <a:avLst/>
              </a:prstGeom>
              <a:grpFill/>
              <a:ln w="9525" algn="ctr">
                <a:noFill/>
                <a:miter lim="800000"/>
              </a:ln>
            </p:spPr>
            <p:txBody>
              <a:bodyPr wrap="none" anchor="ctr"/>
              <a:lstStyle/>
              <a:p>
                <a:pPr algn="ctr" eaLnBrk="1" fontAlgn="t" hangingPunct="1">
                  <a:defRPr/>
                </a:pPr>
                <a:r>
                  <a:rPr lang="en-US" altLang="zh-CN" sz="1100" dirty="0">
                    <a:latin typeface="+mn-lt"/>
                    <a:ea typeface="+mn-ea"/>
                  </a:rPr>
                  <a:t>VM</a:t>
                </a:r>
                <a:endParaRPr lang="en-US" altLang="zh-CN" sz="1100" dirty="0">
                  <a:latin typeface="+mn-lt"/>
                  <a:ea typeface="+mn-ea"/>
                </a:endParaRPr>
              </a:p>
            </p:txBody>
          </p:sp>
        </p:grpSp>
      </p:grpSp>
      <p:sp>
        <p:nvSpPr>
          <p:cNvPr id="71702" name="标题 52"/>
          <p:cNvSpPr>
            <a:spLocks noGrp="1"/>
          </p:cNvSpPr>
          <p:nvPr>
            <p:ph type="title"/>
          </p:nvPr>
        </p:nvSpPr>
        <p:spPr/>
        <p:txBody>
          <a:bodyPr/>
          <a:lstStyle/>
          <a:p>
            <a:r>
              <a:rPr lang="zh-CN" altLang="en-US" sz="2800" smtClean="0"/>
              <a:t>功能介绍</a:t>
            </a:r>
            <a:r>
              <a:rPr lang="en-US" altLang="zh-CN" sz="2800" smtClean="0"/>
              <a:t>--</a:t>
            </a:r>
            <a:r>
              <a:rPr lang="zh-CN" altLang="en-US" sz="2800" smtClean="0"/>
              <a:t>应用的部署模板化、图形化、自动</a:t>
            </a:r>
            <a:endParaRPr lang="zh-CN" altLang="en-US" sz="28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pPr marL="419100" indent="-419100" eaLnBrk="1" hangingPunct="1">
              <a:buClr>
                <a:schemeClr val="tx1"/>
              </a:buClr>
              <a:buSzTx/>
              <a:defRPr/>
            </a:pPr>
            <a:r>
              <a:rPr lang="en-US" altLang="zh-CN" dirty="0" smtClean="0"/>
              <a:t>FusionManager</a:t>
            </a:r>
            <a:r>
              <a:rPr lang="zh-CN" altLang="en-US" dirty="0" smtClean="0"/>
              <a:t>场景</a:t>
            </a:r>
            <a:endParaRPr lang="en-US" altLang="zh-CN" dirty="0" smtClean="0"/>
          </a:p>
          <a:p>
            <a:pPr marL="419100" indent="-419100" eaLnBrk="1" hangingPunct="1">
              <a:buClr>
                <a:schemeClr val="tx1"/>
              </a:buClr>
              <a:buSzTx/>
              <a:defRPr/>
            </a:pPr>
            <a:r>
              <a:rPr lang="en-US" altLang="zh-CN" dirty="0"/>
              <a:t>FusionManager</a:t>
            </a:r>
            <a:r>
              <a:rPr lang="zh-CN" altLang="en-US" dirty="0" smtClean="0"/>
              <a:t>产品定位及核心特性</a:t>
            </a:r>
            <a:endParaRPr lang="en-US" altLang="zh-CN" dirty="0" smtClean="0"/>
          </a:p>
          <a:p>
            <a:pPr marL="419100" indent="-419100" eaLnBrk="1" hangingPunct="1">
              <a:buClr>
                <a:schemeClr val="tx1"/>
              </a:buClr>
              <a:buSzTx/>
              <a:defRPr/>
            </a:pPr>
            <a:r>
              <a:rPr lang="en-US" altLang="zh-CN" dirty="0" smtClean="0"/>
              <a:t>FusionManager</a:t>
            </a:r>
            <a:r>
              <a:rPr lang="zh-CN" altLang="en-US" dirty="0" smtClean="0"/>
              <a:t>设计理念及架构原理</a:t>
            </a:r>
            <a:endParaRPr lang="en-US" altLang="zh-CN" dirty="0" smtClean="0"/>
          </a:p>
          <a:p>
            <a:pPr marL="419100" indent="-419100" eaLnBrk="1" hangingPunct="1">
              <a:buClr>
                <a:schemeClr val="tx1"/>
              </a:buClr>
              <a:buSzTx/>
              <a:defRPr/>
            </a:pPr>
            <a:r>
              <a:rPr lang="en-US" altLang="zh-CN" dirty="0" smtClean="0"/>
              <a:t>FusionManager</a:t>
            </a:r>
            <a:r>
              <a:rPr lang="zh-CN" altLang="en-US" dirty="0" smtClean="0"/>
              <a:t>功能</a:t>
            </a:r>
            <a:endParaRPr lang="en-US" altLang="zh-CN" dirty="0" smtClean="0"/>
          </a:p>
          <a:p>
            <a:pPr>
              <a:defRPr/>
            </a:pP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type="body" sz="quarter" idx="10"/>
          </p:nvPr>
        </p:nvSpPr>
        <p:spPr/>
        <p:txBody>
          <a:bodyPr/>
          <a:lstStyle/>
          <a:p>
            <a:r>
              <a:rPr lang="zh-CN" altLang="en-US" smtClean="0"/>
              <a:t>支持异构虚拟化可以解决什么问题</a:t>
            </a:r>
            <a:endParaRPr lang="en-US" altLang="zh-CN" smtClean="0"/>
          </a:p>
          <a:p>
            <a:r>
              <a:rPr lang="en-US" altLang="zh-CN" smtClean="0"/>
              <a:t>VDC</a:t>
            </a:r>
            <a:r>
              <a:rPr lang="zh-CN" altLang="en-US" smtClean="0"/>
              <a:t>用于解决什么问题</a:t>
            </a:r>
            <a:endParaRPr lang="en-US" altLang="zh-CN" smtClean="0"/>
          </a:p>
          <a:p>
            <a:r>
              <a:rPr lang="en-US" altLang="zh-CN" smtClean="0"/>
              <a:t>VPC</a:t>
            </a:r>
            <a:r>
              <a:rPr lang="zh-CN" altLang="en-US" smtClean="0"/>
              <a:t>用于解决什么问题</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pPr marL="0" indent="0">
              <a:buNone/>
              <a:defRPr/>
            </a:pPr>
            <a:r>
              <a:rPr lang="zh-CN" altLang="en-US" sz="2000" dirty="0" smtClean="0"/>
              <a:t>判断题</a:t>
            </a:r>
            <a:endParaRPr lang="en-US" altLang="zh-CN" sz="2000" dirty="0" smtClean="0"/>
          </a:p>
          <a:p>
            <a:pPr marL="401320" lvl="1" indent="0">
              <a:buNone/>
              <a:defRPr/>
            </a:pPr>
            <a:r>
              <a:rPr lang="en-US" altLang="zh-CN" sz="2000" dirty="0" smtClean="0"/>
              <a:t>1</a:t>
            </a:r>
            <a:r>
              <a:rPr lang="zh-CN" altLang="en-US" sz="2000" dirty="0" smtClean="0"/>
              <a:t>、</a:t>
            </a:r>
            <a:r>
              <a:rPr lang="en-US" altLang="zh-CN" sz="2000" dirty="0" smtClean="0"/>
              <a:t>FusionManager</a:t>
            </a:r>
            <a:r>
              <a:rPr lang="zh-CN" altLang="en-US" sz="2000" dirty="0" smtClean="0"/>
              <a:t>可以管理</a:t>
            </a:r>
            <a:r>
              <a:rPr lang="en-US" altLang="zh-CN" sz="2000" dirty="0" smtClean="0"/>
              <a:t>VMware </a:t>
            </a:r>
            <a:r>
              <a:rPr lang="en-US" altLang="zh-CN" sz="2000" dirty="0" err="1" smtClean="0"/>
              <a:t>v</a:t>
            </a:r>
            <a:r>
              <a:rPr lang="en-US" altLang="zh-CN" sz="2000" dirty="0" err="1"/>
              <a:t>C</a:t>
            </a:r>
            <a:r>
              <a:rPr lang="en-US" altLang="zh-CN" sz="2000" dirty="0" err="1" smtClean="0"/>
              <a:t>enter</a:t>
            </a:r>
            <a:r>
              <a:rPr lang="zh-CN" altLang="en-US" sz="2000" dirty="0" smtClean="0"/>
              <a:t>和华为</a:t>
            </a:r>
            <a:r>
              <a:rPr lang="en-US" altLang="zh-CN" sz="2000" dirty="0" smtClean="0"/>
              <a:t>FusionCompute </a:t>
            </a:r>
            <a:r>
              <a:rPr lang="zh-CN" altLang="en-US" sz="2000" dirty="0" smtClean="0"/>
              <a:t>（）</a:t>
            </a:r>
            <a:endParaRPr lang="zh-CN" altLang="en-US" sz="2000" dirty="0" smtClean="0"/>
          </a:p>
          <a:p>
            <a:pPr marL="401320" lvl="1" indent="0">
              <a:buNone/>
              <a:defRPr/>
            </a:pPr>
            <a:r>
              <a:rPr lang="en-US" altLang="zh-CN" sz="2000" dirty="0" smtClean="0"/>
              <a:t>2</a:t>
            </a:r>
            <a:r>
              <a:rPr lang="zh-CN" altLang="en-US" sz="2000" dirty="0" smtClean="0"/>
              <a:t>、</a:t>
            </a:r>
            <a:r>
              <a:rPr lang="en-US" altLang="zh-CN" sz="2000" dirty="0" smtClean="0">
                <a:sym typeface="+mn-ea"/>
              </a:rPr>
              <a:t>FusionManager</a:t>
            </a:r>
            <a:r>
              <a:rPr lang="zh-CN" altLang="en-US" sz="2000" dirty="0" smtClean="0">
                <a:sym typeface="+mn-ea"/>
              </a:rPr>
              <a:t>有两种角色，</a:t>
            </a:r>
            <a:r>
              <a:rPr lang="en-US" altLang="zh-CN" sz="2000" dirty="0" smtClean="0">
                <a:sym typeface="+mn-ea"/>
              </a:rPr>
              <a:t>local</a:t>
            </a:r>
            <a:r>
              <a:rPr lang="zh-CN" altLang="en-US" sz="2000" dirty="0" smtClean="0">
                <a:sym typeface="+mn-ea"/>
              </a:rPr>
              <a:t>和</a:t>
            </a:r>
            <a:r>
              <a:rPr lang="en-US" altLang="zh-CN" sz="2000" dirty="0" smtClean="0">
                <a:sym typeface="+mn-ea"/>
              </a:rPr>
              <a:t>top</a:t>
            </a:r>
            <a:r>
              <a:rPr lang="zh-CN" altLang="en-US" sz="2000" dirty="0" smtClean="0">
                <a:sym typeface="+mn-ea"/>
              </a:rPr>
              <a:t>（）</a:t>
            </a:r>
            <a:endParaRPr lang="zh-CN" altLang="en-US" sz="2000" dirty="0" smtClean="0">
              <a:sym typeface="+mn-ea"/>
            </a:endParaRPr>
          </a:p>
          <a:p>
            <a:pPr marL="401320" lvl="1" indent="0">
              <a:buNone/>
              <a:defRPr/>
            </a:pPr>
            <a:r>
              <a:rPr lang="en-US" altLang="zh-CN" sz="2000" dirty="0" smtClean="0">
                <a:sym typeface="+mn-ea"/>
              </a:rPr>
              <a:t>3</a:t>
            </a:r>
            <a:r>
              <a:rPr lang="zh-CN" altLang="en-US" sz="2000" dirty="0" smtClean="0">
                <a:sym typeface="+mn-ea"/>
              </a:rPr>
              <a:t>、</a:t>
            </a:r>
            <a:r>
              <a:rPr lang="en-US" altLang="zh-CN" sz="2000" dirty="0" smtClean="0">
                <a:sym typeface="+mn-ea"/>
              </a:rPr>
              <a:t>FusionManager</a:t>
            </a:r>
            <a:r>
              <a:rPr lang="zh-CN" altLang="en-US" sz="2000" dirty="0" smtClean="0">
                <a:sym typeface="+mn-ea"/>
              </a:rPr>
              <a:t>能实现异构虚拟化管理，但是不能够实现异构硬件管理（）</a:t>
            </a:r>
            <a:endParaRPr lang="zh-CN" altLang="en-US" sz="2000" dirty="0" smtClean="0">
              <a:sym typeface="+mn-ea"/>
            </a:endParaRPr>
          </a:p>
          <a:p>
            <a:pPr marL="401320" lvl="1" indent="0">
              <a:buNone/>
              <a:defRPr/>
            </a:pPr>
            <a:r>
              <a:rPr lang="en-US" altLang="zh-CN" sz="2000" dirty="0" smtClean="0">
                <a:sym typeface="+mn-ea"/>
              </a:rPr>
              <a:t>4</a:t>
            </a:r>
            <a:r>
              <a:rPr lang="zh-CN" altLang="en-US" sz="2000" dirty="0" smtClean="0">
                <a:sym typeface="+mn-ea"/>
              </a:rPr>
              <a:t>、</a:t>
            </a:r>
            <a:r>
              <a:rPr lang="en-US" altLang="zh-CN" sz="2000" dirty="0" smtClean="0">
                <a:sym typeface="+mn-ea"/>
              </a:rPr>
              <a:t>FusionManager</a:t>
            </a:r>
            <a:r>
              <a:rPr lang="zh-CN" altLang="en-US" sz="2000" dirty="0" smtClean="0">
                <a:sym typeface="+mn-ea"/>
              </a:rPr>
              <a:t>中的网络环境叫做</a:t>
            </a:r>
            <a:r>
              <a:rPr lang="en-US" altLang="zh-CN" sz="2000" dirty="0" smtClean="0">
                <a:sym typeface="+mn-ea"/>
              </a:rPr>
              <a:t>VPC</a:t>
            </a:r>
            <a:r>
              <a:rPr lang="zh-CN" altLang="en-US" sz="2000" dirty="0" smtClean="0">
                <a:sym typeface="+mn-ea"/>
              </a:rPr>
              <a:t>（）</a:t>
            </a:r>
            <a:endParaRPr lang="zh-CN" altLang="en-US" sz="2000" dirty="0" smtClean="0">
              <a:sym typeface="+mn-ea"/>
            </a:endParaRPr>
          </a:p>
          <a:p>
            <a:pPr marL="401320" lvl="1" indent="0">
              <a:buNone/>
              <a:defRPr/>
            </a:pPr>
            <a:r>
              <a:rPr lang="en-US" altLang="zh-CN" sz="2000" dirty="0" smtClean="0">
                <a:sym typeface="+mn-ea"/>
              </a:rPr>
              <a:t>5</a:t>
            </a:r>
            <a:r>
              <a:rPr lang="zh-CN" altLang="en-US" sz="2000" dirty="0" smtClean="0">
                <a:sym typeface="+mn-ea"/>
              </a:rPr>
              <a:t>、</a:t>
            </a:r>
            <a:r>
              <a:rPr lang="en-US" altLang="zh-CN" sz="2000" dirty="0" smtClean="0">
                <a:sym typeface="+mn-ea"/>
              </a:rPr>
              <a:t>FusionManager</a:t>
            </a:r>
            <a:r>
              <a:rPr lang="zh-CN" altLang="en-US" sz="2000" dirty="0" smtClean="0">
                <a:sym typeface="+mn-ea"/>
              </a:rPr>
              <a:t>可以实现运维管理和运营管理（）</a:t>
            </a:r>
            <a:endParaRPr lang="zh-CN" altLang="en-US" sz="2000" dirty="0" smtClean="0">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pPr marL="48895" indent="0">
              <a:buNone/>
              <a:defRPr/>
            </a:pPr>
            <a:r>
              <a:rPr lang="zh-CN" altLang="en-US" sz="2000" dirty="0" smtClean="0"/>
              <a:t>选择题</a:t>
            </a:r>
            <a:endParaRPr lang="zh-CN" altLang="en-US" sz="2000" dirty="0" smtClean="0"/>
          </a:p>
          <a:p>
            <a:pPr marL="401320" lvl="1" indent="0">
              <a:buNone/>
              <a:defRPr/>
            </a:pPr>
            <a:r>
              <a:rPr lang="en-US" altLang="zh-CN" sz="2000" dirty="0" smtClean="0">
                <a:sym typeface="+mn-ea"/>
              </a:rPr>
              <a:t>1</a:t>
            </a:r>
            <a:r>
              <a:rPr lang="zh-CN" altLang="en-US" sz="2000" dirty="0" smtClean="0">
                <a:sym typeface="+mn-ea"/>
              </a:rPr>
              <a:t>、</a:t>
            </a:r>
            <a:r>
              <a:rPr lang="en-US" altLang="zh-CN" sz="2000" dirty="0" smtClean="0">
                <a:sym typeface="+mn-ea"/>
              </a:rPr>
              <a:t>FusionManager</a:t>
            </a:r>
            <a:r>
              <a:rPr lang="zh-CN" altLang="en-US" sz="2000" dirty="0" smtClean="0">
                <a:sym typeface="+mn-ea"/>
              </a:rPr>
              <a:t>支持对哪类硬件的管理（）</a:t>
            </a:r>
            <a:endParaRPr lang="en-US" altLang="zh-CN" sz="2000" dirty="0" smtClean="0"/>
          </a:p>
          <a:p>
            <a:pPr marL="750570" lvl="2" indent="0">
              <a:buNone/>
              <a:defRPr/>
            </a:pPr>
            <a:r>
              <a:rPr lang="en-US" altLang="zh-CN" sz="2000" dirty="0" smtClean="0">
                <a:sym typeface="+mn-ea"/>
              </a:rPr>
              <a:t>A. </a:t>
            </a:r>
            <a:r>
              <a:rPr lang="zh-CN" altLang="en-US" sz="2000" dirty="0" smtClean="0">
                <a:sym typeface="+mn-ea"/>
              </a:rPr>
              <a:t>存储设备</a:t>
            </a:r>
            <a:endParaRPr lang="en-US" altLang="zh-CN" sz="2000" dirty="0" smtClean="0"/>
          </a:p>
          <a:p>
            <a:pPr marL="750570" lvl="2" indent="0">
              <a:buNone/>
              <a:defRPr/>
            </a:pPr>
            <a:r>
              <a:rPr lang="en-US" altLang="zh-CN" sz="2000" dirty="0" smtClean="0">
                <a:sym typeface="+mn-ea"/>
              </a:rPr>
              <a:t>B. </a:t>
            </a:r>
            <a:r>
              <a:rPr lang="zh-CN" altLang="en-US" sz="2000" dirty="0" smtClean="0">
                <a:sym typeface="+mn-ea"/>
              </a:rPr>
              <a:t>服务器</a:t>
            </a:r>
            <a:endParaRPr lang="en-US" altLang="zh-CN" sz="2000" dirty="0" smtClean="0"/>
          </a:p>
          <a:p>
            <a:pPr marL="750570" lvl="2" indent="0">
              <a:buNone/>
              <a:defRPr/>
            </a:pPr>
            <a:r>
              <a:rPr lang="en-US" altLang="zh-CN" sz="2000" dirty="0" smtClean="0">
                <a:sym typeface="+mn-ea"/>
              </a:rPr>
              <a:t>C. </a:t>
            </a:r>
            <a:r>
              <a:rPr lang="zh-CN" altLang="en-US" sz="2000" dirty="0" smtClean="0">
                <a:sym typeface="+mn-ea"/>
              </a:rPr>
              <a:t>交换机</a:t>
            </a:r>
            <a:endParaRPr lang="en-US" altLang="zh-CN" sz="2000" dirty="0" smtClean="0"/>
          </a:p>
          <a:p>
            <a:pPr marL="750570" lvl="2" indent="0">
              <a:buNone/>
              <a:defRPr/>
            </a:pPr>
            <a:r>
              <a:rPr lang="en-US" altLang="zh-CN" sz="2000" dirty="0" smtClean="0">
                <a:sym typeface="+mn-ea"/>
              </a:rPr>
              <a:t>D. </a:t>
            </a:r>
            <a:r>
              <a:rPr lang="zh-CN" altLang="en-US" sz="2000" dirty="0" smtClean="0">
                <a:sym typeface="+mn-ea"/>
              </a:rPr>
              <a:t>防火墙</a:t>
            </a:r>
            <a:endParaRPr lang="en-US" altLang="zh-CN" sz="2000" dirty="0" smtClean="0"/>
          </a:p>
          <a:p>
            <a:pPr marL="750570" lvl="2" indent="0">
              <a:buNone/>
              <a:defRPr/>
            </a:pPr>
            <a:r>
              <a:rPr lang="en-US" altLang="zh-CN" sz="2000" dirty="0" smtClean="0">
                <a:sym typeface="+mn-ea"/>
              </a:rPr>
              <a:t>E. </a:t>
            </a:r>
            <a:r>
              <a:rPr lang="zh-CN" altLang="en-US" sz="2000" dirty="0" smtClean="0">
                <a:sym typeface="+mn-ea"/>
              </a:rPr>
              <a:t>负载均衡器</a:t>
            </a:r>
            <a:endParaRPr lang="zh-CN" altLang="en-US" sz="2000" dirty="0" smtClean="0">
              <a:sym typeface="+mn-ea"/>
            </a:endParaRPr>
          </a:p>
          <a:p>
            <a:pPr marL="750570" lvl="2" indent="0">
              <a:buNone/>
              <a:defRPr/>
            </a:pPr>
            <a:endParaRPr lang="zh-CN" altLang="en-US" sz="1800" dirty="0" smtClean="0">
              <a:sym typeface="+mn-ea"/>
            </a:endParaRPr>
          </a:p>
          <a:p>
            <a:pPr marL="401320" lvl="1" indent="0">
              <a:buNone/>
              <a:defRPr/>
            </a:pPr>
            <a:endParaRPr lang="zh-CN" altLang="en-US" sz="1800" dirty="0" smtClean="0">
              <a:sym typeface="+mn-ea"/>
            </a:endParaRPr>
          </a:p>
          <a:p>
            <a:pPr marL="750570" lvl="2" indent="0">
              <a:buNone/>
              <a:defRPr/>
            </a:pPr>
            <a:endParaRPr lang="zh-CN" altLang="en-US" sz="1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pPr marL="48895" indent="0">
              <a:buNone/>
              <a:defRPr/>
            </a:pPr>
            <a:r>
              <a:rPr lang="zh-CN" altLang="en-US" sz="2000" dirty="0" smtClean="0"/>
              <a:t>选择题</a:t>
            </a:r>
            <a:endParaRPr lang="zh-CN" altLang="en-US" sz="2000" dirty="0" smtClean="0"/>
          </a:p>
          <a:p>
            <a:pPr marL="401320" lvl="1" indent="0">
              <a:buNone/>
              <a:defRPr/>
            </a:pPr>
            <a:r>
              <a:rPr lang="en-US" altLang="zh-CN" sz="2000" dirty="0" smtClean="0">
                <a:sym typeface="+mn-ea"/>
              </a:rPr>
              <a:t>2</a:t>
            </a:r>
            <a:r>
              <a:rPr lang="zh-CN" altLang="en-US" sz="2000" dirty="0" smtClean="0">
                <a:sym typeface="+mn-ea"/>
              </a:rPr>
              <a:t>、</a:t>
            </a:r>
            <a:r>
              <a:rPr sz="2000" dirty="0" smtClean="0">
                <a:sym typeface="+mn-ea"/>
              </a:rPr>
              <a:t>FusionManager对服务器配置监控后，可以对硬件执行某些维护操作。如下哪个动作不能通过FusionManager对硬件执行？ </a:t>
            </a:r>
            <a:endParaRPr sz="2000" dirty="0" smtClean="0">
              <a:sym typeface="+mn-ea"/>
            </a:endParaRPr>
          </a:p>
          <a:p>
            <a:pPr marL="401320" lvl="1" indent="0">
              <a:buNone/>
              <a:defRPr/>
            </a:pPr>
            <a:r>
              <a:rPr lang="en-US" sz="2000" dirty="0" smtClean="0">
                <a:sym typeface="+mn-ea"/>
              </a:rPr>
              <a:t>	</a:t>
            </a:r>
            <a:r>
              <a:rPr sz="2000" dirty="0" smtClean="0">
                <a:sym typeface="+mn-ea"/>
              </a:rPr>
              <a:t>A 上下电 </a:t>
            </a:r>
            <a:endParaRPr sz="2000" dirty="0" smtClean="0">
              <a:sym typeface="+mn-ea"/>
            </a:endParaRPr>
          </a:p>
          <a:p>
            <a:pPr marL="401320" lvl="1" indent="0">
              <a:buNone/>
              <a:defRPr/>
            </a:pPr>
            <a:r>
              <a:rPr lang="en-US" sz="2000" dirty="0" smtClean="0">
                <a:sym typeface="+mn-ea"/>
              </a:rPr>
              <a:t>	</a:t>
            </a:r>
            <a:r>
              <a:rPr sz="2000" dirty="0" smtClean="0">
                <a:sym typeface="+mn-ea"/>
              </a:rPr>
              <a:t>B 安全重启 </a:t>
            </a:r>
            <a:endParaRPr sz="2000" dirty="0" smtClean="0">
              <a:sym typeface="+mn-ea"/>
            </a:endParaRPr>
          </a:p>
          <a:p>
            <a:pPr marL="401320" lvl="1" indent="0">
              <a:buNone/>
              <a:defRPr/>
            </a:pPr>
            <a:r>
              <a:rPr lang="en-US" sz="2000" dirty="0" smtClean="0">
                <a:sym typeface="+mn-ea"/>
              </a:rPr>
              <a:t>	</a:t>
            </a:r>
            <a:r>
              <a:rPr sz="2000" dirty="0" smtClean="0">
                <a:sym typeface="+mn-ea"/>
              </a:rPr>
              <a:t>C 安全下电 </a:t>
            </a:r>
            <a:endParaRPr sz="2000" dirty="0" smtClean="0">
              <a:sym typeface="+mn-ea"/>
            </a:endParaRPr>
          </a:p>
          <a:p>
            <a:pPr marL="401320" lvl="1" indent="0">
              <a:buNone/>
              <a:defRPr/>
            </a:pPr>
            <a:r>
              <a:rPr lang="en-US" sz="2000" dirty="0" smtClean="0">
                <a:sym typeface="+mn-ea"/>
              </a:rPr>
              <a:t>	</a:t>
            </a:r>
            <a:r>
              <a:rPr sz="2000" dirty="0" smtClean="0">
                <a:sym typeface="+mn-ea"/>
              </a:rPr>
              <a:t>D PXE加载</a:t>
            </a:r>
            <a:endParaRPr lang="zh-CN" altLang="en-US" sz="2000" dirty="0" smtClean="0">
              <a:sym typeface="+mn-ea"/>
            </a:endParaRPr>
          </a:p>
          <a:p>
            <a:pPr marL="750570" lvl="2" indent="0">
              <a:buNone/>
              <a:defRPr/>
            </a:pPr>
            <a:endParaRPr lang="zh-CN" alt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54"/>
          <p:cNvSpPr>
            <a:spLocks noChangeArrowheads="1"/>
          </p:cNvSpPr>
          <p:nvPr/>
        </p:nvSpPr>
        <p:spPr bwMode="auto">
          <a:xfrm>
            <a:off x="755650" y="2060575"/>
            <a:ext cx="2695575" cy="21971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600" b="1" smtClean="0">
              <a:solidFill>
                <a:srgbClr val="000000"/>
              </a:solidFill>
              <a:latin typeface="+mn-lt"/>
              <a:ea typeface="+mn-ea"/>
            </a:endParaRPr>
          </a:p>
        </p:txBody>
      </p:sp>
      <p:sp>
        <p:nvSpPr>
          <p:cNvPr id="105" name="矩形 104"/>
          <p:cNvSpPr/>
          <p:nvPr/>
        </p:nvSpPr>
        <p:spPr bwMode="auto">
          <a:xfrm>
            <a:off x="1343025" y="2536825"/>
            <a:ext cx="1154113" cy="2794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FusionCompute</a:t>
            </a:r>
            <a:endParaRPr lang="zh-CN" altLang="en-US" sz="1200" b="1" dirty="0">
              <a:solidFill>
                <a:srgbClr val="000000"/>
              </a:solidFill>
              <a:latin typeface="+mn-lt"/>
              <a:ea typeface="+mn-ea"/>
            </a:endParaRPr>
          </a:p>
        </p:txBody>
      </p:sp>
      <p:sp>
        <p:nvSpPr>
          <p:cNvPr id="106" name="矩形 105"/>
          <p:cNvSpPr/>
          <p:nvPr/>
        </p:nvSpPr>
        <p:spPr bwMode="auto">
          <a:xfrm>
            <a:off x="2557463" y="2528888"/>
            <a:ext cx="677862" cy="288925"/>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VMware</a:t>
            </a:r>
            <a:endParaRPr lang="zh-CN" altLang="en-US" sz="1200" b="1" dirty="0">
              <a:solidFill>
                <a:srgbClr val="000000"/>
              </a:solidFill>
              <a:latin typeface="+mn-lt"/>
              <a:ea typeface="+mn-ea"/>
            </a:endParaRPr>
          </a:p>
        </p:txBody>
      </p:sp>
      <p:sp>
        <p:nvSpPr>
          <p:cNvPr id="108" name="矩形 107"/>
          <p:cNvSpPr/>
          <p:nvPr/>
        </p:nvSpPr>
        <p:spPr bwMode="auto">
          <a:xfrm>
            <a:off x="1706563" y="3465513"/>
            <a:ext cx="527050"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sp>
        <p:nvSpPr>
          <p:cNvPr id="110" name="矩形 109"/>
          <p:cNvSpPr/>
          <p:nvPr/>
        </p:nvSpPr>
        <p:spPr bwMode="auto">
          <a:xfrm>
            <a:off x="2709863" y="3455988"/>
            <a:ext cx="525462"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sp>
        <p:nvSpPr>
          <p:cNvPr id="111" name="矩形 110"/>
          <p:cNvSpPr/>
          <p:nvPr/>
        </p:nvSpPr>
        <p:spPr bwMode="auto">
          <a:xfrm>
            <a:off x="820738" y="3455988"/>
            <a:ext cx="527050"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Dell </a:t>
            </a:r>
            <a:endParaRPr lang="en-US" altLang="zh-CN" sz="1200" b="1" dirty="0">
              <a:solidFill>
                <a:srgbClr val="000000"/>
              </a:solidFill>
              <a:latin typeface="+mn-lt"/>
              <a:ea typeface="+mn-ea"/>
            </a:endParaRPr>
          </a:p>
          <a:p>
            <a:pPr algn="ctr" defTabSz="913765" eaLnBrk="1" fontAlgn="t" hangingPunct="1">
              <a:buClr>
                <a:srgbClr val="CC9900"/>
              </a:buClr>
              <a:defRPr/>
            </a:pPr>
            <a:r>
              <a:rPr lang="en-US" altLang="zh-CN" sz="1200" b="1" dirty="0">
                <a:solidFill>
                  <a:srgbClr val="000000"/>
                </a:solidFill>
                <a:latin typeface="+mn-lt"/>
                <a:ea typeface="+mn-ea"/>
              </a:rPr>
              <a:t>Server</a:t>
            </a:r>
            <a:endParaRPr lang="zh-CN" altLang="en-US" sz="1200" b="1" dirty="0">
              <a:solidFill>
                <a:srgbClr val="000000"/>
              </a:solidFill>
              <a:latin typeface="+mn-lt"/>
              <a:ea typeface="+mn-ea"/>
            </a:endParaRPr>
          </a:p>
        </p:txBody>
      </p:sp>
      <p:cxnSp>
        <p:nvCxnSpPr>
          <p:cNvPr id="116" name="直接连接符 115"/>
          <p:cNvCxnSpPr>
            <a:stCxn id="108" idx="0"/>
          </p:cNvCxnSpPr>
          <p:nvPr/>
        </p:nvCxnSpPr>
        <p:spPr bwMode="auto">
          <a:xfrm flipV="1">
            <a:off x="1970088" y="2827338"/>
            <a:ext cx="0" cy="638175"/>
          </a:xfrm>
          <a:prstGeom prst="line">
            <a:avLst/>
          </a:prstGeom>
          <a:noFill/>
          <a:ln>
            <a:solidFill>
              <a:schemeClr val="tx1">
                <a:lumMod val="50000"/>
                <a:lumOff val="50000"/>
              </a:schemeClr>
            </a:solidFill>
          </a:ln>
          <a:effectLst/>
        </p:spPr>
      </p:cxnSp>
      <p:cxnSp>
        <p:nvCxnSpPr>
          <p:cNvPr id="117" name="直接连接符 116"/>
          <p:cNvCxnSpPr>
            <a:stCxn id="110" idx="0"/>
          </p:cNvCxnSpPr>
          <p:nvPr/>
        </p:nvCxnSpPr>
        <p:spPr bwMode="auto">
          <a:xfrm flipV="1">
            <a:off x="2973388" y="2817813"/>
            <a:ext cx="0" cy="638175"/>
          </a:xfrm>
          <a:prstGeom prst="line">
            <a:avLst/>
          </a:prstGeom>
          <a:noFill/>
          <a:ln>
            <a:solidFill>
              <a:schemeClr val="tx1">
                <a:lumMod val="50000"/>
                <a:lumOff val="50000"/>
              </a:schemeClr>
            </a:solidFill>
          </a:ln>
          <a:effectLst/>
        </p:spPr>
      </p:cxnSp>
      <p:sp>
        <p:nvSpPr>
          <p:cNvPr id="15370" name="TextBox 102"/>
          <p:cNvSpPr txBox="1">
            <a:spLocks noChangeArrowheads="1"/>
          </p:cNvSpPr>
          <p:nvPr/>
        </p:nvSpPr>
        <p:spPr bwMode="auto">
          <a:xfrm>
            <a:off x="823913" y="2133600"/>
            <a:ext cx="5254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dirty="0" smtClean="0">
                <a:solidFill>
                  <a:srgbClr val="000000"/>
                </a:solidFill>
                <a:latin typeface="+mn-lt"/>
                <a:ea typeface="+mn-ea"/>
              </a:rPr>
              <a:t>DC1</a:t>
            </a:r>
            <a:endParaRPr lang="zh-CN" altLang="en-US" sz="1200" smtClean="0">
              <a:solidFill>
                <a:srgbClr val="000000"/>
              </a:solidFill>
              <a:latin typeface="+mn-lt"/>
              <a:ea typeface="+mn-ea"/>
            </a:endParaRPr>
          </a:p>
        </p:txBody>
      </p:sp>
      <p:sp>
        <p:nvSpPr>
          <p:cNvPr id="15371" name="矩形 54"/>
          <p:cNvSpPr>
            <a:spLocks noChangeArrowheads="1"/>
          </p:cNvSpPr>
          <p:nvPr/>
        </p:nvSpPr>
        <p:spPr bwMode="auto">
          <a:xfrm>
            <a:off x="3956050" y="2097088"/>
            <a:ext cx="2695575" cy="219551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600" b="1" smtClean="0">
              <a:solidFill>
                <a:srgbClr val="000000"/>
              </a:solidFill>
              <a:latin typeface="+mn-lt"/>
              <a:ea typeface="+mn-ea"/>
            </a:endParaRPr>
          </a:p>
        </p:txBody>
      </p:sp>
      <p:sp>
        <p:nvSpPr>
          <p:cNvPr id="156" name="矩形 155"/>
          <p:cNvSpPr/>
          <p:nvPr/>
        </p:nvSpPr>
        <p:spPr bwMode="auto">
          <a:xfrm>
            <a:off x="4645025" y="2565400"/>
            <a:ext cx="1135063" cy="288925"/>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FusionCompute</a:t>
            </a:r>
            <a:endParaRPr lang="zh-CN" altLang="en-US" sz="1200" b="1" dirty="0">
              <a:solidFill>
                <a:srgbClr val="000000"/>
              </a:solidFill>
              <a:latin typeface="+mn-lt"/>
              <a:ea typeface="+mn-ea"/>
            </a:endParaRPr>
          </a:p>
        </p:txBody>
      </p:sp>
      <p:sp>
        <p:nvSpPr>
          <p:cNvPr id="157" name="矩形 156"/>
          <p:cNvSpPr/>
          <p:nvPr/>
        </p:nvSpPr>
        <p:spPr bwMode="auto">
          <a:xfrm>
            <a:off x="5910263" y="2565400"/>
            <a:ext cx="641350" cy="29845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VMware</a:t>
            </a:r>
            <a:endParaRPr lang="zh-CN" altLang="en-US" sz="1200" b="1" dirty="0">
              <a:solidFill>
                <a:srgbClr val="000000"/>
              </a:solidFill>
              <a:latin typeface="+mn-lt"/>
              <a:ea typeface="+mn-ea"/>
            </a:endParaRPr>
          </a:p>
        </p:txBody>
      </p:sp>
      <p:sp>
        <p:nvSpPr>
          <p:cNvPr id="158" name="矩形 157"/>
          <p:cNvSpPr/>
          <p:nvPr/>
        </p:nvSpPr>
        <p:spPr bwMode="auto">
          <a:xfrm>
            <a:off x="4905375" y="3502025"/>
            <a:ext cx="527050"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sp>
        <p:nvSpPr>
          <p:cNvPr id="159" name="矩形 158"/>
          <p:cNvSpPr/>
          <p:nvPr/>
        </p:nvSpPr>
        <p:spPr bwMode="auto">
          <a:xfrm>
            <a:off x="5910263" y="3490913"/>
            <a:ext cx="525462"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sp>
        <p:nvSpPr>
          <p:cNvPr id="160" name="矩形 159"/>
          <p:cNvSpPr/>
          <p:nvPr/>
        </p:nvSpPr>
        <p:spPr bwMode="auto">
          <a:xfrm>
            <a:off x="4021138" y="3490913"/>
            <a:ext cx="527050"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HP</a:t>
            </a:r>
            <a:endParaRPr lang="en-US" altLang="zh-CN" sz="1200" b="1" dirty="0">
              <a:solidFill>
                <a:srgbClr val="000000"/>
              </a:solidFill>
              <a:latin typeface="+mn-lt"/>
              <a:ea typeface="+mn-ea"/>
            </a:endParaRPr>
          </a:p>
          <a:p>
            <a:pPr algn="ctr" defTabSz="913765" eaLnBrk="1" fontAlgn="t" hangingPunct="1">
              <a:buClr>
                <a:srgbClr val="CC9900"/>
              </a:buClr>
              <a:defRPr/>
            </a:pPr>
            <a:r>
              <a:rPr lang="en-US" altLang="zh-CN" sz="1200" b="1" dirty="0">
                <a:solidFill>
                  <a:srgbClr val="000000"/>
                </a:solidFill>
                <a:latin typeface="+mn-lt"/>
                <a:ea typeface="+mn-ea"/>
              </a:rPr>
              <a:t>Server</a:t>
            </a:r>
            <a:endParaRPr lang="zh-CN" altLang="en-US" sz="1200" b="1" dirty="0">
              <a:solidFill>
                <a:srgbClr val="000000"/>
              </a:solidFill>
              <a:latin typeface="+mn-lt"/>
              <a:ea typeface="+mn-ea"/>
            </a:endParaRPr>
          </a:p>
        </p:txBody>
      </p:sp>
      <p:cxnSp>
        <p:nvCxnSpPr>
          <p:cNvPr id="161" name="直接连接符 160"/>
          <p:cNvCxnSpPr>
            <a:stCxn id="158" idx="0"/>
          </p:cNvCxnSpPr>
          <p:nvPr/>
        </p:nvCxnSpPr>
        <p:spPr bwMode="auto">
          <a:xfrm flipV="1">
            <a:off x="5168900" y="2863850"/>
            <a:ext cx="0" cy="638175"/>
          </a:xfrm>
          <a:prstGeom prst="line">
            <a:avLst/>
          </a:prstGeom>
          <a:noFill/>
          <a:ln>
            <a:solidFill>
              <a:schemeClr val="tx1">
                <a:lumMod val="50000"/>
                <a:lumOff val="50000"/>
              </a:schemeClr>
            </a:solidFill>
          </a:ln>
          <a:effectLst/>
        </p:spPr>
      </p:cxnSp>
      <p:cxnSp>
        <p:nvCxnSpPr>
          <p:cNvPr id="162" name="直接连接符 161"/>
          <p:cNvCxnSpPr>
            <a:stCxn id="159" idx="0"/>
          </p:cNvCxnSpPr>
          <p:nvPr/>
        </p:nvCxnSpPr>
        <p:spPr bwMode="auto">
          <a:xfrm flipV="1">
            <a:off x="6172200" y="2854325"/>
            <a:ext cx="1588" cy="636588"/>
          </a:xfrm>
          <a:prstGeom prst="line">
            <a:avLst/>
          </a:prstGeom>
          <a:noFill/>
          <a:ln>
            <a:solidFill>
              <a:schemeClr val="tx1">
                <a:lumMod val="50000"/>
                <a:lumOff val="50000"/>
              </a:schemeClr>
            </a:solidFill>
          </a:ln>
          <a:effectLst/>
        </p:spPr>
      </p:cxnSp>
      <p:sp>
        <p:nvSpPr>
          <p:cNvPr id="15379" name="TextBox 102"/>
          <p:cNvSpPr txBox="1">
            <a:spLocks noChangeArrowheads="1"/>
          </p:cNvSpPr>
          <p:nvPr/>
        </p:nvSpPr>
        <p:spPr bwMode="auto">
          <a:xfrm>
            <a:off x="4022725" y="2168525"/>
            <a:ext cx="525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dirty="0" smtClean="0">
                <a:solidFill>
                  <a:srgbClr val="000000"/>
                </a:solidFill>
                <a:latin typeface="+mn-lt"/>
                <a:ea typeface="+mn-ea"/>
              </a:rPr>
              <a:t>DC2</a:t>
            </a:r>
            <a:endParaRPr lang="zh-CN" altLang="en-US" sz="1200" smtClean="0">
              <a:solidFill>
                <a:srgbClr val="000000"/>
              </a:solidFill>
              <a:latin typeface="+mn-lt"/>
              <a:ea typeface="+mn-ea"/>
            </a:endParaRPr>
          </a:p>
        </p:txBody>
      </p:sp>
      <p:sp>
        <p:nvSpPr>
          <p:cNvPr id="15380" name="矩形 54"/>
          <p:cNvSpPr>
            <a:spLocks noChangeArrowheads="1"/>
          </p:cNvSpPr>
          <p:nvPr/>
        </p:nvSpPr>
        <p:spPr bwMode="auto">
          <a:xfrm>
            <a:off x="7096125" y="2097088"/>
            <a:ext cx="1255713" cy="219551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600" b="1" smtClean="0">
              <a:solidFill>
                <a:srgbClr val="000000"/>
              </a:solidFill>
              <a:latin typeface="+mn-lt"/>
              <a:ea typeface="+mn-ea"/>
            </a:endParaRPr>
          </a:p>
        </p:txBody>
      </p:sp>
      <p:sp>
        <p:nvSpPr>
          <p:cNvPr id="15381" name="TextBox 102"/>
          <p:cNvSpPr txBox="1">
            <a:spLocks noChangeArrowheads="1"/>
          </p:cNvSpPr>
          <p:nvPr/>
        </p:nvSpPr>
        <p:spPr bwMode="auto">
          <a:xfrm>
            <a:off x="7056438" y="2276475"/>
            <a:ext cx="677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dirty="0" smtClean="0">
                <a:solidFill>
                  <a:srgbClr val="000000"/>
                </a:solidFill>
                <a:latin typeface="+mn-lt"/>
                <a:ea typeface="+mn-ea"/>
              </a:rPr>
              <a:t>DC n</a:t>
            </a:r>
            <a:endParaRPr lang="zh-CN" altLang="en-US" sz="1200" smtClean="0">
              <a:solidFill>
                <a:srgbClr val="000000"/>
              </a:solidFill>
              <a:latin typeface="+mn-lt"/>
              <a:ea typeface="+mn-ea"/>
            </a:endParaRPr>
          </a:p>
        </p:txBody>
      </p:sp>
      <p:sp>
        <p:nvSpPr>
          <p:cNvPr id="15382" name="TextBox 166"/>
          <p:cNvSpPr txBox="1">
            <a:spLocks noChangeArrowheads="1"/>
          </p:cNvSpPr>
          <p:nvPr/>
        </p:nvSpPr>
        <p:spPr bwMode="auto">
          <a:xfrm>
            <a:off x="503238" y="4508500"/>
            <a:ext cx="86185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 typeface="Arial" panose="020B0604020202020204" pitchFamily="34" charset="0"/>
              <a:buChar char="•"/>
            </a:pPr>
            <a:r>
              <a:rPr lang="zh-CN" altLang="en-US" sz="1600">
                <a:ea typeface="宋体" panose="02010600030101010101" pitchFamily="2" charset="-122"/>
              </a:rPr>
              <a:t>客户问题：</a:t>
            </a:r>
            <a:endParaRPr lang="en-US" altLang="zh-CN" sz="1600">
              <a:ea typeface="宋体" panose="02010600030101010101" pitchFamily="2" charset="-122"/>
            </a:endParaRPr>
          </a:p>
          <a:p>
            <a:pPr lvl="1" eaLnBrk="1" fontAlgn="t" hangingPunct="1">
              <a:lnSpc>
                <a:spcPct val="100000"/>
              </a:lnSpc>
              <a:spcBef>
                <a:spcPct val="0"/>
              </a:spcBef>
              <a:buClrTx/>
              <a:buSzTx/>
              <a:buFont typeface="Arial" panose="020B0604020202020204" pitchFamily="34" charset="0"/>
              <a:buChar char="•"/>
            </a:pPr>
            <a:r>
              <a:rPr lang="zh-CN" altLang="en-US" sz="1600">
                <a:ea typeface="宋体" panose="02010600030101010101" pitchFamily="2" charset="-122"/>
              </a:rPr>
              <a:t>客户</a:t>
            </a:r>
            <a:r>
              <a:rPr lang="en-US" altLang="zh-CN" sz="1600">
                <a:ea typeface="宋体" panose="02010600030101010101" pitchFamily="2" charset="-122"/>
              </a:rPr>
              <a:t>1</a:t>
            </a:r>
            <a:r>
              <a:rPr lang="zh-CN" altLang="en-US" sz="1600">
                <a:ea typeface="宋体" panose="02010600030101010101" pitchFamily="2" charset="-122"/>
              </a:rPr>
              <a:t>： 我已经使用了</a:t>
            </a:r>
            <a:r>
              <a:rPr lang="en-US" altLang="zh-CN" sz="1600">
                <a:ea typeface="宋体" panose="02010600030101010101" pitchFamily="2" charset="-122"/>
              </a:rPr>
              <a:t>Vmware</a:t>
            </a:r>
            <a:r>
              <a:rPr lang="zh-CN" altLang="en-US" sz="1600">
                <a:ea typeface="宋体" panose="02010600030101010101" pitchFamily="2" charset="-122"/>
              </a:rPr>
              <a:t>，现在要引入华为虚拟化产品，管理两套系统，好麻烦！</a:t>
            </a:r>
            <a:endParaRPr lang="en-US" altLang="zh-CN" sz="1600">
              <a:ea typeface="宋体" panose="02010600030101010101" pitchFamily="2" charset="-122"/>
            </a:endParaRPr>
          </a:p>
          <a:p>
            <a:pPr lvl="1" eaLnBrk="1" fontAlgn="t" hangingPunct="1">
              <a:lnSpc>
                <a:spcPct val="100000"/>
              </a:lnSpc>
              <a:spcBef>
                <a:spcPct val="0"/>
              </a:spcBef>
              <a:buClrTx/>
              <a:buSzTx/>
              <a:buFont typeface="Arial" panose="020B0604020202020204" pitchFamily="34" charset="0"/>
              <a:buChar char="•"/>
            </a:pPr>
            <a:r>
              <a:rPr lang="zh-CN" altLang="en-US" sz="1600">
                <a:ea typeface="宋体" panose="02010600030101010101" pitchFamily="2" charset="-122"/>
              </a:rPr>
              <a:t>客户</a:t>
            </a:r>
            <a:r>
              <a:rPr lang="en-US" altLang="zh-CN" sz="1600">
                <a:ea typeface="宋体" panose="02010600030101010101" pitchFamily="2" charset="-122"/>
              </a:rPr>
              <a:t>2</a:t>
            </a:r>
            <a:r>
              <a:rPr lang="zh-CN" altLang="en-US" sz="1600">
                <a:ea typeface="宋体" panose="02010600030101010101" pitchFamily="2" charset="-122"/>
              </a:rPr>
              <a:t>： 我有多个数据中心，多数据中心有不同的管理系统，能统一管理？</a:t>
            </a:r>
            <a:endParaRPr lang="en-US" altLang="zh-CN" sz="1600">
              <a:ea typeface="宋体" panose="02010600030101010101" pitchFamily="2" charset="-122"/>
            </a:endParaRPr>
          </a:p>
          <a:p>
            <a:pPr lvl="1" eaLnBrk="1" fontAlgn="t" hangingPunct="1">
              <a:lnSpc>
                <a:spcPct val="100000"/>
              </a:lnSpc>
              <a:spcBef>
                <a:spcPct val="0"/>
              </a:spcBef>
              <a:buClrTx/>
              <a:buSzTx/>
              <a:buFont typeface="Arial" panose="020B0604020202020204" pitchFamily="34" charset="0"/>
              <a:buChar char="•"/>
            </a:pPr>
            <a:r>
              <a:rPr lang="zh-CN" altLang="en-US" sz="1600">
                <a:ea typeface="宋体" panose="02010600030101010101" pitchFamily="2" charset="-122"/>
              </a:rPr>
              <a:t>客户</a:t>
            </a:r>
            <a:r>
              <a:rPr lang="en-US" altLang="zh-CN" sz="1600">
                <a:ea typeface="宋体" panose="02010600030101010101" pitchFamily="2" charset="-122"/>
              </a:rPr>
              <a:t>3</a:t>
            </a:r>
            <a:r>
              <a:rPr lang="zh-CN" altLang="en-US" sz="1600">
                <a:ea typeface="宋体" panose="02010600030101010101" pitchFamily="2" charset="-122"/>
              </a:rPr>
              <a:t>： 我们企业很大，有很多个部门，能把财务部门和生产部门网络隔离开吗？</a:t>
            </a:r>
            <a:endParaRPr lang="en-US" altLang="zh-CN" sz="1600">
              <a:ea typeface="宋体" panose="02010600030101010101" pitchFamily="2" charset="-122"/>
            </a:endParaRPr>
          </a:p>
          <a:p>
            <a:pPr lvl="1" eaLnBrk="1" fontAlgn="t" hangingPunct="1">
              <a:lnSpc>
                <a:spcPct val="100000"/>
              </a:lnSpc>
              <a:spcBef>
                <a:spcPct val="0"/>
              </a:spcBef>
              <a:buClrTx/>
              <a:buSzTx/>
              <a:buFont typeface="Arial" panose="020B0604020202020204" pitchFamily="34" charset="0"/>
              <a:buChar char="•"/>
            </a:pPr>
            <a:r>
              <a:rPr lang="zh-CN" altLang="en-US" sz="1600">
                <a:ea typeface="宋体" panose="02010600030101010101" pitchFamily="2" charset="-122"/>
              </a:rPr>
              <a:t>客户</a:t>
            </a:r>
            <a:r>
              <a:rPr lang="en-US" altLang="zh-CN" sz="1600">
                <a:ea typeface="宋体" panose="02010600030101010101" pitchFamily="2" charset="-122"/>
              </a:rPr>
              <a:t>4</a:t>
            </a:r>
            <a:r>
              <a:rPr lang="zh-CN" altLang="en-US" sz="1600">
                <a:ea typeface="宋体" panose="02010600030101010101" pitchFamily="2" charset="-122"/>
              </a:rPr>
              <a:t>： 我的企业既有华为服务器，也有</a:t>
            </a:r>
            <a:r>
              <a:rPr lang="en-US" altLang="zh-CN" sz="1600">
                <a:ea typeface="宋体" panose="02010600030101010101" pitchFamily="2" charset="-122"/>
              </a:rPr>
              <a:t>Dell</a:t>
            </a:r>
            <a:r>
              <a:rPr lang="zh-CN" altLang="en-US" sz="1600">
                <a:ea typeface="宋体" panose="02010600030101010101" pitchFamily="2" charset="-122"/>
              </a:rPr>
              <a:t>服务器，可以对他们统一监控吗？</a:t>
            </a:r>
            <a:endParaRPr lang="en-US" altLang="zh-CN" sz="1600">
              <a:ea typeface="宋体" panose="02010600030101010101" pitchFamily="2" charset="-122"/>
            </a:endParaRPr>
          </a:p>
          <a:p>
            <a:pPr lvl="1" eaLnBrk="1" fontAlgn="t" hangingPunct="1">
              <a:lnSpc>
                <a:spcPct val="100000"/>
              </a:lnSpc>
              <a:spcBef>
                <a:spcPct val="0"/>
              </a:spcBef>
              <a:buClrTx/>
              <a:buSzTx/>
              <a:buFont typeface="Arial" panose="020B0604020202020204" pitchFamily="34" charset="0"/>
              <a:buChar char="•"/>
            </a:pPr>
            <a:r>
              <a:rPr lang="en-US" altLang="zh-CN" sz="1600">
                <a:ea typeface="宋体" panose="02010600030101010101" pitchFamily="2" charset="-122"/>
              </a:rPr>
              <a:t>…</a:t>
            </a:r>
            <a:endParaRPr lang="zh-CN" altLang="en-US" sz="1600">
              <a:ea typeface="宋体" panose="02010600030101010101" pitchFamily="2" charset="-122"/>
            </a:endParaRPr>
          </a:p>
        </p:txBody>
      </p:sp>
      <p:sp>
        <p:nvSpPr>
          <p:cNvPr id="15383" name="TextBox 167"/>
          <p:cNvSpPr txBox="1">
            <a:spLocks noChangeArrowheads="1"/>
          </p:cNvSpPr>
          <p:nvPr/>
        </p:nvSpPr>
        <p:spPr bwMode="auto">
          <a:xfrm>
            <a:off x="3908425" y="1222375"/>
            <a:ext cx="363538" cy="307975"/>
          </a:xfrm>
          <a:prstGeom prst="rect">
            <a:avLst/>
          </a:prstGeom>
          <a:solidFill>
            <a:srgbClr val="00B0F0"/>
          </a:solidFill>
          <a:ln w="9525">
            <a:solidFill>
              <a:schemeClr val="tx1"/>
            </a:solidFill>
            <a:prstDash val="dash"/>
            <a:miter lim="800000"/>
          </a:ln>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400" b="1" smtClean="0">
                <a:solidFill>
                  <a:srgbClr val="C00000"/>
                </a:solidFill>
                <a:latin typeface="+mn-lt"/>
                <a:ea typeface="+mn-ea"/>
              </a:rPr>
              <a:t>？</a:t>
            </a:r>
            <a:endParaRPr lang="zh-CN" altLang="en-US" sz="1400" b="1" smtClean="0">
              <a:solidFill>
                <a:srgbClr val="C00000"/>
              </a:solidFill>
              <a:latin typeface="+mn-lt"/>
              <a:ea typeface="+mn-ea"/>
            </a:endParaRPr>
          </a:p>
        </p:txBody>
      </p:sp>
      <p:cxnSp>
        <p:nvCxnSpPr>
          <p:cNvPr id="15384" name="直接连接符 170"/>
          <p:cNvCxnSpPr>
            <a:cxnSpLocks noChangeShapeType="1"/>
            <a:stCxn id="15362" idx="0"/>
            <a:endCxn id="15383" idx="2"/>
          </p:cNvCxnSpPr>
          <p:nvPr/>
        </p:nvCxnSpPr>
        <p:spPr bwMode="auto">
          <a:xfrm flipV="1">
            <a:off x="2103438" y="1530350"/>
            <a:ext cx="1985962" cy="53022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5385" name="直接连接符 172"/>
          <p:cNvCxnSpPr>
            <a:cxnSpLocks noChangeShapeType="1"/>
            <a:stCxn id="15371" idx="0"/>
            <a:endCxn id="15383" idx="2"/>
          </p:cNvCxnSpPr>
          <p:nvPr/>
        </p:nvCxnSpPr>
        <p:spPr bwMode="auto">
          <a:xfrm flipH="1" flipV="1">
            <a:off x="4089400" y="1530350"/>
            <a:ext cx="1214438" cy="566738"/>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5386" name="直接连接符 175"/>
          <p:cNvCxnSpPr>
            <a:cxnSpLocks noChangeShapeType="1"/>
            <a:stCxn id="15380" idx="0"/>
            <a:endCxn id="15383" idx="2"/>
          </p:cNvCxnSpPr>
          <p:nvPr/>
        </p:nvCxnSpPr>
        <p:spPr bwMode="auto">
          <a:xfrm flipH="1" flipV="1">
            <a:off x="4089400" y="1530350"/>
            <a:ext cx="3635375" cy="566738"/>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dirty="0"/>
              <a:t>实际的</a:t>
            </a:r>
            <a:r>
              <a:rPr lang="zh-CN" altLang="en-US" dirty="0" smtClean="0"/>
              <a:t>问题</a:t>
            </a:r>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pPr marL="48895" indent="0">
              <a:buNone/>
              <a:defRPr/>
            </a:pPr>
            <a:r>
              <a:rPr lang="zh-CN" altLang="en-US" sz="2000" dirty="0" smtClean="0"/>
              <a:t>选择题</a:t>
            </a:r>
            <a:endParaRPr lang="zh-CN" altLang="en-US" sz="2000" dirty="0" smtClean="0"/>
          </a:p>
          <a:p>
            <a:pPr marL="401320" lvl="1" indent="0">
              <a:buNone/>
              <a:defRPr/>
            </a:pPr>
            <a:r>
              <a:rPr lang="en-US" altLang="zh-CN" sz="2000" dirty="0" smtClean="0">
                <a:sym typeface="+mn-ea"/>
              </a:rPr>
              <a:t>3</a:t>
            </a:r>
            <a:r>
              <a:rPr lang="zh-CN" altLang="en-US" sz="2000" dirty="0" smtClean="0">
                <a:sym typeface="+mn-ea"/>
              </a:rPr>
              <a:t>、</a:t>
            </a:r>
            <a:r>
              <a:rPr sz="2000" dirty="0" smtClean="0">
                <a:sym typeface="+mn-ea"/>
              </a:rPr>
              <a:t>FusionManager</a:t>
            </a:r>
            <a:r>
              <a:rPr lang="zh-CN" sz="2000" dirty="0" smtClean="0">
                <a:sym typeface="+mn-ea"/>
              </a:rPr>
              <a:t>支持多种接口，下面哪种不是用来被第三方运营平台集成管理的（）</a:t>
            </a:r>
            <a:r>
              <a:rPr sz="2000" dirty="0" smtClean="0">
                <a:sym typeface="+mn-ea"/>
              </a:rPr>
              <a:t> </a:t>
            </a:r>
            <a:endParaRPr sz="2000" dirty="0" smtClean="0">
              <a:sym typeface="+mn-ea"/>
            </a:endParaRPr>
          </a:p>
          <a:p>
            <a:pPr marL="401320" lvl="1" indent="0">
              <a:buNone/>
              <a:defRPr/>
            </a:pPr>
            <a:r>
              <a:rPr lang="en-US" sz="2000" dirty="0" smtClean="0">
                <a:sym typeface="+mn-ea"/>
              </a:rPr>
              <a:t>	</a:t>
            </a:r>
            <a:r>
              <a:rPr sz="2000" dirty="0" smtClean="0">
                <a:sym typeface="+mn-ea"/>
              </a:rPr>
              <a:t>A</a:t>
            </a:r>
            <a:r>
              <a:rPr lang="en-US" sz="2000" dirty="0" smtClean="0">
                <a:sym typeface="+mn-ea"/>
              </a:rPr>
              <a:t>.</a:t>
            </a:r>
            <a:r>
              <a:rPr sz="2000" dirty="0" smtClean="0">
                <a:sym typeface="+mn-ea"/>
              </a:rPr>
              <a:t> </a:t>
            </a:r>
            <a:r>
              <a:rPr lang="en-US" sz="2000" dirty="0" smtClean="0">
                <a:sym typeface="+mn-ea"/>
              </a:rPr>
              <a:t>REST</a:t>
            </a:r>
            <a:r>
              <a:rPr lang="zh-CN" altLang="en-US" sz="2000" dirty="0" smtClean="0">
                <a:sym typeface="+mn-ea"/>
              </a:rPr>
              <a:t>接口</a:t>
            </a:r>
            <a:endParaRPr lang="zh-CN" altLang="en-US" sz="2000" dirty="0" smtClean="0">
              <a:sym typeface="+mn-ea"/>
            </a:endParaRPr>
          </a:p>
          <a:p>
            <a:pPr marL="401320" lvl="1" indent="0">
              <a:buNone/>
              <a:defRPr/>
            </a:pPr>
            <a:r>
              <a:rPr lang="en-US" sz="2000" dirty="0" smtClean="0">
                <a:sym typeface="+mn-ea"/>
              </a:rPr>
              <a:t>	</a:t>
            </a:r>
            <a:r>
              <a:rPr sz="2000" dirty="0" smtClean="0">
                <a:sym typeface="+mn-ea"/>
              </a:rPr>
              <a:t>B</a:t>
            </a:r>
            <a:r>
              <a:rPr lang="en-US" sz="2000" dirty="0" smtClean="0">
                <a:sym typeface="+mn-ea"/>
              </a:rPr>
              <a:t>.</a:t>
            </a:r>
            <a:r>
              <a:rPr sz="2000" dirty="0" smtClean="0">
                <a:sym typeface="+mn-ea"/>
              </a:rPr>
              <a:t> </a:t>
            </a:r>
            <a:r>
              <a:rPr lang="en-US" sz="2000" dirty="0" smtClean="0">
                <a:sym typeface="+mn-ea"/>
              </a:rPr>
              <a:t>SOAP</a:t>
            </a:r>
            <a:r>
              <a:rPr lang="zh-CN" altLang="en-US" sz="2000" dirty="0" smtClean="0">
                <a:sym typeface="+mn-ea"/>
              </a:rPr>
              <a:t>接口</a:t>
            </a:r>
            <a:r>
              <a:rPr sz="2000" dirty="0" smtClean="0">
                <a:sym typeface="+mn-ea"/>
              </a:rPr>
              <a:t> </a:t>
            </a:r>
            <a:endParaRPr sz="2000" dirty="0" smtClean="0">
              <a:sym typeface="+mn-ea"/>
            </a:endParaRPr>
          </a:p>
          <a:p>
            <a:pPr marL="401320" lvl="1" indent="0">
              <a:buNone/>
              <a:defRPr/>
            </a:pPr>
            <a:r>
              <a:rPr lang="en-US" sz="2000" dirty="0" smtClean="0">
                <a:sym typeface="+mn-ea"/>
              </a:rPr>
              <a:t>	</a:t>
            </a:r>
            <a:r>
              <a:rPr sz="2000" dirty="0" smtClean="0">
                <a:sym typeface="+mn-ea"/>
              </a:rPr>
              <a:t>C</a:t>
            </a:r>
            <a:r>
              <a:rPr lang="en-US" sz="2000" dirty="0" smtClean="0">
                <a:sym typeface="+mn-ea"/>
              </a:rPr>
              <a:t>.</a:t>
            </a:r>
            <a:r>
              <a:rPr sz="2000" dirty="0" smtClean="0">
                <a:sym typeface="+mn-ea"/>
              </a:rPr>
              <a:t> </a:t>
            </a:r>
            <a:r>
              <a:rPr lang="en-US" sz="2000" dirty="0" smtClean="0">
                <a:sym typeface="+mn-ea"/>
              </a:rPr>
              <a:t>SNMP</a:t>
            </a:r>
            <a:r>
              <a:rPr lang="zh-CN" altLang="en-US" sz="2000" dirty="0" smtClean="0">
                <a:sym typeface="+mn-ea"/>
              </a:rPr>
              <a:t>接口</a:t>
            </a:r>
            <a:r>
              <a:rPr sz="2000" dirty="0" smtClean="0">
                <a:sym typeface="+mn-ea"/>
              </a:rPr>
              <a:t> </a:t>
            </a:r>
            <a:endParaRPr sz="2000" dirty="0" smtClean="0">
              <a:sym typeface="+mn-ea"/>
            </a:endParaRPr>
          </a:p>
          <a:p>
            <a:pPr marL="401320" lvl="1" indent="0">
              <a:buNone/>
              <a:defRPr/>
            </a:pPr>
            <a:r>
              <a:rPr lang="en-US" sz="2000" dirty="0" smtClean="0">
                <a:sym typeface="+mn-ea"/>
              </a:rPr>
              <a:t>	</a:t>
            </a:r>
            <a:r>
              <a:rPr sz="2000" dirty="0" smtClean="0">
                <a:sym typeface="+mn-ea"/>
              </a:rPr>
              <a:t>D</a:t>
            </a:r>
            <a:r>
              <a:rPr lang="en-US" sz="2000" dirty="0" smtClean="0">
                <a:sym typeface="+mn-ea"/>
              </a:rPr>
              <a:t>.</a:t>
            </a:r>
            <a:r>
              <a:rPr sz="2000" dirty="0" smtClean="0">
                <a:sym typeface="+mn-ea"/>
              </a:rPr>
              <a:t> </a:t>
            </a:r>
            <a:r>
              <a:rPr lang="en-US" sz="2000" dirty="0" smtClean="0">
                <a:sym typeface="+mn-ea"/>
              </a:rPr>
              <a:t>HTTPS</a:t>
            </a:r>
            <a:r>
              <a:rPr lang="zh-CN" altLang="en-US" sz="2000" dirty="0" smtClean="0">
                <a:sym typeface="+mn-ea"/>
              </a:rPr>
              <a:t>接口</a:t>
            </a:r>
            <a:endParaRPr lang="zh-CN" altLang="en-US" sz="2000" dirty="0" smtClean="0">
              <a:sym typeface="+mn-ea"/>
            </a:endParaRPr>
          </a:p>
          <a:p>
            <a:pPr marL="750570" lvl="2" indent="0">
              <a:buNone/>
              <a:defRPr/>
            </a:pPr>
            <a:endParaRPr lang="zh-CN" altLang="en-US" sz="1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dirty="0" smtClean="0"/>
              <a:t>附录：缩略语</a:t>
            </a:r>
            <a:endParaRPr lang="zh-CN" altLang="en-US" dirty="0" smtClean="0"/>
          </a:p>
        </p:txBody>
      </p:sp>
      <p:graphicFrame>
        <p:nvGraphicFramePr>
          <p:cNvPr id="6" name="表格 5"/>
          <p:cNvGraphicFramePr>
            <a:graphicFrameLocks noGrp="1"/>
          </p:cNvGraphicFramePr>
          <p:nvPr/>
        </p:nvGraphicFramePr>
        <p:xfrm>
          <a:off x="719138" y="1233488"/>
          <a:ext cx="7489825" cy="2698749"/>
        </p:xfrm>
        <a:graphic>
          <a:graphicData uri="http://schemas.openxmlformats.org/drawingml/2006/table">
            <a:tbl>
              <a:tblPr>
                <a:tableStyleId>{E8B1032C-EA38-4F05-BA0D-38AFFFC7BED3}</a:tableStyleId>
              </a:tblPr>
              <a:tblGrid>
                <a:gridCol w="1230271"/>
                <a:gridCol w="4387205"/>
                <a:gridCol w="1872349"/>
              </a:tblGrid>
              <a:tr h="353263">
                <a:tc>
                  <a:txBody>
                    <a:bodyPr/>
                    <a:lstStyle/>
                    <a:p>
                      <a:pPr algn="ctr">
                        <a:lnSpc>
                          <a:spcPts val="1200"/>
                        </a:lnSpc>
                        <a:spcBef>
                          <a:spcPts val="800"/>
                        </a:spcBef>
                        <a:spcAft>
                          <a:spcPts val="0"/>
                        </a:spcAft>
                      </a:pPr>
                      <a:r>
                        <a:rPr lang="zh-CN" sz="1600" kern="100" dirty="0" smtClean="0">
                          <a:latin typeface="+mn-lt"/>
                          <a:ea typeface="+mn-ea"/>
                        </a:rPr>
                        <a:t>缩</a:t>
                      </a:r>
                      <a:r>
                        <a:rPr lang="zh-CN" sz="1600" kern="100" dirty="0">
                          <a:latin typeface="+mn-lt"/>
                          <a:ea typeface="+mn-ea"/>
                        </a:rPr>
                        <a:t>写</a:t>
                      </a:r>
                      <a:endParaRPr lang="zh-CN" sz="1600" kern="100" dirty="0">
                        <a:latin typeface="+mn-lt"/>
                        <a:ea typeface="+mn-ea"/>
                        <a:cs typeface="Arial" panose="020B0604020202020204"/>
                      </a:endParaRPr>
                    </a:p>
                  </a:txBody>
                  <a:tcPr marL="68578" marR="68578" marT="35994" marB="35994" anchor="ctr"/>
                </a:tc>
                <a:tc>
                  <a:txBody>
                    <a:bodyPr/>
                    <a:lstStyle/>
                    <a:p>
                      <a:pPr algn="ctr">
                        <a:lnSpc>
                          <a:spcPts val="1200"/>
                        </a:lnSpc>
                        <a:spcBef>
                          <a:spcPts val="800"/>
                        </a:spcBef>
                        <a:spcAft>
                          <a:spcPts val="0"/>
                        </a:spcAft>
                      </a:pPr>
                      <a:r>
                        <a:rPr lang="zh-CN" sz="1600" kern="100">
                          <a:latin typeface="+mn-lt"/>
                          <a:ea typeface="+mn-ea"/>
                        </a:rPr>
                        <a:t>英文描述</a:t>
                      </a:r>
                      <a:endParaRPr lang="zh-CN" sz="1600" kern="100">
                        <a:latin typeface="+mn-lt"/>
                        <a:ea typeface="+mn-ea"/>
                        <a:cs typeface="Arial" panose="020B0604020202020204"/>
                      </a:endParaRPr>
                    </a:p>
                  </a:txBody>
                  <a:tcPr marL="68578" marR="68578" marT="35994" marB="35994" anchor="ctr"/>
                </a:tc>
                <a:tc>
                  <a:txBody>
                    <a:bodyPr/>
                    <a:lstStyle/>
                    <a:p>
                      <a:pPr algn="ctr">
                        <a:lnSpc>
                          <a:spcPts val="1200"/>
                        </a:lnSpc>
                        <a:spcBef>
                          <a:spcPts val="800"/>
                        </a:spcBef>
                        <a:spcAft>
                          <a:spcPts val="0"/>
                        </a:spcAft>
                      </a:pPr>
                      <a:r>
                        <a:rPr lang="zh-CN" sz="1600" kern="100">
                          <a:latin typeface="+mn-lt"/>
                          <a:ea typeface="+mn-ea"/>
                        </a:rPr>
                        <a:t>中文描述</a:t>
                      </a:r>
                      <a:endParaRPr lang="zh-CN" sz="1600" kern="100">
                        <a:latin typeface="+mn-lt"/>
                        <a:ea typeface="+mn-ea"/>
                        <a:cs typeface="Arial" panose="020B0604020202020204"/>
                      </a:endParaRPr>
                    </a:p>
                  </a:txBody>
                  <a:tcPr marL="68578" marR="68578" marT="35994" marB="35994" anchor="ctr"/>
                </a:tc>
              </a:tr>
              <a:tr h="353263">
                <a:tc>
                  <a:txBody>
                    <a:bodyPr/>
                    <a:lstStyle/>
                    <a:p>
                      <a:pPr>
                        <a:lnSpc>
                          <a:spcPts val="1200"/>
                        </a:lnSpc>
                        <a:spcBef>
                          <a:spcPts val="800"/>
                        </a:spcBef>
                        <a:spcAft>
                          <a:spcPts val="0"/>
                        </a:spcAft>
                      </a:pPr>
                      <a:r>
                        <a:rPr lang="en-US" altLang="zh-CN" sz="1600" kern="100" dirty="0" smtClean="0">
                          <a:latin typeface="+mn-lt"/>
                          <a:ea typeface="+mn-ea"/>
                          <a:cs typeface="Arial" panose="020B0604020202020204"/>
                        </a:rPr>
                        <a:t>VDC</a:t>
                      </a:r>
                      <a:endParaRPr lang="zh-CN" sz="1600" kern="100" dirty="0">
                        <a:latin typeface="+mn-lt"/>
                        <a:ea typeface="+mn-ea"/>
                        <a:cs typeface="Arial" panose="020B0604020202020204"/>
                      </a:endParaRPr>
                    </a:p>
                  </a:txBody>
                  <a:tcPr marL="68578" marR="68578" marT="35994" marB="35994" anchor="ctr"/>
                </a:tc>
                <a:tc>
                  <a:txBody>
                    <a:bodyPr/>
                    <a:lstStyle/>
                    <a:p>
                      <a:pPr>
                        <a:lnSpc>
                          <a:spcPts val="1200"/>
                        </a:lnSpc>
                        <a:spcBef>
                          <a:spcPts val="800"/>
                        </a:spcBef>
                        <a:spcAft>
                          <a:spcPts val="0"/>
                        </a:spcAft>
                      </a:pPr>
                      <a:r>
                        <a:rPr lang="en-US" altLang="zh-CN" sz="1600" kern="100" dirty="0" smtClean="0">
                          <a:latin typeface="+mn-lt"/>
                          <a:ea typeface="+mn-ea"/>
                          <a:cs typeface="Arial" panose="020B0604020202020204"/>
                        </a:rPr>
                        <a:t>Virtual Data Center</a:t>
                      </a:r>
                      <a:endParaRPr lang="zh-CN" sz="1600" kern="100" dirty="0">
                        <a:latin typeface="+mn-lt"/>
                        <a:ea typeface="+mn-ea"/>
                        <a:cs typeface="Arial" panose="020B0604020202020204"/>
                      </a:endParaRPr>
                    </a:p>
                  </a:txBody>
                  <a:tcPr marL="68578" marR="68578" marT="35994" marB="35994" anchor="ctr"/>
                </a:tc>
                <a:tc>
                  <a:txBody>
                    <a:bodyPr/>
                    <a:lstStyle/>
                    <a:p>
                      <a:pPr>
                        <a:lnSpc>
                          <a:spcPts val="1200"/>
                        </a:lnSpc>
                        <a:spcBef>
                          <a:spcPts val="800"/>
                        </a:spcBef>
                        <a:spcAft>
                          <a:spcPts val="0"/>
                        </a:spcAft>
                      </a:pPr>
                      <a:r>
                        <a:rPr lang="zh-CN" altLang="en-US" sz="1600" dirty="0" smtClean="0">
                          <a:latin typeface="+mn-lt"/>
                          <a:ea typeface="+mn-ea"/>
                        </a:rPr>
                        <a:t>虚拟数据中心</a:t>
                      </a:r>
                      <a:endParaRPr lang="zh-CN" sz="1600" kern="100" dirty="0">
                        <a:latin typeface="+mn-lt"/>
                        <a:ea typeface="+mn-ea"/>
                        <a:cs typeface="Arial" panose="020B0604020202020204"/>
                      </a:endParaRPr>
                    </a:p>
                  </a:txBody>
                  <a:tcPr marL="68578" marR="68578" marT="35994" marB="35994" anchor="ctr"/>
                </a:tc>
              </a:tr>
              <a:tr h="353263">
                <a:tc>
                  <a:txBody>
                    <a:bodyPr/>
                    <a:lstStyle/>
                    <a:p>
                      <a:pPr>
                        <a:lnSpc>
                          <a:spcPts val="1200"/>
                        </a:lnSpc>
                        <a:spcBef>
                          <a:spcPts val="800"/>
                        </a:spcBef>
                        <a:spcAft>
                          <a:spcPts val="0"/>
                        </a:spcAft>
                      </a:pPr>
                      <a:r>
                        <a:rPr lang="en-US" altLang="zh-CN" sz="1600" kern="100" dirty="0" smtClean="0">
                          <a:latin typeface="+mn-lt"/>
                          <a:ea typeface="+mn-ea"/>
                          <a:cs typeface="Arial" panose="020B0604020202020204"/>
                        </a:rPr>
                        <a:t>VPC</a:t>
                      </a:r>
                      <a:endParaRPr lang="zh-CN" sz="1600" kern="100" dirty="0">
                        <a:latin typeface="+mn-lt"/>
                        <a:ea typeface="+mn-ea"/>
                        <a:cs typeface="Arial" panose="020B0604020202020204"/>
                      </a:endParaRPr>
                    </a:p>
                  </a:txBody>
                  <a:tcPr marL="68578" marR="68578" marT="35994" marB="35994" anchor="ctr"/>
                </a:tc>
                <a:tc>
                  <a:txBody>
                    <a:bodyPr/>
                    <a:lstStyle/>
                    <a:p>
                      <a:pPr>
                        <a:lnSpc>
                          <a:spcPts val="1200"/>
                        </a:lnSpc>
                        <a:spcBef>
                          <a:spcPts val="800"/>
                        </a:spcBef>
                        <a:spcAft>
                          <a:spcPts val="0"/>
                        </a:spcAft>
                      </a:pPr>
                      <a:r>
                        <a:rPr lang="en-US" altLang="zh-CN" sz="1600" kern="100" dirty="0" smtClean="0">
                          <a:latin typeface="+mn-lt"/>
                          <a:ea typeface="+mn-ea"/>
                          <a:cs typeface="Arial" panose="020B0604020202020204"/>
                        </a:rPr>
                        <a:t>Virtual Private Cloud</a:t>
                      </a:r>
                      <a:endParaRPr lang="zh-CN" sz="1600" kern="100" dirty="0">
                        <a:latin typeface="+mn-lt"/>
                        <a:ea typeface="+mn-ea"/>
                        <a:cs typeface="Arial" panose="020B0604020202020204"/>
                      </a:endParaRPr>
                    </a:p>
                  </a:txBody>
                  <a:tcPr marL="68578" marR="68578" marT="35994" marB="35994" anchor="ctr"/>
                </a:tc>
                <a:tc>
                  <a:txBody>
                    <a:bodyPr/>
                    <a:lstStyle/>
                    <a:p>
                      <a:pPr>
                        <a:lnSpc>
                          <a:spcPts val="1200"/>
                        </a:lnSpc>
                        <a:spcBef>
                          <a:spcPts val="800"/>
                        </a:spcBef>
                        <a:spcAft>
                          <a:spcPts val="0"/>
                        </a:spcAft>
                      </a:pPr>
                      <a:r>
                        <a:rPr lang="zh-CN" altLang="en-US" sz="1600" kern="100" dirty="0" smtClean="0">
                          <a:latin typeface="+mn-lt"/>
                          <a:ea typeface="+mn-ea"/>
                          <a:cs typeface="Arial" panose="020B0604020202020204"/>
                        </a:rPr>
                        <a:t>虚拟私有云</a:t>
                      </a:r>
                      <a:endParaRPr lang="zh-CN" sz="1600" kern="100" dirty="0">
                        <a:latin typeface="+mn-lt"/>
                        <a:ea typeface="+mn-ea"/>
                        <a:cs typeface="Arial" panose="020B0604020202020204"/>
                      </a:endParaRPr>
                    </a:p>
                  </a:txBody>
                  <a:tcPr marL="68578" marR="68578" marT="35994" marB="35994" anchor="ctr"/>
                </a:tc>
              </a:tr>
              <a:tr h="451525">
                <a:tc>
                  <a:txBody>
                    <a:bodyPr/>
                    <a:lstStyle/>
                    <a:p>
                      <a:pPr marL="0" algn="l" defTabSz="914400" rtl="0" eaLnBrk="1" latinLnBrk="0" hangingPunct="1">
                        <a:lnSpc>
                          <a:spcPts val="1200"/>
                        </a:lnSpc>
                        <a:spcBef>
                          <a:spcPts val="800"/>
                        </a:spcBef>
                        <a:spcAft>
                          <a:spcPts val="0"/>
                        </a:spcAft>
                      </a:pPr>
                      <a:r>
                        <a:rPr lang="en-US" altLang="zh-CN" sz="1600" kern="100" dirty="0" smtClean="0">
                          <a:solidFill>
                            <a:schemeClr val="tx1"/>
                          </a:solidFill>
                          <a:latin typeface="+mn-lt"/>
                          <a:ea typeface="+mn-ea"/>
                          <a:cs typeface="Arial" panose="020B0604020202020204"/>
                        </a:rPr>
                        <a:t>IRM</a:t>
                      </a:r>
                      <a:endParaRPr lang="zh-CN" altLang="zh-CN" sz="1600" kern="100" dirty="0">
                        <a:solidFill>
                          <a:schemeClr val="tx1"/>
                        </a:solidFill>
                        <a:latin typeface="+mn-lt"/>
                        <a:ea typeface="+mn-ea"/>
                        <a:cs typeface="Arial" panose="020B0604020202020204"/>
                      </a:endParaRPr>
                    </a:p>
                  </a:txBody>
                  <a:tcPr marL="68578" marR="68578" marT="35994" marB="35994" anchor="ctr"/>
                </a:tc>
                <a:tc>
                  <a:txBody>
                    <a:bodyPr/>
                    <a:lstStyle/>
                    <a:p>
                      <a:pPr marL="0" algn="l" defTabSz="914400" rtl="0" eaLnBrk="1" latinLnBrk="0" hangingPunct="1">
                        <a:lnSpc>
                          <a:spcPts val="1200"/>
                        </a:lnSpc>
                        <a:spcBef>
                          <a:spcPts val="800"/>
                        </a:spcBef>
                        <a:spcAft>
                          <a:spcPts val="0"/>
                        </a:spcAft>
                      </a:pPr>
                      <a:r>
                        <a:rPr lang="en-US" altLang="zh-CN" sz="1600" kern="100" dirty="0" smtClean="0">
                          <a:solidFill>
                            <a:schemeClr val="tx1"/>
                          </a:solidFill>
                          <a:latin typeface="+mn-lt"/>
                          <a:ea typeface="+mn-ea"/>
                          <a:cs typeface="Arial" panose="020B0604020202020204"/>
                        </a:rPr>
                        <a:t>Integrated Resource Management    </a:t>
                      </a:r>
                      <a:endParaRPr lang="en-US" altLang="zh-CN" sz="1600" kern="100" dirty="0">
                        <a:solidFill>
                          <a:schemeClr val="tx1"/>
                        </a:solidFill>
                        <a:latin typeface="+mn-lt"/>
                        <a:ea typeface="+mn-ea"/>
                        <a:cs typeface="Arial" panose="020B0604020202020204"/>
                      </a:endParaRPr>
                    </a:p>
                  </a:txBody>
                  <a:tcPr marL="68578" marR="68578" marT="35994" marB="35994" anchor="ctr"/>
                </a:tc>
                <a:tc>
                  <a:txBody>
                    <a:bodyPr/>
                    <a:lstStyle/>
                    <a:p>
                      <a:pPr>
                        <a:lnSpc>
                          <a:spcPts val="1200"/>
                        </a:lnSpc>
                        <a:spcBef>
                          <a:spcPts val="800"/>
                        </a:spcBef>
                        <a:spcAft>
                          <a:spcPts val="0"/>
                        </a:spcAft>
                      </a:pPr>
                      <a:r>
                        <a:rPr lang="zh-CN" altLang="en-US" sz="1600" kern="100" dirty="0" smtClean="0">
                          <a:latin typeface="+mn-lt"/>
                          <a:ea typeface="+mn-ea"/>
                          <a:cs typeface="Arial" panose="020B0604020202020204"/>
                        </a:rPr>
                        <a:t>集成资源管理</a:t>
                      </a:r>
                      <a:endParaRPr lang="zh-CN" sz="1600" kern="100" dirty="0">
                        <a:latin typeface="+mn-lt"/>
                        <a:ea typeface="+mn-ea"/>
                        <a:cs typeface="Arial" panose="020B0604020202020204"/>
                      </a:endParaRPr>
                    </a:p>
                  </a:txBody>
                  <a:tcPr marL="68578" marR="68578" marT="35994" marB="35994" anchor="ctr"/>
                </a:tc>
              </a:tr>
              <a:tr h="382647">
                <a:tc>
                  <a:txBody>
                    <a:bodyPr/>
                    <a:lstStyle/>
                    <a:p>
                      <a:pPr marL="0" algn="l" defTabSz="914400" rtl="0" eaLnBrk="1" latinLnBrk="0" hangingPunct="1">
                        <a:lnSpc>
                          <a:spcPts val="1200"/>
                        </a:lnSpc>
                        <a:spcBef>
                          <a:spcPts val="800"/>
                        </a:spcBef>
                        <a:spcAft>
                          <a:spcPts val="0"/>
                        </a:spcAft>
                      </a:pPr>
                      <a:r>
                        <a:rPr lang="en-US" altLang="zh-CN" sz="1600" kern="100" dirty="0" smtClean="0">
                          <a:solidFill>
                            <a:schemeClr val="tx1"/>
                          </a:solidFill>
                          <a:latin typeface="+mn-lt"/>
                          <a:ea typeface="+mn-ea"/>
                          <a:cs typeface="Arial" panose="020B0604020202020204"/>
                        </a:rPr>
                        <a:t>VLB</a:t>
                      </a:r>
                      <a:endParaRPr lang="zh-CN" sz="1600" kern="100" dirty="0">
                        <a:solidFill>
                          <a:schemeClr val="tx1"/>
                        </a:solidFill>
                        <a:latin typeface="+mn-lt"/>
                        <a:ea typeface="+mn-ea"/>
                        <a:cs typeface="Arial" panose="020B0604020202020204"/>
                      </a:endParaRPr>
                    </a:p>
                  </a:txBody>
                  <a:tcPr marL="68578" marR="68578" marT="35994" marB="35994" anchor="ctr"/>
                </a:tc>
                <a:tc>
                  <a:txBody>
                    <a:bodyPr/>
                    <a:lstStyle/>
                    <a:p>
                      <a:pPr marL="0" marR="0" indent="0" algn="l" defTabSz="914400" rtl="0" eaLnBrk="1" fontAlgn="auto" latinLnBrk="0" hangingPunct="1">
                        <a:lnSpc>
                          <a:spcPts val="1200"/>
                        </a:lnSpc>
                        <a:spcBef>
                          <a:spcPts val="800"/>
                        </a:spcBef>
                        <a:spcAft>
                          <a:spcPts val="0"/>
                        </a:spcAft>
                        <a:buClrTx/>
                        <a:buSzTx/>
                        <a:buFontTx/>
                        <a:buNone/>
                        <a:defRPr/>
                      </a:pPr>
                      <a:r>
                        <a:rPr lang="en-US" altLang="zh-CN" sz="1600" kern="100" dirty="0" smtClean="0">
                          <a:solidFill>
                            <a:schemeClr val="tx1"/>
                          </a:solidFill>
                          <a:latin typeface="+mn-lt"/>
                          <a:ea typeface="+mn-ea"/>
                          <a:cs typeface="Arial" panose="020B0604020202020204"/>
                        </a:rPr>
                        <a:t>Virtual Load Balance</a:t>
                      </a:r>
                      <a:endParaRPr lang="en-US" altLang="zh-CN" sz="1600" kern="100" dirty="0" smtClean="0">
                        <a:solidFill>
                          <a:schemeClr val="tx1"/>
                        </a:solidFill>
                        <a:latin typeface="+mn-lt"/>
                        <a:ea typeface="+mn-ea"/>
                        <a:cs typeface="Arial" panose="020B0604020202020204"/>
                      </a:endParaRPr>
                    </a:p>
                  </a:txBody>
                  <a:tcPr marL="68578" marR="68578" marT="35994" marB="35994" anchor="ctr"/>
                </a:tc>
                <a:tc>
                  <a:txBody>
                    <a:bodyPr/>
                    <a:lstStyle/>
                    <a:p>
                      <a:pPr marL="0" marR="0" indent="0" algn="l" defTabSz="914400" rtl="0" eaLnBrk="1" fontAlgn="auto" latinLnBrk="0" hangingPunct="1">
                        <a:lnSpc>
                          <a:spcPts val="1200"/>
                        </a:lnSpc>
                        <a:spcBef>
                          <a:spcPts val="800"/>
                        </a:spcBef>
                        <a:spcAft>
                          <a:spcPts val="0"/>
                        </a:spcAft>
                        <a:buClrTx/>
                        <a:buSzTx/>
                        <a:buFontTx/>
                        <a:buNone/>
                        <a:defRPr/>
                      </a:pPr>
                      <a:r>
                        <a:rPr lang="zh-CN" altLang="en-US" sz="1600" kern="100" dirty="0" smtClean="0">
                          <a:latin typeface="+mn-lt"/>
                          <a:ea typeface="+mn-ea"/>
                          <a:cs typeface="Arial" panose="020B0604020202020204"/>
                        </a:rPr>
                        <a:t>虚拟负载均衡器</a:t>
                      </a:r>
                      <a:endParaRPr lang="zh-CN" altLang="zh-CN" sz="1600" kern="100" dirty="0" smtClean="0">
                        <a:latin typeface="+mn-lt"/>
                        <a:ea typeface="+mn-ea"/>
                        <a:cs typeface="Arial" panose="020B0604020202020204"/>
                      </a:endParaRPr>
                    </a:p>
                  </a:txBody>
                  <a:tcPr marL="68578" marR="68578" marT="35994" marB="35994" anchor="ctr"/>
                </a:tc>
              </a:tr>
              <a:tr h="451525">
                <a:tc>
                  <a:txBody>
                    <a:bodyPr/>
                    <a:lstStyle/>
                    <a:p>
                      <a:pPr>
                        <a:lnSpc>
                          <a:spcPts val="1200"/>
                        </a:lnSpc>
                        <a:spcBef>
                          <a:spcPts val="800"/>
                        </a:spcBef>
                        <a:spcAft>
                          <a:spcPts val="0"/>
                        </a:spcAft>
                      </a:pPr>
                      <a:r>
                        <a:rPr lang="en-US" altLang="zh-CN" sz="1600" kern="100" dirty="0" smtClean="0">
                          <a:latin typeface="+mn-lt"/>
                          <a:ea typeface="+mn-ea"/>
                          <a:cs typeface="Arial" panose="020B0604020202020204"/>
                        </a:rPr>
                        <a:t>SNMP</a:t>
                      </a:r>
                      <a:endParaRPr lang="zh-CN" sz="1600" kern="100" dirty="0">
                        <a:latin typeface="+mn-lt"/>
                        <a:ea typeface="+mn-ea"/>
                        <a:cs typeface="Arial" panose="020B0604020202020204"/>
                      </a:endParaRPr>
                    </a:p>
                  </a:txBody>
                  <a:tcPr marL="68578" marR="68578" marT="35994" marB="35994" anchor="ctr"/>
                </a:tc>
                <a:tc>
                  <a:txBody>
                    <a:bodyPr/>
                    <a:lstStyle/>
                    <a:p>
                      <a:pPr marL="0" marR="0" indent="0" algn="l" defTabSz="914400" rtl="0" eaLnBrk="1" fontAlgn="auto" latinLnBrk="0" hangingPunct="1">
                        <a:lnSpc>
                          <a:spcPts val="1200"/>
                        </a:lnSpc>
                        <a:spcBef>
                          <a:spcPts val="800"/>
                        </a:spcBef>
                        <a:spcAft>
                          <a:spcPts val="0"/>
                        </a:spcAft>
                        <a:buClrTx/>
                        <a:buSzTx/>
                        <a:buFontTx/>
                        <a:buNone/>
                        <a:defRPr/>
                      </a:pPr>
                      <a:r>
                        <a:rPr lang="en-US" altLang="zh-CN" sz="1600" kern="100" dirty="0" smtClean="0">
                          <a:solidFill>
                            <a:schemeClr val="tx1"/>
                          </a:solidFill>
                          <a:latin typeface="+mn-lt"/>
                          <a:ea typeface="+mn-ea"/>
                          <a:cs typeface="Arial" panose="020B0604020202020204"/>
                        </a:rPr>
                        <a:t>Simple Network Management Protocol</a:t>
                      </a:r>
                      <a:endParaRPr lang="zh-CN" altLang="zh-CN" sz="1600" kern="100" dirty="0">
                        <a:solidFill>
                          <a:schemeClr val="tx1"/>
                        </a:solidFill>
                        <a:latin typeface="+mn-lt"/>
                        <a:ea typeface="+mn-ea"/>
                        <a:cs typeface="Arial" panose="020B0604020202020204"/>
                      </a:endParaRPr>
                    </a:p>
                  </a:txBody>
                  <a:tcPr marL="68578" marR="68578" marT="35994" marB="35994" anchor="ctr"/>
                </a:tc>
                <a:tc>
                  <a:txBody>
                    <a:bodyPr/>
                    <a:lstStyle/>
                    <a:p>
                      <a:pPr marL="0" algn="l" defTabSz="914400" rtl="0" eaLnBrk="1" latinLnBrk="0" hangingPunct="1">
                        <a:lnSpc>
                          <a:spcPts val="1200"/>
                        </a:lnSpc>
                        <a:spcBef>
                          <a:spcPts val="800"/>
                        </a:spcBef>
                        <a:spcAft>
                          <a:spcPts val="0"/>
                        </a:spcAft>
                      </a:pPr>
                      <a:r>
                        <a:rPr lang="zh-CN" altLang="en-US" sz="1600" kern="100" dirty="0" smtClean="0">
                          <a:solidFill>
                            <a:schemeClr val="tx1"/>
                          </a:solidFill>
                          <a:latin typeface="+mn-lt"/>
                          <a:ea typeface="+mn-ea"/>
                          <a:cs typeface="Arial" panose="020B0604020202020204"/>
                        </a:rPr>
                        <a:t>简单网络管理协议</a:t>
                      </a:r>
                      <a:endParaRPr lang="zh-CN" altLang="en-US" sz="1600" kern="100" dirty="0">
                        <a:solidFill>
                          <a:schemeClr val="tx1"/>
                        </a:solidFill>
                        <a:latin typeface="+mn-lt"/>
                        <a:ea typeface="+mn-ea"/>
                        <a:cs typeface="Arial" panose="020B0604020202020204"/>
                      </a:endParaRPr>
                    </a:p>
                  </a:txBody>
                  <a:tcPr marL="68578" marR="68578" marT="35994" marB="35994" anchor="ctr"/>
                </a:tc>
              </a:tr>
              <a:tr h="353263">
                <a:tc>
                  <a:txBody>
                    <a:bodyPr/>
                    <a:lstStyle/>
                    <a:p>
                      <a:pPr marL="0" marR="0" indent="0" algn="l" defTabSz="914400" rtl="0" eaLnBrk="1" fontAlgn="auto" latinLnBrk="0" hangingPunct="1">
                        <a:lnSpc>
                          <a:spcPts val="1200"/>
                        </a:lnSpc>
                        <a:spcBef>
                          <a:spcPts val="800"/>
                        </a:spcBef>
                        <a:spcAft>
                          <a:spcPts val="0"/>
                        </a:spcAft>
                        <a:buClrTx/>
                        <a:buSzTx/>
                        <a:buFontTx/>
                        <a:buNone/>
                        <a:defRPr/>
                      </a:pPr>
                      <a:r>
                        <a:rPr lang="en-US" altLang="zh-CN" sz="1600" kern="100" dirty="0" smtClean="0">
                          <a:latin typeface="+mn-lt"/>
                          <a:ea typeface="+mn-ea"/>
                          <a:cs typeface="Arial" panose="020B0604020202020204"/>
                        </a:rPr>
                        <a:t>VFW</a:t>
                      </a:r>
                      <a:endParaRPr lang="zh-CN" altLang="zh-CN" sz="1600" kern="100" dirty="0" smtClean="0">
                        <a:latin typeface="+mn-lt"/>
                        <a:ea typeface="+mn-ea"/>
                        <a:cs typeface="Arial" panose="020B0604020202020204"/>
                      </a:endParaRPr>
                    </a:p>
                  </a:txBody>
                  <a:tcPr marL="68578" marR="68578" marT="35994" marB="35994" anchor="ctr"/>
                </a:tc>
                <a:tc>
                  <a:txBody>
                    <a:bodyPr/>
                    <a:lstStyle/>
                    <a:p>
                      <a:pPr marL="0" marR="0" indent="0" algn="l" defTabSz="914400" rtl="0" eaLnBrk="1" fontAlgn="auto" latinLnBrk="0" hangingPunct="1">
                        <a:lnSpc>
                          <a:spcPts val="1200"/>
                        </a:lnSpc>
                        <a:spcBef>
                          <a:spcPts val="800"/>
                        </a:spcBef>
                        <a:spcAft>
                          <a:spcPts val="0"/>
                        </a:spcAft>
                        <a:buClrTx/>
                        <a:buSzTx/>
                        <a:buFontTx/>
                        <a:buNone/>
                        <a:defRPr/>
                      </a:pPr>
                      <a:r>
                        <a:rPr lang="en-US" altLang="zh-CN" sz="1600" dirty="0" smtClean="0">
                          <a:latin typeface="+mn-lt"/>
                          <a:ea typeface="+mn-ea"/>
                        </a:rPr>
                        <a:t>Virtual Firewall </a:t>
                      </a:r>
                      <a:endParaRPr lang="zh-CN" sz="1600" kern="100" dirty="0">
                        <a:latin typeface="+mn-lt"/>
                        <a:ea typeface="+mn-ea"/>
                        <a:cs typeface="Arial" panose="020B0604020202020204"/>
                      </a:endParaRPr>
                    </a:p>
                  </a:txBody>
                  <a:tcPr marL="68578" marR="68578" marT="35994" marB="35994" anchor="ctr"/>
                </a:tc>
                <a:tc>
                  <a:txBody>
                    <a:bodyPr/>
                    <a:lstStyle/>
                    <a:p>
                      <a:pPr marL="0" marR="0" indent="0" algn="l" defTabSz="914400" rtl="0" eaLnBrk="1" fontAlgn="auto" latinLnBrk="0" hangingPunct="1">
                        <a:lnSpc>
                          <a:spcPts val="1200"/>
                        </a:lnSpc>
                        <a:spcBef>
                          <a:spcPts val="800"/>
                        </a:spcBef>
                        <a:spcAft>
                          <a:spcPts val="0"/>
                        </a:spcAft>
                        <a:buClrTx/>
                        <a:buSzTx/>
                        <a:buFontTx/>
                        <a:buNone/>
                        <a:defRPr/>
                      </a:pPr>
                      <a:r>
                        <a:rPr lang="zh-CN" altLang="en-US" sz="1600" kern="100" dirty="0" smtClean="0">
                          <a:latin typeface="+mn-lt"/>
                          <a:ea typeface="+mn-ea"/>
                          <a:cs typeface="Arial" panose="020B0604020202020204"/>
                        </a:rPr>
                        <a:t>虚拟防火墙</a:t>
                      </a:r>
                      <a:endParaRPr lang="zh-CN" sz="1600" kern="100" dirty="0">
                        <a:latin typeface="+mn-lt"/>
                        <a:ea typeface="+mn-ea"/>
                        <a:cs typeface="Arial" panose="020B0604020202020204"/>
                      </a:endParaRPr>
                    </a:p>
                  </a:txBody>
                  <a:tcPr marL="68578" marR="68578" marT="35994" marB="35994" anchor="ct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82"/>
          <p:cNvGrpSpPr/>
          <p:nvPr/>
        </p:nvGrpSpPr>
        <p:grpSpPr bwMode="auto">
          <a:xfrm>
            <a:off x="5076825" y="1773238"/>
            <a:ext cx="3132138" cy="2916237"/>
            <a:chOff x="5076056" y="1772816"/>
            <a:chExt cx="1482142" cy="2124460"/>
          </a:xfrm>
        </p:grpSpPr>
        <p:sp>
          <p:nvSpPr>
            <p:cNvPr id="60" name="矩形 59"/>
            <p:cNvSpPr/>
            <p:nvPr/>
          </p:nvSpPr>
          <p:spPr bwMode="auto">
            <a:xfrm>
              <a:off x="5082066" y="2744262"/>
              <a:ext cx="562658" cy="289121"/>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FusionCompute</a:t>
              </a:r>
              <a:endParaRPr lang="zh-CN" altLang="en-US" sz="1200" b="1" dirty="0">
                <a:solidFill>
                  <a:srgbClr val="000000"/>
                </a:solidFill>
                <a:latin typeface="+mn-lt"/>
                <a:ea typeface="+mn-ea"/>
              </a:endParaRPr>
            </a:p>
          </p:txBody>
        </p:sp>
        <p:sp>
          <p:nvSpPr>
            <p:cNvPr id="61" name="矩形 60"/>
            <p:cNvSpPr/>
            <p:nvPr/>
          </p:nvSpPr>
          <p:spPr bwMode="auto">
            <a:xfrm>
              <a:off x="6033100" y="2744262"/>
              <a:ext cx="525098" cy="289121"/>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VMware</a:t>
              </a:r>
              <a:endParaRPr lang="zh-CN" altLang="en-US" sz="1200" b="1" dirty="0">
                <a:solidFill>
                  <a:srgbClr val="000000"/>
                </a:solidFill>
                <a:latin typeface="+mn-lt"/>
                <a:ea typeface="+mn-ea"/>
              </a:endParaRPr>
            </a:p>
          </p:txBody>
        </p:sp>
        <p:sp>
          <p:nvSpPr>
            <p:cNvPr id="62" name="矩形 61"/>
            <p:cNvSpPr/>
            <p:nvPr/>
          </p:nvSpPr>
          <p:spPr bwMode="auto">
            <a:xfrm>
              <a:off x="5082066" y="3249645"/>
              <a:ext cx="527351" cy="647631"/>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sp>
          <p:nvSpPr>
            <p:cNvPr id="63" name="矩形 62"/>
            <p:cNvSpPr/>
            <p:nvPr/>
          </p:nvSpPr>
          <p:spPr bwMode="auto">
            <a:xfrm>
              <a:off x="6033100" y="3249645"/>
              <a:ext cx="525098" cy="647631"/>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cxnSp>
          <p:nvCxnSpPr>
            <p:cNvPr id="70" name="直接连接符 69"/>
            <p:cNvCxnSpPr>
              <a:stCxn id="60" idx="0"/>
              <a:endCxn id="17421" idx="2"/>
            </p:cNvCxnSpPr>
            <p:nvPr/>
          </p:nvCxnSpPr>
          <p:spPr bwMode="auto">
            <a:xfrm flipV="1">
              <a:off x="5363019" y="2097788"/>
              <a:ext cx="437206" cy="646475"/>
            </a:xfrm>
            <a:prstGeom prst="line">
              <a:avLst/>
            </a:prstGeom>
            <a:noFill/>
            <a:ln>
              <a:solidFill>
                <a:schemeClr val="tx1">
                  <a:lumMod val="50000"/>
                  <a:lumOff val="50000"/>
                </a:schemeClr>
              </a:solidFill>
            </a:ln>
            <a:effectLst/>
          </p:spPr>
        </p:cxnSp>
        <p:cxnSp>
          <p:nvCxnSpPr>
            <p:cNvPr id="71" name="直接连接符 70"/>
            <p:cNvCxnSpPr>
              <a:stCxn id="61" idx="0"/>
              <a:endCxn id="17421" idx="2"/>
            </p:cNvCxnSpPr>
            <p:nvPr/>
          </p:nvCxnSpPr>
          <p:spPr bwMode="auto">
            <a:xfrm flipH="1" flipV="1">
              <a:off x="5800225" y="2097788"/>
              <a:ext cx="495049" cy="646475"/>
            </a:xfrm>
            <a:prstGeom prst="line">
              <a:avLst/>
            </a:prstGeom>
            <a:noFill/>
            <a:ln>
              <a:solidFill>
                <a:schemeClr val="tx1">
                  <a:lumMod val="50000"/>
                  <a:lumOff val="50000"/>
                </a:schemeClr>
              </a:solidFill>
            </a:ln>
            <a:effectLst/>
          </p:spPr>
        </p:cxnSp>
        <p:cxnSp>
          <p:nvCxnSpPr>
            <p:cNvPr id="72" name="直接连接符 71"/>
            <p:cNvCxnSpPr/>
            <p:nvPr/>
          </p:nvCxnSpPr>
          <p:spPr bwMode="auto">
            <a:xfrm flipV="1">
              <a:off x="5345741" y="3033383"/>
              <a:ext cx="0" cy="216262"/>
            </a:xfrm>
            <a:prstGeom prst="line">
              <a:avLst/>
            </a:prstGeom>
            <a:noFill/>
            <a:ln>
              <a:solidFill>
                <a:schemeClr val="tx1">
                  <a:lumMod val="50000"/>
                  <a:lumOff val="50000"/>
                </a:schemeClr>
              </a:solidFill>
            </a:ln>
            <a:effectLst/>
          </p:spPr>
        </p:cxnSp>
        <p:cxnSp>
          <p:nvCxnSpPr>
            <p:cNvPr id="73" name="直接连接符 72"/>
            <p:cNvCxnSpPr/>
            <p:nvPr/>
          </p:nvCxnSpPr>
          <p:spPr bwMode="auto">
            <a:xfrm flipV="1">
              <a:off x="6296025" y="3033383"/>
              <a:ext cx="0" cy="216262"/>
            </a:xfrm>
            <a:prstGeom prst="line">
              <a:avLst/>
            </a:prstGeom>
            <a:noFill/>
            <a:ln>
              <a:solidFill>
                <a:schemeClr val="tx1">
                  <a:lumMod val="50000"/>
                  <a:lumOff val="50000"/>
                </a:schemeClr>
              </a:solidFill>
            </a:ln>
            <a:effectLst/>
          </p:spPr>
        </p:cxnSp>
        <p:sp>
          <p:nvSpPr>
            <p:cNvPr id="17421" name="矩形 84"/>
            <p:cNvSpPr>
              <a:spLocks noChangeArrowheads="1"/>
            </p:cNvSpPr>
            <p:nvPr/>
          </p:nvSpPr>
          <p:spPr bwMode="auto">
            <a:xfrm>
              <a:off x="5076056" y="1772816"/>
              <a:ext cx="1447586" cy="324972"/>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en-US" altLang="zh-CN" sz="1000" b="1" smtClean="0">
                  <a:solidFill>
                    <a:srgbClr val="000000"/>
                  </a:solidFill>
                  <a:latin typeface="+mn-lt"/>
                  <a:ea typeface="+mn-ea"/>
                </a:rPr>
                <a:t>FusionManager</a:t>
              </a:r>
              <a:endParaRPr lang="zh-CN" altLang="en-US" sz="1000" b="1" smtClean="0">
                <a:solidFill>
                  <a:srgbClr val="000000"/>
                </a:solidFill>
                <a:latin typeface="+mn-lt"/>
                <a:ea typeface="+mn-ea"/>
              </a:endParaRPr>
            </a:p>
          </p:txBody>
        </p:sp>
      </p:grpSp>
      <p:sp>
        <p:nvSpPr>
          <p:cNvPr id="2" name="Title 1"/>
          <p:cNvSpPr>
            <a:spLocks noGrp="1"/>
          </p:cNvSpPr>
          <p:nvPr>
            <p:ph type="title"/>
          </p:nvPr>
        </p:nvSpPr>
        <p:spPr/>
        <p:txBody>
          <a:bodyPr/>
          <a:lstStyle/>
          <a:p>
            <a:r>
              <a:rPr lang="en-US" altLang="zh-CN" dirty="0" smtClean="0"/>
              <a:t>FusionManager</a:t>
            </a:r>
            <a:r>
              <a:rPr lang="zh-CN" altLang="en-US" dirty="0" smtClean="0"/>
              <a:t>应用场景</a:t>
            </a:r>
            <a:r>
              <a:rPr lang="en-US" altLang="zh-CN" dirty="0"/>
              <a:t>-</a:t>
            </a:r>
            <a:r>
              <a:rPr lang="zh-CN" altLang="en-US" dirty="0"/>
              <a:t>异构虚拟化</a:t>
            </a:r>
            <a:r>
              <a:rPr lang="zh-CN" altLang="en-US" dirty="0" smtClean="0"/>
              <a:t>管理</a:t>
            </a:r>
            <a:endParaRPr lang="en-US" dirty="0"/>
          </a:p>
        </p:txBody>
      </p:sp>
      <p:sp>
        <p:nvSpPr>
          <p:cNvPr id="17411" name="内容占位符 2"/>
          <p:cNvSpPr>
            <a:spLocks noGrp="1"/>
          </p:cNvSpPr>
          <p:nvPr>
            <p:ph type="body" sz="quarter" idx="4294967295"/>
          </p:nvPr>
        </p:nvSpPr>
        <p:spPr>
          <a:xfrm>
            <a:off x="684213" y="1376363"/>
            <a:ext cx="4211823" cy="3924300"/>
          </a:xfrm>
        </p:spPr>
        <p:txBody>
          <a:bodyPr/>
          <a:lstStyle/>
          <a:p>
            <a:r>
              <a:rPr lang="zh-CN" altLang="en-US" sz="1600" dirty="0" smtClean="0"/>
              <a:t>场景：</a:t>
            </a:r>
            <a:endParaRPr lang="en-US" altLang="zh-CN" sz="1600" dirty="0" smtClean="0"/>
          </a:p>
          <a:p>
            <a:pPr lvl="1"/>
            <a:r>
              <a:rPr lang="zh-CN" altLang="en-US" sz="1400" dirty="0" smtClean="0"/>
              <a:t>企业已经使用了</a:t>
            </a:r>
            <a:r>
              <a:rPr lang="en-US" altLang="zh-CN" sz="1400" dirty="0" smtClean="0"/>
              <a:t>VMware</a:t>
            </a:r>
            <a:r>
              <a:rPr lang="zh-CN" altLang="en-US" sz="1400" dirty="0" smtClean="0"/>
              <a:t>进行物理资源虚拟化</a:t>
            </a:r>
            <a:endParaRPr lang="en-US" altLang="zh-CN" sz="1400" dirty="0" smtClean="0"/>
          </a:p>
          <a:p>
            <a:pPr lvl="1"/>
            <a:r>
              <a:rPr lang="zh-CN" altLang="en-US" sz="1400" dirty="0" smtClean="0"/>
              <a:t>为了避免供应商锁定，企业希望引入另一家虚拟化平台供应商，但又担心管理两套系统的复杂性</a:t>
            </a:r>
            <a:endParaRPr lang="en-US" altLang="zh-CN" sz="1400" dirty="0" smtClean="0"/>
          </a:p>
          <a:p>
            <a:r>
              <a:rPr lang="zh-CN" altLang="en-US" sz="1600" dirty="0" smtClean="0"/>
              <a:t>解决方案：</a:t>
            </a:r>
            <a:endParaRPr lang="en-US" altLang="zh-CN" sz="1600" dirty="0" smtClean="0"/>
          </a:p>
          <a:p>
            <a:pPr lvl="1"/>
            <a:r>
              <a:rPr lang="zh-CN" altLang="en-US" sz="1400" dirty="0" smtClean="0"/>
              <a:t>采用</a:t>
            </a:r>
            <a:r>
              <a:rPr lang="en-US" altLang="zh-CN" sz="1400" dirty="0" smtClean="0"/>
              <a:t>FusionManager</a:t>
            </a:r>
            <a:r>
              <a:rPr lang="zh-CN" altLang="en-US" sz="1400" dirty="0" smtClean="0"/>
              <a:t>进行异构虚拟化管理</a:t>
            </a:r>
            <a:endParaRPr lang="en-US" altLang="zh-CN" sz="1400" dirty="0" smtClean="0"/>
          </a:p>
          <a:p>
            <a:pPr lvl="1"/>
            <a:r>
              <a:rPr lang="en-US" altLang="zh-CN" sz="1400" dirty="0" smtClean="0"/>
              <a:t>FusionManager</a:t>
            </a:r>
            <a:r>
              <a:rPr lang="zh-CN" altLang="en-US" sz="1400" dirty="0" smtClean="0"/>
              <a:t>可以同时使用华为</a:t>
            </a:r>
            <a:r>
              <a:rPr lang="en-US" altLang="zh-CN" sz="1400" dirty="0" smtClean="0"/>
              <a:t>FusionCompute</a:t>
            </a:r>
            <a:r>
              <a:rPr lang="zh-CN" altLang="en-US" sz="1400" dirty="0" smtClean="0"/>
              <a:t>和</a:t>
            </a:r>
            <a:r>
              <a:rPr lang="en-US" altLang="zh-CN" sz="1400" dirty="0" smtClean="0"/>
              <a:t>VMware </a:t>
            </a:r>
            <a:r>
              <a:rPr lang="en-US" altLang="zh-CN" sz="1400" dirty="0" err="1" smtClean="0"/>
              <a:t>vCenter</a:t>
            </a:r>
            <a:r>
              <a:rPr lang="zh-CN" altLang="en-US" sz="1400" dirty="0" smtClean="0"/>
              <a:t>的虚拟化平台能力，基于统一管理界面进行资源（如虚拟机、磁盘、网络等）管理</a:t>
            </a:r>
            <a:r>
              <a:rPr lang="en-US" altLang="zh-CN" sz="1400" dirty="0" smtClean="0"/>
              <a:t>	</a:t>
            </a:r>
            <a:endParaRPr lang="en-US" altLang="zh-CN" sz="1400" dirty="0" smtClean="0"/>
          </a:p>
        </p:txBody>
      </p:sp>
    </p:spTree>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8"/>
          <p:cNvSpPr>
            <a:spLocks noChangeArrowheads="1"/>
          </p:cNvSpPr>
          <p:nvPr/>
        </p:nvSpPr>
        <p:spPr bwMode="auto">
          <a:xfrm>
            <a:off x="5969000" y="1520825"/>
            <a:ext cx="1731963" cy="442913"/>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en-US" altLang="zh-CN" sz="1200" b="1" smtClean="0">
                <a:solidFill>
                  <a:srgbClr val="000000"/>
                </a:solidFill>
                <a:latin typeface="+mn-lt"/>
                <a:ea typeface="+mn-ea"/>
              </a:rPr>
              <a:t>FusionManager</a:t>
            </a:r>
            <a:endParaRPr lang="zh-CN" altLang="en-US" sz="1200" b="1" smtClean="0">
              <a:solidFill>
                <a:srgbClr val="000000"/>
              </a:solidFill>
              <a:latin typeface="+mn-lt"/>
              <a:ea typeface="+mn-ea"/>
            </a:endParaRPr>
          </a:p>
        </p:txBody>
      </p:sp>
      <p:sp>
        <p:nvSpPr>
          <p:cNvPr id="62" name="矩形 61"/>
          <p:cNvSpPr/>
          <p:nvPr/>
        </p:nvSpPr>
        <p:spPr bwMode="auto">
          <a:xfrm>
            <a:off x="5969000" y="3076575"/>
            <a:ext cx="817563" cy="1000125"/>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Dell</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服务器</a:t>
            </a:r>
            <a:endParaRPr lang="zh-CN" altLang="en-US" sz="1200" b="1" dirty="0">
              <a:solidFill>
                <a:srgbClr val="000000"/>
              </a:solidFill>
              <a:latin typeface="+mn-lt"/>
              <a:ea typeface="+mn-ea"/>
            </a:endParaRPr>
          </a:p>
        </p:txBody>
      </p:sp>
      <p:sp>
        <p:nvSpPr>
          <p:cNvPr id="63" name="矩形 62"/>
          <p:cNvSpPr/>
          <p:nvPr/>
        </p:nvSpPr>
        <p:spPr bwMode="auto">
          <a:xfrm>
            <a:off x="6886575" y="3076575"/>
            <a:ext cx="814388" cy="1000125"/>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华为</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交换机</a:t>
            </a:r>
            <a:endParaRPr lang="zh-CN" altLang="en-US" sz="1200" b="1" dirty="0">
              <a:solidFill>
                <a:srgbClr val="000000"/>
              </a:solidFill>
              <a:latin typeface="+mn-lt"/>
              <a:ea typeface="+mn-ea"/>
            </a:endParaRPr>
          </a:p>
        </p:txBody>
      </p:sp>
      <p:sp>
        <p:nvSpPr>
          <p:cNvPr id="64" name="矩形 63"/>
          <p:cNvSpPr/>
          <p:nvPr/>
        </p:nvSpPr>
        <p:spPr bwMode="auto">
          <a:xfrm>
            <a:off x="5051425" y="3076575"/>
            <a:ext cx="817563" cy="1000125"/>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HP </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服务器</a:t>
            </a:r>
            <a:endParaRPr lang="zh-CN" altLang="en-US" sz="1200" b="1" dirty="0">
              <a:solidFill>
                <a:srgbClr val="000000"/>
              </a:solidFill>
              <a:latin typeface="+mn-lt"/>
              <a:ea typeface="+mn-ea"/>
            </a:endParaRPr>
          </a:p>
        </p:txBody>
      </p:sp>
      <p:cxnSp>
        <p:nvCxnSpPr>
          <p:cNvPr id="71" name="直接连接符 70"/>
          <p:cNvCxnSpPr>
            <a:stCxn id="63" idx="0"/>
          </p:cNvCxnSpPr>
          <p:nvPr/>
        </p:nvCxnSpPr>
        <p:spPr bwMode="auto">
          <a:xfrm flipV="1">
            <a:off x="7294563" y="1963738"/>
            <a:ext cx="1587" cy="1112837"/>
          </a:xfrm>
          <a:prstGeom prst="line">
            <a:avLst/>
          </a:prstGeom>
          <a:noFill/>
          <a:ln>
            <a:solidFill>
              <a:schemeClr val="tx1">
                <a:lumMod val="50000"/>
                <a:lumOff val="50000"/>
              </a:schemeClr>
            </a:solidFill>
          </a:ln>
          <a:effectLst/>
        </p:spPr>
      </p:cxnSp>
      <p:cxnSp>
        <p:nvCxnSpPr>
          <p:cNvPr id="74" name="形状 73"/>
          <p:cNvCxnSpPr>
            <a:stCxn id="19458" idx="3"/>
          </p:cNvCxnSpPr>
          <p:nvPr/>
        </p:nvCxnSpPr>
        <p:spPr bwMode="auto">
          <a:xfrm>
            <a:off x="7700963" y="1741488"/>
            <a:ext cx="512762" cy="1335087"/>
          </a:xfrm>
          <a:prstGeom prst="bentConnector2">
            <a:avLst/>
          </a:prstGeom>
          <a:noFill/>
          <a:ln>
            <a:solidFill>
              <a:schemeClr val="tx1">
                <a:lumMod val="50000"/>
                <a:lumOff val="50000"/>
              </a:schemeClr>
            </a:solidFill>
          </a:ln>
          <a:effectLst/>
        </p:spPr>
      </p:cxnSp>
      <p:cxnSp>
        <p:nvCxnSpPr>
          <p:cNvPr id="75" name="形状 74"/>
          <p:cNvCxnSpPr>
            <a:stCxn id="19458" idx="1"/>
            <a:endCxn id="64" idx="0"/>
          </p:cNvCxnSpPr>
          <p:nvPr/>
        </p:nvCxnSpPr>
        <p:spPr bwMode="auto">
          <a:xfrm rot="10800000" flipV="1">
            <a:off x="5461000" y="1741488"/>
            <a:ext cx="508000" cy="1335087"/>
          </a:xfrm>
          <a:prstGeom prst="bentConnector2">
            <a:avLst/>
          </a:prstGeom>
          <a:noFill/>
          <a:ln>
            <a:solidFill>
              <a:schemeClr val="tx1">
                <a:lumMod val="50000"/>
                <a:lumOff val="50000"/>
              </a:schemeClr>
            </a:solidFill>
          </a:ln>
          <a:effectLst/>
        </p:spPr>
      </p:cxnSp>
      <p:sp>
        <p:nvSpPr>
          <p:cNvPr id="35" name="矩形 34"/>
          <p:cNvSpPr/>
          <p:nvPr/>
        </p:nvSpPr>
        <p:spPr bwMode="auto">
          <a:xfrm>
            <a:off x="7789863" y="3051175"/>
            <a:ext cx="814387" cy="1000125"/>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华为</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防火墙</a:t>
            </a:r>
            <a:endParaRPr lang="zh-CN" altLang="en-US" sz="1200" b="1" dirty="0">
              <a:solidFill>
                <a:srgbClr val="000000"/>
              </a:solidFill>
              <a:latin typeface="+mn-lt"/>
              <a:ea typeface="+mn-ea"/>
            </a:endParaRPr>
          </a:p>
        </p:txBody>
      </p:sp>
      <p:cxnSp>
        <p:nvCxnSpPr>
          <p:cNvPr id="40" name="直接连接符 39"/>
          <p:cNvCxnSpPr/>
          <p:nvPr/>
        </p:nvCxnSpPr>
        <p:spPr bwMode="auto">
          <a:xfrm flipV="1">
            <a:off x="6372225" y="1952625"/>
            <a:ext cx="1588" cy="1112838"/>
          </a:xfrm>
          <a:prstGeom prst="line">
            <a:avLst/>
          </a:prstGeom>
          <a:noFill/>
          <a:ln>
            <a:solidFill>
              <a:schemeClr val="tx1">
                <a:lumMod val="50000"/>
                <a:lumOff val="50000"/>
              </a:schemeClr>
            </a:solidFill>
          </a:ln>
          <a:effectLst/>
        </p:spPr>
      </p:cxnSp>
      <p:sp>
        <p:nvSpPr>
          <p:cNvPr id="2" name="Title 1"/>
          <p:cNvSpPr>
            <a:spLocks noGrp="1"/>
          </p:cNvSpPr>
          <p:nvPr>
            <p:ph type="title"/>
          </p:nvPr>
        </p:nvSpPr>
        <p:spPr/>
        <p:txBody>
          <a:bodyPr/>
          <a:lstStyle/>
          <a:p>
            <a:r>
              <a:rPr lang="en-US" altLang="zh-CN" dirty="0"/>
              <a:t>FusionManager</a:t>
            </a:r>
            <a:r>
              <a:rPr lang="zh-CN" altLang="en-US" dirty="0"/>
              <a:t>应用场景</a:t>
            </a:r>
            <a:r>
              <a:rPr lang="en-US" altLang="zh-CN" dirty="0"/>
              <a:t>-</a:t>
            </a:r>
            <a:r>
              <a:rPr lang="zh-CN" altLang="en-US" dirty="0"/>
              <a:t>异构硬件设备</a:t>
            </a:r>
            <a:r>
              <a:rPr lang="zh-CN" altLang="en-US" dirty="0" smtClean="0"/>
              <a:t>监控</a:t>
            </a:r>
            <a:endParaRPr lang="en-US" dirty="0"/>
          </a:p>
        </p:txBody>
      </p:sp>
      <p:sp>
        <p:nvSpPr>
          <p:cNvPr id="19467" name="内容占位符 2"/>
          <p:cNvSpPr>
            <a:spLocks noGrp="1"/>
          </p:cNvSpPr>
          <p:nvPr>
            <p:ph type="body" sz="quarter" idx="4294967295"/>
          </p:nvPr>
        </p:nvSpPr>
        <p:spPr>
          <a:xfrm>
            <a:off x="689927" y="1448780"/>
            <a:ext cx="4360863" cy="3924300"/>
          </a:xfrm>
        </p:spPr>
        <p:txBody>
          <a:bodyPr/>
          <a:lstStyle/>
          <a:p>
            <a:r>
              <a:rPr lang="zh-CN" altLang="en-US" sz="1600" dirty="0" smtClean="0"/>
              <a:t>场景：</a:t>
            </a:r>
            <a:endParaRPr lang="en-US" altLang="zh-CN" sz="1600" dirty="0" smtClean="0"/>
          </a:p>
          <a:p>
            <a:pPr lvl="1"/>
            <a:r>
              <a:rPr lang="zh-CN" altLang="en-US" sz="1400" dirty="0" smtClean="0"/>
              <a:t>企业中存在多个供应商的服务器、交换机、存储设备、路由器等</a:t>
            </a:r>
            <a:endParaRPr lang="en-US" altLang="zh-CN" sz="1400" dirty="0" smtClean="0"/>
          </a:p>
          <a:p>
            <a:pPr lvl="1"/>
            <a:r>
              <a:rPr lang="zh-CN" altLang="en-US" sz="1400" dirty="0" smtClean="0"/>
              <a:t>企业管理员期望监控服务器的硬件状态（如</a:t>
            </a:r>
            <a:r>
              <a:rPr lang="en-US" altLang="zh-CN" sz="1400" dirty="0" smtClean="0"/>
              <a:t>CPU</a:t>
            </a:r>
            <a:r>
              <a:rPr lang="zh-CN" altLang="en-US" sz="1400" dirty="0" smtClean="0"/>
              <a:t>温度、风扇状态、端口状态等）</a:t>
            </a:r>
            <a:endParaRPr lang="en-US" altLang="zh-CN" sz="1400" dirty="0" smtClean="0"/>
          </a:p>
          <a:p>
            <a:pPr lvl="1"/>
            <a:r>
              <a:rPr lang="zh-CN" altLang="en-US" sz="1400" dirty="0" smtClean="0"/>
              <a:t>企业管理员期望不需要打开多厂商的管理界面就能处理日常的设备告警</a:t>
            </a:r>
            <a:endParaRPr lang="en-US" altLang="zh-CN" sz="1400" dirty="0" smtClean="0"/>
          </a:p>
          <a:p>
            <a:r>
              <a:rPr lang="zh-CN" altLang="en-US" sz="1800" dirty="0" smtClean="0"/>
              <a:t>解决方案：</a:t>
            </a:r>
            <a:endParaRPr lang="en-US" altLang="zh-CN" sz="1800" dirty="0" smtClean="0"/>
          </a:p>
          <a:p>
            <a:pPr lvl="1"/>
            <a:r>
              <a:rPr lang="zh-CN" altLang="en-US" sz="1400" dirty="0" smtClean="0"/>
              <a:t>采用</a:t>
            </a:r>
            <a:r>
              <a:rPr lang="en-US" altLang="zh-CN" sz="1400" dirty="0" smtClean="0"/>
              <a:t>FusionManager</a:t>
            </a:r>
            <a:r>
              <a:rPr lang="zh-CN" altLang="en-US" sz="1400" dirty="0" smtClean="0"/>
              <a:t>进行异构硬件设备的监控</a:t>
            </a:r>
            <a:endParaRPr lang="en-US" altLang="zh-CN" sz="1400" dirty="0" smtClean="0"/>
          </a:p>
          <a:p>
            <a:pPr lvl="1"/>
            <a:r>
              <a:rPr lang="zh-CN" altLang="en-US" sz="1400" dirty="0" smtClean="0"/>
              <a:t>统一呈现设备告警，使运维管理简化</a:t>
            </a:r>
            <a:endParaRPr lang="en-US" altLang="zh-CN" sz="1400" dirty="0" smtClean="0"/>
          </a:p>
        </p:txBody>
      </p:sp>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dirty="0" smtClean="0"/>
              <a:t>FusionManager</a:t>
            </a:r>
            <a:r>
              <a:rPr lang="zh-CN" altLang="en-US" dirty="0" smtClean="0"/>
              <a:t>应用场景</a:t>
            </a:r>
            <a:r>
              <a:rPr lang="en-US" altLang="zh-CN" dirty="0" smtClean="0"/>
              <a:t>-</a:t>
            </a:r>
            <a:r>
              <a:rPr lang="zh-CN" altLang="en-US" dirty="0" smtClean="0"/>
              <a:t>提供安全的网络隔离</a:t>
            </a:r>
            <a:endParaRPr lang="zh-CN" altLang="en-US" dirty="0" smtClean="0"/>
          </a:p>
        </p:txBody>
      </p:sp>
      <p:grpSp>
        <p:nvGrpSpPr>
          <p:cNvPr id="21507" name="组合 75"/>
          <p:cNvGrpSpPr/>
          <p:nvPr/>
        </p:nvGrpSpPr>
        <p:grpSpPr bwMode="auto">
          <a:xfrm>
            <a:off x="5727700" y="3644900"/>
            <a:ext cx="2444750" cy="2305050"/>
            <a:chOff x="1818019" y="3213100"/>
            <a:chExt cx="2129391" cy="2884488"/>
          </a:xfrm>
        </p:grpSpPr>
        <p:pic>
          <p:nvPicPr>
            <p:cNvPr id="21535" name="Picture 2" descr="C:\Users\Abject-3D\Desktop\VMWare Files\FINAL diagrams\Basic Virtualization\3D PNGs\DGRM_Datacenter_VI_Q408_Comm_3.png"/>
            <p:cNvPicPr>
              <a:picLocks noChangeAspect="1" noChangeArrowheads="1"/>
            </p:cNvPicPr>
            <p:nvPr/>
          </p:nvPicPr>
          <p:blipFill>
            <a:blip r:embed="rId1">
              <a:extLst>
                <a:ext uri="{28A0092B-C50C-407E-A947-70E740481C1C}">
                  <a14:useLocalDpi xmlns:a14="http://schemas.microsoft.com/office/drawing/2010/main" val="0"/>
                </a:ext>
              </a:extLst>
            </a:blip>
            <a:srcRect l="4482"/>
            <a:stretch>
              <a:fillRect/>
            </a:stretch>
          </p:blipFill>
          <p:spPr bwMode="auto">
            <a:xfrm>
              <a:off x="1883665" y="3627438"/>
              <a:ext cx="1995487"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36" name="Group 25"/>
            <p:cNvGrpSpPr/>
            <p:nvPr/>
          </p:nvGrpSpPr>
          <p:grpSpPr bwMode="auto">
            <a:xfrm rot="304764">
              <a:off x="1818019" y="3459279"/>
              <a:ext cx="2129391" cy="1190625"/>
              <a:chOff x="5239139" y="1143000"/>
              <a:chExt cx="3185723" cy="2320085"/>
            </a:xfrm>
          </p:grpSpPr>
          <p:pic>
            <p:nvPicPr>
              <p:cNvPr id="21542" name="Picture 6" descr="C:\Users\Abject-3D\Desktop\VMWare Files\FINAL diagrams\Basic Virtualization\3D PNGs\ICON_ThinApp_3D_Q408_Comm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143000"/>
                <a:ext cx="3014662" cy="232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rot="21295236">
                <a:off x="5239139" y="2086633"/>
                <a:ext cx="2819399" cy="825554"/>
              </a:xfrm>
              <a:prstGeom prst="rect">
                <a:avLst/>
              </a:prstGeom>
              <a:noFill/>
              <a:scene3d>
                <a:camera prst="orthographicFront">
                  <a:rot lat="2400000" lon="2520000" rev="0"/>
                </a:camera>
                <a:lightRig rig="threePt" dir="t"/>
              </a:scene3d>
              <a:sp3d z="38100"/>
            </p:spPr>
            <p:txBody>
              <a:bodyPr>
                <a:spAutoFit/>
                <a:scene3d>
                  <a:camera prst="isometricOffAxis2Top">
                    <a:rot lat="18075715" lon="2520000" rev="18141449"/>
                  </a:camera>
                  <a:lightRig rig="threePt" dir="t"/>
                </a:scene3d>
              </a:bodyPr>
              <a:lstStyle/>
              <a:p>
                <a:pPr algn="ctr" eaLnBrk="1" hangingPunct="1">
                  <a:defRPr/>
                </a:pPr>
                <a:r>
                  <a:rPr lang="zh-CN" altLang="en-US" sz="1600" b="1" dirty="0">
                    <a:solidFill>
                      <a:srgbClr val="FFFFFF"/>
                    </a:solidFill>
                    <a:latin typeface="+mn-lt"/>
                    <a:ea typeface="+mn-ea"/>
                  </a:rPr>
                  <a:t>资源池</a:t>
                </a:r>
                <a:endParaRPr lang="en-US" sz="1600" b="1" dirty="0">
                  <a:solidFill>
                    <a:srgbClr val="FFFFFF"/>
                  </a:solidFill>
                  <a:latin typeface="+mn-lt"/>
                  <a:ea typeface="+mn-ea"/>
                </a:endParaRPr>
              </a:p>
            </p:txBody>
          </p:sp>
        </p:grpSp>
        <p:pic>
          <p:nvPicPr>
            <p:cNvPr id="21537" name="Picture 4" descr="C:\Users\Abject-3D\Desktop\VMWare Files\FINAL diagrams\Basic Virtualization\3D PNGs\DGRM_Datacenter_VI_Q408_Comm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077" y="3213100"/>
              <a:ext cx="395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8" name="Picture 4" descr="C:\Users\Abject-3D\Desktop\VMWare Files\FINAL diagrams\Basic Virtualization\3D PNGs\DGRM_Datacenter_VI_Q408_Comm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415" y="3392488"/>
              <a:ext cx="396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9" name="Picture 4" descr="C:\Users\Abject-3D\Desktop\VMWare Files\FINAL diagrams\Basic Virtualization\3D PNGs\DGRM_Datacenter_VI_Q408_Comm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340" y="3559175"/>
              <a:ext cx="395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0" name="Picture 4" descr="C:\Users\Abject-3D\Desktop\VMWare Files\FINAL diagrams\Basic Virtualization\3D PNGs\DGRM_Datacenter_VI_Q408_Comm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77" y="3752850"/>
              <a:ext cx="396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1" name="Picture 4" descr="C:\Users\Abject-3D\Desktop\VMWare Files\FINAL diagrams\Basic Virtualization\3D PNGs\DGRM_Datacenter_VI_Q408_Comm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527" y="3905250"/>
              <a:ext cx="396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08" name="组合 80"/>
          <p:cNvGrpSpPr/>
          <p:nvPr/>
        </p:nvGrpSpPr>
        <p:grpSpPr bwMode="auto">
          <a:xfrm>
            <a:off x="6661150" y="1736725"/>
            <a:ext cx="2411413" cy="1597025"/>
            <a:chOff x="4968875" y="3863975"/>
            <a:chExt cx="3555689" cy="2170281"/>
          </a:xfrm>
        </p:grpSpPr>
        <p:cxnSp>
          <p:nvCxnSpPr>
            <p:cNvPr id="21524" name="直接连接符 55"/>
            <p:cNvCxnSpPr>
              <a:cxnSpLocks noChangeShapeType="1"/>
            </p:cNvCxnSpPr>
            <p:nvPr/>
          </p:nvCxnSpPr>
          <p:spPr bwMode="auto">
            <a:xfrm flipV="1">
              <a:off x="5328084" y="5157192"/>
              <a:ext cx="540060" cy="2090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21525" name="Picture 19" descr="C:\Users\Abject-3D\Desktop\VMWare Files\FINAL diagrams\Basic Virtualization\3D PNGs\VMW_09Q2_DGRM_LM_R4-(2)_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5910" y="3863975"/>
              <a:ext cx="3138654" cy="2170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6" name="TextBox 80"/>
            <p:cNvSpPr txBox="1">
              <a:spLocks noChangeArrowheads="1"/>
            </p:cNvSpPr>
            <p:nvPr/>
          </p:nvSpPr>
          <p:spPr bwMode="auto">
            <a:xfrm>
              <a:off x="6497424" y="4004203"/>
              <a:ext cx="894189" cy="35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zh-CN" altLang="en-US" sz="1100" b="1" smtClean="0">
                  <a:solidFill>
                    <a:srgbClr val="FFFFFF"/>
                  </a:solidFill>
                  <a:latin typeface="+mn-lt"/>
                  <a:ea typeface="+mn-ea"/>
                </a:rPr>
                <a:t>业务部</a:t>
              </a:r>
              <a:endParaRPr lang="en-US" sz="1100" b="1" smtClean="0">
                <a:solidFill>
                  <a:srgbClr val="FFFFFF"/>
                </a:solidFill>
                <a:latin typeface="+mn-lt"/>
                <a:ea typeface="+mn-ea"/>
              </a:endParaRPr>
            </a:p>
          </p:txBody>
        </p:sp>
        <p:pic>
          <p:nvPicPr>
            <p:cNvPr id="21527" name="Picture 45" descr="ICON_Firewall_Q3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8875" y="4884623"/>
              <a:ext cx="844901" cy="662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8" name="TextBox 45"/>
            <p:cNvSpPr txBox="1">
              <a:spLocks noChangeArrowheads="1"/>
            </p:cNvSpPr>
            <p:nvPr/>
          </p:nvSpPr>
          <p:spPr bwMode="auto">
            <a:xfrm>
              <a:off x="6408473" y="4580211"/>
              <a:ext cx="756080" cy="29339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800" smtClean="0">
                  <a:latin typeface="+mn-lt"/>
                  <a:ea typeface="+mn-ea"/>
                </a:rPr>
                <a:t>虚拟机</a:t>
              </a:r>
              <a:endParaRPr lang="zh-CN" altLang="en-US" sz="800" smtClean="0">
                <a:latin typeface="+mn-lt"/>
                <a:ea typeface="+mn-ea"/>
              </a:endParaRPr>
            </a:p>
          </p:txBody>
        </p:sp>
        <p:sp>
          <p:nvSpPr>
            <p:cNvPr id="21529" name="TextBox 46"/>
            <p:cNvSpPr txBox="1">
              <a:spLocks noChangeArrowheads="1"/>
            </p:cNvSpPr>
            <p:nvPr/>
          </p:nvSpPr>
          <p:spPr bwMode="auto">
            <a:xfrm>
              <a:off x="6408473" y="5085028"/>
              <a:ext cx="756080" cy="29339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800" smtClean="0">
                  <a:latin typeface="+mn-lt"/>
                  <a:ea typeface="+mn-ea"/>
                </a:rPr>
                <a:t>虚拟机</a:t>
              </a:r>
              <a:endParaRPr lang="zh-CN" altLang="en-US" sz="800" smtClean="0">
                <a:latin typeface="+mn-lt"/>
                <a:ea typeface="+mn-ea"/>
              </a:endParaRPr>
            </a:p>
          </p:txBody>
        </p:sp>
        <p:sp>
          <p:nvSpPr>
            <p:cNvPr id="21530" name="TextBox 48"/>
            <p:cNvSpPr txBox="1">
              <a:spLocks noChangeArrowheads="1"/>
            </p:cNvSpPr>
            <p:nvPr/>
          </p:nvSpPr>
          <p:spPr bwMode="auto">
            <a:xfrm>
              <a:off x="6408473" y="5589845"/>
              <a:ext cx="756080" cy="29124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800" smtClean="0">
                  <a:latin typeface="+mn-lt"/>
                  <a:ea typeface="+mn-ea"/>
                </a:rPr>
                <a:t>虚拟机</a:t>
              </a:r>
              <a:endParaRPr lang="zh-CN" altLang="en-US" sz="800" smtClean="0">
                <a:latin typeface="+mn-lt"/>
                <a:ea typeface="+mn-ea"/>
              </a:endParaRPr>
            </a:p>
          </p:txBody>
        </p:sp>
        <p:cxnSp>
          <p:nvCxnSpPr>
            <p:cNvPr id="21531" name="直接连接符 50"/>
            <p:cNvCxnSpPr>
              <a:cxnSpLocks noChangeShapeType="1"/>
            </p:cNvCxnSpPr>
            <p:nvPr/>
          </p:nvCxnSpPr>
          <p:spPr bwMode="auto">
            <a:xfrm>
              <a:off x="5868144" y="4509120"/>
              <a:ext cx="0" cy="140415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21532" name="直接连接符 52"/>
            <p:cNvCxnSpPr>
              <a:cxnSpLocks noChangeShapeType="1"/>
              <a:endCxn id="21528" idx="1"/>
            </p:cNvCxnSpPr>
            <p:nvPr/>
          </p:nvCxnSpPr>
          <p:spPr bwMode="auto">
            <a:xfrm>
              <a:off x="5868144" y="4725143"/>
              <a:ext cx="540060" cy="2362"/>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21533" name="直接连接符 53"/>
            <p:cNvCxnSpPr>
              <a:cxnSpLocks noChangeShapeType="1"/>
            </p:cNvCxnSpPr>
            <p:nvPr/>
          </p:nvCxnSpPr>
          <p:spPr bwMode="auto">
            <a:xfrm flipV="1">
              <a:off x="5868144" y="5229200"/>
              <a:ext cx="540060" cy="2090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21534" name="直接连接符 54"/>
            <p:cNvCxnSpPr>
              <a:cxnSpLocks noChangeShapeType="1"/>
            </p:cNvCxnSpPr>
            <p:nvPr/>
          </p:nvCxnSpPr>
          <p:spPr bwMode="auto">
            <a:xfrm flipV="1">
              <a:off x="5868144" y="5661248"/>
              <a:ext cx="540060" cy="2090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sp>
        <p:nvSpPr>
          <p:cNvPr id="75" name="内容占位符 2"/>
          <p:cNvSpPr txBox="1"/>
          <p:nvPr/>
        </p:nvSpPr>
        <p:spPr>
          <a:xfrm>
            <a:off x="468313" y="1376363"/>
            <a:ext cx="3924300" cy="4068762"/>
          </a:xfrm>
          <a:prstGeom prst="rect">
            <a:avLst/>
          </a:prstGeom>
        </p:spPr>
        <p:txBody>
          <a:bodyPr/>
          <a:lstStyle/>
          <a:p>
            <a:pPr marL="301625" indent="-301625" defTabSz="801370">
              <a:lnSpc>
                <a:spcPct val="140000"/>
              </a:lnSpc>
              <a:spcBef>
                <a:spcPct val="30000"/>
              </a:spcBef>
              <a:buClr>
                <a:srgbClr val="808080"/>
              </a:buClr>
              <a:buSzPct val="60000"/>
              <a:buFont typeface="Wingdings" panose="05000000000000000000" pitchFamily="2" charset="2"/>
              <a:buChar char="l"/>
              <a:defRPr/>
            </a:pPr>
            <a:r>
              <a:rPr lang="zh-CN" altLang="en-US" sz="1800" kern="0" dirty="0">
                <a:latin typeface="+mn-lt"/>
                <a:ea typeface="+mn-ea"/>
              </a:rPr>
              <a:t>场景：</a:t>
            </a:r>
            <a:endParaRPr lang="en-US" altLang="zh-CN" sz="1800" kern="0" dirty="0">
              <a:latin typeface="+mn-lt"/>
              <a:ea typeface="+mn-ea"/>
            </a:endParaRPr>
          </a:p>
          <a:p>
            <a:pPr marL="654050" lvl="1" indent="-252730" defTabSz="801370">
              <a:lnSpc>
                <a:spcPct val="140000"/>
              </a:lnSpc>
              <a:spcBef>
                <a:spcPct val="30000"/>
              </a:spcBef>
              <a:buClr>
                <a:schemeClr val="tx1"/>
              </a:buClr>
              <a:buSzPct val="50000"/>
              <a:buFont typeface="Wingdings" panose="05000000000000000000" pitchFamily="2" charset="2"/>
              <a:buChar char="p"/>
              <a:defRPr/>
            </a:pPr>
            <a:r>
              <a:rPr lang="zh-CN" altLang="en-US" sz="1600" kern="0" dirty="0">
                <a:latin typeface="+mn-lt"/>
                <a:ea typeface="+mn-ea"/>
              </a:rPr>
              <a:t>企业中存在多个业务部门</a:t>
            </a:r>
            <a:endParaRPr lang="en-US" altLang="zh-CN" sz="1600" kern="0" dirty="0">
              <a:latin typeface="+mn-lt"/>
              <a:ea typeface="+mn-ea"/>
            </a:endParaRPr>
          </a:p>
          <a:p>
            <a:pPr marL="654050" lvl="1" indent="-252730" defTabSz="801370">
              <a:lnSpc>
                <a:spcPct val="140000"/>
              </a:lnSpc>
              <a:spcBef>
                <a:spcPct val="30000"/>
              </a:spcBef>
              <a:buClr>
                <a:schemeClr val="tx1"/>
              </a:buClr>
              <a:buSzPct val="50000"/>
              <a:buFont typeface="Wingdings" panose="05000000000000000000" pitchFamily="2" charset="2"/>
              <a:buChar char="p"/>
              <a:defRPr/>
            </a:pPr>
            <a:r>
              <a:rPr lang="zh-CN" altLang="en-US" sz="1600" kern="0" dirty="0" smtClean="0">
                <a:latin typeface="+mn-lt"/>
                <a:ea typeface="+mn-ea"/>
              </a:rPr>
              <a:t>财务</a:t>
            </a:r>
            <a:r>
              <a:rPr lang="zh-CN" altLang="en-US" sz="1600" kern="0" dirty="0">
                <a:latin typeface="+mn-lt"/>
                <a:ea typeface="+mn-ea"/>
              </a:rPr>
              <a:t>部掌握着公司核心的财务数据，希望能与其它业务部门进行安全隔离，访问严格受控</a:t>
            </a:r>
            <a:endParaRPr lang="en-US" altLang="zh-CN" sz="1600" kern="0" dirty="0">
              <a:latin typeface="+mn-lt"/>
              <a:ea typeface="+mn-ea"/>
            </a:endParaRPr>
          </a:p>
          <a:p>
            <a:pPr marL="301625" indent="-301625" defTabSz="801370">
              <a:lnSpc>
                <a:spcPct val="140000"/>
              </a:lnSpc>
              <a:spcBef>
                <a:spcPct val="30000"/>
              </a:spcBef>
              <a:buClr>
                <a:srgbClr val="808080"/>
              </a:buClr>
              <a:buSzPct val="60000"/>
              <a:buFont typeface="Wingdings" panose="05000000000000000000" pitchFamily="2" charset="2"/>
              <a:buChar char="l"/>
              <a:defRPr/>
            </a:pPr>
            <a:r>
              <a:rPr lang="zh-CN" altLang="en-US" sz="2000" kern="0" dirty="0">
                <a:latin typeface="+mn-lt"/>
                <a:ea typeface="+mn-ea"/>
              </a:rPr>
              <a:t>解决方案：</a:t>
            </a:r>
            <a:endParaRPr lang="en-US" altLang="zh-CN" sz="2000" kern="0" dirty="0">
              <a:latin typeface="+mn-lt"/>
              <a:ea typeface="+mn-ea"/>
            </a:endParaRPr>
          </a:p>
          <a:p>
            <a:pPr marL="654050" lvl="1" indent="-252730" defTabSz="801370">
              <a:lnSpc>
                <a:spcPct val="140000"/>
              </a:lnSpc>
              <a:spcBef>
                <a:spcPct val="30000"/>
              </a:spcBef>
              <a:buClr>
                <a:schemeClr val="tx1"/>
              </a:buClr>
              <a:buSzPct val="50000"/>
              <a:buFont typeface="Wingdings" panose="05000000000000000000" pitchFamily="2" charset="2"/>
              <a:buChar char="p"/>
              <a:defRPr/>
            </a:pPr>
            <a:r>
              <a:rPr lang="zh-CN" altLang="en-US" sz="1600" kern="0" dirty="0">
                <a:latin typeface="+mn-lt"/>
                <a:ea typeface="+mn-ea"/>
              </a:rPr>
              <a:t>采用</a:t>
            </a:r>
            <a:r>
              <a:rPr lang="en-US" altLang="zh-CN" sz="1600" kern="0" dirty="0">
                <a:latin typeface="+mn-lt"/>
                <a:ea typeface="+mn-ea"/>
              </a:rPr>
              <a:t>FusionManager</a:t>
            </a:r>
            <a:r>
              <a:rPr lang="zh-CN" altLang="en-US" sz="1600" kern="0" dirty="0">
                <a:latin typeface="+mn-lt"/>
                <a:ea typeface="+mn-ea"/>
              </a:rPr>
              <a:t> 的安全隔离模型（</a:t>
            </a:r>
            <a:r>
              <a:rPr lang="en-US" altLang="zh-CN" sz="1600" kern="0" dirty="0">
                <a:latin typeface="+mn-lt"/>
                <a:ea typeface="+mn-ea"/>
              </a:rPr>
              <a:t>VPC virtual private cloud</a:t>
            </a:r>
            <a:r>
              <a:rPr lang="zh-CN" altLang="en-US" sz="1600" kern="0" dirty="0">
                <a:latin typeface="+mn-lt"/>
                <a:ea typeface="+mn-ea"/>
              </a:rPr>
              <a:t>）进行业务部门网络隔离</a:t>
            </a:r>
            <a:endParaRPr lang="en-US" altLang="zh-CN" sz="1600" kern="0" dirty="0">
              <a:latin typeface="+mn-lt"/>
              <a:ea typeface="+mn-ea"/>
            </a:endParaRPr>
          </a:p>
        </p:txBody>
      </p:sp>
      <p:grpSp>
        <p:nvGrpSpPr>
          <p:cNvPr id="21510" name="组合 81"/>
          <p:cNvGrpSpPr/>
          <p:nvPr/>
        </p:nvGrpSpPr>
        <p:grpSpPr bwMode="auto">
          <a:xfrm>
            <a:off x="4356100" y="1736725"/>
            <a:ext cx="2411413" cy="1597025"/>
            <a:chOff x="4968875" y="3863975"/>
            <a:chExt cx="3555689" cy="2170281"/>
          </a:xfrm>
        </p:grpSpPr>
        <p:cxnSp>
          <p:nvCxnSpPr>
            <p:cNvPr id="21513" name="直接连接符 82"/>
            <p:cNvCxnSpPr>
              <a:cxnSpLocks noChangeShapeType="1"/>
            </p:cNvCxnSpPr>
            <p:nvPr/>
          </p:nvCxnSpPr>
          <p:spPr bwMode="auto">
            <a:xfrm flipV="1">
              <a:off x="5328084" y="5157192"/>
              <a:ext cx="540060" cy="2090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21514" name="Picture 19" descr="C:\Users\Abject-3D\Desktop\VMWare Files\FINAL diagrams\Basic Virtualization\3D PNGs\VMW_09Q2_DGRM_LM_R4-(2)_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5910" y="3863975"/>
              <a:ext cx="3138654" cy="2170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TextBox 80"/>
            <p:cNvSpPr txBox="1">
              <a:spLocks noChangeArrowheads="1"/>
            </p:cNvSpPr>
            <p:nvPr/>
          </p:nvSpPr>
          <p:spPr bwMode="auto">
            <a:xfrm>
              <a:off x="6497424" y="4004203"/>
              <a:ext cx="894189" cy="35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zh-CN" altLang="en-US" sz="1100" b="1" smtClean="0">
                  <a:solidFill>
                    <a:srgbClr val="FFFFFF"/>
                  </a:solidFill>
                  <a:latin typeface="+mn-lt"/>
                  <a:ea typeface="+mn-ea"/>
                </a:rPr>
                <a:t>财务部</a:t>
              </a:r>
              <a:endParaRPr lang="en-US" sz="1100" b="1" smtClean="0">
                <a:solidFill>
                  <a:srgbClr val="FFFFFF"/>
                </a:solidFill>
                <a:latin typeface="+mn-lt"/>
                <a:ea typeface="+mn-ea"/>
              </a:endParaRPr>
            </a:p>
          </p:txBody>
        </p:sp>
        <p:pic>
          <p:nvPicPr>
            <p:cNvPr id="21516" name="Picture 45" descr="ICON_Firewall_Q3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8875" y="4884623"/>
              <a:ext cx="844901" cy="662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TextBox 87"/>
            <p:cNvSpPr txBox="1">
              <a:spLocks noChangeArrowheads="1"/>
            </p:cNvSpPr>
            <p:nvPr/>
          </p:nvSpPr>
          <p:spPr bwMode="auto">
            <a:xfrm>
              <a:off x="6408473" y="4580211"/>
              <a:ext cx="756080" cy="29339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800" smtClean="0">
                  <a:latin typeface="+mn-lt"/>
                  <a:ea typeface="+mn-ea"/>
                </a:rPr>
                <a:t>虚拟机</a:t>
              </a:r>
              <a:endParaRPr lang="zh-CN" altLang="en-US" sz="800" smtClean="0">
                <a:latin typeface="+mn-lt"/>
                <a:ea typeface="+mn-ea"/>
              </a:endParaRPr>
            </a:p>
          </p:txBody>
        </p:sp>
        <p:sp>
          <p:nvSpPr>
            <p:cNvPr id="21518" name="TextBox 88"/>
            <p:cNvSpPr txBox="1">
              <a:spLocks noChangeArrowheads="1"/>
            </p:cNvSpPr>
            <p:nvPr/>
          </p:nvSpPr>
          <p:spPr bwMode="auto">
            <a:xfrm>
              <a:off x="6408473" y="5085028"/>
              <a:ext cx="756080" cy="29339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800" smtClean="0">
                  <a:latin typeface="+mn-lt"/>
                  <a:ea typeface="+mn-ea"/>
                </a:rPr>
                <a:t>虚拟机</a:t>
              </a:r>
              <a:endParaRPr lang="zh-CN" altLang="en-US" sz="800" smtClean="0">
                <a:latin typeface="+mn-lt"/>
                <a:ea typeface="+mn-ea"/>
              </a:endParaRPr>
            </a:p>
          </p:txBody>
        </p:sp>
        <p:sp>
          <p:nvSpPr>
            <p:cNvPr id="21519" name="TextBox 89"/>
            <p:cNvSpPr txBox="1">
              <a:spLocks noChangeArrowheads="1"/>
            </p:cNvSpPr>
            <p:nvPr/>
          </p:nvSpPr>
          <p:spPr bwMode="auto">
            <a:xfrm>
              <a:off x="6408473" y="5589845"/>
              <a:ext cx="756080" cy="29124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800" smtClean="0">
                  <a:latin typeface="+mn-lt"/>
                  <a:ea typeface="+mn-ea"/>
                </a:rPr>
                <a:t>虚拟机</a:t>
              </a:r>
              <a:endParaRPr lang="zh-CN" altLang="en-US" sz="800" smtClean="0">
                <a:latin typeface="+mn-lt"/>
                <a:ea typeface="+mn-ea"/>
              </a:endParaRPr>
            </a:p>
          </p:txBody>
        </p:sp>
        <p:cxnSp>
          <p:nvCxnSpPr>
            <p:cNvPr id="21520" name="直接连接符 90"/>
            <p:cNvCxnSpPr>
              <a:cxnSpLocks noChangeShapeType="1"/>
            </p:cNvCxnSpPr>
            <p:nvPr/>
          </p:nvCxnSpPr>
          <p:spPr bwMode="auto">
            <a:xfrm>
              <a:off x="5868144" y="4509120"/>
              <a:ext cx="0" cy="140415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21521" name="直接连接符 91"/>
            <p:cNvCxnSpPr>
              <a:cxnSpLocks noChangeShapeType="1"/>
              <a:endCxn id="21517" idx="1"/>
            </p:cNvCxnSpPr>
            <p:nvPr/>
          </p:nvCxnSpPr>
          <p:spPr bwMode="auto">
            <a:xfrm>
              <a:off x="5868144" y="4725143"/>
              <a:ext cx="540060" cy="2362"/>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21522" name="直接连接符 92"/>
            <p:cNvCxnSpPr>
              <a:cxnSpLocks noChangeShapeType="1"/>
            </p:cNvCxnSpPr>
            <p:nvPr/>
          </p:nvCxnSpPr>
          <p:spPr bwMode="auto">
            <a:xfrm flipV="1">
              <a:off x="5868144" y="5229200"/>
              <a:ext cx="540060" cy="2090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21523" name="直接连接符 93"/>
            <p:cNvCxnSpPr>
              <a:cxnSpLocks noChangeShapeType="1"/>
            </p:cNvCxnSpPr>
            <p:nvPr/>
          </p:nvCxnSpPr>
          <p:spPr bwMode="auto">
            <a:xfrm flipV="1">
              <a:off x="5868144" y="5661248"/>
              <a:ext cx="540060" cy="2090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cxnSp>
        <p:nvCxnSpPr>
          <p:cNvPr id="21511" name="直接箭头连接符 95"/>
          <p:cNvCxnSpPr>
            <a:cxnSpLocks noChangeShapeType="1"/>
          </p:cNvCxnSpPr>
          <p:nvPr/>
        </p:nvCxnSpPr>
        <p:spPr bwMode="auto">
          <a:xfrm flipH="1" flipV="1">
            <a:off x="5703888" y="3333750"/>
            <a:ext cx="236537" cy="4191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21512" name="直接箭头连接符 96"/>
          <p:cNvCxnSpPr>
            <a:cxnSpLocks noChangeShapeType="1"/>
          </p:cNvCxnSpPr>
          <p:nvPr/>
        </p:nvCxnSpPr>
        <p:spPr bwMode="auto">
          <a:xfrm flipV="1">
            <a:off x="7596188" y="3333750"/>
            <a:ext cx="412750" cy="5635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0" name="矩形 84"/>
          <p:cNvSpPr>
            <a:spLocks noChangeArrowheads="1"/>
          </p:cNvSpPr>
          <p:nvPr/>
        </p:nvSpPr>
        <p:spPr bwMode="auto">
          <a:xfrm>
            <a:off x="2503488" y="1773238"/>
            <a:ext cx="857250" cy="258762"/>
          </a:xfrm>
          <a:prstGeom prst="rect">
            <a:avLst/>
          </a:prstGeom>
          <a:solidFill>
            <a:schemeClr val="bg1"/>
          </a:solidFill>
          <a:ln w="9525">
            <a:solidFill>
              <a:schemeClr val="tx1"/>
            </a:solidFill>
            <a:prstDash val="lgDash"/>
            <a:miter lim="800000"/>
          </a:ln>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en-US" altLang="zh-CN" sz="1200" dirty="0" smtClean="0">
                <a:solidFill>
                  <a:srgbClr val="000000"/>
                </a:solidFill>
                <a:latin typeface="+mn-lt"/>
                <a:ea typeface="+mn-ea"/>
              </a:rPr>
              <a:t>VDC1</a:t>
            </a:r>
            <a:endParaRPr lang="zh-CN" altLang="en-US" sz="1200" dirty="0" smtClean="0">
              <a:solidFill>
                <a:srgbClr val="000000"/>
              </a:solidFill>
              <a:latin typeface="+mn-lt"/>
              <a:ea typeface="+mn-ea"/>
            </a:endParaRPr>
          </a:p>
        </p:txBody>
      </p:sp>
      <p:sp>
        <p:nvSpPr>
          <p:cNvPr id="43" name="矩形 84"/>
          <p:cNvSpPr>
            <a:spLocks noChangeArrowheads="1"/>
          </p:cNvSpPr>
          <p:nvPr/>
        </p:nvSpPr>
        <p:spPr bwMode="auto">
          <a:xfrm>
            <a:off x="3556000" y="1773238"/>
            <a:ext cx="857250" cy="258762"/>
          </a:xfrm>
          <a:prstGeom prst="rect">
            <a:avLst/>
          </a:prstGeom>
          <a:solidFill>
            <a:schemeClr val="bg1"/>
          </a:solidFill>
          <a:ln w="9525">
            <a:solidFill>
              <a:schemeClr val="tx1"/>
            </a:solidFill>
            <a:prstDash val="lgDash"/>
            <a:miter lim="800000"/>
          </a:ln>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en-US" altLang="zh-CN" sz="1200" dirty="0" smtClean="0">
                <a:solidFill>
                  <a:srgbClr val="000000"/>
                </a:solidFill>
                <a:latin typeface="+mn-lt"/>
                <a:ea typeface="+mn-ea"/>
              </a:rPr>
              <a:t>VDC2</a:t>
            </a:r>
            <a:endParaRPr lang="zh-CN" altLang="en-US" sz="1200" dirty="0" smtClean="0">
              <a:solidFill>
                <a:srgbClr val="000000"/>
              </a:solidFill>
              <a:latin typeface="+mn-lt"/>
              <a:ea typeface="+mn-ea"/>
            </a:endParaRPr>
          </a:p>
        </p:txBody>
      </p:sp>
      <p:sp>
        <p:nvSpPr>
          <p:cNvPr id="45" name="矩形 84"/>
          <p:cNvSpPr>
            <a:spLocks noChangeArrowheads="1"/>
          </p:cNvSpPr>
          <p:nvPr/>
        </p:nvSpPr>
        <p:spPr bwMode="auto">
          <a:xfrm>
            <a:off x="5580063" y="1773238"/>
            <a:ext cx="857250" cy="254000"/>
          </a:xfrm>
          <a:prstGeom prst="rect">
            <a:avLst/>
          </a:prstGeom>
          <a:solidFill>
            <a:schemeClr val="bg1"/>
          </a:solidFill>
          <a:ln w="9525">
            <a:solidFill>
              <a:schemeClr val="tx1"/>
            </a:solidFill>
            <a:prstDash val="lgDash"/>
            <a:miter lim="800000"/>
          </a:ln>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en-US" altLang="zh-CN" sz="1200" dirty="0" err="1" smtClean="0">
                <a:solidFill>
                  <a:srgbClr val="000000"/>
                </a:solidFill>
                <a:latin typeface="+mn-lt"/>
                <a:ea typeface="+mn-ea"/>
              </a:rPr>
              <a:t>VDCn</a:t>
            </a:r>
            <a:endParaRPr lang="zh-CN" altLang="en-US" sz="1200" dirty="0" smtClean="0">
              <a:solidFill>
                <a:srgbClr val="000000"/>
              </a:solidFill>
              <a:latin typeface="+mn-lt"/>
              <a:ea typeface="+mn-ea"/>
            </a:endParaRPr>
          </a:p>
        </p:txBody>
      </p:sp>
      <p:sp>
        <p:nvSpPr>
          <p:cNvPr id="46" name="矩形 84"/>
          <p:cNvSpPr>
            <a:spLocks noChangeArrowheads="1"/>
          </p:cNvSpPr>
          <p:nvPr/>
        </p:nvSpPr>
        <p:spPr bwMode="auto">
          <a:xfrm>
            <a:off x="4552950" y="1773238"/>
            <a:ext cx="857250" cy="258762"/>
          </a:xfrm>
          <a:prstGeom prst="rect">
            <a:avLst/>
          </a:prstGeom>
          <a:noFill/>
          <a:ln w="9525">
            <a:noFill/>
            <a:prstDash val="lgDash"/>
            <a:miter lim="800000"/>
          </a:ln>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en-US" altLang="zh-CN" sz="1200" dirty="0" smtClean="0">
                <a:solidFill>
                  <a:srgbClr val="000000"/>
                </a:solidFill>
                <a:latin typeface="+mn-lt"/>
                <a:ea typeface="+mn-ea"/>
              </a:rPr>
              <a:t>……</a:t>
            </a:r>
            <a:endParaRPr lang="zh-CN" altLang="en-US" sz="1200" dirty="0" smtClean="0">
              <a:solidFill>
                <a:srgbClr val="000000"/>
              </a:solidFill>
              <a:latin typeface="+mn-lt"/>
              <a:ea typeface="+mn-ea"/>
            </a:endParaRPr>
          </a:p>
        </p:txBody>
      </p:sp>
      <p:cxnSp>
        <p:nvCxnSpPr>
          <p:cNvPr id="23558" name="肘形连接符 85"/>
          <p:cNvCxnSpPr>
            <a:cxnSpLocks noChangeShapeType="1"/>
            <a:endCxn id="23561" idx="1"/>
          </p:cNvCxnSpPr>
          <p:nvPr/>
        </p:nvCxnSpPr>
        <p:spPr bwMode="auto">
          <a:xfrm rot="5400000" flipH="1" flipV="1">
            <a:off x="1860551" y="2309812"/>
            <a:ext cx="450850" cy="206375"/>
          </a:xfrm>
          <a:prstGeom prst="bentConnector2">
            <a:avLst/>
          </a:prstGeom>
          <a:noFill/>
          <a:ln w="9525">
            <a:solidFill>
              <a:schemeClr val="tx1"/>
            </a:solidFill>
            <a:miter lim="800000"/>
          </a:ln>
          <a:extLst>
            <a:ext uri="{909E8E84-426E-40DD-AFC4-6F175D3DCCD1}">
              <a14:hiddenFill xmlns:a14="http://schemas.microsoft.com/office/drawing/2010/main">
                <a:noFill/>
              </a14:hiddenFill>
            </a:ext>
          </a:extLst>
        </p:spPr>
      </p:cxnSp>
      <p:cxnSp>
        <p:nvCxnSpPr>
          <p:cNvPr id="23559" name="肘形连接符 125"/>
          <p:cNvCxnSpPr>
            <a:cxnSpLocks noChangeShapeType="1"/>
            <a:endCxn id="23561" idx="2"/>
          </p:cNvCxnSpPr>
          <p:nvPr/>
        </p:nvCxnSpPr>
        <p:spPr bwMode="auto">
          <a:xfrm rot="5400000" flipH="1" flipV="1">
            <a:off x="4442619" y="2512219"/>
            <a:ext cx="252412" cy="0"/>
          </a:xfrm>
          <a:prstGeom prst="bentConnector3">
            <a:avLst>
              <a:gd name="adj1" fmla="val 50000"/>
            </a:avLst>
          </a:prstGeom>
          <a:noFill/>
          <a:ln w="9525">
            <a:solidFill>
              <a:schemeClr val="tx1"/>
            </a:solidFill>
            <a:miter lim="800000"/>
          </a:ln>
          <a:extLst>
            <a:ext uri="{909E8E84-426E-40DD-AFC4-6F175D3DCCD1}">
              <a14:hiddenFill xmlns:a14="http://schemas.microsoft.com/office/drawing/2010/main">
                <a:noFill/>
              </a14:hiddenFill>
            </a:ext>
          </a:extLst>
        </p:spPr>
      </p:cxnSp>
      <p:sp>
        <p:nvSpPr>
          <p:cNvPr id="2" name="矩形 54"/>
          <p:cNvSpPr>
            <a:spLocks noChangeArrowheads="1"/>
          </p:cNvSpPr>
          <p:nvPr/>
        </p:nvSpPr>
        <p:spPr bwMode="auto">
          <a:xfrm>
            <a:off x="1101725" y="2565400"/>
            <a:ext cx="1917700" cy="15113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600" b="1" smtClean="0">
              <a:solidFill>
                <a:srgbClr val="000000"/>
              </a:solidFill>
              <a:latin typeface="+mn-lt"/>
              <a:ea typeface="+mn-ea"/>
            </a:endParaRPr>
          </a:p>
        </p:txBody>
      </p:sp>
      <p:sp>
        <p:nvSpPr>
          <p:cNvPr id="60" name="矩形 59"/>
          <p:cNvSpPr/>
          <p:nvPr/>
        </p:nvSpPr>
        <p:spPr bwMode="auto">
          <a:xfrm>
            <a:off x="1116013" y="2781300"/>
            <a:ext cx="1128712" cy="288925"/>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FusionCompute</a:t>
            </a:r>
            <a:endParaRPr lang="zh-CN" altLang="en-US" sz="1200" b="1" dirty="0">
              <a:solidFill>
                <a:srgbClr val="000000"/>
              </a:solidFill>
              <a:latin typeface="+mn-lt"/>
              <a:ea typeface="+mn-ea"/>
            </a:endParaRPr>
          </a:p>
        </p:txBody>
      </p:sp>
      <p:sp>
        <p:nvSpPr>
          <p:cNvPr id="61" name="矩形 60"/>
          <p:cNvSpPr/>
          <p:nvPr/>
        </p:nvSpPr>
        <p:spPr bwMode="auto">
          <a:xfrm>
            <a:off x="2376488" y="2781300"/>
            <a:ext cx="604837" cy="288925"/>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VMware</a:t>
            </a:r>
            <a:endParaRPr lang="zh-CN" altLang="en-US" sz="1200" b="1" dirty="0">
              <a:solidFill>
                <a:srgbClr val="000000"/>
              </a:solidFill>
              <a:latin typeface="+mn-lt"/>
              <a:ea typeface="+mn-ea"/>
            </a:endParaRPr>
          </a:p>
        </p:txBody>
      </p:sp>
      <p:sp>
        <p:nvSpPr>
          <p:cNvPr id="62" name="矩形 61"/>
          <p:cNvSpPr/>
          <p:nvPr/>
        </p:nvSpPr>
        <p:spPr bwMode="auto">
          <a:xfrm>
            <a:off x="1452563" y="3286125"/>
            <a:ext cx="527050"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sp>
        <p:nvSpPr>
          <p:cNvPr id="63" name="矩形 62"/>
          <p:cNvSpPr/>
          <p:nvPr/>
        </p:nvSpPr>
        <p:spPr bwMode="auto">
          <a:xfrm>
            <a:off x="2425700" y="3286125"/>
            <a:ext cx="525463"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cxnSp>
        <p:nvCxnSpPr>
          <p:cNvPr id="72" name="直接连接符 71"/>
          <p:cNvCxnSpPr/>
          <p:nvPr/>
        </p:nvCxnSpPr>
        <p:spPr bwMode="auto">
          <a:xfrm flipV="1">
            <a:off x="1727200" y="3070225"/>
            <a:ext cx="0" cy="215900"/>
          </a:xfrm>
          <a:prstGeom prst="line">
            <a:avLst/>
          </a:prstGeom>
          <a:noFill/>
          <a:ln>
            <a:solidFill>
              <a:schemeClr val="tx1">
                <a:lumMod val="50000"/>
                <a:lumOff val="50000"/>
              </a:schemeClr>
            </a:solidFill>
          </a:ln>
          <a:effectLst/>
        </p:spPr>
      </p:cxnSp>
      <p:cxnSp>
        <p:nvCxnSpPr>
          <p:cNvPr id="73" name="直接连接符 72"/>
          <p:cNvCxnSpPr/>
          <p:nvPr/>
        </p:nvCxnSpPr>
        <p:spPr bwMode="auto">
          <a:xfrm flipV="1">
            <a:off x="2663825" y="3070225"/>
            <a:ext cx="0" cy="215900"/>
          </a:xfrm>
          <a:prstGeom prst="line">
            <a:avLst/>
          </a:prstGeom>
          <a:noFill/>
          <a:ln>
            <a:solidFill>
              <a:schemeClr val="tx1">
                <a:lumMod val="50000"/>
                <a:lumOff val="50000"/>
              </a:schemeClr>
            </a:solidFill>
          </a:ln>
          <a:effectLst/>
        </p:spPr>
      </p:cxnSp>
      <p:sp>
        <p:nvSpPr>
          <p:cNvPr id="23561" name="矩形 84"/>
          <p:cNvSpPr>
            <a:spLocks noChangeArrowheads="1"/>
          </p:cNvSpPr>
          <p:nvPr/>
        </p:nvSpPr>
        <p:spPr bwMode="auto">
          <a:xfrm>
            <a:off x="2189163" y="1989138"/>
            <a:ext cx="4759325" cy="396875"/>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en-US" altLang="zh-CN" sz="2000" b="1" dirty="0" smtClean="0">
                <a:solidFill>
                  <a:srgbClr val="000000"/>
                </a:solidFill>
                <a:latin typeface="+mn-lt"/>
                <a:ea typeface="+mn-ea"/>
              </a:rPr>
              <a:t>FusionManager</a:t>
            </a:r>
            <a:endParaRPr lang="zh-CN" altLang="en-US" sz="1000" b="1" dirty="0" smtClean="0">
              <a:solidFill>
                <a:srgbClr val="000000"/>
              </a:solidFill>
              <a:latin typeface="+mn-lt"/>
              <a:ea typeface="+mn-ea"/>
            </a:endParaRPr>
          </a:p>
        </p:txBody>
      </p:sp>
      <p:sp>
        <p:nvSpPr>
          <p:cNvPr id="23563" name="矩形 87"/>
          <p:cNvSpPr>
            <a:spLocks noChangeArrowheads="1"/>
          </p:cNvSpPr>
          <p:nvPr/>
        </p:nvSpPr>
        <p:spPr bwMode="auto">
          <a:xfrm>
            <a:off x="3779838" y="2565400"/>
            <a:ext cx="1577975" cy="14763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600" b="1" smtClean="0">
              <a:solidFill>
                <a:srgbClr val="000000"/>
              </a:solidFill>
              <a:latin typeface="+mn-lt"/>
              <a:ea typeface="+mn-ea"/>
            </a:endParaRPr>
          </a:p>
        </p:txBody>
      </p:sp>
      <p:sp>
        <p:nvSpPr>
          <p:cNvPr id="90" name="矩形 89"/>
          <p:cNvSpPr/>
          <p:nvPr/>
        </p:nvSpPr>
        <p:spPr bwMode="auto">
          <a:xfrm>
            <a:off x="4041775" y="3286125"/>
            <a:ext cx="527050"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sp>
        <p:nvSpPr>
          <p:cNvPr id="91" name="矩形 90"/>
          <p:cNvSpPr/>
          <p:nvPr/>
        </p:nvSpPr>
        <p:spPr bwMode="auto">
          <a:xfrm>
            <a:off x="4032250" y="2781300"/>
            <a:ext cx="1179513" cy="288925"/>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FusionCompute</a:t>
            </a:r>
            <a:endParaRPr lang="zh-CN" altLang="en-US" sz="1200" b="1" dirty="0">
              <a:solidFill>
                <a:srgbClr val="000000"/>
              </a:solidFill>
              <a:latin typeface="+mn-lt"/>
              <a:ea typeface="+mn-ea"/>
            </a:endParaRPr>
          </a:p>
        </p:txBody>
      </p:sp>
      <p:sp>
        <p:nvSpPr>
          <p:cNvPr id="92" name="矩形 91"/>
          <p:cNvSpPr/>
          <p:nvPr/>
        </p:nvSpPr>
        <p:spPr bwMode="auto">
          <a:xfrm>
            <a:off x="4633913" y="3286125"/>
            <a:ext cx="527050"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cxnSp>
        <p:nvCxnSpPr>
          <p:cNvPr id="94" name="直接连接符 93"/>
          <p:cNvCxnSpPr>
            <a:stCxn id="91" idx="2"/>
            <a:endCxn id="92" idx="0"/>
          </p:cNvCxnSpPr>
          <p:nvPr/>
        </p:nvCxnSpPr>
        <p:spPr bwMode="auto">
          <a:xfrm>
            <a:off x="4621213" y="3070225"/>
            <a:ext cx="276225" cy="215900"/>
          </a:xfrm>
          <a:prstGeom prst="line">
            <a:avLst/>
          </a:prstGeom>
          <a:noFill/>
          <a:ln>
            <a:solidFill>
              <a:schemeClr val="tx1">
                <a:lumMod val="50000"/>
                <a:lumOff val="50000"/>
              </a:schemeClr>
            </a:solidFill>
          </a:ln>
          <a:effectLst/>
        </p:spPr>
      </p:cxnSp>
      <p:sp>
        <p:nvSpPr>
          <p:cNvPr id="23568" name="TextBox 102"/>
          <p:cNvSpPr txBox="1">
            <a:spLocks noChangeArrowheads="1"/>
          </p:cNvSpPr>
          <p:nvPr/>
        </p:nvSpPr>
        <p:spPr bwMode="auto">
          <a:xfrm>
            <a:off x="1079500" y="2540000"/>
            <a:ext cx="525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dirty="0" smtClean="0">
                <a:solidFill>
                  <a:srgbClr val="000000"/>
                </a:solidFill>
                <a:latin typeface="+mn-lt"/>
                <a:ea typeface="+mn-ea"/>
              </a:rPr>
              <a:t>DC1</a:t>
            </a:r>
            <a:endParaRPr lang="zh-CN" altLang="en-US" sz="1200" dirty="0" smtClean="0">
              <a:solidFill>
                <a:srgbClr val="000000"/>
              </a:solidFill>
              <a:latin typeface="+mn-lt"/>
              <a:ea typeface="+mn-ea"/>
            </a:endParaRPr>
          </a:p>
        </p:txBody>
      </p:sp>
      <p:sp>
        <p:nvSpPr>
          <p:cNvPr id="23569" name="TextBox 103"/>
          <p:cNvSpPr txBox="1">
            <a:spLocks noChangeArrowheads="1"/>
          </p:cNvSpPr>
          <p:nvPr/>
        </p:nvSpPr>
        <p:spPr bwMode="auto">
          <a:xfrm>
            <a:off x="3779838" y="2540000"/>
            <a:ext cx="5254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dirty="0" smtClean="0">
                <a:solidFill>
                  <a:srgbClr val="000000"/>
                </a:solidFill>
                <a:latin typeface="+mn-lt"/>
                <a:ea typeface="+mn-ea"/>
              </a:rPr>
              <a:t>DC2</a:t>
            </a:r>
            <a:endParaRPr lang="zh-CN" altLang="en-US" sz="1200" dirty="0" smtClean="0">
              <a:solidFill>
                <a:srgbClr val="000000"/>
              </a:solidFill>
              <a:latin typeface="+mn-lt"/>
              <a:ea typeface="+mn-ea"/>
            </a:endParaRPr>
          </a:p>
        </p:txBody>
      </p:sp>
      <p:sp>
        <p:nvSpPr>
          <p:cNvPr id="3" name="Title 2"/>
          <p:cNvSpPr>
            <a:spLocks noGrp="1"/>
          </p:cNvSpPr>
          <p:nvPr>
            <p:ph type="title"/>
          </p:nvPr>
        </p:nvSpPr>
        <p:spPr/>
        <p:txBody>
          <a:bodyPr/>
          <a:lstStyle/>
          <a:p>
            <a:r>
              <a:rPr lang="en-US" altLang="zh-CN" dirty="0"/>
              <a:t>FusionManager</a:t>
            </a:r>
            <a:r>
              <a:rPr lang="zh-CN" altLang="en-US" dirty="0"/>
              <a:t>应用场景</a:t>
            </a:r>
            <a:r>
              <a:rPr lang="en-US" altLang="zh-CN" dirty="0"/>
              <a:t>-</a:t>
            </a:r>
            <a:r>
              <a:rPr lang="zh-CN" altLang="en-US" dirty="0"/>
              <a:t>多数据中心统一</a:t>
            </a:r>
            <a:r>
              <a:rPr lang="zh-CN" altLang="en-US" dirty="0" smtClean="0"/>
              <a:t>管理</a:t>
            </a:r>
            <a:endParaRPr lang="en-US" dirty="0"/>
          </a:p>
        </p:txBody>
      </p:sp>
      <p:sp>
        <p:nvSpPr>
          <p:cNvPr id="23575" name="内容占位符 2"/>
          <p:cNvSpPr>
            <a:spLocks noGrp="1"/>
          </p:cNvSpPr>
          <p:nvPr>
            <p:ph type="body" sz="quarter" idx="4294967295"/>
          </p:nvPr>
        </p:nvSpPr>
        <p:spPr>
          <a:xfrm>
            <a:off x="684213" y="4125912"/>
            <a:ext cx="7920038" cy="1792288"/>
          </a:xfrm>
        </p:spPr>
        <p:txBody>
          <a:bodyPr/>
          <a:lstStyle/>
          <a:p>
            <a:r>
              <a:rPr lang="zh-CN" altLang="en-US" sz="1400" dirty="0" smtClean="0"/>
              <a:t>应用场景</a:t>
            </a:r>
            <a:r>
              <a:rPr lang="en-US" altLang="zh-CN" sz="1400" dirty="0" smtClean="0"/>
              <a:t>:</a:t>
            </a:r>
            <a:endParaRPr lang="en-US" altLang="zh-CN" sz="1400" dirty="0" smtClean="0"/>
          </a:p>
          <a:p>
            <a:pPr lvl="1"/>
            <a:r>
              <a:rPr lang="zh-CN" altLang="en-US" sz="1200" dirty="0" smtClean="0"/>
              <a:t>某大型企业在多个城市部署了独立的数据中心，在每一个数据中心中部署了一个或多个虚拟化平台</a:t>
            </a:r>
            <a:endParaRPr lang="en-US" altLang="zh-CN" sz="1200" dirty="0" smtClean="0"/>
          </a:p>
          <a:p>
            <a:pPr lvl="1"/>
            <a:r>
              <a:rPr lang="zh-CN" altLang="en-US" sz="1200" dirty="0" smtClean="0"/>
              <a:t>企业希望对多数据中心进行统一管理，为独立的业务部门在多地域分配虚拟化资源</a:t>
            </a:r>
            <a:endParaRPr lang="en-US" altLang="zh-CN" sz="1200" dirty="0" smtClean="0"/>
          </a:p>
          <a:p>
            <a:r>
              <a:rPr lang="zh-CN" altLang="en-US" sz="1400" dirty="0" smtClean="0"/>
              <a:t>解决方案：</a:t>
            </a:r>
            <a:endParaRPr lang="en-US" altLang="zh-CN" sz="1400" dirty="0" smtClean="0"/>
          </a:p>
          <a:p>
            <a:pPr lvl="1"/>
            <a:r>
              <a:rPr lang="zh-CN" altLang="en-US" sz="1200" dirty="0" smtClean="0"/>
              <a:t>使用</a:t>
            </a:r>
            <a:r>
              <a:rPr lang="en-US" altLang="zh-CN" sz="1200" dirty="0" err="1" smtClean="0"/>
              <a:t>Fusionmanager</a:t>
            </a:r>
            <a:r>
              <a:rPr lang="zh-CN" altLang="en-US" sz="1200" dirty="0" smtClean="0"/>
              <a:t>为每个业务部门分配一个虚拟数据中心（</a:t>
            </a:r>
            <a:r>
              <a:rPr lang="en-US" altLang="zh-CN" sz="1200" dirty="0" smtClean="0"/>
              <a:t>VDC</a:t>
            </a:r>
            <a:r>
              <a:rPr lang="zh-CN" altLang="en-US" sz="1200" dirty="0" smtClean="0"/>
              <a:t>），可为虚拟数据中心指定单独的管理员</a:t>
            </a:r>
            <a:endParaRPr lang="en-US" altLang="zh-CN" sz="1200" dirty="0" smtClean="0"/>
          </a:p>
          <a:p>
            <a:pPr lvl="1"/>
            <a:r>
              <a:rPr lang="zh-CN" altLang="en-US" sz="1200" dirty="0" smtClean="0"/>
              <a:t>由业务部门自行分配</a:t>
            </a:r>
            <a:r>
              <a:rPr lang="en-US" altLang="zh-CN" sz="1200" dirty="0" smtClean="0"/>
              <a:t>VDC</a:t>
            </a:r>
            <a:r>
              <a:rPr lang="zh-CN" altLang="en-US" sz="1200" dirty="0" smtClean="0"/>
              <a:t>中的网络、虚拟机、磁盘给业务部门的员工使用</a:t>
            </a:r>
            <a:endParaRPr lang="en-US" altLang="zh-CN" sz="1200" dirty="0" smtClean="0"/>
          </a:p>
        </p:txBody>
      </p:sp>
      <p:cxnSp>
        <p:nvCxnSpPr>
          <p:cNvPr id="23576" name="肘形连接符 125"/>
          <p:cNvCxnSpPr>
            <a:cxnSpLocks noChangeShapeType="1"/>
            <a:endCxn id="23561" idx="3"/>
          </p:cNvCxnSpPr>
          <p:nvPr/>
        </p:nvCxnSpPr>
        <p:spPr bwMode="auto">
          <a:xfrm rot="16200000" flipV="1">
            <a:off x="6814344" y="2321719"/>
            <a:ext cx="450850" cy="182562"/>
          </a:xfrm>
          <a:prstGeom prst="bentConnector2">
            <a:avLst/>
          </a:prstGeom>
          <a:noFill/>
          <a:ln w="9525">
            <a:solidFill>
              <a:schemeClr val="tx1"/>
            </a:solidFill>
            <a:miter lim="800000"/>
          </a:ln>
          <a:extLst>
            <a:ext uri="{909E8E84-426E-40DD-AFC4-6F175D3DCCD1}">
              <a14:hiddenFill xmlns:a14="http://schemas.microsoft.com/office/drawing/2010/main">
                <a:noFill/>
              </a14:hiddenFill>
            </a:ext>
          </a:extLst>
        </p:spPr>
      </p:cxnSp>
      <p:sp>
        <p:nvSpPr>
          <p:cNvPr id="23573" name="矩形 87"/>
          <p:cNvSpPr>
            <a:spLocks noChangeArrowheads="1"/>
          </p:cNvSpPr>
          <p:nvPr/>
        </p:nvSpPr>
        <p:spPr bwMode="auto">
          <a:xfrm>
            <a:off x="6342063" y="2565400"/>
            <a:ext cx="1577975" cy="14763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rgbClr val="CC9900"/>
              </a:buClr>
              <a:buSzTx/>
              <a:buFont typeface="Wingdings" panose="05000000000000000000" pitchFamily="2" charset="2"/>
              <a:buChar char="n"/>
              <a:defRPr/>
            </a:pPr>
            <a:endParaRPr lang="zh-CN" altLang="en-US" sz="1600" b="1" smtClean="0">
              <a:solidFill>
                <a:srgbClr val="000000"/>
              </a:solidFill>
              <a:latin typeface="+mn-lt"/>
              <a:ea typeface="+mn-ea"/>
            </a:endParaRPr>
          </a:p>
        </p:txBody>
      </p:sp>
      <p:sp>
        <p:nvSpPr>
          <p:cNvPr id="38" name="矩形 37"/>
          <p:cNvSpPr/>
          <p:nvPr/>
        </p:nvSpPr>
        <p:spPr bwMode="auto">
          <a:xfrm>
            <a:off x="6604000" y="3284538"/>
            <a:ext cx="527050"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sp>
        <p:nvSpPr>
          <p:cNvPr id="39" name="矩形 38"/>
          <p:cNvSpPr/>
          <p:nvPr/>
        </p:nvSpPr>
        <p:spPr bwMode="auto">
          <a:xfrm>
            <a:off x="6889750" y="2779713"/>
            <a:ext cx="635000" cy="288925"/>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en-US" altLang="zh-CN" sz="1200" b="1" dirty="0">
                <a:solidFill>
                  <a:srgbClr val="000000"/>
                </a:solidFill>
                <a:latin typeface="+mn-lt"/>
                <a:ea typeface="+mn-ea"/>
              </a:rPr>
              <a:t>VMware</a:t>
            </a:r>
            <a:endParaRPr lang="zh-CN" altLang="en-US" sz="1200" b="1" dirty="0">
              <a:solidFill>
                <a:srgbClr val="000000"/>
              </a:solidFill>
              <a:latin typeface="+mn-lt"/>
              <a:ea typeface="+mn-ea"/>
            </a:endParaRPr>
          </a:p>
        </p:txBody>
      </p:sp>
      <p:sp>
        <p:nvSpPr>
          <p:cNvPr id="40" name="矩形 39"/>
          <p:cNvSpPr/>
          <p:nvPr/>
        </p:nvSpPr>
        <p:spPr bwMode="auto">
          <a:xfrm>
            <a:off x="7196138" y="3284538"/>
            <a:ext cx="527050" cy="647700"/>
          </a:xfrm>
          <a:prstGeom prst="rect">
            <a:avLst/>
          </a:prstGeom>
          <a:solidFill>
            <a:schemeClr val="bg1">
              <a:lumMod val="65000"/>
            </a:schemeClr>
          </a:solidFill>
          <a:ln w="9525">
            <a:noFill/>
            <a:miter lim="800000"/>
          </a:ln>
          <a:effectLst/>
        </p:spPr>
        <p:txBody>
          <a:bodyPr wrap="none" anchor="ctr"/>
          <a:lstStyle/>
          <a:p>
            <a:pPr algn="ctr" defTabSz="913765" eaLnBrk="1" fontAlgn="t" hangingPunct="1">
              <a:buClr>
                <a:srgbClr val="CC9900"/>
              </a:buClr>
              <a:defRPr/>
            </a:pPr>
            <a:r>
              <a:rPr lang="zh-CN" altLang="en-US" sz="1200" b="1" dirty="0">
                <a:solidFill>
                  <a:srgbClr val="000000"/>
                </a:solidFill>
                <a:latin typeface="+mn-lt"/>
                <a:ea typeface="+mn-ea"/>
              </a:rPr>
              <a:t>物理</a:t>
            </a:r>
            <a:endParaRPr lang="en-US" altLang="zh-CN" sz="1200" b="1" dirty="0">
              <a:solidFill>
                <a:srgbClr val="000000"/>
              </a:solidFill>
              <a:latin typeface="+mn-lt"/>
              <a:ea typeface="+mn-ea"/>
            </a:endParaRPr>
          </a:p>
          <a:p>
            <a:pPr algn="ctr" defTabSz="913765" eaLnBrk="1" fontAlgn="t" hangingPunct="1">
              <a:buClr>
                <a:srgbClr val="CC9900"/>
              </a:buClr>
              <a:defRPr/>
            </a:pPr>
            <a:r>
              <a:rPr lang="zh-CN" altLang="en-US" sz="1200" b="1" dirty="0">
                <a:solidFill>
                  <a:srgbClr val="000000"/>
                </a:solidFill>
                <a:latin typeface="+mn-lt"/>
                <a:ea typeface="+mn-ea"/>
              </a:rPr>
              <a:t>设备</a:t>
            </a:r>
            <a:endParaRPr lang="zh-CN" altLang="en-US" sz="1200" b="1" dirty="0">
              <a:solidFill>
                <a:srgbClr val="000000"/>
              </a:solidFill>
              <a:latin typeface="+mn-lt"/>
              <a:ea typeface="+mn-ea"/>
            </a:endParaRPr>
          </a:p>
        </p:txBody>
      </p:sp>
      <p:cxnSp>
        <p:nvCxnSpPr>
          <p:cNvPr id="42" name="直接连接符 41"/>
          <p:cNvCxnSpPr>
            <a:stCxn id="39" idx="2"/>
          </p:cNvCxnSpPr>
          <p:nvPr/>
        </p:nvCxnSpPr>
        <p:spPr bwMode="auto">
          <a:xfrm>
            <a:off x="7207250" y="3068638"/>
            <a:ext cx="252413" cy="215900"/>
          </a:xfrm>
          <a:prstGeom prst="line">
            <a:avLst/>
          </a:prstGeom>
          <a:noFill/>
          <a:ln>
            <a:solidFill>
              <a:schemeClr val="tx1">
                <a:lumMod val="50000"/>
                <a:lumOff val="50000"/>
              </a:schemeClr>
            </a:solidFill>
          </a:ln>
          <a:effectLst/>
        </p:spPr>
      </p:cxnSp>
      <p:sp>
        <p:nvSpPr>
          <p:cNvPr id="23578" name="TextBox 103"/>
          <p:cNvSpPr txBox="1">
            <a:spLocks noChangeArrowheads="1"/>
          </p:cNvSpPr>
          <p:nvPr/>
        </p:nvSpPr>
        <p:spPr bwMode="auto">
          <a:xfrm>
            <a:off x="6372225" y="2540000"/>
            <a:ext cx="525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dirty="0" err="1" smtClean="0">
                <a:solidFill>
                  <a:srgbClr val="000000"/>
                </a:solidFill>
                <a:latin typeface="+mn-lt"/>
                <a:ea typeface="+mn-ea"/>
              </a:rPr>
              <a:t>DCn</a:t>
            </a:r>
            <a:endParaRPr lang="zh-CN" altLang="en-US" sz="1200" dirty="0" smtClean="0">
              <a:solidFill>
                <a:srgbClr val="000000"/>
              </a:solidFill>
              <a:latin typeface="+mn-lt"/>
              <a:ea typeface="+mn-ea"/>
            </a:endParaRPr>
          </a:p>
        </p:txBody>
      </p:sp>
      <p:cxnSp>
        <p:nvCxnSpPr>
          <p:cNvPr id="33" name="直接连接符 93"/>
          <p:cNvCxnSpPr/>
          <p:nvPr/>
        </p:nvCxnSpPr>
        <p:spPr bwMode="auto">
          <a:xfrm flipH="1">
            <a:off x="4314825" y="3068638"/>
            <a:ext cx="122238" cy="227012"/>
          </a:xfrm>
          <a:prstGeom prst="line">
            <a:avLst/>
          </a:prstGeom>
          <a:noFill/>
          <a:ln>
            <a:solidFill>
              <a:schemeClr val="tx1">
                <a:lumMod val="50000"/>
                <a:lumOff val="50000"/>
              </a:schemeClr>
            </a:solidFill>
          </a:ln>
          <a:effectLst/>
        </p:spPr>
      </p:cxnSp>
      <p:cxnSp>
        <p:nvCxnSpPr>
          <p:cNvPr id="36" name="直接连接符 93"/>
          <p:cNvCxnSpPr/>
          <p:nvPr/>
        </p:nvCxnSpPr>
        <p:spPr bwMode="auto">
          <a:xfrm flipH="1">
            <a:off x="6907213" y="3057525"/>
            <a:ext cx="122237" cy="227013"/>
          </a:xfrm>
          <a:prstGeom prst="line">
            <a:avLst/>
          </a:prstGeom>
          <a:noFill/>
          <a:ln>
            <a:solidFill>
              <a:schemeClr val="tx1">
                <a:lumMod val="50000"/>
                <a:lumOff val="50000"/>
              </a:schemeClr>
            </a:solidFill>
          </a:ln>
          <a:effectLst/>
        </p:spPr>
      </p:cxnSp>
      <p:sp>
        <p:nvSpPr>
          <p:cNvPr id="34" name="矩形 84"/>
          <p:cNvSpPr>
            <a:spLocks noChangeArrowheads="1"/>
          </p:cNvSpPr>
          <p:nvPr/>
        </p:nvSpPr>
        <p:spPr bwMode="auto">
          <a:xfrm>
            <a:off x="5419725" y="3155950"/>
            <a:ext cx="857250" cy="258763"/>
          </a:xfrm>
          <a:prstGeom prst="rect">
            <a:avLst/>
          </a:prstGeom>
          <a:noFill/>
          <a:ln w="9525">
            <a:noFill/>
            <a:prstDash val="lgDash"/>
            <a:miter lim="800000"/>
          </a:ln>
        </p:spPr>
        <p:txBody>
          <a:bodyPr wrap="none" anchor="ct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rgbClr val="CC9900"/>
              </a:buClr>
              <a:buSzTx/>
              <a:buFontTx/>
              <a:buNone/>
              <a:defRPr/>
            </a:pPr>
            <a:r>
              <a:rPr lang="en-US" altLang="zh-CN" sz="1200" dirty="0" smtClean="0">
                <a:solidFill>
                  <a:srgbClr val="000000"/>
                </a:solidFill>
                <a:latin typeface="+mn-lt"/>
                <a:ea typeface="+mn-ea"/>
              </a:rPr>
              <a:t>……</a:t>
            </a:r>
            <a:endParaRPr lang="zh-CN" altLang="en-US" sz="1200" dirty="0" smtClean="0">
              <a:solidFill>
                <a:srgbClr val="000000"/>
              </a:solidFill>
              <a:latin typeface="+mn-lt"/>
              <a:ea typeface="+mn-ea"/>
            </a:endParaRPr>
          </a:p>
        </p:txBody>
      </p:sp>
    </p:spTree>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sz="quarter" idx="10"/>
          </p:nvPr>
        </p:nvSpPr>
        <p:spPr/>
        <p:txBody>
          <a:bodyPr>
            <a:spAutoFit/>
          </a:bodyPr>
          <a:lstStyle/>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场景介绍</a:t>
            </a:r>
            <a:endParaRPr lang="en-US" altLang="zh-CN"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en-US" altLang="zh-CN" b="1" smtClean="0"/>
              <a:t>FusionManager</a:t>
            </a:r>
            <a:r>
              <a:rPr lang="zh-CN" altLang="en-US" b="1" smtClean="0"/>
              <a:t>产品定位及核心特性</a:t>
            </a:r>
            <a:endParaRPr lang="en-US" altLang="zh-CN" b="1" smtClean="0"/>
          </a:p>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设计理念及架构原理</a:t>
            </a:r>
            <a:endParaRPr lang="en-US" altLang="zh-CN" smtClean="0">
              <a:solidFill>
                <a:srgbClr val="777777"/>
              </a:solidFill>
            </a:endParaRPr>
          </a:p>
          <a:p>
            <a:pPr marL="419100" indent="-419100" eaLnBrk="1" hangingPunct="1">
              <a:buClr>
                <a:schemeClr val="tx1"/>
              </a:buClr>
              <a:buSzTx/>
              <a:buFont typeface="Wingdings" panose="05000000000000000000" pitchFamily="2" charset="2"/>
              <a:buAutoNum type="arabicPeriod"/>
            </a:pPr>
            <a:r>
              <a:rPr lang="en-US" altLang="zh-CN" smtClean="0">
                <a:solidFill>
                  <a:srgbClr val="777777"/>
                </a:solidFill>
              </a:rPr>
              <a:t>FusionManager</a:t>
            </a:r>
            <a:r>
              <a:rPr lang="zh-CN" altLang="en-US" smtClean="0">
                <a:solidFill>
                  <a:srgbClr val="777777"/>
                </a:solidFill>
              </a:rPr>
              <a:t>功能介绍</a:t>
            </a:r>
            <a:endParaRPr lang="en-US" altLang="zh-CN" smtClean="0">
              <a:solidFill>
                <a:schemeClr val="tx2"/>
              </a:solidFill>
            </a:endParaRPr>
          </a:p>
          <a:p>
            <a:pPr marL="419100" indent="-419100" eaLnBrk="1" hangingPunct="1">
              <a:buClr>
                <a:schemeClr val="tx1"/>
              </a:buClr>
              <a:buSzTx/>
              <a:buFont typeface="Wingdings" panose="05000000000000000000" pitchFamily="2" charset="2"/>
              <a:buAutoNum type="arabicPeriod"/>
            </a:pPr>
            <a:endParaRPr lang="en-US" altLang="zh-CN" smtClean="0">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txDef>
      <a:spPr bwMode="auto">
        <a:noFill/>
        <a:ln w="9525">
          <a:noFill/>
          <a:miter lim="800000"/>
        </a:ln>
      </a:spPr>
      <a:bodyPr wrap="none" lIns="99980" tIns="49986" rIns="99980" bIns="49986">
        <a:spAutoFit/>
      </a:bodyPr>
      <a:lstStyle>
        <a:defPPr algn="ctr" defTabSz="1001395" eaLnBrk="0" hangingPunct="0">
          <a:defRPr sz="1400" dirty="0" smtClean="0">
            <a:solidFill>
              <a:srgbClr val="000000"/>
            </a:solidFill>
            <a:latin typeface="+mn-lt"/>
            <a:ea typeface="+mn-ea"/>
            <a:cs typeface="Arial" panose="020B0604020202020204"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5911</Words>
  <Application>WPS 演示</Application>
  <PresentationFormat>On-screen Show (4:3)</PresentationFormat>
  <Paragraphs>1009</Paragraphs>
  <Slides>42</Slides>
  <Notes>40</Notes>
  <HiddenSlides>3</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42</vt:i4>
      </vt:variant>
    </vt:vector>
  </HeadingPairs>
  <TitlesOfParts>
    <vt:vector size="60" baseType="lpstr">
      <vt:lpstr>Arial</vt:lpstr>
      <vt:lpstr>宋体</vt:lpstr>
      <vt:lpstr>Wingdings</vt:lpstr>
      <vt:lpstr>FrutigerNext LT Regular</vt:lpstr>
      <vt:lpstr>FrutigerNext LT Medium</vt:lpstr>
      <vt:lpstr>黑体</vt:lpstr>
      <vt:lpstr>FrutigerNext LT Light</vt:lpstr>
      <vt:lpstr>华文细黑</vt:lpstr>
      <vt:lpstr>MS PGothic</vt:lpstr>
      <vt:lpstr>Arial Unicode MS</vt:lpstr>
      <vt:lpstr>Segoe Print</vt:lpstr>
      <vt:lpstr>微软雅黑</vt:lpstr>
      <vt:lpstr>Arial Unicode MS</vt:lpstr>
      <vt:lpstr>Calibri</vt:lpstr>
      <vt:lpstr>Arial</vt:lpstr>
      <vt:lpstr>华文细黑</vt:lpstr>
      <vt:lpstr>1#UC&amp;C母版初稿</vt:lpstr>
      <vt:lpstr>End</vt:lpstr>
      <vt:lpstr>第六章  FusionManager架构原理</vt:lpstr>
      <vt:lpstr>PowerPoint 演示文稿</vt:lpstr>
      <vt:lpstr>PowerPoint 演示文稿</vt:lpstr>
      <vt:lpstr>实际的问题</vt:lpstr>
      <vt:lpstr>FusionManager应用场景-异构虚拟化管理</vt:lpstr>
      <vt:lpstr>FusionManager应用场景-异构硬件设备监控</vt:lpstr>
      <vt:lpstr>FusionManager应用场景-提供安全的网络隔离</vt:lpstr>
      <vt:lpstr>FusionManager应用场景-多数据中心统一管理</vt:lpstr>
      <vt:lpstr>PowerPoint 演示文稿</vt:lpstr>
      <vt:lpstr>FusionManager定位及与周边产品关系</vt:lpstr>
      <vt:lpstr>产品特性—多租户（ VDC）管理</vt:lpstr>
      <vt:lpstr>产品特性—VPC提供安全网络隔离环境</vt:lpstr>
      <vt:lpstr>产品特性——应用/业务生命周期管理</vt:lpstr>
      <vt:lpstr>产品特性——应用管理</vt:lpstr>
      <vt:lpstr>PowerPoint 演示文稿</vt:lpstr>
      <vt:lpstr>设计理念-从虚拟化层次看</vt:lpstr>
      <vt:lpstr>FusionManager应用于公有云场景</vt:lpstr>
      <vt:lpstr>FusionManager应用于私有云场景</vt:lpstr>
      <vt:lpstr>管理侧：两级分工</vt:lpstr>
      <vt:lpstr>FusionManager应用于私有云场景</vt:lpstr>
      <vt:lpstr>FusionManager顶层模型</vt:lpstr>
      <vt:lpstr>租户/用户/配额</vt:lpstr>
      <vt:lpstr>架构参考</vt:lpstr>
      <vt:lpstr>组件功能介绍</vt:lpstr>
      <vt:lpstr>开放&amp;被集成</vt:lpstr>
      <vt:lpstr>PowerPoint 演示文稿</vt:lpstr>
      <vt:lpstr>核心功能</vt:lpstr>
      <vt:lpstr>多数据中心管理</vt:lpstr>
      <vt:lpstr>功能介绍-异构虚拟化资源管理</vt:lpstr>
      <vt:lpstr>功能介绍—硬件设备管理和监控</vt:lpstr>
      <vt:lpstr>功能介绍——VPC管理</vt:lpstr>
      <vt:lpstr>VPC（虚拟私有云）：提供给租户的DIY网络</vt:lpstr>
      <vt:lpstr>VPC（虚拟私有云）：提供给租户的DIY网络</vt:lpstr>
      <vt:lpstr>功能介绍--应用的部署模板化、图形化、自动</vt:lpstr>
      <vt:lpstr>PowerPoint 演示文稿</vt:lpstr>
      <vt:lpstr>PowerPoint 演示文稿</vt:lpstr>
      <vt:lpstr>PowerPoint 演示文稿</vt:lpstr>
      <vt:lpstr>PowerPoint 演示文稿</vt:lpstr>
      <vt:lpstr>PowerPoint 演示文稿</vt:lpstr>
      <vt:lpstr>PowerPoint 演示文稿</vt:lpstr>
      <vt:lpstr>附录：缩略语</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Administrator</cp:lastModifiedBy>
  <cp:revision>2244</cp:revision>
  <dcterms:created xsi:type="dcterms:W3CDTF">2003-08-21T06:48:00Z</dcterms:created>
  <dcterms:modified xsi:type="dcterms:W3CDTF">2018-06-15T07:58:59Z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(4)bLftt02z/2OOVC2KldKNnSxx5gJujRriCjXKG0zPueHK45MqdorxS8zpdnJoXPyBbVu2/Z3E
VH2MJnE8I0CLvGKQcQ6WuMvaKeL73XuknjZG+GGo2kXCbVMoiH5mqvYFYSOmXNxJdyqaSptI
FbjF3K9Hb/fPEnaFdTHrFGzKXIs4tli4OniEPE/veAi2YyorOL35LDEEp5o3b/CoUCD+oT0t
QOW7iPAceA/RKbSev/</vt:lpwstr>
  </property>
  <property fmtid="{D5CDD505-2E9C-101B-9397-08002B2CF9AE}" pid="14" name="_new_ms_pID_725431">
    <vt:lpwstr>Xs1oBoWh3xHlMM9OZUz5N4h5GYfIRwfBbvQpWYeKdmJVOaCk5rhXbQ
Hk6QowumQBsNx/OiTzZwlbpSFjgddnOtQQhSG1Ab16t5E5/yomOXu6IceQv6bclGkBAdHXtu
DSXM2IaYbW5Kar85VVDHGO8mW3g68TxMI7UyFr+qiGtU38YUEdZdRl0SsOkX8snXC7jmKvGK
YWPcI/+KCzcV99JEOn/bMD5fWb0a70dqs3Rb</vt:lpwstr>
  </property>
  <property fmtid="{D5CDD505-2E9C-101B-9397-08002B2CF9AE}" pid="15" name="_new_ms_pID_725432">
    <vt:lpwstr>b1LEbo/U9JHvOtBbDMa6ICHE/60fiMpEbahE
hwFW5pxCsXGXTlQZt35GOwdcFIR7prYeAgsMEP9l64bTTjR7zIQ6vOC8iT66baWXxYwqeqGD
YvmjyjiRqs9vXjucm61sxQucwrUrNMbn6+kIESJ3LTbvOkWcV/2XlVsSUnqhbhG24F4yBqqs
ItWNYCh1Nt2kyLJVCL044WBEXZAE9Fh2o32YnkVFTVMx8OecUhq/Lv</vt:lpwstr>
  </property>
  <property fmtid="{D5CDD505-2E9C-101B-9397-08002B2CF9AE}" pid="16" name="_new_ms_pID_725433">
    <vt:lpwstr>s+f4ehX6NBronnsg5G
Q9x9vQ==</vt:lpwstr>
  </property>
  <property fmtid="{D5CDD505-2E9C-101B-9397-08002B2CF9AE}" pid="17" name="sflag">
    <vt:lpwstr>1449471184</vt:lpwstr>
  </property>
  <property fmtid="{D5CDD505-2E9C-101B-9397-08002B2CF9AE}" pid="18" name="KSOProductBuildVer">
    <vt:lpwstr>2052-10.1.0.7245</vt:lpwstr>
  </property>
</Properties>
</file>