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Integration</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1C383F32-22E8-4F62-A3E0-BDC3D5F48992}">
      <dgm:prSet/>
      <dgm:spPr/>
      <dgm:t>
        <a:bodyPr/>
        <a:lstStyle/>
        <a:p>
          <a:pPr>
            <a:lnSpc>
              <a:spcPct val="100000"/>
            </a:lnSpc>
            <a:defRPr cap="all"/>
          </a:pPr>
          <a:r>
            <a:rPr lang="en-US" dirty="0"/>
            <a:t>Deployment</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49225C73-1633-42F1-AB3B-7CB183E5F8B8}">
      <dgm:prSet/>
      <dgm:spPr/>
      <dgm:t>
        <a:bodyPr/>
        <a:lstStyle/>
        <a:p>
          <a:pPr>
            <a:lnSpc>
              <a:spcPct val="100000"/>
            </a:lnSpc>
            <a:defRPr cap="all"/>
          </a:pPr>
          <a:r>
            <a:rPr lang="en-US" dirty="0"/>
            <a:t>Delivery</a:t>
          </a:r>
        </a:p>
      </dgm:t>
    </dgm:pt>
    <dgm:pt modelId="{9646853A-8964-4519-A5B1-0B7D18B2983D}" type="sibTrans" cxnId="{A9154303-8225-4248-91DC-1B0156A35F07}">
      <dgm:prSet/>
      <dgm:spPr/>
      <dgm:t>
        <a:bodyPr/>
        <a:lstStyle/>
        <a:p>
          <a:endParaRPr lang="en-US"/>
        </a:p>
      </dgm:t>
    </dgm:pt>
    <dgm:pt modelId="{1A0E2090-1D4F-438A-8766-B6030CE01ADD}" type="parTrans" cxnId="{A9154303-8225-4248-91DC-1B0156A35F07}">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cap="all"/>
          </a:pPr>
          <a:r>
            <a:rPr lang="en-US" sz="3600" kern="1200" dirty="0"/>
            <a:t>Integration</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cap="all"/>
          </a:pPr>
          <a:r>
            <a:rPr lang="en-US" sz="3600" kern="1200" dirty="0"/>
            <a:t>Delivery</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cap="all"/>
          </a:pPr>
          <a:r>
            <a:rPr lang="en-US" sz="3600" kern="1200" dirty="0"/>
            <a:t>Deployment</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4/11/2022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4/11/2022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4/11/2022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4/11/2022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4/11/2022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1975104"/>
            <a:ext cx="4775075" cy="2011261"/>
          </a:xfrm>
        </p:spPr>
        <p:txBody>
          <a:bodyPr>
            <a:normAutofit fontScale="90000"/>
          </a:bodyPr>
          <a:lstStyle/>
          <a:p>
            <a:r>
              <a:rPr lang="en-US" sz="4400" dirty="0">
                <a:solidFill>
                  <a:schemeClr val="tx1"/>
                </a:solidFill>
              </a:rPr>
              <a:t>System integration and deployment</a:t>
            </a:r>
            <a:br>
              <a:rPr lang="en-US" sz="4400" dirty="0">
                <a:solidFill>
                  <a:schemeClr val="tx1"/>
                </a:solidFill>
              </a:rPr>
            </a:br>
            <a:r>
              <a:rPr lang="en-US" sz="4400" dirty="0">
                <a:solidFill>
                  <a:schemeClr val="tx1"/>
                </a:solidFill>
              </a:rPr>
              <a:t>(ci/cd)</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Edwin P. </a:t>
            </a:r>
            <a:r>
              <a:rPr lang="en-US" dirty="0" err="1">
                <a:solidFill>
                  <a:schemeClr val="tx1"/>
                </a:solidFill>
              </a:rPr>
              <a:t>Nchia</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600C3-0E6E-436C-8045-E44E5C44AED6}"/>
              </a:ext>
            </a:extLst>
          </p:cNvPr>
          <p:cNvSpPr>
            <a:spLocks noGrp="1"/>
          </p:cNvSpPr>
          <p:nvPr>
            <p:ph type="title"/>
          </p:nvPr>
        </p:nvSpPr>
        <p:spPr/>
        <p:txBody>
          <a:bodyPr/>
          <a:lstStyle/>
          <a:p>
            <a:r>
              <a:rPr lang="en-US" b="1" dirty="0"/>
              <a:t>Unit test</a:t>
            </a:r>
            <a:endParaRPr lang="en-TZ" b="1" dirty="0"/>
          </a:p>
        </p:txBody>
      </p:sp>
      <p:sp>
        <p:nvSpPr>
          <p:cNvPr id="3" name="Content Placeholder 2">
            <a:extLst>
              <a:ext uri="{FF2B5EF4-FFF2-40B4-BE49-F238E27FC236}">
                <a16:creationId xmlns:a16="http://schemas.microsoft.com/office/drawing/2014/main" id="{76FEEC4D-43E3-41C4-89FC-C18CF1F818AB}"/>
              </a:ext>
            </a:extLst>
          </p:cNvPr>
          <p:cNvSpPr>
            <a:spLocks noGrp="1"/>
          </p:cNvSpPr>
          <p:nvPr>
            <p:ph idx="1"/>
          </p:nvPr>
        </p:nvSpPr>
        <p:spPr>
          <a:xfrm>
            <a:off x="1066800" y="1547446"/>
            <a:ext cx="10058400" cy="4405298"/>
          </a:xfrm>
        </p:spPr>
        <p:txBody>
          <a:bodyPr>
            <a:normAutofit fontScale="77500" lnSpcReduction="20000"/>
          </a:bodyPr>
          <a:lstStyle/>
          <a:p>
            <a:r>
              <a:rPr lang="en-US" sz="2400" dirty="0"/>
              <a:t>A unit test is simply a piece of code that calls a method (the method to be tested) with a predefined input and checks whether the result is what you expect it to be.</a:t>
            </a:r>
          </a:p>
          <a:p>
            <a:pPr algn="l">
              <a:buFont typeface="Arial" panose="020B0604020202020204" pitchFamily="34" charset="0"/>
              <a:buChar char="•"/>
            </a:pPr>
            <a:r>
              <a:rPr lang="en-US" sz="2400" dirty="0"/>
              <a:t>Tests are specific for the system and are more important than the system itself</a:t>
            </a:r>
          </a:p>
          <a:p>
            <a:pPr algn="l">
              <a:buFont typeface="Arial" panose="020B0604020202020204" pitchFamily="34" charset="0"/>
              <a:buChar char="•"/>
            </a:pPr>
            <a:r>
              <a:rPr lang="en-US" sz="2400" dirty="0"/>
              <a:t>(Tests should be) short, well factored, and well named. They ought to read like specifications; because they are specifications</a:t>
            </a:r>
          </a:p>
          <a:p>
            <a:pPr algn="l">
              <a:buFont typeface="Arial" panose="020B0604020202020204" pitchFamily="34" charset="0"/>
              <a:buChar char="•"/>
            </a:pPr>
            <a:r>
              <a:rPr lang="en-US" sz="2400" dirty="0"/>
              <a:t>(Goal:) trust your test suite to the extent that, if it passes, you know you can ship! If you trust your tests that much, then those tests must describe everything that the system does.</a:t>
            </a:r>
          </a:p>
          <a:p>
            <a:pPr algn="l">
              <a:buFont typeface="Arial" panose="020B0604020202020204" pitchFamily="34" charset="0"/>
              <a:buChar char="•"/>
            </a:pPr>
            <a:r>
              <a:rPr lang="en-US" sz="2400" dirty="0"/>
              <a:t>The quality of the production code depends on the tests; but the quality of the tests is independent of the production code.</a:t>
            </a:r>
          </a:p>
          <a:p>
            <a:pPr marL="742950" lvl="1" indent="-285750" algn="l">
              <a:buFont typeface="Arial" panose="020B0604020202020204" pitchFamily="34" charset="0"/>
              <a:buChar char="•"/>
            </a:pPr>
            <a:r>
              <a:rPr lang="en-US" sz="2400" dirty="0"/>
              <a:t>You can (and do) create the system from the tests, but you can't create the tests from the system.</a:t>
            </a:r>
          </a:p>
          <a:p>
            <a:pPr marL="742950" lvl="1" indent="-285750" algn="l">
              <a:buFont typeface="Arial" panose="020B0604020202020204" pitchFamily="34" charset="0"/>
              <a:buChar char="•"/>
            </a:pPr>
            <a:r>
              <a:rPr lang="en-US" sz="2400" dirty="0"/>
              <a:t>he tests are the most important component in the system. They are more important than the production code</a:t>
            </a:r>
          </a:p>
          <a:p>
            <a:endParaRPr lang="en-TZ" dirty="0"/>
          </a:p>
        </p:txBody>
      </p:sp>
    </p:spTree>
    <p:extLst>
      <p:ext uri="{BB962C8B-B14F-4D97-AF65-F5344CB8AC3E}">
        <p14:creationId xmlns:p14="http://schemas.microsoft.com/office/powerpoint/2010/main" val="1616618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5DC2-22C1-491B-850F-7C9F94F3ABC2}"/>
              </a:ext>
            </a:extLst>
          </p:cNvPr>
          <p:cNvSpPr>
            <a:spLocks noGrp="1"/>
          </p:cNvSpPr>
          <p:nvPr>
            <p:ph type="title"/>
          </p:nvPr>
        </p:nvSpPr>
        <p:spPr/>
        <p:txBody>
          <a:bodyPr/>
          <a:lstStyle/>
          <a:p>
            <a:r>
              <a:rPr lang="en-US" b="1" dirty="0"/>
              <a:t>Unit test</a:t>
            </a:r>
            <a:endParaRPr lang="en-TZ" dirty="0"/>
          </a:p>
        </p:txBody>
      </p:sp>
      <p:sp>
        <p:nvSpPr>
          <p:cNvPr id="3" name="Content Placeholder 2">
            <a:extLst>
              <a:ext uri="{FF2B5EF4-FFF2-40B4-BE49-F238E27FC236}">
                <a16:creationId xmlns:a16="http://schemas.microsoft.com/office/drawing/2014/main" id="{C9146B42-D6ED-4A99-B97C-8829AEE3B1BD}"/>
              </a:ext>
            </a:extLst>
          </p:cNvPr>
          <p:cNvSpPr>
            <a:spLocks noGrp="1"/>
          </p:cNvSpPr>
          <p:nvPr>
            <p:ph idx="1"/>
          </p:nvPr>
        </p:nvSpPr>
        <p:spPr/>
        <p:txBody>
          <a:bodyPr/>
          <a:lstStyle/>
          <a:p>
            <a:pPr algn="l">
              <a:buFont typeface="Arial" panose="020B0604020202020204" pitchFamily="34" charset="0"/>
              <a:buChar char="•"/>
            </a:pPr>
            <a:r>
              <a:rPr lang="en-US" sz="2400" b="0" i="0" dirty="0">
                <a:solidFill>
                  <a:srgbClr val="24292F"/>
                </a:solidFill>
                <a:effectLst/>
                <a:latin typeface="-apple-system"/>
              </a:rPr>
              <a:t>Test method names should be sentences</a:t>
            </a:r>
          </a:p>
          <a:p>
            <a:pPr marL="742950" lvl="1" indent="-285750" algn="l">
              <a:buFont typeface="Arial" panose="020B0604020202020204" pitchFamily="34" charset="0"/>
              <a:buChar char="•"/>
            </a:pPr>
            <a:r>
              <a:rPr lang="en-US" sz="2400" b="0" i="0" dirty="0">
                <a:solidFill>
                  <a:srgbClr val="24292F"/>
                </a:solidFill>
                <a:effectLst/>
                <a:latin typeface="-apple-system"/>
              </a:rPr>
              <a:t>when they wrote the method name in the language of the business domain, the generated documents made sense to business users, analysts, and testers.</a:t>
            </a:r>
          </a:p>
          <a:p>
            <a:pPr algn="l">
              <a:buFont typeface="Arial" panose="020B0604020202020204" pitchFamily="34" charset="0"/>
              <a:buChar char="•"/>
            </a:pPr>
            <a:r>
              <a:rPr lang="en-US" sz="2400" b="0" i="0" dirty="0">
                <a:solidFill>
                  <a:srgbClr val="24292F"/>
                </a:solidFill>
                <a:effectLst/>
                <a:latin typeface="-apple-system"/>
              </a:rPr>
              <a:t>template – The class </a:t>
            </a:r>
            <a:r>
              <a:rPr lang="en-US" sz="2400" b="0" i="1" dirty="0">
                <a:solidFill>
                  <a:srgbClr val="24292F"/>
                </a:solidFill>
                <a:effectLst/>
                <a:latin typeface="-apple-system"/>
              </a:rPr>
              <a:t>should</a:t>
            </a:r>
            <a:r>
              <a:rPr lang="en-US" sz="2400" b="0" i="0" dirty="0">
                <a:solidFill>
                  <a:srgbClr val="24292F"/>
                </a:solidFill>
                <a:effectLst/>
                <a:latin typeface="-apple-system"/>
              </a:rPr>
              <a:t> do something – means you can only define a test for the current class.</a:t>
            </a:r>
          </a:p>
          <a:p>
            <a:pPr marL="742950" lvl="1" indent="-285750" algn="l">
              <a:buFont typeface="Arial" panose="020B0604020202020204" pitchFamily="34" charset="0"/>
              <a:buChar char="•"/>
            </a:pPr>
            <a:r>
              <a:rPr lang="en-US" sz="2400" b="0" i="0" dirty="0">
                <a:solidFill>
                  <a:srgbClr val="24292F"/>
                </a:solidFill>
                <a:effectLst/>
                <a:latin typeface="-apple-system"/>
              </a:rPr>
              <a:t>leads to single responsibility classes and dependency injection</a:t>
            </a:r>
          </a:p>
          <a:p>
            <a:pPr algn="l">
              <a:buFont typeface="Arial" panose="020B0604020202020204" pitchFamily="34" charset="0"/>
              <a:buChar char="•"/>
            </a:pPr>
            <a:r>
              <a:rPr lang="en-US" sz="2400" b="0" i="0" dirty="0">
                <a:solidFill>
                  <a:srgbClr val="24292F"/>
                </a:solidFill>
                <a:effectLst/>
                <a:latin typeface="-apple-system"/>
              </a:rPr>
              <a:t>An expressive test name is helpful when a test fails</a:t>
            </a:r>
          </a:p>
          <a:p>
            <a:endParaRPr lang="en-TZ" dirty="0"/>
          </a:p>
        </p:txBody>
      </p:sp>
    </p:spTree>
    <p:extLst>
      <p:ext uri="{BB962C8B-B14F-4D97-AF65-F5344CB8AC3E}">
        <p14:creationId xmlns:p14="http://schemas.microsoft.com/office/powerpoint/2010/main" val="3466885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1B930-946A-479C-95B3-DC30D168AD6A}"/>
              </a:ext>
            </a:extLst>
          </p:cNvPr>
          <p:cNvSpPr>
            <a:spLocks noGrp="1"/>
          </p:cNvSpPr>
          <p:nvPr>
            <p:ph type="title"/>
          </p:nvPr>
        </p:nvSpPr>
        <p:spPr/>
        <p:txBody>
          <a:bodyPr/>
          <a:lstStyle/>
          <a:p>
            <a:r>
              <a:rPr lang="en-US" b="1" dirty="0"/>
              <a:t>Unit test</a:t>
            </a:r>
            <a:endParaRPr lang="en-TZ" dirty="0"/>
          </a:p>
        </p:txBody>
      </p:sp>
      <p:sp>
        <p:nvSpPr>
          <p:cNvPr id="3" name="Content Placeholder 2">
            <a:extLst>
              <a:ext uri="{FF2B5EF4-FFF2-40B4-BE49-F238E27FC236}">
                <a16:creationId xmlns:a16="http://schemas.microsoft.com/office/drawing/2014/main" id="{9A5DCF53-4FDE-4387-B997-1E1A4482D3E6}"/>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sz="2400" dirty="0">
                <a:solidFill>
                  <a:srgbClr val="24292F"/>
                </a:solidFill>
                <a:latin typeface="-apple-system"/>
              </a:rPr>
              <a:t>shift from thinking in tests to thinking in </a:t>
            </a:r>
            <a:r>
              <a:rPr lang="en-US" sz="2400" dirty="0" err="1">
                <a:solidFill>
                  <a:srgbClr val="24292F"/>
                </a:solidFill>
                <a:latin typeface="-apple-system"/>
              </a:rPr>
              <a:t>behaviour</a:t>
            </a:r>
            <a:endParaRPr lang="en-US" sz="2400" dirty="0">
              <a:solidFill>
                <a:srgbClr val="24292F"/>
              </a:solidFill>
              <a:latin typeface="-apple-system"/>
            </a:endParaRPr>
          </a:p>
          <a:p>
            <a:pPr marL="742950" lvl="1" indent="-285750">
              <a:buFont typeface="Arial" panose="020B0604020202020204" pitchFamily="34" charset="0"/>
              <a:buChar char="•"/>
            </a:pPr>
            <a:r>
              <a:rPr lang="en-US" sz="2400" dirty="0">
                <a:solidFill>
                  <a:srgbClr val="24292F"/>
                </a:solidFill>
                <a:latin typeface="-apple-system"/>
              </a:rPr>
              <a:t>What to call your test is easy – it’s a sentence describing the next </a:t>
            </a:r>
            <a:r>
              <a:rPr lang="en-US" sz="2400" dirty="0" err="1">
                <a:solidFill>
                  <a:srgbClr val="24292F"/>
                </a:solidFill>
                <a:latin typeface="-apple-system"/>
              </a:rPr>
              <a:t>behaviour</a:t>
            </a:r>
            <a:r>
              <a:rPr lang="en-US" sz="2400" dirty="0">
                <a:solidFill>
                  <a:srgbClr val="24292F"/>
                </a:solidFill>
                <a:latin typeface="-apple-system"/>
              </a:rPr>
              <a:t> in which you are interested. How much to test becomes moot – you can only describe so much </a:t>
            </a:r>
            <a:r>
              <a:rPr lang="en-US" sz="2400" dirty="0" err="1">
                <a:solidFill>
                  <a:srgbClr val="24292F"/>
                </a:solidFill>
                <a:latin typeface="-apple-system"/>
              </a:rPr>
              <a:t>behaviour</a:t>
            </a:r>
            <a:r>
              <a:rPr lang="en-US" sz="2400" dirty="0">
                <a:solidFill>
                  <a:srgbClr val="24292F"/>
                </a:solidFill>
                <a:latin typeface="-apple-system"/>
              </a:rPr>
              <a:t> in a single sentence. When a test fails, simply work through the process described above – either you introduced a bug, the </a:t>
            </a:r>
            <a:r>
              <a:rPr lang="en-US" sz="2400" dirty="0" err="1">
                <a:solidFill>
                  <a:srgbClr val="24292F"/>
                </a:solidFill>
                <a:latin typeface="-apple-system"/>
              </a:rPr>
              <a:t>behaviour</a:t>
            </a:r>
            <a:r>
              <a:rPr lang="en-US" sz="2400" dirty="0">
                <a:solidFill>
                  <a:srgbClr val="24292F"/>
                </a:solidFill>
                <a:latin typeface="-apple-system"/>
              </a:rPr>
              <a:t> moved, or the test is no longer relevant.</a:t>
            </a:r>
          </a:p>
          <a:p>
            <a:pPr>
              <a:buFont typeface="Arial" panose="020B0604020202020204" pitchFamily="34" charset="0"/>
              <a:buChar char="•"/>
            </a:pPr>
            <a:r>
              <a:rPr lang="en-US" sz="2400" dirty="0">
                <a:solidFill>
                  <a:srgbClr val="24292F"/>
                </a:solidFill>
                <a:latin typeface="-apple-system"/>
              </a:rPr>
              <a:t>useful way to stay focused was to ask: What’s the next most important thing the system doesn’t do?</a:t>
            </a:r>
          </a:p>
          <a:p>
            <a:pPr marL="742950" lvl="1" indent="-285750">
              <a:buFont typeface="Arial" panose="020B0604020202020204" pitchFamily="34" charset="0"/>
              <a:buChar char="•"/>
            </a:pPr>
            <a:r>
              <a:rPr lang="en-US" sz="2400" dirty="0">
                <a:solidFill>
                  <a:srgbClr val="24292F"/>
                </a:solidFill>
                <a:latin typeface="-apple-system"/>
              </a:rPr>
              <a:t>identify the value of the features you haven’t yet implemented and to prioritize them</a:t>
            </a:r>
          </a:p>
          <a:p>
            <a:pPr marL="742950" lvl="1" indent="-285750">
              <a:buFont typeface="Arial" panose="020B0604020202020204" pitchFamily="34" charset="0"/>
              <a:buChar char="•"/>
            </a:pPr>
            <a:r>
              <a:rPr lang="en-US" sz="2400" dirty="0">
                <a:solidFill>
                  <a:srgbClr val="24292F"/>
                </a:solidFill>
                <a:latin typeface="-apple-system"/>
              </a:rPr>
              <a:t>It also helps you formulate the </a:t>
            </a:r>
            <a:r>
              <a:rPr lang="en-US" sz="2400" dirty="0" err="1">
                <a:solidFill>
                  <a:srgbClr val="24292F"/>
                </a:solidFill>
                <a:latin typeface="-apple-system"/>
              </a:rPr>
              <a:t>behaviour</a:t>
            </a:r>
            <a:r>
              <a:rPr lang="en-US" sz="2400" dirty="0">
                <a:solidFill>
                  <a:srgbClr val="24292F"/>
                </a:solidFill>
                <a:latin typeface="-apple-system"/>
              </a:rPr>
              <a:t> method name: The system doesn’t do X (where X is some meaningful </a:t>
            </a:r>
            <a:r>
              <a:rPr lang="en-US" sz="2400" dirty="0" err="1">
                <a:solidFill>
                  <a:srgbClr val="24292F"/>
                </a:solidFill>
                <a:latin typeface="-apple-system"/>
              </a:rPr>
              <a:t>behaviour</a:t>
            </a:r>
            <a:r>
              <a:rPr lang="en-US" sz="2400" dirty="0">
                <a:solidFill>
                  <a:srgbClr val="24292F"/>
                </a:solidFill>
                <a:latin typeface="-apple-system"/>
              </a:rPr>
              <a:t>), and X is important, which means it should do X; so your next </a:t>
            </a:r>
            <a:r>
              <a:rPr lang="en-US" sz="2400" dirty="0" err="1">
                <a:solidFill>
                  <a:srgbClr val="24292F"/>
                </a:solidFill>
                <a:latin typeface="-apple-system"/>
              </a:rPr>
              <a:t>behaviour</a:t>
            </a:r>
            <a:r>
              <a:rPr lang="en-US" sz="2400" dirty="0">
                <a:solidFill>
                  <a:srgbClr val="24292F"/>
                </a:solidFill>
                <a:latin typeface="-apple-system"/>
              </a:rPr>
              <a:t> method is simply: public void </a:t>
            </a:r>
            <a:r>
              <a:rPr lang="en-US" sz="2400" dirty="0" err="1">
                <a:solidFill>
                  <a:srgbClr val="24292F"/>
                </a:solidFill>
                <a:latin typeface="-apple-system"/>
              </a:rPr>
              <a:t>shouldDoX</a:t>
            </a:r>
            <a:r>
              <a:rPr lang="en-US" sz="2400" dirty="0">
                <a:solidFill>
                  <a:srgbClr val="24292F"/>
                </a:solidFill>
                <a:latin typeface="-apple-system"/>
              </a:rPr>
              <a:t>()</a:t>
            </a:r>
          </a:p>
          <a:p>
            <a:pPr marL="1143000" lvl="2" indent="-228600">
              <a:buFont typeface="Arial" panose="020B0604020202020204" pitchFamily="34" charset="0"/>
              <a:buChar char="•"/>
            </a:pPr>
            <a:r>
              <a:rPr lang="en-US" sz="2400" dirty="0">
                <a:solidFill>
                  <a:srgbClr val="24292F"/>
                </a:solidFill>
                <a:latin typeface="-apple-system"/>
              </a:rPr>
              <a:t>answer to another TDD question, namely where to start.</a:t>
            </a:r>
          </a:p>
          <a:p>
            <a:endParaRPr lang="en-TZ" dirty="0"/>
          </a:p>
        </p:txBody>
      </p:sp>
    </p:spTree>
    <p:extLst>
      <p:ext uri="{BB962C8B-B14F-4D97-AF65-F5344CB8AC3E}">
        <p14:creationId xmlns:p14="http://schemas.microsoft.com/office/powerpoint/2010/main" val="2788032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C528-AD1F-4B0D-80B0-D73BEBBD9EAC}"/>
              </a:ext>
            </a:extLst>
          </p:cNvPr>
          <p:cNvSpPr>
            <a:spLocks noGrp="1"/>
          </p:cNvSpPr>
          <p:nvPr>
            <p:ph type="title"/>
          </p:nvPr>
        </p:nvSpPr>
        <p:spPr/>
        <p:txBody>
          <a:bodyPr/>
          <a:lstStyle/>
          <a:p>
            <a:r>
              <a:rPr lang="en-US" b="1" dirty="0"/>
              <a:t>Unit test</a:t>
            </a:r>
            <a:endParaRPr lang="en-TZ" dirty="0"/>
          </a:p>
        </p:txBody>
      </p:sp>
      <p:sp>
        <p:nvSpPr>
          <p:cNvPr id="3" name="Content Placeholder 2">
            <a:extLst>
              <a:ext uri="{FF2B5EF4-FFF2-40B4-BE49-F238E27FC236}">
                <a16:creationId xmlns:a16="http://schemas.microsoft.com/office/drawing/2014/main" id="{A1F8F312-CFB4-4AAC-BA39-17B71FE6421B}"/>
              </a:ext>
            </a:extLst>
          </p:cNvPr>
          <p:cNvSpPr>
            <a:spLocks noGrp="1"/>
          </p:cNvSpPr>
          <p:nvPr>
            <p:ph idx="1"/>
          </p:nvPr>
        </p:nvSpPr>
        <p:spPr/>
        <p:txBody>
          <a:bodyPr/>
          <a:lstStyle/>
          <a:p>
            <a:pPr algn="l">
              <a:buFont typeface="Arial" panose="020B0604020202020204" pitchFamily="34" charset="0"/>
              <a:buChar char="•"/>
            </a:pPr>
            <a:r>
              <a:rPr lang="en-US" sz="2400" b="0" i="0" dirty="0">
                <a:solidFill>
                  <a:srgbClr val="24292F"/>
                </a:solidFill>
                <a:effectLst/>
                <a:latin typeface="-apple-system"/>
              </a:rPr>
              <a:t>We started describing the acceptance criteria in terms of scenarios, which took the following form:</a:t>
            </a:r>
          </a:p>
          <a:p>
            <a:pPr marL="742950" lvl="1" indent="-285750" algn="l">
              <a:buFont typeface="Arial" panose="020B0604020202020204" pitchFamily="34" charset="0"/>
              <a:buChar char="•"/>
            </a:pPr>
            <a:r>
              <a:rPr lang="en-US" sz="2400" b="0" i="0" dirty="0">
                <a:solidFill>
                  <a:srgbClr val="24292F"/>
                </a:solidFill>
                <a:effectLst/>
                <a:latin typeface="-apple-system"/>
              </a:rPr>
              <a:t>Given some initial context (the givens),</a:t>
            </a:r>
          </a:p>
          <a:p>
            <a:pPr marL="742950" lvl="1" indent="-285750" algn="l">
              <a:buFont typeface="Arial" panose="020B0604020202020204" pitchFamily="34" charset="0"/>
              <a:buChar char="•"/>
            </a:pPr>
            <a:r>
              <a:rPr lang="en-US" sz="2400" b="0" i="0" dirty="0">
                <a:solidFill>
                  <a:srgbClr val="24292F"/>
                </a:solidFill>
                <a:effectLst/>
                <a:latin typeface="-apple-system"/>
              </a:rPr>
              <a:t>When an event occurs,</a:t>
            </a:r>
          </a:p>
          <a:p>
            <a:pPr marL="742950" lvl="1" indent="-285750" algn="l">
              <a:buFont typeface="Arial" panose="020B0604020202020204" pitchFamily="34" charset="0"/>
              <a:buChar char="•"/>
            </a:pPr>
            <a:r>
              <a:rPr lang="en-US" sz="2400" b="0" i="0" dirty="0">
                <a:solidFill>
                  <a:srgbClr val="24292F"/>
                </a:solidFill>
                <a:effectLst/>
                <a:latin typeface="-apple-system"/>
              </a:rPr>
              <a:t>then ensure some outcomes.</a:t>
            </a:r>
          </a:p>
          <a:p>
            <a:pPr algn="l">
              <a:buFont typeface="Arial" panose="020B0604020202020204" pitchFamily="34" charset="0"/>
              <a:buChar char="•"/>
            </a:pPr>
            <a:r>
              <a:rPr lang="en-US" sz="2400" b="0" i="0" dirty="0">
                <a:solidFill>
                  <a:srgbClr val="24292F"/>
                </a:solidFill>
                <a:effectLst/>
                <a:latin typeface="-apple-system"/>
              </a:rPr>
              <a:t>Acceptance criteria should be executable</a:t>
            </a:r>
          </a:p>
          <a:p>
            <a:endParaRPr lang="en-TZ" dirty="0"/>
          </a:p>
        </p:txBody>
      </p:sp>
    </p:spTree>
    <p:extLst>
      <p:ext uri="{BB962C8B-B14F-4D97-AF65-F5344CB8AC3E}">
        <p14:creationId xmlns:p14="http://schemas.microsoft.com/office/powerpoint/2010/main" val="2006627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E56A-5A14-4306-9006-2355CD7CB3D3}"/>
              </a:ext>
            </a:extLst>
          </p:cNvPr>
          <p:cNvSpPr>
            <a:spLocks noGrp="1"/>
          </p:cNvSpPr>
          <p:nvPr>
            <p:ph type="title"/>
          </p:nvPr>
        </p:nvSpPr>
        <p:spPr/>
        <p:txBody>
          <a:bodyPr/>
          <a:lstStyle/>
          <a:p>
            <a:r>
              <a:rPr lang="en-US" b="1" dirty="0"/>
              <a:t>Unit test-</a:t>
            </a:r>
            <a:r>
              <a:rPr lang="en-US" b="1" i="0" dirty="0">
                <a:solidFill>
                  <a:srgbClr val="24292F"/>
                </a:solidFill>
                <a:effectLst/>
                <a:latin typeface="-apple-system"/>
              </a:rPr>
              <a:t>Tricks of Testing</a:t>
            </a:r>
            <a:br>
              <a:rPr lang="en-US" b="1" i="0" dirty="0">
                <a:solidFill>
                  <a:srgbClr val="24292F"/>
                </a:solidFill>
                <a:effectLst/>
                <a:latin typeface="-apple-system"/>
              </a:rPr>
            </a:br>
            <a:endParaRPr lang="en-TZ" dirty="0"/>
          </a:p>
        </p:txBody>
      </p:sp>
      <p:sp>
        <p:nvSpPr>
          <p:cNvPr id="3" name="Content Placeholder 2">
            <a:extLst>
              <a:ext uri="{FF2B5EF4-FFF2-40B4-BE49-F238E27FC236}">
                <a16:creationId xmlns:a16="http://schemas.microsoft.com/office/drawing/2014/main" id="{09AFD9FB-695D-4318-A4EE-59CE760D862E}"/>
              </a:ext>
            </a:extLst>
          </p:cNvPr>
          <p:cNvSpPr>
            <a:spLocks noGrp="1"/>
          </p:cNvSpPr>
          <p:nvPr>
            <p:ph idx="1"/>
          </p:nvPr>
        </p:nvSpPr>
        <p:spPr>
          <a:xfrm>
            <a:off x="1066800" y="1391478"/>
            <a:ext cx="10058400" cy="4561266"/>
          </a:xfrm>
        </p:spPr>
        <p:txBody>
          <a:bodyPr>
            <a:normAutofit/>
          </a:bodyPr>
          <a:lstStyle/>
          <a:p>
            <a:pPr algn="l">
              <a:buFont typeface="Arial" panose="020B0604020202020204" pitchFamily="34" charset="0"/>
              <a:buChar char="•"/>
            </a:pPr>
            <a:r>
              <a:rPr lang="en-US" sz="2200" b="0" i="0" dirty="0">
                <a:solidFill>
                  <a:srgbClr val="24292F"/>
                </a:solidFill>
                <a:effectLst/>
                <a:latin typeface="-apple-system"/>
              </a:rPr>
              <a:t>Unit tests goals: Through, Stable, Fast, Few</a:t>
            </a:r>
          </a:p>
          <a:p>
            <a:pPr algn="l">
              <a:buFont typeface="Arial" panose="020B0604020202020204" pitchFamily="34" charset="0"/>
              <a:buChar char="•"/>
            </a:pPr>
            <a:r>
              <a:rPr lang="en-US" sz="2200" b="0" i="0" dirty="0">
                <a:solidFill>
                  <a:srgbClr val="24292F"/>
                </a:solidFill>
                <a:effectLst/>
                <a:latin typeface="-apple-system"/>
              </a:rPr>
              <a:t>Message origin: Incoming, Sent to self, Outgoing</a:t>
            </a:r>
          </a:p>
          <a:p>
            <a:pPr algn="l">
              <a:buFont typeface="Arial" panose="020B0604020202020204" pitchFamily="34" charset="0"/>
              <a:buChar char="•"/>
            </a:pPr>
            <a:r>
              <a:rPr lang="en-US" sz="2200" b="0" i="0" dirty="0">
                <a:solidFill>
                  <a:srgbClr val="24292F"/>
                </a:solidFill>
                <a:effectLst/>
                <a:latin typeface="-apple-system"/>
              </a:rPr>
              <a:t>Message Type: Query, Command (should not be mixed together)</a:t>
            </a:r>
          </a:p>
          <a:p>
            <a:pPr marL="742950" lvl="1" indent="-285750" algn="l">
              <a:buFont typeface="Arial" panose="020B0604020202020204" pitchFamily="34" charset="0"/>
              <a:buChar char="•"/>
            </a:pPr>
            <a:r>
              <a:rPr lang="en-US" sz="2200" b="0" i="0" dirty="0">
                <a:solidFill>
                  <a:srgbClr val="24292F"/>
                </a:solidFill>
                <a:effectLst/>
                <a:latin typeface="-apple-system"/>
              </a:rPr>
              <a:t>Query: Return something, change nothing</a:t>
            </a:r>
          </a:p>
          <a:p>
            <a:pPr marL="742950" lvl="1" indent="-285750" algn="l">
              <a:buFont typeface="Arial" panose="020B0604020202020204" pitchFamily="34" charset="0"/>
              <a:buChar char="•"/>
            </a:pPr>
            <a:r>
              <a:rPr lang="en-US" sz="2200" b="0" i="0" dirty="0">
                <a:solidFill>
                  <a:srgbClr val="24292F"/>
                </a:solidFill>
                <a:effectLst/>
                <a:latin typeface="-apple-system"/>
              </a:rPr>
              <a:t>Command: Return nothing, change something</a:t>
            </a:r>
          </a:p>
          <a:p>
            <a:pPr algn="l">
              <a:buFont typeface="Arial" panose="020B0604020202020204" pitchFamily="34" charset="0"/>
              <a:buChar char="•"/>
            </a:pPr>
            <a:r>
              <a:rPr lang="en-US" sz="2200" b="0" i="0" dirty="0">
                <a:solidFill>
                  <a:srgbClr val="24292F"/>
                </a:solidFill>
                <a:effectLst/>
                <a:latin typeface="-apple-system"/>
              </a:rPr>
              <a:t>Rules: Test the interface, not the implementation</a:t>
            </a:r>
          </a:p>
          <a:p>
            <a:pPr algn="l">
              <a:buFont typeface="Arial" panose="020B0604020202020204" pitchFamily="34" charset="0"/>
              <a:buChar char="•"/>
            </a:pPr>
            <a:r>
              <a:rPr lang="en-US" sz="2200" b="0" i="0" dirty="0">
                <a:solidFill>
                  <a:srgbClr val="24292F"/>
                </a:solidFill>
                <a:effectLst/>
                <a:latin typeface="-apple-system"/>
              </a:rPr>
              <a:t>Do not test private methods (break for good reason)</a:t>
            </a:r>
          </a:p>
          <a:p>
            <a:pPr marL="742950" lvl="1" indent="-285750" algn="l">
              <a:buFont typeface="Arial" panose="020B0604020202020204" pitchFamily="34" charset="0"/>
              <a:buChar char="•"/>
            </a:pPr>
            <a:r>
              <a:rPr lang="en-US" sz="2200" b="0" i="0" dirty="0">
                <a:solidFill>
                  <a:srgbClr val="24292F"/>
                </a:solidFill>
                <a:effectLst/>
                <a:latin typeface="-apple-system"/>
              </a:rPr>
              <a:t>do not make assertions about their result</a:t>
            </a:r>
          </a:p>
          <a:p>
            <a:pPr marL="742950" lvl="1" indent="-285750" algn="l">
              <a:buFont typeface="Arial" panose="020B0604020202020204" pitchFamily="34" charset="0"/>
              <a:buChar char="•"/>
            </a:pPr>
            <a:r>
              <a:rPr lang="en-US" sz="2200" b="0" i="0" dirty="0">
                <a:solidFill>
                  <a:srgbClr val="24292F"/>
                </a:solidFill>
                <a:effectLst/>
                <a:latin typeface="-apple-system"/>
              </a:rPr>
              <a:t>do not expect to send them</a:t>
            </a:r>
          </a:p>
          <a:p>
            <a:endParaRPr lang="en-TZ" dirty="0"/>
          </a:p>
        </p:txBody>
      </p:sp>
    </p:spTree>
    <p:extLst>
      <p:ext uri="{BB962C8B-B14F-4D97-AF65-F5344CB8AC3E}">
        <p14:creationId xmlns:p14="http://schemas.microsoft.com/office/powerpoint/2010/main" val="2325320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8A977-9311-4762-BEFA-D838967659D6}"/>
              </a:ext>
            </a:extLst>
          </p:cNvPr>
          <p:cNvSpPr>
            <a:spLocks noGrp="1"/>
          </p:cNvSpPr>
          <p:nvPr>
            <p:ph type="title"/>
          </p:nvPr>
        </p:nvSpPr>
        <p:spPr/>
        <p:txBody>
          <a:bodyPr/>
          <a:lstStyle/>
          <a:p>
            <a:r>
              <a:rPr lang="en-US" b="1" dirty="0"/>
              <a:t>Unit test-</a:t>
            </a:r>
            <a:r>
              <a:rPr lang="en-US" b="1" i="0" dirty="0">
                <a:solidFill>
                  <a:srgbClr val="24292F"/>
                </a:solidFill>
                <a:effectLst/>
                <a:latin typeface="-apple-system"/>
              </a:rPr>
              <a:t>Tricks of Testing</a:t>
            </a:r>
            <a:endParaRPr lang="en-TZ" dirty="0"/>
          </a:p>
        </p:txBody>
      </p:sp>
      <p:sp>
        <p:nvSpPr>
          <p:cNvPr id="3" name="Content Placeholder 2">
            <a:extLst>
              <a:ext uri="{FF2B5EF4-FFF2-40B4-BE49-F238E27FC236}">
                <a16:creationId xmlns:a16="http://schemas.microsoft.com/office/drawing/2014/main" id="{AA2EBDB4-8B3D-4680-9FBF-76A4FAF5BAC3}"/>
              </a:ext>
            </a:extLst>
          </p:cNvPr>
          <p:cNvSpPr>
            <a:spLocks noGrp="1"/>
          </p:cNvSpPr>
          <p:nvPr>
            <p:ph idx="1"/>
          </p:nvPr>
        </p:nvSpPr>
        <p:spPr>
          <a:xfrm>
            <a:off x="1066800" y="1709530"/>
            <a:ext cx="10058400" cy="4243214"/>
          </a:xfrm>
        </p:spPr>
        <p:txBody>
          <a:bodyPr>
            <a:normAutofit/>
          </a:bodyPr>
          <a:lstStyle/>
          <a:p>
            <a:pPr algn="l">
              <a:buFont typeface="Arial" panose="020B0604020202020204" pitchFamily="34" charset="0"/>
              <a:buChar char="•"/>
            </a:pPr>
            <a:r>
              <a:rPr lang="en-US" sz="2000" b="0" i="0" dirty="0">
                <a:solidFill>
                  <a:srgbClr val="24292F"/>
                </a:solidFill>
                <a:effectLst/>
                <a:latin typeface="-apple-system"/>
              </a:rPr>
              <a:t>Ensure tests doubles stay in sync with the API</a:t>
            </a:r>
          </a:p>
          <a:p>
            <a:pPr algn="l">
              <a:buFont typeface="Arial" panose="020B0604020202020204" pitchFamily="34" charset="0"/>
              <a:buChar char="•"/>
            </a:pPr>
            <a:r>
              <a:rPr lang="en-US" sz="2000" b="0" i="0" dirty="0">
                <a:solidFill>
                  <a:srgbClr val="24292F"/>
                </a:solidFill>
                <a:effectLst/>
                <a:latin typeface="-apple-system"/>
              </a:rPr>
              <a:t>Test </a:t>
            </a:r>
            <a:r>
              <a:rPr lang="en-US" sz="2000" b="0" i="1" dirty="0">
                <a:solidFill>
                  <a:srgbClr val="24292F"/>
                </a:solidFill>
                <a:effectLst/>
                <a:latin typeface="-apple-system"/>
              </a:rPr>
              <a:t>incoming query messages</a:t>
            </a:r>
            <a:r>
              <a:rPr lang="en-US" sz="2000" b="0" i="0" dirty="0">
                <a:solidFill>
                  <a:srgbClr val="24292F"/>
                </a:solidFill>
                <a:effectLst/>
                <a:latin typeface="-apple-system"/>
              </a:rPr>
              <a:t> by making assertions about </a:t>
            </a:r>
            <a:r>
              <a:rPr lang="en-US" sz="2000" b="0" i="1" dirty="0">
                <a:solidFill>
                  <a:srgbClr val="24292F"/>
                </a:solidFill>
                <a:effectLst/>
                <a:latin typeface="-apple-system"/>
              </a:rPr>
              <a:t>what they sand back</a:t>
            </a:r>
            <a:endParaRPr lang="en-US" sz="2000" b="0" i="0" dirty="0">
              <a:solidFill>
                <a:srgbClr val="24292F"/>
              </a:solidFill>
              <a:effectLst/>
              <a:latin typeface="-apple-system"/>
            </a:endParaRPr>
          </a:p>
          <a:p>
            <a:pPr marL="742950" lvl="1" indent="-285750" algn="l">
              <a:buFont typeface="Arial" panose="020B0604020202020204" pitchFamily="34" charset="0"/>
              <a:buChar char="•"/>
            </a:pPr>
            <a:r>
              <a:rPr lang="en-US" sz="2000" b="0" i="0" dirty="0">
                <a:solidFill>
                  <a:srgbClr val="24292F"/>
                </a:solidFill>
                <a:effectLst/>
                <a:latin typeface="-apple-system"/>
              </a:rPr>
              <a:t>Assert result</a:t>
            </a:r>
          </a:p>
          <a:p>
            <a:pPr algn="l">
              <a:buFont typeface="Arial" panose="020B0604020202020204" pitchFamily="34" charset="0"/>
              <a:buChar char="•"/>
            </a:pPr>
            <a:r>
              <a:rPr lang="en-US" sz="2000" b="0" i="0" dirty="0">
                <a:solidFill>
                  <a:srgbClr val="24292F"/>
                </a:solidFill>
                <a:effectLst/>
                <a:latin typeface="-apple-system"/>
              </a:rPr>
              <a:t>Test </a:t>
            </a:r>
            <a:r>
              <a:rPr lang="en-US" sz="2000" b="0" i="1" dirty="0">
                <a:solidFill>
                  <a:srgbClr val="24292F"/>
                </a:solidFill>
                <a:effectLst/>
                <a:latin typeface="-apple-system"/>
              </a:rPr>
              <a:t>incoming command messages</a:t>
            </a:r>
            <a:r>
              <a:rPr lang="en-US" sz="2000" b="0" i="0" dirty="0">
                <a:solidFill>
                  <a:srgbClr val="24292F"/>
                </a:solidFill>
                <a:effectLst/>
                <a:latin typeface="-apple-system"/>
              </a:rPr>
              <a:t> by making assertions about </a:t>
            </a:r>
            <a:r>
              <a:rPr lang="en-US" sz="2000" b="0" i="1" dirty="0">
                <a:solidFill>
                  <a:srgbClr val="24292F"/>
                </a:solidFill>
                <a:effectLst/>
                <a:latin typeface="-apple-system"/>
              </a:rPr>
              <a:t>direct public side effects</a:t>
            </a:r>
            <a:endParaRPr lang="en-US" sz="2000" b="0" i="0" dirty="0">
              <a:solidFill>
                <a:srgbClr val="24292F"/>
              </a:solidFill>
              <a:effectLst/>
              <a:latin typeface="-apple-system"/>
            </a:endParaRPr>
          </a:p>
          <a:p>
            <a:pPr marL="742950" lvl="1" indent="-285750" algn="l">
              <a:buFont typeface="Arial" panose="020B0604020202020204" pitchFamily="34" charset="0"/>
              <a:buChar char="•"/>
            </a:pPr>
            <a:r>
              <a:rPr lang="en-US" sz="2000" b="0" i="0" dirty="0">
                <a:solidFill>
                  <a:srgbClr val="24292F"/>
                </a:solidFill>
                <a:effectLst/>
                <a:latin typeface="-apple-system"/>
              </a:rPr>
              <a:t>Assert direct public side effects</a:t>
            </a:r>
          </a:p>
          <a:p>
            <a:pPr algn="l">
              <a:buFont typeface="Arial" panose="020B0604020202020204" pitchFamily="34" charset="0"/>
              <a:buChar char="•"/>
            </a:pPr>
            <a:r>
              <a:rPr lang="en-US" sz="2000" b="0" i="0" dirty="0">
                <a:solidFill>
                  <a:srgbClr val="24292F"/>
                </a:solidFill>
                <a:effectLst/>
                <a:latin typeface="-apple-system"/>
              </a:rPr>
              <a:t>Do not test messages </a:t>
            </a:r>
            <a:r>
              <a:rPr lang="en-US" sz="2000" b="0" i="1" dirty="0">
                <a:solidFill>
                  <a:srgbClr val="24292F"/>
                </a:solidFill>
                <a:effectLst/>
                <a:latin typeface="-apple-system"/>
              </a:rPr>
              <a:t>sent to self</a:t>
            </a:r>
            <a:endParaRPr lang="en-US" sz="2000" b="0" i="0" dirty="0">
              <a:solidFill>
                <a:srgbClr val="24292F"/>
              </a:solidFill>
              <a:effectLst/>
              <a:latin typeface="-apple-system"/>
            </a:endParaRPr>
          </a:p>
          <a:p>
            <a:pPr algn="l">
              <a:buFont typeface="Arial" panose="020B0604020202020204" pitchFamily="34" charset="0"/>
              <a:buChar char="•"/>
            </a:pPr>
            <a:r>
              <a:rPr lang="en-US" sz="2000" b="0" i="0" dirty="0">
                <a:solidFill>
                  <a:srgbClr val="24292F"/>
                </a:solidFill>
                <a:effectLst/>
                <a:latin typeface="-apple-system"/>
              </a:rPr>
              <a:t>Do not test </a:t>
            </a:r>
            <a:r>
              <a:rPr lang="en-US" sz="2000" b="0" i="1" dirty="0">
                <a:solidFill>
                  <a:srgbClr val="24292F"/>
                </a:solidFill>
                <a:effectLst/>
                <a:latin typeface="-apple-system"/>
              </a:rPr>
              <a:t>outgoing query messages</a:t>
            </a:r>
            <a:endParaRPr lang="en-US" sz="2000" b="0" i="0" dirty="0">
              <a:solidFill>
                <a:srgbClr val="24292F"/>
              </a:solidFill>
              <a:effectLst/>
              <a:latin typeface="-apple-system"/>
            </a:endParaRPr>
          </a:p>
          <a:p>
            <a:pPr marL="742950" lvl="1" indent="-285750" algn="l">
              <a:buFont typeface="Arial" panose="020B0604020202020204" pitchFamily="34" charset="0"/>
              <a:buChar char="•"/>
            </a:pPr>
            <a:r>
              <a:rPr lang="en-US" sz="2000" b="0" i="0" dirty="0">
                <a:solidFill>
                  <a:srgbClr val="24292F"/>
                </a:solidFill>
                <a:effectLst/>
                <a:latin typeface="-apple-system"/>
              </a:rPr>
              <a:t>do not make assertions about their result</a:t>
            </a:r>
          </a:p>
          <a:p>
            <a:pPr marL="742950" lvl="1" indent="-285750" algn="l">
              <a:buFont typeface="Arial" panose="020B0604020202020204" pitchFamily="34" charset="0"/>
              <a:buChar char="•"/>
            </a:pPr>
            <a:r>
              <a:rPr lang="en-US" sz="2000" b="0" i="0" dirty="0">
                <a:solidFill>
                  <a:srgbClr val="24292F"/>
                </a:solidFill>
                <a:effectLst/>
                <a:latin typeface="-apple-system"/>
              </a:rPr>
              <a:t>do not expect to send them</a:t>
            </a:r>
          </a:p>
          <a:p>
            <a:pPr marL="742950" lvl="1" indent="-285750" algn="l">
              <a:buFont typeface="Arial" panose="020B0604020202020204" pitchFamily="34" charset="0"/>
              <a:buChar char="•"/>
            </a:pPr>
            <a:r>
              <a:rPr lang="en-US" sz="2000" b="0" i="0" dirty="0">
                <a:solidFill>
                  <a:srgbClr val="24292F"/>
                </a:solidFill>
                <a:effectLst/>
                <a:latin typeface="-apple-system"/>
              </a:rPr>
              <a:t>if the message has no visible side-effect, the sender should not test it</a:t>
            </a:r>
          </a:p>
          <a:p>
            <a:endParaRPr lang="en-TZ" dirty="0"/>
          </a:p>
        </p:txBody>
      </p:sp>
    </p:spTree>
    <p:extLst>
      <p:ext uri="{BB962C8B-B14F-4D97-AF65-F5344CB8AC3E}">
        <p14:creationId xmlns:p14="http://schemas.microsoft.com/office/powerpoint/2010/main" val="3519038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1F2C-763E-4C21-A8D1-8013C6851639}"/>
              </a:ext>
            </a:extLst>
          </p:cNvPr>
          <p:cNvSpPr>
            <a:spLocks noGrp="1"/>
          </p:cNvSpPr>
          <p:nvPr>
            <p:ph type="title"/>
          </p:nvPr>
        </p:nvSpPr>
        <p:spPr/>
        <p:txBody>
          <a:bodyPr/>
          <a:lstStyle/>
          <a:p>
            <a:r>
              <a:rPr lang="en-US" b="1" dirty="0"/>
              <a:t>Unit test-</a:t>
            </a:r>
            <a:r>
              <a:rPr lang="en-US" b="1" i="0" dirty="0">
                <a:solidFill>
                  <a:srgbClr val="24292F"/>
                </a:solidFill>
                <a:effectLst/>
                <a:latin typeface="-apple-system"/>
              </a:rPr>
              <a:t>Tricks of Testing</a:t>
            </a:r>
            <a:endParaRPr lang="en-TZ" dirty="0"/>
          </a:p>
        </p:txBody>
      </p:sp>
      <p:sp>
        <p:nvSpPr>
          <p:cNvPr id="3" name="Content Placeholder 2">
            <a:extLst>
              <a:ext uri="{FF2B5EF4-FFF2-40B4-BE49-F238E27FC236}">
                <a16:creationId xmlns:a16="http://schemas.microsoft.com/office/drawing/2014/main" id="{7BA592A1-6733-4499-8D1C-C2E8A708D8D6}"/>
              </a:ext>
            </a:extLst>
          </p:cNvPr>
          <p:cNvSpPr>
            <a:spLocks noGrp="1"/>
          </p:cNvSpPr>
          <p:nvPr>
            <p:ph idx="1"/>
          </p:nvPr>
        </p:nvSpPr>
        <p:spPr/>
        <p:txBody>
          <a:bodyPr/>
          <a:lstStyle/>
          <a:p>
            <a:pPr algn="l">
              <a:buFont typeface="Arial" panose="020B0604020202020204" pitchFamily="34" charset="0"/>
              <a:buChar char="•"/>
            </a:pPr>
            <a:r>
              <a:rPr lang="en-US" sz="2800" b="0" i="0" dirty="0">
                <a:solidFill>
                  <a:srgbClr val="24292F"/>
                </a:solidFill>
                <a:effectLst/>
                <a:latin typeface="-apple-system"/>
              </a:rPr>
              <a:t>Expect to send </a:t>
            </a:r>
            <a:r>
              <a:rPr lang="en-US" sz="2800" b="0" i="1" dirty="0">
                <a:solidFill>
                  <a:srgbClr val="24292F"/>
                </a:solidFill>
                <a:effectLst/>
                <a:latin typeface="-apple-system"/>
              </a:rPr>
              <a:t>outgoing command messages</a:t>
            </a:r>
            <a:endParaRPr lang="en-US" sz="2800" b="0" i="0" dirty="0">
              <a:solidFill>
                <a:srgbClr val="24292F"/>
              </a:solidFill>
              <a:effectLst/>
              <a:latin typeface="-apple-system"/>
            </a:endParaRPr>
          </a:p>
          <a:p>
            <a:pPr algn="l">
              <a:buFont typeface="Arial" panose="020B0604020202020204" pitchFamily="34" charset="0"/>
              <a:buChar char="•"/>
            </a:pPr>
            <a:r>
              <a:rPr lang="en-US" sz="2800" b="0" i="0" dirty="0">
                <a:solidFill>
                  <a:srgbClr val="24292F"/>
                </a:solidFill>
                <a:effectLst/>
                <a:latin typeface="-apple-system"/>
              </a:rPr>
              <a:t>Be a minimalist</a:t>
            </a:r>
          </a:p>
          <a:p>
            <a:pPr algn="l">
              <a:buFont typeface="Arial" panose="020B0604020202020204" pitchFamily="34" charset="0"/>
              <a:buChar char="•"/>
            </a:pPr>
            <a:r>
              <a:rPr lang="en-US" sz="2800" b="0" i="0" dirty="0">
                <a:solidFill>
                  <a:srgbClr val="24292F"/>
                </a:solidFill>
                <a:effectLst/>
                <a:latin typeface="-apple-system"/>
              </a:rPr>
              <a:t>test everything once</a:t>
            </a:r>
          </a:p>
          <a:p>
            <a:pPr algn="l">
              <a:buFont typeface="Arial" panose="020B0604020202020204" pitchFamily="34" charset="0"/>
              <a:buChar char="•"/>
            </a:pPr>
            <a:r>
              <a:rPr lang="en-US" sz="2800" b="0" i="0" dirty="0">
                <a:solidFill>
                  <a:srgbClr val="24292F"/>
                </a:solidFill>
                <a:effectLst/>
                <a:latin typeface="-apple-system"/>
              </a:rPr>
              <a:t>test interface, trust collaborators, insist on simplicity</a:t>
            </a:r>
          </a:p>
          <a:p>
            <a:endParaRPr lang="en-TZ" dirty="0"/>
          </a:p>
        </p:txBody>
      </p:sp>
    </p:spTree>
    <p:extLst>
      <p:ext uri="{BB962C8B-B14F-4D97-AF65-F5344CB8AC3E}">
        <p14:creationId xmlns:p14="http://schemas.microsoft.com/office/powerpoint/2010/main" val="1312577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8E4A-726B-4B89-9BF7-0EA6E123B1CB}"/>
              </a:ext>
            </a:extLst>
          </p:cNvPr>
          <p:cNvSpPr>
            <a:spLocks noGrp="1"/>
          </p:cNvSpPr>
          <p:nvPr>
            <p:ph type="title"/>
          </p:nvPr>
        </p:nvSpPr>
        <p:spPr/>
        <p:txBody>
          <a:bodyPr/>
          <a:lstStyle/>
          <a:p>
            <a:r>
              <a:rPr lang="en-US" b="1" i="0" dirty="0">
                <a:solidFill>
                  <a:srgbClr val="24292F"/>
                </a:solidFill>
                <a:effectLst/>
                <a:latin typeface="-apple-system"/>
              </a:rPr>
              <a:t>Unit </a:t>
            </a:r>
            <a:r>
              <a:rPr lang="en-US" b="1" i="0" dirty="0" err="1">
                <a:solidFill>
                  <a:srgbClr val="24292F"/>
                </a:solidFill>
                <a:effectLst/>
                <a:latin typeface="-apple-system"/>
              </a:rPr>
              <a:t>Test:Writing</a:t>
            </a:r>
            <a:r>
              <a:rPr lang="en-US" b="1" i="0" dirty="0">
                <a:solidFill>
                  <a:srgbClr val="24292F"/>
                </a:solidFill>
                <a:effectLst/>
                <a:latin typeface="-apple-system"/>
              </a:rPr>
              <a:t> Great Unit Tests</a:t>
            </a:r>
            <a:br>
              <a:rPr lang="en-US" b="1" i="0" dirty="0">
                <a:solidFill>
                  <a:srgbClr val="24292F"/>
                </a:solidFill>
                <a:effectLst/>
                <a:latin typeface="-apple-system"/>
              </a:rPr>
            </a:br>
            <a:endParaRPr lang="en-TZ" dirty="0"/>
          </a:p>
        </p:txBody>
      </p:sp>
      <p:sp>
        <p:nvSpPr>
          <p:cNvPr id="3" name="Content Placeholder 2">
            <a:extLst>
              <a:ext uri="{FF2B5EF4-FFF2-40B4-BE49-F238E27FC236}">
                <a16:creationId xmlns:a16="http://schemas.microsoft.com/office/drawing/2014/main" id="{D5801F24-5E68-45C3-BB88-4B94812232BF}"/>
              </a:ext>
            </a:extLst>
          </p:cNvPr>
          <p:cNvSpPr>
            <a:spLocks noGrp="1"/>
          </p:cNvSpPr>
          <p:nvPr>
            <p:ph idx="1"/>
          </p:nvPr>
        </p:nvSpPr>
        <p:spPr>
          <a:xfrm>
            <a:off x="1066800" y="1272209"/>
            <a:ext cx="10058400" cy="4680535"/>
          </a:xfrm>
        </p:spPr>
        <p:txBody>
          <a:bodyPr>
            <a:normAutofit fontScale="92500" lnSpcReduction="20000"/>
          </a:bodyPr>
          <a:lstStyle/>
          <a:p>
            <a:pPr algn="l">
              <a:buFont typeface="Arial" panose="020B0604020202020204" pitchFamily="34" charset="0"/>
              <a:buChar char="•"/>
            </a:pPr>
            <a:r>
              <a:rPr lang="en-US" sz="2200" b="0" i="0" dirty="0">
                <a:solidFill>
                  <a:srgbClr val="24292F"/>
                </a:solidFill>
                <a:effectLst/>
                <a:latin typeface="-apple-system"/>
              </a:rPr>
              <a:t>It’s overwhelmingly easy to write bad unit tests that add very little value to a project while inflating the cost of code changes astronomically.</a:t>
            </a:r>
          </a:p>
          <a:p>
            <a:pPr algn="l">
              <a:buFont typeface="Arial" panose="020B0604020202020204" pitchFamily="34" charset="0"/>
              <a:buChar char="•"/>
            </a:pPr>
            <a:r>
              <a:rPr lang="en-US" sz="2200" b="0" i="0" dirty="0">
                <a:solidFill>
                  <a:srgbClr val="24292F"/>
                </a:solidFill>
                <a:effectLst/>
                <a:latin typeface="-apple-system"/>
              </a:rPr>
              <a:t>Unit testing is not about finding bugs</a:t>
            </a:r>
          </a:p>
          <a:p>
            <a:pPr marL="742950" lvl="1" indent="-285750" algn="l">
              <a:buFont typeface="Arial" panose="020B0604020202020204" pitchFamily="34" charset="0"/>
              <a:buChar char="•"/>
            </a:pPr>
            <a:r>
              <a:rPr lang="en-US" sz="2200" b="0" i="0" dirty="0">
                <a:solidFill>
                  <a:srgbClr val="24292F"/>
                </a:solidFill>
                <a:effectLst/>
                <a:latin typeface="-apple-system"/>
              </a:rPr>
              <a:t>Goal &amp; Strongest technique</a:t>
            </a:r>
          </a:p>
          <a:p>
            <a:pPr marL="1143000" lvl="2" indent="-228600" algn="l">
              <a:buFont typeface="Arial" panose="020B0604020202020204" pitchFamily="34" charset="0"/>
              <a:buChar char="•"/>
            </a:pPr>
            <a:r>
              <a:rPr lang="en-US" sz="2200" b="0" i="0" dirty="0">
                <a:solidFill>
                  <a:srgbClr val="24292F"/>
                </a:solidFill>
                <a:effectLst/>
                <a:latin typeface="-apple-system"/>
              </a:rPr>
              <a:t>Finding bugs (things that don’t work as you want them to)</a:t>
            </a:r>
          </a:p>
          <a:p>
            <a:pPr marL="1600200" lvl="3" indent="-228600" algn="l">
              <a:buFont typeface="Arial" panose="020B0604020202020204" pitchFamily="34" charset="0"/>
              <a:buChar char="•"/>
            </a:pPr>
            <a:r>
              <a:rPr lang="en-US" sz="2200" b="0" i="0" dirty="0">
                <a:solidFill>
                  <a:srgbClr val="24292F"/>
                </a:solidFill>
                <a:effectLst/>
                <a:latin typeface="-apple-system"/>
              </a:rPr>
              <a:t>Manual testing (sometimes also automated integration tests)</a:t>
            </a:r>
          </a:p>
          <a:p>
            <a:pPr marL="1143000" lvl="2" indent="-228600" algn="l">
              <a:buFont typeface="Arial" panose="020B0604020202020204" pitchFamily="34" charset="0"/>
              <a:buChar char="•"/>
            </a:pPr>
            <a:r>
              <a:rPr lang="en-US" sz="2200" b="0" i="0" dirty="0">
                <a:solidFill>
                  <a:srgbClr val="24292F"/>
                </a:solidFill>
                <a:effectLst/>
                <a:latin typeface="-apple-system"/>
              </a:rPr>
              <a:t>Detecting regressions (things that used to work but have unexpectedly stopped working)</a:t>
            </a:r>
          </a:p>
          <a:p>
            <a:pPr marL="1600200" lvl="3" indent="-228600" algn="l">
              <a:buFont typeface="Arial" panose="020B0604020202020204" pitchFamily="34" charset="0"/>
              <a:buChar char="•"/>
            </a:pPr>
            <a:r>
              <a:rPr lang="en-US" sz="2200" b="0" i="0" dirty="0">
                <a:solidFill>
                  <a:srgbClr val="24292F"/>
                </a:solidFill>
                <a:effectLst/>
                <a:latin typeface="-apple-system"/>
              </a:rPr>
              <a:t>Automated integration tests (sometimes also manual testing, though time-consuming)</a:t>
            </a:r>
          </a:p>
          <a:p>
            <a:pPr marL="1143000" lvl="2" indent="-228600" algn="l">
              <a:buFont typeface="Arial" panose="020B0604020202020204" pitchFamily="34" charset="0"/>
              <a:buChar char="•"/>
            </a:pPr>
            <a:r>
              <a:rPr lang="en-US" sz="2200" b="0" i="0" dirty="0">
                <a:solidFill>
                  <a:srgbClr val="24292F"/>
                </a:solidFill>
                <a:effectLst/>
                <a:latin typeface="-apple-system"/>
              </a:rPr>
              <a:t>Designing software components robustly</a:t>
            </a:r>
          </a:p>
          <a:p>
            <a:pPr marL="1600200" lvl="3" indent="-228600" algn="l">
              <a:buFont typeface="Arial" panose="020B0604020202020204" pitchFamily="34" charset="0"/>
              <a:buChar char="•"/>
            </a:pPr>
            <a:r>
              <a:rPr lang="en-US" sz="2200" b="0" i="0" dirty="0">
                <a:solidFill>
                  <a:srgbClr val="24292F"/>
                </a:solidFill>
                <a:effectLst/>
                <a:latin typeface="-apple-system"/>
              </a:rPr>
              <a:t>Unit testing (within the TDD process)</a:t>
            </a:r>
          </a:p>
          <a:p>
            <a:pPr algn="l">
              <a:buFont typeface="Arial" panose="020B0604020202020204" pitchFamily="34" charset="0"/>
              <a:buChar char="•"/>
            </a:pPr>
            <a:r>
              <a:rPr lang="en-US" sz="2200" b="0" i="0" dirty="0">
                <a:solidFill>
                  <a:srgbClr val="24292F"/>
                </a:solidFill>
                <a:effectLst/>
                <a:latin typeface="-apple-system"/>
              </a:rPr>
              <a:t>TDD is a robust way of designing software components (“units”) interactively so that their </a:t>
            </a:r>
            <a:r>
              <a:rPr lang="en-US" sz="2200" b="0" i="0" dirty="0" err="1">
                <a:solidFill>
                  <a:srgbClr val="24292F"/>
                </a:solidFill>
                <a:effectLst/>
                <a:latin typeface="-apple-system"/>
              </a:rPr>
              <a:t>behaviour</a:t>
            </a:r>
            <a:r>
              <a:rPr lang="en-US" sz="2200" b="0" i="0" dirty="0">
                <a:solidFill>
                  <a:srgbClr val="24292F"/>
                </a:solidFill>
                <a:effectLst/>
                <a:latin typeface="-apple-system"/>
              </a:rPr>
              <a:t> is specified through unit tests. That’s all!</a:t>
            </a:r>
          </a:p>
          <a:p>
            <a:endParaRPr lang="en-TZ" dirty="0"/>
          </a:p>
        </p:txBody>
      </p:sp>
    </p:spTree>
    <p:extLst>
      <p:ext uri="{BB962C8B-B14F-4D97-AF65-F5344CB8AC3E}">
        <p14:creationId xmlns:p14="http://schemas.microsoft.com/office/powerpoint/2010/main" val="799010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090F-8693-40A7-B1E1-E70E11CFC47C}"/>
              </a:ext>
            </a:extLst>
          </p:cNvPr>
          <p:cNvSpPr>
            <a:spLocks noGrp="1"/>
          </p:cNvSpPr>
          <p:nvPr>
            <p:ph type="title"/>
          </p:nvPr>
        </p:nvSpPr>
        <p:spPr/>
        <p:txBody>
          <a:bodyPr/>
          <a:lstStyle/>
          <a:p>
            <a:r>
              <a:rPr lang="en-US" b="1" i="0" dirty="0">
                <a:solidFill>
                  <a:srgbClr val="24292F"/>
                </a:solidFill>
                <a:effectLst/>
                <a:latin typeface="-apple-system"/>
              </a:rPr>
              <a:t>Unit </a:t>
            </a:r>
            <a:r>
              <a:rPr lang="en-US" b="1" i="0" dirty="0" err="1">
                <a:solidFill>
                  <a:srgbClr val="24292F"/>
                </a:solidFill>
                <a:effectLst/>
                <a:latin typeface="-apple-system"/>
              </a:rPr>
              <a:t>Test:Writing</a:t>
            </a:r>
            <a:r>
              <a:rPr lang="en-US" b="1" i="0" dirty="0">
                <a:solidFill>
                  <a:srgbClr val="24292F"/>
                </a:solidFill>
                <a:effectLst/>
                <a:latin typeface="-apple-system"/>
              </a:rPr>
              <a:t> Great Unit Tests</a:t>
            </a:r>
            <a:endParaRPr lang="en-TZ" dirty="0"/>
          </a:p>
        </p:txBody>
      </p:sp>
      <p:sp>
        <p:nvSpPr>
          <p:cNvPr id="3" name="Content Placeholder 2">
            <a:extLst>
              <a:ext uri="{FF2B5EF4-FFF2-40B4-BE49-F238E27FC236}">
                <a16:creationId xmlns:a16="http://schemas.microsoft.com/office/drawing/2014/main" id="{FF1F705F-3154-4123-953F-E34A061A79CF}"/>
              </a:ext>
            </a:extLst>
          </p:cNvPr>
          <p:cNvSpPr>
            <a:spLocks noGrp="1"/>
          </p:cNvSpPr>
          <p:nvPr>
            <p:ph idx="1"/>
          </p:nvPr>
        </p:nvSpPr>
        <p:spPr/>
        <p:txBody>
          <a:bodyPr/>
          <a:lstStyle/>
          <a:p>
            <a:pPr algn="l">
              <a:buFont typeface="Arial" panose="020B0604020202020204" pitchFamily="34" charset="0"/>
              <a:buChar char="•"/>
            </a:pPr>
            <a:r>
              <a:rPr lang="en-US" b="0" i="0" dirty="0">
                <a:solidFill>
                  <a:srgbClr val="24292F"/>
                </a:solidFill>
                <a:effectLst/>
                <a:latin typeface="-apple-system"/>
              </a:rPr>
              <a:t>Test scale:</a:t>
            </a:r>
          </a:p>
          <a:p>
            <a:pPr marL="742950" lvl="1" indent="-285750" algn="l">
              <a:buFont typeface="Arial" panose="020B0604020202020204" pitchFamily="34" charset="0"/>
              <a:buChar char="•"/>
            </a:pPr>
            <a:r>
              <a:rPr lang="en-US" b="0" i="0" dirty="0">
                <a:solidFill>
                  <a:srgbClr val="24292F"/>
                </a:solidFill>
                <a:effectLst/>
                <a:latin typeface="-apple-system"/>
              </a:rPr>
              <a:t>True Unit Tests (design a single component)</a:t>
            </a:r>
          </a:p>
          <a:p>
            <a:pPr marL="1143000" lvl="2" indent="-228600" algn="l">
              <a:buFont typeface="Arial" panose="020B0604020202020204" pitchFamily="34" charset="0"/>
              <a:buChar char="•"/>
            </a:pPr>
            <a:r>
              <a:rPr lang="en-US" b="0" i="0" dirty="0">
                <a:solidFill>
                  <a:srgbClr val="24292F"/>
                </a:solidFill>
                <a:effectLst/>
                <a:latin typeface="-apple-system"/>
              </a:rPr>
              <a:t>cheep to maintain, scales to any size</a:t>
            </a:r>
          </a:p>
          <a:p>
            <a:pPr algn="l">
              <a:buFont typeface="Arial" panose="020B0604020202020204" pitchFamily="34" charset="0"/>
              <a:buChar char="•"/>
            </a:pPr>
            <a:r>
              <a:rPr lang="en-US" b="0" i="0" dirty="0">
                <a:solidFill>
                  <a:srgbClr val="24292F"/>
                </a:solidFill>
                <a:effectLst/>
                <a:latin typeface="-apple-system"/>
              </a:rPr>
              <a:t>Integration tests (automate the entire system to detect regressions)</a:t>
            </a:r>
          </a:p>
          <a:p>
            <a:pPr marL="742950" lvl="1" indent="-285750" algn="l">
              <a:buFont typeface="Arial" panose="020B0604020202020204" pitchFamily="34" charset="0"/>
              <a:buChar char="•"/>
            </a:pPr>
            <a:r>
              <a:rPr lang="en-US" b="0" i="0" dirty="0" err="1">
                <a:solidFill>
                  <a:srgbClr val="24292F"/>
                </a:solidFill>
                <a:effectLst/>
                <a:latin typeface="-apple-system"/>
              </a:rPr>
              <a:t>resonabley</a:t>
            </a:r>
            <a:r>
              <a:rPr lang="en-US" b="0" i="0" dirty="0">
                <a:solidFill>
                  <a:srgbClr val="24292F"/>
                </a:solidFill>
                <a:effectLst/>
                <a:latin typeface="-apple-system"/>
              </a:rPr>
              <a:t> cheep to maintain</a:t>
            </a:r>
          </a:p>
          <a:p>
            <a:pPr marL="742950" lvl="1" indent="-285750" algn="l">
              <a:buFont typeface="Arial" panose="020B0604020202020204" pitchFamily="34" charset="0"/>
              <a:buChar char="•"/>
            </a:pPr>
            <a:r>
              <a:rPr lang="en-US" b="0" i="0" dirty="0">
                <a:solidFill>
                  <a:srgbClr val="24292F"/>
                </a:solidFill>
                <a:effectLst/>
                <a:latin typeface="-apple-system"/>
              </a:rPr>
              <a:t>prove what features are actually working</a:t>
            </a:r>
          </a:p>
          <a:p>
            <a:pPr algn="l">
              <a:buFont typeface="Arial" panose="020B0604020202020204" pitchFamily="34" charset="0"/>
              <a:buChar char="•"/>
            </a:pPr>
            <a:r>
              <a:rPr lang="en-US" b="0" i="0" dirty="0">
                <a:solidFill>
                  <a:srgbClr val="24292F"/>
                </a:solidFill>
                <a:effectLst/>
                <a:latin typeface="-apple-system"/>
              </a:rPr>
              <a:t>Dirty Hybrids - everything in between is bad practice</a:t>
            </a:r>
          </a:p>
          <a:p>
            <a:pPr marL="742950" lvl="1" indent="-285750" algn="l">
              <a:buFont typeface="Arial" panose="020B0604020202020204" pitchFamily="34" charset="0"/>
              <a:buChar char="•"/>
            </a:pPr>
            <a:r>
              <a:rPr lang="en-US" b="0" i="0" dirty="0">
                <a:solidFill>
                  <a:srgbClr val="24292F"/>
                </a:solidFill>
                <a:effectLst/>
                <a:latin typeface="-apple-system"/>
              </a:rPr>
              <a:t>it’s unclear what assumptions you’re making and what you’re trying to prove</a:t>
            </a:r>
          </a:p>
          <a:p>
            <a:pPr marL="742950" lvl="1" indent="-285750" algn="l">
              <a:buFont typeface="Arial" panose="020B0604020202020204" pitchFamily="34" charset="0"/>
              <a:buChar char="•"/>
            </a:pPr>
            <a:r>
              <a:rPr lang="en-US" b="0" i="0" dirty="0">
                <a:solidFill>
                  <a:srgbClr val="24292F"/>
                </a:solidFill>
                <a:effectLst/>
                <a:latin typeface="-apple-system"/>
              </a:rPr>
              <a:t>Refactoring might break these tests, or it might not, regardless of whether the end-user experience still works</a:t>
            </a:r>
          </a:p>
          <a:p>
            <a:pPr marL="742950" lvl="1" indent="-285750" algn="l">
              <a:buFont typeface="Arial" panose="020B0604020202020204" pitchFamily="34" charset="0"/>
              <a:buChar char="•"/>
            </a:pPr>
            <a:r>
              <a:rPr lang="en-US" b="0" i="0" dirty="0">
                <a:solidFill>
                  <a:srgbClr val="24292F"/>
                </a:solidFill>
                <a:effectLst/>
                <a:latin typeface="-apple-system"/>
              </a:rPr>
              <a:t>Any small change to the internal workings of a single unit might force you to fix hundreds of seemingly unrelated hybrid tests</a:t>
            </a:r>
          </a:p>
          <a:p>
            <a:pPr marL="1143000" lvl="2" indent="-228600" algn="l">
              <a:buFont typeface="Arial" panose="020B0604020202020204" pitchFamily="34" charset="0"/>
              <a:buChar char="•"/>
            </a:pPr>
            <a:endParaRPr lang="en-US" b="0" i="0" dirty="0">
              <a:solidFill>
                <a:srgbClr val="24292F"/>
              </a:solidFill>
              <a:effectLst/>
              <a:latin typeface="-apple-system"/>
            </a:endParaRPr>
          </a:p>
          <a:p>
            <a:endParaRPr lang="en-TZ" dirty="0"/>
          </a:p>
        </p:txBody>
      </p:sp>
    </p:spTree>
    <p:extLst>
      <p:ext uri="{BB962C8B-B14F-4D97-AF65-F5344CB8AC3E}">
        <p14:creationId xmlns:p14="http://schemas.microsoft.com/office/powerpoint/2010/main" val="2279720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13DE9-BDA6-4C62-83AD-E28F7F01E56B}"/>
              </a:ext>
            </a:extLst>
          </p:cNvPr>
          <p:cNvSpPr>
            <a:spLocks noGrp="1"/>
          </p:cNvSpPr>
          <p:nvPr>
            <p:ph type="title"/>
          </p:nvPr>
        </p:nvSpPr>
        <p:spPr/>
        <p:txBody>
          <a:bodyPr/>
          <a:lstStyle/>
          <a:p>
            <a:endParaRPr lang="en-TZ"/>
          </a:p>
        </p:txBody>
      </p:sp>
      <p:sp>
        <p:nvSpPr>
          <p:cNvPr id="3" name="Content Placeholder 2">
            <a:extLst>
              <a:ext uri="{FF2B5EF4-FFF2-40B4-BE49-F238E27FC236}">
                <a16:creationId xmlns:a16="http://schemas.microsoft.com/office/drawing/2014/main" id="{B0EC4497-3D95-4666-B1E9-7F16C37990F8}"/>
              </a:ext>
            </a:extLst>
          </p:cNvPr>
          <p:cNvSpPr>
            <a:spLocks noGrp="1"/>
          </p:cNvSpPr>
          <p:nvPr>
            <p:ph idx="1"/>
          </p:nvPr>
        </p:nvSpPr>
        <p:spPr/>
        <p:txBody>
          <a:bodyPr/>
          <a:lstStyle/>
          <a:p>
            <a:endParaRPr lang="en-TZ"/>
          </a:p>
        </p:txBody>
      </p:sp>
    </p:spTree>
    <p:extLst>
      <p:ext uri="{BB962C8B-B14F-4D97-AF65-F5344CB8AC3E}">
        <p14:creationId xmlns:p14="http://schemas.microsoft.com/office/powerpoint/2010/main" val="91095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Title Lorem Ipsum </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0675957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B2E57-2A38-420E-B3BA-4CCFC178BA7D}"/>
              </a:ext>
            </a:extLst>
          </p:cNvPr>
          <p:cNvSpPr>
            <a:spLocks noGrp="1"/>
          </p:cNvSpPr>
          <p:nvPr>
            <p:ph type="title"/>
          </p:nvPr>
        </p:nvSpPr>
        <p:spPr/>
        <p:txBody>
          <a:bodyPr/>
          <a:lstStyle/>
          <a:p>
            <a:endParaRPr lang="en-TZ"/>
          </a:p>
        </p:txBody>
      </p:sp>
      <p:sp>
        <p:nvSpPr>
          <p:cNvPr id="3" name="Content Placeholder 2">
            <a:extLst>
              <a:ext uri="{FF2B5EF4-FFF2-40B4-BE49-F238E27FC236}">
                <a16:creationId xmlns:a16="http://schemas.microsoft.com/office/drawing/2014/main" id="{378D471D-9EF1-4D5A-939B-1823D106BC60}"/>
              </a:ext>
            </a:extLst>
          </p:cNvPr>
          <p:cNvSpPr>
            <a:spLocks noGrp="1"/>
          </p:cNvSpPr>
          <p:nvPr>
            <p:ph idx="1"/>
          </p:nvPr>
        </p:nvSpPr>
        <p:spPr/>
        <p:txBody>
          <a:bodyPr/>
          <a:lstStyle/>
          <a:p>
            <a:endParaRPr lang="en-TZ"/>
          </a:p>
        </p:txBody>
      </p:sp>
    </p:spTree>
    <p:extLst>
      <p:ext uri="{BB962C8B-B14F-4D97-AF65-F5344CB8AC3E}">
        <p14:creationId xmlns:p14="http://schemas.microsoft.com/office/powerpoint/2010/main" val="2144973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9723-ADE0-4DD1-A373-36DDD6299B21}"/>
              </a:ext>
            </a:extLst>
          </p:cNvPr>
          <p:cNvSpPr>
            <a:spLocks noGrp="1"/>
          </p:cNvSpPr>
          <p:nvPr>
            <p:ph type="title"/>
          </p:nvPr>
        </p:nvSpPr>
        <p:spPr/>
        <p:txBody>
          <a:bodyPr/>
          <a:lstStyle/>
          <a:p>
            <a:r>
              <a:rPr lang="en-US" b="1" dirty="0"/>
              <a:t>Continuous Integration, Delivery, and Deployment Foundations</a:t>
            </a:r>
            <a:endParaRPr lang="en-TZ" b="1" dirty="0"/>
          </a:p>
        </p:txBody>
      </p:sp>
      <p:sp>
        <p:nvSpPr>
          <p:cNvPr id="3" name="Content Placeholder 2">
            <a:extLst>
              <a:ext uri="{FF2B5EF4-FFF2-40B4-BE49-F238E27FC236}">
                <a16:creationId xmlns:a16="http://schemas.microsoft.com/office/drawing/2014/main" id="{2D9A4443-0F88-46E9-9DCC-45660668D061}"/>
              </a:ext>
            </a:extLst>
          </p:cNvPr>
          <p:cNvSpPr>
            <a:spLocks noGrp="1"/>
          </p:cNvSpPr>
          <p:nvPr>
            <p:ph idx="1"/>
          </p:nvPr>
        </p:nvSpPr>
        <p:spPr/>
        <p:txBody>
          <a:bodyPr>
            <a:noAutofit/>
          </a:bodyPr>
          <a:lstStyle/>
          <a:p>
            <a:r>
              <a:rPr lang="en-US" sz="2000" dirty="0"/>
              <a:t>Continuous Integration, Delivery, and Deployment are relatively new development practices that have gained a lot of popularity in the past few years.</a:t>
            </a:r>
          </a:p>
          <a:p>
            <a:r>
              <a:rPr lang="en-US" sz="2000" dirty="0"/>
              <a:t>Continuous Integration is all about validating software as soon as it's checked in to source control, more or less guaranteeing that software works and continues to work after new code has been written.</a:t>
            </a:r>
          </a:p>
          <a:p>
            <a:r>
              <a:rPr lang="en-US" sz="2000" dirty="0"/>
              <a:t>Continuous Delivery succeeds Continuous Integration and makes software just a click away from deployment. </a:t>
            </a:r>
          </a:p>
          <a:p>
            <a:r>
              <a:rPr lang="en-US" sz="2000" dirty="0"/>
              <a:t>Continuous Deployment then succeeds Continuous Delivery and automates the entire process of deploying software to your customers (or your own servers).</a:t>
            </a:r>
            <a:endParaRPr lang="en-TZ" sz="2000" dirty="0"/>
          </a:p>
        </p:txBody>
      </p:sp>
    </p:spTree>
    <p:extLst>
      <p:ext uri="{BB962C8B-B14F-4D97-AF65-F5344CB8AC3E}">
        <p14:creationId xmlns:p14="http://schemas.microsoft.com/office/powerpoint/2010/main" val="244259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261D0-6BFB-433A-ADF4-7A0C02FFE6FB}"/>
              </a:ext>
            </a:extLst>
          </p:cNvPr>
          <p:cNvSpPr>
            <a:spLocks noGrp="1"/>
          </p:cNvSpPr>
          <p:nvPr>
            <p:ph type="title"/>
          </p:nvPr>
        </p:nvSpPr>
        <p:spPr>
          <a:ln>
            <a:solidFill>
              <a:schemeClr val="bg1"/>
            </a:solidFill>
          </a:ln>
        </p:spPr>
        <p:txBody>
          <a:bodyPr/>
          <a:lstStyle/>
          <a:p>
            <a:r>
              <a:rPr lang="en-US" b="1" dirty="0"/>
              <a:t>Continuous Integration, Delivery, and Deployment Foundations</a:t>
            </a:r>
            <a:endParaRPr lang="en-TZ" dirty="0"/>
          </a:p>
        </p:txBody>
      </p:sp>
      <p:sp>
        <p:nvSpPr>
          <p:cNvPr id="3" name="Content Placeholder 2">
            <a:extLst>
              <a:ext uri="{FF2B5EF4-FFF2-40B4-BE49-F238E27FC236}">
                <a16:creationId xmlns:a16="http://schemas.microsoft.com/office/drawing/2014/main" id="{2FC82355-8892-48CF-8E14-8D8B74188303}"/>
              </a:ext>
            </a:extLst>
          </p:cNvPr>
          <p:cNvSpPr>
            <a:spLocks noGrp="1"/>
          </p:cNvSpPr>
          <p:nvPr>
            <p:ph idx="1"/>
          </p:nvPr>
        </p:nvSpPr>
        <p:spPr>
          <a:solidFill>
            <a:schemeClr val="bg1"/>
          </a:solidFill>
        </p:spPr>
        <p:txBody>
          <a:bodyPr>
            <a:normAutofit/>
          </a:bodyPr>
          <a:lstStyle/>
          <a:p>
            <a:r>
              <a:rPr lang="en-US" sz="2400" dirty="0"/>
              <a:t>All three practices are about </a:t>
            </a:r>
            <a:r>
              <a:rPr lang="en-US" sz="2400" b="1" i="1" dirty="0"/>
              <a:t>automating</a:t>
            </a:r>
            <a:r>
              <a:rPr lang="en-US" sz="2400" dirty="0"/>
              <a:t> the process of </a:t>
            </a:r>
            <a:r>
              <a:rPr lang="en-US" sz="2400" i="1" dirty="0"/>
              <a:t>testing and deploying, minimizing</a:t>
            </a:r>
            <a:r>
              <a:rPr lang="en-US" sz="2400" dirty="0"/>
              <a:t> (or completely eliminating) the need for human intervention</a:t>
            </a:r>
            <a:r>
              <a:rPr lang="en-US" sz="2400" i="1" dirty="0"/>
              <a:t>, minimizing the risk of errors</a:t>
            </a:r>
            <a:r>
              <a:rPr lang="en-US" sz="2400" dirty="0"/>
              <a:t>, and </a:t>
            </a:r>
            <a:r>
              <a:rPr lang="en-US" sz="2400" i="1" dirty="0"/>
              <a:t>making building and deploying software easier up to the point where every developer in the team can do it </a:t>
            </a:r>
            <a:r>
              <a:rPr lang="en-US" sz="2400" dirty="0"/>
              <a:t>(so you can still release your software when that one developer is on vacation or crashes into a tree). </a:t>
            </a:r>
            <a:endParaRPr lang="en-TZ" sz="2400" dirty="0"/>
          </a:p>
        </p:txBody>
      </p:sp>
    </p:spTree>
    <p:extLst>
      <p:ext uri="{BB962C8B-B14F-4D97-AF65-F5344CB8AC3E}">
        <p14:creationId xmlns:p14="http://schemas.microsoft.com/office/powerpoint/2010/main" val="2939280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97668-DBB1-47AC-AC1C-EB53C1B68C86}"/>
              </a:ext>
            </a:extLst>
          </p:cNvPr>
          <p:cNvSpPr>
            <a:spLocks noGrp="1"/>
          </p:cNvSpPr>
          <p:nvPr>
            <p:ph type="title"/>
          </p:nvPr>
        </p:nvSpPr>
        <p:spPr/>
        <p:txBody>
          <a:bodyPr/>
          <a:lstStyle/>
          <a:p>
            <a:r>
              <a:rPr lang="en-US" b="1" dirty="0"/>
              <a:t>Continuous Integration </a:t>
            </a:r>
            <a:endParaRPr lang="en-TZ" b="1" dirty="0"/>
          </a:p>
        </p:txBody>
      </p:sp>
      <p:sp>
        <p:nvSpPr>
          <p:cNvPr id="3" name="Content Placeholder 2">
            <a:extLst>
              <a:ext uri="{FF2B5EF4-FFF2-40B4-BE49-F238E27FC236}">
                <a16:creationId xmlns:a16="http://schemas.microsoft.com/office/drawing/2014/main" id="{FF76CBC6-1A8B-4B2B-95E5-AD2BE5A9B7A3}"/>
              </a:ext>
            </a:extLst>
          </p:cNvPr>
          <p:cNvSpPr>
            <a:spLocks noGrp="1"/>
          </p:cNvSpPr>
          <p:nvPr>
            <p:ph idx="1"/>
          </p:nvPr>
        </p:nvSpPr>
        <p:spPr/>
        <p:txBody>
          <a:bodyPr/>
          <a:lstStyle/>
          <a:p>
            <a:r>
              <a:rPr lang="en-US" sz="2800" b="1" dirty="0"/>
              <a:t>Continuous Integration (CI) </a:t>
            </a:r>
            <a:r>
              <a:rPr lang="en-US" sz="2800" dirty="0"/>
              <a:t>is delivering consistent and high-quality software is CI is all about ensuring the software is in a deployable state at all times. That is, the code compiles and the quality of the code can be assumed to be of reasonably good quality.</a:t>
            </a:r>
          </a:p>
          <a:p>
            <a:endParaRPr lang="en-TZ" b="1" dirty="0"/>
          </a:p>
        </p:txBody>
      </p:sp>
    </p:spTree>
    <p:extLst>
      <p:ext uri="{BB962C8B-B14F-4D97-AF65-F5344CB8AC3E}">
        <p14:creationId xmlns:p14="http://schemas.microsoft.com/office/powerpoint/2010/main" val="1533409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E188-8FBA-4ADC-95F2-9FB4FF65C9E9}"/>
              </a:ext>
            </a:extLst>
          </p:cNvPr>
          <p:cNvSpPr>
            <a:spLocks noGrp="1"/>
          </p:cNvSpPr>
          <p:nvPr>
            <p:ph type="title"/>
          </p:nvPr>
        </p:nvSpPr>
        <p:spPr/>
        <p:txBody>
          <a:bodyPr/>
          <a:lstStyle/>
          <a:p>
            <a:r>
              <a:rPr lang="en-US" b="1" dirty="0"/>
              <a:t>Source control</a:t>
            </a:r>
            <a:endParaRPr lang="en-TZ" b="1" dirty="0"/>
          </a:p>
        </p:txBody>
      </p:sp>
      <p:sp>
        <p:nvSpPr>
          <p:cNvPr id="3" name="Content Placeholder 2">
            <a:extLst>
              <a:ext uri="{FF2B5EF4-FFF2-40B4-BE49-F238E27FC236}">
                <a16:creationId xmlns:a16="http://schemas.microsoft.com/office/drawing/2014/main" id="{B5A94EAD-D163-4579-8FAA-E29C84456616}"/>
              </a:ext>
            </a:extLst>
          </p:cNvPr>
          <p:cNvSpPr>
            <a:spLocks noGrp="1"/>
          </p:cNvSpPr>
          <p:nvPr>
            <p:ph idx="1"/>
          </p:nvPr>
        </p:nvSpPr>
        <p:spPr/>
        <p:txBody>
          <a:bodyPr>
            <a:normAutofit/>
          </a:bodyPr>
          <a:lstStyle/>
          <a:p>
            <a:r>
              <a:rPr lang="en-US" sz="2800" dirty="0"/>
              <a:t>Source control systems(</a:t>
            </a:r>
            <a:r>
              <a:rPr lang="en-US" sz="2800" b="1" i="1" dirty="0"/>
              <a:t>shared repository</a:t>
            </a:r>
            <a:r>
              <a:rPr lang="en-US" sz="2800" dirty="0"/>
              <a:t>) make sure all code is kept in a single place. </a:t>
            </a:r>
          </a:p>
          <a:p>
            <a:r>
              <a:rPr lang="en-US" sz="2800" dirty="0"/>
              <a:t>It's easy for developers to check out the source, make changes, and check in those changes. </a:t>
            </a:r>
          </a:p>
          <a:p>
            <a:r>
              <a:rPr lang="en-US" sz="2800" dirty="0"/>
              <a:t>Other developers can then check out those changes.</a:t>
            </a:r>
            <a:endParaRPr lang="en-TZ" sz="2800" dirty="0"/>
          </a:p>
        </p:txBody>
      </p:sp>
    </p:spTree>
    <p:extLst>
      <p:ext uri="{BB962C8B-B14F-4D97-AF65-F5344CB8AC3E}">
        <p14:creationId xmlns:p14="http://schemas.microsoft.com/office/powerpoint/2010/main" val="3782365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3C48C-CA1E-4F77-9432-443BB1020705}"/>
              </a:ext>
            </a:extLst>
          </p:cNvPr>
          <p:cNvSpPr>
            <a:spLocks noGrp="1"/>
          </p:cNvSpPr>
          <p:nvPr>
            <p:ph type="title"/>
          </p:nvPr>
        </p:nvSpPr>
        <p:spPr/>
        <p:txBody>
          <a:bodyPr/>
          <a:lstStyle/>
          <a:p>
            <a:r>
              <a:rPr lang="en-US" b="1" dirty="0"/>
              <a:t>Source control</a:t>
            </a:r>
            <a:endParaRPr lang="en-TZ" dirty="0"/>
          </a:p>
        </p:txBody>
      </p:sp>
      <p:sp>
        <p:nvSpPr>
          <p:cNvPr id="3" name="Content Placeholder 2">
            <a:extLst>
              <a:ext uri="{FF2B5EF4-FFF2-40B4-BE49-F238E27FC236}">
                <a16:creationId xmlns:a16="http://schemas.microsoft.com/office/drawing/2014/main" id="{C840B324-E860-464A-8DBF-E9B0E7002FF0}"/>
              </a:ext>
            </a:extLst>
          </p:cNvPr>
          <p:cNvSpPr>
            <a:spLocks noGrp="1"/>
          </p:cNvSpPr>
          <p:nvPr>
            <p:ph idx="1"/>
          </p:nvPr>
        </p:nvSpPr>
        <p:spPr/>
        <p:txBody>
          <a:bodyPr>
            <a:normAutofit/>
          </a:bodyPr>
          <a:lstStyle/>
          <a:p>
            <a:r>
              <a:rPr lang="en-US" sz="2000" dirty="0"/>
              <a:t>Multiple branches(git) of the same software allows to </a:t>
            </a:r>
            <a:r>
              <a:rPr lang="en-US" sz="2000" b="1" i="1" dirty="0"/>
              <a:t>work on different stages </a:t>
            </a:r>
            <a:r>
              <a:rPr lang="en-US" sz="2000" dirty="0"/>
              <a:t>of the software without </a:t>
            </a:r>
            <a:r>
              <a:rPr lang="en-US" sz="2000" b="1" i="1" dirty="0"/>
              <a:t>troubling, or even halting, other stages </a:t>
            </a:r>
            <a:r>
              <a:rPr lang="en-US" sz="2000" dirty="0"/>
              <a:t>of the software.</a:t>
            </a:r>
          </a:p>
          <a:p>
            <a:r>
              <a:rPr lang="en-US" sz="2000" dirty="0"/>
              <a:t> For example, </a:t>
            </a:r>
            <a:r>
              <a:rPr lang="en-US" sz="2000" dirty="0" err="1"/>
              <a:t>i.e</a:t>
            </a:r>
            <a:r>
              <a:rPr lang="en-US" sz="2000" dirty="0"/>
              <a:t>  </a:t>
            </a:r>
            <a:r>
              <a:rPr lang="en-US" sz="2000" b="1" i="1" dirty="0"/>
              <a:t>development branch, a test branch, and a production branch.</a:t>
            </a:r>
          </a:p>
          <a:p>
            <a:r>
              <a:rPr lang="en-US" sz="2000" dirty="0"/>
              <a:t>All new code gets committed on development; when it is tested and approved,  moves to the test branch and, when tested by customer and get  approval, moves  into development. </a:t>
            </a:r>
          </a:p>
          <a:p>
            <a:r>
              <a:rPr lang="en-US" sz="2000" dirty="0"/>
              <a:t>Another possibility is to have a single main branch and create a new (frozen) branch for every release. You could still apply bug fixes to release branches, but preferably not new features</a:t>
            </a:r>
            <a:endParaRPr lang="en-TZ" sz="2000" dirty="0"/>
          </a:p>
        </p:txBody>
      </p:sp>
    </p:spTree>
    <p:extLst>
      <p:ext uri="{BB962C8B-B14F-4D97-AF65-F5344CB8AC3E}">
        <p14:creationId xmlns:p14="http://schemas.microsoft.com/office/powerpoint/2010/main" val="248277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3D97-29A2-4E64-8F8C-080F28198C84}"/>
              </a:ext>
            </a:extLst>
          </p:cNvPr>
          <p:cNvSpPr>
            <a:spLocks noGrp="1"/>
          </p:cNvSpPr>
          <p:nvPr>
            <p:ph type="title"/>
          </p:nvPr>
        </p:nvSpPr>
        <p:spPr/>
        <p:txBody>
          <a:bodyPr/>
          <a:lstStyle/>
          <a:p>
            <a:r>
              <a:rPr lang="en-US" b="1" dirty="0"/>
              <a:t>CI server </a:t>
            </a:r>
            <a:endParaRPr lang="en-TZ" b="1" dirty="0"/>
          </a:p>
        </p:txBody>
      </p:sp>
      <p:sp>
        <p:nvSpPr>
          <p:cNvPr id="3" name="Content Placeholder 2">
            <a:extLst>
              <a:ext uri="{FF2B5EF4-FFF2-40B4-BE49-F238E27FC236}">
                <a16:creationId xmlns:a16="http://schemas.microsoft.com/office/drawing/2014/main" id="{6C24DBF0-8248-42C2-BE59-72A24FA343FC}"/>
              </a:ext>
            </a:extLst>
          </p:cNvPr>
          <p:cNvSpPr>
            <a:spLocks noGrp="1"/>
          </p:cNvSpPr>
          <p:nvPr>
            <p:ph idx="1"/>
          </p:nvPr>
        </p:nvSpPr>
        <p:spPr/>
        <p:txBody>
          <a:bodyPr>
            <a:noAutofit/>
          </a:bodyPr>
          <a:lstStyle/>
          <a:p>
            <a:r>
              <a:rPr lang="en-US" sz="2400" dirty="0"/>
              <a:t>CI server monitors your repository and starts a build on every check in. A single build can compile your code, run unit tests, calculate code coverage, check style guidelines, lint your code, minify your code, and much more.</a:t>
            </a:r>
          </a:p>
          <a:p>
            <a:r>
              <a:rPr lang="en-US" sz="2400" dirty="0"/>
              <a:t>Whenever a build fails, for example, a programmer forgot a semicolon and checked in invalid code or because a unit test fails, the team should be notified.</a:t>
            </a:r>
          </a:p>
          <a:p>
            <a:r>
              <a:rPr lang="en-US" sz="2400" dirty="0"/>
              <a:t> The CI server may send an email to the programmer who committed the offending code, to the entire team, or you could do nothing </a:t>
            </a:r>
            <a:endParaRPr lang="en-TZ" sz="2400" dirty="0"/>
          </a:p>
        </p:txBody>
      </p:sp>
    </p:spTree>
    <p:extLst>
      <p:ext uri="{BB962C8B-B14F-4D97-AF65-F5344CB8AC3E}">
        <p14:creationId xmlns:p14="http://schemas.microsoft.com/office/powerpoint/2010/main" val="2120533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1CA42-396D-4546-B405-C1578BC2AFD2}"/>
              </a:ext>
            </a:extLst>
          </p:cNvPr>
          <p:cNvSpPr>
            <a:spLocks noGrp="1"/>
          </p:cNvSpPr>
          <p:nvPr>
            <p:ph type="title"/>
          </p:nvPr>
        </p:nvSpPr>
        <p:spPr/>
        <p:txBody>
          <a:bodyPr/>
          <a:lstStyle/>
          <a:p>
            <a:r>
              <a:rPr lang="en-US" b="1" dirty="0"/>
              <a:t>Software Quality </a:t>
            </a:r>
            <a:br>
              <a:rPr lang="en-TZ" dirty="0"/>
            </a:br>
            <a:endParaRPr lang="en-TZ" dirty="0"/>
          </a:p>
        </p:txBody>
      </p:sp>
      <p:sp>
        <p:nvSpPr>
          <p:cNvPr id="3" name="Content Placeholder 2">
            <a:extLst>
              <a:ext uri="{FF2B5EF4-FFF2-40B4-BE49-F238E27FC236}">
                <a16:creationId xmlns:a16="http://schemas.microsoft.com/office/drawing/2014/main" id="{2C5A52DA-7347-4FDE-948E-96EBCC241484}"/>
              </a:ext>
            </a:extLst>
          </p:cNvPr>
          <p:cNvSpPr>
            <a:spLocks noGrp="1"/>
          </p:cNvSpPr>
          <p:nvPr>
            <p:ph idx="1"/>
          </p:nvPr>
        </p:nvSpPr>
        <p:spPr/>
        <p:txBody>
          <a:bodyPr>
            <a:normAutofit/>
          </a:bodyPr>
          <a:lstStyle/>
          <a:p>
            <a:r>
              <a:rPr lang="en-US" sz="2800" dirty="0"/>
              <a:t>CI server should guarantee whenever pass test and  a certain level of software quality.</a:t>
            </a:r>
          </a:p>
          <a:p>
            <a:r>
              <a:rPr lang="en-US" sz="2800" dirty="0"/>
              <a:t>Its not about  perfect software that is bug-free all of the time, but software that's well tested and checked for best practices. </a:t>
            </a:r>
          </a:p>
        </p:txBody>
      </p:sp>
    </p:spTree>
    <p:extLst>
      <p:ext uri="{BB962C8B-B14F-4D97-AF65-F5344CB8AC3E}">
        <p14:creationId xmlns:p14="http://schemas.microsoft.com/office/powerpoint/2010/main" val="902504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{AB52EF34-24AD-4095-B3ED-306CE0EBAEE1}tf78438558_win32</Template>
  <TotalTime>440</TotalTime>
  <Words>1486</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-apple-system</vt:lpstr>
      <vt:lpstr>Arial</vt:lpstr>
      <vt:lpstr>Century Gothic</vt:lpstr>
      <vt:lpstr>Garamond</vt:lpstr>
      <vt:lpstr>SavonVTI</vt:lpstr>
      <vt:lpstr>System integration and deployment (ci/cd)</vt:lpstr>
      <vt:lpstr>Title Lorem Ipsum </vt:lpstr>
      <vt:lpstr>Continuous Integration, Delivery, and Deployment Foundations</vt:lpstr>
      <vt:lpstr>Continuous Integration, Delivery, and Deployment Foundations</vt:lpstr>
      <vt:lpstr>Continuous Integration </vt:lpstr>
      <vt:lpstr>Source control</vt:lpstr>
      <vt:lpstr>Source control</vt:lpstr>
      <vt:lpstr>CI server </vt:lpstr>
      <vt:lpstr>Software Quality  </vt:lpstr>
      <vt:lpstr>Unit test</vt:lpstr>
      <vt:lpstr>Unit test</vt:lpstr>
      <vt:lpstr>Unit test</vt:lpstr>
      <vt:lpstr>Unit test</vt:lpstr>
      <vt:lpstr>Unit test-Tricks of Testing </vt:lpstr>
      <vt:lpstr>Unit test-Tricks of Testing</vt:lpstr>
      <vt:lpstr>Unit test-Tricks of Testing</vt:lpstr>
      <vt:lpstr>Unit Test:Writing Great Unit Tests </vt:lpstr>
      <vt:lpstr>Unit Test:Writing Great Unit Tests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integration and deployment (ci/cd)</dc:title>
  <dc:creator>smartsmarker@gmail.com</dc:creator>
  <cp:lastModifiedBy>smartsmarker@gmail.com</cp:lastModifiedBy>
  <cp:revision>8</cp:revision>
  <dcterms:created xsi:type="dcterms:W3CDTF">2022-04-11T03:12:27Z</dcterms:created>
  <dcterms:modified xsi:type="dcterms:W3CDTF">2022-04-11T10:33:00Z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