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5" r:id="rId3"/>
    <p:sldId id="257" r:id="rId4"/>
    <p:sldId id="258" r:id="rId5"/>
    <p:sldId id="259" r:id="rId6"/>
    <p:sldId id="260" r:id="rId7"/>
    <p:sldId id="261"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43" autoAdjust="0"/>
    <p:restoredTop sz="94660"/>
  </p:normalViewPr>
  <p:slideViewPr>
    <p:cSldViewPr snapToGrid="0">
      <p:cViewPr varScale="1">
        <p:scale>
          <a:sx n="64" d="100"/>
          <a:sy n="64" d="100"/>
        </p:scale>
        <p:origin x="90" y="7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A8B83-7CFF-4380-BC2B-699FC2961851}" type="datetimeFigureOut">
              <a:rPr lang="en-KE" smtClean="0"/>
              <a:t>03/06/2024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164B-3CEB-4165-8E4D-D1B6959D9A83}" type="slidenum">
              <a:rPr lang="en-KE" smtClean="0"/>
              <a:t>‹#›</a:t>
            </a:fld>
            <a:endParaRPr lang="en-KE"/>
          </a:p>
        </p:txBody>
      </p:sp>
    </p:spTree>
    <p:extLst>
      <p:ext uri="{BB962C8B-B14F-4D97-AF65-F5344CB8AC3E}">
        <p14:creationId xmlns:p14="http://schemas.microsoft.com/office/powerpoint/2010/main" val="393429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2F93164B-3CEB-4165-8E4D-D1B6959D9A83}" type="slidenum">
              <a:rPr lang="en-KE" smtClean="0"/>
              <a:t>1</a:t>
            </a:fld>
            <a:endParaRPr lang="en-KE"/>
          </a:p>
        </p:txBody>
      </p:sp>
    </p:spTree>
    <p:extLst>
      <p:ext uri="{BB962C8B-B14F-4D97-AF65-F5344CB8AC3E}">
        <p14:creationId xmlns:p14="http://schemas.microsoft.com/office/powerpoint/2010/main" val="428814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Nunito" panose="020F0502020204030204" pitchFamily="2"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lang="en-KE" dirty="0"/>
          </a:p>
        </p:txBody>
      </p:sp>
      <p:sp>
        <p:nvSpPr>
          <p:cNvPr id="4" name="Slide Number Placeholder 3"/>
          <p:cNvSpPr>
            <a:spLocks noGrp="1"/>
          </p:cNvSpPr>
          <p:nvPr>
            <p:ph type="sldNum" sz="quarter" idx="5"/>
          </p:nvPr>
        </p:nvSpPr>
        <p:spPr/>
        <p:txBody>
          <a:bodyPr/>
          <a:lstStyle/>
          <a:p>
            <a:fld id="{2F93164B-3CEB-4165-8E4D-D1B6959D9A83}" type="slidenum">
              <a:rPr lang="en-KE" smtClean="0"/>
              <a:t>7</a:t>
            </a:fld>
            <a:endParaRPr lang="en-KE"/>
          </a:p>
        </p:txBody>
      </p:sp>
    </p:spTree>
    <p:extLst>
      <p:ext uri="{BB962C8B-B14F-4D97-AF65-F5344CB8AC3E}">
        <p14:creationId xmlns:p14="http://schemas.microsoft.com/office/powerpoint/2010/main" val="215550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03/06/2024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8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03/06/2024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2320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03/06/2024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19287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03/06/2024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25871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1D261-07CE-4BF6-9052-72A8D616B137}" type="datetimeFigureOut">
              <a:rPr lang="en-KE" smtClean="0"/>
              <a:t>03/06/2024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52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1D261-07CE-4BF6-9052-72A8D616B137}" type="datetimeFigureOut">
              <a:rPr lang="en-KE" smtClean="0"/>
              <a:t>03/06/2024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336857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1D261-07CE-4BF6-9052-72A8D616B137}" type="datetimeFigureOut">
              <a:rPr lang="en-KE" smtClean="0"/>
              <a:t>03/06/2024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85193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1D261-07CE-4BF6-9052-72A8D616B137}" type="datetimeFigureOut">
              <a:rPr lang="en-KE" smtClean="0"/>
              <a:t>03/06/2024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54083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01D261-07CE-4BF6-9052-72A8D616B137}" type="datetimeFigureOut">
              <a:rPr lang="en-KE" smtClean="0"/>
              <a:t>03/06/2024</a:t>
            </a:fld>
            <a:endParaRPr lang="en-K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KE"/>
          </a:p>
        </p:txBody>
      </p:sp>
      <p:sp>
        <p:nvSpPr>
          <p:cNvPr id="9" name="Slide Number Placeholder 8"/>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41958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01D261-07CE-4BF6-9052-72A8D616B137}" type="datetimeFigureOut">
              <a:rPr lang="en-KE" smtClean="0"/>
              <a:t>03/06/2024</a:t>
            </a:fld>
            <a:endParaRPr lang="en-K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K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B58985-A8BF-4B69-A216-5EFC8BDA797C}" type="slidenum">
              <a:rPr lang="en-KE" smtClean="0"/>
              <a:t>‹#›</a:t>
            </a:fld>
            <a:endParaRPr lang="en-KE"/>
          </a:p>
        </p:txBody>
      </p:sp>
    </p:spTree>
    <p:extLst>
      <p:ext uri="{BB962C8B-B14F-4D97-AF65-F5344CB8AC3E}">
        <p14:creationId xmlns:p14="http://schemas.microsoft.com/office/powerpoint/2010/main" val="194387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1D261-07CE-4BF6-9052-72A8D616B137}" type="datetimeFigureOut">
              <a:rPr lang="en-KE" smtClean="0"/>
              <a:t>03/06/2024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28196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01D261-07CE-4BF6-9052-72A8D616B137}" type="datetimeFigureOut">
              <a:rPr lang="en-KE" smtClean="0"/>
              <a:t>03/06/2024</a:t>
            </a:fld>
            <a:endParaRPr lang="en-K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K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B58985-A8BF-4B69-A216-5EFC8BDA797C}" type="slidenum">
              <a:rPr lang="en-KE" smtClean="0"/>
              <a:t>‹#›</a:t>
            </a:fld>
            <a:endParaRPr lang="en-K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19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opensource.com/article/20/12/learn-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python/python_loops.htm" TargetMode="External"/><Relationship Id="rId2" Type="http://schemas.openxmlformats.org/officeDocument/2006/relationships/hyperlink" Target="https://www.tutorialspoint.com/python/python_decision_making.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python_fun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python/python_decision_making.ht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ython/python_matchcase_statement.ht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python/python_the_for_loop.ht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python/python_break_statement.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74F-0864-CD82-A69F-5888B2A937B8}"/>
              </a:ext>
            </a:extLst>
          </p:cNvPr>
          <p:cNvSpPr>
            <a:spLocks noGrp="1"/>
          </p:cNvSpPr>
          <p:nvPr>
            <p:ph type="ctrTitle"/>
          </p:nvPr>
        </p:nvSpPr>
        <p:spPr/>
        <p:txBody>
          <a:bodyPr/>
          <a:lstStyle/>
          <a:p>
            <a:r>
              <a:rPr lang="en-US" b="1" i="0" dirty="0">
                <a:solidFill>
                  <a:srgbClr val="000000"/>
                </a:solidFill>
                <a:effectLst/>
                <a:latin typeface="var(--ff-lato)"/>
              </a:rPr>
              <a:t>Python - Control Flow</a:t>
            </a:r>
            <a:endParaRPr lang="en-KE" dirty="0"/>
          </a:p>
        </p:txBody>
      </p:sp>
      <p:sp>
        <p:nvSpPr>
          <p:cNvPr id="3" name="Subtitle 2">
            <a:extLst>
              <a:ext uri="{FF2B5EF4-FFF2-40B4-BE49-F238E27FC236}">
                <a16:creationId xmlns:a16="http://schemas.microsoft.com/office/drawing/2014/main" id="{43E1F8D3-5280-84C4-3D9B-EBA0620D5308}"/>
              </a:ext>
            </a:extLst>
          </p:cNvPr>
          <p:cNvSpPr>
            <a:spLocks noGrp="1"/>
          </p:cNvSpPr>
          <p:nvPr>
            <p:ph type="subTitle" idx="1"/>
          </p:nvPr>
        </p:nvSpPr>
        <p:spPr/>
        <p:txBody>
          <a:bodyPr/>
          <a:lstStyle/>
          <a:p>
            <a:r>
              <a:rPr lang="en-US" b="1" dirty="0">
                <a:solidFill>
                  <a:srgbClr val="C00000"/>
                </a:solidFill>
              </a:rPr>
              <a:t>By Chakin Kim</a:t>
            </a:r>
            <a:endParaRPr lang="en-KE" b="1" dirty="0">
              <a:solidFill>
                <a:srgbClr val="C00000"/>
              </a:solidFill>
            </a:endParaRPr>
          </a:p>
        </p:txBody>
      </p:sp>
      <p:pic>
        <p:nvPicPr>
          <p:cNvPr id="4" name="Picture 2" descr="plp-logo">
            <a:extLst>
              <a:ext uri="{FF2B5EF4-FFF2-40B4-BE49-F238E27FC236}">
                <a16:creationId xmlns:a16="http://schemas.microsoft.com/office/drawing/2014/main" id="{A01D5E66-05FC-631E-36D4-A1E1344CB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029" y="587738"/>
            <a:ext cx="4384902" cy="227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622D-43F3-7D17-C567-B00512C74B59}"/>
              </a:ext>
            </a:extLst>
          </p:cNvPr>
          <p:cNvSpPr>
            <a:spLocks noGrp="1"/>
          </p:cNvSpPr>
          <p:nvPr>
            <p:ph type="title"/>
          </p:nvPr>
        </p:nvSpPr>
        <p:spPr/>
        <p:txBody>
          <a:bodyPr/>
          <a:lstStyle/>
          <a:p>
            <a:r>
              <a:rPr lang="en-US" dirty="0"/>
              <a:t>Jump Statements</a:t>
            </a:r>
            <a:endParaRPr lang="en-KE" dirty="0"/>
          </a:p>
        </p:txBody>
      </p:sp>
      <p:sp>
        <p:nvSpPr>
          <p:cNvPr id="4" name="Content Placeholder 3">
            <a:extLst>
              <a:ext uri="{FF2B5EF4-FFF2-40B4-BE49-F238E27FC236}">
                <a16:creationId xmlns:a16="http://schemas.microsoft.com/office/drawing/2014/main" id="{471D65F4-0107-70C0-3B30-4839B4AE4938}"/>
              </a:ext>
            </a:extLst>
          </p:cNvPr>
          <p:cNvSpPr>
            <a:spLocks noGrp="1"/>
          </p:cNvSpPr>
          <p:nvPr>
            <p:ph idx="1"/>
          </p:nvPr>
        </p:nvSpPr>
        <p:spPr>
          <a:xfrm>
            <a:off x="4164228" y="992187"/>
            <a:ext cx="8027772" cy="4873625"/>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3600" b="0" i="0" dirty="0">
                <a:solidFill>
                  <a:srgbClr val="CC99CD"/>
                </a:solidFill>
                <a:effectLst/>
                <a:latin typeface="Courier New" panose="02070309020205020404" pitchFamily="49" charset="0"/>
              </a:rPr>
              <a:t>for</a:t>
            </a:r>
            <a:r>
              <a:rPr lang="en-US" sz="3600" b="0" i="0" dirty="0">
                <a:solidFill>
                  <a:srgbClr val="CCCCCC"/>
                </a:solidFill>
                <a:effectLst/>
                <a:latin typeface="Courier New" panose="02070309020205020404" pitchFamily="49" charset="0"/>
              </a:rPr>
              <a:t> letter </a:t>
            </a:r>
            <a:r>
              <a:rPr lang="en-US" sz="3600" b="0" i="0" dirty="0">
                <a:solidFill>
                  <a:srgbClr val="CC99CD"/>
                </a:solidFill>
                <a:effectLst/>
                <a:latin typeface="Courier New" panose="02070309020205020404" pitchFamily="49" charset="0"/>
              </a:rPr>
              <a:t>in</a:t>
            </a:r>
            <a:r>
              <a:rPr lang="en-US" sz="3600" b="0" i="0" dirty="0">
                <a:solidFill>
                  <a:srgbClr val="CCCCCC"/>
                </a:solidFill>
                <a:effectLst/>
                <a:latin typeface="Courier New" panose="02070309020205020404" pitchFamily="49" charset="0"/>
              </a:rPr>
              <a:t> </a:t>
            </a:r>
            <a:r>
              <a:rPr lang="en-US" sz="3600" b="0" i="0" dirty="0">
                <a:solidFill>
                  <a:srgbClr val="7EC699"/>
                </a:solidFill>
                <a:effectLst/>
                <a:latin typeface="Courier New" panose="02070309020205020404" pitchFamily="49" charset="0"/>
              </a:rPr>
              <a:t>"Python"</a:t>
            </a:r>
            <a:r>
              <a:rPr lang="en-US" sz="3600" b="0" i="0" dirty="0">
                <a:solidFill>
                  <a:srgbClr val="CCCCCC"/>
                </a:solidFill>
                <a:effectLst/>
                <a:latin typeface="Courier New" panose="02070309020205020404" pitchFamily="49" charset="0"/>
              </a:rPr>
              <a:t>: </a:t>
            </a:r>
            <a:r>
              <a:rPr lang="en-US" sz="3600" b="0" i="0" dirty="0">
                <a:solidFill>
                  <a:srgbClr val="999999"/>
                </a:solidFill>
                <a:effectLst/>
                <a:latin typeface="Courier New" panose="02070309020205020404" pitchFamily="49" charset="0"/>
              </a:rPr>
              <a:t># continue when letter is 'h’</a:t>
            </a:r>
            <a:r>
              <a:rPr lang="en-US" sz="3600" b="0" i="0" dirty="0">
                <a:solidFill>
                  <a:srgbClr val="CCCCCC"/>
                </a:solidFill>
                <a:effectLst/>
                <a:latin typeface="Courier New" panose="02070309020205020404" pitchFamily="49" charset="0"/>
              </a:rPr>
              <a:t> </a:t>
            </a:r>
          </a:p>
          <a:p>
            <a:pPr marL="0" indent="0">
              <a:buNone/>
            </a:pPr>
            <a:r>
              <a:rPr lang="en-US" sz="3600" b="0" i="0" dirty="0">
                <a:solidFill>
                  <a:srgbClr val="CC99CD"/>
                </a:solidFill>
                <a:effectLst/>
                <a:latin typeface="Courier New" panose="02070309020205020404" pitchFamily="49" charset="0"/>
              </a:rPr>
              <a:t>	if</a:t>
            </a:r>
            <a:r>
              <a:rPr lang="en-US" sz="3600" b="0" i="0" dirty="0">
                <a:solidFill>
                  <a:srgbClr val="CCCCCC"/>
                </a:solidFill>
                <a:effectLst/>
                <a:latin typeface="Courier New" panose="02070309020205020404" pitchFamily="49" charset="0"/>
              </a:rPr>
              <a:t> letter </a:t>
            </a:r>
            <a:r>
              <a:rPr lang="en-US" sz="3600" b="0" i="0" dirty="0">
                <a:solidFill>
                  <a:srgbClr val="67CDCC"/>
                </a:solidFill>
                <a:effectLst/>
                <a:latin typeface="Courier New" panose="02070309020205020404" pitchFamily="49" charset="0"/>
              </a:rPr>
              <a:t>==</a:t>
            </a:r>
            <a:r>
              <a:rPr lang="en-US" sz="3600" b="0" i="0" dirty="0">
                <a:solidFill>
                  <a:srgbClr val="CCCCCC"/>
                </a:solidFill>
                <a:effectLst/>
                <a:latin typeface="Courier New" panose="02070309020205020404" pitchFamily="49" charset="0"/>
              </a:rPr>
              <a:t> </a:t>
            </a:r>
            <a:r>
              <a:rPr lang="en-US" sz="3600" b="0" i="0" dirty="0">
                <a:solidFill>
                  <a:srgbClr val="7EC699"/>
                </a:solidFill>
                <a:effectLst/>
                <a:latin typeface="Courier New" panose="02070309020205020404" pitchFamily="49" charset="0"/>
              </a:rPr>
              <a:t>"h"</a:t>
            </a:r>
            <a:r>
              <a:rPr lang="en-US" sz="3600" b="0" i="0" dirty="0">
                <a:solidFill>
                  <a:srgbClr val="CCCCCC"/>
                </a:solidFill>
                <a:effectLst/>
                <a:latin typeface="Courier New" panose="02070309020205020404" pitchFamily="49" charset="0"/>
              </a:rPr>
              <a:t>: 	</a:t>
            </a:r>
            <a:r>
              <a:rPr lang="en-US" sz="3600" b="0" i="0" dirty="0">
                <a:solidFill>
                  <a:srgbClr val="CC99CD"/>
                </a:solidFill>
                <a:effectLst/>
                <a:latin typeface="Courier New" panose="02070309020205020404" pitchFamily="49" charset="0"/>
              </a:rPr>
              <a:t>continue</a:t>
            </a:r>
            <a:r>
              <a:rPr lang="en-US" sz="3600" b="0" i="0" dirty="0">
                <a:solidFill>
                  <a:srgbClr val="CCCCCC"/>
                </a:solidFill>
                <a:effectLst/>
                <a:latin typeface="Courier New" panose="02070309020205020404" pitchFamily="49" charset="0"/>
              </a:rPr>
              <a:t> </a:t>
            </a:r>
          </a:p>
          <a:p>
            <a:pPr marL="0" indent="0">
              <a:buNone/>
            </a:pPr>
            <a:r>
              <a:rPr lang="en-US" sz="3600" b="0" i="0" dirty="0">
                <a:solidFill>
                  <a:srgbClr val="CC99CD"/>
                </a:solidFill>
                <a:effectLst/>
                <a:latin typeface="Courier New" panose="02070309020205020404" pitchFamily="49" charset="0"/>
              </a:rPr>
              <a:t>print</a:t>
            </a:r>
            <a:r>
              <a:rPr lang="en-US" sz="3600" b="0" i="0" dirty="0">
                <a:solidFill>
                  <a:srgbClr val="CCCCCC"/>
                </a:solidFill>
                <a:effectLst/>
                <a:latin typeface="Courier New" panose="02070309020205020404" pitchFamily="49" charset="0"/>
              </a:rPr>
              <a:t>(</a:t>
            </a:r>
            <a:r>
              <a:rPr lang="en-US" sz="3600" b="0" i="0" dirty="0">
                <a:solidFill>
                  <a:srgbClr val="7EC699"/>
                </a:solidFill>
                <a:effectLst/>
                <a:latin typeface="Courier New" panose="02070309020205020404" pitchFamily="49" charset="0"/>
              </a:rPr>
              <a:t>"Current Letter :"</a:t>
            </a:r>
            <a:r>
              <a:rPr lang="en-US" sz="3600" b="0" i="0" dirty="0">
                <a:solidFill>
                  <a:srgbClr val="CCCCCC"/>
                </a:solidFill>
                <a:effectLst/>
                <a:latin typeface="Courier New" panose="02070309020205020404" pitchFamily="49" charset="0"/>
              </a:rPr>
              <a:t>, letter) </a:t>
            </a:r>
            <a:br>
              <a:rPr lang="en-US" sz="3600" dirty="0"/>
            </a:br>
            <a:endParaRPr lang="en-KE" sz="3600" dirty="0"/>
          </a:p>
        </p:txBody>
      </p:sp>
      <p:sp>
        <p:nvSpPr>
          <p:cNvPr id="5" name="Text Placeholder 4">
            <a:extLst>
              <a:ext uri="{FF2B5EF4-FFF2-40B4-BE49-F238E27FC236}">
                <a16:creationId xmlns:a16="http://schemas.microsoft.com/office/drawing/2014/main" id="{F775FE98-F8C4-E4FA-F472-05AB81ED3069}"/>
              </a:ext>
            </a:extLst>
          </p:cNvPr>
          <p:cNvSpPr>
            <a:spLocks noGrp="1"/>
          </p:cNvSpPr>
          <p:nvPr>
            <p:ph type="body" sz="half" idx="2"/>
          </p:nvPr>
        </p:nvSpPr>
        <p:spPr/>
        <p:txBody>
          <a:bodyPr>
            <a:normAutofit fontScale="92500" lnSpcReduction="20000"/>
          </a:bodyPr>
          <a:lstStyle/>
          <a:p>
            <a:pPr algn="l"/>
            <a:r>
              <a:rPr lang="en-US" sz="2000" b="1" i="0" dirty="0">
                <a:solidFill>
                  <a:srgbClr val="C00000"/>
                </a:solidFill>
                <a:effectLst/>
                <a:highlight>
                  <a:srgbClr val="FFFF00"/>
                </a:highlight>
                <a:latin typeface="Verdana" panose="020B0604030504040204" pitchFamily="34" charset="0"/>
              </a:rPr>
              <a:t>The continue Statement</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It skips the execution of the program block and returns the control to the beginning of the current loop to start the next iteration.</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The following example demonstrates the use of continue statement -</a:t>
            </a:r>
          </a:p>
        </p:txBody>
      </p:sp>
    </p:spTree>
    <p:extLst>
      <p:ext uri="{BB962C8B-B14F-4D97-AF65-F5344CB8AC3E}">
        <p14:creationId xmlns:p14="http://schemas.microsoft.com/office/powerpoint/2010/main" val="24465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333A-8A9D-2C0A-AC56-3EE5FE042605}"/>
              </a:ext>
            </a:extLst>
          </p:cNvPr>
          <p:cNvSpPr>
            <a:spLocks noGrp="1"/>
          </p:cNvSpPr>
          <p:nvPr>
            <p:ph type="title"/>
          </p:nvPr>
        </p:nvSpPr>
        <p:spPr/>
        <p:txBody>
          <a:bodyPr/>
          <a:lstStyle/>
          <a:p>
            <a:r>
              <a:rPr lang="en-US" dirty="0"/>
              <a:t>Preamble </a:t>
            </a:r>
            <a:endParaRPr lang="en-KE" dirty="0"/>
          </a:p>
        </p:txBody>
      </p:sp>
      <p:sp>
        <p:nvSpPr>
          <p:cNvPr id="3" name="Content Placeholder 2">
            <a:extLst>
              <a:ext uri="{FF2B5EF4-FFF2-40B4-BE49-F238E27FC236}">
                <a16:creationId xmlns:a16="http://schemas.microsoft.com/office/drawing/2014/main" id="{03A25091-DA6F-F678-73B8-EC647CA6501A}"/>
              </a:ext>
            </a:extLst>
          </p:cNvPr>
          <p:cNvSpPr>
            <a:spLocks noGrp="1"/>
          </p:cNvSpPr>
          <p:nvPr>
            <p:ph idx="1"/>
          </p:nvPr>
        </p:nvSpPr>
        <p:spPr/>
        <p:txBody>
          <a:bodyPr>
            <a:normAutofit/>
          </a:bodyPr>
          <a:lstStyle/>
          <a:p>
            <a:r>
              <a:rPr lang="en-US" b="0" i="0" dirty="0">
                <a:solidFill>
                  <a:srgbClr val="000000"/>
                </a:solidFill>
                <a:effectLst/>
                <a:latin typeface="Verdana" panose="020B0604030504040204" pitchFamily="34" charset="0"/>
              </a:rPr>
              <a:t>Python program control flow is regulated by various types of </a:t>
            </a:r>
            <a:r>
              <a:rPr lang="en-US" b="0" i="0" u="none" strike="noStrike" dirty="0">
                <a:solidFill>
                  <a:srgbClr val="008000"/>
                </a:solidFill>
                <a:effectLst/>
                <a:latin typeface="Verdana" panose="020B0604030504040204" pitchFamily="34" charset="0"/>
                <a:hlinkClick r:id="rId2"/>
              </a:rPr>
              <a:t>conditional statements</a:t>
            </a:r>
            <a:r>
              <a:rPr lang="en-US" b="0" i="0" dirty="0">
                <a:solidFill>
                  <a:srgbClr val="000000"/>
                </a:solidFill>
                <a:effectLst/>
                <a:latin typeface="Verdana" panose="020B0604030504040204" pitchFamily="34" charset="0"/>
              </a:rPr>
              <a:t>, </a:t>
            </a:r>
            <a:r>
              <a:rPr lang="en-US" b="0" i="0" u="none" strike="noStrike" dirty="0">
                <a:solidFill>
                  <a:srgbClr val="008000"/>
                </a:solidFill>
                <a:effectLst/>
                <a:latin typeface="Verdana" panose="020B0604030504040204" pitchFamily="34" charset="0"/>
                <a:hlinkClick r:id="rId3"/>
              </a:rPr>
              <a:t>loops</a:t>
            </a:r>
            <a:r>
              <a:rPr lang="en-US" b="0" i="0" dirty="0">
                <a:solidFill>
                  <a:srgbClr val="000000"/>
                </a:solidFill>
                <a:effectLst/>
                <a:latin typeface="Verdana" panose="020B0604030504040204" pitchFamily="34" charset="0"/>
              </a:rPr>
              <a:t>, and </a:t>
            </a:r>
            <a:r>
              <a:rPr lang="en-US" b="0" i="0" u="none" strike="noStrike" dirty="0">
                <a:solidFill>
                  <a:srgbClr val="008000"/>
                </a:solidFill>
                <a:effectLst/>
                <a:latin typeface="Verdana" panose="020B0604030504040204" pitchFamily="34" charset="0"/>
                <a:hlinkClick r:id="rId4"/>
              </a:rPr>
              <a:t>function</a:t>
            </a:r>
            <a:r>
              <a:rPr lang="en-US" b="0" i="0" dirty="0">
                <a:solidFill>
                  <a:srgbClr val="000000"/>
                </a:solidFill>
                <a:effectLst/>
                <a:latin typeface="Verdana" panose="020B0604030504040204" pitchFamily="34" charset="0"/>
              </a:rPr>
              <a:t> calls. </a:t>
            </a:r>
          </a:p>
          <a:p>
            <a:r>
              <a:rPr lang="en-US" b="0" i="0" dirty="0">
                <a:solidFill>
                  <a:srgbClr val="000000"/>
                </a:solidFill>
                <a:effectLst/>
                <a:latin typeface="Verdana" panose="020B0604030504040204" pitchFamily="34" charset="0"/>
              </a:rPr>
              <a:t>By default, the instructions in a computer program are executed in a sequential manner, from top to bottom, or from start to end.</a:t>
            </a:r>
          </a:p>
          <a:p>
            <a:r>
              <a:rPr lang="en-US" b="0" i="0" dirty="0">
                <a:solidFill>
                  <a:srgbClr val="000000"/>
                </a:solidFill>
                <a:effectLst/>
                <a:latin typeface="Verdana" panose="020B0604030504040204" pitchFamily="34" charset="0"/>
              </a:rPr>
              <a:t>However, such sequentially executing programs can perform only simplistic tasks. </a:t>
            </a:r>
          </a:p>
          <a:p>
            <a:r>
              <a:rPr lang="en-US" b="0" i="0" dirty="0">
                <a:solidFill>
                  <a:srgbClr val="000000"/>
                </a:solidFill>
                <a:effectLst/>
                <a:latin typeface="Verdana" panose="020B0604030504040204" pitchFamily="34" charset="0"/>
              </a:rPr>
              <a:t>We would like the program to have a decision-making ability, so that it performs different steps depending on different conditions.</a:t>
            </a:r>
            <a:endParaRPr lang="en-KE" dirty="0"/>
          </a:p>
        </p:txBody>
      </p:sp>
    </p:spTree>
    <p:extLst>
      <p:ext uri="{BB962C8B-B14F-4D97-AF65-F5344CB8AC3E}">
        <p14:creationId xmlns:p14="http://schemas.microsoft.com/office/powerpoint/2010/main" val="3525115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F5AD-FE8B-AEC4-F5B7-A420D3400653}"/>
              </a:ext>
            </a:extLst>
          </p:cNvPr>
          <p:cNvSpPr>
            <a:spLocks noGrp="1"/>
          </p:cNvSpPr>
          <p:nvPr>
            <p:ph type="title"/>
          </p:nvPr>
        </p:nvSpPr>
        <p:spPr/>
        <p:txBody>
          <a:bodyPr/>
          <a:lstStyle/>
          <a:p>
            <a:r>
              <a:rPr lang="en-US" dirty="0">
                <a:solidFill>
                  <a:srgbClr val="000000"/>
                </a:solidFill>
                <a:latin typeface="Verdana" panose="020B0604030504040204" pitchFamily="34" charset="0"/>
              </a:rPr>
              <a:t>C</a:t>
            </a:r>
            <a:r>
              <a:rPr lang="en-US" b="0" i="0" dirty="0">
                <a:solidFill>
                  <a:srgbClr val="000000"/>
                </a:solidFill>
                <a:effectLst/>
                <a:latin typeface="Verdana" panose="020B0604030504040204" pitchFamily="34" charset="0"/>
              </a:rPr>
              <a:t>ontrol </a:t>
            </a:r>
            <a:r>
              <a:rPr lang="en-US" dirty="0">
                <a:solidFill>
                  <a:srgbClr val="000000"/>
                </a:solidFill>
                <a:latin typeface="Verdana" panose="020B0604030504040204" pitchFamily="34" charset="0"/>
              </a:rPr>
              <a:t>F</a:t>
            </a:r>
            <a:r>
              <a:rPr lang="en-US" b="0" i="0" dirty="0">
                <a:solidFill>
                  <a:srgbClr val="000000"/>
                </a:solidFill>
                <a:effectLst/>
                <a:latin typeface="Verdana" panose="020B0604030504040204" pitchFamily="34" charset="0"/>
              </a:rPr>
              <a:t>low </a:t>
            </a:r>
            <a:r>
              <a:rPr lang="en-US" dirty="0">
                <a:solidFill>
                  <a:srgbClr val="000000"/>
                </a:solidFill>
                <a:latin typeface="Verdana" panose="020B0604030504040204" pitchFamily="34" charset="0"/>
              </a:rPr>
              <a:t>S</a:t>
            </a:r>
            <a:r>
              <a:rPr lang="en-US" b="0" i="0" dirty="0">
                <a:solidFill>
                  <a:srgbClr val="000000"/>
                </a:solidFill>
                <a:effectLst/>
                <a:latin typeface="Verdana" panose="020B0604030504040204" pitchFamily="34" charset="0"/>
              </a:rPr>
              <a:t>tatements</a:t>
            </a:r>
            <a:endParaRPr lang="en-KE" dirty="0"/>
          </a:p>
        </p:txBody>
      </p:sp>
      <p:sp>
        <p:nvSpPr>
          <p:cNvPr id="3" name="Content Placeholder 2">
            <a:extLst>
              <a:ext uri="{FF2B5EF4-FFF2-40B4-BE49-F238E27FC236}">
                <a16:creationId xmlns:a16="http://schemas.microsoft.com/office/drawing/2014/main" id="{8790220A-1453-16FB-E93A-A7C744AE2391}"/>
              </a:ext>
            </a:extLst>
          </p:cNvPr>
          <p:cNvSpPr>
            <a:spLocks noGrp="1"/>
          </p:cNvSpPr>
          <p:nvPr>
            <p:ph idx="1"/>
          </p:nvPr>
        </p:nvSpPr>
        <p:spPr/>
        <p:txBody>
          <a:bodyPr>
            <a:normAutofit lnSpcReduction="10000"/>
          </a:bodyPr>
          <a:lstStyle/>
          <a:p>
            <a:pPr marL="514350" indent="-514350" algn="l">
              <a:buFont typeface="+mj-lt"/>
              <a:buAutoNum type="arabicPeriod"/>
            </a:pPr>
            <a:r>
              <a:rPr lang="en-US" b="1" i="0" dirty="0">
                <a:solidFill>
                  <a:srgbClr val="C00000"/>
                </a:solidFill>
                <a:effectLst/>
                <a:latin typeface="var(--ff-lato)"/>
              </a:rPr>
              <a:t>Decision Making Statements</a:t>
            </a:r>
          </a:p>
          <a:p>
            <a:pPr algn="l"/>
            <a:r>
              <a:rPr lang="en-US" sz="2000" b="0" i="0" dirty="0">
                <a:solidFill>
                  <a:srgbClr val="0070C0"/>
                </a:solidFill>
                <a:effectLst/>
                <a:latin typeface="Verdana" panose="020B0604030504040204" pitchFamily="34" charset="0"/>
              </a:rPr>
              <a:t>Decision making statements are used in the Python programs to make them able to decide which of the alternative group of instructions to be executed, depending on value of a certain Boolean expression.</a:t>
            </a:r>
          </a:p>
          <a:p>
            <a:pPr marL="514350" indent="-514350" algn="l">
              <a:buFont typeface="+mj-lt"/>
              <a:buAutoNum type="arabicPeriod" startAt="2"/>
            </a:pPr>
            <a:r>
              <a:rPr lang="en-US" b="1" i="0" dirty="0">
                <a:solidFill>
                  <a:srgbClr val="C00000"/>
                </a:solidFill>
                <a:effectLst/>
                <a:latin typeface="var(--ff-lato)"/>
              </a:rPr>
              <a:t>Loops or Iteration Statements</a:t>
            </a:r>
          </a:p>
          <a:p>
            <a:pPr algn="l"/>
            <a:r>
              <a:rPr lang="en-US" sz="2000" b="0" i="0" dirty="0">
                <a:solidFill>
                  <a:srgbClr val="0070C0"/>
                </a:solidFill>
                <a:effectLst/>
                <a:latin typeface="Verdana" panose="020B0604030504040204" pitchFamily="34" charset="0"/>
              </a:rPr>
              <a:t>Most of the processes require a group of instructions to be repeatedly executed. In programming terminology, it is called a </a:t>
            </a:r>
            <a:r>
              <a:rPr lang="en-US" sz="2000" b="1" i="0" dirty="0">
                <a:solidFill>
                  <a:srgbClr val="0070C0"/>
                </a:solidFill>
                <a:effectLst/>
                <a:latin typeface="inherit"/>
              </a:rPr>
              <a:t>loop</a:t>
            </a:r>
            <a:r>
              <a:rPr lang="en-US" sz="2000" b="0" i="0" dirty="0">
                <a:solidFill>
                  <a:srgbClr val="0070C0"/>
                </a:solidFill>
                <a:effectLst/>
                <a:latin typeface="Verdana" panose="020B0604030504040204" pitchFamily="34" charset="0"/>
              </a:rPr>
              <a:t>. Instead of the next step, if the flow is redirected towards any earlier step, it constitutes a loop.</a:t>
            </a:r>
          </a:p>
          <a:p>
            <a:pPr marL="0" indent="0" algn="l">
              <a:buNone/>
            </a:pPr>
            <a:r>
              <a:rPr lang="en-US" sz="2400" b="1" i="0" dirty="0">
                <a:solidFill>
                  <a:srgbClr val="C00000"/>
                </a:solidFill>
                <a:effectLst/>
                <a:latin typeface="Verdana" panose="020B0604030504040204" pitchFamily="34" charset="0"/>
              </a:rPr>
              <a:t>3. Jump Statements</a:t>
            </a:r>
          </a:p>
          <a:p>
            <a:pPr marL="0" indent="0" algn="l">
              <a:buNone/>
            </a:pPr>
            <a:r>
              <a:rPr lang="en-US" sz="2000" b="0" i="0" dirty="0">
                <a:solidFill>
                  <a:srgbClr val="0070C0"/>
                </a:solidFill>
                <a:effectLst/>
                <a:latin typeface="Verdana" panose="020B0604030504040204" pitchFamily="34" charset="0"/>
              </a:rPr>
              <a:t>The jump statements are used to jump on a specific statement by breaking the current flow of the program. In Python, there are two jump statements </a:t>
            </a:r>
            <a:r>
              <a:rPr lang="en-US" sz="2000" b="1" i="0" u="none" strike="noStrike" dirty="0">
                <a:solidFill>
                  <a:srgbClr val="C00000"/>
                </a:solidFill>
                <a:effectLst/>
                <a:latin typeface="Verdana" panose="020B0604030504040204" pitchFamily="34" charset="0"/>
              </a:rPr>
              <a:t>break</a:t>
            </a:r>
            <a:r>
              <a:rPr lang="en-US" sz="2000" b="0" i="0" dirty="0">
                <a:solidFill>
                  <a:srgbClr val="0070C0"/>
                </a:solidFill>
                <a:effectLst/>
                <a:latin typeface="Verdana" panose="020B0604030504040204" pitchFamily="34" charset="0"/>
              </a:rPr>
              <a:t> and </a:t>
            </a:r>
            <a:r>
              <a:rPr lang="en-US" sz="2000" b="1" i="0" u="none" strike="noStrike" dirty="0">
                <a:solidFill>
                  <a:srgbClr val="C00000"/>
                </a:solidFill>
                <a:effectLst/>
                <a:latin typeface="Verdana" panose="020B0604030504040204" pitchFamily="34" charset="0"/>
              </a:rPr>
              <a:t>continue</a:t>
            </a:r>
            <a:r>
              <a:rPr lang="en-US" sz="2000" b="0" i="0" dirty="0">
                <a:solidFill>
                  <a:srgbClr val="0070C0"/>
                </a:solidFill>
                <a:effectLst/>
                <a:latin typeface="Verdana" panose="020B0604030504040204" pitchFamily="34" charset="0"/>
              </a:rPr>
              <a:t>.</a:t>
            </a:r>
            <a:endParaRPr lang="en-US" sz="3200" b="1" i="0" dirty="0">
              <a:solidFill>
                <a:srgbClr val="0070C0"/>
              </a:solidFill>
              <a:effectLst/>
              <a:latin typeface="Verdana" panose="020B0604030504040204" pitchFamily="34" charset="0"/>
            </a:endParaRPr>
          </a:p>
        </p:txBody>
      </p:sp>
    </p:spTree>
    <p:extLst>
      <p:ext uri="{BB962C8B-B14F-4D97-AF65-F5344CB8AC3E}">
        <p14:creationId xmlns:p14="http://schemas.microsoft.com/office/powerpoint/2010/main" val="383557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6E4A2-6E17-718A-F69A-0FBFDA254543}"/>
              </a:ext>
            </a:extLst>
          </p:cNvPr>
          <p:cNvSpPr>
            <a:spLocks noGrp="1"/>
          </p:cNvSpPr>
          <p:nvPr>
            <p:ph type="title"/>
          </p:nvPr>
        </p:nvSpPr>
        <p:spPr/>
        <p:txBody>
          <a:bodyPr/>
          <a:lstStyle/>
          <a:p>
            <a:r>
              <a:rPr lang="en-US" dirty="0"/>
              <a:t>Graphically Speaking</a:t>
            </a:r>
            <a:endParaRPr lang="en-KE" dirty="0"/>
          </a:p>
        </p:txBody>
      </p:sp>
      <p:sp>
        <p:nvSpPr>
          <p:cNvPr id="5" name="Text Placeholder 4">
            <a:extLst>
              <a:ext uri="{FF2B5EF4-FFF2-40B4-BE49-F238E27FC236}">
                <a16:creationId xmlns:a16="http://schemas.microsoft.com/office/drawing/2014/main" id="{EF0709E1-466E-56F9-A5F9-356E71FFE2F3}"/>
              </a:ext>
            </a:extLst>
          </p:cNvPr>
          <p:cNvSpPr>
            <a:spLocks noGrp="1"/>
          </p:cNvSpPr>
          <p:nvPr>
            <p:ph type="body" idx="1"/>
          </p:nvPr>
        </p:nvSpPr>
        <p:spPr/>
        <p:txBody>
          <a:bodyPr/>
          <a:lstStyle/>
          <a:p>
            <a:r>
              <a:rPr lang="en-US" b="1" i="0" dirty="0">
                <a:solidFill>
                  <a:srgbClr val="C00000"/>
                </a:solidFill>
                <a:effectLst/>
                <a:latin typeface="var(--ff-lato)"/>
              </a:rPr>
              <a:t>Decision Making Statements</a:t>
            </a:r>
          </a:p>
        </p:txBody>
      </p:sp>
      <p:pic>
        <p:nvPicPr>
          <p:cNvPr id="9" name="Content Placeholder 8">
            <a:extLst>
              <a:ext uri="{FF2B5EF4-FFF2-40B4-BE49-F238E27FC236}">
                <a16:creationId xmlns:a16="http://schemas.microsoft.com/office/drawing/2014/main" id="{2E8B8041-984C-B604-F079-353EA25F345E}"/>
              </a:ext>
            </a:extLst>
          </p:cNvPr>
          <p:cNvPicPr>
            <a:picLocks noGrp="1" noChangeAspect="1"/>
          </p:cNvPicPr>
          <p:nvPr>
            <p:ph sz="half" idx="2"/>
          </p:nvPr>
        </p:nvPicPr>
        <p:blipFill>
          <a:blip r:embed="rId2"/>
          <a:stretch>
            <a:fillRect/>
          </a:stretch>
        </p:blipFill>
        <p:spPr>
          <a:xfrm>
            <a:off x="1096963" y="2975551"/>
            <a:ext cx="4938712" cy="2592823"/>
          </a:xfrm>
          <a:prstGeom prst="rect">
            <a:avLst/>
          </a:prstGeom>
        </p:spPr>
      </p:pic>
      <p:sp>
        <p:nvSpPr>
          <p:cNvPr id="7" name="Text Placeholder 6">
            <a:extLst>
              <a:ext uri="{FF2B5EF4-FFF2-40B4-BE49-F238E27FC236}">
                <a16:creationId xmlns:a16="http://schemas.microsoft.com/office/drawing/2014/main" id="{EA73F0A4-F85B-26E3-6E76-184A74BD1642}"/>
              </a:ext>
            </a:extLst>
          </p:cNvPr>
          <p:cNvSpPr>
            <a:spLocks noGrp="1"/>
          </p:cNvSpPr>
          <p:nvPr>
            <p:ph type="body" sz="quarter" idx="3"/>
          </p:nvPr>
        </p:nvSpPr>
        <p:spPr/>
        <p:txBody>
          <a:bodyPr/>
          <a:lstStyle/>
          <a:p>
            <a:r>
              <a:rPr lang="en-US" b="1" i="0" dirty="0">
                <a:solidFill>
                  <a:srgbClr val="C00000"/>
                </a:solidFill>
                <a:effectLst/>
                <a:latin typeface="var(--ff-lato)"/>
              </a:rPr>
              <a:t>Loops or Iteration Statements</a:t>
            </a:r>
          </a:p>
        </p:txBody>
      </p:sp>
      <p:pic>
        <p:nvPicPr>
          <p:cNvPr id="10" name="Content Placeholder 9">
            <a:extLst>
              <a:ext uri="{FF2B5EF4-FFF2-40B4-BE49-F238E27FC236}">
                <a16:creationId xmlns:a16="http://schemas.microsoft.com/office/drawing/2014/main" id="{0871E289-740E-04B0-E687-92F566326AA2}"/>
              </a:ext>
            </a:extLst>
          </p:cNvPr>
          <p:cNvPicPr>
            <a:picLocks noGrp="1" noChangeAspect="1"/>
          </p:cNvPicPr>
          <p:nvPr>
            <p:ph sz="quarter" idx="4"/>
          </p:nvPr>
        </p:nvPicPr>
        <p:blipFill>
          <a:blip r:embed="rId3"/>
          <a:stretch>
            <a:fillRect/>
          </a:stretch>
        </p:blipFill>
        <p:spPr>
          <a:xfrm>
            <a:off x="6218238" y="2930711"/>
            <a:ext cx="4937125" cy="2682504"/>
          </a:xfrm>
          <a:prstGeom prst="rect">
            <a:avLst/>
          </a:prstGeom>
        </p:spPr>
      </p:pic>
      <p:sp>
        <p:nvSpPr>
          <p:cNvPr id="11" name="TextBox 10">
            <a:extLst>
              <a:ext uri="{FF2B5EF4-FFF2-40B4-BE49-F238E27FC236}">
                <a16:creationId xmlns:a16="http://schemas.microsoft.com/office/drawing/2014/main" id="{53CC99BC-EBE5-FDD9-1348-AC102808B03D}"/>
              </a:ext>
            </a:extLst>
          </p:cNvPr>
          <p:cNvSpPr txBox="1"/>
          <p:nvPr/>
        </p:nvSpPr>
        <p:spPr>
          <a:xfrm>
            <a:off x="2275406" y="3966850"/>
            <a:ext cx="1195754" cy="375139"/>
          </a:xfrm>
          <a:prstGeom prst="rect">
            <a:avLst/>
          </a:prstGeom>
          <a:noFill/>
        </p:spPr>
        <p:txBody>
          <a:bodyPr wrap="square" rtlCol="0">
            <a:spAutoFit/>
          </a:bodyPr>
          <a:lstStyle/>
          <a:p>
            <a:r>
              <a:rPr lang="en-US" dirty="0"/>
              <a:t>TRUE</a:t>
            </a:r>
            <a:endParaRPr lang="en-KE" dirty="0"/>
          </a:p>
        </p:txBody>
      </p:sp>
      <p:sp>
        <p:nvSpPr>
          <p:cNvPr id="12" name="TextBox 11">
            <a:extLst>
              <a:ext uri="{FF2B5EF4-FFF2-40B4-BE49-F238E27FC236}">
                <a16:creationId xmlns:a16="http://schemas.microsoft.com/office/drawing/2014/main" id="{29480A42-8C58-6B5C-85E2-AB17BD2C5FAC}"/>
              </a:ext>
            </a:extLst>
          </p:cNvPr>
          <p:cNvSpPr txBox="1"/>
          <p:nvPr/>
        </p:nvSpPr>
        <p:spPr>
          <a:xfrm>
            <a:off x="3974123" y="3960506"/>
            <a:ext cx="1195754" cy="375139"/>
          </a:xfrm>
          <a:prstGeom prst="rect">
            <a:avLst/>
          </a:prstGeom>
          <a:noFill/>
        </p:spPr>
        <p:txBody>
          <a:bodyPr wrap="square" rtlCol="0">
            <a:spAutoFit/>
          </a:bodyPr>
          <a:lstStyle/>
          <a:p>
            <a:r>
              <a:rPr lang="en-US" dirty="0"/>
              <a:t>FALSE</a:t>
            </a:r>
            <a:endParaRPr lang="en-KE" dirty="0"/>
          </a:p>
        </p:txBody>
      </p:sp>
      <p:sp>
        <p:nvSpPr>
          <p:cNvPr id="13" name="TextBox 12">
            <a:extLst>
              <a:ext uri="{FF2B5EF4-FFF2-40B4-BE49-F238E27FC236}">
                <a16:creationId xmlns:a16="http://schemas.microsoft.com/office/drawing/2014/main" id="{A6605BEC-8627-8946-50B0-3C10A03CE2F6}"/>
              </a:ext>
            </a:extLst>
          </p:cNvPr>
          <p:cNvSpPr txBox="1"/>
          <p:nvPr/>
        </p:nvSpPr>
        <p:spPr>
          <a:xfrm>
            <a:off x="2820804" y="2648107"/>
            <a:ext cx="1195754" cy="375139"/>
          </a:xfrm>
          <a:prstGeom prst="rect">
            <a:avLst/>
          </a:prstGeom>
          <a:noFill/>
        </p:spPr>
        <p:txBody>
          <a:bodyPr wrap="square" rtlCol="0">
            <a:spAutoFit/>
          </a:bodyPr>
          <a:lstStyle/>
          <a:p>
            <a:r>
              <a:rPr lang="en-US" dirty="0"/>
              <a:t>Condition</a:t>
            </a:r>
            <a:endParaRPr lang="en-KE" dirty="0"/>
          </a:p>
        </p:txBody>
      </p:sp>
      <p:sp>
        <p:nvSpPr>
          <p:cNvPr id="14" name="TextBox 13">
            <a:extLst>
              <a:ext uri="{FF2B5EF4-FFF2-40B4-BE49-F238E27FC236}">
                <a16:creationId xmlns:a16="http://schemas.microsoft.com/office/drawing/2014/main" id="{71EDC34F-1C49-AEC8-344E-2A3357866752}"/>
              </a:ext>
            </a:extLst>
          </p:cNvPr>
          <p:cNvSpPr txBox="1"/>
          <p:nvPr/>
        </p:nvSpPr>
        <p:spPr>
          <a:xfrm>
            <a:off x="3669322" y="5687025"/>
            <a:ext cx="1336429" cy="369332"/>
          </a:xfrm>
          <a:prstGeom prst="rect">
            <a:avLst/>
          </a:prstGeom>
          <a:noFill/>
        </p:spPr>
        <p:txBody>
          <a:bodyPr wrap="square" rtlCol="0">
            <a:spAutoFit/>
          </a:bodyPr>
          <a:lstStyle/>
          <a:p>
            <a:r>
              <a:rPr lang="en-US" dirty="0"/>
              <a:t>Outcome 2</a:t>
            </a:r>
            <a:endParaRPr lang="en-KE" dirty="0"/>
          </a:p>
        </p:txBody>
      </p:sp>
      <p:sp>
        <p:nvSpPr>
          <p:cNvPr id="15" name="TextBox 14">
            <a:extLst>
              <a:ext uri="{FF2B5EF4-FFF2-40B4-BE49-F238E27FC236}">
                <a16:creationId xmlns:a16="http://schemas.microsoft.com/office/drawing/2014/main" id="{017A6434-94C6-7FA8-4250-73441DDBC06E}"/>
              </a:ext>
            </a:extLst>
          </p:cNvPr>
          <p:cNvSpPr txBox="1"/>
          <p:nvPr/>
        </p:nvSpPr>
        <p:spPr>
          <a:xfrm>
            <a:off x="1817077" y="5687025"/>
            <a:ext cx="1336430" cy="369332"/>
          </a:xfrm>
          <a:prstGeom prst="rect">
            <a:avLst/>
          </a:prstGeom>
          <a:noFill/>
        </p:spPr>
        <p:txBody>
          <a:bodyPr wrap="square" rtlCol="0">
            <a:spAutoFit/>
          </a:bodyPr>
          <a:lstStyle/>
          <a:p>
            <a:r>
              <a:rPr lang="en-US" dirty="0"/>
              <a:t>Outcome 1</a:t>
            </a:r>
            <a:endParaRPr lang="en-KE" dirty="0"/>
          </a:p>
        </p:txBody>
      </p:sp>
      <p:sp>
        <p:nvSpPr>
          <p:cNvPr id="16" name="TextBox 15">
            <a:extLst>
              <a:ext uri="{FF2B5EF4-FFF2-40B4-BE49-F238E27FC236}">
                <a16:creationId xmlns:a16="http://schemas.microsoft.com/office/drawing/2014/main" id="{B9B20CB0-16C7-3A02-91E4-309364689661}"/>
              </a:ext>
            </a:extLst>
          </p:cNvPr>
          <p:cNvSpPr txBox="1"/>
          <p:nvPr/>
        </p:nvSpPr>
        <p:spPr>
          <a:xfrm>
            <a:off x="7889631" y="5684121"/>
            <a:ext cx="1195754" cy="375139"/>
          </a:xfrm>
          <a:prstGeom prst="rect">
            <a:avLst/>
          </a:prstGeom>
          <a:noFill/>
        </p:spPr>
        <p:txBody>
          <a:bodyPr wrap="square" rtlCol="0">
            <a:spAutoFit/>
          </a:bodyPr>
          <a:lstStyle/>
          <a:p>
            <a:r>
              <a:rPr lang="en-US" dirty="0"/>
              <a:t>Outcome</a:t>
            </a:r>
            <a:endParaRPr lang="en-KE" dirty="0"/>
          </a:p>
        </p:txBody>
      </p:sp>
      <p:sp>
        <p:nvSpPr>
          <p:cNvPr id="17" name="TextBox 16">
            <a:extLst>
              <a:ext uri="{FF2B5EF4-FFF2-40B4-BE49-F238E27FC236}">
                <a16:creationId xmlns:a16="http://schemas.microsoft.com/office/drawing/2014/main" id="{BABDB564-53CA-002B-D86E-3E19378CEB38}"/>
              </a:ext>
            </a:extLst>
          </p:cNvPr>
          <p:cNvSpPr txBox="1"/>
          <p:nvPr/>
        </p:nvSpPr>
        <p:spPr>
          <a:xfrm>
            <a:off x="7889631" y="2648107"/>
            <a:ext cx="1195754" cy="375139"/>
          </a:xfrm>
          <a:prstGeom prst="rect">
            <a:avLst/>
          </a:prstGeom>
          <a:noFill/>
        </p:spPr>
        <p:txBody>
          <a:bodyPr wrap="square" rtlCol="0">
            <a:spAutoFit/>
          </a:bodyPr>
          <a:lstStyle/>
          <a:p>
            <a:r>
              <a:rPr lang="en-US" dirty="0"/>
              <a:t>Condition</a:t>
            </a:r>
            <a:endParaRPr lang="en-KE" dirty="0"/>
          </a:p>
        </p:txBody>
      </p:sp>
    </p:spTree>
    <p:extLst>
      <p:ext uri="{BB962C8B-B14F-4D97-AF65-F5344CB8AC3E}">
        <p14:creationId xmlns:p14="http://schemas.microsoft.com/office/powerpoint/2010/main" val="400804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666C-0A26-8353-A9D3-8BB56227243E}"/>
              </a:ext>
            </a:extLst>
          </p:cNvPr>
          <p:cNvSpPr>
            <a:spLocks noGrp="1"/>
          </p:cNvSpPr>
          <p:nvPr>
            <p:ph type="title"/>
          </p:nvPr>
        </p:nvSpPr>
        <p:spPr/>
        <p:txBody>
          <a:bodyPr/>
          <a:lstStyle/>
          <a:p>
            <a:r>
              <a:rPr lang="en-US" b="0" i="0" dirty="0">
                <a:solidFill>
                  <a:srgbClr val="000000"/>
                </a:solidFill>
                <a:effectLst/>
                <a:latin typeface="var(--ff-lato)"/>
              </a:rPr>
              <a:t>Decision Making Statements</a:t>
            </a:r>
            <a:endParaRPr lang="en-KE" dirty="0"/>
          </a:p>
        </p:txBody>
      </p:sp>
      <p:sp>
        <p:nvSpPr>
          <p:cNvPr id="4" name="Content Placeholder 3">
            <a:extLst>
              <a:ext uri="{FF2B5EF4-FFF2-40B4-BE49-F238E27FC236}">
                <a16:creationId xmlns:a16="http://schemas.microsoft.com/office/drawing/2014/main" id="{CD77030D-94B0-5941-18D0-B6D16BD54146}"/>
              </a:ext>
            </a:extLst>
          </p:cNvPr>
          <p:cNvSpPr>
            <a:spLocks noGrp="1"/>
          </p:cNvSpPr>
          <p:nvPr>
            <p:ph idx="1"/>
          </p:nvPr>
        </p:nvSpPr>
        <p:spPr>
          <a:xfrm>
            <a:off x="4300151" y="731520"/>
            <a:ext cx="7434649" cy="5471572"/>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2400" b="0" i="0" dirty="0">
                <a:solidFill>
                  <a:srgbClr val="CCCCCC"/>
                </a:solidFill>
                <a:effectLst/>
                <a:latin typeface="Courier New" panose="02070309020205020404" pitchFamily="49" charset="0"/>
              </a:rPr>
              <a:t>marks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80</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if</a:t>
            </a:r>
            <a:r>
              <a:rPr lang="en-US" sz="2400" b="0" i="0" dirty="0">
                <a:solidFill>
                  <a:srgbClr val="CCCCCC"/>
                </a:solidFill>
                <a:effectLst/>
                <a:latin typeface="Courier New" panose="02070309020205020404" pitchFamily="49" charset="0"/>
              </a:rPr>
              <a:t> marks </a:t>
            </a:r>
            <a:r>
              <a:rPr lang="en-US" sz="2400" b="0" i="0" dirty="0">
                <a:solidFill>
                  <a:srgbClr val="67CDCC"/>
                </a:solidFill>
                <a:effectLst/>
                <a:latin typeface="Courier New" panose="02070309020205020404" pitchFamily="49" charset="0"/>
              </a:rPr>
              <a:t>&lt;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30</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"Failed"</a:t>
            </a:r>
            <a:r>
              <a:rPr lang="en-US" sz="2400" b="0" i="0" dirty="0">
                <a:solidFill>
                  <a:srgbClr val="CCCCCC"/>
                </a:solidFill>
                <a:effectLst/>
                <a:latin typeface="Courier New" panose="02070309020205020404" pitchFamily="49" charset="0"/>
              </a:rPr>
              <a:t> </a:t>
            </a:r>
          </a:p>
          <a:p>
            <a:pPr marL="0" indent="0">
              <a:buNone/>
            </a:pPr>
            <a:r>
              <a:rPr lang="en-US" sz="2400" b="0" i="0" dirty="0" err="1">
                <a:solidFill>
                  <a:srgbClr val="CC99CD"/>
                </a:solidFill>
                <a:effectLst/>
                <a:latin typeface="Courier New" panose="02070309020205020404" pitchFamily="49" charset="0"/>
              </a:rPr>
              <a:t>elif</a:t>
            </a:r>
            <a:r>
              <a:rPr lang="en-US" sz="2400" b="0" i="0" dirty="0">
                <a:solidFill>
                  <a:srgbClr val="CCCCCC"/>
                </a:solidFill>
                <a:effectLst/>
                <a:latin typeface="Courier New" panose="02070309020205020404" pitchFamily="49" charset="0"/>
              </a:rPr>
              <a:t> marks </a:t>
            </a:r>
            <a:r>
              <a:rPr lang="en-US" sz="2400" b="0" i="0" dirty="0">
                <a:solidFill>
                  <a:srgbClr val="67CDCC"/>
                </a:solidFill>
                <a:effectLst/>
                <a:latin typeface="Courier New" panose="02070309020205020404" pitchFamily="49" charset="0"/>
              </a:rPr>
              <a:t>&gt;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75</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"Passed with distinction"</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else</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CCCC"/>
                </a:solidFill>
                <a:effectLst/>
                <a:latin typeface="Courier New" panose="02070309020205020404" pitchFamily="49" charset="0"/>
              </a:rPr>
              <a:t>	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"Passed“</a:t>
            </a:r>
          </a:p>
          <a:p>
            <a:pPr marL="0" indent="0">
              <a:buNone/>
            </a:pPr>
            <a:endParaRPr lang="en-US" sz="2400" b="0" i="0" dirty="0">
              <a:solidFill>
                <a:srgbClr val="CCCCCC"/>
              </a:solidFill>
              <a:effectLst/>
              <a:latin typeface="Courier New" panose="02070309020205020404" pitchFamily="49" charset="0"/>
            </a:endParaRP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(result)</a:t>
            </a:r>
            <a:endParaRPr lang="en-KE" sz="2400" dirty="0"/>
          </a:p>
        </p:txBody>
      </p:sp>
      <p:sp>
        <p:nvSpPr>
          <p:cNvPr id="5" name="Text Placeholder 4">
            <a:extLst>
              <a:ext uri="{FF2B5EF4-FFF2-40B4-BE49-F238E27FC236}">
                <a16:creationId xmlns:a16="http://schemas.microsoft.com/office/drawing/2014/main" id="{EE1A0E96-16DF-0CEC-E5E0-BF9B7CADD50C}"/>
              </a:ext>
            </a:extLst>
          </p:cNvPr>
          <p:cNvSpPr>
            <a:spLocks noGrp="1"/>
          </p:cNvSpPr>
          <p:nvPr>
            <p:ph type="body" sz="half" idx="2"/>
          </p:nvPr>
        </p:nvSpPr>
        <p:spPr/>
        <p:txBody>
          <a:bodyPr>
            <a:normAutofit lnSpcReduction="10000"/>
          </a:bodyPr>
          <a:lstStyle/>
          <a:p>
            <a:pPr algn="l"/>
            <a:r>
              <a:rPr lang="en-US" sz="2800" b="1" i="0" dirty="0">
                <a:solidFill>
                  <a:srgbClr val="C00000"/>
                </a:solidFill>
                <a:effectLst/>
                <a:highlight>
                  <a:srgbClr val="FFFF00"/>
                </a:highlight>
                <a:latin typeface="Verdana" panose="020B0604030504040204" pitchFamily="34" charset="0"/>
              </a:rPr>
              <a:t>The if Statements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Python provides </a:t>
            </a:r>
            <a:r>
              <a:rPr lang="en-US" b="0" i="0" u="none" strike="noStrike" dirty="0">
                <a:solidFill>
                  <a:srgbClr val="008000"/>
                </a:solidFill>
                <a:effectLst/>
                <a:latin typeface="Verdana" panose="020B0604030504040204" pitchFamily="34" charset="0"/>
                <a:hlinkClick r:id="rId2"/>
              </a:rPr>
              <a:t>if..</a:t>
            </a:r>
            <a:r>
              <a:rPr lang="en-US" b="0" i="0" u="none" strike="noStrike" dirty="0" err="1">
                <a:solidFill>
                  <a:srgbClr val="008000"/>
                </a:solidFill>
                <a:effectLst/>
                <a:latin typeface="Verdana" panose="020B0604030504040204" pitchFamily="34" charset="0"/>
                <a:hlinkClick r:id="rId2"/>
              </a:rPr>
              <a:t>elif</a:t>
            </a:r>
            <a:r>
              <a:rPr lang="en-US" b="0" i="0" u="none" strike="noStrike" dirty="0">
                <a:solidFill>
                  <a:srgbClr val="008000"/>
                </a:solidFill>
                <a:effectLst/>
                <a:latin typeface="Verdana" panose="020B0604030504040204" pitchFamily="34" charset="0"/>
                <a:hlinkClick r:id="rId2"/>
              </a:rPr>
              <a:t>..else</a:t>
            </a:r>
            <a:r>
              <a:rPr lang="en-US" b="0" i="0" dirty="0">
                <a:solidFill>
                  <a:srgbClr val="000000"/>
                </a:solidFill>
                <a:effectLst/>
                <a:latin typeface="Verdana" panose="020B0604030504040204" pitchFamily="34" charset="0"/>
              </a:rPr>
              <a:t> control statements as a part of decision marking. </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Following is a simple example which makes use of if..</a:t>
            </a:r>
            <a:r>
              <a:rPr lang="en-US" b="0" i="0" dirty="0" err="1">
                <a:solidFill>
                  <a:srgbClr val="000000"/>
                </a:solidFill>
                <a:effectLst/>
                <a:latin typeface="Verdana" panose="020B0604030504040204" pitchFamily="34" charset="0"/>
              </a:rPr>
              <a:t>elif</a:t>
            </a:r>
            <a:r>
              <a:rPr lang="en-US" b="0" i="0" dirty="0">
                <a:solidFill>
                  <a:srgbClr val="000000"/>
                </a:solidFill>
                <a:effectLst/>
                <a:latin typeface="Verdana" panose="020B0604030504040204" pitchFamily="34" charset="0"/>
              </a:rPr>
              <a:t>..else. </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You can try to run this program using different marks and verify the result.</a:t>
            </a:r>
          </a:p>
          <a:p>
            <a:endParaRPr lang="en-KE" dirty="0"/>
          </a:p>
        </p:txBody>
      </p:sp>
    </p:spTree>
    <p:extLst>
      <p:ext uri="{BB962C8B-B14F-4D97-AF65-F5344CB8AC3E}">
        <p14:creationId xmlns:p14="http://schemas.microsoft.com/office/powerpoint/2010/main" val="4056819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948F3-CCB2-068E-84AF-FF635A8EE642}"/>
              </a:ext>
            </a:extLst>
          </p:cNvPr>
          <p:cNvSpPr>
            <a:spLocks noGrp="1"/>
          </p:cNvSpPr>
          <p:nvPr>
            <p:ph type="title"/>
          </p:nvPr>
        </p:nvSpPr>
        <p:spPr/>
        <p:txBody>
          <a:bodyPr/>
          <a:lstStyle/>
          <a:p>
            <a:r>
              <a:rPr lang="en-US" b="0" i="0" dirty="0">
                <a:solidFill>
                  <a:srgbClr val="000000"/>
                </a:solidFill>
                <a:effectLst/>
                <a:latin typeface="var(--ff-lato)"/>
              </a:rPr>
              <a:t>Decision Making Statements</a:t>
            </a:r>
            <a:endParaRPr lang="en-KE" dirty="0"/>
          </a:p>
        </p:txBody>
      </p:sp>
      <p:sp>
        <p:nvSpPr>
          <p:cNvPr id="5" name="Content Placeholder 4">
            <a:extLst>
              <a:ext uri="{FF2B5EF4-FFF2-40B4-BE49-F238E27FC236}">
                <a16:creationId xmlns:a16="http://schemas.microsoft.com/office/drawing/2014/main" id="{536967F3-642D-B559-436B-AF3C4CED4602}"/>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pPr marL="0" indent="0">
              <a:buNone/>
            </a:pPr>
            <a:r>
              <a:rPr lang="en-US" sz="2400" b="0" i="0" dirty="0">
                <a:solidFill>
                  <a:srgbClr val="CC99CD"/>
                </a:solidFill>
                <a:effectLst/>
                <a:latin typeface="Courier New" panose="02070309020205020404" pitchFamily="49" charset="0"/>
              </a:rPr>
              <a:t>def</a:t>
            </a:r>
            <a:r>
              <a:rPr lang="en-US" sz="2400" b="0" i="0" dirty="0">
                <a:solidFill>
                  <a:srgbClr val="CCCCCC"/>
                </a:solidFill>
                <a:effectLst/>
                <a:latin typeface="Courier New" panose="02070309020205020404" pitchFamily="49" charset="0"/>
              </a:rPr>
              <a:t> </a:t>
            </a:r>
            <a:r>
              <a:rPr lang="en-US" sz="2400" b="0" i="0" dirty="0" err="1">
                <a:solidFill>
                  <a:srgbClr val="F08D49"/>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(n): </a:t>
            </a:r>
          </a:p>
          <a:p>
            <a:pPr marL="0" indent="0">
              <a:buNone/>
            </a:pPr>
            <a:r>
              <a:rPr lang="en-US" sz="2400" dirty="0">
                <a:solidFill>
                  <a:srgbClr val="CC99CD"/>
                </a:solidFill>
                <a:latin typeface="Courier New" panose="02070309020205020404" pitchFamily="49" charset="0"/>
              </a:rPr>
              <a:t>   </a:t>
            </a:r>
            <a:r>
              <a:rPr lang="en-US" sz="2400" b="0" i="0" dirty="0">
                <a:solidFill>
                  <a:srgbClr val="CC99CD"/>
                </a:solidFill>
                <a:effectLst/>
                <a:latin typeface="Courier New" panose="02070309020205020404" pitchFamily="49" charset="0"/>
              </a:rPr>
              <a:t>match</a:t>
            </a:r>
            <a:r>
              <a:rPr lang="en-US" sz="2400" b="0" i="0" dirty="0">
                <a:solidFill>
                  <a:srgbClr val="CCCCCC"/>
                </a:solidFill>
                <a:effectLst/>
                <a:latin typeface="Courier New" panose="02070309020205020404" pitchFamily="49" charset="0"/>
              </a:rPr>
              <a:t> n: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'e'</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t>
            </a:r>
            <a:r>
              <a:rPr lang="en-US" sz="2400" b="0" i="0" dirty="0" err="1">
                <a:solidFill>
                  <a:srgbClr val="7EC699"/>
                </a:solidFill>
                <a:effectLst/>
                <a:latin typeface="Courier New" panose="02070309020205020404" pitchFamily="49" charset="0"/>
              </a:rPr>
              <a:t>i</a:t>
            </a:r>
            <a:r>
              <a:rPr lang="en-US" sz="2400" b="0" i="0" dirty="0">
                <a:solidFill>
                  <a:srgbClr val="7EC699"/>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'o'</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'u'</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_</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"Simple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'a’</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'm’</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'o'</a:t>
            </a:r>
            <a:r>
              <a:rPr lang="en-US" sz="2400" b="0" i="0" dirty="0">
                <a:solidFill>
                  <a:srgbClr val="CCCCCC"/>
                </a:solidFill>
                <a:effectLst/>
                <a:latin typeface="Courier New" panose="02070309020205020404" pitchFamily="49" charset="0"/>
              </a:rPr>
              <a:t>))</a:t>
            </a:r>
            <a:endParaRPr lang="en-KE" sz="2400" dirty="0"/>
          </a:p>
        </p:txBody>
      </p:sp>
      <p:sp>
        <p:nvSpPr>
          <p:cNvPr id="6" name="Text Placeholder 5">
            <a:extLst>
              <a:ext uri="{FF2B5EF4-FFF2-40B4-BE49-F238E27FC236}">
                <a16:creationId xmlns:a16="http://schemas.microsoft.com/office/drawing/2014/main" id="{02873B12-9C37-E272-32B5-F0071CB4E9E5}"/>
              </a:ext>
            </a:extLst>
          </p:cNvPr>
          <p:cNvSpPr>
            <a:spLocks noGrp="1"/>
          </p:cNvSpPr>
          <p:nvPr>
            <p:ph type="body" sz="half" idx="2"/>
          </p:nvPr>
        </p:nvSpPr>
        <p:spPr>
          <a:xfrm>
            <a:off x="457200" y="2926080"/>
            <a:ext cx="3200400" cy="3511790"/>
          </a:xfrm>
        </p:spPr>
        <p:txBody>
          <a:bodyPr>
            <a:normAutofit fontScale="92500" lnSpcReduction="10000"/>
          </a:bodyPr>
          <a:lstStyle/>
          <a:p>
            <a:pPr algn="l"/>
            <a:r>
              <a:rPr lang="en-US" sz="2400" b="1" i="0" dirty="0">
                <a:solidFill>
                  <a:srgbClr val="C00000"/>
                </a:solidFill>
                <a:effectLst/>
                <a:highlight>
                  <a:srgbClr val="FFFF00"/>
                </a:highlight>
                <a:latin typeface="Verdana" panose="020B0604030504040204" pitchFamily="34" charset="0"/>
              </a:rPr>
              <a:t>The match Statement</a:t>
            </a:r>
          </a:p>
          <a:p>
            <a:pPr marL="285750" indent="-285750" algn="l">
              <a:buFont typeface="Wingdings" panose="05000000000000000000" pitchFamily="2" charset="2"/>
              <a:buChar char="Ø"/>
            </a:pPr>
            <a:r>
              <a:rPr lang="en-US" sz="2000" b="0" i="0" dirty="0">
                <a:solidFill>
                  <a:srgbClr val="000000"/>
                </a:solidFill>
                <a:effectLst/>
                <a:latin typeface="Verdana" panose="020B0604030504040204" pitchFamily="34" charset="0"/>
              </a:rPr>
              <a:t>Python supports </a:t>
            </a:r>
            <a:r>
              <a:rPr lang="en-US" sz="2000" b="0" i="0" u="none" strike="noStrike" dirty="0">
                <a:solidFill>
                  <a:srgbClr val="008000"/>
                </a:solidFill>
                <a:effectLst/>
                <a:latin typeface="Verdana" panose="020B0604030504040204" pitchFamily="34" charset="0"/>
                <a:hlinkClick r:id="rId2"/>
              </a:rPr>
              <a:t>Match-Case</a:t>
            </a:r>
            <a:r>
              <a:rPr lang="en-US" sz="2000" b="0" i="0" dirty="0">
                <a:solidFill>
                  <a:srgbClr val="000000"/>
                </a:solidFill>
                <a:effectLst/>
                <a:latin typeface="Verdana" panose="020B0604030504040204" pitchFamily="34" charset="0"/>
              </a:rPr>
              <a:t> statement, which can also be used as a part of decision making.</a:t>
            </a:r>
          </a:p>
          <a:p>
            <a:pPr marL="285750" indent="-285750" algn="l">
              <a:buFont typeface="Wingdings" panose="05000000000000000000" pitchFamily="2" charset="2"/>
              <a:buChar char="Ø"/>
            </a:pPr>
            <a:r>
              <a:rPr lang="en-US" sz="2000" b="0" i="0" dirty="0">
                <a:solidFill>
                  <a:srgbClr val="000000"/>
                </a:solidFill>
                <a:effectLst/>
                <a:latin typeface="Verdana" panose="020B0604030504040204" pitchFamily="34" charset="0"/>
              </a:rPr>
              <a:t>Following is a simple example which makes use of match statement.</a:t>
            </a:r>
          </a:p>
          <a:p>
            <a:endParaRPr lang="en-KE" dirty="0"/>
          </a:p>
        </p:txBody>
      </p:sp>
    </p:spTree>
    <p:extLst>
      <p:ext uri="{BB962C8B-B14F-4D97-AF65-F5344CB8AC3E}">
        <p14:creationId xmlns:p14="http://schemas.microsoft.com/office/powerpoint/2010/main" val="75880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5081FF-8B29-0064-4611-5CBDF9F069A9}"/>
              </a:ext>
            </a:extLst>
          </p:cNvPr>
          <p:cNvSpPr>
            <a:spLocks noGrp="1"/>
          </p:cNvSpPr>
          <p:nvPr>
            <p:ph type="title"/>
          </p:nvPr>
        </p:nvSpPr>
        <p:spPr/>
        <p:txBody>
          <a:bodyPr/>
          <a:lstStyle/>
          <a:p>
            <a:r>
              <a:rPr lang="en-US" b="0" i="0" dirty="0">
                <a:solidFill>
                  <a:srgbClr val="000000"/>
                </a:solidFill>
                <a:effectLst/>
                <a:latin typeface="var(--ff-lato)"/>
              </a:rPr>
              <a:t>Loops or Iteration Statements</a:t>
            </a:r>
            <a:endParaRPr lang="en-KE" dirty="0"/>
          </a:p>
        </p:txBody>
      </p:sp>
      <p:sp>
        <p:nvSpPr>
          <p:cNvPr id="5" name="Content Placeholder 4">
            <a:extLst>
              <a:ext uri="{FF2B5EF4-FFF2-40B4-BE49-F238E27FC236}">
                <a16:creationId xmlns:a16="http://schemas.microsoft.com/office/drawing/2014/main" id="{D8716BE7-8645-DA60-718E-A199C651A2A3}"/>
              </a:ext>
            </a:extLst>
          </p:cNvPr>
          <p:cNvSpPr>
            <a:spLocks noGrp="1"/>
          </p:cNvSpPr>
          <p:nvPr>
            <p:ph idx="1"/>
          </p:nvPr>
        </p:nvSpPr>
        <p:spPr>
          <a:xfrm>
            <a:off x="4250724" y="800100"/>
            <a:ext cx="7772400" cy="5257800"/>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4800" b="0" i="0" dirty="0">
                <a:solidFill>
                  <a:srgbClr val="CCCCCC"/>
                </a:solidFill>
                <a:effectLst/>
                <a:latin typeface="Courier New" panose="02070309020205020404" pitchFamily="49" charset="0"/>
              </a:rPr>
              <a:t>words </a:t>
            </a:r>
            <a:r>
              <a:rPr lang="en-US" sz="4800" b="0" i="0" dirty="0">
                <a:solidFill>
                  <a:srgbClr val="67CDCC"/>
                </a:solidFill>
                <a:effectLst/>
                <a:latin typeface="Courier New" panose="02070309020205020404" pitchFamily="49" charset="0"/>
              </a:rPr>
              <a:t>=</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"one"</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"two"</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"three"</a:t>
            </a:r>
            <a:r>
              <a:rPr lang="en-US" sz="4800" b="0" i="0" dirty="0">
                <a:solidFill>
                  <a:srgbClr val="CCCCCC"/>
                </a:solidFill>
                <a:effectLst/>
                <a:latin typeface="Courier New" panose="02070309020205020404" pitchFamily="49" charset="0"/>
              </a:rPr>
              <a:t>] </a:t>
            </a:r>
          </a:p>
          <a:p>
            <a:pPr marL="0" indent="0">
              <a:buNone/>
            </a:pPr>
            <a:r>
              <a:rPr lang="en-US" sz="4800" b="0" i="0" dirty="0">
                <a:solidFill>
                  <a:srgbClr val="CC99CD"/>
                </a:solidFill>
                <a:effectLst/>
                <a:latin typeface="Courier New" panose="02070309020205020404" pitchFamily="49" charset="0"/>
              </a:rPr>
              <a:t>	for</a:t>
            </a:r>
            <a:r>
              <a:rPr lang="en-US" sz="4800" b="0" i="0" dirty="0">
                <a:solidFill>
                  <a:srgbClr val="CCCCCC"/>
                </a:solidFill>
                <a:effectLst/>
                <a:latin typeface="Courier New" panose="02070309020205020404" pitchFamily="49" charset="0"/>
              </a:rPr>
              <a:t> x </a:t>
            </a:r>
            <a:r>
              <a:rPr lang="en-US" sz="4800" b="0" i="0" dirty="0">
                <a:solidFill>
                  <a:srgbClr val="CC99CD"/>
                </a:solidFill>
                <a:effectLst/>
                <a:latin typeface="Courier New" panose="02070309020205020404" pitchFamily="49" charset="0"/>
              </a:rPr>
              <a:t>in</a:t>
            </a:r>
            <a:r>
              <a:rPr lang="en-US" sz="4800" b="0" i="0" dirty="0">
                <a:solidFill>
                  <a:srgbClr val="CCCCCC"/>
                </a:solidFill>
                <a:effectLst/>
                <a:latin typeface="Courier New" panose="02070309020205020404" pitchFamily="49" charset="0"/>
              </a:rPr>
              <a:t> words: </a:t>
            </a:r>
          </a:p>
          <a:p>
            <a:pPr marL="0" indent="0">
              <a:buNone/>
            </a:pPr>
            <a:r>
              <a:rPr lang="en-US" sz="4800" b="0" i="0" dirty="0">
                <a:solidFill>
                  <a:srgbClr val="CC99CD"/>
                </a:solidFill>
                <a:effectLst/>
                <a:latin typeface="Courier New" panose="02070309020205020404" pitchFamily="49" charset="0"/>
              </a:rPr>
              <a:t>print</a:t>
            </a:r>
            <a:r>
              <a:rPr lang="en-US" sz="4800" b="0" i="0" dirty="0">
                <a:solidFill>
                  <a:srgbClr val="CCCCCC"/>
                </a:solidFill>
                <a:effectLst/>
                <a:latin typeface="Courier New" panose="02070309020205020404" pitchFamily="49" charset="0"/>
              </a:rPr>
              <a:t>(x)</a:t>
            </a:r>
            <a:endParaRPr lang="en-KE" sz="4800" dirty="0"/>
          </a:p>
          <a:p>
            <a:pPr marL="0" indent="0">
              <a:buNone/>
            </a:pPr>
            <a:endParaRPr lang="en-KE" sz="4800" dirty="0"/>
          </a:p>
        </p:txBody>
      </p:sp>
      <p:sp>
        <p:nvSpPr>
          <p:cNvPr id="6" name="Text Placeholder 5">
            <a:extLst>
              <a:ext uri="{FF2B5EF4-FFF2-40B4-BE49-F238E27FC236}">
                <a16:creationId xmlns:a16="http://schemas.microsoft.com/office/drawing/2014/main" id="{E9E9C7FB-2AB4-19F9-0422-8CAD7BFD2AE8}"/>
              </a:ext>
            </a:extLst>
          </p:cNvPr>
          <p:cNvSpPr>
            <a:spLocks noGrp="1"/>
          </p:cNvSpPr>
          <p:nvPr>
            <p:ph type="body" sz="half" idx="2"/>
          </p:nvPr>
        </p:nvSpPr>
        <p:spPr>
          <a:xfrm>
            <a:off x="168876" y="2926080"/>
            <a:ext cx="3488724" cy="3379124"/>
          </a:xfrm>
        </p:spPr>
        <p:txBody>
          <a:bodyPr>
            <a:normAutofit/>
          </a:bodyPr>
          <a:lstStyle/>
          <a:p>
            <a:pPr algn="l"/>
            <a:r>
              <a:rPr lang="en-US" sz="2800" b="1" i="0" dirty="0">
                <a:solidFill>
                  <a:srgbClr val="C00000"/>
                </a:solidFill>
                <a:effectLst/>
                <a:highlight>
                  <a:srgbClr val="FFFF00"/>
                </a:highlight>
                <a:latin typeface="Verdana" panose="020B0604030504040204" pitchFamily="34" charset="0"/>
              </a:rPr>
              <a:t>The for Loop</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The for loop iterates over the items of any sequence, such as a list, tuple or a string.</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Following is an example which makes use of </a:t>
            </a:r>
            <a:r>
              <a:rPr lang="en-US" sz="2000" b="0" i="0" u="none" strike="noStrike" dirty="0">
                <a:solidFill>
                  <a:srgbClr val="008000"/>
                </a:solidFill>
                <a:effectLst/>
                <a:latin typeface="Verdana" panose="020B0604030504040204" pitchFamily="34" charset="0"/>
                <a:hlinkClick r:id="rId3"/>
              </a:rPr>
              <a:t>For Loop</a:t>
            </a:r>
            <a:r>
              <a:rPr lang="en-US" sz="2000" b="0" i="0" dirty="0">
                <a:solidFill>
                  <a:srgbClr val="000000"/>
                </a:solidFill>
                <a:effectLst/>
                <a:latin typeface="Verdana" panose="020B0604030504040204" pitchFamily="34" charset="0"/>
              </a:rPr>
              <a:t> to iterate through an array in Python:</a:t>
            </a:r>
          </a:p>
          <a:p>
            <a:endParaRPr lang="en-KE" dirty="0"/>
          </a:p>
        </p:txBody>
      </p:sp>
    </p:spTree>
    <p:extLst>
      <p:ext uri="{BB962C8B-B14F-4D97-AF65-F5344CB8AC3E}">
        <p14:creationId xmlns:p14="http://schemas.microsoft.com/office/powerpoint/2010/main" val="1921432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F55EA-AE39-6FC8-7564-A302D86479D6}"/>
              </a:ext>
            </a:extLst>
          </p:cNvPr>
          <p:cNvSpPr>
            <a:spLocks noGrp="1"/>
          </p:cNvSpPr>
          <p:nvPr>
            <p:ph type="title"/>
          </p:nvPr>
        </p:nvSpPr>
        <p:spPr/>
        <p:txBody>
          <a:bodyPr/>
          <a:lstStyle/>
          <a:p>
            <a:r>
              <a:rPr lang="en-US" b="0" i="0" dirty="0">
                <a:solidFill>
                  <a:srgbClr val="000000"/>
                </a:solidFill>
                <a:effectLst/>
                <a:latin typeface="var(--ff-lato)"/>
              </a:rPr>
              <a:t>Loops or Iteration Statements</a:t>
            </a:r>
            <a:endParaRPr lang="en-KE" dirty="0"/>
          </a:p>
        </p:txBody>
      </p:sp>
      <p:sp>
        <p:nvSpPr>
          <p:cNvPr id="5" name="Content Placeholder 4">
            <a:extLst>
              <a:ext uri="{FF2B5EF4-FFF2-40B4-BE49-F238E27FC236}">
                <a16:creationId xmlns:a16="http://schemas.microsoft.com/office/drawing/2014/main" id="{22391C4F-CB9D-2369-A4B5-17D433CA09D6}"/>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nn-NO" sz="5400" b="0" i="0" dirty="0">
                <a:solidFill>
                  <a:srgbClr val="CCCCCC"/>
                </a:solidFill>
                <a:effectLst/>
                <a:latin typeface="Courier New" panose="02070309020205020404" pitchFamily="49" charset="0"/>
              </a:rPr>
              <a:t>i </a:t>
            </a:r>
            <a:r>
              <a:rPr lang="nn-NO" sz="5400" b="0" i="0" dirty="0">
                <a:solidFill>
                  <a:srgbClr val="67CDCC"/>
                </a:solidFill>
                <a:effectLst/>
                <a:latin typeface="Courier New" panose="02070309020205020404" pitchFamily="49" charset="0"/>
              </a:rPr>
              <a: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1</a:t>
            </a:r>
            <a:r>
              <a:rPr lang="nn-NO" sz="5400" b="0" i="0" dirty="0">
                <a:solidFill>
                  <a:srgbClr val="CCCCCC"/>
                </a:solidFill>
                <a:effectLst/>
                <a:latin typeface="Courier New" panose="02070309020205020404" pitchFamily="49" charset="0"/>
              </a:rPr>
              <a:t> </a:t>
            </a:r>
          </a:p>
          <a:p>
            <a:pPr marL="0" indent="0">
              <a:buNone/>
            </a:pPr>
            <a:r>
              <a:rPr lang="nn-NO" sz="5400" b="0" i="0" dirty="0">
                <a:solidFill>
                  <a:srgbClr val="CC99CD"/>
                </a:solidFill>
                <a:effectLst/>
                <a:latin typeface="Courier New" panose="02070309020205020404" pitchFamily="49" charset="0"/>
              </a:rPr>
              <a:t> while</a:t>
            </a:r>
            <a:r>
              <a:rPr lang="nn-NO" sz="5400" b="0" i="0" dirty="0">
                <a:solidFill>
                  <a:srgbClr val="CCCCCC"/>
                </a:solidFill>
                <a:effectLst/>
                <a:latin typeface="Courier New" panose="02070309020205020404" pitchFamily="49" charset="0"/>
              </a:rPr>
              <a:t> i </a:t>
            </a:r>
            <a:r>
              <a:rPr lang="nn-NO" sz="5400" b="0" i="0" dirty="0">
                <a:solidFill>
                  <a:srgbClr val="67CDCC"/>
                </a:solidFill>
                <a:effectLst/>
                <a:latin typeface="Courier New" panose="02070309020205020404" pitchFamily="49" charset="0"/>
              </a:rPr>
              <a:t>&lt;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6</a:t>
            </a:r>
            <a:r>
              <a:rPr lang="nn-NO" sz="5400" b="0" i="0" dirty="0">
                <a:solidFill>
                  <a:srgbClr val="CCCCCC"/>
                </a:solidFill>
                <a:effectLst/>
                <a:latin typeface="Courier New" panose="02070309020205020404" pitchFamily="49" charset="0"/>
              </a:rPr>
              <a:t>: </a:t>
            </a:r>
          </a:p>
          <a:p>
            <a:pPr marL="0" indent="0">
              <a:buNone/>
            </a:pPr>
            <a:r>
              <a:rPr lang="nn-NO" sz="5400" dirty="0">
                <a:solidFill>
                  <a:srgbClr val="CC99CD"/>
                </a:solidFill>
                <a:latin typeface="Courier New" panose="02070309020205020404" pitchFamily="49" charset="0"/>
              </a:rPr>
              <a:t>	</a:t>
            </a:r>
            <a:r>
              <a:rPr lang="nn-NO" sz="5400" b="0" i="0" dirty="0">
                <a:solidFill>
                  <a:srgbClr val="CC99CD"/>
                </a:solidFill>
                <a:effectLst/>
                <a:latin typeface="Courier New" panose="02070309020205020404" pitchFamily="49" charset="0"/>
              </a:rPr>
              <a:t>print</a:t>
            </a:r>
            <a:r>
              <a:rPr lang="nn-NO" sz="5400" b="0" i="0" dirty="0">
                <a:solidFill>
                  <a:srgbClr val="CCCCCC"/>
                </a:solidFill>
                <a:effectLst/>
                <a:latin typeface="Courier New" panose="02070309020205020404" pitchFamily="49" charset="0"/>
              </a:rPr>
              <a:t>(i) </a:t>
            </a:r>
          </a:p>
          <a:p>
            <a:pPr marL="0" indent="0">
              <a:buNone/>
            </a:pPr>
            <a:r>
              <a:rPr lang="nn-NO" sz="5400" b="0" i="0" dirty="0">
                <a:solidFill>
                  <a:srgbClr val="CCCCCC"/>
                </a:solidFill>
                <a:effectLst/>
                <a:latin typeface="Courier New" panose="02070309020205020404" pitchFamily="49" charset="0"/>
              </a:rPr>
              <a:t>	i </a:t>
            </a:r>
            <a:r>
              <a:rPr lang="nn-NO" sz="5400" b="0" i="0" dirty="0">
                <a:solidFill>
                  <a:srgbClr val="67CDCC"/>
                </a:solidFill>
                <a:effectLst/>
                <a:latin typeface="Courier New" panose="02070309020205020404" pitchFamily="49" charset="0"/>
              </a:rPr>
              <a: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1</a:t>
            </a:r>
            <a:endParaRPr lang="en-KE" sz="5400" dirty="0"/>
          </a:p>
        </p:txBody>
      </p:sp>
      <p:sp>
        <p:nvSpPr>
          <p:cNvPr id="6" name="Text Placeholder 5">
            <a:extLst>
              <a:ext uri="{FF2B5EF4-FFF2-40B4-BE49-F238E27FC236}">
                <a16:creationId xmlns:a16="http://schemas.microsoft.com/office/drawing/2014/main" id="{CADAA751-A6BF-DE77-D550-BDA4E691611B}"/>
              </a:ext>
            </a:extLst>
          </p:cNvPr>
          <p:cNvSpPr>
            <a:spLocks noGrp="1"/>
          </p:cNvSpPr>
          <p:nvPr>
            <p:ph type="body" sz="half" idx="2"/>
          </p:nvPr>
        </p:nvSpPr>
        <p:spPr/>
        <p:txBody>
          <a:bodyPr>
            <a:normAutofit fontScale="85000" lnSpcReduction="20000"/>
          </a:bodyPr>
          <a:lstStyle/>
          <a:p>
            <a:pPr algn="l"/>
            <a:r>
              <a:rPr lang="en-US" sz="2800" b="1" i="0" dirty="0">
                <a:solidFill>
                  <a:srgbClr val="C00000"/>
                </a:solidFill>
                <a:effectLst/>
                <a:highlight>
                  <a:srgbClr val="FFFF00"/>
                </a:highlight>
                <a:latin typeface="Verdana" panose="020B0604030504040204" pitchFamily="34" charset="0"/>
              </a:rPr>
              <a:t>The while Loop</a:t>
            </a:r>
          </a:p>
          <a:p>
            <a:pPr marL="342900" indent="-342900" algn="l">
              <a:buFont typeface="Wingdings" panose="05000000000000000000" pitchFamily="2" charset="2"/>
              <a:buChar char="Ø"/>
            </a:pPr>
            <a:r>
              <a:rPr lang="en-US" sz="2400" b="0" i="0" dirty="0">
                <a:solidFill>
                  <a:srgbClr val="000000"/>
                </a:solidFill>
                <a:effectLst/>
                <a:latin typeface="Verdana" panose="020B0604030504040204" pitchFamily="34" charset="0"/>
              </a:rPr>
              <a:t>The while loop repeatedly executes a target statement as long as a given </a:t>
            </a:r>
            <a:r>
              <a:rPr lang="en-US" sz="2400" b="0" i="0" dirty="0" err="1">
                <a:solidFill>
                  <a:srgbClr val="000000"/>
                </a:solidFill>
                <a:effectLst/>
                <a:latin typeface="Verdana" panose="020B0604030504040204" pitchFamily="34" charset="0"/>
              </a:rPr>
              <a:t>boolean</a:t>
            </a:r>
            <a:r>
              <a:rPr lang="en-US" sz="2400" b="0" i="0" dirty="0">
                <a:solidFill>
                  <a:srgbClr val="000000"/>
                </a:solidFill>
                <a:effectLst/>
                <a:latin typeface="Verdana" panose="020B0604030504040204" pitchFamily="34" charset="0"/>
              </a:rPr>
              <a:t> expression is true.</a:t>
            </a:r>
          </a:p>
          <a:p>
            <a:pPr marL="342900" indent="-342900" algn="l">
              <a:buFont typeface="Wingdings" panose="05000000000000000000" pitchFamily="2" charset="2"/>
              <a:buChar char="Ø"/>
            </a:pPr>
            <a:r>
              <a:rPr lang="en-US" sz="2400" b="0" i="0" dirty="0">
                <a:solidFill>
                  <a:srgbClr val="000000"/>
                </a:solidFill>
                <a:effectLst/>
                <a:latin typeface="Verdana" panose="020B0604030504040204" pitchFamily="34" charset="0"/>
              </a:rPr>
              <a:t>Following is an example which makes use of </a:t>
            </a:r>
            <a:r>
              <a:rPr lang="en-US" sz="2400" b="0" i="0" u="none" strike="noStrike" dirty="0">
                <a:solidFill>
                  <a:srgbClr val="008000"/>
                </a:solidFill>
                <a:effectLst/>
                <a:latin typeface="Verdana" panose="020B0604030504040204" pitchFamily="34" charset="0"/>
              </a:rPr>
              <a:t>While Loop</a:t>
            </a:r>
            <a:r>
              <a:rPr lang="en-US" sz="2400" b="0" i="0" dirty="0">
                <a:solidFill>
                  <a:srgbClr val="000000"/>
                </a:solidFill>
                <a:effectLst/>
                <a:latin typeface="Verdana" panose="020B0604030504040204" pitchFamily="34" charset="0"/>
              </a:rPr>
              <a:t> to print first 5 numbers in Python:</a:t>
            </a:r>
          </a:p>
          <a:p>
            <a:endParaRPr lang="en-KE" dirty="0"/>
          </a:p>
        </p:txBody>
      </p:sp>
    </p:spTree>
    <p:extLst>
      <p:ext uri="{BB962C8B-B14F-4D97-AF65-F5344CB8AC3E}">
        <p14:creationId xmlns:p14="http://schemas.microsoft.com/office/powerpoint/2010/main" val="352801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63728-8956-DE0D-D7C2-74CF25D76A5B}"/>
              </a:ext>
            </a:extLst>
          </p:cNvPr>
          <p:cNvSpPr>
            <a:spLocks noGrp="1"/>
          </p:cNvSpPr>
          <p:nvPr>
            <p:ph type="title"/>
          </p:nvPr>
        </p:nvSpPr>
        <p:spPr>
          <a:xfrm>
            <a:off x="370703" y="552796"/>
            <a:ext cx="3200400" cy="1383957"/>
          </a:xfrm>
        </p:spPr>
        <p:txBody>
          <a:bodyPr/>
          <a:lstStyle/>
          <a:p>
            <a:r>
              <a:rPr lang="en-US" b="0" i="0" dirty="0">
                <a:solidFill>
                  <a:srgbClr val="000000"/>
                </a:solidFill>
                <a:effectLst/>
                <a:latin typeface="var(--ff-lato)"/>
              </a:rPr>
              <a:t>Jump Statements</a:t>
            </a:r>
            <a:endParaRPr lang="en-KE" dirty="0"/>
          </a:p>
        </p:txBody>
      </p:sp>
      <p:sp>
        <p:nvSpPr>
          <p:cNvPr id="5" name="Content Placeholder 4">
            <a:extLst>
              <a:ext uri="{FF2B5EF4-FFF2-40B4-BE49-F238E27FC236}">
                <a16:creationId xmlns:a16="http://schemas.microsoft.com/office/drawing/2014/main" id="{C5F39F7C-E019-8172-93CD-D5C03F5E5807}"/>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pPr marL="0" indent="0">
              <a:buNone/>
            </a:pPr>
            <a:r>
              <a:rPr lang="en-US" sz="3200" dirty="0"/>
              <a:t>x = 0</a:t>
            </a:r>
          </a:p>
          <a:p>
            <a:pPr marL="0" indent="0">
              <a:buNone/>
            </a:pPr>
            <a:endParaRPr lang="en-US" sz="3200" dirty="0"/>
          </a:p>
          <a:p>
            <a:pPr marL="0" indent="0">
              <a:buNone/>
            </a:pPr>
            <a:r>
              <a:rPr lang="en-US" sz="3200" dirty="0"/>
              <a:t>while x &lt; 10:</a:t>
            </a:r>
          </a:p>
          <a:p>
            <a:pPr marL="0" indent="0">
              <a:buNone/>
            </a:pPr>
            <a:r>
              <a:rPr lang="en-US" sz="3200" dirty="0"/>
              <a:t>    print("x:", x)</a:t>
            </a:r>
          </a:p>
          <a:p>
            <a:pPr marL="0" indent="0">
              <a:buNone/>
            </a:pPr>
            <a:r>
              <a:rPr lang="en-US" sz="3200" dirty="0"/>
              <a:t>    if x == 5:</a:t>
            </a:r>
          </a:p>
          <a:p>
            <a:pPr marL="0" indent="0">
              <a:buNone/>
            </a:pPr>
            <a:r>
              <a:rPr lang="en-US" sz="3200" dirty="0"/>
              <a:t>        print("Breaking...")</a:t>
            </a:r>
          </a:p>
          <a:p>
            <a:pPr marL="0" indent="0">
              <a:buNone/>
            </a:pPr>
            <a:r>
              <a:rPr lang="en-US" sz="3200" dirty="0"/>
              <a:t>        break</a:t>
            </a:r>
          </a:p>
          <a:p>
            <a:pPr marL="0" indent="0">
              <a:buNone/>
            </a:pPr>
            <a:r>
              <a:rPr lang="en-US" sz="3200" dirty="0"/>
              <a:t>    x += 1</a:t>
            </a:r>
          </a:p>
          <a:p>
            <a:pPr marL="0" indent="0">
              <a:buNone/>
            </a:pPr>
            <a:endParaRPr lang="en-US" sz="3200" dirty="0"/>
          </a:p>
          <a:p>
            <a:pPr marL="0" indent="0">
              <a:buNone/>
            </a:pPr>
            <a:r>
              <a:rPr lang="en-US" sz="3200" dirty="0"/>
              <a:t>print("End")</a:t>
            </a:r>
            <a:endParaRPr lang="en-KE" sz="3200" dirty="0"/>
          </a:p>
        </p:txBody>
      </p:sp>
      <p:sp>
        <p:nvSpPr>
          <p:cNvPr id="6" name="Text Placeholder 5">
            <a:extLst>
              <a:ext uri="{FF2B5EF4-FFF2-40B4-BE49-F238E27FC236}">
                <a16:creationId xmlns:a16="http://schemas.microsoft.com/office/drawing/2014/main" id="{AC0B0B3A-E3A9-512F-5C10-2B3217FE2D98}"/>
              </a:ext>
            </a:extLst>
          </p:cNvPr>
          <p:cNvSpPr>
            <a:spLocks noGrp="1"/>
          </p:cNvSpPr>
          <p:nvPr>
            <p:ph type="body" sz="half" idx="2"/>
          </p:nvPr>
        </p:nvSpPr>
        <p:spPr>
          <a:xfrm>
            <a:off x="457200" y="2088292"/>
            <a:ext cx="3200400" cy="4216912"/>
          </a:xfrm>
        </p:spPr>
        <p:txBody>
          <a:bodyPr>
            <a:normAutofit lnSpcReduction="10000"/>
          </a:bodyPr>
          <a:lstStyle/>
          <a:p>
            <a:pPr algn="l"/>
            <a:r>
              <a:rPr lang="en-US" b="0" i="0" dirty="0">
                <a:solidFill>
                  <a:srgbClr val="000000"/>
                </a:solidFill>
                <a:effectLst/>
                <a:latin typeface="Verdana" panose="020B0604030504040204" pitchFamily="34" charset="0"/>
              </a:rPr>
              <a:t>The jump statements are used to jump on a specific statement by breaking the current flow of the program. </a:t>
            </a:r>
          </a:p>
          <a:p>
            <a:pPr algn="l"/>
            <a:r>
              <a:rPr lang="en-US" b="0" i="0" dirty="0">
                <a:solidFill>
                  <a:srgbClr val="000000"/>
                </a:solidFill>
                <a:effectLst/>
                <a:latin typeface="Verdana" panose="020B0604030504040204" pitchFamily="34" charset="0"/>
              </a:rPr>
              <a:t>In Python, there are two jump statements </a:t>
            </a:r>
            <a:r>
              <a:rPr lang="en-US" b="0" i="0" u="none" strike="noStrike" dirty="0">
                <a:solidFill>
                  <a:srgbClr val="008000"/>
                </a:solidFill>
                <a:effectLst/>
                <a:latin typeface="Verdana" panose="020B0604030504040204" pitchFamily="34" charset="0"/>
                <a:hlinkClick r:id="rId2"/>
              </a:rPr>
              <a:t>break</a:t>
            </a:r>
            <a:r>
              <a:rPr lang="en-US" b="0" i="0" dirty="0">
                <a:solidFill>
                  <a:srgbClr val="000000"/>
                </a:solidFill>
                <a:effectLst/>
                <a:latin typeface="Verdana" panose="020B0604030504040204" pitchFamily="34" charset="0"/>
              </a:rPr>
              <a:t> and </a:t>
            </a:r>
            <a:r>
              <a:rPr lang="en-US" b="0" i="0" u="none" strike="noStrike" dirty="0">
                <a:solidFill>
                  <a:srgbClr val="008000"/>
                </a:solidFill>
                <a:effectLst/>
                <a:latin typeface="Verdana" panose="020B0604030504040204" pitchFamily="34" charset="0"/>
                <a:hlinkClick r:id="rId2"/>
              </a:rPr>
              <a:t>continue</a:t>
            </a:r>
            <a:r>
              <a:rPr lang="en-US" b="0" i="0" dirty="0">
                <a:solidFill>
                  <a:srgbClr val="000000"/>
                </a:solidFill>
                <a:effectLst/>
                <a:latin typeface="Verdana" panose="020B0604030504040204" pitchFamily="34" charset="0"/>
              </a:rPr>
              <a:t>.</a:t>
            </a:r>
          </a:p>
          <a:p>
            <a:pPr algn="l"/>
            <a:r>
              <a:rPr lang="en-US" sz="2000" b="1" i="0" dirty="0">
                <a:solidFill>
                  <a:srgbClr val="C00000"/>
                </a:solidFill>
                <a:effectLst/>
                <a:highlight>
                  <a:srgbClr val="FFFF00"/>
                </a:highlight>
                <a:latin typeface="Verdana" panose="020B0604030504040204" pitchFamily="34" charset="0"/>
              </a:rPr>
              <a:t>The break Statement</a:t>
            </a:r>
          </a:p>
          <a:p>
            <a:pPr marL="285750" indent="-285750" algn="l">
              <a:buFont typeface="Wingdings" panose="05000000000000000000" pitchFamily="2" charset="2"/>
              <a:buChar char="Ø"/>
            </a:pPr>
            <a:r>
              <a:rPr lang="en-US" sz="1800" b="0" i="0" dirty="0">
                <a:solidFill>
                  <a:schemeClr val="tx1"/>
                </a:solidFill>
                <a:effectLst/>
                <a:latin typeface="Verdana" panose="020B0604030504040204" pitchFamily="34" charset="0"/>
              </a:rPr>
              <a:t>It terminates the current loop and resumes execution at the next statement.</a:t>
            </a:r>
          </a:p>
          <a:p>
            <a:pPr marL="285750" indent="-285750" algn="l">
              <a:buFont typeface="Wingdings" panose="05000000000000000000" pitchFamily="2" charset="2"/>
              <a:buChar char="Ø"/>
            </a:pPr>
            <a:r>
              <a:rPr lang="en-US" sz="1800" b="0" i="0" dirty="0">
                <a:solidFill>
                  <a:schemeClr val="tx1"/>
                </a:solidFill>
                <a:effectLst/>
                <a:latin typeface="Verdana" panose="020B0604030504040204" pitchFamily="34" charset="0"/>
              </a:rPr>
              <a:t>The following example demonstrates the use of break statement </a:t>
            </a:r>
          </a:p>
          <a:p>
            <a:endParaRPr lang="en-KE" dirty="0"/>
          </a:p>
        </p:txBody>
      </p:sp>
    </p:spTree>
    <p:extLst>
      <p:ext uri="{BB962C8B-B14F-4D97-AF65-F5344CB8AC3E}">
        <p14:creationId xmlns:p14="http://schemas.microsoft.com/office/powerpoint/2010/main" val="2971407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TotalTime>
  <Words>829</Words>
  <Application>Microsoft Office PowerPoint</Application>
  <PresentationFormat>Widescreen</PresentationFormat>
  <Paragraphs>95</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Calibri Light</vt:lpstr>
      <vt:lpstr>Courier New</vt:lpstr>
      <vt:lpstr>inherit</vt:lpstr>
      <vt:lpstr>Nunito</vt:lpstr>
      <vt:lpstr>var(--ff-lato)</vt:lpstr>
      <vt:lpstr>Verdana</vt:lpstr>
      <vt:lpstr>Wingdings</vt:lpstr>
      <vt:lpstr>Retrospect</vt:lpstr>
      <vt:lpstr>Python - Control Flow</vt:lpstr>
      <vt:lpstr>Preamble </vt:lpstr>
      <vt:lpstr>Control Flow Statements</vt:lpstr>
      <vt:lpstr>Graphically Speaking</vt:lpstr>
      <vt:lpstr>Decision Making Statements</vt:lpstr>
      <vt:lpstr>Decision Making Statements</vt:lpstr>
      <vt:lpstr>Loops or Iteration Statements</vt:lpstr>
      <vt:lpstr>Loops or Iteration Statements</vt:lpstr>
      <vt:lpstr>Jump Statements</vt:lpstr>
      <vt:lpstr>Jump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Control Flow</dc:title>
  <dc:creator>chakin kim</dc:creator>
  <cp:lastModifiedBy>Edwin Phiri</cp:lastModifiedBy>
  <cp:revision>1</cp:revision>
  <dcterms:created xsi:type="dcterms:W3CDTF">2024-03-06T00:05:21Z</dcterms:created>
  <dcterms:modified xsi:type="dcterms:W3CDTF">2024-03-06T13:19:57Z</dcterms:modified>
</cp:coreProperties>
</file>