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9" r:id="rId4"/>
    <p:sldId id="268" r:id="rId5"/>
    <p:sldId id="258" r:id="rId6"/>
    <p:sldId id="260" r:id="rId7"/>
    <p:sldId id="261" r:id="rId8"/>
    <p:sldId id="269" r:id="rId9"/>
    <p:sldId id="266" r:id="rId10"/>
    <p:sldId id="264" r:id="rId11"/>
    <p:sldId id="267" r:id="rId12"/>
  </p:sldIdLst>
  <p:sldSz cx="12192000" cy="6858000"/>
  <p:notesSz cx="7772400" cy="10058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3" name="PlaceHolder 2"/>
          <p:cNvSpPr>
            <a:spLocks noGrp="1"/>
          </p:cNvSpPr>
          <p:nvPr>
            <p:ph type="body"/>
          </p:nvPr>
        </p:nvSpPr>
        <p:spPr>
          <a:xfrm>
            <a:off x="1097280" y="184572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4" name="PlaceHolder 3"/>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7"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8"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9" name="PlaceHolder 5"/>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41" name="PlaceHolder 2"/>
          <p:cNvSpPr>
            <a:spLocks noGrp="1"/>
          </p:cNvSpPr>
          <p:nvPr>
            <p:ph type="body"/>
          </p:nvPr>
        </p:nvSpPr>
        <p:spPr>
          <a:xfrm>
            <a:off x="109728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2" name="PlaceHolder 3"/>
          <p:cNvSpPr>
            <a:spLocks noGrp="1"/>
          </p:cNvSpPr>
          <p:nvPr>
            <p:ph type="body"/>
          </p:nvPr>
        </p:nvSpPr>
        <p:spPr>
          <a:xfrm>
            <a:off x="449820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3" name="PlaceHolder 4"/>
          <p:cNvSpPr>
            <a:spLocks noGrp="1"/>
          </p:cNvSpPr>
          <p:nvPr>
            <p:ph type="body"/>
          </p:nvPr>
        </p:nvSpPr>
        <p:spPr>
          <a:xfrm>
            <a:off x="789912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4" name="PlaceHolder 5"/>
          <p:cNvSpPr>
            <a:spLocks noGrp="1"/>
          </p:cNvSpPr>
          <p:nvPr>
            <p:ph type="body"/>
          </p:nvPr>
        </p:nvSpPr>
        <p:spPr>
          <a:xfrm>
            <a:off x="109728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5" name="PlaceHolder 6"/>
          <p:cNvSpPr>
            <a:spLocks noGrp="1"/>
          </p:cNvSpPr>
          <p:nvPr>
            <p:ph type="body"/>
          </p:nvPr>
        </p:nvSpPr>
        <p:spPr>
          <a:xfrm>
            <a:off x="449820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6" name="PlaceHolder 7"/>
          <p:cNvSpPr>
            <a:spLocks noGrp="1"/>
          </p:cNvSpPr>
          <p:nvPr>
            <p:ph type="body"/>
          </p:nvPr>
        </p:nvSpPr>
        <p:spPr>
          <a:xfrm>
            <a:off x="789912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1097280" y="1845720"/>
            <a:ext cx="100580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1"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6"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7"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0"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1" name="PlaceHolder 4"/>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4"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5" name="PlaceHolder 4"/>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1097280" y="184572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8" name="PlaceHolder 3"/>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1"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2"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3" name="PlaceHolder 5"/>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85" name="PlaceHolder 2"/>
          <p:cNvSpPr>
            <a:spLocks noGrp="1"/>
          </p:cNvSpPr>
          <p:nvPr>
            <p:ph type="body"/>
          </p:nvPr>
        </p:nvSpPr>
        <p:spPr>
          <a:xfrm>
            <a:off x="109728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6" name="PlaceHolder 3"/>
          <p:cNvSpPr>
            <a:spLocks noGrp="1"/>
          </p:cNvSpPr>
          <p:nvPr>
            <p:ph type="body"/>
          </p:nvPr>
        </p:nvSpPr>
        <p:spPr>
          <a:xfrm>
            <a:off x="449820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7" name="PlaceHolder 4"/>
          <p:cNvSpPr>
            <a:spLocks noGrp="1"/>
          </p:cNvSpPr>
          <p:nvPr>
            <p:ph type="body"/>
          </p:nvPr>
        </p:nvSpPr>
        <p:spPr>
          <a:xfrm>
            <a:off x="789912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8" name="PlaceHolder 5"/>
          <p:cNvSpPr>
            <a:spLocks noGrp="1"/>
          </p:cNvSpPr>
          <p:nvPr>
            <p:ph type="body"/>
          </p:nvPr>
        </p:nvSpPr>
        <p:spPr>
          <a:xfrm>
            <a:off x="109728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9" name="PlaceHolder 6"/>
          <p:cNvSpPr>
            <a:spLocks noGrp="1"/>
          </p:cNvSpPr>
          <p:nvPr>
            <p:ph type="body"/>
          </p:nvPr>
        </p:nvSpPr>
        <p:spPr>
          <a:xfrm>
            <a:off x="449820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90" name="PlaceHolder 7"/>
          <p:cNvSpPr>
            <a:spLocks noGrp="1"/>
          </p:cNvSpPr>
          <p:nvPr>
            <p:ph type="body"/>
          </p:nvPr>
        </p:nvSpPr>
        <p:spPr>
          <a:xfrm>
            <a:off x="789912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1097280" y="1845720"/>
            <a:ext cx="100580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7"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2"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3"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6"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7" name="PlaceHolder 4"/>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0"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1" name="PlaceHolder 4"/>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lstStyle/>
          <a:p>
            <a:pPr>
              <a:lnSpc>
                <a:spcPct val="85000"/>
              </a:lnSpc>
            </a:pPr>
            <a:r>
              <a:rPr lang="en-US" sz="8000" b="0" strike="noStrike" spc="-52">
                <a:solidFill>
                  <a:srgbClr val="262626"/>
                </a:solidFill>
                <a:latin typeface="Calibri Light"/>
              </a:rPr>
              <a:t>Haga clic para modificar el estilo de título del patrón</a:t>
            </a:r>
            <a:endParaRPr lang="en-US" sz="8000" b="0" strike="noStrike" spc="-1">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0B66E54B-E930-4A8F-B92F-7DEBF0EECE75}" type="datetime">
              <a:rPr lang="en-US" sz="900" b="0" strike="noStrike" spc="-1">
                <a:solidFill>
                  <a:srgbClr val="FFFFFF"/>
                </a:solidFill>
                <a:latin typeface="Calibri"/>
              </a:rPr>
              <a:t>4/24/2020</a:t>
            </a:fld>
            <a:endParaRPr lang="en-US" sz="900" b="0" strike="noStrike" spc="-1">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noAutofit/>
          </a:bodyPr>
          <a:lstStyle/>
          <a:p>
            <a:endParaRPr lang="en-US" sz="2400" b="0" strike="noStrike" spc="-1">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D207E1DB-6DEC-4387-B0F2-FE905009CDAB}" type="slidenum">
              <a:rPr lang="en-US" sz="1050" b="0" strike="noStrike" spc="-1">
                <a:solidFill>
                  <a:srgbClr val="FFFFFF"/>
                </a:solidFill>
                <a:latin typeface="Calibri"/>
              </a:rPr>
              <a:t>‹Nº›</a:t>
            </a:fld>
            <a:endParaRPr lang="en-US" sz="1050" b="0" strike="noStrike" spc="-1">
              <a:latin typeface="Times New Roman"/>
            </a:endParaRPr>
          </a:p>
        </p:txBody>
      </p:sp>
      <p:sp>
        <p:nvSpPr>
          <p:cNvPr id="9" name="Line 10"/>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04040"/>
                </a:solidFill>
                <a:latin typeface="Calibri"/>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alibri"/>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404040"/>
                </a:solidFill>
                <a:latin typeface="Calibri"/>
              </a:rPr>
              <a:t>Third Outline Level</a:t>
            </a:r>
          </a:p>
          <a:p>
            <a:pPr marL="1728000" lvl="3" indent="-216000">
              <a:spcBef>
                <a:spcPts val="567"/>
              </a:spcBef>
              <a:buClr>
                <a:srgbClr val="000000"/>
              </a:buClr>
              <a:buSzPct val="75000"/>
              <a:buFont typeface="Symbol" charset="2"/>
              <a:buChar char=""/>
            </a:pPr>
            <a:r>
              <a:rPr lang="en-US" sz="1400" b="0" strike="noStrike" spc="-1">
                <a:solidFill>
                  <a:srgbClr val="40404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noAutofit/>
          </a:bodyPr>
          <a:lstStyle/>
          <a:p>
            <a:pPr>
              <a:lnSpc>
                <a:spcPct val="85000"/>
              </a:lnSpc>
            </a:pPr>
            <a:r>
              <a:rPr lang="en-US" sz="4800" b="0" strike="noStrike" spc="-52">
                <a:solidFill>
                  <a:srgbClr val="404040"/>
                </a:solidFill>
                <a:latin typeface="Calibri Light"/>
              </a:rPr>
              <a:t>Haga clic para modificar el estilo de título del patrón</a:t>
            </a:r>
            <a:endParaRPr lang="en-US" sz="4800" b="0" strike="noStrike" spc="-1">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noAutofit/>
          </a:bodyPr>
          <a:lstStyle/>
          <a:p>
            <a:pPr marL="91440" indent="-91080">
              <a:lnSpc>
                <a:spcPct val="90000"/>
              </a:lnSpc>
              <a:spcBef>
                <a:spcPts val="1199"/>
              </a:spcBef>
              <a:spcAft>
                <a:spcPts val="201"/>
              </a:spcAft>
              <a:buClr>
                <a:srgbClr val="E48312"/>
              </a:buClr>
              <a:buFont typeface="Calibri"/>
              <a:buChar char=" "/>
            </a:pPr>
            <a:r>
              <a:rPr lang="en-US" sz="2000" b="0" strike="noStrike" spc="-1">
                <a:solidFill>
                  <a:srgbClr val="404040"/>
                </a:solidFill>
                <a:latin typeface="Calibri"/>
              </a:rPr>
              <a:t>Haga clic para modificar el estilo de texto del patrón</a:t>
            </a:r>
          </a:p>
          <a:p>
            <a:pPr marL="384120" lvl="1" indent="-182520">
              <a:lnSpc>
                <a:spcPct val="90000"/>
              </a:lnSpc>
              <a:spcBef>
                <a:spcPts val="201"/>
              </a:spcBef>
              <a:spcAft>
                <a:spcPts val="400"/>
              </a:spcAft>
              <a:buClr>
                <a:srgbClr val="E48312"/>
              </a:buClr>
              <a:buFont typeface="Calibri"/>
              <a:buChar char="◦"/>
            </a:pPr>
            <a:r>
              <a:rPr lang="en-US" sz="1800" b="0" strike="noStrike" spc="-1">
                <a:solidFill>
                  <a:srgbClr val="404040"/>
                </a:solidFill>
                <a:latin typeface="Calibri"/>
              </a:rPr>
              <a:t>Segundo nivel</a:t>
            </a:r>
          </a:p>
          <a:p>
            <a:pPr marL="567000" lvl="2"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Tercer nivel</a:t>
            </a:r>
          </a:p>
          <a:p>
            <a:pPr marL="749880" lvl="3"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Cuarto nivel</a:t>
            </a:r>
          </a:p>
          <a:p>
            <a:pPr marL="932760" lvl="4"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Quinto nivel</a:t>
            </a:r>
          </a:p>
        </p:txBody>
      </p:sp>
      <p:sp>
        <p:nvSpPr>
          <p:cNvPr id="52" name="PlaceHolder 6"/>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27EF5D13-53D8-4913-A163-91FD06989BCF}" type="datetime">
              <a:rPr lang="en-US" sz="900" b="0" strike="noStrike" spc="-1">
                <a:solidFill>
                  <a:srgbClr val="FFFFFF"/>
                </a:solidFill>
                <a:latin typeface="Calibri"/>
              </a:rPr>
              <a:t>4/24/2020</a:t>
            </a:fld>
            <a:endParaRPr lang="en-US" sz="900" b="0" strike="noStrike" spc="-1">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noAutofit/>
          </a:bodyPr>
          <a:lstStyle/>
          <a:p>
            <a:endParaRPr lang="en-US" sz="2400" b="0" strike="noStrike" spc="-1">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0728530F-D5B9-463A-A733-F6F38B8853E4}" type="slidenum">
              <a:rPr lang="en-US" sz="1050" b="0" strike="noStrike" spc="-1">
                <a:solidFill>
                  <a:srgbClr val="FFFFFF"/>
                </a:solidFill>
                <a:latin typeface="Calibri"/>
              </a:rPr>
              <a:t>‹Nº›</a:t>
            </a:fld>
            <a:endParaRPr lang="en-US"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1523880" y="2003098"/>
            <a:ext cx="9143640" cy="1880280"/>
          </a:xfrm>
          <a:prstGeom prst="rect">
            <a:avLst/>
          </a:prstGeom>
          <a:noFill/>
          <a:ln>
            <a:noFill/>
          </a:ln>
        </p:spPr>
        <p:txBody>
          <a:bodyPr anchor="b">
            <a:normAutofit fontScale="89500" lnSpcReduction="20000"/>
          </a:bodyPr>
          <a:lstStyle/>
          <a:p>
            <a:pPr algn="ctr">
              <a:lnSpc>
                <a:spcPct val="85000"/>
              </a:lnSpc>
            </a:pPr>
            <a:r>
              <a:rPr lang="en-US" sz="2000" b="1" strike="noStrike" spc="-52" dirty="0">
                <a:solidFill>
                  <a:srgbClr val="262626"/>
                </a:solidFill>
                <a:latin typeface="Arial Narrow"/>
              </a:rPr>
              <a:t>TESIS:</a:t>
            </a:r>
          </a:p>
          <a:p>
            <a:pPr algn="ctr">
              <a:lnSpc>
                <a:spcPct val="85000"/>
              </a:lnSpc>
            </a:pPr>
            <a:r>
              <a:rPr lang="en-US" sz="2000" b="1" strike="noStrike" spc="-52" dirty="0">
                <a:solidFill>
                  <a:srgbClr val="262626"/>
                </a:solidFill>
                <a:latin typeface="Arial Narrow"/>
              </a:rPr>
              <a:t> </a:t>
            </a:r>
            <a:br>
              <a:rPr dirty="0"/>
            </a:br>
            <a:r>
              <a:rPr lang="es-419" dirty="0"/>
              <a:t>Propuesta de integración de servicios en la gestión</a:t>
            </a:r>
          </a:p>
          <a:p>
            <a:pPr algn="ctr">
              <a:lnSpc>
                <a:spcPct val="85000"/>
              </a:lnSpc>
            </a:pPr>
            <a:r>
              <a:rPr lang="es-419" dirty="0"/>
              <a:t> </a:t>
            </a:r>
          </a:p>
          <a:p>
            <a:pPr algn="ctr">
              <a:lnSpc>
                <a:spcPct val="85000"/>
              </a:lnSpc>
            </a:pPr>
            <a:r>
              <a:rPr lang="es-419" dirty="0"/>
              <a:t>de ventas en la empresa Policomerce S.A de C.V.</a:t>
            </a:r>
            <a:endParaRPr lang="es-ES" dirty="0"/>
          </a:p>
          <a:p>
            <a:pPr algn="ctr">
              <a:lnSpc>
                <a:spcPct val="85000"/>
              </a:lnSpc>
            </a:pPr>
            <a:br>
              <a:rPr dirty="0"/>
            </a:br>
            <a:br>
              <a:rPr dirty="0"/>
            </a:br>
            <a:r>
              <a:rPr lang="en-US" sz="2000" b="1" strike="noStrike" spc="-52" dirty="0">
                <a:solidFill>
                  <a:srgbClr val="262626"/>
                </a:solidFill>
                <a:latin typeface="Arial Narrow"/>
              </a:rPr>
              <a:t>Catedrático:</a:t>
            </a:r>
          </a:p>
          <a:p>
            <a:pPr algn="ctr">
              <a:lnSpc>
                <a:spcPct val="85000"/>
              </a:lnSpc>
            </a:pPr>
            <a:br>
              <a:rPr dirty="0"/>
            </a:br>
            <a:r>
              <a:rPr lang="en-US" sz="2000" b="1" strike="noStrike" spc="-52" dirty="0">
                <a:solidFill>
                  <a:srgbClr val="262626"/>
                </a:solidFill>
                <a:latin typeface="Arial Narrow"/>
              </a:rPr>
              <a:t> </a:t>
            </a:r>
            <a:r>
              <a:rPr lang="en-US" sz="2000" b="0" strike="noStrike" spc="-52" dirty="0">
                <a:solidFill>
                  <a:srgbClr val="262626"/>
                </a:solidFill>
                <a:latin typeface="Arial Narrow"/>
              </a:rPr>
              <a:t>Ing. Edgar Peñate</a:t>
            </a:r>
          </a:p>
          <a:p>
            <a:pPr algn="ctr">
              <a:lnSpc>
                <a:spcPct val="85000"/>
              </a:lnSpc>
            </a:pPr>
            <a:endParaRPr lang="en-US" sz="2000" b="0" strike="noStrike" spc="-1" dirty="0">
              <a:solidFill>
                <a:srgbClr val="000000"/>
              </a:solidFill>
              <a:latin typeface="Calibri"/>
            </a:endParaRPr>
          </a:p>
        </p:txBody>
      </p:sp>
      <p:sp>
        <p:nvSpPr>
          <p:cNvPr id="92" name="TextShape 2"/>
          <p:cNvSpPr txBox="1"/>
          <p:nvPr/>
        </p:nvSpPr>
        <p:spPr>
          <a:xfrm>
            <a:off x="0" y="3510844"/>
            <a:ext cx="12191760" cy="3347156"/>
          </a:xfrm>
          <a:prstGeom prst="rect">
            <a:avLst/>
          </a:prstGeom>
          <a:noFill/>
          <a:ln>
            <a:noFill/>
          </a:ln>
        </p:spPr>
        <p:txBody>
          <a:bodyPr>
            <a:normAutofit fontScale="62500" lnSpcReduction="20000"/>
          </a:bodyPr>
          <a:lstStyle/>
          <a:p>
            <a:pPr>
              <a:lnSpc>
                <a:spcPct val="90000"/>
              </a:lnSpc>
              <a:spcBef>
                <a:spcPts val="1199"/>
              </a:spcBef>
              <a:spcAft>
                <a:spcPts val="201"/>
              </a:spcAft>
            </a:pPr>
            <a:endParaRPr lang="en-US" sz="3200" b="0" strike="noStrike" spc="-1" dirty="0">
              <a:latin typeface="Arial"/>
            </a:endParaRPr>
          </a:p>
          <a:p>
            <a:pPr algn="ctr">
              <a:lnSpc>
                <a:spcPct val="90000"/>
              </a:lnSpc>
              <a:spcBef>
                <a:spcPts val="1199"/>
              </a:spcBef>
              <a:spcAft>
                <a:spcPts val="201"/>
              </a:spcAft>
            </a:pPr>
            <a:r>
              <a:rPr lang="en-US" sz="2900" b="1" strike="noStrike" cap="all" spc="199" dirty="0"/>
              <a:t>Integrantes:</a:t>
            </a:r>
            <a:endParaRPr lang="en-US" sz="2900" b="0" strike="noStrike" spc="-1" dirty="0"/>
          </a:p>
          <a:p>
            <a:pPr algn="ctr">
              <a:lnSpc>
                <a:spcPct val="90000"/>
              </a:lnSpc>
              <a:spcBef>
                <a:spcPts val="1199"/>
              </a:spcBef>
              <a:spcAft>
                <a:spcPts val="201"/>
              </a:spcAft>
            </a:pPr>
            <a:endParaRPr lang="en-US" sz="2900" b="0" strike="noStrike" cap="all" spc="199" dirty="0"/>
          </a:p>
          <a:p>
            <a:pPr algn="ctr">
              <a:lnSpc>
                <a:spcPct val="90000"/>
              </a:lnSpc>
              <a:spcBef>
                <a:spcPts val="1199"/>
              </a:spcBef>
              <a:spcAft>
                <a:spcPts val="201"/>
              </a:spcAft>
            </a:pPr>
            <a:r>
              <a:rPr lang="en-US" sz="2900" b="0" strike="noStrike" cap="all" spc="199" dirty="0"/>
              <a:t>Edwin Alexander Nolasco Gonzales	25-0991-2012</a:t>
            </a:r>
            <a:endParaRPr lang="en-US" sz="2900" b="0" strike="noStrike" spc="-1" dirty="0"/>
          </a:p>
          <a:p>
            <a:pPr algn="ctr">
              <a:lnSpc>
                <a:spcPct val="90000"/>
              </a:lnSpc>
              <a:spcBef>
                <a:spcPts val="1199"/>
              </a:spcBef>
              <a:spcAft>
                <a:spcPts val="201"/>
              </a:spcAft>
            </a:pPr>
            <a:r>
              <a:rPr lang="en-US" sz="2900" b="0" strike="noStrike" cap="all" spc="199" dirty="0"/>
              <a:t>Henry Isaias Quevedo Cisneros		25-1371-2015</a:t>
            </a:r>
            <a:endParaRPr lang="en-US" sz="2900" b="0" strike="noStrike" spc="-1" dirty="0"/>
          </a:p>
          <a:p>
            <a:pPr algn="ctr">
              <a:lnSpc>
                <a:spcPct val="90000"/>
              </a:lnSpc>
              <a:spcBef>
                <a:spcPts val="1199"/>
              </a:spcBef>
              <a:spcAft>
                <a:spcPts val="201"/>
              </a:spcAft>
            </a:pPr>
            <a:r>
              <a:rPr lang="en-US" sz="2900" b="0" strike="noStrike" cap="all" spc="199" dirty="0"/>
              <a:t>Danilo Alfonso Sagastume Alvarenga	25-6806-2014</a:t>
            </a:r>
            <a:endParaRPr lang="en-US" sz="2900" b="0" strike="noStrike" spc="-1" dirty="0"/>
          </a:p>
          <a:p>
            <a:pPr>
              <a:lnSpc>
                <a:spcPct val="90000"/>
              </a:lnSpc>
              <a:spcBef>
                <a:spcPts val="1199"/>
              </a:spcBef>
              <a:spcAft>
                <a:spcPts val="201"/>
              </a:spcAft>
            </a:pPr>
            <a:endParaRPr lang="en-US" sz="2400" b="0" strike="noStrike" spc="-1" dirty="0">
              <a:latin typeface="Arial"/>
            </a:endParaRPr>
          </a:p>
          <a:p>
            <a:pPr algn="r">
              <a:lnSpc>
                <a:spcPct val="90000"/>
              </a:lnSpc>
              <a:spcBef>
                <a:spcPts val="1199"/>
              </a:spcBef>
              <a:spcAft>
                <a:spcPts val="201"/>
              </a:spcAft>
            </a:pPr>
            <a:endParaRPr lang="en-US" sz="2400" b="0" strike="noStrike" spc="-1" dirty="0">
              <a:latin typeface="Arial"/>
            </a:endParaRPr>
          </a:p>
          <a:p>
            <a:pPr algn="r">
              <a:lnSpc>
                <a:spcPct val="90000"/>
              </a:lnSpc>
              <a:spcBef>
                <a:spcPts val="1199"/>
              </a:spcBef>
              <a:spcAft>
                <a:spcPts val="201"/>
              </a:spcAft>
            </a:pPr>
            <a:r>
              <a:rPr lang="en-US" sz="2900" cap="all" spc="199" dirty="0">
                <a:solidFill>
                  <a:schemeClr val="bg1"/>
                </a:solidFill>
              </a:rPr>
              <a:t>  DOMINGO 3 MAYO</a:t>
            </a:r>
            <a:r>
              <a:rPr lang="en-US" sz="2900" b="0" strike="noStrike" cap="all" spc="199" dirty="0">
                <a:solidFill>
                  <a:schemeClr val="bg1"/>
                </a:solidFill>
              </a:rPr>
              <a:t> de 2020</a:t>
            </a:r>
            <a:endParaRPr lang="en-US" sz="2900" b="0" strike="noStrike" spc="-1" dirty="0">
              <a:solidFill>
                <a:schemeClr val="bg1"/>
              </a:solidFill>
            </a:endParaRPr>
          </a:p>
        </p:txBody>
      </p:sp>
      <p:pic>
        <p:nvPicPr>
          <p:cNvPr id="93" name="Picture 2"/>
          <p:cNvPicPr/>
          <p:nvPr/>
        </p:nvPicPr>
        <p:blipFill>
          <a:blip r:embed="rId2"/>
          <a:stretch/>
        </p:blipFill>
        <p:spPr>
          <a:xfrm>
            <a:off x="1884600" y="0"/>
            <a:ext cx="8422920" cy="1880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AFA30-1BA8-4B4F-8653-3A8BB496A2DC}"/>
              </a:ext>
            </a:extLst>
          </p:cNvPr>
          <p:cNvSpPr>
            <a:spLocks noGrp="1"/>
          </p:cNvSpPr>
          <p:nvPr>
            <p:ph type="title"/>
          </p:nvPr>
        </p:nvSpPr>
        <p:spPr>
          <a:xfrm>
            <a:off x="1066980" y="1603021"/>
            <a:ext cx="10058040" cy="67735"/>
          </a:xfrm>
        </p:spPr>
        <p:txBody>
          <a:bodyPr/>
          <a:lstStyle/>
          <a:p>
            <a:r>
              <a:rPr lang="en-US" sz="4800" spc="-52" dirty="0">
                <a:solidFill>
                  <a:schemeClr val="accent2"/>
                </a:solidFill>
              </a:rPr>
              <a:t>Recomendaciones</a:t>
            </a:r>
            <a:br>
              <a:rPr lang="en-US" spc="-1" dirty="0">
                <a:solidFill>
                  <a:schemeClr val="accent2"/>
                </a:solidFill>
              </a:rPr>
            </a:br>
            <a:endParaRPr lang="es-SV" dirty="0"/>
          </a:p>
        </p:txBody>
      </p:sp>
      <p:sp>
        <p:nvSpPr>
          <p:cNvPr id="3" name="Subtítulo 2">
            <a:extLst>
              <a:ext uri="{FF2B5EF4-FFF2-40B4-BE49-F238E27FC236}">
                <a16:creationId xmlns:a16="http://schemas.microsoft.com/office/drawing/2014/main" id="{4BE97C6E-B6CF-45A4-9E8F-6045AED25C4A}"/>
              </a:ext>
            </a:extLst>
          </p:cNvPr>
          <p:cNvSpPr>
            <a:spLocks noGrp="1"/>
          </p:cNvSpPr>
          <p:nvPr>
            <p:ph type="subTitle"/>
          </p:nvPr>
        </p:nvSpPr>
        <p:spPr>
          <a:xfrm>
            <a:off x="1066980" y="2081877"/>
            <a:ext cx="10058040" cy="3933384"/>
          </a:xfrm>
        </p:spPr>
        <p:txBody>
          <a:bodyPr/>
          <a:lstStyle/>
          <a:p>
            <a:pPr marL="285750" lvl="0" indent="-285750" algn="just">
              <a:lnSpc>
                <a:spcPct val="150000"/>
              </a:lnSpc>
              <a:buFont typeface="Wingdings" panose="05000000000000000000" pitchFamily="2" charset="2"/>
              <a:buChar char="Ø"/>
            </a:pPr>
            <a:r>
              <a:rPr lang="es-419" sz="1600" dirty="0">
                <a:latin typeface="+mn-lt"/>
              </a:rPr>
              <a:t>Extender las posibilidades de mejoras del sistema implementado, tomando en cuenta todos las posibles mejoras de las tecnologías implementadas.</a:t>
            </a:r>
            <a:endParaRPr lang="es-SV" sz="1600" dirty="0">
              <a:latin typeface="+mn-lt"/>
            </a:endParaRPr>
          </a:p>
          <a:p>
            <a:pPr marL="285750" lvl="0" indent="-285750" algn="just">
              <a:lnSpc>
                <a:spcPct val="150000"/>
              </a:lnSpc>
              <a:buFont typeface="Wingdings" panose="05000000000000000000" pitchFamily="2" charset="2"/>
              <a:buChar char="Ø"/>
            </a:pPr>
            <a:r>
              <a:rPr lang="es-419" sz="1600" dirty="0">
                <a:latin typeface="+mn-lt"/>
              </a:rPr>
              <a:t>Implementar un control de posibles errores para la corrección posterior de estos y que el sistema se mantenga actualizado y con soporte al día.</a:t>
            </a:r>
            <a:endParaRPr lang="es-SV" sz="1600" dirty="0">
              <a:latin typeface="+mn-lt"/>
            </a:endParaRPr>
          </a:p>
          <a:p>
            <a:pPr marL="285750" lvl="0" indent="-285750" algn="just">
              <a:lnSpc>
                <a:spcPct val="150000"/>
              </a:lnSpc>
              <a:buFont typeface="Wingdings" panose="05000000000000000000" pitchFamily="2" charset="2"/>
              <a:buChar char="Ø"/>
            </a:pPr>
            <a:r>
              <a:rPr lang="es-419" sz="1600" dirty="0">
                <a:latin typeface="+mn-lt"/>
              </a:rPr>
              <a:t>Crear una línea de atención para el sistema con el objetivo de brindar soporte. Con esto se pretende que los administradores del sistema internos (empleados) puedan generar reportes de errores relacionados al sistema.</a:t>
            </a:r>
            <a:endParaRPr lang="es-SV" sz="1600" dirty="0">
              <a:latin typeface="+mn-lt"/>
            </a:endParaRPr>
          </a:p>
          <a:p>
            <a:pPr marL="285750" lvl="0" indent="-285750" algn="just">
              <a:lnSpc>
                <a:spcPct val="150000"/>
              </a:lnSpc>
              <a:buFont typeface="Wingdings" panose="05000000000000000000" pitchFamily="2" charset="2"/>
              <a:buChar char="Ø"/>
            </a:pPr>
            <a:r>
              <a:rPr lang="es-419" sz="1600" dirty="0">
                <a:latin typeface="+mn-lt"/>
              </a:rPr>
              <a:t>Extender los tiempos establecidos para mejorar y llevar a cabo las correcciones para evitar un desempeño deficiente del sistema.</a:t>
            </a:r>
            <a:endParaRPr lang="es-SV" sz="1600" dirty="0">
              <a:latin typeface="+mn-lt"/>
            </a:endParaRPr>
          </a:p>
          <a:p>
            <a:endParaRPr lang="es-SV" dirty="0"/>
          </a:p>
        </p:txBody>
      </p:sp>
    </p:spTree>
    <p:extLst>
      <p:ext uri="{BB962C8B-B14F-4D97-AF65-F5344CB8AC3E}">
        <p14:creationId xmlns:p14="http://schemas.microsoft.com/office/powerpoint/2010/main" val="333955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err="1">
                <a:solidFill>
                  <a:schemeClr val="accent2"/>
                </a:solidFill>
              </a:rPr>
              <a:t>Objetivos</a:t>
            </a:r>
            <a:endParaRPr lang="en-US" sz="4800" b="0" strike="noStrike" spc="-1" dirty="0">
              <a:solidFill>
                <a:schemeClr val="accent2"/>
              </a:solidFill>
            </a:endParaRPr>
          </a:p>
        </p:txBody>
      </p:sp>
      <p:sp>
        <p:nvSpPr>
          <p:cNvPr id="99" name="TextShape 2"/>
          <p:cNvSpPr txBox="1"/>
          <p:nvPr/>
        </p:nvSpPr>
        <p:spPr>
          <a:xfrm>
            <a:off x="1097280" y="1845720"/>
            <a:ext cx="10058040" cy="4023000"/>
          </a:xfrm>
          <a:prstGeom prst="rect">
            <a:avLst/>
          </a:prstGeom>
          <a:noFill/>
          <a:ln>
            <a:noFill/>
          </a:ln>
        </p:spPr>
        <p:txBody>
          <a:bodyPr lIns="0" rIns="0">
            <a:normAutofit fontScale="92500" lnSpcReduction="10000"/>
          </a:bodyPr>
          <a:lstStyle/>
          <a:p>
            <a:pPr lvl="0" algn="just"/>
            <a:r>
              <a:rPr lang="es-419" b="1" dirty="0"/>
              <a:t>Objetivo general</a:t>
            </a:r>
            <a:endParaRPr lang="es-SV" b="1" dirty="0"/>
          </a:p>
          <a:p>
            <a:pPr algn="just"/>
            <a:r>
              <a:rPr lang="es-419" dirty="0"/>
              <a:t> </a:t>
            </a:r>
            <a:endParaRPr lang="es-SV" dirty="0"/>
          </a:p>
          <a:p>
            <a:pPr marL="285750" indent="-285750" algn="just">
              <a:buFont typeface="Wingdings" panose="05000000000000000000" pitchFamily="2" charset="2"/>
              <a:buChar char="Ø"/>
            </a:pPr>
            <a:r>
              <a:rPr lang="es-419" dirty="0"/>
              <a:t>Desarrollar un sistema de información para la gestión de servicios y productos de la empresa Policomerce SA de CV.</a:t>
            </a:r>
            <a:endParaRPr lang="es-SV" dirty="0"/>
          </a:p>
          <a:p>
            <a:pPr algn="just"/>
            <a:r>
              <a:rPr lang="es-419" b="1" dirty="0"/>
              <a:t> </a:t>
            </a:r>
            <a:endParaRPr lang="es-SV" dirty="0"/>
          </a:p>
          <a:p>
            <a:pPr lvl="0" algn="just"/>
            <a:r>
              <a:rPr lang="es-419" b="1" dirty="0"/>
              <a:t>Objetivos específicos</a:t>
            </a:r>
            <a:endParaRPr lang="es-SV" b="1" dirty="0"/>
          </a:p>
          <a:p>
            <a:pPr algn="just"/>
            <a:r>
              <a:rPr lang="es-419" dirty="0"/>
              <a:t> </a:t>
            </a:r>
            <a:endParaRPr lang="es-SV" dirty="0"/>
          </a:p>
          <a:p>
            <a:pPr marL="285750" lvl="0" indent="-285750" algn="just">
              <a:buFont typeface="Wingdings" panose="05000000000000000000" pitchFamily="2" charset="2"/>
              <a:buChar char="Ø"/>
            </a:pPr>
            <a:r>
              <a:rPr lang="es-419" dirty="0"/>
              <a:t>Entregar módulos gestión de pedidos y control de productos de la empresa Policomerce.</a:t>
            </a:r>
            <a:endParaRPr lang="es-SV" dirty="0"/>
          </a:p>
          <a:p>
            <a:pPr algn="just"/>
            <a:r>
              <a:rPr lang="es-419" dirty="0"/>
              <a:t> </a:t>
            </a:r>
            <a:endParaRPr lang="es-SV" dirty="0"/>
          </a:p>
          <a:p>
            <a:pPr marL="285750" lvl="0" indent="-285750" algn="just">
              <a:buFont typeface="Wingdings" panose="05000000000000000000" pitchFamily="2" charset="2"/>
              <a:buChar char="Ø"/>
            </a:pPr>
            <a:r>
              <a:rPr lang="es-419" dirty="0"/>
              <a:t>Brindar una base de datos la cual mejore la comunicación y el almacenamiento de los datos manejados por la empresa.</a:t>
            </a:r>
            <a:endParaRPr lang="es-SV" dirty="0"/>
          </a:p>
          <a:p>
            <a:pPr algn="just"/>
            <a:r>
              <a:rPr lang="es-419" dirty="0"/>
              <a:t> </a:t>
            </a:r>
            <a:endParaRPr lang="es-SV" dirty="0"/>
          </a:p>
          <a:p>
            <a:pPr marL="285750" lvl="0" indent="-285750" algn="just">
              <a:buFont typeface="Wingdings" panose="05000000000000000000" pitchFamily="2" charset="2"/>
              <a:buChar char="Ø"/>
            </a:pPr>
            <a:r>
              <a:rPr lang="es-419" dirty="0"/>
              <a:t>Entregar aplicaciones e interfaces para el manejo del sistema.</a:t>
            </a:r>
            <a:endParaRPr lang="es-SV" dirty="0"/>
          </a:p>
          <a:p>
            <a:pPr algn="just"/>
            <a:r>
              <a:rPr lang="es-419" dirty="0"/>
              <a:t> </a:t>
            </a:r>
            <a:endParaRPr lang="es-SV" dirty="0"/>
          </a:p>
          <a:p>
            <a:pPr marL="285750" lvl="0" indent="-285750" algn="just">
              <a:buFont typeface="Wingdings" panose="05000000000000000000" pitchFamily="2" charset="2"/>
              <a:buChar char="Ø"/>
            </a:pPr>
            <a:r>
              <a:rPr lang="es-419" dirty="0"/>
              <a:t>Presentar un sitio web para el manejo de pedidos y catálogo de productos consumiendo servicios REST.</a:t>
            </a:r>
            <a:endParaRPr lang="es-SV"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D5BECB8-40B1-47FE-B90D-BBB8EBD456E0}"/>
              </a:ext>
            </a:extLst>
          </p:cNvPr>
          <p:cNvSpPr>
            <a:spLocks noGrp="1"/>
          </p:cNvSpPr>
          <p:nvPr>
            <p:ph type="subTitle"/>
          </p:nvPr>
        </p:nvSpPr>
        <p:spPr>
          <a:xfrm>
            <a:off x="1241776" y="2085115"/>
            <a:ext cx="9518431" cy="3748719"/>
          </a:xfrm>
        </p:spPr>
        <p:txBody>
          <a:bodyPr/>
          <a:lstStyle/>
          <a:p>
            <a:pPr marL="285750" lvl="0" indent="-285750" algn="just">
              <a:lnSpc>
                <a:spcPct val="150000"/>
              </a:lnSpc>
              <a:buFont typeface="Wingdings" panose="05000000000000000000" pitchFamily="2" charset="2"/>
              <a:buChar char="Ø"/>
            </a:pPr>
            <a:r>
              <a:rPr lang="es-419" sz="1700" dirty="0">
                <a:latin typeface="+mn-lt"/>
              </a:rPr>
              <a:t>Se pretende que, al finalizar el proyecto, la empresa cuente con módulos los cuales le sirvan a esta para poder desarrollar controles y gestiones más agiles y eficientes a la hora de llevar a cabo gestiones de los productos con los que cuentan.</a:t>
            </a:r>
            <a:endParaRPr lang="es-SV" sz="1700" dirty="0">
              <a:latin typeface="+mn-lt"/>
            </a:endParaRPr>
          </a:p>
          <a:p>
            <a:pPr marL="285750" lvl="0" indent="-285750" algn="just">
              <a:lnSpc>
                <a:spcPct val="150000"/>
              </a:lnSpc>
              <a:buFont typeface="Wingdings" panose="05000000000000000000" pitchFamily="2" charset="2"/>
              <a:buChar char="Ø"/>
            </a:pPr>
            <a:r>
              <a:rPr lang="es-419" sz="1700" dirty="0">
                <a:latin typeface="+mn-lt"/>
              </a:rPr>
              <a:t>Se realizará una modificación e implementación de una base de datos, la cual se modificará y actualizará para contar con estándares más recientes y poder ayudar a la empresa a mantenerse en competencia con la demanda actual.</a:t>
            </a:r>
            <a:endParaRPr lang="es-SV" sz="1700" dirty="0">
              <a:latin typeface="+mn-lt"/>
            </a:endParaRPr>
          </a:p>
          <a:p>
            <a:pPr marL="285750" lvl="0" indent="-285750" algn="just">
              <a:lnSpc>
                <a:spcPct val="150000"/>
              </a:lnSpc>
              <a:buFont typeface="Wingdings" panose="05000000000000000000" pitchFamily="2" charset="2"/>
              <a:buChar char="Ø"/>
            </a:pPr>
            <a:r>
              <a:rPr lang="es-419" sz="1700" dirty="0">
                <a:latin typeface="+mn-lt"/>
              </a:rPr>
              <a:t>También se pretende entregar a esta empresa, interfaces con las cuales tanto ellos como los clientes estén en constante comunicación las cuales facilitan la adquisición de productos.</a:t>
            </a:r>
            <a:endParaRPr lang="es-SV" sz="1700" dirty="0">
              <a:latin typeface="+mn-lt"/>
            </a:endParaRPr>
          </a:p>
          <a:p>
            <a:pPr marL="0" indent="0">
              <a:buNone/>
            </a:pPr>
            <a:endParaRPr lang="es-SV" dirty="0"/>
          </a:p>
        </p:txBody>
      </p:sp>
      <p:sp>
        <p:nvSpPr>
          <p:cNvPr id="4" name="TextShape 1">
            <a:extLst>
              <a:ext uri="{FF2B5EF4-FFF2-40B4-BE49-F238E27FC236}">
                <a16:creationId xmlns:a16="http://schemas.microsoft.com/office/drawing/2014/main" id="{B2A448B9-819F-467C-A9D3-509AF0ED6933}"/>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chemeClr val="accent2"/>
                </a:solidFill>
                <a:latin typeface="+mj-lt"/>
              </a:rPr>
              <a:t>Alcances</a:t>
            </a:r>
            <a:endParaRPr lang="en-US" sz="4800" b="0" strike="noStrike" spc="-1" dirty="0">
              <a:solidFill>
                <a:schemeClr val="accent2"/>
              </a:solidFill>
              <a:latin typeface="+mj-lt"/>
            </a:endParaRPr>
          </a:p>
        </p:txBody>
      </p:sp>
    </p:spTree>
    <p:extLst>
      <p:ext uri="{BB962C8B-B14F-4D97-AF65-F5344CB8AC3E}">
        <p14:creationId xmlns:p14="http://schemas.microsoft.com/office/powerpoint/2010/main" val="141298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chemeClr val="accent2"/>
                </a:solidFill>
                <a:latin typeface="+mj-lt"/>
              </a:rPr>
              <a:t>Definición del problema</a:t>
            </a:r>
            <a:endParaRPr lang="en-US" sz="4800" b="0" strike="noStrike" spc="-1" dirty="0">
              <a:solidFill>
                <a:schemeClr val="accent2"/>
              </a:solidFill>
              <a:latin typeface="+mj-lt"/>
            </a:endParaRPr>
          </a:p>
        </p:txBody>
      </p:sp>
      <p:sp>
        <p:nvSpPr>
          <p:cNvPr id="97" name="TextShape 2"/>
          <p:cNvSpPr txBox="1"/>
          <p:nvPr/>
        </p:nvSpPr>
        <p:spPr>
          <a:xfrm>
            <a:off x="1097280" y="1840374"/>
            <a:ext cx="10058040" cy="2810648"/>
          </a:xfrm>
          <a:prstGeom prst="rect">
            <a:avLst/>
          </a:prstGeom>
          <a:noFill/>
          <a:ln>
            <a:noFill/>
          </a:ln>
        </p:spPr>
        <p:txBody>
          <a:bodyPr lIns="0" rIns="0">
            <a:normAutofit/>
          </a:bodyPr>
          <a:lstStyle/>
          <a:p>
            <a:pPr algn="just">
              <a:lnSpc>
                <a:spcPct val="150000"/>
              </a:lnSpc>
            </a:pPr>
            <a:r>
              <a:rPr lang="es-419" sz="1700" dirty="0"/>
              <a:t>No se cuenta con un sistema de gestión y control que promocione sus servicios, por lo cual se les hace cada vez más difícil competir con empresas que utilizan sistemas o software de control de su inventario y ofrecen sus servicios en línea, se abordara no solo la problemática de crear un sistema que promocione sus artículos y servicios si no que a la misma vez ejecute la </a:t>
            </a:r>
            <a:r>
              <a:rPr lang="es-419" sz="1700" b="1" dirty="0"/>
              <a:t>interoperabilidad</a:t>
            </a:r>
            <a:r>
              <a:rPr lang="es-419" sz="1700" dirty="0"/>
              <a:t>, En este sentido nuestro proyecto se basa en darle una solución a su problema de control y gestión de sus productos y brindarles un sistema escalable con potencial para ellos expandirse.</a:t>
            </a:r>
            <a:endParaRPr lang="es-SV" sz="17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chemeClr val="accent2"/>
                </a:solidFill>
              </a:rPr>
              <a:t>Propuesta de solucion</a:t>
            </a:r>
            <a:endParaRPr lang="en-US" sz="4800" b="0" strike="noStrike" spc="-1" dirty="0">
              <a:solidFill>
                <a:schemeClr val="accent2"/>
              </a:solidFill>
            </a:endParaRPr>
          </a:p>
        </p:txBody>
      </p:sp>
      <p:sp>
        <p:nvSpPr>
          <p:cNvPr id="101" name="TextShape 2"/>
          <p:cNvSpPr txBox="1"/>
          <p:nvPr/>
        </p:nvSpPr>
        <p:spPr>
          <a:xfrm>
            <a:off x="1097280" y="1845720"/>
            <a:ext cx="10058040" cy="4171258"/>
          </a:xfrm>
          <a:prstGeom prst="rect">
            <a:avLst/>
          </a:prstGeom>
          <a:noFill/>
          <a:ln>
            <a:noFill/>
          </a:ln>
        </p:spPr>
        <p:txBody>
          <a:bodyPr lIns="0" rIns="0">
            <a:normAutofit fontScale="92500"/>
          </a:bodyPr>
          <a:lstStyle/>
          <a:p>
            <a:pPr algn="just">
              <a:lnSpc>
                <a:spcPct val="150000"/>
              </a:lnSpc>
            </a:pPr>
            <a:r>
              <a:rPr lang="es-419" dirty="0"/>
              <a:t>Se propone desarrollar un sistema el cual se vea envuelto en las nuevas tendencias para la solución de los problemas o simplemente agilizar todo aquello que tome tiempos innecesarios o procesos obsoletos. </a:t>
            </a:r>
            <a:endParaRPr lang="es-SV" dirty="0"/>
          </a:p>
          <a:p>
            <a:pPr algn="just">
              <a:lnSpc>
                <a:spcPct val="150000"/>
              </a:lnSpc>
            </a:pPr>
            <a:r>
              <a:rPr lang="es-419" dirty="0"/>
              <a:t>Teniendo en cuenta lo anterior se puede decir que la tecnología es algo necesario que se necesita para resolver muchos de los problemas que surgen. </a:t>
            </a:r>
            <a:endParaRPr lang="es-SV" dirty="0"/>
          </a:p>
          <a:p>
            <a:pPr algn="just">
              <a:lnSpc>
                <a:spcPct val="150000"/>
              </a:lnSpc>
            </a:pPr>
            <a:r>
              <a:rPr lang="es-419" dirty="0"/>
              <a:t>Es así como se propone construir un sistema el cual lleve a las personas que están más que cansadas de realizar de manera presencial, la cual a veces se vuelve un poco difícil por la disponibilidad de tiempo para realizar estas. </a:t>
            </a:r>
            <a:endParaRPr lang="es-SV" dirty="0"/>
          </a:p>
          <a:p>
            <a:pPr algn="just">
              <a:lnSpc>
                <a:spcPct val="150000"/>
              </a:lnSpc>
            </a:pPr>
            <a:r>
              <a:rPr lang="es-419" dirty="0"/>
              <a:t>Entonces se puede decir que lo que se pretende realizar es, beneficiar a todas aquellas personas las cuales no disponen de ese tiempo para que puedan conocer y realizar transacciones de manera virtual para así poder desarrollar sus procesos sin contratiempos ni procesos que llevan demasiado trabajo. </a:t>
            </a:r>
            <a:endParaRPr lang="es-SV"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1072444" y="633412"/>
            <a:ext cx="10082876" cy="1103587"/>
          </a:xfrm>
          <a:prstGeom prst="rect">
            <a:avLst/>
          </a:prstGeom>
          <a:noFill/>
          <a:ln>
            <a:noFill/>
          </a:ln>
        </p:spPr>
        <p:txBody>
          <a:bodyPr anchor="b">
            <a:noAutofit/>
          </a:bodyPr>
          <a:lstStyle/>
          <a:p>
            <a:pPr>
              <a:lnSpc>
                <a:spcPct val="85000"/>
              </a:lnSpc>
            </a:pPr>
            <a:r>
              <a:rPr lang="en-US" sz="4800" b="0" strike="noStrike" spc="-52" dirty="0">
                <a:solidFill>
                  <a:schemeClr val="accent2"/>
                </a:solidFill>
              </a:rPr>
              <a:t>Diseño de la propuesta</a:t>
            </a:r>
            <a:endParaRPr lang="en-US" sz="4800" b="0" strike="noStrike" spc="-1" dirty="0">
              <a:solidFill>
                <a:schemeClr val="accent2"/>
              </a:solidFill>
            </a:endParaRPr>
          </a:p>
        </p:txBody>
      </p:sp>
      <p:pic>
        <p:nvPicPr>
          <p:cNvPr id="4" name="Imagen 3">
            <a:extLst>
              <a:ext uri="{FF2B5EF4-FFF2-40B4-BE49-F238E27FC236}">
                <a16:creationId xmlns:a16="http://schemas.microsoft.com/office/drawing/2014/main" id="{A861763A-04B8-4677-9F89-7EED7DE0636D}"/>
              </a:ext>
            </a:extLst>
          </p:cNvPr>
          <p:cNvPicPr>
            <a:picLocks noChangeAspect="1"/>
          </p:cNvPicPr>
          <p:nvPr/>
        </p:nvPicPr>
        <p:blipFill>
          <a:blip r:embed="rId2"/>
          <a:stretch>
            <a:fillRect/>
          </a:stretch>
        </p:blipFill>
        <p:spPr>
          <a:xfrm>
            <a:off x="1054562" y="1973968"/>
            <a:ext cx="10082876" cy="399097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E18C7-2809-4EEA-99E4-49C8FCA51212}"/>
              </a:ext>
            </a:extLst>
          </p:cNvPr>
          <p:cNvSpPr>
            <a:spLocks noGrp="1"/>
          </p:cNvSpPr>
          <p:nvPr>
            <p:ph type="title"/>
          </p:nvPr>
        </p:nvSpPr>
        <p:spPr>
          <a:xfrm>
            <a:off x="1097280" y="1575459"/>
            <a:ext cx="10058040" cy="45719"/>
          </a:xfrm>
        </p:spPr>
        <p:txBody>
          <a:bodyPr/>
          <a:lstStyle/>
          <a:p>
            <a:r>
              <a:rPr lang="en-US" spc="-52" dirty="0">
                <a:solidFill>
                  <a:schemeClr val="accent2"/>
                </a:solidFill>
              </a:rPr>
              <a:t>Desarrollo de la solucion del problema</a:t>
            </a:r>
            <a:br>
              <a:rPr lang="en-US" spc="-1" dirty="0">
                <a:solidFill>
                  <a:schemeClr val="accent2"/>
                </a:solidFill>
              </a:rPr>
            </a:br>
            <a:endParaRPr lang="es-SV" dirty="0"/>
          </a:p>
        </p:txBody>
      </p:sp>
      <p:pic>
        <p:nvPicPr>
          <p:cNvPr id="6" name="Imagen 5">
            <a:extLst>
              <a:ext uri="{FF2B5EF4-FFF2-40B4-BE49-F238E27FC236}">
                <a16:creationId xmlns:a16="http://schemas.microsoft.com/office/drawing/2014/main" id="{658A76D4-2381-4944-81CD-C97334AE5096}"/>
              </a:ext>
            </a:extLst>
          </p:cNvPr>
          <p:cNvPicPr>
            <a:picLocks noChangeAspect="1"/>
          </p:cNvPicPr>
          <p:nvPr/>
        </p:nvPicPr>
        <p:blipFill>
          <a:blip r:embed="rId2"/>
          <a:stretch>
            <a:fillRect/>
          </a:stretch>
        </p:blipFill>
        <p:spPr>
          <a:xfrm>
            <a:off x="1076325" y="2058282"/>
            <a:ext cx="10039350" cy="3667125"/>
          </a:xfrm>
          <a:prstGeom prst="rect">
            <a:avLst/>
          </a:prstGeom>
        </p:spPr>
      </p:pic>
    </p:spTree>
    <p:extLst>
      <p:ext uri="{BB962C8B-B14F-4D97-AF65-F5344CB8AC3E}">
        <p14:creationId xmlns:p14="http://schemas.microsoft.com/office/powerpoint/2010/main" val="158327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724" y="961604"/>
            <a:ext cx="10058040" cy="664797"/>
          </a:xfrm>
        </p:spPr>
        <p:txBody>
          <a:bodyPr/>
          <a:lstStyle/>
          <a:p>
            <a:r>
              <a:rPr lang="es-ES" sz="4800" dirty="0">
                <a:solidFill>
                  <a:schemeClr val="accent2"/>
                </a:solidFill>
              </a:rPr>
              <a:t>Diagrama ER</a:t>
            </a:r>
          </a:p>
        </p:txBody>
      </p:sp>
      <p:pic>
        <p:nvPicPr>
          <p:cNvPr id="3" name="Imagen 2">
            <a:extLst>
              <a:ext uri="{FF2B5EF4-FFF2-40B4-BE49-F238E27FC236}">
                <a16:creationId xmlns:a16="http://schemas.microsoft.com/office/drawing/2014/main" id="{8ACE168B-ED28-42FF-9D99-B94DF2E37C86}"/>
              </a:ext>
            </a:extLst>
          </p:cNvPr>
          <p:cNvPicPr/>
          <p:nvPr/>
        </p:nvPicPr>
        <p:blipFill>
          <a:blip r:embed="rId2">
            <a:extLst>
              <a:ext uri="{28A0092B-C50C-407E-A947-70E740481C1C}">
                <a14:useLocalDpi xmlns:a14="http://schemas.microsoft.com/office/drawing/2010/main" val="0"/>
              </a:ext>
            </a:extLst>
          </a:blip>
          <a:stretch>
            <a:fillRect/>
          </a:stretch>
        </p:blipFill>
        <p:spPr>
          <a:xfrm>
            <a:off x="1153724" y="1869440"/>
            <a:ext cx="10058039" cy="4328160"/>
          </a:xfrm>
          <a:prstGeom prst="rect">
            <a:avLst/>
          </a:prstGeom>
        </p:spPr>
      </p:pic>
    </p:spTree>
    <p:extLst>
      <p:ext uri="{BB962C8B-B14F-4D97-AF65-F5344CB8AC3E}">
        <p14:creationId xmlns:p14="http://schemas.microsoft.com/office/powerpoint/2010/main" val="101824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chemeClr val="accent2"/>
                </a:solidFill>
              </a:rPr>
              <a:t>Conclusiones</a:t>
            </a:r>
            <a:endParaRPr lang="en-US" sz="4800" b="0" strike="noStrike" spc="-1" dirty="0">
              <a:solidFill>
                <a:schemeClr val="accent2"/>
              </a:solidFill>
            </a:endParaRPr>
          </a:p>
        </p:txBody>
      </p:sp>
      <p:sp>
        <p:nvSpPr>
          <p:cNvPr id="107" name="TextShape 2"/>
          <p:cNvSpPr txBox="1"/>
          <p:nvPr/>
        </p:nvSpPr>
        <p:spPr>
          <a:xfrm>
            <a:off x="1097280" y="1737000"/>
            <a:ext cx="10058040" cy="4392868"/>
          </a:xfrm>
          <a:prstGeom prst="rect">
            <a:avLst/>
          </a:prstGeom>
          <a:noFill/>
          <a:ln>
            <a:noFill/>
          </a:ln>
        </p:spPr>
        <p:txBody>
          <a:bodyPr lIns="0" rIns="0">
            <a:noAutofit/>
          </a:bodyPr>
          <a:lstStyle/>
          <a:p>
            <a:pPr marL="285750" lvl="0" indent="-285750" algn="just">
              <a:lnSpc>
                <a:spcPct val="150000"/>
              </a:lnSpc>
              <a:buFont typeface="Wingdings" panose="05000000000000000000" pitchFamily="2" charset="2"/>
              <a:buChar char="Ø"/>
            </a:pPr>
            <a:r>
              <a:rPr lang="es-419" sz="1700" dirty="0"/>
              <a:t>Los sistemas de información son una necesidad a la que nos enfrentamos debido a los cambios de las tecnologías.</a:t>
            </a:r>
            <a:endParaRPr lang="es-SV" sz="1700" dirty="0"/>
          </a:p>
          <a:p>
            <a:pPr marL="285750" lvl="0" indent="-285750" algn="just">
              <a:lnSpc>
                <a:spcPct val="150000"/>
              </a:lnSpc>
              <a:buFont typeface="Wingdings" panose="05000000000000000000" pitchFamily="2" charset="2"/>
              <a:buChar char="Ø"/>
            </a:pPr>
            <a:r>
              <a:rPr lang="es-419" sz="1700" dirty="0"/>
              <a:t>Las soluciones tecnológicas se deben adquirir por las necesidades de las empresas que hoy en día velan por dominar el mercado empresarial.</a:t>
            </a:r>
            <a:endParaRPr lang="es-SV" sz="1700" dirty="0"/>
          </a:p>
          <a:p>
            <a:pPr marL="285750" lvl="0" indent="-285750" algn="just">
              <a:lnSpc>
                <a:spcPct val="150000"/>
              </a:lnSpc>
              <a:buFont typeface="Wingdings" panose="05000000000000000000" pitchFamily="2" charset="2"/>
              <a:buChar char="Ø"/>
            </a:pPr>
            <a:r>
              <a:rPr lang="es-419" sz="1700" dirty="0"/>
              <a:t>Poseer un sistema no acorde con las necesidades actuales, hace a las empresas limitar sus posibilidades, ya que las empresas han venido realizando innovaciones y mejorado sus servicios.</a:t>
            </a:r>
          </a:p>
          <a:p>
            <a:pPr marL="285750" lvl="0" indent="-285750" algn="just">
              <a:lnSpc>
                <a:spcPct val="150000"/>
              </a:lnSpc>
              <a:buFont typeface="Wingdings" panose="05000000000000000000" pitchFamily="2" charset="2"/>
              <a:buChar char="Ø"/>
            </a:pPr>
            <a:r>
              <a:rPr lang="es-419" sz="1700" dirty="0"/>
              <a:t>Tener una base de datos capaz de almacenar, manejar y gestionar </a:t>
            </a:r>
            <a:r>
              <a:rPr lang="es-419" sz="1700" dirty="0" err="1"/>
              <a:t>informacion</a:t>
            </a:r>
            <a:r>
              <a:rPr lang="es-419" sz="1700" dirty="0"/>
              <a:t>, para así poder dar a sus clientes la mejor de las experiencias posibles.</a:t>
            </a:r>
            <a:endParaRPr lang="es-SV" sz="1700" dirty="0"/>
          </a:p>
          <a:p>
            <a:pPr marL="285750" lvl="0" indent="-285750" algn="just">
              <a:lnSpc>
                <a:spcPct val="150000"/>
              </a:lnSpc>
              <a:buFont typeface="Wingdings" panose="05000000000000000000" pitchFamily="2" charset="2"/>
              <a:buChar char="Ø"/>
            </a:pPr>
            <a:r>
              <a:rPr lang="es-419" sz="1700" dirty="0"/>
              <a:t>El sistema de bases de datos de ORACLE es actualmente uno de los mejores gestores de datos en el mercado.</a:t>
            </a:r>
            <a:endParaRPr lang="es-SV" sz="17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127</TotalTime>
  <Words>775</Words>
  <Application>Microsoft Office PowerPoint</Application>
  <PresentationFormat>Panorámica</PresentationFormat>
  <Paragraphs>54</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10</vt:i4>
      </vt:variant>
    </vt:vector>
  </HeadingPairs>
  <TitlesOfParts>
    <vt:vector size="19" baseType="lpstr">
      <vt:lpstr>Arial</vt:lpstr>
      <vt:lpstr>Arial Narrow</vt:lpstr>
      <vt:lpstr>Calibri</vt:lpstr>
      <vt:lpstr>Calibri Light</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Desarrollo de la solucion del problema </vt:lpstr>
      <vt:lpstr>Diagrama ER</vt:lpstr>
      <vt:lpstr>Presentación de PowerPoint</vt:lpstr>
      <vt:lpstr>Recomendaciones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TESIS:  Interoperabilidad en Oracle  Catedrático:  Ing. Boris Gómez</dc:title>
  <dc:subject/>
  <dc:creator>Danilo</dc:creator>
  <dc:description/>
  <cp:lastModifiedBy>Danilo Sagastume</cp:lastModifiedBy>
  <cp:revision>31</cp:revision>
  <dcterms:created xsi:type="dcterms:W3CDTF">2020-01-28T12:23:18Z</dcterms:created>
  <dcterms:modified xsi:type="dcterms:W3CDTF">2020-04-25T01:20:32Z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