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9" r:id="rId5"/>
    <p:sldId id="268" r:id="rId6"/>
    <p:sldId id="258" r:id="rId7"/>
    <p:sldId id="260" r:id="rId8"/>
    <p:sldId id="261" r:id="rId9"/>
    <p:sldId id="266" r:id="rId10"/>
    <p:sldId id="264" r:id="rId11"/>
    <p:sldId id="267" r:id="rId12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Haga clic para modificar el estilo de título del patrón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B66E54B-E930-4A8F-B92F-7DEBF0EECE75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5/2/2020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207E1DB-6DEC-4387-B0F2-FE905009CDAB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Haga clic para modificar el estilo de texto del patrón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Segundo nivel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Tercer nivel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Cuarto nivel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Quinto nivel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7EF5D13-53D8-4913-A163-91FD06989BCF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5/2/2020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28530F-D5B9-463A-A733-F6F38B8853E4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23880" y="2003098"/>
            <a:ext cx="9143640" cy="1880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7000"/>
          </a:bodyPr>
          <a:lstStyle/>
          <a:p>
            <a:pPr algn="ctr">
              <a:lnSpc>
                <a:spcPct val="85000"/>
              </a:lnSpc>
            </a:pPr>
            <a:r>
              <a:rPr lang="en-US" sz="2000" b="1" strike="noStrike" spc="-52" dirty="0">
                <a:solidFill>
                  <a:srgbClr val="262626"/>
                </a:solidFill>
                <a:latin typeface="Arial Narrow"/>
              </a:rPr>
              <a:t>TESIS:</a:t>
            </a:r>
          </a:p>
          <a:p>
            <a:pPr algn="ctr">
              <a:lnSpc>
                <a:spcPct val="85000"/>
              </a:lnSpc>
            </a:pPr>
            <a:r>
              <a:rPr lang="en-US" sz="2000" b="1" strike="noStrike" spc="-52" dirty="0">
                <a:solidFill>
                  <a:srgbClr val="262626"/>
                </a:solidFill>
                <a:latin typeface="Arial Narrow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s-419" dirty="0"/>
              <a:t>Propuesta de integración de servicios en la gestión</a:t>
            </a:r>
          </a:p>
          <a:p>
            <a:pPr algn="ctr">
              <a:lnSpc>
                <a:spcPct val="85000"/>
              </a:lnSpc>
            </a:pPr>
            <a:r>
              <a:rPr lang="es-419" dirty="0"/>
              <a:t> </a:t>
            </a:r>
          </a:p>
          <a:p>
            <a:pPr algn="ctr">
              <a:lnSpc>
                <a:spcPct val="85000"/>
              </a:lnSpc>
            </a:pPr>
            <a:r>
              <a:rPr lang="es-419" dirty="0"/>
              <a:t>de ventas en la empresa Policomerce S.A de C.V.</a:t>
            </a:r>
            <a:endParaRPr lang="es-ES" dirty="0"/>
          </a:p>
          <a:p>
            <a:pPr algn="ctr">
              <a:lnSpc>
                <a:spcPct val="85000"/>
              </a:lnSpc>
            </a:pPr>
            <a:r>
              <a:rPr dirty="0"/>
              <a:t/>
            </a:r>
            <a:br>
              <a:rPr dirty="0"/>
            </a:b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0" y="3510844"/>
            <a:ext cx="12191760" cy="334715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900" b="1" strike="noStrike" cap="all" spc="199" dirty="0"/>
              <a:t>Integrantes:</a:t>
            </a:r>
            <a:endParaRPr lang="en-US" sz="2900" b="0" strike="noStrike" spc="-1" dirty="0"/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900" b="0" strike="noStrike" cap="all" spc="199" dirty="0"/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900" b="0" strike="noStrike" cap="all" spc="199" dirty="0"/>
              <a:t>Edwin Alexander Nolasco Gonzales	25-0991-2012</a:t>
            </a:r>
            <a:endParaRPr lang="en-US" sz="2900" b="0" strike="noStrike" spc="-1" dirty="0"/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900" b="0" strike="noStrike" cap="all" spc="199" dirty="0"/>
              <a:t>Henry Isaias Quevedo Cisneros		25-1371-2015</a:t>
            </a:r>
            <a:endParaRPr lang="en-US" sz="2900" b="0" strike="noStrike" spc="-1" dirty="0"/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900" b="0" strike="noStrike" cap="all" spc="199" dirty="0"/>
              <a:t>Danilo Alfonso Sagastume Alvarenga	25-6806-2014</a:t>
            </a:r>
            <a:endParaRPr lang="en-US" sz="2900" b="0" strike="noStrike" spc="-1" dirty="0"/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900" cap="all" spc="199" dirty="0">
                <a:solidFill>
                  <a:schemeClr val="bg1"/>
                </a:solidFill>
              </a:rPr>
              <a:t>  DOMINGO 3 MAYO</a:t>
            </a:r>
            <a:r>
              <a:rPr lang="en-US" sz="2900" b="0" strike="noStrike" cap="all" spc="199" dirty="0">
                <a:solidFill>
                  <a:schemeClr val="bg1"/>
                </a:solidFill>
              </a:rPr>
              <a:t> de 2020</a:t>
            </a:r>
            <a:endParaRPr lang="en-US" sz="2900" b="0" strike="noStrike" spc="-1" dirty="0">
              <a:solidFill>
                <a:schemeClr val="bg1"/>
              </a:solidFill>
            </a:endParaRPr>
          </a:p>
        </p:txBody>
      </p:sp>
      <p:pic>
        <p:nvPicPr>
          <p:cNvPr id="93" name="Picture 2"/>
          <p:cNvPicPr/>
          <p:nvPr/>
        </p:nvPicPr>
        <p:blipFill>
          <a:blip r:embed="rId2"/>
          <a:stretch/>
        </p:blipFill>
        <p:spPr>
          <a:xfrm>
            <a:off x="1884600" y="0"/>
            <a:ext cx="8422920" cy="188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A30-1BA8-4B4F-8653-3A8BB496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80" y="999791"/>
            <a:ext cx="10058040" cy="1274195"/>
          </a:xfrm>
        </p:spPr>
        <p:txBody>
          <a:bodyPr/>
          <a:lstStyle/>
          <a:p>
            <a:pPr algn="ctr"/>
            <a:r>
              <a:rPr lang="en-US" sz="4800" spc="-52" dirty="0">
                <a:solidFill>
                  <a:schemeClr val="accent2"/>
                </a:solidFill>
              </a:rPr>
              <a:t>Recomendaciones</a:t>
            </a:r>
            <a:r>
              <a:rPr lang="en-US" spc="-1" dirty="0">
                <a:solidFill>
                  <a:schemeClr val="accent2"/>
                </a:solidFill>
              </a:rPr>
              <a:t/>
            </a:r>
            <a:br>
              <a:rPr lang="en-US" spc="-1" dirty="0">
                <a:solidFill>
                  <a:schemeClr val="accent2"/>
                </a:solidFill>
              </a:rPr>
            </a:br>
            <a:endParaRPr lang="es-SV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97C6E-B6CF-45A4-9E8F-6045AED25C4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66980" y="1757030"/>
            <a:ext cx="10058040" cy="4672048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endParaRPr lang="es-419" sz="1600" dirty="0" smtClean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600" dirty="0"/>
              <a:t>Creación de diferentes aplicativos que permitan apegarse a las reglas de negocio establecidas para futuras planeaciones.</a:t>
            </a:r>
          </a:p>
          <a:p>
            <a:pPr lvl="0" algn="just">
              <a:lnSpc>
                <a:spcPct val="150000"/>
              </a:lnSpc>
            </a:pPr>
            <a:endParaRPr lang="es-419" sz="1600" dirty="0" smtClean="0">
              <a:latin typeface="+mn-lt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600" dirty="0" smtClean="0">
                <a:latin typeface="+mn-lt"/>
              </a:rPr>
              <a:t>Generar reportes estadísticos que brinden datos cuantitativos de sus productos o pedidos.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419" sz="1600" dirty="0">
              <a:latin typeface="+mn-lt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600" dirty="0" smtClean="0">
                <a:latin typeface="+mn-lt"/>
              </a:rPr>
              <a:t>Dividir los procesos por etapas para su implementación.</a:t>
            </a:r>
          </a:p>
          <a:p>
            <a:pPr lvl="0" algn="just">
              <a:lnSpc>
                <a:spcPct val="150000"/>
              </a:lnSpc>
            </a:pPr>
            <a:endParaRPr lang="es-419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600" dirty="0"/>
              <a:t>Implementar procesos de mejora continua.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419" sz="1600" dirty="0" smtClean="0">
              <a:latin typeface="+mn-lt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419" sz="1600" dirty="0" smtClean="0">
              <a:latin typeface="+mn-lt"/>
            </a:endParaRP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3955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800" b="0" strike="noStrike" spc="-52" dirty="0" err="1">
                <a:solidFill>
                  <a:schemeClr val="accent2"/>
                </a:solidFill>
              </a:rPr>
              <a:t>Objetivos</a:t>
            </a:r>
            <a:endParaRPr lang="en-US" sz="4800" b="0" strike="noStrike" spc="-1" dirty="0">
              <a:solidFill>
                <a:schemeClr val="accent2"/>
              </a:solidFill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92500" lnSpcReduction="10000"/>
          </a:bodyPr>
          <a:lstStyle/>
          <a:p>
            <a:pPr lvl="0" algn="just"/>
            <a:r>
              <a:rPr lang="es-419" b="1" dirty="0"/>
              <a:t>Objetivo general</a:t>
            </a:r>
            <a:endParaRPr lang="es-SV" b="1" dirty="0"/>
          </a:p>
          <a:p>
            <a:pPr algn="just"/>
            <a:r>
              <a:rPr lang="es-419" dirty="0"/>
              <a:t> </a:t>
            </a:r>
            <a:endParaRPr lang="es-SV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419" dirty="0"/>
              <a:t>Desarrollar un sistema de información para la gestión de servicios y productos de la empresa Policomerce SA de CV.</a:t>
            </a:r>
            <a:endParaRPr lang="es-SV" dirty="0"/>
          </a:p>
          <a:p>
            <a:pPr algn="just"/>
            <a:r>
              <a:rPr lang="es-419" b="1" dirty="0"/>
              <a:t> </a:t>
            </a:r>
            <a:endParaRPr lang="es-SV" dirty="0"/>
          </a:p>
          <a:p>
            <a:pPr lvl="0" algn="just"/>
            <a:r>
              <a:rPr lang="es-419" b="1" dirty="0"/>
              <a:t>Objetivos específicos</a:t>
            </a:r>
            <a:endParaRPr lang="es-SV" b="1" dirty="0"/>
          </a:p>
          <a:p>
            <a:pPr algn="just"/>
            <a:r>
              <a:rPr lang="es-419" dirty="0"/>
              <a:t> </a:t>
            </a:r>
            <a:endParaRPr lang="es-SV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419" dirty="0"/>
              <a:t>Entregar módulos gestión de pedidos y control de productos de la empresa Policomerce.</a:t>
            </a:r>
            <a:endParaRPr lang="es-SV" dirty="0"/>
          </a:p>
          <a:p>
            <a:pPr algn="just"/>
            <a:r>
              <a:rPr lang="es-419" dirty="0"/>
              <a:t> </a:t>
            </a:r>
            <a:endParaRPr lang="es-SV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419" dirty="0"/>
              <a:t>Brindar una base de datos la cual mejore la comunicación y el almacenamiento de los datos manejados por la empresa.</a:t>
            </a:r>
            <a:endParaRPr lang="es-SV" dirty="0"/>
          </a:p>
          <a:p>
            <a:pPr algn="just"/>
            <a:r>
              <a:rPr lang="es-419" dirty="0"/>
              <a:t> </a:t>
            </a:r>
            <a:endParaRPr lang="es-SV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419" dirty="0"/>
              <a:t>Entregar aplicaciones e interfaces para el manejo del sistema.</a:t>
            </a:r>
            <a:endParaRPr lang="es-SV" dirty="0"/>
          </a:p>
          <a:p>
            <a:pPr algn="just"/>
            <a:r>
              <a:rPr lang="es-419" dirty="0"/>
              <a:t> </a:t>
            </a:r>
            <a:endParaRPr lang="es-SV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419" dirty="0"/>
              <a:t>Presentar un sitio web para el manejo de pedidos y catálogo de productos consumiendo servicios REST.</a:t>
            </a:r>
            <a:endParaRPr lang="es-SV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735A5C-5538-4D71-92A6-E798A0B527F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7280" y="1175657"/>
            <a:ext cx="4833257" cy="493776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419" sz="1700" dirty="0"/>
              <a:t>El presente de la era tecnológica es una realidad, es por eso que las empresas se ven en el desafío de tener que agilizar procesos, manejar información de manera precisa y rápida, es por eso que se propone desarrollar un sistema el cual utilice las nuevas tendencias para agilizar todo aquello que lleve tiempos innecesarios o procesos difíciles. </a:t>
            </a:r>
            <a:endParaRPr lang="es-SV" sz="1700" dirty="0"/>
          </a:p>
          <a:p>
            <a:endParaRPr lang="es-SV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3E18C7-2809-4EEA-99E4-49C8FCA5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257"/>
            <a:ext cx="10058040" cy="1218795"/>
          </a:xfrm>
        </p:spPr>
        <p:txBody>
          <a:bodyPr/>
          <a:lstStyle/>
          <a:p>
            <a:pPr algn="ctr"/>
            <a:r>
              <a:rPr lang="en-US" spc="-52" dirty="0">
                <a:solidFill>
                  <a:schemeClr val="accent2"/>
                </a:solidFill>
              </a:rPr>
              <a:t>Justificacion</a:t>
            </a:r>
            <a:r>
              <a:rPr lang="en-US" spc="-1" dirty="0">
                <a:solidFill>
                  <a:schemeClr val="accent2"/>
                </a:solidFill>
              </a:rPr>
              <a:t/>
            </a:r>
            <a:br>
              <a:rPr lang="en-US" spc="-1" dirty="0">
                <a:solidFill>
                  <a:schemeClr val="accent2"/>
                </a:solidFill>
              </a:rPr>
            </a:br>
            <a:endParaRPr lang="es-S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48" y="1877403"/>
            <a:ext cx="400105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5BECB8-40B1-47FE-B90D-BBB8EBD456E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7280" y="2139970"/>
            <a:ext cx="10058040" cy="3748719"/>
          </a:xfrm>
        </p:spPr>
        <p:txBody>
          <a:bodyPr/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700" dirty="0">
                <a:latin typeface="+mn-lt"/>
              </a:rPr>
              <a:t>Se pretende que, al finalizar el proyecto, la empresa cuente con módulos los cuales le sirvan a esta para poder desarrollar controles y gestiones más agiles y </a:t>
            </a:r>
            <a:r>
              <a:rPr lang="es-419" sz="1700" dirty="0" smtClean="0">
                <a:latin typeface="+mn-lt"/>
              </a:rPr>
              <a:t>eficientes.</a:t>
            </a:r>
          </a:p>
          <a:p>
            <a:pPr lvl="0" algn="just">
              <a:lnSpc>
                <a:spcPct val="150000"/>
              </a:lnSpc>
            </a:pPr>
            <a:endParaRPr lang="es-SV" sz="1700" dirty="0" smtClean="0">
              <a:latin typeface="+mn-lt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700" dirty="0" smtClean="0">
                <a:latin typeface="+mn-lt"/>
              </a:rPr>
              <a:t>Se realizará una creación e implementación de una base de datos, </a:t>
            </a:r>
            <a:r>
              <a:rPr lang="es-419" sz="1700" dirty="0" smtClean="0">
                <a:latin typeface="+mn-lt"/>
              </a:rPr>
              <a:t>para</a:t>
            </a:r>
            <a:r>
              <a:rPr lang="es-419" sz="1700" dirty="0" smtClean="0">
                <a:latin typeface="+mn-lt"/>
              </a:rPr>
              <a:t> poder ayudar a la empresa a mantenerse en competencia con la demanda actual.</a:t>
            </a:r>
          </a:p>
          <a:p>
            <a:pPr lvl="0" algn="just">
              <a:lnSpc>
                <a:spcPct val="150000"/>
              </a:lnSpc>
            </a:pPr>
            <a:endParaRPr lang="es-SV" sz="1700" dirty="0" smtClean="0">
              <a:latin typeface="+mn-lt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700" dirty="0" smtClean="0">
                <a:latin typeface="+mn-lt"/>
              </a:rPr>
              <a:t>También </a:t>
            </a:r>
            <a:r>
              <a:rPr lang="es-419" sz="1700" dirty="0">
                <a:latin typeface="+mn-lt"/>
              </a:rPr>
              <a:t>se pretende entregar a esta empresa, interfaces con las cuales tanto ellos como los clientes estén en constante comunicación las cuales facilitan la adquisición de productos.</a:t>
            </a:r>
            <a:endParaRPr lang="es-SV" sz="1700" dirty="0">
              <a:latin typeface="+mn-lt"/>
            </a:endParaRP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2A448B9-819F-467C-A9D3-509AF0ED6933}"/>
              </a:ext>
            </a:extLst>
          </p:cNvPr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800" b="0" strike="noStrike" spc="-52" dirty="0">
                <a:solidFill>
                  <a:schemeClr val="accent2"/>
                </a:solidFill>
                <a:latin typeface="+mj-lt"/>
              </a:rPr>
              <a:t>Alcances</a:t>
            </a:r>
            <a:endParaRPr lang="en-US" sz="4800" b="0" strike="noStrike" spc="-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98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800" b="0" strike="noStrike" spc="-52" dirty="0">
                <a:solidFill>
                  <a:schemeClr val="accent2"/>
                </a:solidFill>
                <a:latin typeface="+mj-lt"/>
              </a:rPr>
              <a:t>Definición del problema</a:t>
            </a:r>
            <a:endParaRPr lang="en-US" sz="4800" b="0" strike="noStrike" spc="-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890989" y="2154304"/>
            <a:ext cx="5264331" cy="3449981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419" sz="1700" dirty="0" smtClean="0"/>
              <a:t>La empresa no cuenta </a:t>
            </a:r>
            <a:r>
              <a:rPr lang="es-419" sz="1700" dirty="0"/>
              <a:t>con un sistema de </a:t>
            </a:r>
            <a:r>
              <a:rPr lang="es-419" sz="1700" dirty="0" smtClean="0"/>
              <a:t>gestión de productos y pedidos con lo cual no pueden tener un control de su inventario, y todo el proceso es ejecutado manualmente. Por lo tanto se manejan gestiones ineficientes de los procesos que la empresa maneja. Los cuales terminan en perdidas en los despachos de productos.</a:t>
            </a:r>
          </a:p>
        </p:txBody>
      </p:sp>
      <p:pic>
        <p:nvPicPr>
          <p:cNvPr id="2052" name="Picture 4" descr="Procesos ineficientes, menor productividad – Pymempres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23676"/>
            <a:ext cx="4459635" cy="35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800" b="0" strike="noStrike" spc="-52" dirty="0">
                <a:solidFill>
                  <a:schemeClr val="accent2"/>
                </a:solidFill>
              </a:rPr>
              <a:t>Propuesta de solucion</a:t>
            </a:r>
            <a:endParaRPr lang="en-US" sz="4800" b="0" strike="noStrike" spc="-1" dirty="0">
              <a:solidFill>
                <a:schemeClr val="accent2"/>
              </a:solidFill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1922968"/>
            <a:ext cx="10058040" cy="3720186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419" dirty="0"/>
              <a:t>Se propone desarrollar un sistema el cual se vea envuelto en las nuevas tendencias </a:t>
            </a:r>
            <a:r>
              <a:rPr lang="es-419" dirty="0" smtClean="0"/>
              <a:t>para agilizar </a:t>
            </a:r>
            <a:r>
              <a:rPr lang="es-419" dirty="0"/>
              <a:t>todo aquello que tome tiempos </a:t>
            </a:r>
            <a:r>
              <a:rPr lang="es-419" dirty="0" smtClean="0"/>
              <a:t>innecesarios como lo es la gestión de los pedidos. </a:t>
            </a:r>
            <a:r>
              <a:rPr lang="es-419" dirty="0" smtClean="0"/>
              <a:t>Con lo cual a través de un sistema de información alojado en la web el cliente pueda realizar las transacciones de pedidos. </a:t>
            </a:r>
          </a:p>
          <a:p>
            <a:pPr algn="just">
              <a:lnSpc>
                <a:spcPct val="150000"/>
              </a:lnSpc>
            </a:pPr>
            <a:endParaRPr lang="es-419" dirty="0" smtClean="0"/>
          </a:p>
          <a:p>
            <a:pPr algn="just">
              <a:lnSpc>
                <a:spcPct val="150000"/>
              </a:lnSpc>
            </a:pPr>
            <a:r>
              <a:rPr lang="es-419" dirty="0"/>
              <a:t>Se pretende </a:t>
            </a:r>
            <a:r>
              <a:rPr lang="es-419" dirty="0" smtClean="0"/>
              <a:t>implementar un sistema interoperable con el cual las reglas de negocio se definan en una capa independiente. Y así tener procesos flexibles y escalables.</a:t>
            </a:r>
            <a:endParaRPr lang="es-SV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72444" y="633412"/>
            <a:ext cx="10082876" cy="110358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800" b="0" strike="noStrike" spc="-52" dirty="0">
                <a:solidFill>
                  <a:schemeClr val="accent2"/>
                </a:solidFill>
              </a:rPr>
              <a:t>Diseño de la propuesta</a:t>
            </a:r>
            <a:endParaRPr lang="en-US" sz="4800" b="0" strike="noStrike" spc="-1" dirty="0">
              <a:solidFill>
                <a:schemeClr val="accent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B3CC31-E4C8-41B4-B799-4C342103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058282"/>
            <a:ext cx="10039350" cy="366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24" y="961604"/>
            <a:ext cx="10058040" cy="664797"/>
          </a:xfrm>
        </p:spPr>
        <p:txBody>
          <a:bodyPr/>
          <a:lstStyle/>
          <a:p>
            <a:pPr algn="ctr"/>
            <a:r>
              <a:rPr lang="es-ES" sz="4800" dirty="0">
                <a:solidFill>
                  <a:schemeClr val="accent2"/>
                </a:solidFill>
              </a:rPr>
              <a:t>Diagrama 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63F4B0-1122-4B5C-9BAA-CA41F587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6" y="1989034"/>
            <a:ext cx="10231528" cy="39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800" b="0" strike="noStrike" spc="-52" dirty="0">
                <a:solidFill>
                  <a:schemeClr val="accent2"/>
                </a:solidFill>
              </a:rPr>
              <a:t>Conclusiones</a:t>
            </a:r>
            <a:endParaRPr lang="en-US" sz="4800" b="0" strike="noStrike" spc="-1" dirty="0">
              <a:solidFill>
                <a:schemeClr val="accent2"/>
              </a:solidFill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97280" y="2207263"/>
            <a:ext cx="10058040" cy="3540394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700" dirty="0" smtClean="0"/>
              <a:t>Hacer uso de las tecnologías para poder manejar procesos mas eficientes.</a:t>
            </a:r>
            <a:endParaRPr lang="es-419" sz="1700" dirty="0" smtClean="0"/>
          </a:p>
          <a:p>
            <a:pPr lvl="0" algn="just">
              <a:lnSpc>
                <a:spcPct val="150000"/>
              </a:lnSpc>
            </a:pPr>
            <a:endParaRPr lang="es-419" sz="1700" dirty="0"/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700" dirty="0"/>
              <a:t>Tener una base de datos capaz de </a:t>
            </a:r>
            <a:r>
              <a:rPr lang="es-419" sz="1700" dirty="0" smtClean="0"/>
              <a:t>almacenar y </a:t>
            </a:r>
            <a:r>
              <a:rPr lang="es-419" sz="1700" dirty="0"/>
              <a:t>gestionar </a:t>
            </a:r>
            <a:r>
              <a:rPr lang="es-419" sz="1700" dirty="0" smtClean="0"/>
              <a:t>información del negocio, </a:t>
            </a:r>
            <a:r>
              <a:rPr lang="es-419" sz="1700" dirty="0"/>
              <a:t>para </a:t>
            </a:r>
            <a:r>
              <a:rPr lang="es-419" sz="1700" dirty="0" smtClean="0"/>
              <a:t>tener un mejor control de sus datos.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419" sz="1700" dirty="0"/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419" sz="1700" dirty="0" smtClean="0"/>
              <a:t>Hacer uso de la interoperabilidad en el sistema para el intercambio de datos de manera independiente de las plataformas.</a:t>
            </a:r>
            <a:endParaRPr lang="es-419" sz="1700" dirty="0" smtClean="0"/>
          </a:p>
          <a:p>
            <a:pPr lvl="0" algn="just">
              <a:lnSpc>
                <a:spcPct val="150000"/>
              </a:lnSpc>
            </a:pPr>
            <a:endParaRPr lang="es-SV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418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Justificacion </vt:lpstr>
      <vt:lpstr>PowerPoint Presentation</vt:lpstr>
      <vt:lpstr>PowerPoint Presentation</vt:lpstr>
      <vt:lpstr>PowerPoint Presentation</vt:lpstr>
      <vt:lpstr>PowerPoint Presentation</vt:lpstr>
      <vt:lpstr>Diagrama ER</vt:lpstr>
      <vt:lpstr>PowerPoint Presentation</vt:lpstr>
      <vt:lpstr>Recomendaciones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TESIS:  Interoperabilidad en Oracle  Catedrático:  Ing. Boris Gómez</dc:title>
  <dc:subject/>
  <dc:creator>Danilo</dc:creator>
  <dc:description/>
  <cp:lastModifiedBy>OracleUser</cp:lastModifiedBy>
  <cp:revision>48</cp:revision>
  <dcterms:created xsi:type="dcterms:W3CDTF">2020-01-28T12:23:18Z</dcterms:created>
  <dcterms:modified xsi:type="dcterms:W3CDTF">2020-05-02T22:37:54Z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