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1"/>
    <p:sldMasterId id="2147483943" r:id="rId2"/>
    <p:sldMasterId id="2147483952" r:id="rId3"/>
  </p:sldMasterIdLst>
  <p:notesMasterIdLst>
    <p:notesMasterId r:id="rId36"/>
  </p:notesMasterIdLst>
  <p:handoutMasterIdLst>
    <p:handoutMasterId r:id="rId37"/>
  </p:handoutMasterIdLst>
  <p:sldIdLst>
    <p:sldId id="301" r:id="rId4"/>
    <p:sldId id="302" r:id="rId5"/>
    <p:sldId id="304" r:id="rId6"/>
    <p:sldId id="305" r:id="rId7"/>
    <p:sldId id="306" r:id="rId8"/>
    <p:sldId id="307" r:id="rId9"/>
    <p:sldId id="309" r:id="rId10"/>
    <p:sldId id="308"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8" r:id="rId28"/>
    <p:sldId id="296" r:id="rId29"/>
    <p:sldId id="329" r:id="rId30"/>
    <p:sldId id="297" r:id="rId31"/>
    <p:sldId id="298" r:id="rId32"/>
    <p:sldId id="299" r:id="rId33"/>
    <p:sldId id="326" r:id="rId34"/>
    <p:sldId id="288" r:id="rId35"/>
  </p:sldIdLst>
  <p:sldSz cx="9144000" cy="5143500" type="screen16x9"/>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2B08D115-42C0-48A1-A53A-DCBF8CFE7924}">
          <p14:sldIdLst>
            <p14:sldId id="301"/>
            <p14:sldId id="302"/>
            <p14:sldId id="304"/>
            <p14:sldId id="305"/>
            <p14:sldId id="306"/>
            <p14:sldId id="307"/>
            <p14:sldId id="309"/>
            <p14:sldId id="308"/>
            <p14:sldId id="310"/>
            <p14:sldId id="311"/>
            <p14:sldId id="312"/>
            <p14:sldId id="313"/>
            <p14:sldId id="314"/>
            <p14:sldId id="315"/>
            <p14:sldId id="316"/>
            <p14:sldId id="317"/>
            <p14:sldId id="318"/>
            <p14:sldId id="319"/>
            <p14:sldId id="320"/>
            <p14:sldId id="321"/>
            <p14:sldId id="322"/>
            <p14:sldId id="323"/>
            <p14:sldId id="324"/>
            <p14:sldId id="325"/>
            <p14:sldId id="328"/>
            <p14:sldId id="296"/>
            <p14:sldId id="329"/>
            <p14:sldId id="297"/>
            <p14:sldId id="298"/>
            <p14:sldId id="299"/>
            <p14:sldId id="326"/>
            <p14:sldId id="288"/>
          </p14:sldIdLst>
        </p14:section>
        <p14:section name="Promo" id="{DBA288A9-BB88-42C9-ABB0-0069D71B8DAF}">
          <p14:sldIdLst/>
        </p14:section>
      </p14:sectionLst>
    </p:ex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guide id="4" orient="horz" pos="2935">
          <p15:clr>
            <a:srgbClr val="A4A3A4"/>
          </p15:clr>
        </p15:guide>
        <p15:guide id="5" orient="horz" pos="1575">
          <p15:clr>
            <a:srgbClr val="A4A3A4"/>
          </p15:clr>
        </p15:guide>
        <p15:guide id="6" orient="horz" pos="622">
          <p15:clr>
            <a:srgbClr val="A4A3A4"/>
          </p15:clr>
        </p15:guide>
        <p15:guide id="7" orient="horz" pos="531">
          <p15:clr>
            <a:srgbClr val="A4A3A4"/>
          </p15:clr>
        </p15:guide>
        <p15:guide id="8" orient="horz" pos="225">
          <p15:clr>
            <a:srgbClr val="A4A3A4"/>
          </p15:clr>
        </p15:guide>
        <p15:guide id="9" orient="horz" pos="2845">
          <p15:clr>
            <a:srgbClr val="A4A3A4"/>
          </p15:clr>
        </p15:guide>
        <p15:guide id="10" pos="5534">
          <p15:clr>
            <a:srgbClr val="A4A3A4"/>
          </p15:clr>
        </p15:guide>
        <p15:guide id="11" pos="113">
          <p15:clr>
            <a:srgbClr val="A4A3A4"/>
          </p15:clr>
        </p15:guide>
        <p15:guide id="12" pos="226">
          <p15:clr>
            <a:srgbClr val="A4A3A4"/>
          </p15:clr>
        </p15:guide>
        <p15:guide id="13" pos="544">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B328"/>
    <a:srgbClr val="4B7C1A"/>
    <a:srgbClr val="708D1F"/>
    <a:srgbClr val="D9D9D9"/>
    <a:srgbClr val="1F344C"/>
    <a:srgbClr val="294665"/>
    <a:srgbClr val="19BBB7"/>
    <a:srgbClr val="08649C"/>
    <a:srgbClr val="9EC62C"/>
    <a:srgbClr val="85A7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8052" autoAdjust="0"/>
  </p:normalViewPr>
  <p:slideViewPr>
    <p:cSldViewPr snapToObjects="1" showGuides="1">
      <p:cViewPr varScale="1">
        <p:scale>
          <a:sx n="123" d="100"/>
          <a:sy n="123" d="100"/>
        </p:scale>
        <p:origin x="966" y="90"/>
      </p:cViewPr>
      <p:guideLst>
        <p:guide orient="horz" pos="1616"/>
        <p:guide pos="2880"/>
        <p:guide orient="horz" pos="1619"/>
        <p:guide orient="horz" pos="2935"/>
        <p:guide orient="horz" pos="1575"/>
        <p:guide orient="horz" pos="622"/>
        <p:guide orient="horz" pos="531"/>
        <p:guide orient="horz" pos="225"/>
        <p:guide orient="horz" pos="2845"/>
        <p:guide pos="5534"/>
        <p:guide pos="113"/>
        <p:guide pos="226"/>
        <p:guide pos="544"/>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12354"/>
    </p:cViewPr>
  </p:sorterViewPr>
  <p:notesViewPr>
    <p:cSldViewPr snapToObjects="1" showGuides="1">
      <p:cViewPr>
        <p:scale>
          <a:sx n="100" d="100"/>
          <a:sy n="100" d="100"/>
        </p:scale>
        <p:origin x="-2790" y="-156"/>
      </p:cViewPr>
      <p:guideLst>
        <p:guide orient="horz" pos="2881"/>
        <p:guide pos="2160"/>
        <p:guide orient="horz" pos="287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CFEDFC-7B9B-4840-B73C-A6B2766B3ADF}" type="doc">
      <dgm:prSet loTypeId="urn:microsoft.com/office/officeart/2005/8/layout/cycle3" loCatId="cycle" qsTypeId="urn:microsoft.com/office/officeart/2005/8/quickstyle/simple2" qsCatId="simple" csTypeId="urn:microsoft.com/office/officeart/2005/8/colors/accent0_3" csCatId="mainScheme" phldr="1"/>
      <dgm:spPr/>
      <dgm:t>
        <a:bodyPr/>
        <a:lstStyle/>
        <a:p>
          <a:endParaRPr lang="en-US"/>
        </a:p>
      </dgm:t>
    </dgm:pt>
    <dgm:pt modelId="{736500B5-D032-4082-A2AF-70CEDAC78DD8}">
      <dgm:prSet phldrT="[Text]" custT="1"/>
      <dgm:spPr/>
      <dgm:t>
        <a:bodyPr/>
        <a:lstStyle/>
        <a:p>
          <a:r>
            <a:rPr lang="de-DE" sz="1200" b="1" dirty="0"/>
            <a:t>Modellregistrierung</a:t>
          </a:r>
          <a:endParaRPr lang="en-US" sz="1200" b="1" dirty="0"/>
        </a:p>
      </dgm:t>
    </dgm:pt>
    <dgm:pt modelId="{A8B8D47F-6947-4036-84DB-BFB96D51C4BD}" type="parTrans" cxnId="{ADB9E56E-CE6D-45EC-98BE-77CA05818090}">
      <dgm:prSet/>
      <dgm:spPr/>
      <dgm:t>
        <a:bodyPr/>
        <a:lstStyle/>
        <a:p>
          <a:endParaRPr lang="en-US" sz="1200" b="1"/>
        </a:p>
      </dgm:t>
    </dgm:pt>
    <dgm:pt modelId="{B6DD642F-E712-4EFF-897F-70D5B2D0263A}" type="sibTrans" cxnId="{ADB9E56E-CE6D-45EC-98BE-77CA05818090}">
      <dgm:prSet/>
      <dgm:spPr>
        <a:gradFill flip="none" rotWithShape="1">
          <a:gsLst>
            <a:gs pos="20000">
              <a:schemeClr val="accent6"/>
            </a:gs>
            <a:gs pos="0">
              <a:schemeClr val="accent6"/>
            </a:gs>
            <a:gs pos="69000">
              <a:schemeClr val="accent3"/>
            </a:gs>
            <a:gs pos="38000">
              <a:schemeClr val="accent3">
                <a:lumMod val="97000"/>
                <a:lumOff val="3000"/>
              </a:schemeClr>
            </a:gs>
            <a:gs pos="100000">
              <a:schemeClr val="accent3">
                <a:lumMod val="60000"/>
                <a:lumOff val="40000"/>
              </a:schemeClr>
            </a:gs>
          </a:gsLst>
          <a:lin ang="16200000" scaled="1"/>
          <a:tileRect/>
        </a:gradFill>
        <a:ln>
          <a:noFill/>
        </a:ln>
      </dgm:spPr>
      <dgm:t>
        <a:bodyPr/>
        <a:lstStyle/>
        <a:p>
          <a:endParaRPr lang="en-US" sz="1200" b="1"/>
        </a:p>
      </dgm:t>
    </dgm:pt>
    <dgm:pt modelId="{AD7B4C8A-2994-42B7-8740-C763FA4E9619}">
      <dgm:prSet phldrT="[Text]" custT="1"/>
      <dgm:spPr/>
      <dgm:t>
        <a:bodyPr/>
        <a:lstStyle/>
        <a:p>
          <a:r>
            <a:rPr lang="de-DE" sz="1200" b="1" dirty="0"/>
            <a:t>Champion/Challenger Vergleich</a:t>
          </a:r>
          <a:endParaRPr lang="en-US" sz="1200" b="1" dirty="0"/>
        </a:p>
      </dgm:t>
    </dgm:pt>
    <dgm:pt modelId="{96AABC8C-7E76-4B8C-94DA-45C63E8D5FDE}" type="parTrans" cxnId="{9DCD6BB3-BB95-4648-852E-15A853AA967B}">
      <dgm:prSet/>
      <dgm:spPr/>
      <dgm:t>
        <a:bodyPr/>
        <a:lstStyle/>
        <a:p>
          <a:endParaRPr lang="en-US" sz="1200" b="1"/>
        </a:p>
      </dgm:t>
    </dgm:pt>
    <dgm:pt modelId="{F55863BD-40D5-4658-BC59-748881F0A5C9}" type="sibTrans" cxnId="{9DCD6BB3-BB95-4648-852E-15A853AA967B}">
      <dgm:prSet/>
      <dgm:spPr/>
      <dgm:t>
        <a:bodyPr/>
        <a:lstStyle/>
        <a:p>
          <a:endParaRPr lang="en-US" sz="1200" b="1"/>
        </a:p>
      </dgm:t>
    </dgm:pt>
    <dgm:pt modelId="{B200B436-F70B-4808-BF4C-8F833644A11C}">
      <dgm:prSet phldrT="[Text]" custT="1"/>
      <dgm:spPr/>
      <dgm:t>
        <a:bodyPr/>
        <a:lstStyle/>
        <a:p>
          <a:r>
            <a:rPr lang="de-DE" sz="1200" b="1" dirty="0"/>
            <a:t>Produktion</a:t>
          </a:r>
          <a:endParaRPr lang="en-US" sz="1200" b="1" dirty="0"/>
        </a:p>
      </dgm:t>
    </dgm:pt>
    <dgm:pt modelId="{A100ED51-6209-4F96-91B4-FBB0545DA1E2}" type="parTrans" cxnId="{013AF787-BC40-4EAC-A2BD-7295E0D455F7}">
      <dgm:prSet/>
      <dgm:spPr/>
      <dgm:t>
        <a:bodyPr/>
        <a:lstStyle/>
        <a:p>
          <a:endParaRPr lang="en-US" sz="1200" b="1"/>
        </a:p>
      </dgm:t>
    </dgm:pt>
    <dgm:pt modelId="{16F09CF5-99C5-4182-883C-DB509111883E}" type="sibTrans" cxnId="{013AF787-BC40-4EAC-A2BD-7295E0D455F7}">
      <dgm:prSet/>
      <dgm:spPr/>
      <dgm:t>
        <a:bodyPr/>
        <a:lstStyle/>
        <a:p>
          <a:endParaRPr lang="en-US" sz="1200" b="1"/>
        </a:p>
      </dgm:t>
    </dgm:pt>
    <dgm:pt modelId="{98379362-D345-405E-B3FC-EF83A2B3E7F3}">
      <dgm:prSet phldrT="[Text]" custT="1"/>
      <dgm:spPr/>
      <dgm:t>
        <a:bodyPr/>
        <a:lstStyle/>
        <a:p>
          <a:r>
            <a:rPr lang="de-DE" sz="1200" b="1" dirty="0"/>
            <a:t>Performance Monitoring</a:t>
          </a:r>
          <a:endParaRPr lang="en-US" sz="1200" b="1" dirty="0"/>
        </a:p>
      </dgm:t>
    </dgm:pt>
    <dgm:pt modelId="{B675DA62-9036-4BE8-9005-948B423F3F87}" type="parTrans" cxnId="{B24E8EE5-F62F-4C10-8689-02804B2C2E16}">
      <dgm:prSet/>
      <dgm:spPr/>
      <dgm:t>
        <a:bodyPr/>
        <a:lstStyle/>
        <a:p>
          <a:endParaRPr lang="en-US" sz="1200" b="1"/>
        </a:p>
      </dgm:t>
    </dgm:pt>
    <dgm:pt modelId="{9A5119C6-EEBB-42E6-A50B-C5CBB4BB8EEC}" type="sibTrans" cxnId="{B24E8EE5-F62F-4C10-8689-02804B2C2E16}">
      <dgm:prSet/>
      <dgm:spPr/>
      <dgm:t>
        <a:bodyPr/>
        <a:lstStyle/>
        <a:p>
          <a:endParaRPr lang="en-US" sz="1200" b="1"/>
        </a:p>
      </dgm:t>
    </dgm:pt>
    <dgm:pt modelId="{4C52F583-DDB4-4C8B-9A1B-6F4DAD730905}">
      <dgm:prSet phldrT="[Text]" custT="1"/>
      <dgm:spPr/>
      <dgm:t>
        <a:bodyPr/>
        <a:lstStyle/>
        <a:p>
          <a:r>
            <a:rPr lang="de-DE" sz="1200" b="1" dirty="0"/>
            <a:t>Retrain</a:t>
          </a:r>
          <a:endParaRPr lang="en-US" sz="1200" b="1" dirty="0"/>
        </a:p>
      </dgm:t>
    </dgm:pt>
    <dgm:pt modelId="{12561810-FD8E-4A36-817D-4B318DD5329E}" type="parTrans" cxnId="{0444013F-735C-45E5-9BD1-6CE1DE3215D5}">
      <dgm:prSet/>
      <dgm:spPr/>
      <dgm:t>
        <a:bodyPr/>
        <a:lstStyle/>
        <a:p>
          <a:endParaRPr lang="en-US" sz="1200" b="1"/>
        </a:p>
      </dgm:t>
    </dgm:pt>
    <dgm:pt modelId="{A48D242E-05B4-4070-90DB-68EEE675436D}" type="sibTrans" cxnId="{0444013F-735C-45E5-9BD1-6CE1DE3215D5}">
      <dgm:prSet/>
      <dgm:spPr/>
      <dgm:t>
        <a:bodyPr/>
        <a:lstStyle/>
        <a:p>
          <a:endParaRPr lang="en-US" sz="1200" b="1"/>
        </a:p>
      </dgm:t>
    </dgm:pt>
    <dgm:pt modelId="{382113E2-2090-451F-BCC8-B72D9B851DDB}" type="pres">
      <dgm:prSet presAssocID="{1DCFEDFC-7B9B-4840-B73C-A6B2766B3ADF}" presName="Name0" presStyleCnt="0">
        <dgm:presLayoutVars>
          <dgm:dir/>
          <dgm:resizeHandles val="exact"/>
        </dgm:presLayoutVars>
      </dgm:prSet>
      <dgm:spPr/>
    </dgm:pt>
    <dgm:pt modelId="{21AEA59A-4A11-476C-9397-CD70976BA94E}" type="pres">
      <dgm:prSet presAssocID="{1DCFEDFC-7B9B-4840-B73C-A6B2766B3ADF}" presName="cycle" presStyleCnt="0"/>
      <dgm:spPr/>
    </dgm:pt>
    <dgm:pt modelId="{4B9BA845-0E56-4EFD-B8AE-877E64E385BA}" type="pres">
      <dgm:prSet presAssocID="{736500B5-D032-4082-A2AF-70CEDAC78DD8}" presName="nodeFirstNode" presStyleLbl="node1" presStyleIdx="0" presStyleCnt="5">
        <dgm:presLayoutVars>
          <dgm:bulletEnabled val="1"/>
        </dgm:presLayoutVars>
      </dgm:prSet>
      <dgm:spPr/>
    </dgm:pt>
    <dgm:pt modelId="{83135985-2122-4597-9205-AC0F346BF8DE}" type="pres">
      <dgm:prSet presAssocID="{B6DD642F-E712-4EFF-897F-70D5B2D0263A}" presName="sibTransFirstNode" presStyleLbl="bgShp" presStyleIdx="0" presStyleCnt="1"/>
      <dgm:spPr/>
    </dgm:pt>
    <dgm:pt modelId="{ABFFED78-8D51-4AB5-BB1D-BA39098C4BED}" type="pres">
      <dgm:prSet presAssocID="{AD7B4C8A-2994-42B7-8740-C763FA4E9619}" presName="nodeFollowingNodes" presStyleLbl="node1" presStyleIdx="1" presStyleCnt="5">
        <dgm:presLayoutVars>
          <dgm:bulletEnabled val="1"/>
        </dgm:presLayoutVars>
      </dgm:prSet>
      <dgm:spPr/>
    </dgm:pt>
    <dgm:pt modelId="{9F443F57-3E93-4037-A9D4-5A2AE03A63A4}" type="pres">
      <dgm:prSet presAssocID="{B200B436-F70B-4808-BF4C-8F833644A11C}" presName="nodeFollowingNodes" presStyleLbl="node1" presStyleIdx="2" presStyleCnt="5">
        <dgm:presLayoutVars>
          <dgm:bulletEnabled val="1"/>
        </dgm:presLayoutVars>
      </dgm:prSet>
      <dgm:spPr/>
    </dgm:pt>
    <dgm:pt modelId="{CA3CB685-91E0-40AD-8362-419BEF38189E}" type="pres">
      <dgm:prSet presAssocID="{98379362-D345-405E-B3FC-EF83A2B3E7F3}" presName="nodeFollowingNodes" presStyleLbl="node1" presStyleIdx="3" presStyleCnt="5">
        <dgm:presLayoutVars>
          <dgm:bulletEnabled val="1"/>
        </dgm:presLayoutVars>
      </dgm:prSet>
      <dgm:spPr/>
    </dgm:pt>
    <dgm:pt modelId="{9F97EC5A-2DEC-4610-8B87-B3F7C165F84F}" type="pres">
      <dgm:prSet presAssocID="{4C52F583-DDB4-4C8B-9A1B-6F4DAD730905}" presName="nodeFollowingNodes" presStyleLbl="node1" presStyleIdx="4" presStyleCnt="5">
        <dgm:presLayoutVars>
          <dgm:bulletEnabled val="1"/>
        </dgm:presLayoutVars>
      </dgm:prSet>
      <dgm:spPr/>
    </dgm:pt>
  </dgm:ptLst>
  <dgm:cxnLst>
    <dgm:cxn modelId="{91C2BA03-ACE0-4A41-912E-4231BDFE23F1}" type="presOf" srcId="{B6DD642F-E712-4EFF-897F-70D5B2D0263A}" destId="{83135985-2122-4597-9205-AC0F346BF8DE}" srcOrd="0" destOrd="0" presId="urn:microsoft.com/office/officeart/2005/8/layout/cycle3"/>
    <dgm:cxn modelId="{90A11E0C-6F6B-47F0-B7AF-246FB72BDED5}" type="presOf" srcId="{98379362-D345-405E-B3FC-EF83A2B3E7F3}" destId="{CA3CB685-91E0-40AD-8362-419BEF38189E}" srcOrd="0" destOrd="0" presId="urn:microsoft.com/office/officeart/2005/8/layout/cycle3"/>
    <dgm:cxn modelId="{FCE95921-7E7E-4BC8-B6F1-0DE0872C0F6C}" type="presOf" srcId="{4C52F583-DDB4-4C8B-9A1B-6F4DAD730905}" destId="{9F97EC5A-2DEC-4610-8B87-B3F7C165F84F}" srcOrd="0" destOrd="0" presId="urn:microsoft.com/office/officeart/2005/8/layout/cycle3"/>
    <dgm:cxn modelId="{0444013F-735C-45E5-9BD1-6CE1DE3215D5}" srcId="{1DCFEDFC-7B9B-4840-B73C-A6B2766B3ADF}" destId="{4C52F583-DDB4-4C8B-9A1B-6F4DAD730905}" srcOrd="4" destOrd="0" parTransId="{12561810-FD8E-4A36-817D-4B318DD5329E}" sibTransId="{A48D242E-05B4-4070-90DB-68EEE675436D}"/>
    <dgm:cxn modelId="{EDC79844-3C20-4926-8FAB-A228AF271D91}" type="presOf" srcId="{B200B436-F70B-4808-BF4C-8F833644A11C}" destId="{9F443F57-3E93-4037-A9D4-5A2AE03A63A4}" srcOrd="0" destOrd="0" presId="urn:microsoft.com/office/officeart/2005/8/layout/cycle3"/>
    <dgm:cxn modelId="{ADB9E56E-CE6D-45EC-98BE-77CA05818090}" srcId="{1DCFEDFC-7B9B-4840-B73C-A6B2766B3ADF}" destId="{736500B5-D032-4082-A2AF-70CEDAC78DD8}" srcOrd="0" destOrd="0" parTransId="{A8B8D47F-6947-4036-84DB-BFB96D51C4BD}" sibTransId="{B6DD642F-E712-4EFF-897F-70D5B2D0263A}"/>
    <dgm:cxn modelId="{013AF787-BC40-4EAC-A2BD-7295E0D455F7}" srcId="{1DCFEDFC-7B9B-4840-B73C-A6B2766B3ADF}" destId="{B200B436-F70B-4808-BF4C-8F833644A11C}" srcOrd="2" destOrd="0" parTransId="{A100ED51-6209-4F96-91B4-FBB0545DA1E2}" sibTransId="{16F09CF5-99C5-4182-883C-DB509111883E}"/>
    <dgm:cxn modelId="{ED8B32B0-1319-4CE5-867C-42916D3B1D2A}" type="presOf" srcId="{AD7B4C8A-2994-42B7-8740-C763FA4E9619}" destId="{ABFFED78-8D51-4AB5-BB1D-BA39098C4BED}" srcOrd="0" destOrd="0" presId="urn:microsoft.com/office/officeart/2005/8/layout/cycle3"/>
    <dgm:cxn modelId="{9DCD6BB3-BB95-4648-852E-15A853AA967B}" srcId="{1DCFEDFC-7B9B-4840-B73C-A6B2766B3ADF}" destId="{AD7B4C8A-2994-42B7-8740-C763FA4E9619}" srcOrd="1" destOrd="0" parTransId="{96AABC8C-7E76-4B8C-94DA-45C63E8D5FDE}" sibTransId="{F55863BD-40D5-4658-BC59-748881F0A5C9}"/>
    <dgm:cxn modelId="{7A78D5B4-27F7-4369-8768-48950436CF1A}" type="presOf" srcId="{736500B5-D032-4082-A2AF-70CEDAC78DD8}" destId="{4B9BA845-0E56-4EFD-B8AE-877E64E385BA}" srcOrd="0" destOrd="0" presId="urn:microsoft.com/office/officeart/2005/8/layout/cycle3"/>
    <dgm:cxn modelId="{D21A52D5-0BE6-4A38-9EE9-2A1AE3D2C05F}" type="presOf" srcId="{1DCFEDFC-7B9B-4840-B73C-A6B2766B3ADF}" destId="{382113E2-2090-451F-BCC8-B72D9B851DDB}" srcOrd="0" destOrd="0" presId="urn:microsoft.com/office/officeart/2005/8/layout/cycle3"/>
    <dgm:cxn modelId="{B24E8EE5-F62F-4C10-8689-02804B2C2E16}" srcId="{1DCFEDFC-7B9B-4840-B73C-A6B2766B3ADF}" destId="{98379362-D345-405E-B3FC-EF83A2B3E7F3}" srcOrd="3" destOrd="0" parTransId="{B675DA62-9036-4BE8-9005-948B423F3F87}" sibTransId="{9A5119C6-EEBB-42E6-A50B-C5CBB4BB8EEC}"/>
    <dgm:cxn modelId="{569D4B37-B444-4D1E-85EF-7A5488D9C221}" type="presParOf" srcId="{382113E2-2090-451F-BCC8-B72D9B851DDB}" destId="{21AEA59A-4A11-476C-9397-CD70976BA94E}" srcOrd="0" destOrd="0" presId="urn:microsoft.com/office/officeart/2005/8/layout/cycle3"/>
    <dgm:cxn modelId="{B4AB4813-C5D1-49EA-BA3E-E5DA1369496C}" type="presParOf" srcId="{21AEA59A-4A11-476C-9397-CD70976BA94E}" destId="{4B9BA845-0E56-4EFD-B8AE-877E64E385BA}" srcOrd="0" destOrd="0" presId="urn:microsoft.com/office/officeart/2005/8/layout/cycle3"/>
    <dgm:cxn modelId="{7BFB1573-5990-4BD5-AD64-E032338E14A2}" type="presParOf" srcId="{21AEA59A-4A11-476C-9397-CD70976BA94E}" destId="{83135985-2122-4597-9205-AC0F346BF8DE}" srcOrd="1" destOrd="0" presId="urn:microsoft.com/office/officeart/2005/8/layout/cycle3"/>
    <dgm:cxn modelId="{27145899-044B-4514-B708-6A3733F66ACA}" type="presParOf" srcId="{21AEA59A-4A11-476C-9397-CD70976BA94E}" destId="{ABFFED78-8D51-4AB5-BB1D-BA39098C4BED}" srcOrd="2" destOrd="0" presId="urn:microsoft.com/office/officeart/2005/8/layout/cycle3"/>
    <dgm:cxn modelId="{D8D7F99E-50CD-4938-8CDB-9B154683DDEB}" type="presParOf" srcId="{21AEA59A-4A11-476C-9397-CD70976BA94E}" destId="{9F443F57-3E93-4037-A9D4-5A2AE03A63A4}" srcOrd="3" destOrd="0" presId="urn:microsoft.com/office/officeart/2005/8/layout/cycle3"/>
    <dgm:cxn modelId="{E89EBA94-336E-4558-94B4-DA44B1027086}" type="presParOf" srcId="{21AEA59A-4A11-476C-9397-CD70976BA94E}" destId="{CA3CB685-91E0-40AD-8362-419BEF38189E}" srcOrd="4" destOrd="0" presId="urn:microsoft.com/office/officeart/2005/8/layout/cycle3"/>
    <dgm:cxn modelId="{99BDB3AD-E24A-4014-A684-74DA6E03DC4D}" type="presParOf" srcId="{21AEA59A-4A11-476C-9397-CD70976BA94E}" destId="{9F97EC5A-2DEC-4610-8B87-B3F7C165F84F}" srcOrd="5"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35985-2122-4597-9205-AC0F346BF8DE}">
      <dsp:nvSpPr>
        <dsp:cNvPr id="0" name=""/>
        <dsp:cNvSpPr/>
      </dsp:nvSpPr>
      <dsp:spPr>
        <a:xfrm>
          <a:off x="2007445" y="-24354"/>
          <a:ext cx="4075105" cy="4075105"/>
        </a:xfrm>
        <a:prstGeom prst="circularArrow">
          <a:avLst>
            <a:gd name="adj1" fmla="val 5544"/>
            <a:gd name="adj2" fmla="val 330680"/>
            <a:gd name="adj3" fmla="val 13769061"/>
            <a:gd name="adj4" fmla="val 17390143"/>
            <a:gd name="adj5" fmla="val 5757"/>
          </a:avLst>
        </a:prstGeom>
        <a:gradFill flip="none" rotWithShape="1">
          <a:gsLst>
            <a:gs pos="20000">
              <a:schemeClr val="accent6"/>
            </a:gs>
            <a:gs pos="0">
              <a:schemeClr val="accent6"/>
            </a:gs>
            <a:gs pos="69000">
              <a:schemeClr val="accent3"/>
            </a:gs>
            <a:gs pos="38000">
              <a:schemeClr val="accent3">
                <a:lumMod val="97000"/>
                <a:lumOff val="3000"/>
              </a:schemeClr>
            </a:gs>
            <a:gs pos="100000">
              <a:schemeClr val="accent3">
                <a:lumMod val="60000"/>
                <a:lumOff val="40000"/>
              </a:schemeClr>
            </a:gs>
          </a:gsLst>
          <a:lin ang="16200000" scaled="1"/>
          <a:tileRect/>
        </a:gradFill>
        <a:ln>
          <a:noFill/>
        </a:ln>
        <a:effectLst/>
      </dsp:spPr>
      <dsp:style>
        <a:lnRef idx="0">
          <a:scrgbClr r="0" g="0" b="0"/>
        </a:lnRef>
        <a:fillRef idx="1">
          <a:scrgbClr r="0" g="0" b="0"/>
        </a:fillRef>
        <a:effectRef idx="0">
          <a:scrgbClr r="0" g="0" b="0"/>
        </a:effectRef>
        <a:fontRef idx="minor"/>
      </dsp:style>
    </dsp:sp>
    <dsp:sp modelId="{4B9BA845-0E56-4EFD-B8AE-877E64E385BA}">
      <dsp:nvSpPr>
        <dsp:cNvPr id="0" name=""/>
        <dsp:cNvSpPr/>
      </dsp:nvSpPr>
      <dsp:spPr>
        <a:xfrm>
          <a:off x="3088064" y="1565"/>
          <a:ext cx="1913868" cy="956934"/>
        </a:xfrm>
        <a:prstGeom prst="roundRect">
          <a:avLst/>
        </a:prstGeom>
        <a:solidFill>
          <a:schemeClr val="dk2">
            <a:hueOff val="0"/>
            <a:satOff val="0"/>
            <a:lumOff val="0"/>
            <a:alphaOff val="0"/>
          </a:schemeClr>
        </a:solidFill>
        <a:ln w="444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b="1" kern="1200" dirty="0"/>
            <a:t>Modellregistrierung</a:t>
          </a:r>
          <a:endParaRPr lang="en-US" sz="1200" b="1" kern="1200" dirty="0"/>
        </a:p>
      </dsp:txBody>
      <dsp:txXfrm>
        <a:off x="3134778" y="48279"/>
        <a:ext cx="1820440" cy="863506"/>
      </dsp:txXfrm>
    </dsp:sp>
    <dsp:sp modelId="{ABFFED78-8D51-4AB5-BB1D-BA39098C4BED}">
      <dsp:nvSpPr>
        <dsp:cNvPr id="0" name=""/>
        <dsp:cNvSpPr/>
      </dsp:nvSpPr>
      <dsp:spPr>
        <a:xfrm>
          <a:off x="4740795" y="1202345"/>
          <a:ext cx="1913868" cy="956934"/>
        </a:xfrm>
        <a:prstGeom prst="roundRect">
          <a:avLst/>
        </a:prstGeom>
        <a:solidFill>
          <a:schemeClr val="dk2">
            <a:hueOff val="0"/>
            <a:satOff val="0"/>
            <a:lumOff val="0"/>
            <a:alphaOff val="0"/>
          </a:schemeClr>
        </a:solidFill>
        <a:ln w="444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b="1" kern="1200" dirty="0"/>
            <a:t>Champion/Challenger Vergleich</a:t>
          </a:r>
          <a:endParaRPr lang="en-US" sz="1200" b="1" kern="1200" dirty="0"/>
        </a:p>
      </dsp:txBody>
      <dsp:txXfrm>
        <a:off x="4787509" y="1249059"/>
        <a:ext cx="1820440" cy="863506"/>
      </dsp:txXfrm>
    </dsp:sp>
    <dsp:sp modelId="{9F443F57-3E93-4037-A9D4-5A2AE03A63A4}">
      <dsp:nvSpPr>
        <dsp:cNvPr id="0" name=""/>
        <dsp:cNvSpPr/>
      </dsp:nvSpPr>
      <dsp:spPr>
        <a:xfrm>
          <a:off x="4109508" y="3145248"/>
          <a:ext cx="1913868" cy="956934"/>
        </a:xfrm>
        <a:prstGeom prst="roundRect">
          <a:avLst/>
        </a:prstGeom>
        <a:solidFill>
          <a:schemeClr val="dk2">
            <a:hueOff val="0"/>
            <a:satOff val="0"/>
            <a:lumOff val="0"/>
            <a:alphaOff val="0"/>
          </a:schemeClr>
        </a:solidFill>
        <a:ln w="444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b="1" kern="1200" dirty="0"/>
            <a:t>Produktion</a:t>
          </a:r>
          <a:endParaRPr lang="en-US" sz="1200" b="1" kern="1200" dirty="0"/>
        </a:p>
      </dsp:txBody>
      <dsp:txXfrm>
        <a:off x="4156222" y="3191962"/>
        <a:ext cx="1820440" cy="863506"/>
      </dsp:txXfrm>
    </dsp:sp>
    <dsp:sp modelId="{CA3CB685-91E0-40AD-8362-419BEF38189E}">
      <dsp:nvSpPr>
        <dsp:cNvPr id="0" name=""/>
        <dsp:cNvSpPr/>
      </dsp:nvSpPr>
      <dsp:spPr>
        <a:xfrm>
          <a:off x="2066619" y="3145248"/>
          <a:ext cx="1913868" cy="956934"/>
        </a:xfrm>
        <a:prstGeom prst="roundRect">
          <a:avLst/>
        </a:prstGeom>
        <a:solidFill>
          <a:schemeClr val="dk2">
            <a:hueOff val="0"/>
            <a:satOff val="0"/>
            <a:lumOff val="0"/>
            <a:alphaOff val="0"/>
          </a:schemeClr>
        </a:solidFill>
        <a:ln w="444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b="1" kern="1200" dirty="0"/>
            <a:t>Performance Monitoring</a:t>
          </a:r>
          <a:endParaRPr lang="en-US" sz="1200" b="1" kern="1200" dirty="0"/>
        </a:p>
      </dsp:txBody>
      <dsp:txXfrm>
        <a:off x="2113333" y="3191962"/>
        <a:ext cx="1820440" cy="863506"/>
      </dsp:txXfrm>
    </dsp:sp>
    <dsp:sp modelId="{9F97EC5A-2DEC-4610-8B87-B3F7C165F84F}">
      <dsp:nvSpPr>
        <dsp:cNvPr id="0" name=""/>
        <dsp:cNvSpPr/>
      </dsp:nvSpPr>
      <dsp:spPr>
        <a:xfrm>
          <a:off x="1435332" y="1202345"/>
          <a:ext cx="1913868" cy="956934"/>
        </a:xfrm>
        <a:prstGeom prst="roundRect">
          <a:avLst/>
        </a:prstGeom>
        <a:solidFill>
          <a:schemeClr val="dk2">
            <a:hueOff val="0"/>
            <a:satOff val="0"/>
            <a:lumOff val="0"/>
            <a:alphaOff val="0"/>
          </a:schemeClr>
        </a:solidFill>
        <a:ln w="444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b="1" kern="1200" dirty="0"/>
            <a:t>Retrain</a:t>
          </a:r>
          <a:endParaRPr lang="en-US" sz="1200" b="1" kern="1200" dirty="0"/>
        </a:p>
      </dsp:txBody>
      <dsp:txXfrm>
        <a:off x="1482046" y="1249059"/>
        <a:ext cx="1820440" cy="8635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o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8" name="TextBox 2"/>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sp>
        <p:nvSpPr>
          <p:cNvPr id="9" name="Textbox 3"/>
          <p:cNvSpPr>
            <a:spLocks noChangeAspect="1"/>
          </p:cNvSpPr>
          <p:nvPr/>
        </p:nvSpPr>
        <p:spPr>
          <a:xfrm>
            <a:off x="2148840" y="8901571"/>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a:t>
            </a:r>
            <a:r>
              <a:rPr lang="en-US" sz="500" kern="300" spc="51" dirty="0">
                <a:solidFill>
                  <a:srgbClr val="0871B1"/>
                </a:solidFill>
                <a:ea typeface="Calibri" charset="0"/>
                <a:cs typeface="Arial" panose="020B0604020202020204" pitchFamily="34" charset="0"/>
              </a:rPr>
              <a:t>Inc</a:t>
            </a:r>
            <a:r>
              <a:rPr lang="en-US" sz="500" kern="300" spc="51" dirty="0">
                <a:solidFill>
                  <a:srgbClr val="0871B1"/>
                </a:solidFill>
                <a:latin typeface="Calibri" panose="020F0502020204030204" pitchFamily="34" charset="0"/>
                <a:ea typeface="Calibri" charset="0"/>
                <a:cs typeface="Arial" panose="020B0604020202020204" pitchFamily="34" charset="0"/>
              </a:rPr>
              <a:t>. All rights reserved.</a:t>
            </a:r>
          </a:p>
        </p:txBody>
      </p:sp>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5" name="Notes Placeholder 2"/>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0" name="Slide Number Placeholder 3"/>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1" name="Textbox 4"/>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2" name="TextBox 5"/>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3"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171450" indent="-182880" algn="l" defTabSz="365760" rtl="0" eaLnBrk="1" latinLnBrk="0" hangingPunct="1">
      <a:lnSpc>
        <a:spcPct val="85000"/>
      </a:lnSpc>
      <a:spcBef>
        <a:spcPts val="800"/>
      </a:spcBef>
      <a:buClr>
        <a:schemeClr val="tx1"/>
      </a:buClr>
      <a:buSzPct val="80000"/>
      <a:buFont typeface="Arial" charset="0"/>
      <a:buChar char="•"/>
      <a:defRPr sz="1200" kern="1200" baseline="0">
        <a:solidFill>
          <a:schemeClr val="tx1"/>
        </a:solidFill>
        <a:effectLst/>
        <a:latin typeface="+mn-lt"/>
        <a:ea typeface="+mn-ea"/>
        <a:cs typeface="Arial" pitchFamily="34" charset="0"/>
      </a:defRPr>
    </a:lvl1pPr>
    <a:lvl2pPr marL="342900" indent="-182880" algn="l" defTabSz="365760" rtl="0" eaLnBrk="1" latinLnBrk="0" hangingPunct="1">
      <a:lnSpc>
        <a:spcPct val="85000"/>
      </a:lnSpc>
      <a:spcBef>
        <a:spcPts val="800"/>
      </a:spcBef>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2pPr>
    <a:lvl3pPr marL="515938"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tabLst/>
      <a:defRPr sz="1200" kern="1200" baseline="0">
        <a:solidFill>
          <a:schemeClr val="tx1">
            <a:lumMod val="65000"/>
            <a:lumOff val="35000"/>
          </a:schemeClr>
        </a:solidFill>
        <a:latin typeface="+mn-lt"/>
        <a:ea typeface="+mn-ea"/>
        <a:cs typeface="Arial" pitchFamily="34" charset="0"/>
      </a:defRPr>
    </a:lvl3pPr>
    <a:lvl4pPr marL="688975" indent="-173038"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4pPr>
    <a:lvl5pPr marL="860425" indent="-165100"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o.documentation.sas.com/?cdcId=wfscdc&amp;cdcVersion=2.1&amp;docsetId=wfsqs&amp;docsetTarget=titlepage.htm&amp;locale=de"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go.documentation.sas.com/?cdcId=wfscdc&amp;cdcVersion=2.1&amp;docsetId=wfsug&amp;docsetTarget=p00w5tc0lf8y1vn1s9jk9s82wi6f.htm&amp;locale=d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de-DE" dirty="0"/>
              <a:t>The Analytics Life Cycle </a:t>
            </a:r>
            <a:r>
              <a:rPr lang="de-DE" dirty="0" err="1"/>
              <a:t>for</a:t>
            </a:r>
            <a:r>
              <a:rPr lang="de-DE" dirty="0"/>
              <a:t> </a:t>
            </a:r>
            <a:r>
              <a:rPr lang="de-DE" dirty="0" err="1"/>
              <a:t>Predictive</a:t>
            </a:r>
            <a:r>
              <a:rPr lang="de-DE" dirty="0"/>
              <a:t> Models stark automatisiert in Python via Rest von Open Source Modellen.</a:t>
            </a:r>
          </a:p>
          <a:p>
            <a:r>
              <a:rPr lang="de-DE" dirty="0"/>
              <a:t>Wie Standardisieren wir die Erstellung von  Workflows und machen sie wiederverwendbar, sprich trennen den Workflow von der Applikation und den Daten.</a:t>
            </a:r>
          </a:p>
          <a:p>
            <a:r>
              <a:rPr lang="de-DE" dirty="0"/>
              <a:t>Workflows sind teilweise pro Abteilung unterschiedlich </a:t>
            </a:r>
            <a:r>
              <a:rPr lang="de-DE" dirty="0">
                <a:sym typeface="Wingdings" panose="05000000000000000000" pitchFamily="2" charset="2"/>
              </a:rPr>
              <a:t> Workflow Repository</a:t>
            </a:r>
            <a:endParaRPr lang="de-DE" dirty="0"/>
          </a:p>
          <a:p>
            <a:endParaRPr lang="en-US" dirty="0"/>
          </a:p>
        </p:txBody>
      </p:sp>
    </p:spTree>
    <p:extLst>
      <p:ext uri="{BB962C8B-B14F-4D97-AF65-F5344CB8AC3E}">
        <p14:creationId xmlns:p14="http://schemas.microsoft.com/office/powerpoint/2010/main" val="1473811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77500" lnSpcReduction="20000"/>
          </a:bodyPr>
          <a:lstStyle/>
          <a:p>
            <a:pPr>
              <a:lnSpc>
                <a:spcPct val="110000"/>
              </a:lnSpc>
            </a:pPr>
            <a:r>
              <a:rPr lang="de-DE" b="1" dirty="0"/>
              <a:t>Workflows sind unternehmensabhängig mit vielen Varianten</a:t>
            </a:r>
          </a:p>
          <a:p>
            <a:pPr lvl="1">
              <a:lnSpc>
                <a:spcPct val="110000"/>
              </a:lnSpc>
            </a:pPr>
            <a:r>
              <a:rPr lang="de-DE" b="1" dirty="0"/>
              <a:t>Wiederverwendbarkeit auch in anderen Kontexten, z.B. Risiko-Software</a:t>
            </a:r>
          </a:p>
          <a:p>
            <a:pPr lvl="1">
              <a:lnSpc>
                <a:spcPct val="110000"/>
              </a:lnSpc>
            </a:pPr>
            <a:r>
              <a:rPr lang="de-DE" b="1" dirty="0"/>
              <a:t>Transparenz</a:t>
            </a:r>
          </a:p>
          <a:p>
            <a:pPr lvl="0">
              <a:lnSpc>
                <a:spcPct val="110000"/>
              </a:lnSpc>
            </a:pPr>
            <a:r>
              <a:rPr lang="de-DE" b="1" dirty="0"/>
              <a:t>Es gibt mindestens immer eine User-Interaktion, alleine schon auf Grund regulatorischer Anforderungen</a:t>
            </a:r>
          </a:p>
          <a:p>
            <a:pPr lvl="0">
              <a:lnSpc>
                <a:spcPct val="110000"/>
              </a:lnSpc>
            </a:pPr>
            <a:r>
              <a:rPr lang="de-DE" b="1" dirty="0"/>
              <a:t>SAS Workflow Manager </a:t>
            </a:r>
            <a:r>
              <a:rPr lang="de-DE" b="1" dirty="0">
                <a:sym typeface="Wingdings" panose="05000000000000000000" pitchFamily="2" charset="2"/>
              </a:rPr>
              <a:t> Standardisierung und Repository</a:t>
            </a:r>
          </a:p>
          <a:p>
            <a:pPr lvl="0">
              <a:lnSpc>
                <a:spcPct val="110000"/>
              </a:lnSpc>
            </a:pPr>
            <a:r>
              <a:rPr lang="de-DE" b="1" dirty="0">
                <a:sym typeface="Wingdings" panose="05000000000000000000" pitchFamily="2" charset="2"/>
              </a:rPr>
              <a:t>Bestandteil der </a:t>
            </a:r>
            <a:r>
              <a:rPr lang="de-DE" b="1" dirty="0" err="1">
                <a:sym typeface="Wingdings" panose="05000000000000000000" pitchFamily="2" charset="2"/>
              </a:rPr>
              <a:t>Viya</a:t>
            </a:r>
            <a:r>
              <a:rPr lang="de-DE" b="1" dirty="0">
                <a:sym typeface="Wingdings" panose="05000000000000000000" pitchFamily="2" charset="2"/>
              </a:rPr>
              <a:t> Plattform für mehrere SAS-Clients, wie z.B. Model Manager</a:t>
            </a:r>
            <a:endParaRPr lang="de-DE" b="1" dirty="0"/>
          </a:p>
          <a:p>
            <a:pPr lvl="0">
              <a:lnSpc>
                <a:spcPct val="110000"/>
              </a:lnSpc>
            </a:pPr>
            <a:endParaRPr lang="de-DE" b="1" dirty="0"/>
          </a:p>
          <a:p>
            <a:pPr>
              <a:lnSpc>
                <a:spcPct val="110000"/>
              </a:lnSpc>
            </a:pPr>
            <a:r>
              <a:rPr lang="de-DE" b="1" dirty="0"/>
              <a:t>„Analytics Life Cycle </a:t>
            </a:r>
            <a:r>
              <a:rPr lang="de-DE" b="1" dirty="0" err="1"/>
              <a:t>for</a:t>
            </a:r>
            <a:r>
              <a:rPr lang="de-DE" b="1" dirty="0"/>
              <a:t> </a:t>
            </a:r>
            <a:r>
              <a:rPr lang="de-DE" b="1" dirty="0" err="1"/>
              <a:t>Predictive</a:t>
            </a:r>
            <a:r>
              <a:rPr lang="de-DE" b="1" dirty="0"/>
              <a:t> Models“– ein klassischer Geschäftsprozess</a:t>
            </a:r>
          </a:p>
          <a:p>
            <a:pPr lvl="1"/>
            <a:r>
              <a:rPr lang="de-DE" dirty="0"/>
              <a:t>Routing von Service Aufgaben (REST API) &amp; Benutzeraufgaben</a:t>
            </a:r>
          </a:p>
          <a:p>
            <a:pPr lvl="1"/>
            <a:r>
              <a:rPr lang="de-DE" dirty="0"/>
              <a:t>Automatisches Auslösen grundlegender Aktionen und Alarme</a:t>
            </a:r>
          </a:p>
          <a:p>
            <a:pPr lvl="1"/>
            <a:r>
              <a:rPr lang="de-DE" dirty="0"/>
              <a:t>Auditierung</a:t>
            </a:r>
          </a:p>
          <a:p>
            <a:r>
              <a:rPr lang="de-DE" b="1" dirty="0"/>
              <a:t>Business </a:t>
            </a:r>
            <a:r>
              <a:rPr lang="de-DE" b="1" dirty="0" err="1"/>
              <a:t>Process</a:t>
            </a:r>
            <a:r>
              <a:rPr lang="de-DE" b="1" dirty="0"/>
              <a:t> Model and Notation (BPMN)</a:t>
            </a:r>
          </a:p>
          <a:p>
            <a:pPr lvl="1">
              <a:lnSpc>
                <a:spcPct val="110000"/>
              </a:lnSpc>
            </a:pPr>
            <a:r>
              <a:rPr lang="de-DE" dirty="0"/>
              <a:t>Normierte, grafische Spezifikationssprache zur Modellierung von Geschäftsprozessen</a:t>
            </a:r>
          </a:p>
          <a:p>
            <a:r>
              <a:rPr lang="de-DE" b="1" dirty="0"/>
              <a:t>SAS Workflow Manager: Design-Tool für BPMN Workflows</a:t>
            </a:r>
          </a:p>
          <a:p>
            <a:pPr lvl="1"/>
            <a:r>
              <a:rPr lang="de-DE" dirty="0"/>
              <a:t>Integriert in den SAS Model Manager</a:t>
            </a:r>
          </a:p>
          <a:p>
            <a:r>
              <a:rPr lang="de-DE" b="1" dirty="0"/>
              <a:t>SAS „Workflow-</a:t>
            </a:r>
            <a:r>
              <a:rPr lang="de-DE" b="1" dirty="0" err="1"/>
              <a:t>as</a:t>
            </a:r>
            <a:r>
              <a:rPr lang="de-DE" b="1" dirty="0"/>
              <a:t>-a-Service“</a:t>
            </a:r>
          </a:p>
          <a:p>
            <a:pPr lvl="1"/>
            <a:r>
              <a:rPr lang="de-DE" dirty="0"/>
              <a:t>Trennung von Daten, Applikation und Workflow Engine</a:t>
            </a:r>
          </a:p>
          <a:p>
            <a:pPr lvl="1"/>
            <a:r>
              <a:rPr lang="de-DE" dirty="0"/>
              <a:t>Zentrales Workflow Repository unabhängig von Applikationen</a:t>
            </a:r>
          </a:p>
          <a:p>
            <a:pPr lvl="1"/>
            <a:r>
              <a:rPr lang="de-DE" dirty="0"/>
              <a:t>Ermöglicht robustere Automation des Modell-Lebenszyklus</a:t>
            </a:r>
            <a:endParaRPr lang="en-US" dirty="0"/>
          </a:p>
        </p:txBody>
      </p:sp>
    </p:spTree>
    <p:extLst>
      <p:ext uri="{BB962C8B-B14F-4D97-AF65-F5344CB8AC3E}">
        <p14:creationId xmlns:p14="http://schemas.microsoft.com/office/powerpoint/2010/main" val="260839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32500" lnSpcReduction="20000"/>
          </a:bodyPr>
          <a:lstStyle/>
          <a:p>
            <a:r>
              <a:rPr lang="en-US" b="1" dirty="0">
                <a:effectLst/>
              </a:rPr>
              <a:t>User tasks </a:t>
            </a:r>
            <a:r>
              <a:rPr lang="en-US" dirty="0">
                <a:effectLst/>
              </a:rPr>
              <a:t>are tasks that are performed by a human participant. Typically, user tasks are managed through a software application that provides the ability to claim and complete the tasks. For example, SAS Model Manager provides a Tasks category through which users can manage their tasks. When a new instance of a user task is created, the task appears in the user’s task list. If a task has multiple potential owners, it appears in the task list of all potential owners. </a:t>
            </a:r>
          </a:p>
          <a:p>
            <a:r>
              <a:rPr lang="en-US" b="1" dirty="0">
                <a:effectLst/>
              </a:rPr>
              <a:t>About Service Tasks</a:t>
            </a:r>
          </a:p>
          <a:p>
            <a:pPr lvl="1"/>
            <a:r>
              <a:rPr lang="en-US" dirty="0">
                <a:effectLst/>
              </a:rPr>
              <a:t>A service task is a task that uses a web service or an application to perform a task. Service tasks are triggered automatically when workflow execution reaches the service. For example, you can use service tasks to perform the following actions: </a:t>
            </a:r>
          </a:p>
          <a:p>
            <a:pPr lvl="2"/>
            <a:r>
              <a:rPr lang="en-US" dirty="0">
                <a:effectLst/>
              </a:rPr>
              <a:t>send email to task participants about deadlines or status changes </a:t>
            </a:r>
          </a:p>
          <a:p>
            <a:pPr lvl="2"/>
            <a:r>
              <a:rPr lang="en-US" dirty="0">
                <a:effectLst/>
              </a:rPr>
              <a:t>access the capabilities of other applications by executing web services </a:t>
            </a:r>
          </a:p>
          <a:p>
            <a:pPr lvl="2"/>
            <a:r>
              <a:rPr lang="en-US" dirty="0">
                <a:effectLst/>
              </a:rPr>
              <a:t>integrate workflow tasks with operating environment functionality 	</a:t>
            </a:r>
          </a:p>
          <a:p>
            <a:pPr lvl="1"/>
            <a:r>
              <a:rPr lang="en-US" dirty="0">
                <a:effectLst/>
              </a:rPr>
              <a:t>When you define a service task, you select one of three different actions: </a:t>
            </a:r>
          </a:p>
          <a:p>
            <a:pPr lvl="2"/>
            <a:r>
              <a:rPr lang="en-US" dirty="0">
                <a:effectLst/>
              </a:rPr>
              <a:t>Invoke a REST web </a:t>
            </a:r>
            <a:r>
              <a:rPr lang="en-US" dirty="0" err="1">
                <a:effectLst/>
              </a:rPr>
              <a:t>serviceinvokes</a:t>
            </a:r>
            <a:r>
              <a:rPr lang="en-US" dirty="0">
                <a:effectLst/>
              </a:rPr>
              <a:t> a REST web service</a:t>
            </a:r>
          </a:p>
          <a:p>
            <a:pPr lvl="1"/>
            <a:r>
              <a:rPr lang="en-US" dirty="0">
                <a:effectLst/>
              </a:rPr>
              <a:t>Invoke a web </a:t>
            </a:r>
            <a:r>
              <a:rPr lang="en-US" dirty="0" err="1">
                <a:effectLst/>
              </a:rPr>
              <a:t>serviceinvokes</a:t>
            </a:r>
            <a:r>
              <a:rPr lang="en-US" dirty="0">
                <a:effectLst/>
              </a:rPr>
              <a:t> a SOAP web service</a:t>
            </a:r>
          </a:p>
          <a:p>
            <a:pPr lvl="1"/>
            <a:r>
              <a:rPr lang="en-US" dirty="0">
                <a:effectLst/>
              </a:rPr>
              <a:t>Send an </a:t>
            </a:r>
            <a:r>
              <a:rPr lang="en-US" dirty="0" err="1">
                <a:effectLst/>
              </a:rPr>
              <a:t>emailsends</a:t>
            </a:r>
            <a:r>
              <a:rPr lang="en-US" dirty="0">
                <a:effectLst/>
              </a:rPr>
              <a:t> email by using the SAS </a:t>
            </a:r>
            <a:r>
              <a:rPr lang="en-US" dirty="0" err="1">
                <a:effectLst/>
              </a:rPr>
              <a:t>Viya</a:t>
            </a:r>
            <a:r>
              <a:rPr lang="en-US" dirty="0">
                <a:effectLst/>
              </a:rPr>
              <a:t> Mail Service </a:t>
            </a:r>
          </a:p>
          <a:p>
            <a:r>
              <a:rPr lang="en-US" b="1" dirty="0">
                <a:effectLst/>
              </a:rPr>
              <a:t>About </a:t>
            </a:r>
            <a:r>
              <a:rPr lang="en-US" b="1" dirty="0" err="1">
                <a:effectLst/>
              </a:rPr>
              <a:t>Subprocesses</a:t>
            </a:r>
            <a:r>
              <a:rPr lang="en-US" b="1" dirty="0">
                <a:effectLst/>
              </a:rPr>
              <a:t> and Call Activities</a:t>
            </a:r>
          </a:p>
          <a:p>
            <a:pPr lvl="1"/>
            <a:r>
              <a:rPr lang="en-US" dirty="0" err="1">
                <a:effectLst/>
              </a:rPr>
              <a:t>Subprocesses</a:t>
            </a:r>
            <a:r>
              <a:rPr lang="en-US" dirty="0">
                <a:effectLst/>
              </a:rPr>
              <a:t> and call activities are ways to modularize and reuse workflow logic. </a:t>
            </a:r>
            <a:r>
              <a:rPr lang="en-US" dirty="0" err="1">
                <a:effectLst/>
              </a:rPr>
              <a:t>Subprocesses</a:t>
            </a:r>
            <a:r>
              <a:rPr lang="en-US" dirty="0">
                <a:effectLst/>
              </a:rPr>
              <a:t> and call activities are both workflow definitions, but </a:t>
            </a:r>
            <a:r>
              <a:rPr lang="en-US" dirty="0" err="1">
                <a:effectLst/>
              </a:rPr>
              <a:t>subprocess</a:t>
            </a:r>
            <a:r>
              <a:rPr lang="en-US" dirty="0">
                <a:effectLst/>
              </a:rPr>
              <a:t> definitions are embedded in a workflow and call activities are defined separately. Using </a:t>
            </a:r>
            <a:r>
              <a:rPr lang="en-US" dirty="0" err="1">
                <a:effectLst/>
              </a:rPr>
              <a:t>subprocesses</a:t>
            </a:r>
            <a:r>
              <a:rPr lang="en-US" dirty="0">
                <a:effectLst/>
              </a:rPr>
              <a:t> and call activities improves readability of a workflow definition and promotes consistent reuse of business logic within an organization. 	</a:t>
            </a:r>
          </a:p>
          <a:p>
            <a:pPr lvl="1"/>
            <a:r>
              <a:rPr lang="en-US" dirty="0" err="1">
                <a:effectLst/>
              </a:rPr>
              <a:t>subprocess</a:t>
            </a:r>
            <a:r>
              <a:rPr lang="en-US" dirty="0">
                <a:effectLst/>
              </a:rPr>
              <a:t>: a workflow that is embedded in a workflow </a:t>
            </a:r>
          </a:p>
          <a:p>
            <a:pPr lvl="1"/>
            <a:r>
              <a:rPr lang="en-US" dirty="0">
                <a:effectLst/>
              </a:rPr>
              <a:t>call activity: a separate workflow that is called from a workflow </a:t>
            </a:r>
          </a:p>
          <a:p>
            <a:r>
              <a:rPr lang="en-US" b="1" dirty="0">
                <a:effectLst/>
              </a:rPr>
              <a:t>About Languages and Workflows</a:t>
            </a:r>
          </a:p>
          <a:p>
            <a:r>
              <a:rPr lang="en-US" dirty="0">
                <a:effectLst/>
              </a:rPr>
              <a:t>You can specify localized text for the following items in a workflow definition: </a:t>
            </a:r>
          </a:p>
          <a:p>
            <a:r>
              <a:rPr lang="en-US" dirty="0">
                <a:effectLst/>
              </a:rPr>
              <a:t>names and descriptions of definitions, </a:t>
            </a:r>
            <a:r>
              <a:rPr lang="en-US" dirty="0" err="1">
                <a:effectLst/>
              </a:rPr>
              <a:t>subprocesses</a:t>
            </a:r>
            <a:r>
              <a:rPr lang="en-US" dirty="0">
                <a:effectLst/>
              </a:rPr>
              <a:t>, user tasks, and service tasks </a:t>
            </a:r>
          </a:p>
          <a:p>
            <a:r>
              <a:rPr lang="en-US" dirty="0">
                <a:effectLst/>
              </a:rPr>
              <a:t>names of data objects</a:t>
            </a:r>
          </a:p>
          <a:p>
            <a:r>
              <a:rPr lang="en-US" dirty="0">
                <a:effectLst/>
              </a:rPr>
              <a:t>display text for prompts</a:t>
            </a:r>
          </a:p>
          <a:p>
            <a:r>
              <a:rPr lang="en-US" dirty="0">
                <a:effectLst/>
              </a:rPr>
              <a:t>You can also specify a default language for a workflow definition. If localized text for the user’s current locale is not available, the workflow uses the default language that is specified in the workflow definition. </a:t>
            </a:r>
          </a:p>
          <a:p>
            <a:r>
              <a:rPr lang="en-US" dirty="0">
                <a:effectLst/>
              </a:rPr>
              <a:t>When a user starts a new instance of a workflow, the text that the user sees is determined as follows: </a:t>
            </a:r>
          </a:p>
          <a:p>
            <a:r>
              <a:rPr lang="en-US" dirty="0">
                <a:effectLst/>
              </a:rPr>
              <a:t>If you have entered localized text for the user’s current locale, the user sees text that is in the language for their current locale. </a:t>
            </a:r>
          </a:p>
          <a:p>
            <a:r>
              <a:rPr lang="en-US" dirty="0">
                <a:effectLst/>
              </a:rPr>
              <a:t>For any element that does not have localized text for the user’s current locale, the user sees the localized text for the default language that is specified in the definition. </a:t>
            </a:r>
          </a:p>
          <a:p>
            <a:r>
              <a:rPr lang="en-US" dirty="0">
                <a:effectLst/>
              </a:rPr>
              <a:t>If an element does not have localized text for the default language specified in the workflow definition, the user sees text in English. </a:t>
            </a:r>
          </a:p>
          <a:p>
            <a:r>
              <a:rPr lang="en-US" dirty="0">
                <a:effectLst/>
              </a:rPr>
              <a:t>Note: Data and number formats are localized for the locale that was in use when the workflow definition was created. If you import the definition into an environment that that is using a different locale, the localized date and number formats remain localized for the original locale. </a:t>
            </a:r>
          </a:p>
          <a:p>
            <a:pPr lvl="1"/>
            <a:endParaRPr lang="en-US" dirty="0">
              <a:effectLst/>
            </a:endParaRPr>
          </a:p>
          <a:p>
            <a:endParaRPr lang="en-US" dirty="0"/>
          </a:p>
        </p:txBody>
      </p:sp>
    </p:spTree>
    <p:extLst>
      <p:ext uri="{BB962C8B-B14F-4D97-AF65-F5344CB8AC3E}">
        <p14:creationId xmlns:p14="http://schemas.microsoft.com/office/powerpoint/2010/main" val="181598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92500" lnSpcReduction="20000"/>
          </a:bodyPr>
          <a:lstStyle/>
          <a:p>
            <a:pPr marL="0" indent="0">
              <a:buNone/>
            </a:pPr>
            <a:r>
              <a:rPr lang="de-DE" sz="1200" b="0" i="0" kern="1200" baseline="0" dirty="0">
                <a:solidFill>
                  <a:schemeClr val="tx1"/>
                </a:solidFill>
                <a:effectLst/>
                <a:latin typeface="+mn-lt"/>
                <a:ea typeface="+mn-ea"/>
                <a:cs typeface="Arial" pitchFamily="34" charset="0"/>
              </a:rPr>
              <a:t>Wie nutze ich Workflow-Definitionen im Zusammenspiel mit Client-</a:t>
            </a:r>
            <a:r>
              <a:rPr lang="de-DE" sz="1200" b="0" i="0" kern="1200" baseline="0" dirty="0" err="1">
                <a:solidFill>
                  <a:schemeClr val="tx1"/>
                </a:solidFill>
                <a:effectLst/>
                <a:latin typeface="+mn-lt"/>
                <a:ea typeface="+mn-ea"/>
                <a:cs typeface="Arial" pitchFamily="34" charset="0"/>
              </a:rPr>
              <a:t>Sofware</a:t>
            </a:r>
            <a:r>
              <a:rPr lang="de-DE" sz="1200" b="0" i="0" kern="1200" baseline="0" dirty="0">
                <a:solidFill>
                  <a:schemeClr val="tx1"/>
                </a:solidFill>
                <a:effectLst/>
                <a:latin typeface="+mn-lt"/>
                <a:ea typeface="+mn-ea"/>
                <a:cs typeface="Arial" pitchFamily="34" charset="0"/>
              </a:rPr>
              <a:t>, wie z.B. dem Model Manager (auch im Umfeld unserer Risikolösung)</a:t>
            </a:r>
            <a:endParaRPr lang="en-US" sz="1200" b="0" i="0" kern="1200" baseline="0" dirty="0">
              <a:solidFill>
                <a:schemeClr val="tx1"/>
              </a:solidFill>
              <a:effectLst/>
              <a:latin typeface="+mn-lt"/>
              <a:ea typeface="+mn-ea"/>
              <a:cs typeface="Arial" pitchFamily="34" charset="0"/>
            </a:endParaRPr>
          </a:p>
          <a:p>
            <a:pPr marL="0" indent="0">
              <a:buNone/>
            </a:pPr>
            <a:endParaRPr lang="en-US" sz="1200" b="0" i="0" kern="1200" baseline="0" dirty="0">
              <a:solidFill>
                <a:schemeClr val="tx1"/>
              </a:solidFill>
              <a:effectLst/>
              <a:latin typeface="+mn-lt"/>
              <a:ea typeface="+mn-ea"/>
              <a:cs typeface="Arial" pitchFamily="34" charset="0"/>
            </a:endParaRPr>
          </a:p>
          <a:p>
            <a:pPr marL="0" indent="0">
              <a:buNone/>
            </a:pPr>
            <a:r>
              <a:rPr lang="en-US" sz="1200" b="0" i="0" kern="1200" baseline="0" dirty="0">
                <a:solidFill>
                  <a:schemeClr val="tx1"/>
                </a:solidFill>
                <a:effectLst/>
                <a:latin typeface="+mn-lt"/>
                <a:ea typeface="+mn-ea"/>
                <a:cs typeface="Arial" pitchFamily="34" charset="0"/>
              </a:rPr>
              <a:t>To develop and implement workflows with SAS Workflow Manager:</a:t>
            </a:r>
          </a:p>
          <a:p>
            <a:pPr marL="217170" indent="-228600">
              <a:buFont typeface="+mj-lt"/>
              <a:buAutoNum type="arabicPeriod"/>
            </a:pPr>
            <a:r>
              <a:rPr lang="en-US" sz="1200" b="0" i="0" kern="1200" baseline="0" dirty="0">
                <a:solidFill>
                  <a:schemeClr val="tx1"/>
                </a:solidFill>
                <a:effectLst/>
                <a:latin typeface="+mn-lt"/>
                <a:ea typeface="+mn-ea"/>
                <a:cs typeface="Arial" pitchFamily="34" charset="0"/>
              </a:rPr>
              <a:t>Develop a draft of your workflow definition. You can create a new workflow definition or import an existing definition and modify it.</a:t>
            </a:r>
          </a:p>
          <a:p>
            <a:pPr marL="217170" indent="-228600">
              <a:buFont typeface="+mj-lt"/>
              <a:buAutoNum type="arabicPeriod"/>
            </a:pPr>
            <a:r>
              <a:rPr lang="en-US" sz="1200" b="0" i="0" kern="1200" baseline="0" dirty="0">
                <a:solidFill>
                  <a:schemeClr val="tx1"/>
                </a:solidFill>
                <a:effectLst/>
                <a:latin typeface="+mn-lt"/>
                <a:ea typeface="+mn-ea"/>
                <a:cs typeface="Arial" pitchFamily="34" charset="0"/>
              </a:rPr>
              <a:t>Save the working draft of your definition. SAS Workflow Manager saves the draft as the Current version. Only you can view and edit your Current version.</a:t>
            </a:r>
          </a:p>
          <a:p>
            <a:pPr marL="217170" indent="-228600">
              <a:buFont typeface="+mj-lt"/>
              <a:buAutoNum type="arabicPeriod"/>
            </a:pPr>
            <a:r>
              <a:rPr lang="en-US" sz="1200" b="0" i="0" kern="1200" baseline="0" dirty="0">
                <a:solidFill>
                  <a:schemeClr val="tx1"/>
                </a:solidFill>
                <a:effectLst/>
                <a:latin typeface="+mn-lt"/>
                <a:ea typeface="+mn-ea"/>
                <a:cs typeface="Arial" pitchFamily="34" charset="0"/>
              </a:rPr>
              <a:t>Create a numbered version of your workflow. Any user that has the appropriate permissions can view numbered versions of workflow definitions.</a:t>
            </a:r>
          </a:p>
          <a:p>
            <a:pPr marL="217170" indent="-228600">
              <a:buFont typeface="+mj-lt"/>
              <a:buAutoNum type="arabicPeriod"/>
            </a:pPr>
            <a:r>
              <a:rPr lang="en-US" sz="1200" b="0" i="0" kern="1200" baseline="0" dirty="0">
                <a:solidFill>
                  <a:schemeClr val="tx1"/>
                </a:solidFill>
                <a:effectLst/>
                <a:latin typeface="+mn-lt"/>
                <a:ea typeface="+mn-ea"/>
                <a:cs typeface="Arial" pitchFamily="34" charset="0"/>
              </a:rPr>
              <a:t>Enable a specific version of the workflow. In order for end-user client applications to be able to create running instances of the workflow, you must enable a specific version of a workflow definition.</a:t>
            </a:r>
          </a:p>
          <a:p>
            <a:r>
              <a:rPr lang="en-US" sz="1200" b="0" i="0" kern="1200" baseline="0" dirty="0">
                <a:solidFill>
                  <a:schemeClr val="tx1"/>
                </a:solidFill>
                <a:effectLst/>
                <a:latin typeface="+mn-lt"/>
                <a:ea typeface="+mn-ea"/>
                <a:cs typeface="Arial" pitchFamily="34" charset="0"/>
              </a:rPr>
              <a:t>Both the </a:t>
            </a:r>
            <a:r>
              <a:rPr lang="en-US" sz="1200" b="0" i="1" u="none" strike="noStrike" kern="1200" baseline="0" dirty="0">
                <a:solidFill>
                  <a:schemeClr val="tx1"/>
                </a:solidFill>
                <a:effectLst/>
                <a:latin typeface="+mn-lt"/>
                <a:ea typeface="+mn-ea"/>
                <a:cs typeface="Arial" pitchFamily="34" charset="0"/>
                <a:hlinkClick r:id="rId3"/>
              </a:rPr>
              <a:t>Quick Start Tutorial</a:t>
            </a:r>
            <a:r>
              <a:rPr lang="en-US" sz="1200" b="0" i="0" kern="1200" baseline="0" dirty="0">
                <a:solidFill>
                  <a:schemeClr val="tx1"/>
                </a:solidFill>
                <a:effectLst/>
                <a:latin typeface="+mn-lt"/>
                <a:ea typeface="+mn-ea"/>
                <a:cs typeface="Arial" pitchFamily="34" charset="0"/>
              </a:rPr>
              <a:t> and </a:t>
            </a:r>
            <a:r>
              <a:rPr lang="en-US" sz="1200" b="0" i="0" u="none" strike="noStrike" kern="1200" baseline="0" dirty="0">
                <a:solidFill>
                  <a:schemeClr val="tx1"/>
                </a:solidFill>
                <a:effectLst/>
                <a:latin typeface="+mn-lt"/>
                <a:ea typeface="+mn-ea"/>
                <a:cs typeface="Arial" pitchFamily="34" charset="0"/>
                <a:hlinkClick r:id="rId4"/>
              </a:rPr>
              <a:t>Create and Enable a Workflow Definition</a:t>
            </a:r>
            <a:r>
              <a:rPr lang="en-US" sz="1200" b="0" i="0" kern="1200" baseline="0" dirty="0">
                <a:solidFill>
                  <a:schemeClr val="tx1"/>
                </a:solidFill>
                <a:effectLst/>
                <a:latin typeface="+mn-lt"/>
                <a:ea typeface="+mn-ea"/>
                <a:cs typeface="Arial" pitchFamily="34" charset="0"/>
              </a:rPr>
              <a:t> describe these steps in detail.</a:t>
            </a:r>
          </a:p>
          <a:p>
            <a:r>
              <a:rPr lang="en-US" sz="1200" b="1" i="0" kern="1200" baseline="0" dirty="0">
                <a:solidFill>
                  <a:schemeClr val="tx1"/>
                </a:solidFill>
                <a:effectLst/>
                <a:latin typeface="+mn-lt"/>
                <a:ea typeface="+mn-ea"/>
                <a:cs typeface="Arial" pitchFamily="34" charset="0"/>
              </a:rPr>
              <a:t>Note: </a:t>
            </a:r>
            <a:r>
              <a:rPr lang="en-US" sz="1200" b="0" i="0" kern="1200" baseline="0" dirty="0">
                <a:solidFill>
                  <a:schemeClr val="tx1"/>
                </a:solidFill>
                <a:effectLst/>
                <a:latin typeface="+mn-lt"/>
                <a:ea typeface="+mn-ea"/>
                <a:cs typeface="Arial" pitchFamily="34" charset="0"/>
              </a:rPr>
              <a:t>Workflow definitions are stored in the BPMN XML format.</a:t>
            </a:r>
          </a:p>
          <a:p>
            <a:endParaRPr lang="de-DE" sz="1200" b="0" i="0" kern="1200" baseline="0" dirty="0">
              <a:solidFill>
                <a:schemeClr val="tx1"/>
              </a:solidFill>
              <a:effectLst/>
              <a:latin typeface="+mn-lt"/>
              <a:ea typeface="+mn-ea"/>
              <a:cs typeface="Arial" pitchFamily="34" charset="0"/>
            </a:endParaRPr>
          </a:p>
          <a:p>
            <a:r>
              <a:rPr lang="en-US" sz="1200" b="0" i="0" kern="1200" baseline="0" dirty="0">
                <a:solidFill>
                  <a:schemeClr val="tx1"/>
                </a:solidFill>
                <a:effectLst/>
                <a:latin typeface="+mn-lt"/>
                <a:ea typeface="+mn-ea"/>
                <a:cs typeface="Arial" pitchFamily="34" charset="0"/>
              </a:rPr>
              <a:t>If you determine that you need to make changes to a workflow that has already been enabled, you can edit the workflow definition, create a new version, and enable the new version. Client applications can create instances of the new version without affecting any running instances of the old version. Instances of the old version terminate as the workflows are completed.</a:t>
            </a:r>
          </a:p>
          <a:p>
            <a:r>
              <a:rPr lang="en-US" sz="1200" b="0" i="0" kern="1200" baseline="0" dirty="0">
                <a:solidFill>
                  <a:schemeClr val="tx1"/>
                </a:solidFill>
                <a:effectLst/>
                <a:latin typeface="+mn-lt"/>
                <a:ea typeface="+mn-ea"/>
                <a:cs typeface="Arial" pitchFamily="34" charset="0"/>
              </a:rPr>
              <a:t>Only one version of a workflow can be enabled at a time. As soon as you enable the new version, all new instances of the workflow use the new version of the definition. The older version of the definition is disabled.</a:t>
            </a:r>
          </a:p>
          <a:p>
            <a:endParaRPr lang="en-US" sz="1200" b="0" i="0" kern="1200" baseline="0" dirty="0">
              <a:solidFill>
                <a:schemeClr val="tx1"/>
              </a:solidFill>
              <a:effectLst/>
              <a:latin typeface="+mn-lt"/>
              <a:ea typeface="+mn-ea"/>
              <a:cs typeface="Arial" pitchFamily="34" charset="0"/>
            </a:endParaRPr>
          </a:p>
          <a:p>
            <a:endParaRPr lang="en-US" dirty="0"/>
          </a:p>
        </p:txBody>
      </p:sp>
    </p:spTree>
    <p:extLst>
      <p:ext uri="{BB962C8B-B14F-4D97-AF65-F5344CB8AC3E}">
        <p14:creationId xmlns:p14="http://schemas.microsoft.com/office/powerpoint/2010/main" val="1241465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_SAS_Forum_blanko">
    <p:bg>
      <p:bgPr>
        <a:solidFill>
          <a:schemeClr val="bg1"/>
        </a:solidFill>
        <a:effectLst/>
      </p:bgPr>
    </p:bg>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 y="605"/>
            <a:ext cx="9142521" cy="5142895"/>
          </a:xfrm>
          <a:prstGeom prst="rect">
            <a:avLst/>
          </a:prstGeom>
        </p:spPr>
      </p:pic>
      <p:grpSp>
        <p:nvGrpSpPr>
          <p:cNvPr id="11" name="Group 10"/>
          <p:cNvGrpSpPr>
            <a:grpSpLocks noChangeAspect="1"/>
          </p:cNvGrpSpPr>
          <p:nvPr userDrawn="1"/>
        </p:nvGrpSpPr>
        <p:grpSpPr bwMode="auto">
          <a:xfrm>
            <a:off x="361950" y="314325"/>
            <a:ext cx="1792288" cy="571500"/>
            <a:chOff x="228" y="198"/>
            <a:chExt cx="1129" cy="360"/>
          </a:xfrm>
        </p:grpSpPr>
        <p:sp>
          <p:nvSpPr>
            <p:cNvPr id="13" name="Freeform 11"/>
            <p:cNvSpPr>
              <a:spLocks/>
            </p:cNvSpPr>
            <p:nvPr userDrawn="1"/>
          </p:nvSpPr>
          <p:spPr bwMode="auto">
            <a:xfrm>
              <a:off x="544" y="347"/>
              <a:ext cx="42" cy="66"/>
            </a:xfrm>
            <a:custGeom>
              <a:avLst/>
              <a:gdLst>
                <a:gd name="T0" fmla="*/ 327 w 389"/>
                <a:gd name="T1" fmla="*/ 122 h 607"/>
                <a:gd name="T2" fmla="*/ 214 w 389"/>
                <a:gd name="T3" fmla="*/ 68 h 607"/>
                <a:gd name="T4" fmla="*/ 102 w 389"/>
                <a:gd name="T5" fmla="*/ 162 h 607"/>
                <a:gd name="T6" fmla="*/ 220 w 389"/>
                <a:gd name="T7" fmla="*/ 263 h 607"/>
                <a:gd name="T8" fmla="*/ 389 w 389"/>
                <a:gd name="T9" fmla="*/ 432 h 607"/>
                <a:gd name="T10" fmla="*/ 190 w 389"/>
                <a:gd name="T11" fmla="*/ 607 h 607"/>
                <a:gd name="T12" fmla="*/ 0 w 389"/>
                <a:gd name="T13" fmla="*/ 523 h 607"/>
                <a:gd name="T14" fmla="*/ 63 w 389"/>
                <a:gd name="T15" fmla="*/ 470 h 607"/>
                <a:gd name="T16" fmla="*/ 191 w 389"/>
                <a:gd name="T17" fmla="*/ 538 h 607"/>
                <a:gd name="T18" fmla="*/ 307 w 389"/>
                <a:gd name="T19" fmla="*/ 439 h 607"/>
                <a:gd name="T20" fmla="*/ 170 w 389"/>
                <a:gd name="T21" fmla="*/ 327 h 607"/>
                <a:gd name="T22" fmla="*/ 20 w 389"/>
                <a:gd name="T23" fmla="*/ 165 h 607"/>
                <a:gd name="T24" fmla="*/ 218 w 389"/>
                <a:gd name="T25" fmla="*/ 0 h 607"/>
                <a:gd name="T26" fmla="*/ 384 w 389"/>
                <a:gd name="T27" fmla="*/ 66 h 607"/>
                <a:gd name="T28" fmla="*/ 327 w 389"/>
                <a:gd name="T29" fmla="*/ 12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607">
                  <a:moveTo>
                    <a:pt x="327" y="122"/>
                  </a:moveTo>
                  <a:cubicBezTo>
                    <a:pt x="304" y="90"/>
                    <a:pt x="262" y="68"/>
                    <a:pt x="214" y="68"/>
                  </a:cubicBezTo>
                  <a:cubicBezTo>
                    <a:pt x="162" y="68"/>
                    <a:pt x="102" y="97"/>
                    <a:pt x="102" y="162"/>
                  </a:cubicBezTo>
                  <a:cubicBezTo>
                    <a:pt x="102" y="225"/>
                    <a:pt x="155" y="242"/>
                    <a:pt x="220" y="263"/>
                  </a:cubicBezTo>
                  <a:cubicBezTo>
                    <a:pt x="297" y="287"/>
                    <a:pt x="389" y="317"/>
                    <a:pt x="389" y="432"/>
                  </a:cubicBezTo>
                  <a:cubicBezTo>
                    <a:pt x="389" y="551"/>
                    <a:pt x="292" y="607"/>
                    <a:pt x="190" y="607"/>
                  </a:cubicBezTo>
                  <a:cubicBezTo>
                    <a:pt x="117" y="607"/>
                    <a:pt x="44" y="578"/>
                    <a:pt x="0" y="523"/>
                  </a:cubicBezTo>
                  <a:lnTo>
                    <a:pt x="63" y="470"/>
                  </a:lnTo>
                  <a:cubicBezTo>
                    <a:pt x="90" y="510"/>
                    <a:pt x="138" y="538"/>
                    <a:pt x="191" y="538"/>
                  </a:cubicBezTo>
                  <a:cubicBezTo>
                    <a:pt x="245" y="538"/>
                    <a:pt x="307" y="507"/>
                    <a:pt x="307" y="439"/>
                  </a:cubicBezTo>
                  <a:cubicBezTo>
                    <a:pt x="307" y="369"/>
                    <a:pt x="244" y="350"/>
                    <a:pt x="170" y="327"/>
                  </a:cubicBezTo>
                  <a:cubicBezTo>
                    <a:pt x="97" y="304"/>
                    <a:pt x="20" y="271"/>
                    <a:pt x="20" y="165"/>
                  </a:cubicBezTo>
                  <a:cubicBezTo>
                    <a:pt x="20" y="50"/>
                    <a:pt x="123" y="0"/>
                    <a:pt x="218" y="0"/>
                  </a:cubicBezTo>
                  <a:cubicBezTo>
                    <a:pt x="285" y="0"/>
                    <a:pt x="348" y="26"/>
                    <a:pt x="384" y="66"/>
                  </a:cubicBezTo>
                  <a:lnTo>
                    <a:pt x="327"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2"/>
            <p:cNvSpPr>
              <a:spLocks noEditPoints="1"/>
            </p:cNvSpPr>
            <p:nvPr userDrawn="1"/>
          </p:nvSpPr>
          <p:spPr bwMode="auto">
            <a:xfrm>
              <a:off x="591" y="349"/>
              <a:ext cx="61" cy="62"/>
            </a:xfrm>
            <a:custGeom>
              <a:avLst/>
              <a:gdLst>
                <a:gd name="T0" fmla="*/ 89 w 571"/>
                <a:gd name="T1" fmla="*/ 577 h 577"/>
                <a:gd name="T2" fmla="*/ 0 w 571"/>
                <a:gd name="T3" fmla="*/ 577 h 577"/>
                <a:gd name="T4" fmla="*/ 250 w 571"/>
                <a:gd name="T5" fmla="*/ 0 h 577"/>
                <a:gd name="T6" fmla="*/ 323 w 571"/>
                <a:gd name="T7" fmla="*/ 0 h 577"/>
                <a:gd name="T8" fmla="*/ 571 w 571"/>
                <a:gd name="T9" fmla="*/ 577 h 577"/>
                <a:gd name="T10" fmla="*/ 480 w 571"/>
                <a:gd name="T11" fmla="*/ 577 h 577"/>
                <a:gd name="T12" fmla="*/ 421 w 571"/>
                <a:gd name="T13" fmla="*/ 435 h 577"/>
                <a:gd name="T14" fmla="*/ 147 w 571"/>
                <a:gd name="T15" fmla="*/ 435 h 577"/>
                <a:gd name="T16" fmla="*/ 89 w 571"/>
                <a:gd name="T17" fmla="*/ 577 h 577"/>
                <a:gd name="T18" fmla="*/ 176 w 571"/>
                <a:gd name="T19" fmla="*/ 364 h 577"/>
                <a:gd name="T20" fmla="*/ 392 w 571"/>
                <a:gd name="T21" fmla="*/ 364 h 577"/>
                <a:gd name="T22" fmla="*/ 284 w 571"/>
                <a:gd name="T23" fmla="*/ 94 h 577"/>
                <a:gd name="T24" fmla="*/ 176 w 571"/>
                <a:gd name="T25" fmla="*/ 364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577">
                  <a:moveTo>
                    <a:pt x="89" y="577"/>
                  </a:moveTo>
                  <a:lnTo>
                    <a:pt x="0" y="577"/>
                  </a:lnTo>
                  <a:lnTo>
                    <a:pt x="250" y="0"/>
                  </a:lnTo>
                  <a:lnTo>
                    <a:pt x="323" y="0"/>
                  </a:lnTo>
                  <a:lnTo>
                    <a:pt x="571" y="577"/>
                  </a:lnTo>
                  <a:lnTo>
                    <a:pt x="480" y="577"/>
                  </a:lnTo>
                  <a:lnTo>
                    <a:pt x="421" y="435"/>
                  </a:lnTo>
                  <a:lnTo>
                    <a:pt x="147" y="435"/>
                  </a:lnTo>
                  <a:lnTo>
                    <a:pt x="89" y="577"/>
                  </a:lnTo>
                  <a:close/>
                  <a:moveTo>
                    <a:pt x="176" y="364"/>
                  </a:moveTo>
                  <a:lnTo>
                    <a:pt x="392" y="364"/>
                  </a:lnTo>
                  <a:lnTo>
                    <a:pt x="284" y="94"/>
                  </a:lnTo>
                  <a:lnTo>
                    <a:pt x="176" y="3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Freeform 13"/>
            <p:cNvSpPr>
              <a:spLocks/>
            </p:cNvSpPr>
            <p:nvPr userDrawn="1"/>
          </p:nvSpPr>
          <p:spPr bwMode="auto">
            <a:xfrm>
              <a:off x="656" y="347"/>
              <a:ext cx="42" cy="66"/>
            </a:xfrm>
            <a:custGeom>
              <a:avLst/>
              <a:gdLst>
                <a:gd name="T0" fmla="*/ 327 w 390"/>
                <a:gd name="T1" fmla="*/ 122 h 607"/>
                <a:gd name="T2" fmla="*/ 215 w 390"/>
                <a:gd name="T3" fmla="*/ 68 h 607"/>
                <a:gd name="T4" fmla="*/ 102 w 390"/>
                <a:gd name="T5" fmla="*/ 162 h 607"/>
                <a:gd name="T6" fmla="*/ 220 w 390"/>
                <a:gd name="T7" fmla="*/ 263 h 607"/>
                <a:gd name="T8" fmla="*/ 390 w 390"/>
                <a:gd name="T9" fmla="*/ 432 h 607"/>
                <a:gd name="T10" fmla="*/ 190 w 390"/>
                <a:gd name="T11" fmla="*/ 607 h 607"/>
                <a:gd name="T12" fmla="*/ 0 w 390"/>
                <a:gd name="T13" fmla="*/ 523 h 607"/>
                <a:gd name="T14" fmla="*/ 63 w 390"/>
                <a:gd name="T15" fmla="*/ 470 h 607"/>
                <a:gd name="T16" fmla="*/ 192 w 390"/>
                <a:gd name="T17" fmla="*/ 538 h 607"/>
                <a:gd name="T18" fmla="*/ 308 w 390"/>
                <a:gd name="T19" fmla="*/ 439 h 607"/>
                <a:gd name="T20" fmla="*/ 171 w 390"/>
                <a:gd name="T21" fmla="*/ 327 h 607"/>
                <a:gd name="T22" fmla="*/ 21 w 390"/>
                <a:gd name="T23" fmla="*/ 165 h 607"/>
                <a:gd name="T24" fmla="*/ 219 w 390"/>
                <a:gd name="T25" fmla="*/ 0 h 607"/>
                <a:gd name="T26" fmla="*/ 384 w 390"/>
                <a:gd name="T27" fmla="*/ 66 h 607"/>
                <a:gd name="T28" fmla="*/ 327 w 390"/>
                <a:gd name="T29" fmla="*/ 12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07">
                  <a:moveTo>
                    <a:pt x="327" y="122"/>
                  </a:moveTo>
                  <a:cubicBezTo>
                    <a:pt x="304" y="90"/>
                    <a:pt x="263" y="68"/>
                    <a:pt x="215" y="68"/>
                  </a:cubicBezTo>
                  <a:cubicBezTo>
                    <a:pt x="163" y="68"/>
                    <a:pt x="102" y="97"/>
                    <a:pt x="102" y="162"/>
                  </a:cubicBezTo>
                  <a:cubicBezTo>
                    <a:pt x="102" y="225"/>
                    <a:pt x="155" y="242"/>
                    <a:pt x="220" y="263"/>
                  </a:cubicBezTo>
                  <a:cubicBezTo>
                    <a:pt x="298" y="287"/>
                    <a:pt x="390" y="317"/>
                    <a:pt x="390" y="432"/>
                  </a:cubicBezTo>
                  <a:cubicBezTo>
                    <a:pt x="390" y="551"/>
                    <a:pt x="293" y="607"/>
                    <a:pt x="190" y="607"/>
                  </a:cubicBezTo>
                  <a:cubicBezTo>
                    <a:pt x="118" y="607"/>
                    <a:pt x="44" y="578"/>
                    <a:pt x="0" y="523"/>
                  </a:cubicBezTo>
                  <a:lnTo>
                    <a:pt x="63" y="470"/>
                  </a:lnTo>
                  <a:cubicBezTo>
                    <a:pt x="90" y="510"/>
                    <a:pt x="139" y="538"/>
                    <a:pt x="192" y="538"/>
                  </a:cubicBezTo>
                  <a:cubicBezTo>
                    <a:pt x="246" y="538"/>
                    <a:pt x="308" y="507"/>
                    <a:pt x="308" y="439"/>
                  </a:cubicBezTo>
                  <a:cubicBezTo>
                    <a:pt x="308" y="369"/>
                    <a:pt x="244" y="350"/>
                    <a:pt x="171" y="327"/>
                  </a:cubicBezTo>
                  <a:cubicBezTo>
                    <a:pt x="97" y="304"/>
                    <a:pt x="21" y="271"/>
                    <a:pt x="21" y="165"/>
                  </a:cubicBezTo>
                  <a:cubicBezTo>
                    <a:pt x="21" y="50"/>
                    <a:pt x="123" y="0"/>
                    <a:pt x="219" y="0"/>
                  </a:cubicBezTo>
                  <a:cubicBezTo>
                    <a:pt x="286" y="0"/>
                    <a:pt x="348" y="26"/>
                    <a:pt x="384" y="66"/>
                  </a:cubicBezTo>
                  <a:lnTo>
                    <a:pt x="327"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Freeform 14"/>
            <p:cNvSpPr>
              <a:spLocks noEditPoints="1"/>
            </p:cNvSpPr>
            <p:nvPr userDrawn="1"/>
          </p:nvSpPr>
          <p:spPr bwMode="auto">
            <a:xfrm>
              <a:off x="704" y="347"/>
              <a:ext cx="17" cy="17"/>
            </a:xfrm>
            <a:custGeom>
              <a:avLst/>
              <a:gdLst>
                <a:gd name="T0" fmla="*/ 79 w 158"/>
                <a:gd name="T1" fmla="*/ 0 h 156"/>
                <a:gd name="T2" fmla="*/ 158 w 158"/>
                <a:gd name="T3" fmla="*/ 78 h 156"/>
                <a:gd name="T4" fmla="*/ 79 w 158"/>
                <a:gd name="T5" fmla="*/ 156 h 156"/>
                <a:gd name="T6" fmla="*/ 0 w 158"/>
                <a:gd name="T7" fmla="*/ 78 h 156"/>
                <a:gd name="T8" fmla="*/ 79 w 158"/>
                <a:gd name="T9" fmla="*/ 0 h 156"/>
                <a:gd name="T10" fmla="*/ 79 w 158"/>
                <a:gd name="T11" fmla="*/ 146 h 156"/>
                <a:gd name="T12" fmla="*/ 147 w 158"/>
                <a:gd name="T13" fmla="*/ 78 h 156"/>
                <a:gd name="T14" fmla="*/ 79 w 158"/>
                <a:gd name="T15" fmla="*/ 10 h 156"/>
                <a:gd name="T16" fmla="*/ 11 w 158"/>
                <a:gd name="T17" fmla="*/ 78 h 156"/>
                <a:gd name="T18" fmla="*/ 79 w 158"/>
                <a:gd name="T19" fmla="*/ 146 h 156"/>
                <a:gd name="T20" fmla="*/ 49 w 158"/>
                <a:gd name="T21" fmla="*/ 34 h 156"/>
                <a:gd name="T22" fmla="*/ 80 w 158"/>
                <a:gd name="T23" fmla="*/ 34 h 156"/>
                <a:gd name="T24" fmla="*/ 111 w 158"/>
                <a:gd name="T25" fmla="*/ 59 h 156"/>
                <a:gd name="T26" fmla="*/ 90 w 158"/>
                <a:gd name="T27" fmla="*/ 83 h 156"/>
                <a:gd name="T28" fmla="*/ 115 w 158"/>
                <a:gd name="T29" fmla="*/ 122 h 156"/>
                <a:gd name="T30" fmla="*/ 98 w 158"/>
                <a:gd name="T31" fmla="*/ 122 h 156"/>
                <a:gd name="T32" fmla="*/ 76 w 158"/>
                <a:gd name="T33" fmla="*/ 84 h 156"/>
                <a:gd name="T34" fmla="*/ 63 w 158"/>
                <a:gd name="T35" fmla="*/ 84 h 156"/>
                <a:gd name="T36" fmla="*/ 63 w 158"/>
                <a:gd name="T37" fmla="*/ 122 h 156"/>
                <a:gd name="T38" fmla="*/ 49 w 158"/>
                <a:gd name="T39" fmla="*/ 122 h 156"/>
                <a:gd name="T40" fmla="*/ 49 w 158"/>
                <a:gd name="T41" fmla="*/ 34 h 156"/>
                <a:gd name="T42" fmla="*/ 77 w 158"/>
                <a:gd name="T43" fmla="*/ 74 h 156"/>
                <a:gd name="T44" fmla="*/ 98 w 158"/>
                <a:gd name="T45" fmla="*/ 59 h 156"/>
                <a:gd name="T46" fmla="*/ 79 w 158"/>
                <a:gd name="T47" fmla="*/ 45 h 156"/>
                <a:gd name="T48" fmla="*/ 63 w 158"/>
                <a:gd name="T49" fmla="*/ 45 h 156"/>
                <a:gd name="T50" fmla="*/ 63 w 158"/>
                <a:gd name="T51" fmla="*/ 74 h 156"/>
                <a:gd name="T52" fmla="*/ 77 w 158"/>
                <a:gd name="T53" fmla="*/ 7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56">
                  <a:moveTo>
                    <a:pt x="79" y="0"/>
                  </a:moveTo>
                  <a:cubicBezTo>
                    <a:pt x="122" y="0"/>
                    <a:pt x="158" y="35"/>
                    <a:pt x="158" y="78"/>
                  </a:cubicBezTo>
                  <a:cubicBezTo>
                    <a:pt x="158" y="122"/>
                    <a:pt x="122" y="156"/>
                    <a:pt x="79" y="156"/>
                  </a:cubicBezTo>
                  <a:cubicBezTo>
                    <a:pt x="35" y="156"/>
                    <a:pt x="0" y="122"/>
                    <a:pt x="0" y="78"/>
                  </a:cubicBezTo>
                  <a:cubicBezTo>
                    <a:pt x="0" y="35"/>
                    <a:pt x="35" y="0"/>
                    <a:pt x="79" y="0"/>
                  </a:cubicBezTo>
                  <a:close/>
                  <a:moveTo>
                    <a:pt x="79" y="146"/>
                  </a:moveTo>
                  <a:cubicBezTo>
                    <a:pt x="116" y="146"/>
                    <a:pt x="147" y="115"/>
                    <a:pt x="147" y="78"/>
                  </a:cubicBezTo>
                  <a:cubicBezTo>
                    <a:pt x="147" y="41"/>
                    <a:pt x="116" y="10"/>
                    <a:pt x="79" y="10"/>
                  </a:cubicBezTo>
                  <a:cubicBezTo>
                    <a:pt x="41" y="10"/>
                    <a:pt x="11" y="41"/>
                    <a:pt x="11" y="78"/>
                  </a:cubicBezTo>
                  <a:cubicBezTo>
                    <a:pt x="11" y="115"/>
                    <a:pt x="41" y="146"/>
                    <a:pt x="79" y="146"/>
                  </a:cubicBezTo>
                  <a:close/>
                  <a:moveTo>
                    <a:pt x="49" y="34"/>
                  </a:moveTo>
                  <a:lnTo>
                    <a:pt x="80" y="34"/>
                  </a:lnTo>
                  <a:cubicBezTo>
                    <a:pt x="97" y="34"/>
                    <a:pt x="111" y="41"/>
                    <a:pt x="111" y="59"/>
                  </a:cubicBezTo>
                  <a:cubicBezTo>
                    <a:pt x="111" y="73"/>
                    <a:pt x="102" y="81"/>
                    <a:pt x="90" y="83"/>
                  </a:cubicBezTo>
                  <a:lnTo>
                    <a:pt x="115" y="122"/>
                  </a:lnTo>
                  <a:lnTo>
                    <a:pt x="98" y="122"/>
                  </a:lnTo>
                  <a:lnTo>
                    <a:pt x="76" y="84"/>
                  </a:lnTo>
                  <a:lnTo>
                    <a:pt x="63" y="84"/>
                  </a:lnTo>
                  <a:lnTo>
                    <a:pt x="63" y="122"/>
                  </a:lnTo>
                  <a:lnTo>
                    <a:pt x="49" y="122"/>
                  </a:lnTo>
                  <a:lnTo>
                    <a:pt x="49" y="34"/>
                  </a:lnTo>
                  <a:close/>
                  <a:moveTo>
                    <a:pt x="77" y="74"/>
                  </a:moveTo>
                  <a:cubicBezTo>
                    <a:pt x="88" y="74"/>
                    <a:pt x="98" y="70"/>
                    <a:pt x="98" y="59"/>
                  </a:cubicBezTo>
                  <a:cubicBezTo>
                    <a:pt x="98" y="48"/>
                    <a:pt x="88" y="45"/>
                    <a:pt x="79" y="45"/>
                  </a:cubicBezTo>
                  <a:lnTo>
                    <a:pt x="63" y="45"/>
                  </a:lnTo>
                  <a:lnTo>
                    <a:pt x="63" y="74"/>
                  </a:lnTo>
                  <a:lnTo>
                    <a:pt x="77"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 name="Freeform 15"/>
            <p:cNvSpPr>
              <a:spLocks/>
            </p:cNvSpPr>
            <p:nvPr userDrawn="1"/>
          </p:nvSpPr>
          <p:spPr bwMode="auto">
            <a:xfrm>
              <a:off x="742" y="349"/>
              <a:ext cx="39" cy="62"/>
            </a:xfrm>
            <a:custGeom>
              <a:avLst/>
              <a:gdLst>
                <a:gd name="T0" fmla="*/ 81 w 360"/>
                <a:gd name="T1" fmla="*/ 577 h 577"/>
                <a:gd name="T2" fmla="*/ 0 w 360"/>
                <a:gd name="T3" fmla="*/ 577 h 577"/>
                <a:gd name="T4" fmla="*/ 0 w 360"/>
                <a:gd name="T5" fmla="*/ 0 h 577"/>
                <a:gd name="T6" fmla="*/ 360 w 360"/>
                <a:gd name="T7" fmla="*/ 0 h 577"/>
                <a:gd name="T8" fmla="*/ 360 w 360"/>
                <a:gd name="T9" fmla="*/ 71 h 577"/>
                <a:gd name="T10" fmla="*/ 81 w 360"/>
                <a:gd name="T11" fmla="*/ 71 h 577"/>
                <a:gd name="T12" fmla="*/ 81 w 360"/>
                <a:gd name="T13" fmla="*/ 250 h 577"/>
                <a:gd name="T14" fmla="*/ 342 w 360"/>
                <a:gd name="T15" fmla="*/ 250 h 577"/>
                <a:gd name="T16" fmla="*/ 342 w 360"/>
                <a:gd name="T17" fmla="*/ 320 h 577"/>
                <a:gd name="T18" fmla="*/ 81 w 360"/>
                <a:gd name="T19" fmla="*/ 320 h 577"/>
                <a:gd name="T20" fmla="*/ 81 w 360"/>
                <a:gd name="T21"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0" h="577">
                  <a:moveTo>
                    <a:pt x="81" y="577"/>
                  </a:moveTo>
                  <a:lnTo>
                    <a:pt x="0" y="577"/>
                  </a:lnTo>
                  <a:lnTo>
                    <a:pt x="0" y="0"/>
                  </a:lnTo>
                  <a:lnTo>
                    <a:pt x="360" y="0"/>
                  </a:lnTo>
                  <a:lnTo>
                    <a:pt x="360" y="71"/>
                  </a:lnTo>
                  <a:lnTo>
                    <a:pt x="81" y="71"/>
                  </a:lnTo>
                  <a:lnTo>
                    <a:pt x="81" y="250"/>
                  </a:lnTo>
                  <a:lnTo>
                    <a:pt x="342" y="250"/>
                  </a:lnTo>
                  <a:lnTo>
                    <a:pt x="342" y="320"/>
                  </a:lnTo>
                  <a:lnTo>
                    <a:pt x="81" y="320"/>
                  </a:lnTo>
                  <a:lnTo>
                    <a:pt x="81" y="5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 name="Freeform 16"/>
            <p:cNvSpPr>
              <a:spLocks noEditPoints="1"/>
            </p:cNvSpPr>
            <p:nvPr userDrawn="1"/>
          </p:nvSpPr>
          <p:spPr bwMode="auto">
            <a:xfrm>
              <a:off x="789" y="347"/>
              <a:ext cx="66" cy="66"/>
            </a:xfrm>
            <a:custGeom>
              <a:avLst/>
              <a:gdLst>
                <a:gd name="T0" fmla="*/ 304 w 611"/>
                <a:gd name="T1" fmla="*/ 607 h 607"/>
                <a:gd name="T2" fmla="*/ 0 w 611"/>
                <a:gd name="T3" fmla="*/ 303 h 607"/>
                <a:gd name="T4" fmla="*/ 304 w 611"/>
                <a:gd name="T5" fmla="*/ 0 h 607"/>
                <a:gd name="T6" fmla="*/ 611 w 611"/>
                <a:gd name="T7" fmla="*/ 303 h 607"/>
                <a:gd name="T8" fmla="*/ 304 w 611"/>
                <a:gd name="T9" fmla="*/ 607 h 607"/>
                <a:gd name="T10" fmla="*/ 304 w 611"/>
                <a:gd name="T11" fmla="*/ 71 h 607"/>
                <a:gd name="T12" fmla="*/ 87 w 611"/>
                <a:gd name="T13" fmla="*/ 303 h 607"/>
                <a:gd name="T14" fmla="*/ 304 w 611"/>
                <a:gd name="T15" fmla="*/ 534 h 607"/>
                <a:gd name="T16" fmla="*/ 524 w 611"/>
                <a:gd name="T17" fmla="*/ 303 h 607"/>
                <a:gd name="T18" fmla="*/ 304 w 611"/>
                <a:gd name="T19" fmla="*/ 71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607">
                  <a:moveTo>
                    <a:pt x="304" y="607"/>
                  </a:moveTo>
                  <a:cubicBezTo>
                    <a:pt x="129" y="607"/>
                    <a:pt x="0" y="480"/>
                    <a:pt x="0" y="303"/>
                  </a:cubicBezTo>
                  <a:cubicBezTo>
                    <a:pt x="0" y="123"/>
                    <a:pt x="129" y="0"/>
                    <a:pt x="304" y="0"/>
                  </a:cubicBezTo>
                  <a:cubicBezTo>
                    <a:pt x="481" y="0"/>
                    <a:pt x="611" y="123"/>
                    <a:pt x="611" y="303"/>
                  </a:cubicBezTo>
                  <a:cubicBezTo>
                    <a:pt x="611" y="480"/>
                    <a:pt x="481" y="607"/>
                    <a:pt x="304" y="607"/>
                  </a:cubicBezTo>
                  <a:close/>
                  <a:moveTo>
                    <a:pt x="304" y="71"/>
                  </a:moveTo>
                  <a:cubicBezTo>
                    <a:pt x="172" y="71"/>
                    <a:pt x="87" y="176"/>
                    <a:pt x="87" y="303"/>
                  </a:cubicBezTo>
                  <a:cubicBezTo>
                    <a:pt x="87" y="432"/>
                    <a:pt x="172" y="534"/>
                    <a:pt x="304" y="534"/>
                  </a:cubicBezTo>
                  <a:cubicBezTo>
                    <a:pt x="438" y="534"/>
                    <a:pt x="524" y="432"/>
                    <a:pt x="524" y="303"/>
                  </a:cubicBezTo>
                  <a:cubicBezTo>
                    <a:pt x="524" y="176"/>
                    <a:pt x="439" y="71"/>
                    <a:pt x="304"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 name="Freeform 17"/>
            <p:cNvSpPr>
              <a:spLocks noEditPoints="1"/>
            </p:cNvSpPr>
            <p:nvPr userDrawn="1"/>
          </p:nvSpPr>
          <p:spPr bwMode="auto">
            <a:xfrm>
              <a:off x="866" y="349"/>
              <a:ext cx="45" cy="62"/>
            </a:xfrm>
            <a:custGeom>
              <a:avLst/>
              <a:gdLst>
                <a:gd name="T0" fmla="*/ 81 w 412"/>
                <a:gd name="T1" fmla="*/ 577 h 577"/>
                <a:gd name="T2" fmla="*/ 0 w 412"/>
                <a:gd name="T3" fmla="*/ 577 h 577"/>
                <a:gd name="T4" fmla="*/ 0 w 412"/>
                <a:gd name="T5" fmla="*/ 0 h 577"/>
                <a:gd name="T6" fmla="*/ 185 w 412"/>
                <a:gd name="T7" fmla="*/ 0 h 577"/>
                <a:gd name="T8" fmla="*/ 391 w 412"/>
                <a:gd name="T9" fmla="*/ 160 h 577"/>
                <a:gd name="T10" fmla="*/ 250 w 412"/>
                <a:gd name="T11" fmla="*/ 312 h 577"/>
                <a:gd name="T12" fmla="*/ 412 w 412"/>
                <a:gd name="T13" fmla="*/ 577 h 577"/>
                <a:gd name="T14" fmla="*/ 314 w 412"/>
                <a:gd name="T15" fmla="*/ 577 h 577"/>
                <a:gd name="T16" fmla="*/ 167 w 412"/>
                <a:gd name="T17" fmla="*/ 320 h 577"/>
                <a:gd name="T18" fmla="*/ 81 w 412"/>
                <a:gd name="T19" fmla="*/ 320 h 577"/>
                <a:gd name="T20" fmla="*/ 81 w 412"/>
                <a:gd name="T21" fmla="*/ 577 h 577"/>
                <a:gd name="T22" fmla="*/ 81 w 412"/>
                <a:gd name="T23" fmla="*/ 253 h 577"/>
                <a:gd name="T24" fmla="*/ 174 w 412"/>
                <a:gd name="T25" fmla="*/ 253 h 577"/>
                <a:gd name="T26" fmla="*/ 309 w 412"/>
                <a:gd name="T27" fmla="*/ 160 h 577"/>
                <a:gd name="T28" fmla="*/ 179 w 412"/>
                <a:gd name="T29" fmla="*/ 69 h 577"/>
                <a:gd name="T30" fmla="*/ 81 w 412"/>
                <a:gd name="T31" fmla="*/ 69 h 577"/>
                <a:gd name="T32" fmla="*/ 81 w 412"/>
                <a:gd name="T33" fmla="*/ 253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2" h="577">
                  <a:moveTo>
                    <a:pt x="81" y="577"/>
                  </a:moveTo>
                  <a:lnTo>
                    <a:pt x="0" y="577"/>
                  </a:lnTo>
                  <a:lnTo>
                    <a:pt x="0" y="0"/>
                  </a:lnTo>
                  <a:lnTo>
                    <a:pt x="185" y="0"/>
                  </a:lnTo>
                  <a:cubicBezTo>
                    <a:pt x="297" y="0"/>
                    <a:pt x="391" y="42"/>
                    <a:pt x="391" y="160"/>
                  </a:cubicBezTo>
                  <a:cubicBezTo>
                    <a:pt x="391" y="245"/>
                    <a:pt x="333" y="298"/>
                    <a:pt x="250" y="312"/>
                  </a:cubicBezTo>
                  <a:lnTo>
                    <a:pt x="412" y="577"/>
                  </a:lnTo>
                  <a:lnTo>
                    <a:pt x="314" y="577"/>
                  </a:lnTo>
                  <a:lnTo>
                    <a:pt x="167" y="320"/>
                  </a:lnTo>
                  <a:lnTo>
                    <a:pt x="81" y="320"/>
                  </a:lnTo>
                  <a:lnTo>
                    <a:pt x="81" y="577"/>
                  </a:lnTo>
                  <a:close/>
                  <a:moveTo>
                    <a:pt x="81" y="253"/>
                  </a:moveTo>
                  <a:lnTo>
                    <a:pt x="174" y="253"/>
                  </a:lnTo>
                  <a:cubicBezTo>
                    <a:pt x="250" y="253"/>
                    <a:pt x="309" y="229"/>
                    <a:pt x="309" y="160"/>
                  </a:cubicBezTo>
                  <a:cubicBezTo>
                    <a:pt x="309" y="91"/>
                    <a:pt x="250" y="69"/>
                    <a:pt x="179" y="69"/>
                  </a:cubicBezTo>
                  <a:lnTo>
                    <a:pt x="81" y="69"/>
                  </a:lnTo>
                  <a:lnTo>
                    <a:pt x="81" y="2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 name="Freeform 18"/>
            <p:cNvSpPr>
              <a:spLocks/>
            </p:cNvSpPr>
            <p:nvPr userDrawn="1"/>
          </p:nvSpPr>
          <p:spPr bwMode="auto">
            <a:xfrm>
              <a:off x="920" y="349"/>
              <a:ext cx="48" cy="64"/>
            </a:xfrm>
            <a:custGeom>
              <a:avLst/>
              <a:gdLst>
                <a:gd name="T0" fmla="*/ 0 w 448"/>
                <a:gd name="T1" fmla="*/ 364 h 592"/>
                <a:gd name="T2" fmla="*/ 0 w 448"/>
                <a:gd name="T3" fmla="*/ 0 h 592"/>
                <a:gd name="T4" fmla="*/ 80 w 448"/>
                <a:gd name="T5" fmla="*/ 0 h 592"/>
                <a:gd name="T6" fmla="*/ 80 w 448"/>
                <a:gd name="T7" fmla="*/ 359 h 592"/>
                <a:gd name="T8" fmla="*/ 224 w 448"/>
                <a:gd name="T9" fmla="*/ 519 h 592"/>
                <a:gd name="T10" fmla="*/ 367 w 448"/>
                <a:gd name="T11" fmla="*/ 359 h 592"/>
                <a:gd name="T12" fmla="*/ 367 w 448"/>
                <a:gd name="T13" fmla="*/ 0 h 592"/>
                <a:gd name="T14" fmla="*/ 448 w 448"/>
                <a:gd name="T15" fmla="*/ 0 h 592"/>
                <a:gd name="T16" fmla="*/ 448 w 448"/>
                <a:gd name="T17" fmla="*/ 364 h 592"/>
                <a:gd name="T18" fmla="*/ 224 w 448"/>
                <a:gd name="T19" fmla="*/ 592 h 592"/>
                <a:gd name="T20" fmla="*/ 0 w 448"/>
                <a:gd name="T21" fmla="*/ 36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592">
                  <a:moveTo>
                    <a:pt x="0" y="364"/>
                  </a:moveTo>
                  <a:lnTo>
                    <a:pt x="0" y="0"/>
                  </a:lnTo>
                  <a:lnTo>
                    <a:pt x="80" y="0"/>
                  </a:lnTo>
                  <a:lnTo>
                    <a:pt x="80" y="359"/>
                  </a:lnTo>
                  <a:cubicBezTo>
                    <a:pt x="80" y="438"/>
                    <a:pt x="116" y="519"/>
                    <a:pt x="224" y="519"/>
                  </a:cubicBezTo>
                  <a:cubicBezTo>
                    <a:pt x="331" y="519"/>
                    <a:pt x="367" y="438"/>
                    <a:pt x="367" y="359"/>
                  </a:cubicBezTo>
                  <a:lnTo>
                    <a:pt x="367" y="0"/>
                  </a:lnTo>
                  <a:lnTo>
                    <a:pt x="448" y="0"/>
                  </a:lnTo>
                  <a:lnTo>
                    <a:pt x="448" y="364"/>
                  </a:lnTo>
                  <a:cubicBezTo>
                    <a:pt x="448" y="482"/>
                    <a:pt x="376" y="592"/>
                    <a:pt x="224" y="592"/>
                  </a:cubicBezTo>
                  <a:cubicBezTo>
                    <a:pt x="71" y="592"/>
                    <a:pt x="0" y="482"/>
                    <a:pt x="0" y="3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 name="Freeform 19"/>
            <p:cNvSpPr>
              <a:spLocks/>
            </p:cNvSpPr>
            <p:nvPr userDrawn="1"/>
          </p:nvSpPr>
          <p:spPr bwMode="auto">
            <a:xfrm>
              <a:off x="983" y="349"/>
              <a:ext cx="64" cy="62"/>
            </a:xfrm>
            <a:custGeom>
              <a:avLst/>
              <a:gdLst>
                <a:gd name="T0" fmla="*/ 298 w 596"/>
                <a:gd name="T1" fmla="*/ 443 h 577"/>
                <a:gd name="T2" fmla="*/ 300 w 596"/>
                <a:gd name="T3" fmla="*/ 443 h 577"/>
                <a:gd name="T4" fmla="*/ 470 w 596"/>
                <a:gd name="T5" fmla="*/ 0 h 577"/>
                <a:gd name="T6" fmla="*/ 596 w 596"/>
                <a:gd name="T7" fmla="*/ 0 h 577"/>
                <a:gd name="T8" fmla="*/ 596 w 596"/>
                <a:gd name="T9" fmla="*/ 577 h 577"/>
                <a:gd name="T10" fmla="*/ 515 w 596"/>
                <a:gd name="T11" fmla="*/ 577 h 577"/>
                <a:gd name="T12" fmla="*/ 515 w 596"/>
                <a:gd name="T13" fmla="*/ 95 h 577"/>
                <a:gd name="T14" fmla="*/ 514 w 596"/>
                <a:gd name="T15" fmla="*/ 95 h 577"/>
                <a:gd name="T16" fmla="*/ 322 w 596"/>
                <a:gd name="T17" fmla="*/ 577 h 577"/>
                <a:gd name="T18" fmla="*/ 271 w 596"/>
                <a:gd name="T19" fmla="*/ 577 h 577"/>
                <a:gd name="T20" fmla="*/ 80 w 596"/>
                <a:gd name="T21" fmla="*/ 95 h 577"/>
                <a:gd name="T22" fmla="*/ 78 w 596"/>
                <a:gd name="T23" fmla="*/ 95 h 577"/>
                <a:gd name="T24" fmla="*/ 78 w 596"/>
                <a:gd name="T25" fmla="*/ 577 h 577"/>
                <a:gd name="T26" fmla="*/ 0 w 596"/>
                <a:gd name="T27" fmla="*/ 577 h 577"/>
                <a:gd name="T28" fmla="*/ 0 w 596"/>
                <a:gd name="T29" fmla="*/ 0 h 577"/>
                <a:gd name="T30" fmla="*/ 126 w 596"/>
                <a:gd name="T31" fmla="*/ 0 h 577"/>
                <a:gd name="T32" fmla="*/ 298 w 596"/>
                <a:gd name="T33" fmla="*/ 443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6" h="577">
                  <a:moveTo>
                    <a:pt x="298" y="443"/>
                  </a:moveTo>
                  <a:lnTo>
                    <a:pt x="300" y="443"/>
                  </a:lnTo>
                  <a:lnTo>
                    <a:pt x="470" y="0"/>
                  </a:lnTo>
                  <a:lnTo>
                    <a:pt x="596" y="0"/>
                  </a:lnTo>
                  <a:lnTo>
                    <a:pt x="596" y="577"/>
                  </a:lnTo>
                  <a:lnTo>
                    <a:pt x="515" y="577"/>
                  </a:lnTo>
                  <a:lnTo>
                    <a:pt x="515" y="95"/>
                  </a:lnTo>
                  <a:lnTo>
                    <a:pt x="514" y="95"/>
                  </a:lnTo>
                  <a:lnTo>
                    <a:pt x="322" y="577"/>
                  </a:lnTo>
                  <a:lnTo>
                    <a:pt x="271" y="577"/>
                  </a:lnTo>
                  <a:lnTo>
                    <a:pt x="80" y="95"/>
                  </a:lnTo>
                  <a:lnTo>
                    <a:pt x="78" y="95"/>
                  </a:lnTo>
                  <a:lnTo>
                    <a:pt x="78" y="577"/>
                  </a:lnTo>
                  <a:lnTo>
                    <a:pt x="0" y="577"/>
                  </a:lnTo>
                  <a:lnTo>
                    <a:pt x="0" y="0"/>
                  </a:lnTo>
                  <a:lnTo>
                    <a:pt x="126" y="0"/>
                  </a:lnTo>
                  <a:lnTo>
                    <a:pt x="298"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 name="Freeform 20"/>
            <p:cNvSpPr>
              <a:spLocks/>
            </p:cNvSpPr>
            <p:nvPr userDrawn="1"/>
          </p:nvSpPr>
          <p:spPr bwMode="auto">
            <a:xfrm>
              <a:off x="228" y="198"/>
              <a:ext cx="360" cy="360"/>
            </a:xfrm>
            <a:custGeom>
              <a:avLst/>
              <a:gdLst>
                <a:gd name="T0" fmla="*/ 1 w 3347"/>
                <a:gd name="T1" fmla="*/ 3347 h 3347"/>
                <a:gd name="T2" fmla="*/ 0 w 3347"/>
                <a:gd name="T3" fmla="*/ 3347 h 3347"/>
                <a:gd name="T4" fmla="*/ 0 w 3347"/>
                <a:gd name="T5" fmla="*/ 0 h 3347"/>
                <a:gd name="T6" fmla="*/ 3347 w 3347"/>
                <a:gd name="T7" fmla="*/ 0 h 3347"/>
                <a:gd name="T8" fmla="*/ 3347 w 3347"/>
                <a:gd name="T9" fmla="*/ 1 h 3347"/>
                <a:gd name="T10" fmla="*/ 2687 w 3347"/>
                <a:gd name="T11" fmla="*/ 660 h 3347"/>
                <a:gd name="T12" fmla="*/ 2687 w 3347"/>
                <a:gd name="T13" fmla="*/ 659 h 3347"/>
                <a:gd name="T14" fmla="*/ 659 w 3347"/>
                <a:gd name="T15" fmla="*/ 659 h 3347"/>
                <a:gd name="T16" fmla="*/ 659 w 3347"/>
                <a:gd name="T17" fmla="*/ 2688 h 3347"/>
                <a:gd name="T18" fmla="*/ 660 w 3347"/>
                <a:gd name="T19" fmla="*/ 2688 h 3347"/>
                <a:gd name="T20" fmla="*/ 1 w 3347"/>
                <a:gd name="T21" fmla="*/ 3347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7" h="3347">
                  <a:moveTo>
                    <a:pt x="1" y="3347"/>
                  </a:moveTo>
                  <a:lnTo>
                    <a:pt x="0" y="3347"/>
                  </a:lnTo>
                  <a:lnTo>
                    <a:pt x="0" y="0"/>
                  </a:lnTo>
                  <a:lnTo>
                    <a:pt x="3347" y="0"/>
                  </a:lnTo>
                  <a:lnTo>
                    <a:pt x="3347" y="1"/>
                  </a:lnTo>
                  <a:lnTo>
                    <a:pt x="2687" y="660"/>
                  </a:lnTo>
                  <a:lnTo>
                    <a:pt x="2687" y="659"/>
                  </a:lnTo>
                  <a:lnTo>
                    <a:pt x="659" y="659"/>
                  </a:lnTo>
                  <a:lnTo>
                    <a:pt x="659" y="2688"/>
                  </a:lnTo>
                  <a:lnTo>
                    <a:pt x="660" y="2688"/>
                  </a:lnTo>
                  <a:lnTo>
                    <a:pt x="1" y="33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 name="Freeform 21"/>
            <p:cNvSpPr>
              <a:spLocks/>
            </p:cNvSpPr>
            <p:nvPr userDrawn="1"/>
          </p:nvSpPr>
          <p:spPr bwMode="auto">
            <a:xfrm>
              <a:off x="369" y="341"/>
              <a:ext cx="148" cy="71"/>
            </a:xfrm>
            <a:custGeom>
              <a:avLst/>
              <a:gdLst>
                <a:gd name="T0" fmla="*/ 1373 w 1373"/>
                <a:gd name="T1" fmla="*/ 0 h 659"/>
                <a:gd name="T2" fmla="*/ 0 w 1373"/>
                <a:gd name="T3" fmla="*/ 0 h 659"/>
                <a:gd name="T4" fmla="*/ 0 w 1373"/>
                <a:gd name="T5" fmla="*/ 659 h 659"/>
                <a:gd name="T6" fmla="*/ 714 w 1373"/>
                <a:gd name="T7" fmla="*/ 659 h 659"/>
                <a:gd name="T8" fmla="*/ 1373 w 1373"/>
                <a:gd name="T9" fmla="*/ 0 h 659"/>
              </a:gdLst>
              <a:ahLst/>
              <a:cxnLst>
                <a:cxn ang="0">
                  <a:pos x="T0" y="T1"/>
                </a:cxn>
                <a:cxn ang="0">
                  <a:pos x="T2" y="T3"/>
                </a:cxn>
                <a:cxn ang="0">
                  <a:pos x="T4" y="T5"/>
                </a:cxn>
                <a:cxn ang="0">
                  <a:pos x="T6" y="T7"/>
                </a:cxn>
                <a:cxn ang="0">
                  <a:pos x="T8" y="T9"/>
                </a:cxn>
              </a:cxnLst>
              <a:rect l="0" t="0" r="r" b="b"/>
              <a:pathLst>
                <a:path w="1373" h="659">
                  <a:moveTo>
                    <a:pt x="1373" y="0"/>
                  </a:moveTo>
                  <a:lnTo>
                    <a:pt x="0" y="0"/>
                  </a:lnTo>
                  <a:lnTo>
                    <a:pt x="0" y="659"/>
                  </a:lnTo>
                  <a:lnTo>
                    <a:pt x="714" y="659"/>
                  </a:lnTo>
                  <a:lnTo>
                    <a:pt x="13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 name="Freeform 22"/>
            <p:cNvSpPr>
              <a:spLocks noEditPoints="1"/>
            </p:cNvSpPr>
            <p:nvPr userDrawn="1"/>
          </p:nvSpPr>
          <p:spPr bwMode="auto">
            <a:xfrm>
              <a:off x="547" y="455"/>
              <a:ext cx="613" cy="67"/>
            </a:xfrm>
            <a:custGeom>
              <a:avLst/>
              <a:gdLst>
                <a:gd name="T0" fmla="*/ 186 w 5705"/>
                <a:gd name="T1" fmla="*/ 604 h 620"/>
                <a:gd name="T2" fmla="*/ 186 w 5705"/>
                <a:gd name="T3" fmla="*/ 16 h 620"/>
                <a:gd name="T4" fmla="*/ 0 w 5705"/>
                <a:gd name="T5" fmla="*/ 604 h 620"/>
                <a:gd name="T6" fmla="*/ 174 w 5705"/>
                <a:gd name="T7" fmla="*/ 58 h 620"/>
                <a:gd name="T8" fmla="*/ 174 w 5705"/>
                <a:gd name="T9" fmla="*/ 562 h 620"/>
                <a:gd name="T10" fmla="*/ 48 w 5705"/>
                <a:gd name="T11" fmla="*/ 58 h 620"/>
                <a:gd name="T12" fmla="*/ 946 w 5705"/>
                <a:gd name="T13" fmla="*/ 319 h 620"/>
                <a:gd name="T14" fmla="*/ 654 w 5705"/>
                <a:gd name="T15" fmla="*/ 277 h 620"/>
                <a:gd name="T16" fmla="*/ 966 w 5705"/>
                <a:gd name="T17" fmla="*/ 58 h 620"/>
                <a:gd name="T18" fmla="*/ 608 w 5705"/>
                <a:gd name="T19" fmla="*/ 16 h 620"/>
                <a:gd name="T20" fmla="*/ 977 w 5705"/>
                <a:gd name="T21" fmla="*/ 604 h 620"/>
                <a:gd name="T22" fmla="*/ 654 w 5705"/>
                <a:gd name="T23" fmla="*/ 562 h 620"/>
                <a:gd name="T24" fmla="*/ 1290 w 5705"/>
                <a:gd name="T25" fmla="*/ 620 h 620"/>
                <a:gd name="T26" fmla="*/ 1512 w 5705"/>
                <a:gd name="T27" fmla="*/ 16 h 620"/>
                <a:gd name="T28" fmla="*/ 1464 w 5705"/>
                <a:gd name="T29" fmla="*/ 378 h 620"/>
                <a:gd name="T30" fmla="*/ 1116 w 5705"/>
                <a:gd name="T31" fmla="*/ 378 h 620"/>
                <a:gd name="T32" fmla="*/ 1069 w 5705"/>
                <a:gd name="T33" fmla="*/ 16 h 620"/>
                <a:gd name="T34" fmla="*/ 1290 w 5705"/>
                <a:gd name="T35" fmla="*/ 620 h 620"/>
                <a:gd name="T36" fmla="*/ 2018 w 5705"/>
                <a:gd name="T37" fmla="*/ 58 h 620"/>
                <a:gd name="T38" fmla="*/ 1575 w 5705"/>
                <a:gd name="T39" fmla="*/ 16 h 620"/>
                <a:gd name="T40" fmla="*/ 1773 w 5705"/>
                <a:gd name="T41" fmla="*/ 58 h 620"/>
                <a:gd name="T42" fmla="*/ 1820 w 5705"/>
                <a:gd name="T43" fmla="*/ 604 h 620"/>
                <a:gd name="T44" fmla="*/ 2396 w 5705"/>
                <a:gd name="T45" fmla="*/ 70 h 620"/>
                <a:gd name="T46" fmla="*/ 2048 w 5705"/>
                <a:gd name="T47" fmla="*/ 159 h 620"/>
                <a:gd name="T48" fmla="*/ 2217 w 5705"/>
                <a:gd name="T49" fmla="*/ 578 h 620"/>
                <a:gd name="T50" fmla="*/ 2039 w 5705"/>
                <a:gd name="T51" fmla="*/ 535 h 620"/>
                <a:gd name="T52" fmla="*/ 2405 w 5705"/>
                <a:gd name="T53" fmla="*/ 454 h 620"/>
                <a:gd name="T54" fmla="*/ 2232 w 5705"/>
                <a:gd name="T55" fmla="*/ 41 h 620"/>
                <a:gd name="T56" fmla="*/ 2396 w 5705"/>
                <a:gd name="T57" fmla="*/ 70 h 620"/>
                <a:gd name="T58" fmla="*/ 2789 w 5705"/>
                <a:gd name="T59" fmla="*/ 577 h 620"/>
                <a:gd name="T60" fmla="*/ 2789 w 5705"/>
                <a:gd name="T61" fmla="*/ 42 h 620"/>
                <a:gd name="T62" fmla="*/ 2991 w 5705"/>
                <a:gd name="T63" fmla="*/ 86 h 620"/>
                <a:gd name="T64" fmla="*/ 2484 w 5705"/>
                <a:gd name="T65" fmla="*/ 310 h 620"/>
                <a:gd name="T66" fmla="*/ 3002 w 5705"/>
                <a:gd name="T67" fmla="*/ 517 h 620"/>
                <a:gd name="T68" fmla="*/ 3089 w 5705"/>
                <a:gd name="T69" fmla="*/ 604 h 620"/>
                <a:gd name="T70" fmla="*/ 3136 w 5705"/>
                <a:gd name="T71" fmla="*/ 321 h 620"/>
                <a:gd name="T72" fmla="*/ 3479 w 5705"/>
                <a:gd name="T73" fmla="*/ 604 h 620"/>
                <a:gd name="T74" fmla="*/ 3527 w 5705"/>
                <a:gd name="T75" fmla="*/ 16 h 620"/>
                <a:gd name="T76" fmla="*/ 3479 w 5705"/>
                <a:gd name="T77" fmla="*/ 277 h 620"/>
                <a:gd name="T78" fmla="*/ 3136 w 5705"/>
                <a:gd name="T79" fmla="*/ 16 h 620"/>
                <a:gd name="T80" fmla="*/ 3089 w 5705"/>
                <a:gd name="T81" fmla="*/ 604 h 620"/>
                <a:gd name="T82" fmla="*/ 3647 w 5705"/>
                <a:gd name="T83" fmla="*/ 16 h 620"/>
                <a:gd name="T84" fmla="*/ 3974 w 5705"/>
                <a:gd name="T85" fmla="*/ 604 h 620"/>
                <a:gd name="T86" fmla="*/ 3695 w 5705"/>
                <a:gd name="T87" fmla="*/ 562 h 620"/>
                <a:gd name="T88" fmla="*/ 4107 w 5705"/>
                <a:gd name="T89" fmla="*/ 445 h 620"/>
                <a:gd name="T90" fmla="*/ 4488 w 5705"/>
                <a:gd name="T91" fmla="*/ 604 h 620"/>
                <a:gd name="T92" fmla="*/ 4290 w 5705"/>
                <a:gd name="T93" fmla="*/ 16 h 620"/>
                <a:gd name="T94" fmla="*/ 3988 w 5705"/>
                <a:gd name="T95" fmla="*/ 604 h 620"/>
                <a:gd name="T96" fmla="*/ 4107 w 5705"/>
                <a:gd name="T97" fmla="*/ 445 h 620"/>
                <a:gd name="T98" fmla="*/ 4404 w 5705"/>
                <a:gd name="T99" fmla="*/ 402 h 620"/>
                <a:gd name="T100" fmla="*/ 4265 w 5705"/>
                <a:gd name="T101" fmla="*/ 66 h 620"/>
                <a:gd name="T102" fmla="*/ 4608 w 5705"/>
                <a:gd name="T103" fmla="*/ 16 h 620"/>
                <a:gd name="T104" fmla="*/ 4655 w 5705"/>
                <a:gd name="T105" fmla="*/ 604 h 620"/>
                <a:gd name="T106" fmla="*/ 4657 w 5705"/>
                <a:gd name="T107" fmla="*/ 81 h 620"/>
                <a:gd name="T108" fmla="*/ 5083 w 5705"/>
                <a:gd name="T109" fmla="*/ 604 h 620"/>
                <a:gd name="T110" fmla="*/ 5036 w 5705"/>
                <a:gd name="T111" fmla="*/ 16 h 620"/>
                <a:gd name="T112" fmla="*/ 5034 w 5705"/>
                <a:gd name="T113" fmla="*/ 536 h 620"/>
                <a:gd name="T114" fmla="*/ 5204 w 5705"/>
                <a:gd name="T115" fmla="*/ 604 h 620"/>
                <a:gd name="T116" fmla="*/ 5705 w 5705"/>
                <a:gd name="T117" fmla="*/ 310 h 620"/>
                <a:gd name="T118" fmla="*/ 5204 w 5705"/>
                <a:gd name="T119" fmla="*/ 16 h 620"/>
                <a:gd name="T120" fmla="*/ 5252 w 5705"/>
                <a:gd name="T121" fmla="*/ 58 h 620"/>
                <a:gd name="T122" fmla="*/ 5655 w 5705"/>
                <a:gd name="T123" fmla="*/ 310 h 620"/>
                <a:gd name="T124" fmla="*/ 5252 w 5705"/>
                <a:gd name="T125" fmla="*/ 562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5" h="620">
                  <a:moveTo>
                    <a:pt x="0" y="604"/>
                  </a:moveTo>
                  <a:lnTo>
                    <a:pt x="186" y="604"/>
                  </a:lnTo>
                  <a:cubicBezTo>
                    <a:pt x="344" y="604"/>
                    <a:pt x="501" y="508"/>
                    <a:pt x="501" y="310"/>
                  </a:cubicBezTo>
                  <a:cubicBezTo>
                    <a:pt x="501" y="111"/>
                    <a:pt x="344" y="16"/>
                    <a:pt x="186" y="16"/>
                  </a:cubicBezTo>
                  <a:lnTo>
                    <a:pt x="0" y="16"/>
                  </a:lnTo>
                  <a:lnTo>
                    <a:pt x="0" y="604"/>
                  </a:lnTo>
                  <a:close/>
                  <a:moveTo>
                    <a:pt x="48" y="58"/>
                  </a:moveTo>
                  <a:lnTo>
                    <a:pt x="174" y="58"/>
                  </a:lnTo>
                  <a:cubicBezTo>
                    <a:pt x="350" y="58"/>
                    <a:pt x="451" y="166"/>
                    <a:pt x="451" y="310"/>
                  </a:cubicBezTo>
                  <a:cubicBezTo>
                    <a:pt x="451" y="453"/>
                    <a:pt x="350" y="562"/>
                    <a:pt x="174" y="562"/>
                  </a:cubicBezTo>
                  <a:lnTo>
                    <a:pt x="48" y="562"/>
                  </a:lnTo>
                  <a:lnTo>
                    <a:pt x="48" y="58"/>
                  </a:lnTo>
                  <a:close/>
                  <a:moveTo>
                    <a:pt x="654" y="319"/>
                  </a:moveTo>
                  <a:lnTo>
                    <a:pt x="946" y="319"/>
                  </a:lnTo>
                  <a:lnTo>
                    <a:pt x="946" y="277"/>
                  </a:lnTo>
                  <a:lnTo>
                    <a:pt x="654" y="277"/>
                  </a:lnTo>
                  <a:lnTo>
                    <a:pt x="654" y="58"/>
                  </a:lnTo>
                  <a:lnTo>
                    <a:pt x="966" y="58"/>
                  </a:lnTo>
                  <a:lnTo>
                    <a:pt x="966" y="16"/>
                  </a:lnTo>
                  <a:lnTo>
                    <a:pt x="608" y="16"/>
                  </a:lnTo>
                  <a:lnTo>
                    <a:pt x="608" y="604"/>
                  </a:lnTo>
                  <a:lnTo>
                    <a:pt x="977" y="604"/>
                  </a:lnTo>
                  <a:lnTo>
                    <a:pt x="977" y="562"/>
                  </a:lnTo>
                  <a:lnTo>
                    <a:pt x="654" y="562"/>
                  </a:lnTo>
                  <a:lnTo>
                    <a:pt x="654" y="319"/>
                  </a:lnTo>
                  <a:close/>
                  <a:moveTo>
                    <a:pt x="1290" y="620"/>
                  </a:moveTo>
                  <a:cubicBezTo>
                    <a:pt x="1464" y="620"/>
                    <a:pt x="1512" y="492"/>
                    <a:pt x="1512" y="384"/>
                  </a:cubicBezTo>
                  <a:lnTo>
                    <a:pt x="1512" y="16"/>
                  </a:lnTo>
                  <a:lnTo>
                    <a:pt x="1464" y="16"/>
                  </a:lnTo>
                  <a:lnTo>
                    <a:pt x="1464" y="378"/>
                  </a:lnTo>
                  <a:cubicBezTo>
                    <a:pt x="1464" y="474"/>
                    <a:pt x="1426" y="577"/>
                    <a:pt x="1290" y="577"/>
                  </a:cubicBezTo>
                  <a:cubicBezTo>
                    <a:pt x="1153" y="577"/>
                    <a:pt x="1116" y="472"/>
                    <a:pt x="1116" y="378"/>
                  </a:cubicBezTo>
                  <a:lnTo>
                    <a:pt x="1116" y="16"/>
                  </a:lnTo>
                  <a:lnTo>
                    <a:pt x="1069" y="16"/>
                  </a:lnTo>
                  <a:lnTo>
                    <a:pt x="1069" y="384"/>
                  </a:lnTo>
                  <a:cubicBezTo>
                    <a:pt x="1069" y="492"/>
                    <a:pt x="1117" y="620"/>
                    <a:pt x="1290" y="620"/>
                  </a:cubicBezTo>
                  <a:close/>
                  <a:moveTo>
                    <a:pt x="1820" y="58"/>
                  </a:moveTo>
                  <a:lnTo>
                    <a:pt x="2018" y="58"/>
                  </a:lnTo>
                  <a:lnTo>
                    <a:pt x="2018" y="16"/>
                  </a:lnTo>
                  <a:lnTo>
                    <a:pt x="1575" y="16"/>
                  </a:lnTo>
                  <a:lnTo>
                    <a:pt x="1575" y="58"/>
                  </a:lnTo>
                  <a:lnTo>
                    <a:pt x="1773" y="58"/>
                  </a:lnTo>
                  <a:lnTo>
                    <a:pt x="1773" y="604"/>
                  </a:lnTo>
                  <a:lnTo>
                    <a:pt x="1820" y="604"/>
                  </a:lnTo>
                  <a:lnTo>
                    <a:pt x="1820" y="58"/>
                  </a:lnTo>
                  <a:close/>
                  <a:moveTo>
                    <a:pt x="2396" y="70"/>
                  </a:moveTo>
                  <a:cubicBezTo>
                    <a:pt x="2366" y="31"/>
                    <a:pt x="2312" y="0"/>
                    <a:pt x="2235" y="0"/>
                  </a:cubicBezTo>
                  <a:cubicBezTo>
                    <a:pt x="2145" y="0"/>
                    <a:pt x="2048" y="51"/>
                    <a:pt x="2048" y="159"/>
                  </a:cubicBezTo>
                  <a:cubicBezTo>
                    <a:pt x="2048" y="368"/>
                    <a:pt x="2357" y="283"/>
                    <a:pt x="2357" y="456"/>
                  </a:cubicBezTo>
                  <a:cubicBezTo>
                    <a:pt x="2357" y="536"/>
                    <a:pt x="2286" y="578"/>
                    <a:pt x="2217" y="578"/>
                  </a:cubicBezTo>
                  <a:cubicBezTo>
                    <a:pt x="2160" y="578"/>
                    <a:pt x="2114" y="555"/>
                    <a:pt x="2073" y="506"/>
                  </a:cubicBezTo>
                  <a:lnTo>
                    <a:pt x="2039" y="535"/>
                  </a:lnTo>
                  <a:cubicBezTo>
                    <a:pt x="2081" y="589"/>
                    <a:pt x="2142" y="620"/>
                    <a:pt x="2217" y="620"/>
                  </a:cubicBezTo>
                  <a:cubicBezTo>
                    <a:pt x="2311" y="620"/>
                    <a:pt x="2405" y="567"/>
                    <a:pt x="2405" y="454"/>
                  </a:cubicBezTo>
                  <a:cubicBezTo>
                    <a:pt x="2405" y="243"/>
                    <a:pt x="2096" y="331"/>
                    <a:pt x="2096" y="159"/>
                  </a:cubicBezTo>
                  <a:cubicBezTo>
                    <a:pt x="2096" y="79"/>
                    <a:pt x="2168" y="41"/>
                    <a:pt x="2232" y="41"/>
                  </a:cubicBezTo>
                  <a:cubicBezTo>
                    <a:pt x="2289" y="41"/>
                    <a:pt x="2330" y="62"/>
                    <a:pt x="2362" y="100"/>
                  </a:cubicBezTo>
                  <a:lnTo>
                    <a:pt x="2396" y="70"/>
                  </a:lnTo>
                  <a:close/>
                  <a:moveTo>
                    <a:pt x="2969" y="491"/>
                  </a:moveTo>
                  <a:cubicBezTo>
                    <a:pt x="2916" y="557"/>
                    <a:pt x="2858" y="577"/>
                    <a:pt x="2789" y="577"/>
                  </a:cubicBezTo>
                  <a:cubicBezTo>
                    <a:pt x="2632" y="577"/>
                    <a:pt x="2534" y="454"/>
                    <a:pt x="2534" y="310"/>
                  </a:cubicBezTo>
                  <a:cubicBezTo>
                    <a:pt x="2534" y="164"/>
                    <a:pt x="2632" y="42"/>
                    <a:pt x="2789" y="42"/>
                  </a:cubicBezTo>
                  <a:cubicBezTo>
                    <a:pt x="2860" y="42"/>
                    <a:pt x="2923" y="74"/>
                    <a:pt x="2957" y="117"/>
                  </a:cubicBezTo>
                  <a:lnTo>
                    <a:pt x="2991" y="86"/>
                  </a:lnTo>
                  <a:cubicBezTo>
                    <a:pt x="2948" y="31"/>
                    <a:pt x="2874" y="0"/>
                    <a:pt x="2788" y="0"/>
                  </a:cubicBezTo>
                  <a:cubicBezTo>
                    <a:pt x="2613" y="0"/>
                    <a:pt x="2484" y="130"/>
                    <a:pt x="2484" y="310"/>
                  </a:cubicBezTo>
                  <a:cubicBezTo>
                    <a:pt x="2484" y="489"/>
                    <a:pt x="2610" y="620"/>
                    <a:pt x="2787" y="620"/>
                  </a:cubicBezTo>
                  <a:cubicBezTo>
                    <a:pt x="2885" y="620"/>
                    <a:pt x="2953" y="580"/>
                    <a:pt x="3002" y="517"/>
                  </a:cubicBezTo>
                  <a:lnTo>
                    <a:pt x="2969" y="491"/>
                  </a:lnTo>
                  <a:close/>
                  <a:moveTo>
                    <a:pt x="3089" y="604"/>
                  </a:moveTo>
                  <a:lnTo>
                    <a:pt x="3136" y="604"/>
                  </a:lnTo>
                  <a:lnTo>
                    <a:pt x="3136" y="321"/>
                  </a:lnTo>
                  <a:lnTo>
                    <a:pt x="3479" y="321"/>
                  </a:lnTo>
                  <a:lnTo>
                    <a:pt x="3479" y="604"/>
                  </a:lnTo>
                  <a:lnTo>
                    <a:pt x="3527" y="604"/>
                  </a:lnTo>
                  <a:lnTo>
                    <a:pt x="3527" y="16"/>
                  </a:lnTo>
                  <a:lnTo>
                    <a:pt x="3479" y="16"/>
                  </a:lnTo>
                  <a:lnTo>
                    <a:pt x="3479" y="277"/>
                  </a:lnTo>
                  <a:lnTo>
                    <a:pt x="3136" y="277"/>
                  </a:lnTo>
                  <a:lnTo>
                    <a:pt x="3136" y="16"/>
                  </a:lnTo>
                  <a:lnTo>
                    <a:pt x="3089" y="16"/>
                  </a:lnTo>
                  <a:lnTo>
                    <a:pt x="3089" y="604"/>
                  </a:lnTo>
                  <a:close/>
                  <a:moveTo>
                    <a:pt x="3695" y="16"/>
                  </a:moveTo>
                  <a:lnTo>
                    <a:pt x="3647" y="16"/>
                  </a:lnTo>
                  <a:lnTo>
                    <a:pt x="3647" y="604"/>
                  </a:lnTo>
                  <a:lnTo>
                    <a:pt x="3974" y="604"/>
                  </a:lnTo>
                  <a:lnTo>
                    <a:pt x="3974" y="562"/>
                  </a:lnTo>
                  <a:lnTo>
                    <a:pt x="3695" y="562"/>
                  </a:lnTo>
                  <a:lnTo>
                    <a:pt x="3695" y="16"/>
                  </a:lnTo>
                  <a:close/>
                  <a:moveTo>
                    <a:pt x="4107" y="445"/>
                  </a:moveTo>
                  <a:lnTo>
                    <a:pt x="4422" y="445"/>
                  </a:lnTo>
                  <a:lnTo>
                    <a:pt x="4488" y="604"/>
                  </a:lnTo>
                  <a:lnTo>
                    <a:pt x="4540" y="604"/>
                  </a:lnTo>
                  <a:lnTo>
                    <a:pt x="4290" y="16"/>
                  </a:lnTo>
                  <a:lnTo>
                    <a:pt x="4243" y="16"/>
                  </a:lnTo>
                  <a:lnTo>
                    <a:pt x="3988" y="604"/>
                  </a:lnTo>
                  <a:lnTo>
                    <a:pt x="4040" y="604"/>
                  </a:lnTo>
                  <a:lnTo>
                    <a:pt x="4107" y="445"/>
                  </a:lnTo>
                  <a:close/>
                  <a:moveTo>
                    <a:pt x="4265" y="66"/>
                  </a:moveTo>
                  <a:lnTo>
                    <a:pt x="4404" y="402"/>
                  </a:lnTo>
                  <a:lnTo>
                    <a:pt x="4124" y="402"/>
                  </a:lnTo>
                  <a:lnTo>
                    <a:pt x="4265" y="66"/>
                  </a:lnTo>
                  <a:close/>
                  <a:moveTo>
                    <a:pt x="4668" y="16"/>
                  </a:moveTo>
                  <a:lnTo>
                    <a:pt x="4608" y="16"/>
                  </a:lnTo>
                  <a:lnTo>
                    <a:pt x="4608" y="604"/>
                  </a:lnTo>
                  <a:lnTo>
                    <a:pt x="4655" y="604"/>
                  </a:lnTo>
                  <a:lnTo>
                    <a:pt x="4655" y="81"/>
                  </a:lnTo>
                  <a:lnTo>
                    <a:pt x="4657" y="81"/>
                  </a:lnTo>
                  <a:lnTo>
                    <a:pt x="5023" y="604"/>
                  </a:lnTo>
                  <a:lnTo>
                    <a:pt x="5083" y="604"/>
                  </a:lnTo>
                  <a:lnTo>
                    <a:pt x="5083" y="16"/>
                  </a:lnTo>
                  <a:lnTo>
                    <a:pt x="5036" y="16"/>
                  </a:lnTo>
                  <a:lnTo>
                    <a:pt x="5036" y="536"/>
                  </a:lnTo>
                  <a:lnTo>
                    <a:pt x="5034" y="536"/>
                  </a:lnTo>
                  <a:lnTo>
                    <a:pt x="4668" y="16"/>
                  </a:lnTo>
                  <a:close/>
                  <a:moveTo>
                    <a:pt x="5204" y="604"/>
                  </a:moveTo>
                  <a:lnTo>
                    <a:pt x="5390" y="604"/>
                  </a:lnTo>
                  <a:cubicBezTo>
                    <a:pt x="5548" y="604"/>
                    <a:pt x="5705" y="508"/>
                    <a:pt x="5705" y="310"/>
                  </a:cubicBezTo>
                  <a:cubicBezTo>
                    <a:pt x="5705" y="111"/>
                    <a:pt x="5548" y="16"/>
                    <a:pt x="5390" y="16"/>
                  </a:cubicBezTo>
                  <a:lnTo>
                    <a:pt x="5204" y="16"/>
                  </a:lnTo>
                  <a:lnTo>
                    <a:pt x="5204" y="604"/>
                  </a:lnTo>
                  <a:close/>
                  <a:moveTo>
                    <a:pt x="5252" y="58"/>
                  </a:moveTo>
                  <a:lnTo>
                    <a:pt x="5378" y="58"/>
                  </a:lnTo>
                  <a:cubicBezTo>
                    <a:pt x="5554" y="58"/>
                    <a:pt x="5655" y="166"/>
                    <a:pt x="5655" y="310"/>
                  </a:cubicBezTo>
                  <a:cubicBezTo>
                    <a:pt x="5655" y="453"/>
                    <a:pt x="5554" y="562"/>
                    <a:pt x="5378" y="562"/>
                  </a:cubicBezTo>
                  <a:lnTo>
                    <a:pt x="5252" y="562"/>
                  </a:lnTo>
                  <a:lnTo>
                    <a:pt x="525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 name="Freeform 23"/>
            <p:cNvSpPr>
              <a:spLocks noEditPoints="1"/>
            </p:cNvSpPr>
            <p:nvPr userDrawn="1"/>
          </p:nvSpPr>
          <p:spPr bwMode="auto">
            <a:xfrm>
              <a:off x="1190" y="455"/>
              <a:ext cx="167" cy="66"/>
            </a:xfrm>
            <a:custGeom>
              <a:avLst/>
              <a:gdLst>
                <a:gd name="T0" fmla="*/ 362 w 1550"/>
                <a:gd name="T1" fmla="*/ 559 h 615"/>
                <a:gd name="T2" fmla="*/ 51 w 1550"/>
                <a:gd name="T3" fmla="*/ 559 h 615"/>
                <a:gd name="T4" fmla="*/ 257 w 1550"/>
                <a:gd name="T5" fmla="*/ 344 h 615"/>
                <a:gd name="T6" fmla="*/ 358 w 1550"/>
                <a:gd name="T7" fmla="*/ 156 h 615"/>
                <a:gd name="T8" fmla="*/ 188 w 1550"/>
                <a:gd name="T9" fmla="*/ 0 h 615"/>
                <a:gd name="T10" fmla="*/ 16 w 1550"/>
                <a:gd name="T11" fmla="*/ 133 h 615"/>
                <a:gd name="T12" fmla="*/ 62 w 1550"/>
                <a:gd name="T13" fmla="*/ 143 h 615"/>
                <a:gd name="T14" fmla="*/ 188 w 1550"/>
                <a:gd name="T15" fmla="*/ 40 h 615"/>
                <a:gd name="T16" fmla="*/ 310 w 1550"/>
                <a:gd name="T17" fmla="*/ 158 h 615"/>
                <a:gd name="T18" fmla="*/ 230 w 1550"/>
                <a:gd name="T19" fmla="*/ 309 h 615"/>
                <a:gd name="T20" fmla="*/ 0 w 1550"/>
                <a:gd name="T21" fmla="*/ 551 h 615"/>
                <a:gd name="T22" fmla="*/ 0 w 1550"/>
                <a:gd name="T23" fmla="*/ 601 h 615"/>
                <a:gd name="T24" fmla="*/ 362 w 1550"/>
                <a:gd name="T25" fmla="*/ 601 h 615"/>
                <a:gd name="T26" fmla="*/ 362 w 1550"/>
                <a:gd name="T27" fmla="*/ 559 h 615"/>
                <a:gd name="T28" fmla="*/ 628 w 1550"/>
                <a:gd name="T29" fmla="*/ 0 h 615"/>
                <a:gd name="T30" fmla="*/ 439 w 1550"/>
                <a:gd name="T31" fmla="*/ 308 h 615"/>
                <a:gd name="T32" fmla="*/ 628 w 1550"/>
                <a:gd name="T33" fmla="*/ 615 h 615"/>
                <a:gd name="T34" fmla="*/ 817 w 1550"/>
                <a:gd name="T35" fmla="*/ 308 h 615"/>
                <a:gd name="T36" fmla="*/ 628 w 1550"/>
                <a:gd name="T37" fmla="*/ 0 h 615"/>
                <a:gd name="T38" fmla="*/ 628 w 1550"/>
                <a:gd name="T39" fmla="*/ 40 h 615"/>
                <a:gd name="T40" fmla="*/ 770 w 1550"/>
                <a:gd name="T41" fmla="*/ 308 h 615"/>
                <a:gd name="T42" fmla="*/ 628 w 1550"/>
                <a:gd name="T43" fmla="*/ 574 h 615"/>
                <a:gd name="T44" fmla="*/ 486 w 1550"/>
                <a:gd name="T45" fmla="*/ 308 h 615"/>
                <a:gd name="T46" fmla="*/ 628 w 1550"/>
                <a:gd name="T47" fmla="*/ 40 h 615"/>
                <a:gd name="T48" fmla="*/ 1061 w 1550"/>
                <a:gd name="T49" fmla="*/ 13 h 615"/>
                <a:gd name="T50" fmla="*/ 1019 w 1550"/>
                <a:gd name="T51" fmla="*/ 13 h 615"/>
                <a:gd name="T52" fmla="*/ 877 w 1550"/>
                <a:gd name="T53" fmla="*/ 130 h 615"/>
                <a:gd name="T54" fmla="*/ 906 w 1550"/>
                <a:gd name="T55" fmla="*/ 163 h 615"/>
                <a:gd name="T56" fmla="*/ 1014 w 1550"/>
                <a:gd name="T57" fmla="*/ 71 h 615"/>
                <a:gd name="T58" fmla="*/ 1014 w 1550"/>
                <a:gd name="T59" fmla="*/ 601 h 615"/>
                <a:gd name="T60" fmla="*/ 1061 w 1550"/>
                <a:gd name="T61" fmla="*/ 601 h 615"/>
                <a:gd name="T62" fmla="*/ 1061 w 1550"/>
                <a:gd name="T63" fmla="*/ 13 h 615"/>
                <a:gd name="T64" fmla="*/ 1435 w 1550"/>
                <a:gd name="T65" fmla="*/ 289 h 615"/>
                <a:gd name="T66" fmla="*/ 1435 w 1550"/>
                <a:gd name="T67" fmla="*/ 287 h 615"/>
                <a:gd name="T68" fmla="*/ 1528 w 1550"/>
                <a:gd name="T69" fmla="*/ 153 h 615"/>
                <a:gd name="T70" fmla="*/ 1366 w 1550"/>
                <a:gd name="T71" fmla="*/ 0 h 615"/>
                <a:gd name="T72" fmla="*/ 1204 w 1550"/>
                <a:gd name="T73" fmla="*/ 153 h 615"/>
                <a:gd name="T74" fmla="*/ 1297 w 1550"/>
                <a:gd name="T75" fmla="*/ 287 h 615"/>
                <a:gd name="T76" fmla="*/ 1297 w 1550"/>
                <a:gd name="T77" fmla="*/ 289 h 615"/>
                <a:gd name="T78" fmla="*/ 1181 w 1550"/>
                <a:gd name="T79" fmla="*/ 446 h 615"/>
                <a:gd name="T80" fmla="*/ 1366 w 1550"/>
                <a:gd name="T81" fmla="*/ 615 h 615"/>
                <a:gd name="T82" fmla="*/ 1550 w 1550"/>
                <a:gd name="T83" fmla="*/ 446 h 615"/>
                <a:gd name="T84" fmla="*/ 1435 w 1550"/>
                <a:gd name="T85" fmla="*/ 289 h 615"/>
                <a:gd name="T86" fmla="*/ 1250 w 1550"/>
                <a:gd name="T87" fmla="*/ 155 h 615"/>
                <a:gd name="T88" fmla="*/ 1366 w 1550"/>
                <a:gd name="T89" fmla="*/ 40 h 615"/>
                <a:gd name="T90" fmla="*/ 1481 w 1550"/>
                <a:gd name="T91" fmla="*/ 155 h 615"/>
                <a:gd name="T92" fmla="*/ 1366 w 1550"/>
                <a:gd name="T93" fmla="*/ 268 h 615"/>
                <a:gd name="T94" fmla="*/ 1250 w 1550"/>
                <a:gd name="T95" fmla="*/ 155 h 615"/>
                <a:gd name="T96" fmla="*/ 1229 w 1550"/>
                <a:gd name="T97" fmla="*/ 442 h 615"/>
                <a:gd name="T98" fmla="*/ 1366 w 1550"/>
                <a:gd name="T99" fmla="*/ 310 h 615"/>
                <a:gd name="T100" fmla="*/ 1503 w 1550"/>
                <a:gd name="T101" fmla="*/ 442 h 615"/>
                <a:gd name="T102" fmla="*/ 1366 w 1550"/>
                <a:gd name="T103" fmla="*/ 575 h 615"/>
                <a:gd name="T104" fmla="*/ 1229 w 1550"/>
                <a:gd name="T105" fmla="*/ 442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615">
                  <a:moveTo>
                    <a:pt x="362" y="559"/>
                  </a:moveTo>
                  <a:lnTo>
                    <a:pt x="51" y="559"/>
                  </a:lnTo>
                  <a:lnTo>
                    <a:pt x="257" y="344"/>
                  </a:lnTo>
                  <a:cubicBezTo>
                    <a:pt x="316" y="282"/>
                    <a:pt x="358" y="231"/>
                    <a:pt x="358" y="156"/>
                  </a:cubicBezTo>
                  <a:cubicBezTo>
                    <a:pt x="358" y="56"/>
                    <a:pt x="282" y="0"/>
                    <a:pt x="188" y="0"/>
                  </a:cubicBezTo>
                  <a:cubicBezTo>
                    <a:pt x="102" y="0"/>
                    <a:pt x="34" y="54"/>
                    <a:pt x="16" y="133"/>
                  </a:cubicBezTo>
                  <a:lnTo>
                    <a:pt x="62" y="143"/>
                  </a:lnTo>
                  <a:cubicBezTo>
                    <a:pt x="77" y="81"/>
                    <a:pt x="125" y="40"/>
                    <a:pt x="188" y="40"/>
                  </a:cubicBezTo>
                  <a:cubicBezTo>
                    <a:pt x="255" y="40"/>
                    <a:pt x="310" y="86"/>
                    <a:pt x="310" y="158"/>
                  </a:cubicBezTo>
                  <a:cubicBezTo>
                    <a:pt x="310" y="214"/>
                    <a:pt x="274" y="262"/>
                    <a:pt x="230" y="309"/>
                  </a:cubicBezTo>
                  <a:lnTo>
                    <a:pt x="0" y="551"/>
                  </a:lnTo>
                  <a:lnTo>
                    <a:pt x="0" y="601"/>
                  </a:lnTo>
                  <a:lnTo>
                    <a:pt x="362" y="601"/>
                  </a:lnTo>
                  <a:lnTo>
                    <a:pt x="362" y="559"/>
                  </a:lnTo>
                  <a:close/>
                  <a:moveTo>
                    <a:pt x="628" y="0"/>
                  </a:moveTo>
                  <a:cubicBezTo>
                    <a:pt x="479" y="0"/>
                    <a:pt x="439" y="160"/>
                    <a:pt x="439" y="308"/>
                  </a:cubicBezTo>
                  <a:cubicBezTo>
                    <a:pt x="439" y="455"/>
                    <a:pt x="479" y="615"/>
                    <a:pt x="628" y="615"/>
                  </a:cubicBezTo>
                  <a:cubicBezTo>
                    <a:pt x="776" y="615"/>
                    <a:pt x="817" y="455"/>
                    <a:pt x="817" y="308"/>
                  </a:cubicBezTo>
                  <a:cubicBezTo>
                    <a:pt x="817" y="160"/>
                    <a:pt x="776" y="0"/>
                    <a:pt x="628" y="0"/>
                  </a:cubicBezTo>
                  <a:close/>
                  <a:moveTo>
                    <a:pt x="628" y="40"/>
                  </a:moveTo>
                  <a:cubicBezTo>
                    <a:pt x="745" y="40"/>
                    <a:pt x="770" y="199"/>
                    <a:pt x="770" y="308"/>
                  </a:cubicBezTo>
                  <a:cubicBezTo>
                    <a:pt x="770" y="416"/>
                    <a:pt x="745" y="574"/>
                    <a:pt x="628" y="574"/>
                  </a:cubicBezTo>
                  <a:cubicBezTo>
                    <a:pt x="510" y="574"/>
                    <a:pt x="486" y="416"/>
                    <a:pt x="486" y="308"/>
                  </a:cubicBezTo>
                  <a:cubicBezTo>
                    <a:pt x="486" y="199"/>
                    <a:pt x="510" y="40"/>
                    <a:pt x="628" y="40"/>
                  </a:cubicBezTo>
                  <a:close/>
                  <a:moveTo>
                    <a:pt x="1061" y="13"/>
                  </a:moveTo>
                  <a:lnTo>
                    <a:pt x="1019" y="13"/>
                  </a:lnTo>
                  <a:lnTo>
                    <a:pt x="877" y="130"/>
                  </a:lnTo>
                  <a:lnTo>
                    <a:pt x="906" y="163"/>
                  </a:lnTo>
                  <a:lnTo>
                    <a:pt x="1014" y="71"/>
                  </a:lnTo>
                  <a:lnTo>
                    <a:pt x="1014" y="601"/>
                  </a:lnTo>
                  <a:lnTo>
                    <a:pt x="1061" y="601"/>
                  </a:lnTo>
                  <a:lnTo>
                    <a:pt x="1061" y="13"/>
                  </a:lnTo>
                  <a:close/>
                  <a:moveTo>
                    <a:pt x="1435" y="289"/>
                  </a:moveTo>
                  <a:lnTo>
                    <a:pt x="1435" y="287"/>
                  </a:lnTo>
                  <a:cubicBezTo>
                    <a:pt x="1492" y="267"/>
                    <a:pt x="1528" y="212"/>
                    <a:pt x="1528" y="153"/>
                  </a:cubicBezTo>
                  <a:cubicBezTo>
                    <a:pt x="1528" y="60"/>
                    <a:pt x="1455" y="0"/>
                    <a:pt x="1366" y="0"/>
                  </a:cubicBezTo>
                  <a:cubicBezTo>
                    <a:pt x="1277" y="0"/>
                    <a:pt x="1204" y="60"/>
                    <a:pt x="1204" y="153"/>
                  </a:cubicBezTo>
                  <a:cubicBezTo>
                    <a:pt x="1204" y="212"/>
                    <a:pt x="1240" y="267"/>
                    <a:pt x="1297" y="287"/>
                  </a:cubicBezTo>
                  <a:lnTo>
                    <a:pt x="1297" y="289"/>
                  </a:lnTo>
                  <a:cubicBezTo>
                    <a:pt x="1226" y="309"/>
                    <a:pt x="1181" y="370"/>
                    <a:pt x="1181" y="446"/>
                  </a:cubicBezTo>
                  <a:cubicBezTo>
                    <a:pt x="1181" y="549"/>
                    <a:pt x="1265" y="615"/>
                    <a:pt x="1366" y="615"/>
                  </a:cubicBezTo>
                  <a:cubicBezTo>
                    <a:pt x="1466" y="615"/>
                    <a:pt x="1550" y="549"/>
                    <a:pt x="1550" y="446"/>
                  </a:cubicBezTo>
                  <a:cubicBezTo>
                    <a:pt x="1550" y="370"/>
                    <a:pt x="1506" y="310"/>
                    <a:pt x="1435" y="289"/>
                  </a:cubicBezTo>
                  <a:close/>
                  <a:moveTo>
                    <a:pt x="1250" y="155"/>
                  </a:moveTo>
                  <a:cubicBezTo>
                    <a:pt x="1250" y="88"/>
                    <a:pt x="1300" y="40"/>
                    <a:pt x="1366" y="40"/>
                  </a:cubicBezTo>
                  <a:cubicBezTo>
                    <a:pt x="1432" y="40"/>
                    <a:pt x="1481" y="88"/>
                    <a:pt x="1481" y="155"/>
                  </a:cubicBezTo>
                  <a:cubicBezTo>
                    <a:pt x="1481" y="219"/>
                    <a:pt x="1432" y="268"/>
                    <a:pt x="1366" y="268"/>
                  </a:cubicBezTo>
                  <a:cubicBezTo>
                    <a:pt x="1300" y="268"/>
                    <a:pt x="1250" y="219"/>
                    <a:pt x="1250" y="155"/>
                  </a:cubicBezTo>
                  <a:close/>
                  <a:moveTo>
                    <a:pt x="1229" y="442"/>
                  </a:moveTo>
                  <a:cubicBezTo>
                    <a:pt x="1229" y="365"/>
                    <a:pt x="1286" y="310"/>
                    <a:pt x="1366" y="310"/>
                  </a:cubicBezTo>
                  <a:cubicBezTo>
                    <a:pt x="1446" y="310"/>
                    <a:pt x="1503" y="365"/>
                    <a:pt x="1503" y="442"/>
                  </a:cubicBezTo>
                  <a:cubicBezTo>
                    <a:pt x="1503" y="517"/>
                    <a:pt x="1448" y="575"/>
                    <a:pt x="1366" y="575"/>
                  </a:cubicBezTo>
                  <a:cubicBezTo>
                    <a:pt x="1284" y="575"/>
                    <a:pt x="1229" y="517"/>
                    <a:pt x="1229" y="4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alpha val="50000"/>
                  </a:schemeClr>
                </a:solidFill>
                <a:effectLst/>
                <a:uLnTx/>
                <a:uFillTx/>
                <a:latin typeface="+mn-lt"/>
                <a:ea typeface="Calibri" charset="0"/>
                <a:cs typeface="Arial" panose="020B0604020202020204" pitchFamily="34" charset="0"/>
              </a:rPr>
              <a:t>Copyright © SAS Institute Inc. All rights reserved.</a:t>
            </a:r>
          </a:p>
        </p:txBody>
      </p:sp>
      <p:grpSp>
        <p:nvGrpSpPr>
          <p:cNvPr id="15" name="Gruppieren 14"/>
          <p:cNvGrpSpPr/>
          <p:nvPr userDrawn="1"/>
        </p:nvGrpSpPr>
        <p:grpSpPr>
          <a:xfrm>
            <a:off x="863600" y="4268987"/>
            <a:ext cx="2305844" cy="241200"/>
            <a:chOff x="863600" y="4268987"/>
            <a:chExt cx="2305844" cy="241200"/>
          </a:xfrm>
        </p:grpSpPr>
        <p:sp>
          <p:nvSpPr>
            <p:cNvPr id="117" name="Freeform 7"/>
            <p:cNvSpPr>
              <a:spLocks noEditPoints="1"/>
            </p:cNvSpPr>
            <p:nvPr/>
          </p:nvSpPr>
          <p:spPr bwMode="auto">
            <a:xfrm>
              <a:off x="1746273" y="4268987"/>
              <a:ext cx="1423171" cy="239607"/>
            </a:xfrm>
            <a:custGeom>
              <a:avLst/>
              <a:gdLst>
                <a:gd name="T0" fmla="*/ 959 w 5700"/>
                <a:gd name="T1" fmla="*/ 0 h 959"/>
                <a:gd name="T2" fmla="*/ 1567 w 5700"/>
                <a:gd name="T3" fmla="*/ 0 h 959"/>
                <a:gd name="T4" fmla="*/ 1567 w 5700"/>
                <a:gd name="T5" fmla="*/ 959 h 959"/>
                <a:gd name="T6" fmla="*/ 0 w 5700"/>
                <a:gd name="T7" fmla="*/ 959 h 959"/>
                <a:gd name="T8" fmla="*/ 959 w 5700"/>
                <a:gd name="T9" fmla="*/ 0 h 959"/>
                <a:gd name="T10" fmla="*/ 4741 w 5700"/>
                <a:gd name="T11" fmla="*/ 0 h 959"/>
                <a:gd name="T12" fmla="*/ 5700 w 5700"/>
                <a:gd name="T13" fmla="*/ 0 h 959"/>
                <a:gd name="T14" fmla="*/ 5700 w 5700"/>
                <a:gd name="T15" fmla="*/ 959 h 959"/>
                <a:gd name="T16" fmla="*/ 4741 w 5700"/>
                <a:gd name="T17" fmla="*/ 959 h 959"/>
                <a:gd name="T18" fmla="*/ 4741 w 5700"/>
                <a:gd name="T19" fmla="*/ 0 h 959"/>
                <a:gd name="T20" fmla="*/ 3707 w 5700"/>
                <a:gd name="T21" fmla="*/ 0 h 959"/>
                <a:gd name="T22" fmla="*/ 4667 w 5700"/>
                <a:gd name="T23" fmla="*/ 0 h 959"/>
                <a:gd name="T24" fmla="*/ 4667 w 5700"/>
                <a:gd name="T25" fmla="*/ 959 h 959"/>
                <a:gd name="T26" fmla="*/ 3707 w 5700"/>
                <a:gd name="T27" fmla="*/ 959 h 959"/>
                <a:gd name="T28" fmla="*/ 3707 w 5700"/>
                <a:gd name="T29" fmla="*/ 0 h 959"/>
                <a:gd name="T30" fmla="*/ 2674 w 5700"/>
                <a:gd name="T31" fmla="*/ 0 h 959"/>
                <a:gd name="T32" fmla="*/ 3634 w 5700"/>
                <a:gd name="T33" fmla="*/ 0 h 959"/>
                <a:gd name="T34" fmla="*/ 3634 w 5700"/>
                <a:gd name="T35" fmla="*/ 959 h 959"/>
                <a:gd name="T36" fmla="*/ 2674 w 5700"/>
                <a:gd name="T37" fmla="*/ 959 h 959"/>
                <a:gd name="T38" fmla="*/ 2674 w 5700"/>
                <a:gd name="T39" fmla="*/ 0 h 959"/>
                <a:gd name="T40" fmla="*/ 1641 w 5700"/>
                <a:gd name="T41" fmla="*/ 0 h 959"/>
                <a:gd name="T42" fmla="*/ 2600 w 5700"/>
                <a:gd name="T43" fmla="*/ 0 h 959"/>
                <a:gd name="T44" fmla="*/ 2600 w 5700"/>
                <a:gd name="T45" fmla="*/ 959 h 959"/>
                <a:gd name="T46" fmla="*/ 1641 w 5700"/>
                <a:gd name="T47" fmla="*/ 959 h 959"/>
                <a:gd name="T48" fmla="*/ 1641 w 5700"/>
                <a:gd name="T49"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00" h="959">
                  <a:moveTo>
                    <a:pt x="959" y="0"/>
                  </a:moveTo>
                  <a:lnTo>
                    <a:pt x="1567" y="0"/>
                  </a:lnTo>
                  <a:lnTo>
                    <a:pt x="1567" y="959"/>
                  </a:lnTo>
                  <a:lnTo>
                    <a:pt x="0" y="959"/>
                  </a:lnTo>
                  <a:lnTo>
                    <a:pt x="959" y="0"/>
                  </a:lnTo>
                  <a:close/>
                  <a:moveTo>
                    <a:pt x="4741" y="0"/>
                  </a:moveTo>
                  <a:lnTo>
                    <a:pt x="5700" y="0"/>
                  </a:lnTo>
                  <a:lnTo>
                    <a:pt x="5700" y="959"/>
                  </a:lnTo>
                  <a:lnTo>
                    <a:pt x="4741" y="959"/>
                  </a:lnTo>
                  <a:lnTo>
                    <a:pt x="4741" y="0"/>
                  </a:lnTo>
                  <a:close/>
                  <a:moveTo>
                    <a:pt x="3707" y="0"/>
                  </a:moveTo>
                  <a:lnTo>
                    <a:pt x="4667" y="0"/>
                  </a:lnTo>
                  <a:lnTo>
                    <a:pt x="4667" y="959"/>
                  </a:lnTo>
                  <a:lnTo>
                    <a:pt x="3707" y="959"/>
                  </a:lnTo>
                  <a:lnTo>
                    <a:pt x="3707" y="0"/>
                  </a:lnTo>
                  <a:close/>
                  <a:moveTo>
                    <a:pt x="2674" y="0"/>
                  </a:moveTo>
                  <a:lnTo>
                    <a:pt x="3634" y="0"/>
                  </a:lnTo>
                  <a:lnTo>
                    <a:pt x="3634" y="959"/>
                  </a:lnTo>
                  <a:lnTo>
                    <a:pt x="2674" y="959"/>
                  </a:lnTo>
                  <a:lnTo>
                    <a:pt x="2674" y="0"/>
                  </a:lnTo>
                  <a:close/>
                  <a:moveTo>
                    <a:pt x="1641" y="0"/>
                  </a:moveTo>
                  <a:lnTo>
                    <a:pt x="2600" y="0"/>
                  </a:lnTo>
                  <a:lnTo>
                    <a:pt x="2600" y="959"/>
                  </a:lnTo>
                  <a:lnTo>
                    <a:pt x="1641" y="959"/>
                  </a:lnTo>
                  <a:lnTo>
                    <a:pt x="1641" y="0"/>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 name="Freeform 8"/>
            <p:cNvSpPr>
              <a:spLocks noEditPoints="1"/>
            </p:cNvSpPr>
            <p:nvPr/>
          </p:nvSpPr>
          <p:spPr bwMode="auto">
            <a:xfrm>
              <a:off x="2719596" y="4308141"/>
              <a:ext cx="144700" cy="161298"/>
            </a:xfrm>
            <a:custGeom>
              <a:avLst/>
              <a:gdLst>
                <a:gd name="T0" fmla="*/ 117 w 580"/>
                <a:gd name="T1" fmla="*/ 11 h 646"/>
                <a:gd name="T2" fmla="*/ 77 w 580"/>
                <a:gd name="T3" fmla="*/ 0 h 646"/>
                <a:gd name="T4" fmla="*/ 38 w 580"/>
                <a:gd name="T5" fmla="*/ 11 h 646"/>
                <a:gd name="T6" fmla="*/ 10 w 580"/>
                <a:gd name="T7" fmla="*/ 39 h 646"/>
                <a:gd name="T8" fmla="*/ 0 w 580"/>
                <a:gd name="T9" fmla="*/ 79 h 646"/>
                <a:gd name="T10" fmla="*/ 10 w 580"/>
                <a:gd name="T11" fmla="*/ 119 h 646"/>
                <a:gd name="T12" fmla="*/ 38 w 580"/>
                <a:gd name="T13" fmla="*/ 147 h 646"/>
                <a:gd name="T14" fmla="*/ 77 w 580"/>
                <a:gd name="T15" fmla="*/ 158 h 646"/>
                <a:gd name="T16" fmla="*/ 117 w 580"/>
                <a:gd name="T17" fmla="*/ 147 h 646"/>
                <a:gd name="T18" fmla="*/ 145 w 580"/>
                <a:gd name="T19" fmla="*/ 119 h 646"/>
                <a:gd name="T20" fmla="*/ 156 w 580"/>
                <a:gd name="T21" fmla="*/ 79 h 646"/>
                <a:gd name="T22" fmla="*/ 145 w 580"/>
                <a:gd name="T23" fmla="*/ 39 h 646"/>
                <a:gd name="T24" fmla="*/ 117 w 580"/>
                <a:gd name="T25" fmla="*/ 11 h 646"/>
                <a:gd name="T26" fmla="*/ 330 w 580"/>
                <a:gd name="T27" fmla="*/ 205 h 646"/>
                <a:gd name="T28" fmla="*/ 203 w 580"/>
                <a:gd name="T29" fmla="*/ 205 h 646"/>
                <a:gd name="T30" fmla="*/ 203 w 580"/>
                <a:gd name="T31" fmla="*/ 646 h 646"/>
                <a:gd name="T32" fmla="*/ 330 w 580"/>
                <a:gd name="T33" fmla="*/ 646 h 646"/>
                <a:gd name="T34" fmla="*/ 330 w 580"/>
                <a:gd name="T35" fmla="*/ 363 h 646"/>
                <a:gd name="T36" fmla="*/ 336 w 580"/>
                <a:gd name="T37" fmla="*/ 358 h 646"/>
                <a:gd name="T38" fmla="*/ 352 w 580"/>
                <a:gd name="T39" fmla="*/ 347 h 646"/>
                <a:gd name="T40" fmla="*/ 375 w 580"/>
                <a:gd name="T41" fmla="*/ 336 h 646"/>
                <a:gd name="T42" fmla="*/ 403 w 580"/>
                <a:gd name="T43" fmla="*/ 332 h 646"/>
                <a:gd name="T44" fmla="*/ 433 w 580"/>
                <a:gd name="T45" fmla="*/ 340 h 646"/>
                <a:gd name="T46" fmla="*/ 443 w 580"/>
                <a:gd name="T47" fmla="*/ 348 h 646"/>
                <a:gd name="T48" fmla="*/ 451 w 580"/>
                <a:gd name="T49" fmla="*/ 363 h 646"/>
                <a:gd name="T50" fmla="*/ 455 w 580"/>
                <a:gd name="T51" fmla="*/ 377 h 646"/>
                <a:gd name="T52" fmla="*/ 455 w 580"/>
                <a:gd name="T53" fmla="*/ 646 h 646"/>
                <a:gd name="T54" fmla="*/ 580 w 580"/>
                <a:gd name="T55" fmla="*/ 646 h 646"/>
                <a:gd name="T56" fmla="*/ 580 w 580"/>
                <a:gd name="T57" fmla="*/ 377 h 646"/>
                <a:gd name="T58" fmla="*/ 569 w 580"/>
                <a:gd name="T59" fmla="*/ 320 h 646"/>
                <a:gd name="T60" fmla="*/ 540 w 580"/>
                <a:gd name="T61" fmla="*/ 268 h 646"/>
                <a:gd name="T62" fmla="*/ 495 w 580"/>
                <a:gd name="T63" fmla="*/ 230 h 646"/>
                <a:gd name="T64" fmla="*/ 442 w 580"/>
                <a:gd name="T65" fmla="*/ 212 h 646"/>
                <a:gd name="T66" fmla="*/ 384 w 580"/>
                <a:gd name="T67" fmla="*/ 210 h 646"/>
                <a:gd name="T68" fmla="*/ 330 w 580"/>
                <a:gd name="T69" fmla="*/ 225 h 646"/>
                <a:gd name="T70" fmla="*/ 330 w 580"/>
                <a:gd name="T71" fmla="*/ 205 h 646"/>
                <a:gd name="T72" fmla="*/ 141 w 580"/>
                <a:gd name="T73" fmla="*/ 205 h 646"/>
                <a:gd name="T74" fmla="*/ 14 w 580"/>
                <a:gd name="T75" fmla="*/ 205 h 646"/>
                <a:gd name="T76" fmla="*/ 14 w 580"/>
                <a:gd name="T77" fmla="*/ 646 h 646"/>
                <a:gd name="T78" fmla="*/ 141 w 580"/>
                <a:gd name="T79" fmla="*/ 646 h 646"/>
                <a:gd name="T80" fmla="*/ 141 w 580"/>
                <a:gd name="T81" fmla="*/ 20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0" h="646">
                  <a:moveTo>
                    <a:pt x="117" y="11"/>
                  </a:moveTo>
                  <a:cubicBezTo>
                    <a:pt x="105" y="3"/>
                    <a:pt x="92" y="0"/>
                    <a:pt x="77" y="0"/>
                  </a:cubicBezTo>
                  <a:cubicBezTo>
                    <a:pt x="63" y="0"/>
                    <a:pt x="50" y="3"/>
                    <a:pt x="38" y="11"/>
                  </a:cubicBezTo>
                  <a:cubicBezTo>
                    <a:pt x="27" y="18"/>
                    <a:pt x="17" y="28"/>
                    <a:pt x="10" y="39"/>
                  </a:cubicBezTo>
                  <a:cubicBezTo>
                    <a:pt x="4" y="51"/>
                    <a:pt x="0" y="65"/>
                    <a:pt x="0" y="79"/>
                  </a:cubicBezTo>
                  <a:cubicBezTo>
                    <a:pt x="0" y="94"/>
                    <a:pt x="4" y="107"/>
                    <a:pt x="10" y="119"/>
                  </a:cubicBezTo>
                  <a:cubicBezTo>
                    <a:pt x="17" y="131"/>
                    <a:pt x="27" y="140"/>
                    <a:pt x="38" y="147"/>
                  </a:cubicBezTo>
                  <a:cubicBezTo>
                    <a:pt x="50" y="154"/>
                    <a:pt x="63" y="158"/>
                    <a:pt x="77" y="158"/>
                  </a:cubicBezTo>
                  <a:cubicBezTo>
                    <a:pt x="92" y="158"/>
                    <a:pt x="105" y="154"/>
                    <a:pt x="117" y="147"/>
                  </a:cubicBezTo>
                  <a:cubicBezTo>
                    <a:pt x="129" y="140"/>
                    <a:pt x="138" y="131"/>
                    <a:pt x="145" y="119"/>
                  </a:cubicBezTo>
                  <a:cubicBezTo>
                    <a:pt x="152" y="107"/>
                    <a:pt x="156" y="94"/>
                    <a:pt x="156" y="79"/>
                  </a:cubicBezTo>
                  <a:cubicBezTo>
                    <a:pt x="156" y="65"/>
                    <a:pt x="152" y="51"/>
                    <a:pt x="145" y="39"/>
                  </a:cubicBezTo>
                  <a:cubicBezTo>
                    <a:pt x="138" y="28"/>
                    <a:pt x="129" y="18"/>
                    <a:pt x="117" y="11"/>
                  </a:cubicBezTo>
                  <a:close/>
                  <a:moveTo>
                    <a:pt x="330" y="205"/>
                  </a:moveTo>
                  <a:lnTo>
                    <a:pt x="203" y="205"/>
                  </a:lnTo>
                  <a:lnTo>
                    <a:pt x="203" y="646"/>
                  </a:lnTo>
                  <a:lnTo>
                    <a:pt x="330" y="646"/>
                  </a:lnTo>
                  <a:lnTo>
                    <a:pt x="330" y="363"/>
                  </a:lnTo>
                  <a:lnTo>
                    <a:pt x="336" y="358"/>
                  </a:lnTo>
                  <a:cubicBezTo>
                    <a:pt x="340" y="355"/>
                    <a:pt x="345" y="351"/>
                    <a:pt x="352" y="347"/>
                  </a:cubicBezTo>
                  <a:cubicBezTo>
                    <a:pt x="359" y="343"/>
                    <a:pt x="367" y="339"/>
                    <a:pt x="375" y="336"/>
                  </a:cubicBezTo>
                  <a:cubicBezTo>
                    <a:pt x="384" y="333"/>
                    <a:pt x="393" y="332"/>
                    <a:pt x="403" y="332"/>
                  </a:cubicBezTo>
                  <a:cubicBezTo>
                    <a:pt x="413" y="332"/>
                    <a:pt x="423" y="335"/>
                    <a:pt x="433" y="340"/>
                  </a:cubicBezTo>
                  <a:cubicBezTo>
                    <a:pt x="437" y="342"/>
                    <a:pt x="440" y="344"/>
                    <a:pt x="443" y="348"/>
                  </a:cubicBezTo>
                  <a:cubicBezTo>
                    <a:pt x="446" y="353"/>
                    <a:pt x="449" y="357"/>
                    <a:pt x="451" y="363"/>
                  </a:cubicBezTo>
                  <a:cubicBezTo>
                    <a:pt x="454" y="368"/>
                    <a:pt x="455" y="372"/>
                    <a:pt x="455" y="377"/>
                  </a:cubicBezTo>
                  <a:lnTo>
                    <a:pt x="455" y="646"/>
                  </a:lnTo>
                  <a:lnTo>
                    <a:pt x="580" y="646"/>
                  </a:lnTo>
                  <a:lnTo>
                    <a:pt x="580" y="377"/>
                  </a:lnTo>
                  <a:cubicBezTo>
                    <a:pt x="580" y="358"/>
                    <a:pt x="576" y="338"/>
                    <a:pt x="569" y="320"/>
                  </a:cubicBezTo>
                  <a:cubicBezTo>
                    <a:pt x="562" y="301"/>
                    <a:pt x="552" y="284"/>
                    <a:pt x="540" y="268"/>
                  </a:cubicBezTo>
                  <a:cubicBezTo>
                    <a:pt x="527" y="252"/>
                    <a:pt x="512" y="239"/>
                    <a:pt x="495" y="230"/>
                  </a:cubicBezTo>
                  <a:cubicBezTo>
                    <a:pt x="478" y="221"/>
                    <a:pt x="461" y="215"/>
                    <a:pt x="442" y="212"/>
                  </a:cubicBezTo>
                  <a:cubicBezTo>
                    <a:pt x="423" y="208"/>
                    <a:pt x="403" y="208"/>
                    <a:pt x="384" y="210"/>
                  </a:cubicBezTo>
                  <a:cubicBezTo>
                    <a:pt x="365" y="212"/>
                    <a:pt x="347" y="217"/>
                    <a:pt x="330" y="225"/>
                  </a:cubicBezTo>
                  <a:lnTo>
                    <a:pt x="330" y="205"/>
                  </a:lnTo>
                  <a:close/>
                  <a:moveTo>
                    <a:pt x="141" y="205"/>
                  </a:moveTo>
                  <a:lnTo>
                    <a:pt x="14" y="205"/>
                  </a:lnTo>
                  <a:lnTo>
                    <a:pt x="14" y="646"/>
                  </a:lnTo>
                  <a:lnTo>
                    <a:pt x="141" y="646"/>
                  </a:lnTo>
                  <a:lnTo>
                    <a:pt x="141" y="2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 name="Freeform 9"/>
            <p:cNvSpPr>
              <a:spLocks/>
            </p:cNvSpPr>
            <p:nvPr/>
          </p:nvSpPr>
          <p:spPr bwMode="auto">
            <a:xfrm>
              <a:off x="1972261" y="4303460"/>
              <a:ext cx="91502" cy="170661"/>
            </a:xfrm>
            <a:custGeom>
              <a:avLst/>
              <a:gdLst>
                <a:gd name="T0" fmla="*/ 151 w 366"/>
                <a:gd name="T1" fmla="*/ 50 h 684"/>
                <a:gd name="T2" fmla="*/ 117 w 366"/>
                <a:gd name="T3" fmla="*/ 104 h 684"/>
                <a:gd name="T4" fmla="*/ 105 w 366"/>
                <a:gd name="T5" fmla="*/ 171 h 684"/>
                <a:gd name="T6" fmla="*/ 105 w 366"/>
                <a:gd name="T7" fmla="*/ 235 h 684"/>
                <a:gd name="T8" fmla="*/ 0 w 366"/>
                <a:gd name="T9" fmla="*/ 235 h 684"/>
                <a:gd name="T10" fmla="*/ 0 w 366"/>
                <a:gd name="T11" fmla="*/ 366 h 684"/>
                <a:gd name="T12" fmla="*/ 105 w 366"/>
                <a:gd name="T13" fmla="*/ 366 h 684"/>
                <a:gd name="T14" fmla="*/ 105 w 366"/>
                <a:gd name="T15" fmla="*/ 684 h 684"/>
                <a:gd name="T16" fmla="*/ 235 w 366"/>
                <a:gd name="T17" fmla="*/ 684 h 684"/>
                <a:gd name="T18" fmla="*/ 235 w 366"/>
                <a:gd name="T19" fmla="*/ 366 h 684"/>
                <a:gd name="T20" fmla="*/ 366 w 366"/>
                <a:gd name="T21" fmla="*/ 366 h 684"/>
                <a:gd name="T22" fmla="*/ 366 w 366"/>
                <a:gd name="T23" fmla="*/ 235 h 684"/>
                <a:gd name="T24" fmla="*/ 235 w 366"/>
                <a:gd name="T25" fmla="*/ 235 h 684"/>
                <a:gd name="T26" fmla="*/ 235 w 366"/>
                <a:gd name="T27" fmla="*/ 168 h 684"/>
                <a:gd name="T28" fmla="*/ 244 w 366"/>
                <a:gd name="T29" fmla="*/ 140 h 684"/>
                <a:gd name="T30" fmla="*/ 261 w 366"/>
                <a:gd name="T31" fmla="*/ 128 h 684"/>
                <a:gd name="T32" fmla="*/ 366 w 366"/>
                <a:gd name="T33" fmla="*/ 128 h 684"/>
                <a:gd name="T34" fmla="*/ 366 w 366"/>
                <a:gd name="T35" fmla="*/ 0 h 684"/>
                <a:gd name="T36" fmla="*/ 261 w 366"/>
                <a:gd name="T37" fmla="*/ 0 h 684"/>
                <a:gd name="T38" fmla="*/ 200 w 366"/>
                <a:gd name="T39" fmla="*/ 13 h 684"/>
                <a:gd name="T40" fmla="*/ 151 w 366"/>
                <a:gd name="T41" fmla="*/ 5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84">
                  <a:moveTo>
                    <a:pt x="151" y="50"/>
                  </a:moveTo>
                  <a:cubicBezTo>
                    <a:pt x="136" y="65"/>
                    <a:pt x="125" y="83"/>
                    <a:pt x="117" y="104"/>
                  </a:cubicBezTo>
                  <a:cubicBezTo>
                    <a:pt x="109" y="124"/>
                    <a:pt x="105" y="147"/>
                    <a:pt x="105" y="171"/>
                  </a:cubicBezTo>
                  <a:lnTo>
                    <a:pt x="105" y="235"/>
                  </a:lnTo>
                  <a:lnTo>
                    <a:pt x="0" y="235"/>
                  </a:lnTo>
                  <a:lnTo>
                    <a:pt x="0" y="366"/>
                  </a:lnTo>
                  <a:lnTo>
                    <a:pt x="105" y="366"/>
                  </a:lnTo>
                  <a:lnTo>
                    <a:pt x="105" y="684"/>
                  </a:lnTo>
                  <a:lnTo>
                    <a:pt x="235" y="684"/>
                  </a:lnTo>
                  <a:lnTo>
                    <a:pt x="235" y="366"/>
                  </a:lnTo>
                  <a:lnTo>
                    <a:pt x="366" y="366"/>
                  </a:lnTo>
                  <a:lnTo>
                    <a:pt x="366" y="235"/>
                  </a:lnTo>
                  <a:lnTo>
                    <a:pt x="235" y="235"/>
                  </a:lnTo>
                  <a:lnTo>
                    <a:pt x="235" y="168"/>
                  </a:lnTo>
                  <a:cubicBezTo>
                    <a:pt x="236" y="157"/>
                    <a:pt x="238" y="147"/>
                    <a:pt x="244" y="140"/>
                  </a:cubicBezTo>
                  <a:cubicBezTo>
                    <a:pt x="249" y="132"/>
                    <a:pt x="255" y="128"/>
                    <a:pt x="261" y="128"/>
                  </a:cubicBezTo>
                  <a:lnTo>
                    <a:pt x="366" y="128"/>
                  </a:lnTo>
                  <a:lnTo>
                    <a:pt x="366" y="0"/>
                  </a:lnTo>
                  <a:lnTo>
                    <a:pt x="261" y="0"/>
                  </a:lnTo>
                  <a:cubicBezTo>
                    <a:pt x="239" y="0"/>
                    <a:pt x="219" y="4"/>
                    <a:pt x="200" y="13"/>
                  </a:cubicBezTo>
                  <a:cubicBezTo>
                    <a:pt x="182" y="22"/>
                    <a:pt x="165" y="34"/>
                    <a:pt x="151"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 name="Freeform 10"/>
            <p:cNvSpPr>
              <a:spLocks/>
            </p:cNvSpPr>
            <p:nvPr/>
          </p:nvSpPr>
          <p:spPr bwMode="auto">
            <a:xfrm>
              <a:off x="2186758" y="4316227"/>
              <a:ext cx="178322" cy="145126"/>
            </a:xfrm>
            <a:custGeom>
              <a:avLst/>
              <a:gdLst>
                <a:gd name="T0" fmla="*/ 50 w 715"/>
                <a:gd name="T1" fmla="*/ 27 h 583"/>
                <a:gd name="T2" fmla="*/ 36 w 715"/>
                <a:gd name="T3" fmla="*/ 62 h 583"/>
                <a:gd name="T4" fmla="*/ 31 w 715"/>
                <a:gd name="T5" fmla="*/ 102 h 583"/>
                <a:gd name="T6" fmla="*/ 48 w 715"/>
                <a:gd name="T7" fmla="*/ 172 h 583"/>
                <a:gd name="T8" fmla="*/ 97 w 715"/>
                <a:gd name="T9" fmla="*/ 223 h 583"/>
                <a:gd name="T10" fmla="*/ 60 w 715"/>
                <a:gd name="T11" fmla="*/ 219 h 583"/>
                <a:gd name="T12" fmla="*/ 28 w 715"/>
                <a:gd name="T13" fmla="*/ 206 h 583"/>
                <a:gd name="T14" fmla="*/ 28 w 715"/>
                <a:gd name="T15" fmla="*/ 207 h 583"/>
                <a:gd name="T16" fmla="*/ 28 w 715"/>
                <a:gd name="T17" fmla="*/ 208 h 583"/>
                <a:gd name="T18" fmla="*/ 44 w 715"/>
                <a:gd name="T19" fmla="*/ 273 h 583"/>
                <a:gd name="T20" fmla="*/ 86 w 715"/>
                <a:gd name="T21" fmla="*/ 323 h 583"/>
                <a:gd name="T22" fmla="*/ 147 w 715"/>
                <a:gd name="T23" fmla="*/ 351 h 583"/>
                <a:gd name="T24" fmla="*/ 128 w 715"/>
                <a:gd name="T25" fmla="*/ 355 h 583"/>
                <a:gd name="T26" fmla="*/ 108 w 715"/>
                <a:gd name="T27" fmla="*/ 356 h 583"/>
                <a:gd name="T28" fmla="*/ 94 w 715"/>
                <a:gd name="T29" fmla="*/ 355 h 583"/>
                <a:gd name="T30" fmla="*/ 81 w 715"/>
                <a:gd name="T31" fmla="*/ 353 h 583"/>
                <a:gd name="T32" fmla="*/ 110 w 715"/>
                <a:gd name="T33" fmla="*/ 405 h 583"/>
                <a:gd name="T34" fmla="*/ 157 w 715"/>
                <a:gd name="T35" fmla="*/ 441 h 583"/>
                <a:gd name="T36" fmla="*/ 217 w 715"/>
                <a:gd name="T37" fmla="*/ 455 h 583"/>
                <a:gd name="T38" fmla="*/ 133 w 715"/>
                <a:gd name="T39" fmla="*/ 501 h 583"/>
                <a:gd name="T40" fmla="*/ 36 w 715"/>
                <a:gd name="T41" fmla="*/ 517 h 583"/>
                <a:gd name="T42" fmla="*/ 18 w 715"/>
                <a:gd name="T43" fmla="*/ 517 h 583"/>
                <a:gd name="T44" fmla="*/ 0 w 715"/>
                <a:gd name="T45" fmla="*/ 516 h 583"/>
                <a:gd name="T46" fmla="*/ 107 w 715"/>
                <a:gd name="T47" fmla="*/ 565 h 583"/>
                <a:gd name="T48" fmla="*/ 226 w 715"/>
                <a:gd name="T49" fmla="*/ 583 h 583"/>
                <a:gd name="T50" fmla="*/ 373 w 715"/>
                <a:gd name="T51" fmla="*/ 558 h 583"/>
                <a:gd name="T52" fmla="*/ 489 w 715"/>
                <a:gd name="T53" fmla="*/ 492 h 583"/>
                <a:gd name="T54" fmla="*/ 573 w 715"/>
                <a:gd name="T55" fmla="*/ 396 h 583"/>
                <a:gd name="T56" fmla="*/ 625 w 715"/>
                <a:gd name="T57" fmla="*/ 283 h 583"/>
                <a:gd name="T58" fmla="*/ 642 w 715"/>
                <a:gd name="T59" fmla="*/ 164 h 583"/>
                <a:gd name="T60" fmla="*/ 642 w 715"/>
                <a:gd name="T61" fmla="*/ 155 h 583"/>
                <a:gd name="T62" fmla="*/ 642 w 715"/>
                <a:gd name="T63" fmla="*/ 147 h 583"/>
                <a:gd name="T64" fmla="*/ 682 w 715"/>
                <a:gd name="T65" fmla="*/ 111 h 583"/>
                <a:gd name="T66" fmla="*/ 715 w 715"/>
                <a:gd name="T67" fmla="*/ 70 h 583"/>
                <a:gd name="T68" fmla="*/ 675 w 715"/>
                <a:gd name="T69" fmla="*/ 84 h 583"/>
                <a:gd name="T70" fmla="*/ 631 w 715"/>
                <a:gd name="T71" fmla="*/ 93 h 583"/>
                <a:gd name="T72" fmla="*/ 671 w 715"/>
                <a:gd name="T73" fmla="*/ 58 h 583"/>
                <a:gd name="T74" fmla="*/ 696 w 715"/>
                <a:gd name="T75" fmla="*/ 13 h 583"/>
                <a:gd name="T76" fmla="*/ 651 w 715"/>
                <a:gd name="T77" fmla="*/ 33 h 583"/>
                <a:gd name="T78" fmla="*/ 602 w 715"/>
                <a:gd name="T79" fmla="*/ 47 h 583"/>
                <a:gd name="T80" fmla="*/ 555 w 715"/>
                <a:gd name="T81" fmla="*/ 13 h 583"/>
                <a:gd name="T82" fmla="*/ 495 w 715"/>
                <a:gd name="T83" fmla="*/ 0 h 583"/>
                <a:gd name="T84" fmla="*/ 421 w 715"/>
                <a:gd name="T85" fmla="*/ 21 h 583"/>
                <a:gd name="T86" fmla="*/ 369 w 715"/>
                <a:gd name="T87" fmla="*/ 74 h 583"/>
                <a:gd name="T88" fmla="*/ 349 w 715"/>
                <a:gd name="T89" fmla="*/ 149 h 583"/>
                <a:gd name="T90" fmla="*/ 350 w 715"/>
                <a:gd name="T91" fmla="*/ 165 h 583"/>
                <a:gd name="T92" fmla="*/ 352 w 715"/>
                <a:gd name="T93" fmla="*/ 181 h 583"/>
                <a:gd name="T94" fmla="*/ 236 w 715"/>
                <a:gd name="T95" fmla="*/ 159 h 583"/>
                <a:gd name="T96" fmla="*/ 134 w 715"/>
                <a:gd name="T97" fmla="*/ 106 h 583"/>
                <a:gd name="T98" fmla="*/ 50 w 715"/>
                <a:gd name="T99" fmla="*/ 2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5" h="583">
                  <a:moveTo>
                    <a:pt x="50" y="27"/>
                  </a:moveTo>
                  <a:cubicBezTo>
                    <a:pt x="44" y="38"/>
                    <a:pt x="39" y="50"/>
                    <a:pt x="36" y="62"/>
                  </a:cubicBezTo>
                  <a:cubicBezTo>
                    <a:pt x="33" y="74"/>
                    <a:pt x="31" y="88"/>
                    <a:pt x="31" y="102"/>
                  </a:cubicBezTo>
                  <a:cubicBezTo>
                    <a:pt x="31" y="127"/>
                    <a:pt x="37" y="151"/>
                    <a:pt x="48" y="172"/>
                  </a:cubicBezTo>
                  <a:cubicBezTo>
                    <a:pt x="60" y="193"/>
                    <a:pt x="76" y="210"/>
                    <a:pt x="97" y="223"/>
                  </a:cubicBezTo>
                  <a:cubicBezTo>
                    <a:pt x="83" y="223"/>
                    <a:pt x="71" y="222"/>
                    <a:pt x="60" y="219"/>
                  </a:cubicBezTo>
                  <a:cubicBezTo>
                    <a:pt x="48" y="215"/>
                    <a:pt x="38" y="211"/>
                    <a:pt x="28" y="206"/>
                  </a:cubicBezTo>
                  <a:lnTo>
                    <a:pt x="28" y="207"/>
                  </a:lnTo>
                  <a:lnTo>
                    <a:pt x="28" y="208"/>
                  </a:lnTo>
                  <a:cubicBezTo>
                    <a:pt x="29" y="231"/>
                    <a:pt x="34" y="253"/>
                    <a:pt x="44" y="273"/>
                  </a:cubicBezTo>
                  <a:cubicBezTo>
                    <a:pt x="54" y="293"/>
                    <a:pt x="68" y="310"/>
                    <a:pt x="86" y="323"/>
                  </a:cubicBezTo>
                  <a:cubicBezTo>
                    <a:pt x="104" y="337"/>
                    <a:pt x="124" y="346"/>
                    <a:pt x="147" y="351"/>
                  </a:cubicBezTo>
                  <a:cubicBezTo>
                    <a:pt x="140" y="353"/>
                    <a:pt x="134" y="354"/>
                    <a:pt x="128" y="355"/>
                  </a:cubicBezTo>
                  <a:cubicBezTo>
                    <a:pt x="122" y="356"/>
                    <a:pt x="115" y="356"/>
                    <a:pt x="108" y="356"/>
                  </a:cubicBezTo>
                  <a:cubicBezTo>
                    <a:pt x="103" y="356"/>
                    <a:pt x="98" y="356"/>
                    <a:pt x="94" y="355"/>
                  </a:cubicBezTo>
                  <a:cubicBezTo>
                    <a:pt x="90" y="355"/>
                    <a:pt x="86" y="354"/>
                    <a:pt x="81" y="353"/>
                  </a:cubicBezTo>
                  <a:cubicBezTo>
                    <a:pt x="87" y="372"/>
                    <a:pt x="97" y="390"/>
                    <a:pt x="110" y="405"/>
                  </a:cubicBezTo>
                  <a:cubicBezTo>
                    <a:pt x="123" y="420"/>
                    <a:pt x="139" y="432"/>
                    <a:pt x="157" y="441"/>
                  </a:cubicBezTo>
                  <a:cubicBezTo>
                    <a:pt x="176" y="450"/>
                    <a:pt x="195" y="454"/>
                    <a:pt x="217" y="455"/>
                  </a:cubicBezTo>
                  <a:cubicBezTo>
                    <a:pt x="192" y="475"/>
                    <a:pt x="164" y="490"/>
                    <a:pt x="133" y="501"/>
                  </a:cubicBezTo>
                  <a:cubicBezTo>
                    <a:pt x="102" y="512"/>
                    <a:pt x="70" y="517"/>
                    <a:pt x="36" y="517"/>
                  </a:cubicBezTo>
                  <a:lnTo>
                    <a:pt x="18" y="517"/>
                  </a:lnTo>
                  <a:cubicBezTo>
                    <a:pt x="11" y="517"/>
                    <a:pt x="6" y="516"/>
                    <a:pt x="0" y="516"/>
                  </a:cubicBezTo>
                  <a:cubicBezTo>
                    <a:pt x="33" y="537"/>
                    <a:pt x="69" y="554"/>
                    <a:pt x="107" y="565"/>
                  </a:cubicBezTo>
                  <a:cubicBezTo>
                    <a:pt x="144" y="577"/>
                    <a:pt x="184" y="583"/>
                    <a:pt x="226" y="583"/>
                  </a:cubicBezTo>
                  <a:cubicBezTo>
                    <a:pt x="280" y="582"/>
                    <a:pt x="328" y="574"/>
                    <a:pt x="373" y="558"/>
                  </a:cubicBezTo>
                  <a:cubicBezTo>
                    <a:pt x="416" y="542"/>
                    <a:pt x="455" y="520"/>
                    <a:pt x="489" y="492"/>
                  </a:cubicBezTo>
                  <a:cubicBezTo>
                    <a:pt x="522" y="464"/>
                    <a:pt x="550" y="432"/>
                    <a:pt x="573" y="396"/>
                  </a:cubicBezTo>
                  <a:cubicBezTo>
                    <a:pt x="596" y="360"/>
                    <a:pt x="613" y="322"/>
                    <a:pt x="625" y="283"/>
                  </a:cubicBezTo>
                  <a:cubicBezTo>
                    <a:pt x="636" y="243"/>
                    <a:pt x="642" y="203"/>
                    <a:pt x="642" y="164"/>
                  </a:cubicBezTo>
                  <a:lnTo>
                    <a:pt x="642" y="155"/>
                  </a:lnTo>
                  <a:lnTo>
                    <a:pt x="642" y="147"/>
                  </a:lnTo>
                  <a:cubicBezTo>
                    <a:pt x="656" y="136"/>
                    <a:pt x="670" y="124"/>
                    <a:pt x="682" y="111"/>
                  </a:cubicBezTo>
                  <a:cubicBezTo>
                    <a:pt x="695" y="98"/>
                    <a:pt x="706" y="84"/>
                    <a:pt x="715" y="70"/>
                  </a:cubicBezTo>
                  <a:cubicBezTo>
                    <a:pt x="703" y="75"/>
                    <a:pt x="689" y="80"/>
                    <a:pt x="675" y="84"/>
                  </a:cubicBezTo>
                  <a:cubicBezTo>
                    <a:pt x="661" y="88"/>
                    <a:pt x="647" y="91"/>
                    <a:pt x="631" y="93"/>
                  </a:cubicBezTo>
                  <a:cubicBezTo>
                    <a:pt x="647" y="83"/>
                    <a:pt x="660" y="72"/>
                    <a:pt x="671" y="58"/>
                  </a:cubicBezTo>
                  <a:cubicBezTo>
                    <a:pt x="681" y="44"/>
                    <a:pt x="690" y="29"/>
                    <a:pt x="696" y="13"/>
                  </a:cubicBezTo>
                  <a:cubicBezTo>
                    <a:pt x="682" y="20"/>
                    <a:pt x="667" y="27"/>
                    <a:pt x="651" y="33"/>
                  </a:cubicBezTo>
                  <a:cubicBezTo>
                    <a:pt x="635" y="40"/>
                    <a:pt x="619" y="44"/>
                    <a:pt x="602" y="47"/>
                  </a:cubicBezTo>
                  <a:cubicBezTo>
                    <a:pt x="589" y="33"/>
                    <a:pt x="573" y="21"/>
                    <a:pt x="555" y="13"/>
                  </a:cubicBezTo>
                  <a:cubicBezTo>
                    <a:pt x="537" y="5"/>
                    <a:pt x="517" y="1"/>
                    <a:pt x="495" y="0"/>
                  </a:cubicBezTo>
                  <a:cubicBezTo>
                    <a:pt x="468" y="1"/>
                    <a:pt x="443" y="8"/>
                    <a:pt x="421" y="21"/>
                  </a:cubicBezTo>
                  <a:cubicBezTo>
                    <a:pt x="399" y="34"/>
                    <a:pt x="382" y="52"/>
                    <a:pt x="369" y="74"/>
                  </a:cubicBezTo>
                  <a:cubicBezTo>
                    <a:pt x="356" y="97"/>
                    <a:pt x="349" y="121"/>
                    <a:pt x="349" y="149"/>
                  </a:cubicBezTo>
                  <a:cubicBezTo>
                    <a:pt x="349" y="154"/>
                    <a:pt x="349" y="159"/>
                    <a:pt x="350" y="165"/>
                  </a:cubicBezTo>
                  <a:cubicBezTo>
                    <a:pt x="350" y="170"/>
                    <a:pt x="351" y="176"/>
                    <a:pt x="352" y="181"/>
                  </a:cubicBezTo>
                  <a:cubicBezTo>
                    <a:pt x="312" y="179"/>
                    <a:pt x="273" y="172"/>
                    <a:pt x="236" y="159"/>
                  </a:cubicBezTo>
                  <a:cubicBezTo>
                    <a:pt x="200" y="146"/>
                    <a:pt x="165" y="128"/>
                    <a:pt x="134" y="106"/>
                  </a:cubicBezTo>
                  <a:cubicBezTo>
                    <a:pt x="103" y="84"/>
                    <a:pt x="75" y="58"/>
                    <a:pt x="5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 name="Freeform 11"/>
            <p:cNvSpPr>
              <a:spLocks noEditPoints="1"/>
            </p:cNvSpPr>
            <p:nvPr/>
          </p:nvSpPr>
          <p:spPr bwMode="auto">
            <a:xfrm>
              <a:off x="2451474" y="4292394"/>
              <a:ext cx="164703" cy="192792"/>
            </a:xfrm>
            <a:custGeom>
              <a:avLst/>
              <a:gdLst>
                <a:gd name="T0" fmla="*/ 499 w 660"/>
                <a:gd name="T1" fmla="*/ 21 h 773"/>
                <a:gd name="T2" fmla="*/ 251 w 660"/>
                <a:gd name="T3" fmla="*/ 461 h 773"/>
                <a:gd name="T4" fmla="*/ 410 w 660"/>
                <a:gd name="T5" fmla="*/ 752 h 773"/>
                <a:gd name="T6" fmla="*/ 441 w 660"/>
                <a:gd name="T7" fmla="*/ 773 h 773"/>
                <a:gd name="T8" fmla="*/ 552 w 660"/>
                <a:gd name="T9" fmla="*/ 773 h 773"/>
                <a:gd name="T10" fmla="*/ 567 w 660"/>
                <a:gd name="T11" fmla="*/ 766 h 773"/>
                <a:gd name="T12" fmla="*/ 567 w 660"/>
                <a:gd name="T13" fmla="*/ 749 h 773"/>
                <a:gd name="T14" fmla="*/ 410 w 660"/>
                <a:gd name="T15" fmla="*/ 462 h 773"/>
                <a:gd name="T16" fmla="*/ 410 w 660"/>
                <a:gd name="T17" fmla="*/ 461 h 773"/>
                <a:gd name="T18" fmla="*/ 656 w 660"/>
                <a:gd name="T19" fmla="*/ 25 h 773"/>
                <a:gd name="T20" fmla="*/ 657 w 660"/>
                <a:gd name="T21" fmla="*/ 7 h 773"/>
                <a:gd name="T22" fmla="*/ 642 w 660"/>
                <a:gd name="T23" fmla="*/ 0 h 773"/>
                <a:gd name="T24" fmla="*/ 529 w 660"/>
                <a:gd name="T25" fmla="*/ 0 h 773"/>
                <a:gd name="T26" fmla="*/ 499 w 660"/>
                <a:gd name="T27" fmla="*/ 21 h 773"/>
                <a:gd name="T28" fmla="*/ 172 w 660"/>
                <a:gd name="T29" fmla="*/ 153 h 773"/>
                <a:gd name="T30" fmla="*/ 61 w 660"/>
                <a:gd name="T31" fmla="*/ 153 h 773"/>
                <a:gd name="T32" fmla="*/ 46 w 660"/>
                <a:gd name="T33" fmla="*/ 160 h 773"/>
                <a:gd name="T34" fmla="*/ 46 w 660"/>
                <a:gd name="T35" fmla="*/ 177 h 773"/>
                <a:gd name="T36" fmla="*/ 122 w 660"/>
                <a:gd name="T37" fmla="*/ 307 h 773"/>
                <a:gd name="T38" fmla="*/ 122 w 660"/>
                <a:gd name="T39" fmla="*/ 308 h 773"/>
                <a:gd name="T40" fmla="*/ 3 w 660"/>
                <a:gd name="T41" fmla="*/ 517 h 773"/>
                <a:gd name="T42" fmla="*/ 3 w 660"/>
                <a:gd name="T43" fmla="*/ 534 h 773"/>
                <a:gd name="T44" fmla="*/ 18 w 660"/>
                <a:gd name="T45" fmla="*/ 542 h 773"/>
                <a:gd name="T46" fmla="*/ 129 w 660"/>
                <a:gd name="T47" fmla="*/ 542 h 773"/>
                <a:gd name="T48" fmla="*/ 160 w 660"/>
                <a:gd name="T49" fmla="*/ 520 h 773"/>
                <a:gd name="T50" fmla="*/ 280 w 660"/>
                <a:gd name="T51" fmla="*/ 307 h 773"/>
                <a:gd name="T52" fmla="*/ 203 w 660"/>
                <a:gd name="T53" fmla="*/ 174 h 773"/>
                <a:gd name="T54" fmla="*/ 172 w 660"/>
                <a:gd name="T55" fmla="*/ 15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0" h="773">
                  <a:moveTo>
                    <a:pt x="499" y="21"/>
                  </a:moveTo>
                  <a:lnTo>
                    <a:pt x="251" y="461"/>
                  </a:lnTo>
                  <a:lnTo>
                    <a:pt x="410" y="752"/>
                  </a:lnTo>
                  <a:cubicBezTo>
                    <a:pt x="415" y="762"/>
                    <a:pt x="424" y="773"/>
                    <a:pt x="441" y="773"/>
                  </a:cubicBezTo>
                  <a:lnTo>
                    <a:pt x="552" y="773"/>
                  </a:lnTo>
                  <a:cubicBezTo>
                    <a:pt x="559" y="773"/>
                    <a:pt x="564" y="771"/>
                    <a:pt x="567" y="766"/>
                  </a:cubicBezTo>
                  <a:cubicBezTo>
                    <a:pt x="570" y="761"/>
                    <a:pt x="570" y="755"/>
                    <a:pt x="567" y="749"/>
                  </a:cubicBezTo>
                  <a:lnTo>
                    <a:pt x="410" y="462"/>
                  </a:lnTo>
                  <a:cubicBezTo>
                    <a:pt x="410" y="461"/>
                    <a:pt x="410" y="461"/>
                    <a:pt x="410" y="461"/>
                  </a:cubicBezTo>
                  <a:lnTo>
                    <a:pt x="656" y="25"/>
                  </a:lnTo>
                  <a:cubicBezTo>
                    <a:pt x="660" y="18"/>
                    <a:pt x="660" y="12"/>
                    <a:pt x="657" y="7"/>
                  </a:cubicBezTo>
                  <a:cubicBezTo>
                    <a:pt x="654" y="3"/>
                    <a:pt x="649" y="0"/>
                    <a:pt x="642" y="0"/>
                  </a:cubicBezTo>
                  <a:lnTo>
                    <a:pt x="529" y="0"/>
                  </a:lnTo>
                  <a:cubicBezTo>
                    <a:pt x="513" y="0"/>
                    <a:pt x="505" y="11"/>
                    <a:pt x="499" y="21"/>
                  </a:cubicBezTo>
                  <a:close/>
                  <a:moveTo>
                    <a:pt x="172" y="153"/>
                  </a:moveTo>
                  <a:lnTo>
                    <a:pt x="61" y="153"/>
                  </a:lnTo>
                  <a:cubicBezTo>
                    <a:pt x="54" y="153"/>
                    <a:pt x="49" y="155"/>
                    <a:pt x="46" y="160"/>
                  </a:cubicBezTo>
                  <a:cubicBezTo>
                    <a:pt x="43" y="165"/>
                    <a:pt x="43" y="171"/>
                    <a:pt x="46" y="177"/>
                  </a:cubicBezTo>
                  <a:lnTo>
                    <a:pt x="122" y="307"/>
                  </a:lnTo>
                  <a:cubicBezTo>
                    <a:pt x="122" y="308"/>
                    <a:pt x="122" y="308"/>
                    <a:pt x="122" y="308"/>
                  </a:cubicBezTo>
                  <a:lnTo>
                    <a:pt x="3" y="517"/>
                  </a:lnTo>
                  <a:cubicBezTo>
                    <a:pt x="0" y="523"/>
                    <a:pt x="0" y="529"/>
                    <a:pt x="3" y="534"/>
                  </a:cubicBezTo>
                  <a:cubicBezTo>
                    <a:pt x="6" y="539"/>
                    <a:pt x="11" y="542"/>
                    <a:pt x="18" y="542"/>
                  </a:cubicBezTo>
                  <a:lnTo>
                    <a:pt x="129" y="542"/>
                  </a:lnTo>
                  <a:cubicBezTo>
                    <a:pt x="146" y="542"/>
                    <a:pt x="154" y="531"/>
                    <a:pt x="160" y="520"/>
                  </a:cubicBezTo>
                  <a:lnTo>
                    <a:pt x="280" y="307"/>
                  </a:lnTo>
                  <a:lnTo>
                    <a:pt x="203" y="174"/>
                  </a:lnTo>
                  <a:cubicBezTo>
                    <a:pt x="198" y="164"/>
                    <a:pt x="190" y="153"/>
                    <a:pt x="172" y="1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 name="Freeform 12"/>
            <p:cNvSpPr>
              <a:spLocks noEditPoints="1"/>
            </p:cNvSpPr>
            <p:nvPr/>
          </p:nvSpPr>
          <p:spPr bwMode="auto">
            <a:xfrm>
              <a:off x="2956224" y="4294948"/>
              <a:ext cx="187259" cy="187685"/>
            </a:xfrm>
            <a:custGeom>
              <a:avLst/>
              <a:gdLst>
                <a:gd name="T0" fmla="*/ 375 w 750"/>
                <a:gd name="T1" fmla="*/ 0 h 751"/>
                <a:gd name="T2" fmla="*/ 129 w 750"/>
                <a:gd name="T3" fmla="*/ 20 h 751"/>
                <a:gd name="T4" fmla="*/ 20 w 750"/>
                <a:gd name="T5" fmla="*/ 130 h 751"/>
                <a:gd name="T6" fmla="*/ 0 w 750"/>
                <a:gd name="T7" fmla="*/ 376 h 751"/>
                <a:gd name="T8" fmla="*/ 20 w 750"/>
                <a:gd name="T9" fmla="*/ 621 h 751"/>
                <a:gd name="T10" fmla="*/ 129 w 750"/>
                <a:gd name="T11" fmla="*/ 731 h 751"/>
                <a:gd name="T12" fmla="*/ 375 w 750"/>
                <a:gd name="T13" fmla="*/ 751 h 751"/>
                <a:gd name="T14" fmla="*/ 621 w 750"/>
                <a:gd name="T15" fmla="*/ 731 h 751"/>
                <a:gd name="T16" fmla="*/ 731 w 750"/>
                <a:gd name="T17" fmla="*/ 621 h 751"/>
                <a:gd name="T18" fmla="*/ 750 w 750"/>
                <a:gd name="T19" fmla="*/ 376 h 751"/>
                <a:gd name="T20" fmla="*/ 731 w 750"/>
                <a:gd name="T21" fmla="*/ 130 h 751"/>
                <a:gd name="T22" fmla="*/ 621 w 750"/>
                <a:gd name="T23" fmla="*/ 20 h 751"/>
                <a:gd name="T24" fmla="*/ 375 w 750"/>
                <a:gd name="T25" fmla="*/ 0 h 751"/>
                <a:gd name="T26" fmla="*/ 375 w 750"/>
                <a:gd name="T27" fmla="*/ 68 h 751"/>
                <a:gd name="T28" fmla="*/ 596 w 750"/>
                <a:gd name="T29" fmla="*/ 83 h 751"/>
                <a:gd name="T30" fmla="*/ 668 w 750"/>
                <a:gd name="T31" fmla="*/ 154 h 751"/>
                <a:gd name="T32" fmla="*/ 683 w 750"/>
                <a:gd name="T33" fmla="*/ 376 h 751"/>
                <a:gd name="T34" fmla="*/ 668 w 750"/>
                <a:gd name="T35" fmla="*/ 597 h 751"/>
                <a:gd name="T36" fmla="*/ 596 w 750"/>
                <a:gd name="T37" fmla="*/ 668 h 751"/>
                <a:gd name="T38" fmla="*/ 375 w 750"/>
                <a:gd name="T39" fmla="*/ 683 h 751"/>
                <a:gd name="T40" fmla="*/ 154 w 750"/>
                <a:gd name="T41" fmla="*/ 668 h 751"/>
                <a:gd name="T42" fmla="*/ 83 w 750"/>
                <a:gd name="T43" fmla="*/ 597 h 751"/>
                <a:gd name="T44" fmla="*/ 68 w 750"/>
                <a:gd name="T45" fmla="*/ 375 h 751"/>
                <a:gd name="T46" fmla="*/ 83 w 750"/>
                <a:gd name="T47" fmla="*/ 154 h 751"/>
                <a:gd name="T48" fmla="*/ 154 w 750"/>
                <a:gd name="T49" fmla="*/ 83 h 751"/>
                <a:gd name="T50" fmla="*/ 341 w 750"/>
                <a:gd name="T51" fmla="*/ 68 h 751"/>
                <a:gd name="T52" fmla="*/ 530 w 750"/>
                <a:gd name="T53" fmla="*/ 175 h 751"/>
                <a:gd name="T54" fmla="*/ 620 w 750"/>
                <a:gd name="T55" fmla="*/ 175 h 751"/>
                <a:gd name="T56" fmla="*/ 375 w 750"/>
                <a:gd name="T57" fmla="*/ 183 h 751"/>
                <a:gd name="T58" fmla="*/ 182 w 750"/>
                <a:gd name="T59" fmla="*/ 376 h 751"/>
                <a:gd name="T60" fmla="*/ 568 w 750"/>
                <a:gd name="T61" fmla="*/ 376 h 751"/>
                <a:gd name="T62" fmla="*/ 375 w 750"/>
                <a:gd name="T63" fmla="*/ 251 h 751"/>
                <a:gd name="T64" fmla="*/ 375 w 750"/>
                <a:gd name="T65" fmla="*/ 501 h 751"/>
                <a:gd name="T66" fmla="*/ 375 w 750"/>
                <a:gd name="T67" fmla="*/ 251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751">
                  <a:moveTo>
                    <a:pt x="375" y="0"/>
                  </a:moveTo>
                  <a:lnTo>
                    <a:pt x="375" y="0"/>
                  </a:lnTo>
                  <a:cubicBezTo>
                    <a:pt x="273" y="0"/>
                    <a:pt x="260" y="1"/>
                    <a:pt x="220" y="3"/>
                  </a:cubicBezTo>
                  <a:cubicBezTo>
                    <a:pt x="180" y="5"/>
                    <a:pt x="153" y="11"/>
                    <a:pt x="129" y="20"/>
                  </a:cubicBezTo>
                  <a:cubicBezTo>
                    <a:pt x="105" y="30"/>
                    <a:pt x="84" y="43"/>
                    <a:pt x="63" y="63"/>
                  </a:cubicBezTo>
                  <a:cubicBezTo>
                    <a:pt x="42" y="84"/>
                    <a:pt x="29" y="105"/>
                    <a:pt x="20" y="130"/>
                  </a:cubicBezTo>
                  <a:cubicBezTo>
                    <a:pt x="10" y="154"/>
                    <a:pt x="4" y="181"/>
                    <a:pt x="2" y="221"/>
                  </a:cubicBezTo>
                  <a:cubicBezTo>
                    <a:pt x="0" y="261"/>
                    <a:pt x="0" y="274"/>
                    <a:pt x="0" y="376"/>
                  </a:cubicBezTo>
                  <a:cubicBezTo>
                    <a:pt x="0" y="478"/>
                    <a:pt x="0" y="490"/>
                    <a:pt x="2" y="530"/>
                  </a:cubicBezTo>
                  <a:cubicBezTo>
                    <a:pt x="4" y="570"/>
                    <a:pt x="10" y="598"/>
                    <a:pt x="20" y="621"/>
                  </a:cubicBezTo>
                  <a:cubicBezTo>
                    <a:pt x="29" y="646"/>
                    <a:pt x="42" y="667"/>
                    <a:pt x="63" y="688"/>
                  </a:cubicBezTo>
                  <a:cubicBezTo>
                    <a:pt x="84" y="709"/>
                    <a:pt x="105" y="722"/>
                    <a:pt x="129" y="731"/>
                  </a:cubicBezTo>
                  <a:cubicBezTo>
                    <a:pt x="153" y="740"/>
                    <a:pt x="180" y="747"/>
                    <a:pt x="220" y="749"/>
                  </a:cubicBezTo>
                  <a:cubicBezTo>
                    <a:pt x="260" y="750"/>
                    <a:pt x="273" y="751"/>
                    <a:pt x="375" y="751"/>
                  </a:cubicBezTo>
                  <a:cubicBezTo>
                    <a:pt x="477" y="751"/>
                    <a:pt x="490" y="750"/>
                    <a:pt x="530" y="749"/>
                  </a:cubicBezTo>
                  <a:cubicBezTo>
                    <a:pt x="570" y="747"/>
                    <a:pt x="597" y="740"/>
                    <a:pt x="621" y="731"/>
                  </a:cubicBezTo>
                  <a:cubicBezTo>
                    <a:pt x="646" y="722"/>
                    <a:pt x="666" y="709"/>
                    <a:pt x="687" y="688"/>
                  </a:cubicBezTo>
                  <a:cubicBezTo>
                    <a:pt x="708" y="667"/>
                    <a:pt x="721" y="646"/>
                    <a:pt x="731" y="621"/>
                  </a:cubicBezTo>
                  <a:cubicBezTo>
                    <a:pt x="740" y="598"/>
                    <a:pt x="746" y="570"/>
                    <a:pt x="748" y="530"/>
                  </a:cubicBezTo>
                  <a:cubicBezTo>
                    <a:pt x="750" y="490"/>
                    <a:pt x="750" y="478"/>
                    <a:pt x="750" y="376"/>
                  </a:cubicBezTo>
                  <a:cubicBezTo>
                    <a:pt x="750" y="274"/>
                    <a:pt x="750" y="261"/>
                    <a:pt x="748" y="221"/>
                  </a:cubicBezTo>
                  <a:cubicBezTo>
                    <a:pt x="746" y="181"/>
                    <a:pt x="740" y="154"/>
                    <a:pt x="731" y="130"/>
                  </a:cubicBezTo>
                  <a:cubicBezTo>
                    <a:pt x="721" y="105"/>
                    <a:pt x="708" y="84"/>
                    <a:pt x="687" y="63"/>
                  </a:cubicBezTo>
                  <a:cubicBezTo>
                    <a:pt x="666" y="43"/>
                    <a:pt x="646" y="30"/>
                    <a:pt x="621" y="20"/>
                  </a:cubicBezTo>
                  <a:cubicBezTo>
                    <a:pt x="597" y="11"/>
                    <a:pt x="570" y="5"/>
                    <a:pt x="530" y="3"/>
                  </a:cubicBezTo>
                  <a:cubicBezTo>
                    <a:pt x="490" y="1"/>
                    <a:pt x="477" y="0"/>
                    <a:pt x="375" y="0"/>
                  </a:cubicBezTo>
                  <a:close/>
                  <a:moveTo>
                    <a:pt x="341" y="68"/>
                  </a:moveTo>
                  <a:cubicBezTo>
                    <a:pt x="351" y="68"/>
                    <a:pt x="363" y="68"/>
                    <a:pt x="375" y="68"/>
                  </a:cubicBezTo>
                  <a:cubicBezTo>
                    <a:pt x="475" y="68"/>
                    <a:pt x="487" y="68"/>
                    <a:pt x="527" y="70"/>
                  </a:cubicBezTo>
                  <a:cubicBezTo>
                    <a:pt x="563" y="72"/>
                    <a:pt x="583" y="78"/>
                    <a:pt x="596" y="83"/>
                  </a:cubicBezTo>
                  <a:cubicBezTo>
                    <a:pt x="614" y="90"/>
                    <a:pt x="626" y="98"/>
                    <a:pt x="640" y="111"/>
                  </a:cubicBezTo>
                  <a:cubicBezTo>
                    <a:pt x="653" y="124"/>
                    <a:pt x="661" y="137"/>
                    <a:pt x="668" y="154"/>
                  </a:cubicBezTo>
                  <a:cubicBezTo>
                    <a:pt x="673" y="168"/>
                    <a:pt x="679" y="187"/>
                    <a:pt x="681" y="224"/>
                  </a:cubicBezTo>
                  <a:cubicBezTo>
                    <a:pt x="682" y="264"/>
                    <a:pt x="683" y="275"/>
                    <a:pt x="683" y="376"/>
                  </a:cubicBezTo>
                  <a:cubicBezTo>
                    <a:pt x="683" y="476"/>
                    <a:pt x="682" y="488"/>
                    <a:pt x="681" y="527"/>
                  </a:cubicBezTo>
                  <a:cubicBezTo>
                    <a:pt x="679" y="564"/>
                    <a:pt x="673" y="584"/>
                    <a:pt x="668" y="597"/>
                  </a:cubicBezTo>
                  <a:cubicBezTo>
                    <a:pt x="661" y="614"/>
                    <a:pt x="653" y="627"/>
                    <a:pt x="640" y="640"/>
                  </a:cubicBezTo>
                  <a:cubicBezTo>
                    <a:pt x="626" y="653"/>
                    <a:pt x="614" y="661"/>
                    <a:pt x="596" y="668"/>
                  </a:cubicBezTo>
                  <a:cubicBezTo>
                    <a:pt x="583" y="673"/>
                    <a:pt x="563" y="679"/>
                    <a:pt x="527" y="681"/>
                  </a:cubicBezTo>
                  <a:cubicBezTo>
                    <a:pt x="487" y="683"/>
                    <a:pt x="475" y="683"/>
                    <a:pt x="375" y="683"/>
                  </a:cubicBezTo>
                  <a:cubicBezTo>
                    <a:pt x="275" y="683"/>
                    <a:pt x="263" y="683"/>
                    <a:pt x="224" y="681"/>
                  </a:cubicBezTo>
                  <a:cubicBezTo>
                    <a:pt x="187" y="679"/>
                    <a:pt x="167" y="673"/>
                    <a:pt x="154" y="668"/>
                  </a:cubicBezTo>
                  <a:cubicBezTo>
                    <a:pt x="136" y="661"/>
                    <a:pt x="124" y="653"/>
                    <a:pt x="111" y="640"/>
                  </a:cubicBezTo>
                  <a:cubicBezTo>
                    <a:pt x="98" y="627"/>
                    <a:pt x="89" y="614"/>
                    <a:pt x="83" y="597"/>
                  </a:cubicBezTo>
                  <a:cubicBezTo>
                    <a:pt x="77" y="584"/>
                    <a:pt x="71" y="564"/>
                    <a:pt x="70" y="527"/>
                  </a:cubicBezTo>
                  <a:cubicBezTo>
                    <a:pt x="68" y="488"/>
                    <a:pt x="68" y="476"/>
                    <a:pt x="68" y="375"/>
                  </a:cubicBezTo>
                  <a:cubicBezTo>
                    <a:pt x="68" y="275"/>
                    <a:pt x="68" y="263"/>
                    <a:pt x="70" y="224"/>
                  </a:cubicBezTo>
                  <a:cubicBezTo>
                    <a:pt x="71" y="187"/>
                    <a:pt x="77" y="167"/>
                    <a:pt x="83" y="154"/>
                  </a:cubicBezTo>
                  <a:cubicBezTo>
                    <a:pt x="89" y="137"/>
                    <a:pt x="98" y="124"/>
                    <a:pt x="111" y="111"/>
                  </a:cubicBezTo>
                  <a:cubicBezTo>
                    <a:pt x="124" y="98"/>
                    <a:pt x="136" y="90"/>
                    <a:pt x="154" y="83"/>
                  </a:cubicBezTo>
                  <a:cubicBezTo>
                    <a:pt x="167" y="78"/>
                    <a:pt x="187" y="72"/>
                    <a:pt x="224" y="70"/>
                  </a:cubicBezTo>
                  <a:cubicBezTo>
                    <a:pt x="258" y="69"/>
                    <a:pt x="272" y="68"/>
                    <a:pt x="341" y="68"/>
                  </a:cubicBezTo>
                  <a:close/>
                  <a:moveTo>
                    <a:pt x="575" y="130"/>
                  </a:moveTo>
                  <a:cubicBezTo>
                    <a:pt x="551" y="130"/>
                    <a:pt x="530" y="151"/>
                    <a:pt x="530" y="175"/>
                  </a:cubicBezTo>
                  <a:cubicBezTo>
                    <a:pt x="530" y="200"/>
                    <a:pt x="551" y="220"/>
                    <a:pt x="575" y="220"/>
                  </a:cubicBezTo>
                  <a:cubicBezTo>
                    <a:pt x="600" y="220"/>
                    <a:pt x="620" y="200"/>
                    <a:pt x="620" y="175"/>
                  </a:cubicBezTo>
                  <a:cubicBezTo>
                    <a:pt x="620" y="151"/>
                    <a:pt x="600" y="130"/>
                    <a:pt x="575" y="130"/>
                  </a:cubicBezTo>
                  <a:close/>
                  <a:moveTo>
                    <a:pt x="375" y="183"/>
                  </a:moveTo>
                  <a:lnTo>
                    <a:pt x="375" y="183"/>
                  </a:lnTo>
                  <a:cubicBezTo>
                    <a:pt x="269" y="183"/>
                    <a:pt x="182" y="269"/>
                    <a:pt x="182" y="376"/>
                  </a:cubicBezTo>
                  <a:cubicBezTo>
                    <a:pt x="182" y="482"/>
                    <a:pt x="269" y="568"/>
                    <a:pt x="375" y="568"/>
                  </a:cubicBezTo>
                  <a:cubicBezTo>
                    <a:pt x="482" y="568"/>
                    <a:pt x="568" y="482"/>
                    <a:pt x="568" y="376"/>
                  </a:cubicBezTo>
                  <a:cubicBezTo>
                    <a:pt x="568" y="269"/>
                    <a:pt x="482" y="183"/>
                    <a:pt x="375" y="183"/>
                  </a:cubicBezTo>
                  <a:close/>
                  <a:moveTo>
                    <a:pt x="375" y="251"/>
                  </a:moveTo>
                  <a:cubicBezTo>
                    <a:pt x="444" y="251"/>
                    <a:pt x="500" y="307"/>
                    <a:pt x="500" y="376"/>
                  </a:cubicBezTo>
                  <a:cubicBezTo>
                    <a:pt x="500" y="445"/>
                    <a:pt x="444" y="501"/>
                    <a:pt x="375" y="501"/>
                  </a:cubicBezTo>
                  <a:cubicBezTo>
                    <a:pt x="306" y="501"/>
                    <a:pt x="250" y="445"/>
                    <a:pt x="250" y="376"/>
                  </a:cubicBezTo>
                  <a:cubicBezTo>
                    <a:pt x="250" y="307"/>
                    <a:pt x="306" y="251"/>
                    <a:pt x="375" y="2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 name="Freeform 7"/>
            <p:cNvSpPr>
              <a:spLocks noChangeAspect="1"/>
            </p:cNvSpPr>
            <p:nvPr userDrawn="1"/>
          </p:nvSpPr>
          <p:spPr bwMode="auto">
            <a:xfrm>
              <a:off x="863600" y="4268987"/>
              <a:ext cx="1092063" cy="241200"/>
            </a:xfrm>
            <a:custGeom>
              <a:avLst/>
              <a:gdLst/>
              <a:ahLst/>
              <a:cxnLst/>
              <a:rect l="l" t="t" r="r" b="b"/>
              <a:pathLst>
                <a:path w="1092063" h="241200">
                  <a:moveTo>
                    <a:pt x="0" y="0"/>
                  </a:moveTo>
                  <a:lnTo>
                    <a:pt x="851833" y="0"/>
                  </a:lnTo>
                  <a:lnTo>
                    <a:pt x="1092063" y="0"/>
                  </a:lnTo>
                  <a:lnTo>
                    <a:pt x="851833" y="241200"/>
                  </a:lnTo>
                  <a:lnTo>
                    <a:pt x="0" y="241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11"/>
            <p:cNvSpPr>
              <a:spLocks noEditPoints="1"/>
            </p:cNvSpPr>
            <p:nvPr userDrawn="1"/>
          </p:nvSpPr>
          <p:spPr bwMode="auto">
            <a:xfrm>
              <a:off x="947738" y="4299100"/>
              <a:ext cx="730250" cy="180975"/>
            </a:xfrm>
            <a:custGeom>
              <a:avLst/>
              <a:gdLst>
                <a:gd name="T0" fmla="*/ 138 w 2697"/>
                <a:gd name="T1" fmla="*/ 469 h 666"/>
                <a:gd name="T2" fmla="*/ 277 w 2697"/>
                <a:gd name="T3" fmla="*/ 650 h 666"/>
                <a:gd name="T4" fmla="*/ 390 w 2697"/>
                <a:gd name="T5" fmla="*/ 418 h 666"/>
                <a:gd name="T6" fmla="*/ 412 w 2697"/>
                <a:gd name="T7" fmla="*/ 281 h 666"/>
                <a:gd name="T8" fmla="*/ 360 w 2697"/>
                <a:gd name="T9" fmla="*/ 51 h 666"/>
                <a:gd name="T10" fmla="*/ 171 w 2697"/>
                <a:gd name="T11" fmla="*/ 230 h 666"/>
                <a:gd name="T12" fmla="*/ 119 w 2697"/>
                <a:gd name="T13" fmla="*/ 230 h 666"/>
                <a:gd name="T14" fmla="*/ 112 w 2697"/>
                <a:gd name="T15" fmla="*/ 281 h 666"/>
                <a:gd name="T16" fmla="*/ 0 w 2697"/>
                <a:gd name="T17" fmla="*/ 469 h 666"/>
                <a:gd name="T18" fmla="*/ 164 w 2697"/>
                <a:gd name="T19" fmla="*/ 281 h 666"/>
                <a:gd name="T20" fmla="*/ 145 w 2697"/>
                <a:gd name="T21" fmla="*/ 418 h 666"/>
                <a:gd name="T22" fmla="*/ 633 w 2697"/>
                <a:gd name="T23" fmla="*/ 244 h 666"/>
                <a:gd name="T24" fmla="*/ 722 w 2697"/>
                <a:gd name="T25" fmla="*/ 542 h 666"/>
                <a:gd name="T26" fmla="*/ 473 w 2697"/>
                <a:gd name="T27" fmla="*/ 583 h 666"/>
                <a:gd name="T28" fmla="*/ 642 w 2697"/>
                <a:gd name="T29" fmla="*/ 422 h 666"/>
                <a:gd name="T30" fmla="*/ 728 w 2697"/>
                <a:gd name="T31" fmla="*/ 348 h 666"/>
                <a:gd name="T32" fmla="*/ 864 w 2697"/>
                <a:gd name="T33" fmla="*/ 540 h 666"/>
                <a:gd name="T34" fmla="*/ 1146 w 2697"/>
                <a:gd name="T35" fmla="*/ 586 h 666"/>
                <a:gd name="T36" fmla="*/ 1197 w 2697"/>
                <a:gd name="T37" fmla="*/ 561 h 666"/>
                <a:gd name="T38" fmla="*/ 887 w 2697"/>
                <a:gd name="T39" fmla="*/ 301 h 666"/>
                <a:gd name="T40" fmla="*/ 1143 w 2697"/>
                <a:gd name="T41" fmla="*/ 395 h 666"/>
                <a:gd name="T42" fmla="*/ 1143 w 2697"/>
                <a:gd name="T43" fmla="*/ 482 h 666"/>
                <a:gd name="T44" fmla="*/ 1126 w 2697"/>
                <a:gd name="T45" fmla="*/ 452 h 666"/>
                <a:gd name="T46" fmla="*/ 1461 w 2697"/>
                <a:gd name="T47" fmla="*/ 244 h 666"/>
                <a:gd name="T48" fmla="*/ 1550 w 2697"/>
                <a:gd name="T49" fmla="*/ 542 h 666"/>
                <a:gd name="T50" fmla="*/ 1301 w 2697"/>
                <a:gd name="T51" fmla="*/ 583 h 666"/>
                <a:gd name="T52" fmla="*/ 1470 w 2697"/>
                <a:gd name="T53" fmla="*/ 422 h 666"/>
                <a:gd name="T54" fmla="*/ 1556 w 2697"/>
                <a:gd name="T55" fmla="*/ 348 h 666"/>
                <a:gd name="T56" fmla="*/ 1796 w 2697"/>
                <a:gd name="T57" fmla="*/ 254 h 666"/>
                <a:gd name="T58" fmla="*/ 1910 w 2697"/>
                <a:gd name="T59" fmla="*/ 57 h 666"/>
                <a:gd name="T60" fmla="*/ 1738 w 2697"/>
                <a:gd name="T61" fmla="*/ 146 h 666"/>
                <a:gd name="T62" fmla="*/ 1655 w 2697"/>
                <a:gd name="T63" fmla="*/ 302 h 666"/>
                <a:gd name="T64" fmla="*/ 1796 w 2697"/>
                <a:gd name="T65" fmla="*/ 650 h 666"/>
                <a:gd name="T66" fmla="*/ 1889 w 2697"/>
                <a:gd name="T67" fmla="*/ 254 h 666"/>
                <a:gd name="T68" fmla="*/ 1991 w 2697"/>
                <a:gd name="T69" fmla="*/ 176 h 666"/>
                <a:gd name="T70" fmla="*/ 2137 w 2697"/>
                <a:gd name="T71" fmla="*/ 650 h 666"/>
                <a:gd name="T72" fmla="*/ 2583 w 2697"/>
                <a:gd name="T73" fmla="*/ 333 h 666"/>
                <a:gd name="T74" fmla="*/ 2505 w 2697"/>
                <a:gd name="T75" fmla="*/ 36 h 666"/>
                <a:gd name="T76" fmla="*/ 2426 w 2697"/>
                <a:gd name="T77" fmla="*/ 333 h 666"/>
                <a:gd name="T78" fmla="*/ 2697 w 2697"/>
                <a:gd name="T79" fmla="*/ 493 h 666"/>
                <a:gd name="T80" fmla="*/ 2505 w 2697"/>
                <a:gd name="T81" fmla="*/ 87 h 666"/>
                <a:gd name="T82" fmla="*/ 2394 w 2697"/>
                <a:gd name="T83" fmla="*/ 199 h 666"/>
                <a:gd name="T84" fmla="*/ 2636 w 2697"/>
                <a:gd name="T85" fmla="*/ 48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97" h="666">
                  <a:moveTo>
                    <a:pt x="61" y="650"/>
                  </a:moveTo>
                  <a:lnTo>
                    <a:pt x="113" y="650"/>
                  </a:lnTo>
                  <a:lnTo>
                    <a:pt x="138" y="469"/>
                  </a:lnTo>
                  <a:lnTo>
                    <a:pt x="251" y="469"/>
                  </a:lnTo>
                  <a:lnTo>
                    <a:pt x="225" y="650"/>
                  </a:lnTo>
                  <a:lnTo>
                    <a:pt x="277" y="650"/>
                  </a:lnTo>
                  <a:lnTo>
                    <a:pt x="302" y="469"/>
                  </a:lnTo>
                  <a:lnTo>
                    <a:pt x="390" y="469"/>
                  </a:lnTo>
                  <a:lnTo>
                    <a:pt x="390" y="418"/>
                  </a:lnTo>
                  <a:lnTo>
                    <a:pt x="309" y="418"/>
                  </a:lnTo>
                  <a:lnTo>
                    <a:pt x="328" y="281"/>
                  </a:lnTo>
                  <a:lnTo>
                    <a:pt x="412" y="281"/>
                  </a:lnTo>
                  <a:lnTo>
                    <a:pt x="412" y="230"/>
                  </a:lnTo>
                  <a:lnTo>
                    <a:pt x="335" y="230"/>
                  </a:lnTo>
                  <a:lnTo>
                    <a:pt x="360" y="51"/>
                  </a:lnTo>
                  <a:lnTo>
                    <a:pt x="308" y="51"/>
                  </a:lnTo>
                  <a:lnTo>
                    <a:pt x="284" y="230"/>
                  </a:lnTo>
                  <a:lnTo>
                    <a:pt x="171" y="230"/>
                  </a:lnTo>
                  <a:lnTo>
                    <a:pt x="196" y="51"/>
                  </a:lnTo>
                  <a:lnTo>
                    <a:pt x="144" y="51"/>
                  </a:lnTo>
                  <a:lnTo>
                    <a:pt x="119" y="230"/>
                  </a:lnTo>
                  <a:lnTo>
                    <a:pt x="20" y="230"/>
                  </a:lnTo>
                  <a:lnTo>
                    <a:pt x="20" y="281"/>
                  </a:lnTo>
                  <a:lnTo>
                    <a:pt x="112" y="281"/>
                  </a:lnTo>
                  <a:lnTo>
                    <a:pt x="93" y="418"/>
                  </a:lnTo>
                  <a:lnTo>
                    <a:pt x="0" y="418"/>
                  </a:lnTo>
                  <a:lnTo>
                    <a:pt x="0" y="469"/>
                  </a:lnTo>
                  <a:lnTo>
                    <a:pt x="86" y="469"/>
                  </a:lnTo>
                  <a:lnTo>
                    <a:pt x="61" y="650"/>
                  </a:lnTo>
                  <a:close/>
                  <a:moveTo>
                    <a:pt x="164" y="281"/>
                  </a:moveTo>
                  <a:lnTo>
                    <a:pt x="276" y="281"/>
                  </a:lnTo>
                  <a:lnTo>
                    <a:pt x="257" y="418"/>
                  </a:lnTo>
                  <a:lnTo>
                    <a:pt x="145" y="418"/>
                  </a:lnTo>
                  <a:lnTo>
                    <a:pt x="164" y="281"/>
                  </a:lnTo>
                  <a:close/>
                  <a:moveTo>
                    <a:pt x="772" y="315"/>
                  </a:moveTo>
                  <a:cubicBezTo>
                    <a:pt x="747" y="270"/>
                    <a:pt x="688" y="244"/>
                    <a:pt x="633" y="244"/>
                  </a:cubicBezTo>
                  <a:cubicBezTo>
                    <a:pt x="561" y="244"/>
                    <a:pt x="492" y="279"/>
                    <a:pt x="492" y="359"/>
                  </a:cubicBezTo>
                  <a:cubicBezTo>
                    <a:pt x="492" y="434"/>
                    <a:pt x="559" y="455"/>
                    <a:pt x="605" y="466"/>
                  </a:cubicBezTo>
                  <a:cubicBezTo>
                    <a:pt x="681" y="484"/>
                    <a:pt x="722" y="500"/>
                    <a:pt x="722" y="542"/>
                  </a:cubicBezTo>
                  <a:cubicBezTo>
                    <a:pt x="722" y="594"/>
                    <a:pt x="678" y="611"/>
                    <a:pt x="629" y="611"/>
                  </a:cubicBezTo>
                  <a:cubicBezTo>
                    <a:pt x="583" y="611"/>
                    <a:pt x="539" y="584"/>
                    <a:pt x="519" y="550"/>
                  </a:cubicBezTo>
                  <a:lnTo>
                    <a:pt x="473" y="583"/>
                  </a:lnTo>
                  <a:cubicBezTo>
                    <a:pt x="510" y="637"/>
                    <a:pt x="570" y="661"/>
                    <a:pt x="630" y="661"/>
                  </a:cubicBezTo>
                  <a:cubicBezTo>
                    <a:pt x="703" y="661"/>
                    <a:pt x="779" y="628"/>
                    <a:pt x="779" y="538"/>
                  </a:cubicBezTo>
                  <a:cubicBezTo>
                    <a:pt x="779" y="476"/>
                    <a:pt x="735" y="441"/>
                    <a:pt x="642" y="422"/>
                  </a:cubicBezTo>
                  <a:cubicBezTo>
                    <a:pt x="577" y="408"/>
                    <a:pt x="547" y="391"/>
                    <a:pt x="547" y="354"/>
                  </a:cubicBezTo>
                  <a:cubicBezTo>
                    <a:pt x="547" y="310"/>
                    <a:pt x="589" y="292"/>
                    <a:pt x="631" y="292"/>
                  </a:cubicBezTo>
                  <a:cubicBezTo>
                    <a:pt x="675" y="292"/>
                    <a:pt x="711" y="315"/>
                    <a:pt x="728" y="348"/>
                  </a:cubicBezTo>
                  <a:lnTo>
                    <a:pt x="772" y="315"/>
                  </a:lnTo>
                  <a:close/>
                  <a:moveTo>
                    <a:pt x="1143" y="407"/>
                  </a:moveTo>
                  <a:cubicBezTo>
                    <a:pt x="998" y="407"/>
                    <a:pt x="864" y="418"/>
                    <a:pt x="864" y="540"/>
                  </a:cubicBezTo>
                  <a:cubicBezTo>
                    <a:pt x="864" y="628"/>
                    <a:pt x="941" y="661"/>
                    <a:pt x="1001" y="661"/>
                  </a:cubicBezTo>
                  <a:cubicBezTo>
                    <a:pt x="1064" y="661"/>
                    <a:pt x="1108" y="638"/>
                    <a:pt x="1145" y="586"/>
                  </a:cubicBezTo>
                  <a:lnTo>
                    <a:pt x="1146" y="586"/>
                  </a:lnTo>
                  <a:cubicBezTo>
                    <a:pt x="1146" y="607"/>
                    <a:pt x="1149" y="631"/>
                    <a:pt x="1152" y="650"/>
                  </a:cubicBezTo>
                  <a:lnTo>
                    <a:pt x="1204" y="650"/>
                  </a:lnTo>
                  <a:cubicBezTo>
                    <a:pt x="1200" y="628"/>
                    <a:pt x="1197" y="592"/>
                    <a:pt x="1197" y="561"/>
                  </a:cubicBezTo>
                  <a:lnTo>
                    <a:pt x="1197" y="388"/>
                  </a:lnTo>
                  <a:cubicBezTo>
                    <a:pt x="1197" y="291"/>
                    <a:pt x="1129" y="244"/>
                    <a:pt x="1043" y="244"/>
                  </a:cubicBezTo>
                  <a:cubicBezTo>
                    <a:pt x="975" y="244"/>
                    <a:pt x="920" y="268"/>
                    <a:pt x="887" y="301"/>
                  </a:cubicBezTo>
                  <a:lnTo>
                    <a:pt x="920" y="339"/>
                  </a:lnTo>
                  <a:cubicBezTo>
                    <a:pt x="948" y="311"/>
                    <a:pt x="991" y="292"/>
                    <a:pt x="1037" y="292"/>
                  </a:cubicBezTo>
                  <a:cubicBezTo>
                    <a:pt x="1106" y="292"/>
                    <a:pt x="1143" y="326"/>
                    <a:pt x="1143" y="395"/>
                  </a:cubicBezTo>
                  <a:lnTo>
                    <a:pt x="1143" y="407"/>
                  </a:lnTo>
                  <a:close/>
                  <a:moveTo>
                    <a:pt x="1143" y="452"/>
                  </a:moveTo>
                  <a:lnTo>
                    <a:pt x="1143" y="482"/>
                  </a:lnTo>
                  <a:cubicBezTo>
                    <a:pt x="1143" y="552"/>
                    <a:pt x="1097" y="613"/>
                    <a:pt x="1016" y="613"/>
                  </a:cubicBezTo>
                  <a:cubicBezTo>
                    <a:pt x="971" y="613"/>
                    <a:pt x="923" y="594"/>
                    <a:pt x="923" y="538"/>
                  </a:cubicBezTo>
                  <a:cubicBezTo>
                    <a:pt x="923" y="462"/>
                    <a:pt x="1032" y="452"/>
                    <a:pt x="1126" y="452"/>
                  </a:cubicBezTo>
                  <a:lnTo>
                    <a:pt x="1143" y="452"/>
                  </a:lnTo>
                  <a:close/>
                  <a:moveTo>
                    <a:pt x="1600" y="315"/>
                  </a:moveTo>
                  <a:cubicBezTo>
                    <a:pt x="1575" y="270"/>
                    <a:pt x="1516" y="244"/>
                    <a:pt x="1461" y="244"/>
                  </a:cubicBezTo>
                  <a:cubicBezTo>
                    <a:pt x="1389" y="244"/>
                    <a:pt x="1320" y="279"/>
                    <a:pt x="1320" y="359"/>
                  </a:cubicBezTo>
                  <a:cubicBezTo>
                    <a:pt x="1320" y="434"/>
                    <a:pt x="1387" y="455"/>
                    <a:pt x="1434" y="466"/>
                  </a:cubicBezTo>
                  <a:cubicBezTo>
                    <a:pt x="1509" y="484"/>
                    <a:pt x="1550" y="500"/>
                    <a:pt x="1550" y="542"/>
                  </a:cubicBezTo>
                  <a:cubicBezTo>
                    <a:pt x="1550" y="594"/>
                    <a:pt x="1506" y="611"/>
                    <a:pt x="1457" y="611"/>
                  </a:cubicBezTo>
                  <a:cubicBezTo>
                    <a:pt x="1411" y="611"/>
                    <a:pt x="1367" y="584"/>
                    <a:pt x="1347" y="550"/>
                  </a:cubicBezTo>
                  <a:lnTo>
                    <a:pt x="1301" y="583"/>
                  </a:lnTo>
                  <a:cubicBezTo>
                    <a:pt x="1338" y="637"/>
                    <a:pt x="1398" y="661"/>
                    <a:pt x="1458" y="661"/>
                  </a:cubicBezTo>
                  <a:cubicBezTo>
                    <a:pt x="1531" y="661"/>
                    <a:pt x="1607" y="628"/>
                    <a:pt x="1607" y="538"/>
                  </a:cubicBezTo>
                  <a:cubicBezTo>
                    <a:pt x="1607" y="476"/>
                    <a:pt x="1563" y="441"/>
                    <a:pt x="1470" y="422"/>
                  </a:cubicBezTo>
                  <a:cubicBezTo>
                    <a:pt x="1405" y="408"/>
                    <a:pt x="1375" y="391"/>
                    <a:pt x="1375" y="354"/>
                  </a:cubicBezTo>
                  <a:cubicBezTo>
                    <a:pt x="1375" y="310"/>
                    <a:pt x="1417" y="292"/>
                    <a:pt x="1459" y="292"/>
                  </a:cubicBezTo>
                  <a:cubicBezTo>
                    <a:pt x="1503" y="292"/>
                    <a:pt x="1539" y="315"/>
                    <a:pt x="1556" y="348"/>
                  </a:cubicBezTo>
                  <a:lnTo>
                    <a:pt x="1600" y="315"/>
                  </a:lnTo>
                  <a:close/>
                  <a:moveTo>
                    <a:pt x="1889" y="254"/>
                  </a:moveTo>
                  <a:lnTo>
                    <a:pt x="1796" y="254"/>
                  </a:lnTo>
                  <a:lnTo>
                    <a:pt x="1796" y="153"/>
                  </a:lnTo>
                  <a:cubicBezTo>
                    <a:pt x="1796" y="95"/>
                    <a:pt x="1809" y="51"/>
                    <a:pt x="1870" y="51"/>
                  </a:cubicBezTo>
                  <a:cubicBezTo>
                    <a:pt x="1886" y="51"/>
                    <a:pt x="1898" y="53"/>
                    <a:pt x="1910" y="57"/>
                  </a:cubicBezTo>
                  <a:lnTo>
                    <a:pt x="1920" y="6"/>
                  </a:lnTo>
                  <a:cubicBezTo>
                    <a:pt x="1906" y="2"/>
                    <a:pt x="1887" y="0"/>
                    <a:pt x="1873" y="0"/>
                  </a:cubicBezTo>
                  <a:cubicBezTo>
                    <a:pt x="1782" y="0"/>
                    <a:pt x="1738" y="56"/>
                    <a:pt x="1738" y="146"/>
                  </a:cubicBezTo>
                  <a:lnTo>
                    <a:pt x="1738" y="254"/>
                  </a:lnTo>
                  <a:lnTo>
                    <a:pt x="1655" y="254"/>
                  </a:lnTo>
                  <a:lnTo>
                    <a:pt x="1655" y="302"/>
                  </a:lnTo>
                  <a:lnTo>
                    <a:pt x="1738" y="302"/>
                  </a:lnTo>
                  <a:lnTo>
                    <a:pt x="1738" y="650"/>
                  </a:lnTo>
                  <a:lnTo>
                    <a:pt x="1796" y="650"/>
                  </a:lnTo>
                  <a:lnTo>
                    <a:pt x="1796" y="302"/>
                  </a:lnTo>
                  <a:lnTo>
                    <a:pt x="1889" y="302"/>
                  </a:lnTo>
                  <a:lnTo>
                    <a:pt x="1889" y="254"/>
                  </a:lnTo>
                  <a:close/>
                  <a:moveTo>
                    <a:pt x="2198" y="51"/>
                  </a:moveTo>
                  <a:lnTo>
                    <a:pt x="2144" y="51"/>
                  </a:lnTo>
                  <a:lnTo>
                    <a:pt x="1991" y="176"/>
                  </a:lnTo>
                  <a:lnTo>
                    <a:pt x="2029" y="219"/>
                  </a:lnTo>
                  <a:lnTo>
                    <a:pt x="2137" y="126"/>
                  </a:lnTo>
                  <a:lnTo>
                    <a:pt x="2137" y="650"/>
                  </a:lnTo>
                  <a:lnTo>
                    <a:pt x="2198" y="650"/>
                  </a:lnTo>
                  <a:lnTo>
                    <a:pt x="2198" y="51"/>
                  </a:lnTo>
                  <a:close/>
                  <a:moveTo>
                    <a:pt x="2583" y="333"/>
                  </a:moveTo>
                  <a:lnTo>
                    <a:pt x="2583" y="331"/>
                  </a:lnTo>
                  <a:cubicBezTo>
                    <a:pt x="2637" y="313"/>
                    <a:pt x="2674" y="257"/>
                    <a:pt x="2674" y="196"/>
                  </a:cubicBezTo>
                  <a:cubicBezTo>
                    <a:pt x="2674" y="98"/>
                    <a:pt x="2596" y="36"/>
                    <a:pt x="2505" y="36"/>
                  </a:cubicBezTo>
                  <a:cubicBezTo>
                    <a:pt x="2413" y="36"/>
                    <a:pt x="2335" y="98"/>
                    <a:pt x="2335" y="196"/>
                  </a:cubicBezTo>
                  <a:cubicBezTo>
                    <a:pt x="2335" y="257"/>
                    <a:pt x="2372" y="313"/>
                    <a:pt x="2426" y="331"/>
                  </a:cubicBezTo>
                  <a:lnTo>
                    <a:pt x="2426" y="333"/>
                  </a:lnTo>
                  <a:cubicBezTo>
                    <a:pt x="2361" y="352"/>
                    <a:pt x="2312" y="412"/>
                    <a:pt x="2312" y="493"/>
                  </a:cubicBezTo>
                  <a:cubicBezTo>
                    <a:pt x="2312" y="598"/>
                    <a:pt x="2402" y="666"/>
                    <a:pt x="2505" y="666"/>
                  </a:cubicBezTo>
                  <a:cubicBezTo>
                    <a:pt x="2607" y="666"/>
                    <a:pt x="2697" y="598"/>
                    <a:pt x="2697" y="493"/>
                  </a:cubicBezTo>
                  <a:cubicBezTo>
                    <a:pt x="2697" y="412"/>
                    <a:pt x="2648" y="351"/>
                    <a:pt x="2583" y="333"/>
                  </a:cubicBezTo>
                  <a:close/>
                  <a:moveTo>
                    <a:pt x="2394" y="199"/>
                  </a:moveTo>
                  <a:cubicBezTo>
                    <a:pt x="2394" y="135"/>
                    <a:pt x="2442" y="87"/>
                    <a:pt x="2505" y="87"/>
                  </a:cubicBezTo>
                  <a:cubicBezTo>
                    <a:pt x="2567" y="87"/>
                    <a:pt x="2615" y="135"/>
                    <a:pt x="2615" y="199"/>
                  </a:cubicBezTo>
                  <a:cubicBezTo>
                    <a:pt x="2615" y="262"/>
                    <a:pt x="2566" y="307"/>
                    <a:pt x="2505" y="307"/>
                  </a:cubicBezTo>
                  <a:cubicBezTo>
                    <a:pt x="2444" y="307"/>
                    <a:pt x="2394" y="262"/>
                    <a:pt x="2394" y="199"/>
                  </a:cubicBezTo>
                  <a:close/>
                  <a:moveTo>
                    <a:pt x="2373" y="486"/>
                  </a:moveTo>
                  <a:cubicBezTo>
                    <a:pt x="2373" y="414"/>
                    <a:pt x="2426" y="361"/>
                    <a:pt x="2505" y="361"/>
                  </a:cubicBezTo>
                  <a:cubicBezTo>
                    <a:pt x="2583" y="361"/>
                    <a:pt x="2636" y="414"/>
                    <a:pt x="2636" y="486"/>
                  </a:cubicBezTo>
                  <a:cubicBezTo>
                    <a:pt x="2636" y="559"/>
                    <a:pt x="2583" y="614"/>
                    <a:pt x="2505" y="614"/>
                  </a:cubicBezTo>
                  <a:cubicBezTo>
                    <a:pt x="2426" y="614"/>
                    <a:pt x="2373" y="559"/>
                    <a:pt x="2373" y="48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269722587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Zwei Inhal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47598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 mit Über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274320" tIns="45720" rIns="457200" bIns="91440" rtlCol="0" anchor="t" anchorCtr="0">
            <a:norm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1050795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365760" rIns="274320" bIns="9144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sp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pic>
        <p:nvPicPr>
          <p:cNvPr id="3"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10105904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365760" rIns="274320" anchor="t">
            <a:normAutofit/>
          </a:bodyPr>
          <a:lstStyle>
            <a:lvl1pPr>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010370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Abschnitts-&#10;überschrif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27503936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1844816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995463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5357421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SAS_Forum_VarA">
    <p:bg>
      <p:bgPr>
        <a:solidFill>
          <a:schemeClr val="bg1"/>
        </a:solidFill>
        <a:effectLst/>
      </p:bgPr>
    </p:bg>
    <p:spTree>
      <p:nvGrpSpPr>
        <p:cNvPr id="1" name=""/>
        <p:cNvGrpSpPr/>
        <p:nvPr/>
      </p:nvGrpSpPr>
      <p:grpSpPr>
        <a:xfrm>
          <a:off x="0" y="0"/>
          <a:ext cx="0" cy="0"/>
          <a:chOff x="0" y="0"/>
          <a:chExt cx="0" cy="0"/>
        </a:xfrm>
      </p:grpSpPr>
      <p:pic>
        <p:nvPicPr>
          <p:cNvPr id="17" name="Grafik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 y="605"/>
            <a:ext cx="9142521" cy="5142895"/>
          </a:xfrm>
          <a:prstGeom prst="rect">
            <a:avLst/>
          </a:prstGeom>
        </p:spPr>
      </p:pic>
      <p:sp>
        <p:nvSpPr>
          <p:cNvPr id="5" name="Title 1"/>
          <p:cNvSpPr>
            <a:spLocks noGrp="1"/>
          </p:cNvSpPr>
          <p:nvPr>
            <p:ph type="title" hasCustomPrompt="1"/>
          </p:nvPr>
        </p:nvSpPr>
        <p:spPr>
          <a:xfrm>
            <a:off x="863858" y="2052300"/>
            <a:ext cx="7884606" cy="538609"/>
          </a:xfrm>
        </p:spPr>
        <p:txBody>
          <a:bodyPr wrap="square" lIns="0" rIns="0" bIns="0" anchor="b" anchorCtr="0">
            <a:spAutoFit/>
          </a:bodyPr>
          <a:lstStyle>
            <a:lvl1pPr algn="l">
              <a:defRPr sz="3200" cap="none" baseline="0">
                <a:solidFill>
                  <a:schemeClr val="bg1"/>
                </a:solidFill>
                <a:latin typeface="+mn-lt"/>
              </a:defRPr>
            </a:lvl1pPr>
          </a:lstStyle>
          <a:p>
            <a:r>
              <a:rPr lang="en-US" dirty="0"/>
              <a:t>Click to Edit Title</a:t>
            </a:r>
          </a:p>
        </p:txBody>
      </p:sp>
      <p:sp>
        <p:nvSpPr>
          <p:cNvPr id="8" name="Subtitle 2"/>
          <p:cNvSpPr>
            <a:spLocks noGrp="1"/>
          </p:cNvSpPr>
          <p:nvPr>
            <p:ph type="body" sz="quarter" idx="13" hasCustomPrompt="1"/>
          </p:nvPr>
        </p:nvSpPr>
        <p:spPr>
          <a:xfrm>
            <a:off x="863858" y="2590909"/>
            <a:ext cx="7884606" cy="353943"/>
          </a:xfrm>
        </p:spPr>
        <p:txBody>
          <a:bodyPr wrap="square" lIns="0" rIns="0"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defPPr>
              <a:defRPr lang="en-US"/>
            </a:defPPr>
            <a:lvl1pPr marR="0" lvl="0" indent="0" algn="ctr" defTabSz="274313" eaLnBrk="0" fontAlgn="auto" hangingPunct="0">
              <a:lnSpc>
                <a:spcPct val="100000"/>
              </a:lnSpc>
              <a:spcBef>
                <a:spcPts val="0"/>
              </a:spcBef>
              <a:spcAft>
                <a:spcPts val="0"/>
              </a:spcAft>
              <a:buClrTx/>
              <a:buSzTx/>
              <a:buFontTx/>
              <a:buNone/>
              <a:tabLst/>
              <a:defRPr kumimoji="0" sz="500" b="0" i="0" u="none" strike="noStrike" kern="300" cap="none" spc="50" normalizeH="0" baseline="0">
                <a:ln>
                  <a:noFill/>
                </a:ln>
                <a:solidFill>
                  <a:schemeClr val="bg1">
                    <a:alpha val="50000"/>
                  </a:schemeClr>
                </a:solidFill>
                <a:effectLst/>
                <a:uLnTx/>
                <a:uFillTx/>
                <a:ea typeface="Calibri" charset="0"/>
                <a:cs typeface="Arial" panose="020B0604020202020204" pitchFamily="34" charset="0"/>
              </a:defRPr>
            </a:lvl1pPr>
          </a:lstStyle>
          <a:p>
            <a:pPr lvl="0"/>
            <a:r>
              <a:rPr lang="en-US" noProof="0" dirty="0"/>
              <a:t>Copyright © SAS Institute Inc. All rights reserved.</a:t>
            </a:r>
          </a:p>
        </p:txBody>
      </p:sp>
      <p:sp>
        <p:nvSpPr>
          <p:cNvPr id="37" name="Subtitle 2"/>
          <p:cNvSpPr>
            <a:spLocks noGrp="1"/>
          </p:cNvSpPr>
          <p:nvPr>
            <p:ph type="body" sz="quarter" idx="14" hasCustomPrompt="1"/>
          </p:nvPr>
        </p:nvSpPr>
        <p:spPr>
          <a:xfrm>
            <a:off x="863858" y="3003798"/>
            <a:ext cx="2556014" cy="301621"/>
          </a:xfrm>
        </p:spPr>
        <p:txBody>
          <a:bodyPr wrap="square" lIns="0" rIns="0" anchor="t">
            <a:spAutoFit/>
          </a:bodyPr>
          <a:lstStyle>
            <a:lvl1pPr marL="0" indent="-182880" algn="l">
              <a:lnSpc>
                <a:spcPct val="85000"/>
              </a:lnSpc>
              <a:spcBef>
                <a:spcPts val="800"/>
              </a:spcBef>
              <a:buFont typeface="Arial" pitchFamily="34" charset="0"/>
              <a:buNone/>
              <a:defRPr sz="1600" b="0" cap="none" baseline="0">
                <a:solidFill>
                  <a:schemeClr val="tx2"/>
                </a:solidFill>
                <a:latin typeface="+mj-lt"/>
              </a:defRPr>
            </a:lvl1pPr>
          </a:lstStyle>
          <a:p>
            <a:pPr lvl="0"/>
            <a:r>
              <a:rPr lang="en-US" dirty="0"/>
              <a:t>Click to edit subtitle</a:t>
            </a:r>
          </a:p>
        </p:txBody>
      </p:sp>
      <p:grpSp>
        <p:nvGrpSpPr>
          <p:cNvPr id="3" name="Group 4"/>
          <p:cNvGrpSpPr>
            <a:grpSpLocks noChangeAspect="1"/>
          </p:cNvGrpSpPr>
          <p:nvPr userDrawn="1"/>
        </p:nvGrpSpPr>
        <p:grpSpPr bwMode="auto">
          <a:xfrm>
            <a:off x="361950" y="314325"/>
            <a:ext cx="1792288" cy="571500"/>
            <a:chOff x="228" y="198"/>
            <a:chExt cx="1129" cy="360"/>
          </a:xfrm>
        </p:grpSpPr>
        <p:sp>
          <p:nvSpPr>
            <p:cNvPr id="6" name="Freeform 5"/>
            <p:cNvSpPr>
              <a:spLocks/>
            </p:cNvSpPr>
            <p:nvPr userDrawn="1"/>
          </p:nvSpPr>
          <p:spPr bwMode="auto">
            <a:xfrm>
              <a:off x="544" y="347"/>
              <a:ext cx="42" cy="66"/>
            </a:xfrm>
            <a:custGeom>
              <a:avLst/>
              <a:gdLst>
                <a:gd name="T0" fmla="*/ 327 w 389"/>
                <a:gd name="T1" fmla="*/ 122 h 607"/>
                <a:gd name="T2" fmla="*/ 214 w 389"/>
                <a:gd name="T3" fmla="*/ 68 h 607"/>
                <a:gd name="T4" fmla="*/ 102 w 389"/>
                <a:gd name="T5" fmla="*/ 162 h 607"/>
                <a:gd name="T6" fmla="*/ 220 w 389"/>
                <a:gd name="T7" fmla="*/ 263 h 607"/>
                <a:gd name="T8" fmla="*/ 389 w 389"/>
                <a:gd name="T9" fmla="*/ 432 h 607"/>
                <a:gd name="T10" fmla="*/ 190 w 389"/>
                <a:gd name="T11" fmla="*/ 607 h 607"/>
                <a:gd name="T12" fmla="*/ 0 w 389"/>
                <a:gd name="T13" fmla="*/ 523 h 607"/>
                <a:gd name="T14" fmla="*/ 63 w 389"/>
                <a:gd name="T15" fmla="*/ 470 h 607"/>
                <a:gd name="T16" fmla="*/ 191 w 389"/>
                <a:gd name="T17" fmla="*/ 538 h 607"/>
                <a:gd name="T18" fmla="*/ 307 w 389"/>
                <a:gd name="T19" fmla="*/ 439 h 607"/>
                <a:gd name="T20" fmla="*/ 170 w 389"/>
                <a:gd name="T21" fmla="*/ 327 h 607"/>
                <a:gd name="T22" fmla="*/ 20 w 389"/>
                <a:gd name="T23" fmla="*/ 165 h 607"/>
                <a:gd name="T24" fmla="*/ 218 w 389"/>
                <a:gd name="T25" fmla="*/ 0 h 607"/>
                <a:gd name="T26" fmla="*/ 384 w 389"/>
                <a:gd name="T27" fmla="*/ 66 h 607"/>
                <a:gd name="T28" fmla="*/ 327 w 389"/>
                <a:gd name="T29" fmla="*/ 12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607">
                  <a:moveTo>
                    <a:pt x="327" y="122"/>
                  </a:moveTo>
                  <a:cubicBezTo>
                    <a:pt x="304" y="90"/>
                    <a:pt x="262" y="68"/>
                    <a:pt x="214" y="68"/>
                  </a:cubicBezTo>
                  <a:cubicBezTo>
                    <a:pt x="162" y="68"/>
                    <a:pt x="102" y="97"/>
                    <a:pt x="102" y="162"/>
                  </a:cubicBezTo>
                  <a:cubicBezTo>
                    <a:pt x="102" y="225"/>
                    <a:pt x="155" y="242"/>
                    <a:pt x="220" y="263"/>
                  </a:cubicBezTo>
                  <a:cubicBezTo>
                    <a:pt x="297" y="287"/>
                    <a:pt x="389" y="317"/>
                    <a:pt x="389" y="432"/>
                  </a:cubicBezTo>
                  <a:cubicBezTo>
                    <a:pt x="389" y="551"/>
                    <a:pt x="292" y="607"/>
                    <a:pt x="190" y="607"/>
                  </a:cubicBezTo>
                  <a:cubicBezTo>
                    <a:pt x="117" y="607"/>
                    <a:pt x="44" y="578"/>
                    <a:pt x="0" y="523"/>
                  </a:cubicBezTo>
                  <a:lnTo>
                    <a:pt x="63" y="470"/>
                  </a:lnTo>
                  <a:cubicBezTo>
                    <a:pt x="90" y="510"/>
                    <a:pt x="138" y="538"/>
                    <a:pt x="191" y="538"/>
                  </a:cubicBezTo>
                  <a:cubicBezTo>
                    <a:pt x="245" y="538"/>
                    <a:pt x="307" y="507"/>
                    <a:pt x="307" y="439"/>
                  </a:cubicBezTo>
                  <a:cubicBezTo>
                    <a:pt x="307" y="369"/>
                    <a:pt x="244" y="350"/>
                    <a:pt x="170" y="327"/>
                  </a:cubicBezTo>
                  <a:cubicBezTo>
                    <a:pt x="97" y="304"/>
                    <a:pt x="20" y="271"/>
                    <a:pt x="20" y="165"/>
                  </a:cubicBezTo>
                  <a:cubicBezTo>
                    <a:pt x="20" y="50"/>
                    <a:pt x="123" y="0"/>
                    <a:pt x="218" y="0"/>
                  </a:cubicBezTo>
                  <a:cubicBezTo>
                    <a:pt x="285" y="0"/>
                    <a:pt x="348" y="26"/>
                    <a:pt x="384" y="66"/>
                  </a:cubicBezTo>
                  <a:lnTo>
                    <a:pt x="327"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 name="Freeform 6"/>
            <p:cNvSpPr>
              <a:spLocks noEditPoints="1"/>
            </p:cNvSpPr>
            <p:nvPr userDrawn="1"/>
          </p:nvSpPr>
          <p:spPr bwMode="auto">
            <a:xfrm>
              <a:off x="591" y="349"/>
              <a:ext cx="61" cy="62"/>
            </a:xfrm>
            <a:custGeom>
              <a:avLst/>
              <a:gdLst>
                <a:gd name="T0" fmla="*/ 89 w 571"/>
                <a:gd name="T1" fmla="*/ 577 h 577"/>
                <a:gd name="T2" fmla="*/ 0 w 571"/>
                <a:gd name="T3" fmla="*/ 577 h 577"/>
                <a:gd name="T4" fmla="*/ 250 w 571"/>
                <a:gd name="T5" fmla="*/ 0 h 577"/>
                <a:gd name="T6" fmla="*/ 323 w 571"/>
                <a:gd name="T7" fmla="*/ 0 h 577"/>
                <a:gd name="T8" fmla="*/ 571 w 571"/>
                <a:gd name="T9" fmla="*/ 577 h 577"/>
                <a:gd name="T10" fmla="*/ 480 w 571"/>
                <a:gd name="T11" fmla="*/ 577 h 577"/>
                <a:gd name="T12" fmla="*/ 421 w 571"/>
                <a:gd name="T13" fmla="*/ 435 h 577"/>
                <a:gd name="T14" fmla="*/ 147 w 571"/>
                <a:gd name="T15" fmla="*/ 435 h 577"/>
                <a:gd name="T16" fmla="*/ 89 w 571"/>
                <a:gd name="T17" fmla="*/ 577 h 577"/>
                <a:gd name="T18" fmla="*/ 176 w 571"/>
                <a:gd name="T19" fmla="*/ 364 h 577"/>
                <a:gd name="T20" fmla="*/ 392 w 571"/>
                <a:gd name="T21" fmla="*/ 364 h 577"/>
                <a:gd name="T22" fmla="*/ 284 w 571"/>
                <a:gd name="T23" fmla="*/ 94 h 577"/>
                <a:gd name="T24" fmla="*/ 176 w 571"/>
                <a:gd name="T25" fmla="*/ 364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577">
                  <a:moveTo>
                    <a:pt x="89" y="577"/>
                  </a:moveTo>
                  <a:lnTo>
                    <a:pt x="0" y="577"/>
                  </a:lnTo>
                  <a:lnTo>
                    <a:pt x="250" y="0"/>
                  </a:lnTo>
                  <a:lnTo>
                    <a:pt x="323" y="0"/>
                  </a:lnTo>
                  <a:lnTo>
                    <a:pt x="571" y="577"/>
                  </a:lnTo>
                  <a:lnTo>
                    <a:pt x="480" y="577"/>
                  </a:lnTo>
                  <a:lnTo>
                    <a:pt x="421" y="435"/>
                  </a:lnTo>
                  <a:lnTo>
                    <a:pt x="147" y="435"/>
                  </a:lnTo>
                  <a:lnTo>
                    <a:pt x="89" y="577"/>
                  </a:lnTo>
                  <a:close/>
                  <a:moveTo>
                    <a:pt x="176" y="364"/>
                  </a:moveTo>
                  <a:lnTo>
                    <a:pt x="392" y="364"/>
                  </a:lnTo>
                  <a:lnTo>
                    <a:pt x="284" y="94"/>
                  </a:lnTo>
                  <a:lnTo>
                    <a:pt x="176" y="3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7"/>
            <p:cNvSpPr>
              <a:spLocks/>
            </p:cNvSpPr>
            <p:nvPr userDrawn="1"/>
          </p:nvSpPr>
          <p:spPr bwMode="auto">
            <a:xfrm>
              <a:off x="656" y="347"/>
              <a:ext cx="42" cy="66"/>
            </a:xfrm>
            <a:custGeom>
              <a:avLst/>
              <a:gdLst>
                <a:gd name="T0" fmla="*/ 327 w 390"/>
                <a:gd name="T1" fmla="*/ 122 h 607"/>
                <a:gd name="T2" fmla="*/ 215 w 390"/>
                <a:gd name="T3" fmla="*/ 68 h 607"/>
                <a:gd name="T4" fmla="*/ 102 w 390"/>
                <a:gd name="T5" fmla="*/ 162 h 607"/>
                <a:gd name="T6" fmla="*/ 220 w 390"/>
                <a:gd name="T7" fmla="*/ 263 h 607"/>
                <a:gd name="T8" fmla="*/ 390 w 390"/>
                <a:gd name="T9" fmla="*/ 432 h 607"/>
                <a:gd name="T10" fmla="*/ 190 w 390"/>
                <a:gd name="T11" fmla="*/ 607 h 607"/>
                <a:gd name="T12" fmla="*/ 0 w 390"/>
                <a:gd name="T13" fmla="*/ 523 h 607"/>
                <a:gd name="T14" fmla="*/ 63 w 390"/>
                <a:gd name="T15" fmla="*/ 470 h 607"/>
                <a:gd name="T16" fmla="*/ 192 w 390"/>
                <a:gd name="T17" fmla="*/ 538 h 607"/>
                <a:gd name="T18" fmla="*/ 308 w 390"/>
                <a:gd name="T19" fmla="*/ 439 h 607"/>
                <a:gd name="T20" fmla="*/ 171 w 390"/>
                <a:gd name="T21" fmla="*/ 327 h 607"/>
                <a:gd name="T22" fmla="*/ 21 w 390"/>
                <a:gd name="T23" fmla="*/ 165 h 607"/>
                <a:gd name="T24" fmla="*/ 219 w 390"/>
                <a:gd name="T25" fmla="*/ 0 h 607"/>
                <a:gd name="T26" fmla="*/ 384 w 390"/>
                <a:gd name="T27" fmla="*/ 66 h 607"/>
                <a:gd name="T28" fmla="*/ 327 w 390"/>
                <a:gd name="T29" fmla="*/ 12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07">
                  <a:moveTo>
                    <a:pt x="327" y="122"/>
                  </a:moveTo>
                  <a:cubicBezTo>
                    <a:pt x="304" y="90"/>
                    <a:pt x="263" y="68"/>
                    <a:pt x="215" y="68"/>
                  </a:cubicBezTo>
                  <a:cubicBezTo>
                    <a:pt x="163" y="68"/>
                    <a:pt x="102" y="97"/>
                    <a:pt x="102" y="162"/>
                  </a:cubicBezTo>
                  <a:cubicBezTo>
                    <a:pt x="102" y="225"/>
                    <a:pt x="155" y="242"/>
                    <a:pt x="220" y="263"/>
                  </a:cubicBezTo>
                  <a:cubicBezTo>
                    <a:pt x="298" y="287"/>
                    <a:pt x="390" y="317"/>
                    <a:pt x="390" y="432"/>
                  </a:cubicBezTo>
                  <a:cubicBezTo>
                    <a:pt x="390" y="551"/>
                    <a:pt x="293" y="607"/>
                    <a:pt x="190" y="607"/>
                  </a:cubicBezTo>
                  <a:cubicBezTo>
                    <a:pt x="118" y="607"/>
                    <a:pt x="44" y="578"/>
                    <a:pt x="0" y="523"/>
                  </a:cubicBezTo>
                  <a:lnTo>
                    <a:pt x="63" y="470"/>
                  </a:lnTo>
                  <a:cubicBezTo>
                    <a:pt x="90" y="510"/>
                    <a:pt x="139" y="538"/>
                    <a:pt x="192" y="538"/>
                  </a:cubicBezTo>
                  <a:cubicBezTo>
                    <a:pt x="246" y="538"/>
                    <a:pt x="308" y="507"/>
                    <a:pt x="308" y="439"/>
                  </a:cubicBezTo>
                  <a:cubicBezTo>
                    <a:pt x="308" y="369"/>
                    <a:pt x="244" y="350"/>
                    <a:pt x="171" y="327"/>
                  </a:cubicBezTo>
                  <a:cubicBezTo>
                    <a:pt x="97" y="304"/>
                    <a:pt x="21" y="271"/>
                    <a:pt x="21" y="165"/>
                  </a:cubicBezTo>
                  <a:cubicBezTo>
                    <a:pt x="21" y="50"/>
                    <a:pt x="123" y="0"/>
                    <a:pt x="219" y="0"/>
                  </a:cubicBezTo>
                  <a:cubicBezTo>
                    <a:pt x="286" y="0"/>
                    <a:pt x="348" y="26"/>
                    <a:pt x="384" y="66"/>
                  </a:cubicBezTo>
                  <a:lnTo>
                    <a:pt x="327"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8"/>
            <p:cNvSpPr>
              <a:spLocks noEditPoints="1"/>
            </p:cNvSpPr>
            <p:nvPr userDrawn="1"/>
          </p:nvSpPr>
          <p:spPr bwMode="auto">
            <a:xfrm>
              <a:off x="704" y="347"/>
              <a:ext cx="17" cy="17"/>
            </a:xfrm>
            <a:custGeom>
              <a:avLst/>
              <a:gdLst>
                <a:gd name="T0" fmla="*/ 79 w 158"/>
                <a:gd name="T1" fmla="*/ 0 h 156"/>
                <a:gd name="T2" fmla="*/ 158 w 158"/>
                <a:gd name="T3" fmla="*/ 78 h 156"/>
                <a:gd name="T4" fmla="*/ 79 w 158"/>
                <a:gd name="T5" fmla="*/ 156 h 156"/>
                <a:gd name="T6" fmla="*/ 0 w 158"/>
                <a:gd name="T7" fmla="*/ 78 h 156"/>
                <a:gd name="T8" fmla="*/ 79 w 158"/>
                <a:gd name="T9" fmla="*/ 0 h 156"/>
                <a:gd name="T10" fmla="*/ 79 w 158"/>
                <a:gd name="T11" fmla="*/ 146 h 156"/>
                <a:gd name="T12" fmla="*/ 147 w 158"/>
                <a:gd name="T13" fmla="*/ 78 h 156"/>
                <a:gd name="T14" fmla="*/ 79 w 158"/>
                <a:gd name="T15" fmla="*/ 10 h 156"/>
                <a:gd name="T16" fmla="*/ 11 w 158"/>
                <a:gd name="T17" fmla="*/ 78 h 156"/>
                <a:gd name="T18" fmla="*/ 79 w 158"/>
                <a:gd name="T19" fmla="*/ 146 h 156"/>
                <a:gd name="T20" fmla="*/ 49 w 158"/>
                <a:gd name="T21" fmla="*/ 34 h 156"/>
                <a:gd name="T22" fmla="*/ 80 w 158"/>
                <a:gd name="T23" fmla="*/ 34 h 156"/>
                <a:gd name="T24" fmla="*/ 111 w 158"/>
                <a:gd name="T25" fmla="*/ 59 h 156"/>
                <a:gd name="T26" fmla="*/ 90 w 158"/>
                <a:gd name="T27" fmla="*/ 83 h 156"/>
                <a:gd name="T28" fmla="*/ 115 w 158"/>
                <a:gd name="T29" fmla="*/ 122 h 156"/>
                <a:gd name="T30" fmla="*/ 98 w 158"/>
                <a:gd name="T31" fmla="*/ 122 h 156"/>
                <a:gd name="T32" fmla="*/ 76 w 158"/>
                <a:gd name="T33" fmla="*/ 84 h 156"/>
                <a:gd name="T34" fmla="*/ 63 w 158"/>
                <a:gd name="T35" fmla="*/ 84 h 156"/>
                <a:gd name="T36" fmla="*/ 63 w 158"/>
                <a:gd name="T37" fmla="*/ 122 h 156"/>
                <a:gd name="T38" fmla="*/ 49 w 158"/>
                <a:gd name="T39" fmla="*/ 122 h 156"/>
                <a:gd name="T40" fmla="*/ 49 w 158"/>
                <a:gd name="T41" fmla="*/ 34 h 156"/>
                <a:gd name="T42" fmla="*/ 77 w 158"/>
                <a:gd name="T43" fmla="*/ 74 h 156"/>
                <a:gd name="T44" fmla="*/ 98 w 158"/>
                <a:gd name="T45" fmla="*/ 59 h 156"/>
                <a:gd name="T46" fmla="*/ 79 w 158"/>
                <a:gd name="T47" fmla="*/ 45 h 156"/>
                <a:gd name="T48" fmla="*/ 63 w 158"/>
                <a:gd name="T49" fmla="*/ 45 h 156"/>
                <a:gd name="T50" fmla="*/ 63 w 158"/>
                <a:gd name="T51" fmla="*/ 74 h 156"/>
                <a:gd name="T52" fmla="*/ 77 w 158"/>
                <a:gd name="T53" fmla="*/ 7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56">
                  <a:moveTo>
                    <a:pt x="79" y="0"/>
                  </a:moveTo>
                  <a:cubicBezTo>
                    <a:pt x="122" y="0"/>
                    <a:pt x="158" y="35"/>
                    <a:pt x="158" y="78"/>
                  </a:cubicBezTo>
                  <a:cubicBezTo>
                    <a:pt x="158" y="122"/>
                    <a:pt x="122" y="156"/>
                    <a:pt x="79" y="156"/>
                  </a:cubicBezTo>
                  <a:cubicBezTo>
                    <a:pt x="35" y="156"/>
                    <a:pt x="0" y="122"/>
                    <a:pt x="0" y="78"/>
                  </a:cubicBezTo>
                  <a:cubicBezTo>
                    <a:pt x="0" y="35"/>
                    <a:pt x="35" y="0"/>
                    <a:pt x="79" y="0"/>
                  </a:cubicBezTo>
                  <a:close/>
                  <a:moveTo>
                    <a:pt x="79" y="146"/>
                  </a:moveTo>
                  <a:cubicBezTo>
                    <a:pt x="116" y="146"/>
                    <a:pt x="147" y="115"/>
                    <a:pt x="147" y="78"/>
                  </a:cubicBezTo>
                  <a:cubicBezTo>
                    <a:pt x="147" y="41"/>
                    <a:pt x="116" y="10"/>
                    <a:pt x="79" y="10"/>
                  </a:cubicBezTo>
                  <a:cubicBezTo>
                    <a:pt x="41" y="10"/>
                    <a:pt x="11" y="41"/>
                    <a:pt x="11" y="78"/>
                  </a:cubicBezTo>
                  <a:cubicBezTo>
                    <a:pt x="11" y="115"/>
                    <a:pt x="41" y="146"/>
                    <a:pt x="79" y="146"/>
                  </a:cubicBezTo>
                  <a:close/>
                  <a:moveTo>
                    <a:pt x="49" y="34"/>
                  </a:moveTo>
                  <a:lnTo>
                    <a:pt x="80" y="34"/>
                  </a:lnTo>
                  <a:cubicBezTo>
                    <a:pt x="97" y="34"/>
                    <a:pt x="111" y="41"/>
                    <a:pt x="111" y="59"/>
                  </a:cubicBezTo>
                  <a:cubicBezTo>
                    <a:pt x="111" y="73"/>
                    <a:pt x="102" y="81"/>
                    <a:pt x="90" y="83"/>
                  </a:cubicBezTo>
                  <a:lnTo>
                    <a:pt x="115" y="122"/>
                  </a:lnTo>
                  <a:lnTo>
                    <a:pt x="98" y="122"/>
                  </a:lnTo>
                  <a:lnTo>
                    <a:pt x="76" y="84"/>
                  </a:lnTo>
                  <a:lnTo>
                    <a:pt x="63" y="84"/>
                  </a:lnTo>
                  <a:lnTo>
                    <a:pt x="63" y="122"/>
                  </a:lnTo>
                  <a:lnTo>
                    <a:pt x="49" y="122"/>
                  </a:lnTo>
                  <a:lnTo>
                    <a:pt x="49" y="34"/>
                  </a:lnTo>
                  <a:close/>
                  <a:moveTo>
                    <a:pt x="77" y="74"/>
                  </a:moveTo>
                  <a:cubicBezTo>
                    <a:pt x="88" y="74"/>
                    <a:pt x="98" y="70"/>
                    <a:pt x="98" y="59"/>
                  </a:cubicBezTo>
                  <a:cubicBezTo>
                    <a:pt x="98" y="48"/>
                    <a:pt x="88" y="45"/>
                    <a:pt x="79" y="45"/>
                  </a:cubicBezTo>
                  <a:lnTo>
                    <a:pt x="63" y="45"/>
                  </a:lnTo>
                  <a:lnTo>
                    <a:pt x="63" y="74"/>
                  </a:lnTo>
                  <a:lnTo>
                    <a:pt x="77"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9"/>
            <p:cNvSpPr>
              <a:spLocks/>
            </p:cNvSpPr>
            <p:nvPr userDrawn="1"/>
          </p:nvSpPr>
          <p:spPr bwMode="auto">
            <a:xfrm>
              <a:off x="742" y="349"/>
              <a:ext cx="39" cy="62"/>
            </a:xfrm>
            <a:custGeom>
              <a:avLst/>
              <a:gdLst>
                <a:gd name="T0" fmla="*/ 81 w 360"/>
                <a:gd name="T1" fmla="*/ 577 h 577"/>
                <a:gd name="T2" fmla="*/ 0 w 360"/>
                <a:gd name="T3" fmla="*/ 577 h 577"/>
                <a:gd name="T4" fmla="*/ 0 w 360"/>
                <a:gd name="T5" fmla="*/ 0 h 577"/>
                <a:gd name="T6" fmla="*/ 360 w 360"/>
                <a:gd name="T7" fmla="*/ 0 h 577"/>
                <a:gd name="T8" fmla="*/ 360 w 360"/>
                <a:gd name="T9" fmla="*/ 71 h 577"/>
                <a:gd name="T10" fmla="*/ 81 w 360"/>
                <a:gd name="T11" fmla="*/ 71 h 577"/>
                <a:gd name="T12" fmla="*/ 81 w 360"/>
                <a:gd name="T13" fmla="*/ 250 h 577"/>
                <a:gd name="T14" fmla="*/ 342 w 360"/>
                <a:gd name="T15" fmla="*/ 250 h 577"/>
                <a:gd name="T16" fmla="*/ 342 w 360"/>
                <a:gd name="T17" fmla="*/ 320 h 577"/>
                <a:gd name="T18" fmla="*/ 81 w 360"/>
                <a:gd name="T19" fmla="*/ 320 h 577"/>
                <a:gd name="T20" fmla="*/ 81 w 360"/>
                <a:gd name="T21"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0" h="577">
                  <a:moveTo>
                    <a:pt x="81" y="577"/>
                  </a:moveTo>
                  <a:lnTo>
                    <a:pt x="0" y="577"/>
                  </a:lnTo>
                  <a:lnTo>
                    <a:pt x="0" y="0"/>
                  </a:lnTo>
                  <a:lnTo>
                    <a:pt x="360" y="0"/>
                  </a:lnTo>
                  <a:lnTo>
                    <a:pt x="360" y="71"/>
                  </a:lnTo>
                  <a:lnTo>
                    <a:pt x="81" y="71"/>
                  </a:lnTo>
                  <a:lnTo>
                    <a:pt x="81" y="250"/>
                  </a:lnTo>
                  <a:lnTo>
                    <a:pt x="342" y="250"/>
                  </a:lnTo>
                  <a:lnTo>
                    <a:pt x="342" y="320"/>
                  </a:lnTo>
                  <a:lnTo>
                    <a:pt x="81" y="320"/>
                  </a:lnTo>
                  <a:lnTo>
                    <a:pt x="81" y="5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0"/>
            <p:cNvSpPr>
              <a:spLocks noEditPoints="1"/>
            </p:cNvSpPr>
            <p:nvPr userDrawn="1"/>
          </p:nvSpPr>
          <p:spPr bwMode="auto">
            <a:xfrm>
              <a:off x="789" y="347"/>
              <a:ext cx="66" cy="66"/>
            </a:xfrm>
            <a:custGeom>
              <a:avLst/>
              <a:gdLst>
                <a:gd name="T0" fmla="*/ 304 w 611"/>
                <a:gd name="T1" fmla="*/ 607 h 607"/>
                <a:gd name="T2" fmla="*/ 0 w 611"/>
                <a:gd name="T3" fmla="*/ 303 h 607"/>
                <a:gd name="T4" fmla="*/ 304 w 611"/>
                <a:gd name="T5" fmla="*/ 0 h 607"/>
                <a:gd name="T6" fmla="*/ 611 w 611"/>
                <a:gd name="T7" fmla="*/ 303 h 607"/>
                <a:gd name="T8" fmla="*/ 304 w 611"/>
                <a:gd name="T9" fmla="*/ 607 h 607"/>
                <a:gd name="T10" fmla="*/ 304 w 611"/>
                <a:gd name="T11" fmla="*/ 71 h 607"/>
                <a:gd name="T12" fmla="*/ 87 w 611"/>
                <a:gd name="T13" fmla="*/ 303 h 607"/>
                <a:gd name="T14" fmla="*/ 304 w 611"/>
                <a:gd name="T15" fmla="*/ 534 h 607"/>
                <a:gd name="T16" fmla="*/ 524 w 611"/>
                <a:gd name="T17" fmla="*/ 303 h 607"/>
                <a:gd name="T18" fmla="*/ 304 w 611"/>
                <a:gd name="T19" fmla="*/ 71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607">
                  <a:moveTo>
                    <a:pt x="304" y="607"/>
                  </a:moveTo>
                  <a:cubicBezTo>
                    <a:pt x="129" y="607"/>
                    <a:pt x="0" y="480"/>
                    <a:pt x="0" y="303"/>
                  </a:cubicBezTo>
                  <a:cubicBezTo>
                    <a:pt x="0" y="123"/>
                    <a:pt x="129" y="0"/>
                    <a:pt x="304" y="0"/>
                  </a:cubicBezTo>
                  <a:cubicBezTo>
                    <a:pt x="481" y="0"/>
                    <a:pt x="611" y="123"/>
                    <a:pt x="611" y="303"/>
                  </a:cubicBezTo>
                  <a:cubicBezTo>
                    <a:pt x="611" y="480"/>
                    <a:pt x="481" y="607"/>
                    <a:pt x="304" y="607"/>
                  </a:cubicBezTo>
                  <a:close/>
                  <a:moveTo>
                    <a:pt x="304" y="71"/>
                  </a:moveTo>
                  <a:cubicBezTo>
                    <a:pt x="172" y="71"/>
                    <a:pt x="87" y="176"/>
                    <a:pt x="87" y="303"/>
                  </a:cubicBezTo>
                  <a:cubicBezTo>
                    <a:pt x="87" y="432"/>
                    <a:pt x="172" y="534"/>
                    <a:pt x="304" y="534"/>
                  </a:cubicBezTo>
                  <a:cubicBezTo>
                    <a:pt x="438" y="534"/>
                    <a:pt x="524" y="432"/>
                    <a:pt x="524" y="303"/>
                  </a:cubicBezTo>
                  <a:cubicBezTo>
                    <a:pt x="524" y="176"/>
                    <a:pt x="439" y="71"/>
                    <a:pt x="304"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1"/>
            <p:cNvSpPr>
              <a:spLocks noEditPoints="1"/>
            </p:cNvSpPr>
            <p:nvPr userDrawn="1"/>
          </p:nvSpPr>
          <p:spPr bwMode="auto">
            <a:xfrm>
              <a:off x="866" y="349"/>
              <a:ext cx="45" cy="62"/>
            </a:xfrm>
            <a:custGeom>
              <a:avLst/>
              <a:gdLst>
                <a:gd name="T0" fmla="*/ 81 w 412"/>
                <a:gd name="T1" fmla="*/ 577 h 577"/>
                <a:gd name="T2" fmla="*/ 0 w 412"/>
                <a:gd name="T3" fmla="*/ 577 h 577"/>
                <a:gd name="T4" fmla="*/ 0 w 412"/>
                <a:gd name="T5" fmla="*/ 0 h 577"/>
                <a:gd name="T6" fmla="*/ 185 w 412"/>
                <a:gd name="T7" fmla="*/ 0 h 577"/>
                <a:gd name="T8" fmla="*/ 391 w 412"/>
                <a:gd name="T9" fmla="*/ 160 h 577"/>
                <a:gd name="T10" fmla="*/ 250 w 412"/>
                <a:gd name="T11" fmla="*/ 312 h 577"/>
                <a:gd name="T12" fmla="*/ 412 w 412"/>
                <a:gd name="T13" fmla="*/ 577 h 577"/>
                <a:gd name="T14" fmla="*/ 314 w 412"/>
                <a:gd name="T15" fmla="*/ 577 h 577"/>
                <a:gd name="T16" fmla="*/ 167 w 412"/>
                <a:gd name="T17" fmla="*/ 320 h 577"/>
                <a:gd name="T18" fmla="*/ 81 w 412"/>
                <a:gd name="T19" fmla="*/ 320 h 577"/>
                <a:gd name="T20" fmla="*/ 81 w 412"/>
                <a:gd name="T21" fmla="*/ 577 h 577"/>
                <a:gd name="T22" fmla="*/ 81 w 412"/>
                <a:gd name="T23" fmla="*/ 253 h 577"/>
                <a:gd name="T24" fmla="*/ 174 w 412"/>
                <a:gd name="T25" fmla="*/ 253 h 577"/>
                <a:gd name="T26" fmla="*/ 309 w 412"/>
                <a:gd name="T27" fmla="*/ 160 h 577"/>
                <a:gd name="T28" fmla="*/ 179 w 412"/>
                <a:gd name="T29" fmla="*/ 69 h 577"/>
                <a:gd name="T30" fmla="*/ 81 w 412"/>
                <a:gd name="T31" fmla="*/ 69 h 577"/>
                <a:gd name="T32" fmla="*/ 81 w 412"/>
                <a:gd name="T33" fmla="*/ 253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2" h="577">
                  <a:moveTo>
                    <a:pt x="81" y="577"/>
                  </a:moveTo>
                  <a:lnTo>
                    <a:pt x="0" y="577"/>
                  </a:lnTo>
                  <a:lnTo>
                    <a:pt x="0" y="0"/>
                  </a:lnTo>
                  <a:lnTo>
                    <a:pt x="185" y="0"/>
                  </a:lnTo>
                  <a:cubicBezTo>
                    <a:pt x="297" y="0"/>
                    <a:pt x="391" y="42"/>
                    <a:pt x="391" y="160"/>
                  </a:cubicBezTo>
                  <a:cubicBezTo>
                    <a:pt x="391" y="245"/>
                    <a:pt x="333" y="298"/>
                    <a:pt x="250" y="312"/>
                  </a:cubicBezTo>
                  <a:lnTo>
                    <a:pt x="412" y="577"/>
                  </a:lnTo>
                  <a:lnTo>
                    <a:pt x="314" y="577"/>
                  </a:lnTo>
                  <a:lnTo>
                    <a:pt x="167" y="320"/>
                  </a:lnTo>
                  <a:lnTo>
                    <a:pt x="81" y="320"/>
                  </a:lnTo>
                  <a:lnTo>
                    <a:pt x="81" y="577"/>
                  </a:lnTo>
                  <a:close/>
                  <a:moveTo>
                    <a:pt x="81" y="253"/>
                  </a:moveTo>
                  <a:lnTo>
                    <a:pt x="174" y="253"/>
                  </a:lnTo>
                  <a:cubicBezTo>
                    <a:pt x="250" y="253"/>
                    <a:pt x="309" y="229"/>
                    <a:pt x="309" y="160"/>
                  </a:cubicBezTo>
                  <a:cubicBezTo>
                    <a:pt x="309" y="91"/>
                    <a:pt x="250" y="69"/>
                    <a:pt x="179" y="69"/>
                  </a:cubicBezTo>
                  <a:lnTo>
                    <a:pt x="81" y="69"/>
                  </a:lnTo>
                  <a:lnTo>
                    <a:pt x="81" y="2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12"/>
            <p:cNvSpPr>
              <a:spLocks/>
            </p:cNvSpPr>
            <p:nvPr userDrawn="1"/>
          </p:nvSpPr>
          <p:spPr bwMode="auto">
            <a:xfrm>
              <a:off x="920" y="349"/>
              <a:ext cx="48" cy="64"/>
            </a:xfrm>
            <a:custGeom>
              <a:avLst/>
              <a:gdLst>
                <a:gd name="T0" fmla="*/ 0 w 448"/>
                <a:gd name="T1" fmla="*/ 364 h 592"/>
                <a:gd name="T2" fmla="*/ 0 w 448"/>
                <a:gd name="T3" fmla="*/ 0 h 592"/>
                <a:gd name="T4" fmla="*/ 80 w 448"/>
                <a:gd name="T5" fmla="*/ 0 h 592"/>
                <a:gd name="T6" fmla="*/ 80 w 448"/>
                <a:gd name="T7" fmla="*/ 359 h 592"/>
                <a:gd name="T8" fmla="*/ 224 w 448"/>
                <a:gd name="T9" fmla="*/ 519 h 592"/>
                <a:gd name="T10" fmla="*/ 367 w 448"/>
                <a:gd name="T11" fmla="*/ 359 h 592"/>
                <a:gd name="T12" fmla="*/ 367 w 448"/>
                <a:gd name="T13" fmla="*/ 0 h 592"/>
                <a:gd name="T14" fmla="*/ 448 w 448"/>
                <a:gd name="T15" fmla="*/ 0 h 592"/>
                <a:gd name="T16" fmla="*/ 448 w 448"/>
                <a:gd name="T17" fmla="*/ 364 h 592"/>
                <a:gd name="T18" fmla="*/ 224 w 448"/>
                <a:gd name="T19" fmla="*/ 592 h 592"/>
                <a:gd name="T20" fmla="*/ 0 w 448"/>
                <a:gd name="T21" fmla="*/ 36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592">
                  <a:moveTo>
                    <a:pt x="0" y="364"/>
                  </a:moveTo>
                  <a:lnTo>
                    <a:pt x="0" y="0"/>
                  </a:lnTo>
                  <a:lnTo>
                    <a:pt x="80" y="0"/>
                  </a:lnTo>
                  <a:lnTo>
                    <a:pt x="80" y="359"/>
                  </a:lnTo>
                  <a:cubicBezTo>
                    <a:pt x="80" y="438"/>
                    <a:pt x="116" y="519"/>
                    <a:pt x="224" y="519"/>
                  </a:cubicBezTo>
                  <a:cubicBezTo>
                    <a:pt x="331" y="519"/>
                    <a:pt x="367" y="438"/>
                    <a:pt x="367" y="359"/>
                  </a:cubicBezTo>
                  <a:lnTo>
                    <a:pt x="367" y="0"/>
                  </a:lnTo>
                  <a:lnTo>
                    <a:pt x="448" y="0"/>
                  </a:lnTo>
                  <a:lnTo>
                    <a:pt x="448" y="364"/>
                  </a:lnTo>
                  <a:cubicBezTo>
                    <a:pt x="448" y="482"/>
                    <a:pt x="376" y="592"/>
                    <a:pt x="224" y="592"/>
                  </a:cubicBezTo>
                  <a:cubicBezTo>
                    <a:pt x="71" y="592"/>
                    <a:pt x="0" y="482"/>
                    <a:pt x="0" y="3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13"/>
            <p:cNvSpPr>
              <a:spLocks/>
            </p:cNvSpPr>
            <p:nvPr userDrawn="1"/>
          </p:nvSpPr>
          <p:spPr bwMode="auto">
            <a:xfrm>
              <a:off x="983" y="349"/>
              <a:ext cx="64" cy="62"/>
            </a:xfrm>
            <a:custGeom>
              <a:avLst/>
              <a:gdLst>
                <a:gd name="T0" fmla="*/ 298 w 596"/>
                <a:gd name="T1" fmla="*/ 443 h 577"/>
                <a:gd name="T2" fmla="*/ 300 w 596"/>
                <a:gd name="T3" fmla="*/ 443 h 577"/>
                <a:gd name="T4" fmla="*/ 470 w 596"/>
                <a:gd name="T5" fmla="*/ 0 h 577"/>
                <a:gd name="T6" fmla="*/ 596 w 596"/>
                <a:gd name="T7" fmla="*/ 0 h 577"/>
                <a:gd name="T8" fmla="*/ 596 w 596"/>
                <a:gd name="T9" fmla="*/ 577 h 577"/>
                <a:gd name="T10" fmla="*/ 515 w 596"/>
                <a:gd name="T11" fmla="*/ 577 h 577"/>
                <a:gd name="T12" fmla="*/ 515 w 596"/>
                <a:gd name="T13" fmla="*/ 95 h 577"/>
                <a:gd name="T14" fmla="*/ 514 w 596"/>
                <a:gd name="T15" fmla="*/ 95 h 577"/>
                <a:gd name="T16" fmla="*/ 322 w 596"/>
                <a:gd name="T17" fmla="*/ 577 h 577"/>
                <a:gd name="T18" fmla="*/ 271 w 596"/>
                <a:gd name="T19" fmla="*/ 577 h 577"/>
                <a:gd name="T20" fmla="*/ 80 w 596"/>
                <a:gd name="T21" fmla="*/ 95 h 577"/>
                <a:gd name="T22" fmla="*/ 78 w 596"/>
                <a:gd name="T23" fmla="*/ 95 h 577"/>
                <a:gd name="T24" fmla="*/ 78 w 596"/>
                <a:gd name="T25" fmla="*/ 577 h 577"/>
                <a:gd name="T26" fmla="*/ 0 w 596"/>
                <a:gd name="T27" fmla="*/ 577 h 577"/>
                <a:gd name="T28" fmla="*/ 0 w 596"/>
                <a:gd name="T29" fmla="*/ 0 h 577"/>
                <a:gd name="T30" fmla="*/ 126 w 596"/>
                <a:gd name="T31" fmla="*/ 0 h 577"/>
                <a:gd name="T32" fmla="*/ 298 w 596"/>
                <a:gd name="T33" fmla="*/ 443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6" h="577">
                  <a:moveTo>
                    <a:pt x="298" y="443"/>
                  </a:moveTo>
                  <a:lnTo>
                    <a:pt x="300" y="443"/>
                  </a:lnTo>
                  <a:lnTo>
                    <a:pt x="470" y="0"/>
                  </a:lnTo>
                  <a:lnTo>
                    <a:pt x="596" y="0"/>
                  </a:lnTo>
                  <a:lnTo>
                    <a:pt x="596" y="577"/>
                  </a:lnTo>
                  <a:lnTo>
                    <a:pt x="515" y="577"/>
                  </a:lnTo>
                  <a:lnTo>
                    <a:pt x="515" y="95"/>
                  </a:lnTo>
                  <a:lnTo>
                    <a:pt x="514" y="95"/>
                  </a:lnTo>
                  <a:lnTo>
                    <a:pt x="322" y="577"/>
                  </a:lnTo>
                  <a:lnTo>
                    <a:pt x="271" y="577"/>
                  </a:lnTo>
                  <a:lnTo>
                    <a:pt x="80" y="95"/>
                  </a:lnTo>
                  <a:lnTo>
                    <a:pt x="78" y="95"/>
                  </a:lnTo>
                  <a:lnTo>
                    <a:pt x="78" y="577"/>
                  </a:lnTo>
                  <a:lnTo>
                    <a:pt x="0" y="577"/>
                  </a:lnTo>
                  <a:lnTo>
                    <a:pt x="0" y="0"/>
                  </a:lnTo>
                  <a:lnTo>
                    <a:pt x="126" y="0"/>
                  </a:lnTo>
                  <a:lnTo>
                    <a:pt x="298"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 name="Freeform 14"/>
            <p:cNvSpPr>
              <a:spLocks/>
            </p:cNvSpPr>
            <p:nvPr userDrawn="1"/>
          </p:nvSpPr>
          <p:spPr bwMode="auto">
            <a:xfrm>
              <a:off x="228" y="198"/>
              <a:ext cx="360" cy="360"/>
            </a:xfrm>
            <a:custGeom>
              <a:avLst/>
              <a:gdLst>
                <a:gd name="T0" fmla="*/ 1 w 3347"/>
                <a:gd name="T1" fmla="*/ 3347 h 3347"/>
                <a:gd name="T2" fmla="*/ 0 w 3347"/>
                <a:gd name="T3" fmla="*/ 3347 h 3347"/>
                <a:gd name="T4" fmla="*/ 0 w 3347"/>
                <a:gd name="T5" fmla="*/ 0 h 3347"/>
                <a:gd name="T6" fmla="*/ 3347 w 3347"/>
                <a:gd name="T7" fmla="*/ 0 h 3347"/>
                <a:gd name="T8" fmla="*/ 3347 w 3347"/>
                <a:gd name="T9" fmla="*/ 1 h 3347"/>
                <a:gd name="T10" fmla="*/ 2687 w 3347"/>
                <a:gd name="T11" fmla="*/ 660 h 3347"/>
                <a:gd name="T12" fmla="*/ 2687 w 3347"/>
                <a:gd name="T13" fmla="*/ 659 h 3347"/>
                <a:gd name="T14" fmla="*/ 659 w 3347"/>
                <a:gd name="T15" fmla="*/ 659 h 3347"/>
                <a:gd name="T16" fmla="*/ 659 w 3347"/>
                <a:gd name="T17" fmla="*/ 2688 h 3347"/>
                <a:gd name="T18" fmla="*/ 660 w 3347"/>
                <a:gd name="T19" fmla="*/ 2688 h 3347"/>
                <a:gd name="T20" fmla="*/ 1 w 3347"/>
                <a:gd name="T21" fmla="*/ 3347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7" h="3347">
                  <a:moveTo>
                    <a:pt x="1" y="3347"/>
                  </a:moveTo>
                  <a:lnTo>
                    <a:pt x="0" y="3347"/>
                  </a:lnTo>
                  <a:lnTo>
                    <a:pt x="0" y="0"/>
                  </a:lnTo>
                  <a:lnTo>
                    <a:pt x="3347" y="0"/>
                  </a:lnTo>
                  <a:lnTo>
                    <a:pt x="3347" y="1"/>
                  </a:lnTo>
                  <a:lnTo>
                    <a:pt x="2687" y="660"/>
                  </a:lnTo>
                  <a:lnTo>
                    <a:pt x="2687" y="659"/>
                  </a:lnTo>
                  <a:lnTo>
                    <a:pt x="659" y="659"/>
                  </a:lnTo>
                  <a:lnTo>
                    <a:pt x="659" y="2688"/>
                  </a:lnTo>
                  <a:lnTo>
                    <a:pt x="660" y="2688"/>
                  </a:lnTo>
                  <a:lnTo>
                    <a:pt x="1" y="33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Freeform 15"/>
            <p:cNvSpPr>
              <a:spLocks/>
            </p:cNvSpPr>
            <p:nvPr userDrawn="1"/>
          </p:nvSpPr>
          <p:spPr bwMode="auto">
            <a:xfrm>
              <a:off x="369" y="341"/>
              <a:ext cx="148" cy="71"/>
            </a:xfrm>
            <a:custGeom>
              <a:avLst/>
              <a:gdLst>
                <a:gd name="T0" fmla="*/ 1373 w 1373"/>
                <a:gd name="T1" fmla="*/ 0 h 659"/>
                <a:gd name="T2" fmla="*/ 0 w 1373"/>
                <a:gd name="T3" fmla="*/ 0 h 659"/>
                <a:gd name="T4" fmla="*/ 0 w 1373"/>
                <a:gd name="T5" fmla="*/ 659 h 659"/>
                <a:gd name="T6" fmla="*/ 714 w 1373"/>
                <a:gd name="T7" fmla="*/ 659 h 659"/>
                <a:gd name="T8" fmla="*/ 1373 w 1373"/>
                <a:gd name="T9" fmla="*/ 0 h 659"/>
              </a:gdLst>
              <a:ahLst/>
              <a:cxnLst>
                <a:cxn ang="0">
                  <a:pos x="T0" y="T1"/>
                </a:cxn>
                <a:cxn ang="0">
                  <a:pos x="T2" y="T3"/>
                </a:cxn>
                <a:cxn ang="0">
                  <a:pos x="T4" y="T5"/>
                </a:cxn>
                <a:cxn ang="0">
                  <a:pos x="T6" y="T7"/>
                </a:cxn>
                <a:cxn ang="0">
                  <a:pos x="T8" y="T9"/>
                </a:cxn>
              </a:cxnLst>
              <a:rect l="0" t="0" r="r" b="b"/>
              <a:pathLst>
                <a:path w="1373" h="659">
                  <a:moveTo>
                    <a:pt x="1373" y="0"/>
                  </a:moveTo>
                  <a:lnTo>
                    <a:pt x="0" y="0"/>
                  </a:lnTo>
                  <a:lnTo>
                    <a:pt x="0" y="659"/>
                  </a:lnTo>
                  <a:lnTo>
                    <a:pt x="714" y="659"/>
                  </a:lnTo>
                  <a:lnTo>
                    <a:pt x="13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Freeform 16"/>
            <p:cNvSpPr>
              <a:spLocks noEditPoints="1"/>
            </p:cNvSpPr>
            <p:nvPr userDrawn="1"/>
          </p:nvSpPr>
          <p:spPr bwMode="auto">
            <a:xfrm>
              <a:off x="547" y="455"/>
              <a:ext cx="613" cy="67"/>
            </a:xfrm>
            <a:custGeom>
              <a:avLst/>
              <a:gdLst>
                <a:gd name="T0" fmla="*/ 186 w 5705"/>
                <a:gd name="T1" fmla="*/ 604 h 620"/>
                <a:gd name="T2" fmla="*/ 186 w 5705"/>
                <a:gd name="T3" fmla="*/ 16 h 620"/>
                <a:gd name="T4" fmla="*/ 0 w 5705"/>
                <a:gd name="T5" fmla="*/ 604 h 620"/>
                <a:gd name="T6" fmla="*/ 174 w 5705"/>
                <a:gd name="T7" fmla="*/ 58 h 620"/>
                <a:gd name="T8" fmla="*/ 174 w 5705"/>
                <a:gd name="T9" fmla="*/ 562 h 620"/>
                <a:gd name="T10" fmla="*/ 48 w 5705"/>
                <a:gd name="T11" fmla="*/ 58 h 620"/>
                <a:gd name="T12" fmla="*/ 946 w 5705"/>
                <a:gd name="T13" fmla="*/ 319 h 620"/>
                <a:gd name="T14" fmla="*/ 654 w 5705"/>
                <a:gd name="T15" fmla="*/ 277 h 620"/>
                <a:gd name="T16" fmla="*/ 966 w 5705"/>
                <a:gd name="T17" fmla="*/ 58 h 620"/>
                <a:gd name="T18" fmla="*/ 608 w 5705"/>
                <a:gd name="T19" fmla="*/ 16 h 620"/>
                <a:gd name="T20" fmla="*/ 977 w 5705"/>
                <a:gd name="T21" fmla="*/ 604 h 620"/>
                <a:gd name="T22" fmla="*/ 654 w 5705"/>
                <a:gd name="T23" fmla="*/ 562 h 620"/>
                <a:gd name="T24" fmla="*/ 1290 w 5705"/>
                <a:gd name="T25" fmla="*/ 620 h 620"/>
                <a:gd name="T26" fmla="*/ 1512 w 5705"/>
                <a:gd name="T27" fmla="*/ 16 h 620"/>
                <a:gd name="T28" fmla="*/ 1464 w 5705"/>
                <a:gd name="T29" fmla="*/ 378 h 620"/>
                <a:gd name="T30" fmla="*/ 1116 w 5705"/>
                <a:gd name="T31" fmla="*/ 378 h 620"/>
                <a:gd name="T32" fmla="*/ 1069 w 5705"/>
                <a:gd name="T33" fmla="*/ 16 h 620"/>
                <a:gd name="T34" fmla="*/ 1290 w 5705"/>
                <a:gd name="T35" fmla="*/ 620 h 620"/>
                <a:gd name="T36" fmla="*/ 2018 w 5705"/>
                <a:gd name="T37" fmla="*/ 58 h 620"/>
                <a:gd name="T38" fmla="*/ 1575 w 5705"/>
                <a:gd name="T39" fmla="*/ 16 h 620"/>
                <a:gd name="T40" fmla="*/ 1773 w 5705"/>
                <a:gd name="T41" fmla="*/ 58 h 620"/>
                <a:gd name="T42" fmla="*/ 1820 w 5705"/>
                <a:gd name="T43" fmla="*/ 604 h 620"/>
                <a:gd name="T44" fmla="*/ 2396 w 5705"/>
                <a:gd name="T45" fmla="*/ 70 h 620"/>
                <a:gd name="T46" fmla="*/ 2048 w 5705"/>
                <a:gd name="T47" fmla="*/ 159 h 620"/>
                <a:gd name="T48" fmla="*/ 2217 w 5705"/>
                <a:gd name="T49" fmla="*/ 578 h 620"/>
                <a:gd name="T50" fmla="*/ 2039 w 5705"/>
                <a:gd name="T51" fmla="*/ 535 h 620"/>
                <a:gd name="T52" fmla="*/ 2405 w 5705"/>
                <a:gd name="T53" fmla="*/ 454 h 620"/>
                <a:gd name="T54" fmla="*/ 2232 w 5705"/>
                <a:gd name="T55" fmla="*/ 41 h 620"/>
                <a:gd name="T56" fmla="*/ 2396 w 5705"/>
                <a:gd name="T57" fmla="*/ 70 h 620"/>
                <a:gd name="T58" fmla="*/ 2789 w 5705"/>
                <a:gd name="T59" fmla="*/ 577 h 620"/>
                <a:gd name="T60" fmla="*/ 2789 w 5705"/>
                <a:gd name="T61" fmla="*/ 42 h 620"/>
                <a:gd name="T62" fmla="*/ 2991 w 5705"/>
                <a:gd name="T63" fmla="*/ 86 h 620"/>
                <a:gd name="T64" fmla="*/ 2484 w 5705"/>
                <a:gd name="T65" fmla="*/ 310 h 620"/>
                <a:gd name="T66" fmla="*/ 3002 w 5705"/>
                <a:gd name="T67" fmla="*/ 517 h 620"/>
                <a:gd name="T68" fmla="*/ 3089 w 5705"/>
                <a:gd name="T69" fmla="*/ 604 h 620"/>
                <a:gd name="T70" fmla="*/ 3136 w 5705"/>
                <a:gd name="T71" fmla="*/ 321 h 620"/>
                <a:gd name="T72" fmla="*/ 3479 w 5705"/>
                <a:gd name="T73" fmla="*/ 604 h 620"/>
                <a:gd name="T74" fmla="*/ 3527 w 5705"/>
                <a:gd name="T75" fmla="*/ 16 h 620"/>
                <a:gd name="T76" fmla="*/ 3479 w 5705"/>
                <a:gd name="T77" fmla="*/ 277 h 620"/>
                <a:gd name="T78" fmla="*/ 3136 w 5705"/>
                <a:gd name="T79" fmla="*/ 16 h 620"/>
                <a:gd name="T80" fmla="*/ 3089 w 5705"/>
                <a:gd name="T81" fmla="*/ 604 h 620"/>
                <a:gd name="T82" fmla="*/ 3647 w 5705"/>
                <a:gd name="T83" fmla="*/ 16 h 620"/>
                <a:gd name="T84" fmla="*/ 3974 w 5705"/>
                <a:gd name="T85" fmla="*/ 604 h 620"/>
                <a:gd name="T86" fmla="*/ 3695 w 5705"/>
                <a:gd name="T87" fmla="*/ 562 h 620"/>
                <a:gd name="T88" fmla="*/ 4107 w 5705"/>
                <a:gd name="T89" fmla="*/ 445 h 620"/>
                <a:gd name="T90" fmla="*/ 4488 w 5705"/>
                <a:gd name="T91" fmla="*/ 604 h 620"/>
                <a:gd name="T92" fmla="*/ 4290 w 5705"/>
                <a:gd name="T93" fmla="*/ 16 h 620"/>
                <a:gd name="T94" fmla="*/ 3988 w 5705"/>
                <a:gd name="T95" fmla="*/ 604 h 620"/>
                <a:gd name="T96" fmla="*/ 4107 w 5705"/>
                <a:gd name="T97" fmla="*/ 445 h 620"/>
                <a:gd name="T98" fmla="*/ 4404 w 5705"/>
                <a:gd name="T99" fmla="*/ 402 h 620"/>
                <a:gd name="T100" fmla="*/ 4265 w 5705"/>
                <a:gd name="T101" fmla="*/ 66 h 620"/>
                <a:gd name="T102" fmla="*/ 4608 w 5705"/>
                <a:gd name="T103" fmla="*/ 16 h 620"/>
                <a:gd name="T104" fmla="*/ 4655 w 5705"/>
                <a:gd name="T105" fmla="*/ 604 h 620"/>
                <a:gd name="T106" fmla="*/ 4657 w 5705"/>
                <a:gd name="T107" fmla="*/ 81 h 620"/>
                <a:gd name="T108" fmla="*/ 5083 w 5705"/>
                <a:gd name="T109" fmla="*/ 604 h 620"/>
                <a:gd name="T110" fmla="*/ 5036 w 5705"/>
                <a:gd name="T111" fmla="*/ 16 h 620"/>
                <a:gd name="T112" fmla="*/ 5034 w 5705"/>
                <a:gd name="T113" fmla="*/ 536 h 620"/>
                <a:gd name="T114" fmla="*/ 5204 w 5705"/>
                <a:gd name="T115" fmla="*/ 604 h 620"/>
                <a:gd name="T116" fmla="*/ 5705 w 5705"/>
                <a:gd name="T117" fmla="*/ 310 h 620"/>
                <a:gd name="T118" fmla="*/ 5204 w 5705"/>
                <a:gd name="T119" fmla="*/ 16 h 620"/>
                <a:gd name="T120" fmla="*/ 5252 w 5705"/>
                <a:gd name="T121" fmla="*/ 58 h 620"/>
                <a:gd name="T122" fmla="*/ 5655 w 5705"/>
                <a:gd name="T123" fmla="*/ 310 h 620"/>
                <a:gd name="T124" fmla="*/ 5252 w 5705"/>
                <a:gd name="T125" fmla="*/ 562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5" h="620">
                  <a:moveTo>
                    <a:pt x="0" y="604"/>
                  </a:moveTo>
                  <a:lnTo>
                    <a:pt x="186" y="604"/>
                  </a:lnTo>
                  <a:cubicBezTo>
                    <a:pt x="344" y="604"/>
                    <a:pt x="501" y="508"/>
                    <a:pt x="501" y="310"/>
                  </a:cubicBezTo>
                  <a:cubicBezTo>
                    <a:pt x="501" y="111"/>
                    <a:pt x="344" y="16"/>
                    <a:pt x="186" y="16"/>
                  </a:cubicBezTo>
                  <a:lnTo>
                    <a:pt x="0" y="16"/>
                  </a:lnTo>
                  <a:lnTo>
                    <a:pt x="0" y="604"/>
                  </a:lnTo>
                  <a:close/>
                  <a:moveTo>
                    <a:pt x="48" y="58"/>
                  </a:moveTo>
                  <a:lnTo>
                    <a:pt x="174" y="58"/>
                  </a:lnTo>
                  <a:cubicBezTo>
                    <a:pt x="350" y="58"/>
                    <a:pt x="451" y="166"/>
                    <a:pt x="451" y="310"/>
                  </a:cubicBezTo>
                  <a:cubicBezTo>
                    <a:pt x="451" y="453"/>
                    <a:pt x="350" y="562"/>
                    <a:pt x="174" y="562"/>
                  </a:cubicBezTo>
                  <a:lnTo>
                    <a:pt x="48" y="562"/>
                  </a:lnTo>
                  <a:lnTo>
                    <a:pt x="48" y="58"/>
                  </a:lnTo>
                  <a:close/>
                  <a:moveTo>
                    <a:pt x="654" y="319"/>
                  </a:moveTo>
                  <a:lnTo>
                    <a:pt x="946" y="319"/>
                  </a:lnTo>
                  <a:lnTo>
                    <a:pt x="946" y="277"/>
                  </a:lnTo>
                  <a:lnTo>
                    <a:pt x="654" y="277"/>
                  </a:lnTo>
                  <a:lnTo>
                    <a:pt x="654" y="58"/>
                  </a:lnTo>
                  <a:lnTo>
                    <a:pt x="966" y="58"/>
                  </a:lnTo>
                  <a:lnTo>
                    <a:pt x="966" y="16"/>
                  </a:lnTo>
                  <a:lnTo>
                    <a:pt x="608" y="16"/>
                  </a:lnTo>
                  <a:lnTo>
                    <a:pt x="608" y="604"/>
                  </a:lnTo>
                  <a:lnTo>
                    <a:pt x="977" y="604"/>
                  </a:lnTo>
                  <a:lnTo>
                    <a:pt x="977" y="562"/>
                  </a:lnTo>
                  <a:lnTo>
                    <a:pt x="654" y="562"/>
                  </a:lnTo>
                  <a:lnTo>
                    <a:pt x="654" y="319"/>
                  </a:lnTo>
                  <a:close/>
                  <a:moveTo>
                    <a:pt x="1290" y="620"/>
                  </a:moveTo>
                  <a:cubicBezTo>
                    <a:pt x="1464" y="620"/>
                    <a:pt x="1512" y="492"/>
                    <a:pt x="1512" y="384"/>
                  </a:cubicBezTo>
                  <a:lnTo>
                    <a:pt x="1512" y="16"/>
                  </a:lnTo>
                  <a:lnTo>
                    <a:pt x="1464" y="16"/>
                  </a:lnTo>
                  <a:lnTo>
                    <a:pt x="1464" y="378"/>
                  </a:lnTo>
                  <a:cubicBezTo>
                    <a:pt x="1464" y="474"/>
                    <a:pt x="1426" y="577"/>
                    <a:pt x="1290" y="577"/>
                  </a:cubicBezTo>
                  <a:cubicBezTo>
                    <a:pt x="1153" y="577"/>
                    <a:pt x="1116" y="472"/>
                    <a:pt x="1116" y="378"/>
                  </a:cubicBezTo>
                  <a:lnTo>
                    <a:pt x="1116" y="16"/>
                  </a:lnTo>
                  <a:lnTo>
                    <a:pt x="1069" y="16"/>
                  </a:lnTo>
                  <a:lnTo>
                    <a:pt x="1069" y="384"/>
                  </a:lnTo>
                  <a:cubicBezTo>
                    <a:pt x="1069" y="492"/>
                    <a:pt x="1117" y="620"/>
                    <a:pt x="1290" y="620"/>
                  </a:cubicBezTo>
                  <a:close/>
                  <a:moveTo>
                    <a:pt x="1820" y="58"/>
                  </a:moveTo>
                  <a:lnTo>
                    <a:pt x="2018" y="58"/>
                  </a:lnTo>
                  <a:lnTo>
                    <a:pt x="2018" y="16"/>
                  </a:lnTo>
                  <a:lnTo>
                    <a:pt x="1575" y="16"/>
                  </a:lnTo>
                  <a:lnTo>
                    <a:pt x="1575" y="58"/>
                  </a:lnTo>
                  <a:lnTo>
                    <a:pt x="1773" y="58"/>
                  </a:lnTo>
                  <a:lnTo>
                    <a:pt x="1773" y="604"/>
                  </a:lnTo>
                  <a:lnTo>
                    <a:pt x="1820" y="604"/>
                  </a:lnTo>
                  <a:lnTo>
                    <a:pt x="1820" y="58"/>
                  </a:lnTo>
                  <a:close/>
                  <a:moveTo>
                    <a:pt x="2396" y="70"/>
                  </a:moveTo>
                  <a:cubicBezTo>
                    <a:pt x="2366" y="31"/>
                    <a:pt x="2312" y="0"/>
                    <a:pt x="2235" y="0"/>
                  </a:cubicBezTo>
                  <a:cubicBezTo>
                    <a:pt x="2145" y="0"/>
                    <a:pt x="2048" y="51"/>
                    <a:pt x="2048" y="159"/>
                  </a:cubicBezTo>
                  <a:cubicBezTo>
                    <a:pt x="2048" y="368"/>
                    <a:pt x="2357" y="283"/>
                    <a:pt x="2357" y="456"/>
                  </a:cubicBezTo>
                  <a:cubicBezTo>
                    <a:pt x="2357" y="536"/>
                    <a:pt x="2286" y="578"/>
                    <a:pt x="2217" y="578"/>
                  </a:cubicBezTo>
                  <a:cubicBezTo>
                    <a:pt x="2160" y="578"/>
                    <a:pt x="2114" y="555"/>
                    <a:pt x="2073" y="506"/>
                  </a:cubicBezTo>
                  <a:lnTo>
                    <a:pt x="2039" y="535"/>
                  </a:lnTo>
                  <a:cubicBezTo>
                    <a:pt x="2081" y="589"/>
                    <a:pt x="2142" y="620"/>
                    <a:pt x="2217" y="620"/>
                  </a:cubicBezTo>
                  <a:cubicBezTo>
                    <a:pt x="2311" y="620"/>
                    <a:pt x="2405" y="567"/>
                    <a:pt x="2405" y="454"/>
                  </a:cubicBezTo>
                  <a:cubicBezTo>
                    <a:pt x="2405" y="243"/>
                    <a:pt x="2096" y="331"/>
                    <a:pt x="2096" y="159"/>
                  </a:cubicBezTo>
                  <a:cubicBezTo>
                    <a:pt x="2096" y="79"/>
                    <a:pt x="2168" y="41"/>
                    <a:pt x="2232" y="41"/>
                  </a:cubicBezTo>
                  <a:cubicBezTo>
                    <a:pt x="2289" y="41"/>
                    <a:pt x="2330" y="62"/>
                    <a:pt x="2362" y="100"/>
                  </a:cubicBezTo>
                  <a:lnTo>
                    <a:pt x="2396" y="70"/>
                  </a:lnTo>
                  <a:close/>
                  <a:moveTo>
                    <a:pt x="2969" y="491"/>
                  </a:moveTo>
                  <a:cubicBezTo>
                    <a:pt x="2916" y="557"/>
                    <a:pt x="2858" y="577"/>
                    <a:pt x="2789" y="577"/>
                  </a:cubicBezTo>
                  <a:cubicBezTo>
                    <a:pt x="2632" y="577"/>
                    <a:pt x="2534" y="454"/>
                    <a:pt x="2534" y="310"/>
                  </a:cubicBezTo>
                  <a:cubicBezTo>
                    <a:pt x="2534" y="164"/>
                    <a:pt x="2632" y="42"/>
                    <a:pt x="2789" y="42"/>
                  </a:cubicBezTo>
                  <a:cubicBezTo>
                    <a:pt x="2860" y="42"/>
                    <a:pt x="2923" y="74"/>
                    <a:pt x="2957" y="117"/>
                  </a:cubicBezTo>
                  <a:lnTo>
                    <a:pt x="2991" y="86"/>
                  </a:lnTo>
                  <a:cubicBezTo>
                    <a:pt x="2948" y="31"/>
                    <a:pt x="2874" y="0"/>
                    <a:pt x="2788" y="0"/>
                  </a:cubicBezTo>
                  <a:cubicBezTo>
                    <a:pt x="2613" y="0"/>
                    <a:pt x="2484" y="130"/>
                    <a:pt x="2484" y="310"/>
                  </a:cubicBezTo>
                  <a:cubicBezTo>
                    <a:pt x="2484" y="489"/>
                    <a:pt x="2610" y="620"/>
                    <a:pt x="2787" y="620"/>
                  </a:cubicBezTo>
                  <a:cubicBezTo>
                    <a:pt x="2885" y="620"/>
                    <a:pt x="2953" y="580"/>
                    <a:pt x="3002" y="517"/>
                  </a:cubicBezTo>
                  <a:lnTo>
                    <a:pt x="2969" y="491"/>
                  </a:lnTo>
                  <a:close/>
                  <a:moveTo>
                    <a:pt x="3089" y="604"/>
                  </a:moveTo>
                  <a:lnTo>
                    <a:pt x="3136" y="604"/>
                  </a:lnTo>
                  <a:lnTo>
                    <a:pt x="3136" y="321"/>
                  </a:lnTo>
                  <a:lnTo>
                    <a:pt x="3479" y="321"/>
                  </a:lnTo>
                  <a:lnTo>
                    <a:pt x="3479" y="604"/>
                  </a:lnTo>
                  <a:lnTo>
                    <a:pt x="3527" y="604"/>
                  </a:lnTo>
                  <a:lnTo>
                    <a:pt x="3527" y="16"/>
                  </a:lnTo>
                  <a:lnTo>
                    <a:pt x="3479" y="16"/>
                  </a:lnTo>
                  <a:lnTo>
                    <a:pt x="3479" y="277"/>
                  </a:lnTo>
                  <a:lnTo>
                    <a:pt x="3136" y="277"/>
                  </a:lnTo>
                  <a:lnTo>
                    <a:pt x="3136" y="16"/>
                  </a:lnTo>
                  <a:lnTo>
                    <a:pt x="3089" y="16"/>
                  </a:lnTo>
                  <a:lnTo>
                    <a:pt x="3089" y="604"/>
                  </a:lnTo>
                  <a:close/>
                  <a:moveTo>
                    <a:pt x="3695" y="16"/>
                  </a:moveTo>
                  <a:lnTo>
                    <a:pt x="3647" y="16"/>
                  </a:lnTo>
                  <a:lnTo>
                    <a:pt x="3647" y="604"/>
                  </a:lnTo>
                  <a:lnTo>
                    <a:pt x="3974" y="604"/>
                  </a:lnTo>
                  <a:lnTo>
                    <a:pt x="3974" y="562"/>
                  </a:lnTo>
                  <a:lnTo>
                    <a:pt x="3695" y="562"/>
                  </a:lnTo>
                  <a:lnTo>
                    <a:pt x="3695" y="16"/>
                  </a:lnTo>
                  <a:close/>
                  <a:moveTo>
                    <a:pt x="4107" y="445"/>
                  </a:moveTo>
                  <a:lnTo>
                    <a:pt x="4422" y="445"/>
                  </a:lnTo>
                  <a:lnTo>
                    <a:pt x="4488" y="604"/>
                  </a:lnTo>
                  <a:lnTo>
                    <a:pt x="4540" y="604"/>
                  </a:lnTo>
                  <a:lnTo>
                    <a:pt x="4290" y="16"/>
                  </a:lnTo>
                  <a:lnTo>
                    <a:pt x="4243" y="16"/>
                  </a:lnTo>
                  <a:lnTo>
                    <a:pt x="3988" y="604"/>
                  </a:lnTo>
                  <a:lnTo>
                    <a:pt x="4040" y="604"/>
                  </a:lnTo>
                  <a:lnTo>
                    <a:pt x="4107" y="445"/>
                  </a:lnTo>
                  <a:close/>
                  <a:moveTo>
                    <a:pt x="4265" y="66"/>
                  </a:moveTo>
                  <a:lnTo>
                    <a:pt x="4404" y="402"/>
                  </a:lnTo>
                  <a:lnTo>
                    <a:pt x="4124" y="402"/>
                  </a:lnTo>
                  <a:lnTo>
                    <a:pt x="4265" y="66"/>
                  </a:lnTo>
                  <a:close/>
                  <a:moveTo>
                    <a:pt x="4668" y="16"/>
                  </a:moveTo>
                  <a:lnTo>
                    <a:pt x="4608" y="16"/>
                  </a:lnTo>
                  <a:lnTo>
                    <a:pt x="4608" y="604"/>
                  </a:lnTo>
                  <a:lnTo>
                    <a:pt x="4655" y="604"/>
                  </a:lnTo>
                  <a:lnTo>
                    <a:pt x="4655" y="81"/>
                  </a:lnTo>
                  <a:lnTo>
                    <a:pt x="4657" y="81"/>
                  </a:lnTo>
                  <a:lnTo>
                    <a:pt x="5023" y="604"/>
                  </a:lnTo>
                  <a:lnTo>
                    <a:pt x="5083" y="604"/>
                  </a:lnTo>
                  <a:lnTo>
                    <a:pt x="5083" y="16"/>
                  </a:lnTo>
                  <a:lnTo>
                    <a:pt x="5036" y="16"/>
                  </a:lnTo>
                  <a:lnTo>
                    <a:pt x="5036" y="536"/>
                  </a:lnTo>
                  <a:lnTo>
                    <a:pt x="5034" y="536"/>
                  </a:lnTo>
                  <a:lnTo>
                    <a:pt x="4668" y="16"/>
                  </a:lnTo>
                  <a:close/>
                  <a:moveTo>
                    <a:pt x="5204" y="604"/>
                  </a:moveTo>
                  <a:lnTo>
                    <a:pt x="5390" y="604"/>
                  </a:lnTo>
                  <a:cubicBezTo>
                    <a:pt x="5548" y="604"/>
                    <a:pt x="5705" y="508"/>
                    <a:pt x="5705" y="310"/>
                  </a:cubicBezTo>
                  <a:cubicBezTo>
                    <a:pt x="5705" y="111"/>
                    <a:pt x="5548" y="16"/>
                    <a:pt x="5390" y="16"/>
                  </a:cubicBezTo>
                  <a:lnTo>
                    <a:pt x="5204" y="16"/>
                  </a:lnTo>
                  <a:lnTo>
                    <a:pt x="5204" y="604"/>
                  </a:lnTo>
                  <a:close/>
                  <a:moveTo>
                    <a:pt x="5252" y="58"/>
                  </a:moveTo>
                  <a:lnTo>
                    <a:pt x="5378" y="58"/>
                  </a:lnTo>
                  <a:cubicBezTo>
                    <a:pt x="5554" y="58"/>
                    <a:pt x="5655" y="166"/>
                    <a:pt x="5655" y="310"/>
                  </a:cubicBezTo>
                  <a:cubicBezTo>
                    <a:pt x="5655" y="453"/>
                    <a:pt x="5554" y="562"/>
                    <a:pt x="5378" y="562"/>
                  </a:cubicBezTo>
                  <a:lnTo>
                    <a:pt x="5252" y="562"/>
                  </a:lnTo>
                  <a:lnTo>
                    <a:pt x="525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 name="Freeform 17"/>
            <p:cNvSpPr>
              <a:spLocks noEditPoints="1"/>
            </p:cNvSpPr>
            <p:nvPr userDrawn="1"/>
          </p:nvSpPr>
          <p:spPr bwMode="auto">
            <a:xfrm>
              <a:off x="1190" y="455"/>
              <a:ext cx="167" cy="66"/>
            </a:xfrm>
            <a:custGeom>
              <a:avLst/>
              <a:gdLst>
                <a:gd name="T0" fmla="*/ 362 w 1550"/>
                <a:gd name="T1" fmla="*/ 559 h 615"/>
                <a:gd name="T2" fmla="*/ 51 w 1550"/>
                <a:gd name="T3" fmla="*/ 559 h 615"/>
                <a:gd name="T4" fmla="*/ 257 w 1550"/>
                <a:gd name="T5" fmla="*/ 344 h 615"/>
                <a:gd name="T6" fmla="*/ 358 w 1550"/>
                <a:gd name="T7" fmla="*/ 156 h 615"/>
                <a:gd name="T8" fmla="*/ 188 w 1550"/>
                <a:gd name="T9" fmla="*/ 0 h 615"/>
                <a:gd name="T10" fmla="*/ 16 w 1550"/>
                <a:gd name="T11" fmla="*/ 133 h 615"/>
                <a:gd name="T12" fmla="*/ 62 w 1550"/>
                <a:gd name="T13" fmla="*/ 143 h 615"/>
                <a:gd name="T14" fmla="*/ 188 w 1550"/>
                <a:gd name="T15" fmla="*/ 40 h 615"/>
                <a:gd name="T16" fmla="*/ 310 w 1550"/>
                <a:gd name="T17" fmla="*/ 158 h 615"/>
                <a:gd name="T18" fmla="*/ 230 w 1550"/>
                <a:gd name="T19" fmla="*/ 309 h 615"/>
                <a:gd name="T20" fmla="*/ 0 w 1550"/>
                <a:gd name="T21" fmla="*/ 551 h 615"/>
                <a:gd name="T22" fmla="*/ 0 w 1550"/>
                <a:gd name="T23" fmla="*/ 601 h 615"/>
                <a:gd name="T24" fmla="*/ 362 w 1550"/>
                <a:gd name="T25" fmla="*/ 601 h 615"/>
                <a:gd name="T26" fmla="*/ 362 w 1550"/>
                <a:gd name="T27" fmla="*/ 559 h 615"/>
                <a:gd name="T28" fmla="*/ 628 w 1550"/>
                <a:gd name="T29" fmla="*/ 0 h 615"/>
                <a:gd name="T30" fmla="*/ 439 w 1550"/>
                <a:gd name="T31" fmla="*/ 308 h 615"/>
                <a:gd name="T32" fmla="*/ 628 w 1550"/>
                <a:gd name="T33" fmla="*/ 615 h 615"/>
                <a:gd name="T34" fmla="*/ 817 w 1550"/>
                <a:gd name="T35" fmla="*/ 308 h 615"/>
                <a:gd name="T36" fmla="*/ 628 w 1550"/>
                <a:gd name="T37" fmla="*/ 0 h 615"/>
                <a:gd name="T38" fmla="*/ 628 w 1550"/>
                <a:gd name="T39" fmla="*/ 40 h 615"/>
                <a:gd name="T40" fmla="*/ 770 w 1550"/>
                <a:gd name="T41" fmla="*/ 308 h 615"/>
                <a:gd name="T42" fmla="*/ 628 w 1550"/>
                <a:gd name="T43" fmla="*/ 574 h 615"/>
                <a:gd name="T44" fmla="*/ 486 w 1550"/>
                <a:gd name="T45" fmla="*/ 308 h 615"/>
                <a:gd name="T46" fmla="*/ 628 w 1550"/>
                <a:gd name="T47" fmla="*/ 40 h 615"/>
                <a:gd name="T48" fmla="*/ 1061 w 1550"/>
                <a:gd name="T49" fmla="*/ 13 h 615"/>
                <a:gd name="T50" fmla="*/ 1019 w 1550"/>
                <a:gd name="T51" fmla="*/ 13 h 615"/>
                <a:gd name="T52" fmla="*/ 877 w 1550"/>
                <a:gd name="T53" fmla="*/ 130 h 615"/>
                <a:gd name="T54" fmla="*/ 906 w 1550"/>
                <a:gd name="T55" fmla="*/ 163 h 615"/>
                <a:gd name="T56" fmla="*/ 1014 w 1550"/>
                <a:gd name="T57" fmla="*/ 71 h 615"/>
                <a:gd name="T58" fmla="*/ 1014 w 1550"/>
                <a:gd name="T59" fmla="*/ 601 h 615"/>
                <a:gd name="T60" fmla="*/ 1061 w 1550"/>
                <a:gd name="T61" fmla="*/ 601 h 615"/>
                <a:gd name="T62" fmla="*/ 1061 w 1550"/>
                <a:gd name="T63" fmla="*/ 13 h 615"/>
                <a:gd name="T64" fmla="*/ 1435 w 1550"/>
                <a:gd name="T65" fmla="*/ 289 h 615"/>
                <a:gd name="T66" fmla="*/ 1435 w 1550"/>
                <a:gd name="T67" fmla="*/ 287 h 615"/>
                <a:gd name="T68" fmla="*/ 1528 w 1550"/>
                <a:gd name="T69" fmla="*/ 153 h 615"/>
                <a:gd name="T70" fmla="*/ 1366 w 1550"/>
                <a:gd name="T71" fmla="*/ 0 h 615"/>
                <a:gd name="T72" fmla="*/ 1204 w 1550"/>
                <a:gd name="T73" fmla="*/ 153 h 615"/>
                <a:gd name="T74" fmla="*/ 1297 w 1550"/>
                <a:gd name="T75" fmla="*/ 287 h 615"/>
                <a:gd name="T76" fmla="*/ 1297 w 1550"/>
                <a:gd name="T77" fmla="*/ 289 h 615"/>
                <a:gd name="T78" fmla="*/ 1181 w 1550"/>
                <a:gd name="T79" fmla="*/ 446 h 615"/>
                <a:gd name="T80" fmla="*/ 1366 w 1550"/>
                <a:gd name="T81" fmla="*/ 615 h 615"/>
                <a:gd name="T82" fmla="*/ 1550 w 1550"/>
                <a:gd name="T83" fmla="*/ 446 h 615"/>
                <a:gd name="T84" fmla="*/ 1435 w 1550"/>
                <a:gd name="T85" fmla="*/ 289 h 615"/>
                <a:gd name="T86" fmla="*/ 1250 w 1550"/>
                <a:gd name="T87" fmla="*/ 155 h 615"/>
                <a:gd name="T88" fmla="*/ 1366 w 1550"/>
                <a:gd name="T89" fmla="*/ 40 h 615"/>
                <a:gd name="T90" fmla="*/ 1481 w 1550"/>
                <a:gd name="T91" fmla="*/ 155 h 615"/>
                <a:gd name="T92" fmla="*/ 1366 w 1550"/>
                <a:gd name="T93" fmla="*/ 268 h 615"/>
                <a:gd name="T94" fmla="*/ 1250 w 1550"/>
                <a:gd name="T95" fmla="*/ 155 h 615"/>
                <a:gd name="T96" fmla="*/ 1229 w 1550"/>
                <a:gd name="T97" fmla="*/ 442 h 615"/>
                <a:gd name="T98" fmla="*/ 1366 w 1550"/>
                <a:gd name="T99" fmla="*/ 310 h 615"/>
                <a:gd name="T100" fmla="*/ 1503 w 1550"/>
                <a:gd name="T101" fmla="*/ 442 h 615"/>
                <a:gd name="T102" fmla="*/ 1366 w 1550"/>
                <a:gd name="T103" fmla="*/ 575 h 615"/>
                <a:gd name="T104" fmla="*/ 1229 w 1550"/>
                <a:gd name="T105" fmla="*/ 442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615">
                  <a:moveTo>
                    <a:pt x="362" y="559"/>
                  </a:moveTo>
                  <a:lnTo>
                    <a:pt x="51" y="559"/>
                  </a:lnTo>
                  <a:lnTo>
                    <a:pt x="257" y="344"/>
                  </a:lnTo>
                  <a:cubicBezTo>
                    <a:pt x="316" y="282"/>
                    <a:pt x="358" y="231"/>
                    <a:pt x="358" y="156"/>
                  </a:cubicBezTo>
                  <a:cubicBezTo>
                    <a:pt x="358" y="56"/>
                    <a:pt x="282" y="0"/>
                    <a:pt x="188" y="0"/>
                  </a:cubicBezTo>
                  <a:cubicBezTo>
                    <a:pt x="102" y="0"/>
                    <a:pt x="34" y="54"/>
                    <a:pt x="16" y="133"/>
                  </a:cubicBezTo>
                  <a:lnTo>
                    <a:pt x="62" y="143"/>
                  </a:lnTo>
                  <a:cubicBezTo>
                    <a:pt x="77" y="81"/>
                    <a:pt x="125" y="40"/>
                    <a:pt x="188" y="40"/>
                  </a:cubicBezTo>
                  <a:cubicBezTo>
                    <a:pt x="255" y="40"/>
                    <a:pt x="310" y="86"/>
                    <a:pt x="310" y="158"/>
                  </a:cubicBezTo>
                  <a:cubicBezTo>
                    <a:pt x="310" y="214"/>
                    <a:pt x="274" y="262"/>
                    <a:pt x="230" y="309"/>
                  </a:cubicBezTo>
                  <a:lnTo>
                    <a:pt x="0" y="551"/>
                  </a:lnTo>
                  <a:lnTo>
                    <a:pt x="0" y="601"/>
                  </a:lnTo>
                  <a:lnTo>
                    <a:pt x="362" y="601"/>
                  </a:lnTo>
                  <a:lnTo>
                    <a:pt x="362" y="559"/>
                  </a:lnTo>
                  <a:close/>
                  <a:moveTo>
                    <a:pt x="628" y="0"/>
                  </a:moveTo>
                  <a:cubicBezTo>
                    <a:pt x="479" y="0"/>
                    <a:pt x="439" y="160"/>
                    <a:pt x="439" y="308"/>
                  </a:cubicBezTo>
                  <a:cubicBezTo>
                    <a:pt x="439" y="455"/>
                    <a:pt x="479" y="615"/>
                    <a:pt x="628" y="615"/>
                  </a:cubicBezTo>
                  <a:cubicBezTo>
                    <a:pt x="776" y="615"/>
                    <a:pt x="817" y="455"/>
                    <a:pt x="817" y="308"/>
                  </a:cubicBezTo>
                  <a:cubicBezTo>
                    <a:pt x="817" y="160"/>
                    <a:pt x="776" y="0"/>
                    <a:pt x="628" y="0"/>
                  </a:cubicBezTo>
                  <a:close/>
                  <a:moveTo>
                    <a:pt x="628" y="40"/>
                  </a:moveTo>
                  <a:cubicBezTo>
                    <a:pt x="745" y="40"/>
                    <a:pt x="770" y="199"/>
                    <a:pt x="770" y="308"/>
                  </a:cubicBezTo>
                  <a:cubicBezTo>
                    <a:pt x="770" y="416"/>
                    <a:pt x="745" y="574"/>
                    <a:pt x="628" y="574"/>
                  </a:cubicBezTo>
                  <a:cubicBezTo>
                    <a:pt x="510" y="574"/>
                    <a:pt x="486" y="416"/>
                    <a:pt x="486" y="308"/>
                  </a:cubicBezTo>
                  <a:cubicBezTo>
                    <a:pt x="486" y="199"/>
                    <a:pt x="510" y="40"/>
                    <a:pt x="628" y="40"/>
                  </a:cubicBezTo>
                  <a:close/>
                  <a:moveTo>
                    <a:pt x="1061" y="13"/>
                  </a:moveTo>
                  <a:lnTo>
                    <a:pt x="1019" y="13"/>
                  </a:lnTo>
                  <a:lnTo>
                    <a:pt x="877" y="130"/>
                  </a:lnTo>
                  <a:lnTo>
                    <a:pt x="906" y="163"/>
                  </a:lnTo>
                  <a:lnTo>
                    <a:pt x="1014" y="71"/>
                  </a:lnTo>
                  <a:lnTo>
                    <a:pt x="1014" y="601"/>
                  </a:lnTo>
                  <a:lnTo>
                    <a:pt x="1061" y="601"/>
                  </a:lnTo>
                  <a:lnTo>
                    <a:pt x="1061" y="13"/>
                  </a:lnTo>
                  <a:close/>
                  <a:moveTo>
                    <a:pt x="1435" y="289"/>
                  </a:moveTo>
                  <a:lnTo>
                    <a:pt x="1435" y="287"/>
                  </a:lnTo>
                  <a:cubicBezTo>
                    <a:pt x="1492" y="267"/>
                    <a:pt x="1528" y="212"/>
                    <a:pt x="1528" y="153"/>
                  </a:cubicBezTo>
                  <a:cubicBezTo>
                    <a:pt x="1528" y="60"/>
                    <a:pt x="1455" y="0"/>
                    <a:pt x="1366" y="0"/>
                  </a:cubicBezTo>
                  <a:cubicBezTo>
                    <a:pt x="1277" y="0"/>
                    <a:pt x="1204" y="60"/>
                    <a:pt x="1204" y="153"/>
                  </a:cubicBezTo>
                  <a:cubicBezTo>
                    <a:pt x="1204" y="212"/>
                    <a:pt x="1240" y="267"/>
                    <a:pt x="1297" y="287"/>
                  </a:cubicBezTo>
                  <a:lnTo>
                    <a:pt x="1297" y="289"/>
                  </a:lnTo>
                  <a:cubicBezTo>
                    <a:pt x="1226" y="309"/>
                    <a:pt x="1181" y="370"/>
                    <a:pt x="1181" y="446"/>
                  </a:cubicBezTo>
                  <a:cubicBezTo>
                    <a:pt x="1181" y="549"/>
                    <a:pt x="1265" y="615"/>
                    <a:pt x="1366" y="615"/>
                  </a:cubicBezTo>
                  <a:cubicBezTo>
                    <a:pt x="1466" y="615"/>
                    <a:pt x="1550" y="549"/>
                    <a:pt x="1550" y="446"/>
                  </a:cubicBezTo>
                  <a:cubicBezTo>
                    <a:pt x="1550" y="370"/>
                    <a:pt x="1506" y="310"/>
                    <a:pt x="1435" y="289"/>
                  </a:cubicBezTo>
                  <a:close/>
                  <a:moveTo>
                    <a:pt x="1250" y="155"/>
                  </a:moveTo>
                  <a:cubicBezTo>
                    <a:pt x="1250" y="88"/>
                    <a:pt x="1300" y="40"/>
                    <a:pt x="1366" y="40"/>
                  </a:cubicBezTo>
                  <a:cubicBezTo>
                    <a:pt x="1432" y="40"/>
                    <a:pt x="1481" y="88"/>
                    <a:pt x="1481" y="155"/>
                  </a:cubicBezTo>
                  <a:cubicBezTo>
                    <a:pt x="1481" y="219"/>
                    <a:pt x="1432" y="268"/>
                    <a:pt x="1366" y="268"/>
                  </a:cubicBezTo>
                  <a:cubicBezTo>
                    <a:pt x="1300" y="268"/>
                    <a:pt x="1250" y="219"/>
                    <a:pt x="1250" y="155"/>
                  </a:cubicBezTo>
                  <a:close/>
                  <a:moveTo>
                    <a:pt x="1229" y="442"/>
                  </a:moveTo>
                  <a:cubicBezTo>
                    <a:pt x="1229" y="365"/>
                    <a:pt x="1286" y="310"/>
                    <a:pt x="1366" y="310"/>
                  </a:cubicBezTo>
                  <a:cubicBezTo>
                    <a:pt x="1446" y="310"/>
                    <a:pt x="1503" y="365"/>
                    <a:pt x="1503" y="442"/>
                  </a:cubicBezTo>
                  <a:cubicBezTo>
                    <a:pt x="1503" y="517"/>
                    <a:pt x="1448" y="575"/>
                    <a:pt x="1366" y="575"/>
                  </a:cubicBezTo>
                  <a:cubicBezTo>
                    <a:pt x="1284" y="575"/>
                    <a:pt x="1229" y="517"/>
                    <a:pt x="1229" y="4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29" name="Gruppieren 28"/>
          <p:cNvGrpSpPr/>
          <p:nvPr userDrawn="1"/>
        </p:nvGrpSpPr>
        <p:grpSpPr>
          <a:xfrm>
            <a:off x="863600" y="4268987"/>
            <a:ext cx="2305844" cy="241200"/>
            <a:chOff x="863600" y="4268987"/>
            <a:chExt cx="2305844" cy="241200"/>
          </a:xfrm>
        </p:grpSpPr>
        <p:sp>
          <p:nvSpPr>
            <p:cNvPr id="30" name="Freeform 7"/>
            <p:cNvSpPr>
              <a:spLocks noEditPoints="1"/>
            </p:cNvSpPr>
            <p:nvPr/>
          </p:nvSpPr>
          <p:spPr bwMode="auto">
            <a:xfrm>
              <a:off x="1746273" y="4268987"/>
              <a:ext cx="1423171" cy="239607"/>
            </a:xfrm>
            <a:custGeom>
              <a:avLst/>
              <a:gdLst>
                <a:gd name="T0" fmla="*/ 959 w 5700"/>
                <a:gd name="T1" fmla="*/ 0 h 959"/>
                <a:gd name="T2" fmla="*/ 1567 w 5700"/>
                <a:gd name="T3" fmla="*/ 0 h 959"/>
                <a:gd name="T4" fmla="*/ 1567 w 5700"/>
                <a:gd name="T5" fmla="*/ 959 h 959"/>
                <a:gd name="T6" fmla="*/ 0 w 5700"/>
                <a:gd name="T7" fmla="*/ 959 h 959"/>
                <a:gd name="T8" fmla="*/ 959 w 5700"/>
                <a:gd name="T9" fmla="*/ 0 h 959"/>
                <a:gd name="T10" fmla="*/ 4741 w 5700"/>
                <a:gd name="T11" fmla="*/ 0 h 959"/>
                <a:gd name="T12" fmla="*/ 5700 w 5700"/>
                <a:gd name="T13" fmla="*/ 0 h 959"/>
                <a:gd name="T14" fmla="*/ 5700 w 5700"/>
                <a:gd name="T15" fmla="*/ 959 h 959"/>
                <a:gd name="T16" fmla="*/ 4741 w 5700"/>
                <a:gd name="T17" fmla="*/ 959 h 959"/>
                <a:gd name="T18" fmla="*/ 4741 w 5700"/>
                <a:gd name="T19" fmla="*/ 0 h 959"/>
                <a:gd name="T20" fmla="*/ 3707 w 5700"/>
                <a:gd name="T21" fmla="*/ 0 h 959"/>
                <a:gd name="T22" fmla="*/ 4667 w 5700"/>
                <a:gd name="T23" fmla="*/ 0 h 959"/>
                <a:gd name="T24" fmla="*/ 4667 w 5700"/>
                <a:gd name="T25" fmla="*/ 959 h 959"/>
                <a:gd name="T26" fmla="*/ 3707 w 5700"/>
                <a:gd name="T27" fmla="*/ 959 h 959"/>
                <a:gd name="T28" fmla="*/ 3707 w 5700"/>
                <a:gd name="T29" fmla="*/ 0 h 959"/>
                <a:gd name="T30" fmla="*/ 2674 w 5700"/>
                <a:gd name="T31" fmla="*/ 0 h 959"/>
                <a:gd name="T32" fmla="*/ 3634 w 5700"/>
                <a:gd name="T33" fmla="*/ 0 h 959"/>
                <a:gd name="T34" fmla="*/ 3634 w 5700"/>
                <a:gd name="T35" fmla="*/ 959 h 959"/>
                <a:gd name="T36" fmla="*/ 2674 w 5700"/>
                <a:gd name="T37" fmla="*/ 959 h 959"/>
                <a:gd name="T38" fmla="*/ 2674 w 5700"/>
                <a:gd name="T39" fmla="*/ 0 h 959"/>
                <a:gd name="T40" fmla="*/ 1641 w 5700"/>
                <a:gd name="T41" fmla="*/ 0 h 959"/>
                <a:gd name="T42" fmla="*/ 2600 w 5700"/>
                <a:gd name="T43" fmla="*/ 0 h 959"/>
                <a:gd name="T44" fmla="*/ 2600 w 5700"/>
                <a:gd name="T45" fmla="*/ 959 h 959"/>
                <a:gd name="T46" fmla="*/ 1641 w 5700"/>
                <a:gd name="T47" fmla="*/ 959 h 959"/>
                <a:gd name="T48" fmla="*/ 1641 w 5700"/>
                <a:gd name="T49"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00" h="959">
                  <a:moveTo>
                    <a:pt x="959" y="0"/>
                  </a:moveTo>
                  <a:lnTo>
                    <a:pt x="1567" y="0"/>
                  </a:lnTo>
                  <a:lnTo>
                    <a:pt x="1567" y="959"/>
                  </a:lnTo>
                  <a:lnTo>
                    <a:pt x="0" y="959"/>
                  </a:lnTo>
                  <a:lnTo>
                    <a:pt x="959" y="0"/>
                  </a:lnTo>
                  <a:close/>
                  <a:moveTo>
                    <a:pt x="4741" y="0"/>
                  </a:moveTo>
                  <a:lnTo>
                    <a:pt x="5700" y="0"/>
                  </a:lnTo>
                  <a:lnTo>
                    <a:pt x="5700" y="959"/>
                  </a:lnTo>
                  <a:lnTo>
                    <a:pt x="4741" y="959"/>
                  </a:lnTo>
                  <a:lnTo>
                    <a:pt x="4741" y="0"/>
                  </a:lnTo>
                  <a:close/>
                  <a:moveTo>
                    <a:pt x="3707" y="0"/>
                  </a:moveTo>
                  <a:lnTo>
                    <a:pt x="4667" y="0"/>
                  </a:lnTo>
                  <a:lnTo>
                    <a:pt x="4667" y="959"/>
                  </a:lnTo>
                  <a:lnTo>
                    <a:pt x="3707" y="959"/>
                  </a:lnTo>
                  <a:lnTo>
                    <a:pt x="3707" y="0"/>
                  </a:lnTo>
                  <a:close/>
                  <a:moveTo>
                    <a:pt x="2674" y="0"/>
                  </a:moveTo>
                  <a:lnTo>
                    <a:pt x="3634" y="0"/>
                  </a:lnTo>
                  <a:lnTo>
                    <a:pt x="3634" y="959"/>
                  </a:lnTo>
                  <a:lnTo>
                    <a:pt x="2674" y="959"/>
                  </a:lnTo>
                  <a:lnTo>
                    <a:pt x="2674" y="0"/>
                  </a:lnTo>
                  <a:close/>
                  <a:moveTo>
                    <a:pt x="1641" y="0"/>
                  </a:moveTo>
                  <a:lnTo>
                    <a:pt x="2600" y="0"/>
                  </a:lnTo>
                  <a:lnTo>
                    <a:pt x="2600" y="959"/>
                  </a:lnTo>
                  <a:lnTo>
                    <a:pt x="1641" y="959"/>
                  </a:lnTo>
                  <a:lnTo>
                    <a:pt x="1641" y="0"/>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Freeform 8"/>
            <p:cNvSpPr>
              <a:spLocks noEditPoints="1"/>
            </p:cNvSpPr>
            <p:nvPr/>
          </p:nvSpPr>
          <p:spPr bwMode="auto">
            <a:xfrm>
              <a:off x="2719596" y="4308141"/>
              <a:ext cx="144700" cy="161298"/>
            </a:xfrm>
            <a:custGeom>
              <a:avLst/>
              <a:gdLst>
                <a:gd name="T0" fmla="*/ 117 w 580"/>
                <a:gd name="T1" fmla="*/ 11 h 646"/>
                <a:gd name="T2" fmla="*/ 77 w 580"/>
                <a:gd name="T3" fmla="*/ 0 h 646"/>
                <a:gd name="T4" fmla="*/ 38 w 580"/>
                <a:gd name="T5" fmla="*/ 11 h 646"/>
                <a:gd name="T6" fmla="*/ 10 w 580"/>
                <a:gd name="T7" fmla="*/ 39 h 646"/>
                <a:gd name="T8" fmla="*/ 0 w 580"/>
                <a:gd name="T9" fmla="*/ 79 h 646"/>
                <a:gd name="T10" fmla="*/ 10 w 580"/>
                <a:gd name="T11" fmla="*/ 119 h 646"/>
                <a:gd name="T12" fmla="*/ 38 w 580"/>
                <a:gd name="T13" fmla="*/ 147 h 646"/>
                <a:gd name="T14" fmla="*/ 77 w 580"/>
                <a:gd name="T15" fmla="*/ 158 h 646"/>
                <a:gd name="T16" fmla="*/ 117 w 580"/>
                <a:gd name="T17" fmla="*/ 147 h 646"/>
                <a:gd name="T18" fmla="*/ 145 w 580"/>
                <a:gd name="T19" fmla="*/ 119 h 646"/>
                <a:gd name="T20" fmla="*/ 156 w 580"/>
                <a:gd name="T21" fmla="*/ 79 h 646"/>
                <a:gd name="T22" fmla="*/ 145 w 580"/>
                <a:gd name="T23" fmla="*/ 39 h 646"/>
                <a:gd name="T24" fmla="*/ 117 w 580"/>
                <a:gd name="T25" fmla="*/ 11 h 646"/>
                <a:gd name="T26" fmla="*/ 330 w 580"/>
                <a:gd name="T27" fmla="*/ 205 h 646"/>
                <a:gd name="T28" fmla="*/ 203 w 580"/>
                <a:gd name="T29" fmla="*/ 205 h 646"/>
                <a:gd name="T30" fmla="*/ 203 w 580"/>
                <a:gd name="T31" fmla="*/ 646 h 646"/>
                <a:gd name="T32" fmla="*/ 330 w 580"/>
                <a:gd name="T33" fmla="*/ 646 h 646"/>
                <a:gd name="T34" fmla="*/ 330 w 580"/>
                <a:gd name="T35" fmla="*/ 363 h 646"/>
                <a:gd name="T36" fmla="*/ 336 w 580"/>
                <a:gd name="T37" fmla="*/ 358 h 646"/>
                <a:gd name="T38" fmla="*/ 352 w 580"/>
                <a:gd name="T39" fmla="*/ 347 h 646"/>
                <a:gd name="T40" fmla="*/ 375 w 580"/>
                <a:gd name="T41" fmla="*/ 336 h 646"/>
                <a:gd name="T42" fmla="*/ 403 w 580"/>
                <a:gd name="T43" fmla="*/ 332 h 646"/>
                <a:gd name="T44" fmla="*/ 433 w 580"/>
                <a:gd name="T45" fmla="*/ 340 h 646"/>
                <a:gd name="T46" fmla="*/ 443 w 580"/>
                <a:gd name="T47" fmla="*/ 348 h 646"/>
                <a:gd name="T48" fmla="*/ 451 w 580"/>
                <a:gd name="T49" fmla="*/ 363 h 646"/>
                <a:gd name="T50" fmla="*/ 455 w 580"/>
                <a:gd name="T51" fmla="*/ 377 h 646"/>
                <a:gd name="T52" fmla="*/ 455 w 580"/>
                <a:gd name="T53" fmla="*/ 646 h 646"/>
                <a:gd name="T54" fmla="*/ 580 w 580"/>
                <a:gd name="T55" fmla="*/ 646 h 646"/>
                <a:gd name="T56" fmla="*/ 580 w 580"/>
                <a:gd name="T57" fmla="*/ 377 h 646"/>
                <a:gd name="T58" fmla="*/ 569 w 580"/>
                <a:gd name="T59" fmla="*/ 320 h 646"/>
                <a:gd name="T60" fmla="*/ 540 w 580"/>
                <a:gd name="T61" fmla="*/ 268 h 646"/>
                <a:gd name="T62" fmla="*/ 495 w 580"/>
                <a:gd name="T63" fmla="*/ 230 h 646"/>
                <a:gd name="T64" fmla="*/ 442 w 580"/>
                <a:gd name="T65" fmla="*/ 212 h 646"/>
                <a:gd name="T66" fmla="*/ 384 w 580"/>
                <a:gd name="T67" fmla="*/ 210 h 646"/>
                <a:gd name="T68" fmla="*/ 330 w 580"/>
                <a:gd name="T69" fmla="*/ 225 h 646"/>
                <a:gd name="T70" fmla="*/ 330 w 580"/>
                <a:gd name="T71" fmla="*/ 205 h 646"/>
                <a:gd name="T72" fmla="*/ 141 w 580"/>
                <a:gd name="T73" fmla="*/ 205 h 646"/>
                <a:gd name="T74" fmla="*/ 14 w 580"/>
                <a:gd name="T75" fmla="*/ 205 h 646"/>
                <a:gd name="T76" fmla="*/ 14 w 580"/>
                <a:gd name="T77" fmla="*/ 646 h 646"/>
                <a:gd name="T78" fmla="*/ 141 w 580"/>
                <a:gd name="T79" fmla="*/ 646 h 646"/>
                <a:gd name="T80" fmla="*/ 141 w 580"/>
                <a:gd name="T81" fmla="*/ 20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0" h="646">
                  <a:moveTo>
                    <a:pt x="117" y="11"/>
                  </a:moveTo>
                  <a:cubicBezTo>
                    <a:pt x="105" y="3"/>
                    <a:pt x="92" y="0"/>
                    <a:pt x="77" y="0"/>
                  </a:cubicBezTo>
                  <a:cubicBezTo>
                    <a:pt x="63" y="0"/>
                    <a:pt x="50" y="3"/>
                    <a:pt x="38" y="11"/>
                  </a:cubicBezTo>
                  <a:cubicBezTo>
                    <a:pt x="27" y="18"/>
                    <a:pt x="17" y="28"/>
                    <a:pt x="10" y="39"/>
                  </a:cubicBezTo>
                  <a:cubicBezTo>
                    <a:pt x="4" y="51"/>
                    <a:pt x="0" y="65"/>
                    <a:pt x="0" y="79"/>
                  </a:cubicBezTo>
                  <a:cubicBezTo>
                    <a:pt x="0" y="94"/>
                    <a:pt x="4" y="107"/>
                    <a:pt x="10" y="119"/>
                  </a:cubicBezTo>
                  <a:cubicBezTo>
                    <a:pt x="17" y="131"/>
                    <a:pt x="27" y="140"/>
                    <a:pt x="38" y="147"/>
                  </a:cubicBezTo>
                  <a:cubicBezTo>
                    <a:pt x="50" y="154"/>
                    <a:pt x="63" y="158"/>
                    <a:pt x="77" y="158"/>
                  </a:cubicBezTo>
                  <a:cubicBezTo>
                    <a:pt x="92" y="158"/>
                    <a:pt x="105" y="154"/>
                    <a:pt x="117" y="147"/>
                  </a:cubicBezTo>
                  <a:cubicBezTo>
                    <a:pt x="129" y="140"/>
                    <a:pt x="138" y="131"/>
                    <a:pt x="145" y="119"/>
                  </a:cubicBezTo>
                  <a:cubicBezTo>
                    <a:pt x="152" y="107"/>
                    <a:pt x="156" y="94"/>
                    <a:pt x="156" y="79"/>
                  </a:cubicBezTo>
                  <a:cubicBezTo>
                    <a:pt x="156" y="65"/>
                    <a:pt x="152" y="51"/>
                    <a:pt x="145" y="39"/>
                  </a:cubicBezTo>
                  <a:cubicBezTo>
                    <a:pt x="138" y="28"/>
                    <a:pt x="129" y="18"/>
                    <a:pt x="117" y="11"/>
                  </a:cubicBezTo>
                  <a:close/>
                  <a:moveTo>
                    <a:pt x="330" y="205"/>
                  </a:moveTo>
                  <a:lnTo>
                    <a:pt x="203" y="205"/>
                  </a:lnTo>
                  <a:lnTo>
                    <a:pt x="203" y="646"/>
                  </a:lnTo>
                  <a:lnTo>
                    <a:pt x="330" y="646"/>
                  </a:lnTo>
                  <a:lnTo>
                    <a:pt x="330" y="363"/>
                  </a:lnTo>
                  <a:lnTo>
                    <a:pt x="336" y="358"/>
                  </a:lnTo>
                  <a:cubicBezTo>
                    <a:pt x="340" y="355"/>
                    <a:pt x="345" y="351"/>
                    <a:pt x="352" y="347"/>
                  </a:cubicBezTo>
                  <a:cubicBezTo>
                    <a:pt x="359" y="343"/>
                    <a:pt x="367" y="339"/>
                    <a:pt x="375" y="336"/>
                  </a:cubicBezTo>
                  <a:cubicBezTo>
                    <a:pt x="384" y="333"/>
                    <a:pt x="393" y="332"/>
                    <a:pt x="403" y="332"/>
                  </a:cubicBezTo>
                  <a:cubicBezTo>
                    <a:pt x="413" y="332"/>
                    <a:pt x="423" y="335"/>
                    <a:pt x="433" y="340"/>
                  </a:cubicBezTo>
                  <a:cubicBezTo>
                    <a:pt x="437" y="342"/>
                    <a:pt x="440" y="344"/>
                    <a:pt x="443" y="348"/>
                  </a:cubicBezTo>
                  <a:cubicBezTo>
                    <a:pt x="446" y="353"/>
                    <a:pt x="449" y="357"/>
                    <a:pt x="451" y="363"/>
                  </a:cubicBezTo>
                  <a:cubicBezTo>
                    <a:pt x="454" y="368"/>
                    <a:pt x="455" y="372"/>
                    <a:pt x="455" y="377"/>
                  </a:cubicBezTo>
                  <a:lnTo>
                    <a:pt x="455" y="646"/>
                  </a:lnTo>
                  <a:lnTo>
                    <a:pt x="580" y="646"/>
                  </a:lnTo>
                  <a:lnTo>
                    <a:pt x="580" y="377"/>
                  </a:lnTo>
                  <a:cubicBezTo>
                    <a:pt x="580" y="358"/>
                    <a:pt x="576" y="338"/>
                    <a:pt x="569" y="320"/>
                  </a:cubicBezTo>
                  <a:cubicBezTo>
                    <a:pt x="562" y="301"/>
                    <a:pt x="552" y="284"/>
                    <a:pt x="540" y="268"/>
                  </a:cubicBezTo>
                  <a:cubicBezTo>
                    <a:pt x="527" y="252"/>
                    <a:pt x="512" y="239"/>
                    <a:pt x="495" y="230"/>
                  </a:cubicBezTo>
                  <a:cubicBezTo>
                    <a:pt x="478" y="221"/>
                    <a:pt x="461" y="215"/>
                    <a:pt x="442" y="212"/>
                  </a:cubicBezTo>
                  <a:cubicBezTo>
                    <a:pt x="423" y="208"/>
                    <a:pt x="403" y="208"/>
                    <a:pt x="384" y="210"/>
                  </a:cubicBezTo>
                  <a:cubicBezTo>
                    <a:pt x="365" y="212"/>
                    <a:pt x="347" y="217"/>
                    <a:pt x="330" y="225"/>
                  </a:cubicBezTo>
                  <a:lnTo>
                    <a:pt x="330" y="205"/>
                  </a:lnTo>
                  <a:close/>
                  <a:moveTo>
                    <a:pt x="141" y="205"/>
                  </a:moveTo>
                  <a:lnTo>
                    <a:pt x="14" y="205"/>
                  </a:lnTo>
                  <a:lnTo>
                    <a:pt x="14" y="646"/>
                  </a:lnTo>
                  <a:lnTo>
                    <a:pt x="141" y="646"/>
                  </a:lnTo>
                  <a:lnTo>
                    <a:pt x="141" y="2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 name="Freeform 9"/>
            <p:cNvSpPr>
              <a:spLocks/>
            </p:cNvSpPr>
            <p:nvPr/>
          </p:nvSpPr>
          <p:spPr bwMode="auto">
            <a:xfrm>
              <a:off x="1972261" y="4303460"/>
              <a:ext cx="91502" cy="170661"/>
            </a:xfrm>
            <a:custGeom>
              <a:avLst/>
              <a:gdLst>
                <a:gd name="T0" fmla="*/ 151 w 366"/>
                <a:gd name="T1" fmla="*/ 50 h 684"/>
                <a:gd name="T2" fmla="*/ 117 w 366"/>
                <a:gd name="T3" fmla="*/ 104 h 684"/>
                <a:gd name="T4" fmla="*/ 105 w 366"/>
                <a:gd name="T5" fmla="*/ 171 h 684"/>
                <a:gd name="T6" fmla="*/ 105 w 366"/>
                <a:gd name="T7" fmla="*/ 235 h 684"/>
                <a:gd name="T8" fmla="*/ 0 w 366"/>
                <a:gd name="T9" fmla="*/ 235 h 684"/>
                <a:gd name="T10" fmla="*/ 0 w 366"/>
                <a:gd name="T11" fmla="*/ 366 h 684"/>
                <a:gd name="T12" fmla="*/ 105 w 366"/>
                <a:gd name="T13" fmla="*/ 366 h 684"/>
                <a:gd name="T14" fmla="*/ 105 w 366"/>
                <a:gd name="T15" fmla="*/ 684 h 684"/>
                <a:gd name="T16" fmla="*/ 235 w 366"/>
                <a:gd name="T17" fmla="*/ 684 h 684"/>
                <a:gd name="T18" fmla="*/ 235 w 366"/>
                <a:gd name="T19" fmla="*/ 366 h 684"/>
                <a:gd name="T20" fmla="*/ 366 w 366"/>
                <a:gd name="T21" fmla="*/ 366 h 684"/>
                <a:gd name="T22" fmla="*/ 366 w 366"/>
                <a:gd name="T23" fmla="*/ 235 h 684"/>
                <a:gd name="T24" fmla="*/ 235 w 366"/>
                <a:gd name="T25" fmla="*/ 235 h 684"/>
                <a:gd name="T26" fmla="*/ 235 w 366"/>
                <a:gd name="T27" fmla="*/ 168 h 684"/>
                <a:gd name="T28" fmla="*/ 244 w 366"/>
                <a:gd name="T29" fmla="*/ 140 h 684"/>
                <a:gd name="T30" fmla="*/ 261 w 366"/>
                <a:gd name="T31" fmla="*/ 128 h 684"/>
                <a:gd name="T32" fmla="*/ 366 w 366"/>
                <a:gd name="T33" fmla="*/ 128 h 684"/>
                <a:gd name="T34" fmla="*/ 366 w 366"/>
                <a:gd name="T35" fmla="*/ 0 h 684"/>
                <a:gd name="T36" fmla="*/ 261 w 366"/>
                <a:gd name="T37" fmla="*/ 0 h 684"/>
                <a:gd name="T38" fmla="*/ 200 w 366"/>
                <a:gd name="T39" fmla="*/ 13 h 684"/>
                <a:gd name="T40" fmla="*/ 151 w 366"/>
                <a:gd name="T41" fmla="*/ 5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84">
                  <a:moveTo>
                    <a:pt x="151" y="50"/>
                  </a:moveTo>
                  <a:cubicBezTo>
                    <a:pt x="136" y="65"/>
                    <a:pt x="125" y="83"/>
                    <a:pt x="117" y="104"/>
                  </a:cubicBezTo>
                  <a:cubicBezTo>
                    <a:pt x="109" y="124"/>
                    <a:pt x="105" y="147"/>
                    <a:pt x="105" y="171"/>
                  </a:cubicBezTo>
                  <a:lnTo>
                    <a:pt x="105" y="235"/>
                  </a:lnTo>
                  <a:lnTo>
                    <a:pt x="0" y="235"/>
                  </a:lnTo>
                  <a:lnTo>
                    <a:pt x="0" y="366"/>
                  </a:lnTo>
                  <a:lnTo>
                    <a:pt x="105" y="366"/>
                  </a:lnTo>
                  <a:lnTo>
                    <a:pt x="105" y="684"/>
                  </a:lnTo>
                  <a:lnTo>
                    <a:pt x="235" y="684"/>
                  </a:lnTo>
                  <a:lnTo>
                    <a:pt x="235" y="366"/>
                  </a:lnTo>
                  <a:lnTo>
                    <a:pt x="366" y="366"/>
                  </a:lnTo>
                  <a:lnTo>
                    <a:pt x="366" y="235"/>
                  </a:lnTo>
                  <a:lnTo>
                    <a:pt x="235" y="235"/>
                  </a:lnTo>
                  <a:lnTo>
                    <a:pt x="235" y="168"/>
                  </a:lnTo>
                  <a:cubicBezTo>
                    <a:pt x="236" y="157"/>
                    <a:pt x="238" y="147"/>
                    <a:pt x="244" y="140"/>
                  </a:cubicBezTo>
                  <a:cubicBezTo>
                    <a:pt x="249" y="132"/>
                    <a:pt x="255" y="128"/>
                    <a:pt x="261" y="128"/>
                  </a:cubicBezTo>
                  <a:lnTo>
                    <a:pt x="366" y="128"/>
                  </a:lnTo>
                  <a:lnTo>
                    <a:pt x="366" y="0"/>
                  </a:lnTo>
                  <a:lnTo>
                    <a:pt x="261" y="0"/>
                  </a:lnTo>
                  <a:cubicBezTo>
                    <a:pt x="239" y="0"/>
                    <a:pt x="219" y="4"/>
                    <a:pt x="200" y="13"/>
                  </a:cubicBezTo>
                  <a:cubicBezTo>
                    <a:pt x="182" y="22"/>
                    <a:pt x="165" y="34"/>
                    <a:pt x="151"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Freeform 10"/>
            <p:cNvSpPr>
              <a:spLocks/>
            </p:cNvSpPr>
            <p:nvPr/>
          </p:nvSpPr>
          <p:spPr bwMode="auto">
            <a:xfrm>
              <a:off x="2186758" y="4316227"/>
              <a:ext cx="178322" cy="145126"/>
            </a:xfrm>
            <a:custGeom>
              <a:avLst/>
              <a:gdLst>
                <a:gd name="T0" fmla="*/ 50 w 715"/>
                <a:gd name="T1" fmla="*/ 27 h 583"/>
                <a:gd name="T2" fmla="*/ 36 w 715"/>
                <a:gd name="T3" fmla="*/ 62 h 583"/>
                <a:gd name="T4" fmla="*/ 31 w 715"/>
                <a:gd name="T5" fmla="*/ 102 h 583"/>
                <a:gd name="T6" fmla="*/ 48 w 715"/>
                <a:gd name="T7" fmla="*/ 172 h 583"/>
                <a:gd name="T8" fmla="*/ 97 w 715"/>
                <a:gd name="T9" fmla="*/ 223 h 583"/>
                <a:gd name="T10" fmla="*/ 60 w 715"/>
                <a:gd name="T11" fmla="*/ 219 h 583"/>
                <a:gd name="T12" fmla="*/ 28 w 715"/>
                <a:gd name="T13" fmla="*/ 206 h 583"/>
                <a:gd name="T14" fmla="*/ 28 w 715"/>
                <a:gd name="T15" fmla="*/ 207 h 583"/>
                <a:gd name="T16" fmla="*/ 28 w 715"/>
                <a:gd name="T17" fmla="*/ 208 h 583"/>
                <a:gd name="T18" fmla="*/ 44 w 715"/>
                <a:gd name="T19" fmla="*/ 273 h 583"/>
                <a:gd name="T20" fmla="*/ 86 w 715"/>
                <a:gd name="T21" fmla="*/ 323 h 583"/>
                <a:gd name="T22" fmla="*/ 147 w 715"/>
                <a:gd name="T23" fmla="*/ 351 h 583"/>
                <a:gd name="T24" fmla="*/ 128 w 715"/>
                <a:gd name="T25" fmla="*/ 355 h 583"/>
                <a:gd name="T26" fmla="*/ 108 w 715"/>
                <a:gd name="T27" fmla="*/ 356 h 583"/>
                <a:gd name="T28" fmla="*/ 94 w 715"/>
                <a:gd name="T29" fmla="*/ 355 h 583"/>
                <a:gd name="T30" fmla="*/ 81 w 715"/>
                <a:gd name="T31" fmla="*/ 353 h 583"/>
                <a:gd name="T32" fmla="*/ 110 w 715"/>
                <a:gd name="T33" fmla="*/ 405 h 583"/>
                <a:gd name="T34" fmla="*/ 157 w 715"/>
                <a:gd name="T35" fmla="*/ 441 h 583"/>
                <a:gd name="T36" fmla="*/ 217 w 715"/>
                <a:gd name="T37" fmla="*/ 455 h 583"/>
                <a:gd name="T38" fmla="*/ 133 w 715"/>
                <a:gd name="T39" fmla="*/ 501 h 583"/>
                <a:gd name="T40" fmla="*/ 36 w 715"/>
                <a:gd name="T41" fmla="*/ 517 h 583"/>
                <a:gd name="T42" fmla="*/ 18 w 715"/>
                <a:gd name="T43" fmla="*/ 517 h 583"/>
                <a:gd name="T44" fmla="*/ 0 w 715"/>
                <a:gd name="T45" fmla="*/ 516 h 583"/>
                <a:gd name="T46" fmla="*/ 107 w 715"/>
                <a:gd name="T47" fmla="*/ 565 h 583"/>
                <a:gd name="T48" fmla="*/ 226 w 715"/>
                <a:gd name="T49" fmla="*/ 583 h 583"/>
                <a:gd name="T50" fmla="*/ 373 w 715"/>
                <a:gd name="T51" fmla="*/ 558 h 583"/>
                <a:gd name="T52" fmla="*/ 489 w 715"/>
                <a:gd name="T53" fmla="*/ 492 h 583"/>
                <a:gd name="T54" fmla="*/ 573 w 715"/>
                <a:gd name="T55" fmla="*/ 396 h 583"/>
                <a:gd name="T56" fmla="*/ 625 w 715"/>
                <a:gd name="T57" fmla="*/ 283 h 583"/>
                <a:gd name="T58" fmla="*/ 642 w 715"/>
                <a:gd name="T59" fmla="*/ 164 h 583"/>
                <a:gd name="T60" fmla="*/ 642 w 715"/>
                <a:gd name="T61" fmla="*/ 155 h 583"/>
                <a:gd name="T62" fmla="*/ 642 w 715"/>
                <a:gd name="T63" fmla="*/ 147 h 583"/>
                <a:gd name="T64" fmla="*/ 682 w 715"/>
                <a:gd name="T65" fmla="*/ 111 h 583"/>
                <a:gd name="T66" fmla="*/ 715 w 715"/>
                <a:gd name="T67" fmla="*/ 70 h 583"/>
                <a:gd name="T68" fmla="*/ 675 w 715"/>
                <a:gd name="T69" fmla="*/ 84 h 583"/>
                <a:gd name="T70" fmla="*/ 631 w 715"/>
                <a:gd name="T71" fmla="*/ 93 h 583"/>
                <a:gd name="T72" fmla="*/ 671 w 715"/>
                <a:gd name="T73" fmla="*/ 58 h 583"/>
                <a:gd name="T74" fmla="*/ 696 w 715"/>
                <a:gd name="T75" fmla="*/ 13 h 583"/>
                <a:gd name="T76" fmla="*/ 651 w 715"/>
                <a:gd name="T77" fmla="*/ 33 h 583"/>
                <a:gd name="T78" fmla="*/ 602 w 715"/>
                <a:gd name="T79" fmla="*/ 47 h 583"/>
                <a:gd name="T80" fmla="*/ 555 w 715"/>
                <a:gd name="T81" fmla="*/ 13 h 583"/>
                <a:gd name="T82" fmla="*/ 495 w 715"/>
                <a:gd name="T83" fmla="*/ 0 h 583"/>
                <a:gd name="T84" fmla="*/ 421 w 715"/>
                <a:gd name="T85" fmla="*/ 21 h 583"/>
                <a:gd name="T86" fmla="*/ 369 w 715"/>
                <a:gd name="T87" fmla="*/ 74 h 583"/>
                <a:gd name="T88" fmla="*/ 349 w 715"/>
                <a:gd name="T89" fmla="*/ 149 h 583"/>
                <a:gd name="T90" fmla="*/ 350 w 715"/>
                <a:gd name="T91" fmla="*/ 165 h 583"/>
                <a:gd name="T92" fmla="*/ 352 w 715"/>
                <a:gd name="T93" fmla="*/ 181 h 583"/>
                <a:gd name="T94" fmla="*/ 236 w 715"/>
                <a:gd name="T95" fmla="*/ 159 h 583"/>
                <a:gd name="T96" fmla="*/ 134 w 715"/>
                <a:gd name="T97" fmla="*/ 106 h 583"/>
                <a:gd name="T98" fmla="*/ 50 w 715"/>
                <a:gd name="T99" fmla="*/ 2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5" h="583">
                  <a:moveTo>
                    <a:pt x="50" y="27"/>
                  </a:moveTo>
                  <a:cubicBezTo>
                    <a:pt x="44" y="38"/>
                    <a:pt x="39" y="50"/>
                    <a:pt x="36" y="62"/>
                  </a:cubicBezTo>
                  <a:cubicBezTo>
                    <a:pt x="33" y="74"/>
                    <a:pt x="31" y="88"/>
                    <a:pt x="31" y="102"/>
                  </a:cubicBezTo>
                  <a:cubicBezTo>
                    <a:pt x="31" y="127"/>
                    <a:pt x="37" y="151"/>
                    <a:pt x="48" y="172"/>
                  </a:cubicBezTo>
                  <a:cubicBezTo>
                    <a:pt x="60" y="193"/>
                    <a:pt x="76" y="210"/>
                    <a:pt x="97" y="223"/>
                  </a:cubicBezTo>
                  <a:cubicBezTo>
                    <a:pt x="83" y="223"/>
                    <a:pt x="71" y="222"/>
                    <a:pt x="60" y="219"/>
                  </a:cubicBezTo>
                  <a:cubicBezTo>
                    <a:pt x="48" y="215"/>
                    <a:pt x="38" y="211"/>
                    <a:pt x="28" y="206"/>
                  </a:cubicBezTo>
                  <a:lnTo>
                    <a:pt x="28" y="207"/>
                  </a:lnTo>
                  <a:lnTo>
                    <a:pt x="28" y="208"/>
                  </a:lnTo>
                  <a:cubicBezTo>
                    <a:pt x="29" y="231"/>
                    <a:pt x="34" y="253"/>
                    <a:pt x="44" y="273"/>
                  </a:cubicBezTo>
                  <a:cubicBezTo>
                    <a:pt x="54" y="293"/>
                    <a:pt x="68" y="310"/>
                    <a:pt x="86" y="323"/>
                  </a:cubicBezTo>
                  <a:cubicBezTo>
                    <a:pt x="104" y="337"/>
                    <a:pt x="124" y="346"/>
                    <a:pt x="147" y="351"/>
                  </a:cubicBezTo>
                  <a:cubicBezTo>
                    <a:pt x="140" y="353"/>
                    <a:pt x="134" y="354"/>
                    <a:pt x="128" y="355"/>
                  </a:cubicBezTo>
                  <a:cubicBezTo>
                    <a:pt x="122" y="356"/>
                    <a:pt x="115" y="356"/>
                    <a:pt x="108" y="356"/>
                  </a:cubicBezTo>
                  <a:cubicBezTo>
                    <a:pt x="103" y="356"/>
                    <a:pt x="98" y="356"/>
                    <a:pt x="94" y="355"/>
                  </a:cubicBezTo>
                  <a:cubicBezTo>
                    <a:pt x="90" y="355"/>
                    <a:pt x="86" y="354"/>
                    <a:pt x="81" y="353"/>
                  </a:cubicBezTo>
                  <a:cubicBezTo>
                    <a:pt x="87" y="372"/>
                    <a:pt x="97" y="390"/>
                    <a:pt x="110" y="405"/>
                  </a:cubicBezTo>
                  <a:cubicBezTo>
                    <a:pt x="123" y="420"/>
                    <a:pt x="139" y="432"/>
                    <a:pt x="157" y="441"/>
                  </a:cubicBezTo>
                  <a:cubicBezTo>
                    <a:pt x="176" y="450"/>
                    <a:pt x="195" y="454"/>
                    <a:pt x="217" y="455"/>
                  </a:cubicBezTo>
                  <a:cubicBezTo>
                    <a:pt x="192" y="475"/>
                    <a:pt x="164" y="490"/>
                    <a:pt x="133" y="501"/>
                  </a:cubicBezTo>
                  <a:cubicBezTo>
                    <a:pt x="102" y="512"/>
                    <a:pt x="70" y="517"/>
                    <a:pt x="36" y="517"/>
                  </a:cubicBezTo>
                  <a:lnTo>
                    <a:pt x="18" y="517"/>
                  </a:lnTo>
                  <a:cubicBezTo>
                    <a:pt x="11" y="517"/>
                    <a:pt x="6" y="516"/>
                    <a:pt x="0" y="516"/>
                  </a:cubicBezTo>
                  <a:cubicBezTo>
                    <a:pt x="33" y="537"/>
                    <a:pt x="69" y="554"/>
                    <a:pt x="107" y="565"/>
                  </a:cubicBezTo>
                  <a:cubicBezTo>
                    <a:pt x="144" y="577"/>
                    <a:pt x="184" y="583"/>
                    <a:pt x="226" y="583"/>
                  </a:cubicBezTo>
                  <a:cubicBezTo>
                    <a:pt x="280" y="582"/>
                    <a:pt x="328" y="574"/>
                    <a:pt x="373" y="558"/>
                  </a:cubicBezTo>
                  <a:cubicBezTo>
                    <a:pt x="416" y="542"/>
                    <a:pt x="455" y="520"/>
                    <a:pt x="489" y="492"/>
                  </a:cubicBezTo>
                  <a:cubicBezTo>
                    <a:pt x="522" y="464"/>
                    <a:pt x="550" y="432"/>
                    <a:pt x="573" y="396"/>
                  </a:cubicBezTo>
                  <a:cubicBezTo>
                    <a:pt x="596" y="360"/>
                    <a:pt x="613" y="322"/>
                    <a:pt x="625" y="283"/>
                  </a:cubicBezTo>
                  <a:cubicBezTo>
                    <a:pt x="636" y="243"/>
                    <a:pt x="642" y="203"/>
                    <a:pt x="642" y="164"/>
                  </a:cubicBezTo>
                  <a:lnTo>
                    <a:pt x="642" y="155"/>
                  </a:lnTo>
                  <a:lnTo>
                    <a:pt x="642" y="147"/>
                  </a:lnTo>
                  <a:cubicBezTo>
                    <a:pt x="656" y="136"/>
                    <a:pt x="670" y="124"/>
                    <a:pt x="682" y="111"/>
                  </a:cubicBezTo>
                  <a:cubicBezTo>
                    <a:pt x="695" y="98"/>
                    <a:pt x="706" y="84"/>
                    <a:pt x="715" y="70"/>
                  </a:cubicBezTo>
                  <a:cubicBezTo>
                    <a:pt x="703" y="75"/>
                    <a:pt x="689" y="80"/>
                    <a:pt x="675" y="84"/>
                  </a:cubicBezTo>
                  <a:cubicBezTo>
                    <a:pt x="661" y="88"/>
                    <a:pt x="647" y="91"/>
                    <a:pt x="631" y="93"/>
                  </a:cubicBezTo>
                  <a:cubicBezTo>
                    <a:pt x="647" y="83"/>
                    <a:pt x="660" y="72"/>
                    <a:pt x="671" y="58"/>
                  </a:cubicBezTo>
                  <a:cubicBezTo>
                    <a:pt x="681" y="44"/>
                    <a:pt x="690" y="29"/>
                    <a:pt x="696" y="13"/>
                  </a:cubicBezTo>
                  <a:cubicBezTo>
                    <a:pt x="682" y="20"/>
                    <a:pt x="667" y="27"/>
                    <a:pt x="651" y="33"/>
                  </a:cubicBezTo>
                  <a:cubicBezTo>
                    <a:pt x="635" y="40"/>
                    <a:pt x="619" y="44"/>
                    <a:pt x="602" y="47"/>
                  </a:cubicBezTo>
                  <a:cubicBezTo>
                    <a:pt x="589" y="33"/>
                    <a:pt x="573" y="21"/>
                    <a:pt x="555" y="13"/>
                  </a:cubicBezTo>
                  <a:cubicBezTo>
                    <a:pt x="537" y="5"/>
                    <a:pt x="517" y="1"/>
                    <a:pt x="495" y="0"/>
                  </a:cubicBezTo>
                  <a:cubicBezTo>
                    <a:pt x="468" y="1"/>
                    <a:pt x="443" y="8"/>
                    <a:pt x="421" y="21"/>
                  </a:cubicBezTo>
                  <a:cubicBezTo>
                    <a:pt x="399" y="34"/>
                    <a:pt x="382" y="52"/>
                    <a:pt x="369" y="74"/>
                  </a:cubicBezTo>
                  <a:cubicBezTo>
                    <a:pt x="356" y="97"/>
                    <a:pt x="349" y="121"/>
                    <a:pt x="349" y="149"/>
                  </a:cubicBezTo>
                  <a:cubicBezTo>
                    <a:pt x="349" y="154"/>
                    <a:pt x="349" y="159"/>
                    <a:pt x="350" y="165"/>
                  </a:cubicBezTo>
                  <a:cubicBezTo>
                    <a:pt x="350" y="170"/>
                    <a:pt x="351" y="176"/>
                    <a:pt x="352" y="181"/>
                  </a:cubicBezTo>
                  <a:cubicBezTo>
                    <a:pt x="312" y="179"/>
                    <a:pt x="273" y="172"/>
                    <a:pt x="236" y="159"/>
                  </a:cubicBezTo>
                  <a:cubicBezTo>
                    <a:pt x="200" y="146"/>
                    <a:pt x="165" y="128"/>
                    <a:pt x="134" y="106"/>
                  </a:cubicBezTo>
                  <a:cubicBezTo>
                    <a:pt x="103" y="84"/>
                    <a:pt x="75" y="58"/>
                    <a:pt x="5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 name="Freeform 11"/>
            <p:cNvSpPr>
              <a:spLocks noEditPoints="1"/>
            </p:cNvSpPr>
            <p:nvPr/>
          </p:nvSpPr>
          <p:spPr bwMode="auto">
            <a:xfrm>
              <a:off x="2451474" y="4292394"/>
              <a:ext cx="164703" cy="192792"/>
            </a:xfrm>
            <a:custGeom>
              <a:avLst/>
              <a:gdLst>
                <a:gd name="T0" fmla="*/ 499 w 660"/>
                <a:gd name="T1" fmla="*/ 21 h 773"/>
                <a:gd name="T2" fmla="*/ 251 w 660"/>
                <a:gd name="T3" fmla="*/ 461 h 773"/>
                <a:gd name="T4" fmla="*/ 410 w 660"/>
                <a:gd name="T5" fmla="*/ 752 h 773"/>
                <a:gd name="T6" fmla="*/ 441 w 660"/>
                <a:gd name="T7" fmla="*/ 773 h 773"/>
                <a:gd name="T8" fmla="*/ 552 w 660"/>
                <a:gd name="T9" fmla="*/ 773 h 773"/>
                <a:gd name="T10" fmla="*/ 567 w 660"/>
                <a:gd name="T11" fmla="*/ 766 h 773"/>
                <a:gd name="T12" fmla="*/ 567 w 660"/>
                <a:gd name="T13" fmla="*/ 749 h 773"/>
                <a:gd name="T14" fmla="*/ 410 w 660"/>
                <a:gd name="T15" fmla="*/ 462 h 773"/>
                <a:gd name="T16" fmla="*/ 410 w 660"/>
                <a:gd name="T17" fmla="*/ 461 h 773"/>
                <a:gd name="T18" fmla="*/ 656 w 660"/>
                <a:gd name="T19" fmla="*/ 25 h 773"/>
                <a:gd name="T20" fmla="*/ 657 w 660"/>
                <a:gd name="T21" fmla="*/ 7 h 773"/>
                <a:gd name="T22" fmla="*/ 642 w 660"/>
                <a:gd name="T23" fmla="*/ 0 h 773"/>
                <a:gd name="T24" fmla="*/ 529 w 660"/>
                <a:gd name="T25" fmla="*/ 0 h 773"/>
                <a:gd name="T26" fmla="*/ 499 w 660"/>
                <a:gd name="T27" fmla="*/ 21 h 773"/>
                <a:gd name="T28" fmla="*/ 172 w 660"/>
                <a:gd name="T29" fmla="*/ 153 h 773"/>
                <a:gd name="T30" fmla="*/ 61 w 660"/>
                <a:gd name="T31" fmla="*/ 153 h 773"/>
                <a:gd name="T32" fmla="*/ 46 w 660"/>
                <a:gd name="T33" fmla="*/ 160 h 773"/>
                <a:gd name="T34" fmla="*/ 46 w 660"/>
                <a:gd name="T35" fmla="*/ 177 h 773"/>
                <a:gd name="T36" fmla="*/ 122 w 660"/>
                <a:gd name="T37" fmla="*/ 307 h 773"/>
                <a:gd name="T38" fmla="*/ 122 w 660"/>
                <a:gd name="T39" fmla="*/ 308 h 773"/>
                <a:gd name="T40" fmla="*/ 3 w 660"/>
                <a:gd name="T41" fmla="*/ 517 h 773"/>
                <a:gd name="T42" fmla="*/ 3 w 660"/>
                <a:gd name="T43" fmla="*/ 534 h 773"/>
                <a:gd name="T44" fmla="*/ 18 w 660"/>
                <a:gd name="T45" fmla="*/ 542 h 773"/>
                <a:gd name="T46" fmla="*/ 129 w 660"/>
                <a:gd name="T47" fmla="*/ 542 h 773"/>
                <a:gd name="T48" fmla="*/ 160 w 660"/>
                <a:gd name="T49" fmla="*/ 520 h 773"/>
                <a:gd name="T50" fmla="*/ 280 w 660"/>
                <a:gd name="T51" fmla="*/ 307 h 773"/>
                <a:gd name="T52" fmla="*/ 203 w 660"/>
                <a:gd name="T53" fmla="*/ 174 h 773"/>
                <a:gd name="T54" fmla="*/ 172 w 660"/>
                <a:gd name="T55" fmla="*/ 15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0" h="773">
                  <a:moveTo>
                    <a:pt x="499" y="21"/>
                  </a:moveTo>
                  <a:lnTo>
                    <a:pt x="251" y="461"/>
                  </a:lnTo>
                  <a:lnTo>
                    <a:pt x="410" y="752"/>
                  </a:lnTo>
                  <a:cubicBezTo>
                    <a:pt x="415" y="762"/>
                    <a:pt x="424" y="773"/>
                    <a:pt x="441" y="773"/>
                  </a:cubicBezTo>
                  <a:lnTo>
                    <a:pt x="552" y="773"/>
                  </a:lnTo>
                  <a:cubicBezTo>
                    <a:pt x="559" y="773"/>
                    <a:pt x="564" y="771"/>
                    <a:pt x="567" y="766"/>
                  </a:cubicBezTo>
                  <a:cubicBezTo>
                    <a:pt x="570" y="761"/>
                    <a:pt x="570" y="755"/>
                    <a:pt x="567" y="749"/>
                  </a:cubicBezTo>
                  <a:lnTo>
                    <a:pt x="410" y="462"/>
                  </a:lnTo>
                  <a:cubicBezTo>
                    <a:pt x="410" y="461"/>
                    <a:pt x="410" y="461"/>
                    <a:pt x="410" y="461"/>
                  </a:cubicBezTo>
                  <a:lnTo>
                    <a:pt x="656" y="25"/>
                  </a:lnTo>
                  <a:cubicBezTo>
                    <a:pt x="660" y="18"/>
                    <a:pt x="660" y="12"/>
                    <a:pt x="657" y="7"/>
                  </a:cubicBezTo>
                  <a:cubicBezTo>
                    <a:pt x="654" y="3"/>
                    <a:pt x="649" y="0"/>
                    <a:pt x="642" y="0"/>
                  </a:cubicBezTo>
                  <a:lnTo>
                    <a:pt x="529" y="0"/>
                  </a:lnTo>
                  <a:cubicBezTo>
                    <a:pt x="513" y="0"/>
                    <a:pt x="505" y="11"/>
                    <a:pt x="499" y="21"/>
                  </a:cubicBezTo>
                  <a:close/>
                  <a:moveTo>
                    <a:pt x="172" y="153"/>
                  </a:moveTo>
                  <a:lnTo>
                    <a:pt x="61" y="153"/>
                  </a:lnTo>
                  <a:cubicBezTo>
                    <a:pt x="54" y="153"/>
                    <a:pt x="49" y="155"/>
                    <a:pt x="46" y="160"/>
                  </a:cubicBezTo>
                  <a:cubicBezTo>
                    <a:pt x="43" y="165"/>
                    <a:pt x="43" y="171"/>
                    <a:pt x="46" y="177"/>
                  </a:cubicBezTo>
                  <a:lnTo>
                    <a:pt x="122" y="307"/>
                  </a:lnTo>
                  <a:cubicBezTo>
                    <a:pt x="122" y="308"/>
                    <a:pt x="122" y="308"/>
                    <a:pt x="122" y="308"/>
                  </a:cubicBezTo>
                  <a:lnTo>
                    <a:pt x="3" y="517"/>
                  </a:lnTo>
                  <a:cubicBezTo>
                    <a:pt x="0" y="523"/>
                    <a:pt x="0" y="529"/>
                    <a:pt x="3" y="534"/>
                  </a:cubicBezTo>
                  <a:cubicBezTo>
                    <a:pt x="6" y="539"/>
                    <a:pt x="11" y="542"/>
                    <a:pt x="18" y="542"/>
                  </a:cubicBezTo>
                  <a:lnTo>
                    <a:pt x="129" y="542"/>
                  </a:lnTo>
                  <a:cubicBezTo>
                    <a:pt x="146" y="542"/>
                    <a:pt x="154" y="531"/>
                    <a:pt x="160" y="520"/>
                  </a:cubicBezTo>
                  <a:lnTo>
                    <a:pt x="280" y="307"/>
                  </a:lnTo>
                  <a:lnTo>
                    <a:pt x="203" y="174"/>
                  </a:lnTo>
                  <a:cubicBezTo>
                    <a:pt x="198" y="164"/>
                    <a:pt x="190" y="153"/>
                    <a:pt x="172" y="1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Freeform 12"/>
            <p:cNvSpPr>
              <a:spLocks noEditPoints="1"/>
            </p:cNvSpPr>
            <p:nvPr/>
          </p:nvSpPr>
          <p:spPr bwMode="auto">
            <a:xfrm>
              <a:off x="2956224" y="4294948"/>
              <a:ext cx="187259" cy="187685"/>
            </a:xfrm>
            <a:custGeom>
              <a:avLst/>
              <a:gdLst>
                <a:gd name="T0" fmla="*/ 375 w 750"/>
                <a:gd name="T1" fmla="*/ 0 h 751"/>
                <a:gd name="T2" fmla="*/ 129 w 750"/>
                <a:gd name="T3" fmla="*/ 20 h 751"/>
                <a:gd name="T4" fmla="*/ 20 w 750"/>
                <a:gd name="T5" fmla="*/ 130 h 751"/>
                <a:gd name="T6" fmla="*/ 0 w 750"/>
                <a:gd name="T7" fmla="*/ 376 h 751"/>
                <a:gd name="T8" fmla="*/ 20 w 750"/>
                <a:gd name="T9" fmla="*/ 621 h 751"/>
                <a:gd name="T10" fmla="*/ 129 w 750"/>
                <a:gd name="T11" fmla="*/ 731 h 751"/>
                <a:gd name="T12" fmla="*/ 375 w 750"/>
                <a:gd name="T13" fmla="*/ 751 h 751"/>
                <a:gd name="T14" fmla="*/ 621 w 750"/>
                <a:gd name="T15" fmla="*/ 731 h 751"/>
                <a:gd name="T16" fmla="*/ 731 w 750"/>
                <a:gd name="T17" fmla="*/ 621 h 751"/>
                <a:gd name="T18" fmla="*/ 750 w 750"/>
                <a:gd name="T19" fmla="*/ 376 h 751"/>
                <a:gd name="T20" fmla="*/ 731 w 750"/>
                <a:gd name="T21" fmla="*/ 130 h 751"/>
                <a:gd name="T22" fmla="*/ 621 w 750"/>
                <a:gd name="T23" fmla="*/ 20 h 751"/>
                <a:gd name="T24" fmla="*/ 375 w 750"/>
                <a:gd name="T25" fmla="*/ 0 h 751"/>
                <a:gd name="T26" fmla="*/ 375 w 750"/>
                <a:gd name="T27" fmla="*/ 68 h 751"/>
                <a:gd name="T28" fmla="*/ 596 w 750"/>
                <a:gd name="T29" fmla="*/ 83 h 751"/>
                <a:gd name="T30" fmla="*/ 668 w 750"/>
                <a:gd name="T31" fmla="*/ 154 h 751"/>
                <a:gd name="T32" fmla="*/ 683 w 750"/>
                <a:gd name="T33" fmla="*/ 376 h 751"/>
                <a:gd name="T34" fmla="*/ 668 w 750"/>
                <a:gd name="T35" fmla="*/ 597 h 751"/>
                <a:gd name="T36" fmla="*/ 596 w 750"/>
                <a:gd name="T37" fmla="*/ 668 h 751"/>
                <a:gd name="T38" fmla="*/ 375 w 750"/>
                <a:gd name="T39" fmla="*/ 683 h 751"/>
                <a:gd name="T40" fmla="*/ 154 w 750"/>
                <a:gd name="T41" fmla="*/ 668 h 751"/>
                <a:gd name="T42" fmla="*/ 83 w 750"/>
                <a:gd name="T43" fmla="*/ 597 h 751"/>
                <a:gd name="T44" fmla="*/ 68 w 750"/>
                <a:gd name="T45" fmla="*/ 375 h 751"/>
                <a:gd name="T46" fmla="*/ 83 w 750"/>
                <a:gd name="T47" fmla="*/ 154 h 751"/>
                <a:gd name="T48" fmla="*/ 154 w 750"/>
                <a:gd name="T49" fmla="*/ 83 h 751"/>
                <a:gd name="T50" fmla="*/ 341 w 750"/>
                <a:gd name="T51" fmla="*/ 68 h 751"/>
                <a:gd name="T52" fmla="*/ 530 w 750"/>
                <a:gd name="T53" fmla="*/ 175 h 751"/>
                <a:gd name="T54" fmla="*/ 620 w 750"/>
                <a:gd name="T55" fmla="*/ 175 h 751"/>
                <a:gd name="T56" fmla="*/ 375 w 750"/>
                <a:gd name="T57" fmla="*/ 183 h 751"/>
                <a:gd name="T58" fmla="*/ 182 w 750"/>
                <a:gd name="T59" fmla="*/ 376 h 751"/>
                <a:gd name="T60" fmla="*/ 568 w 750"/>
                <a:gd name="T61" fmla="*/ 376 h 751"/>
                <a:gd name="T62" fmla="*/ 375 w 750"/>
                <a:gd name="T63" fmla="*/ 251 h 751"/>
                <a:gd name="T64" fmla="*/ 375 w 750"/>
                <a:gd name="T65" fmla="*/ 501 h 751"/>
                <a:gd name="T66" fmla="*/ 375 w 750"/>
                <a:gd name="T67" fmla="*/ 251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751">
                  <a:moveTo>
                    <a:pt x="375" y="0"/>
                  </a:moveTo>
                  <a:lnTo>
                    <a:pt x="375" y="0"/>
                  </a:lnTo>
                  <a:cubicBezTo>
                    <a:pt x="273" y="0"/>
                    <a:pt x="260" y="1"/>
                    <a:pt x="220" y="3"/>
                  </a:cubicBezTo>
                  <a:cubicBezTo>
                    <a:pt x="180" y="5"/>
                    <a:pt x="153" y="11"/>
                    <a:pt x="129" y="20"/>
                  </a:cubicBezTo>
                  <a:cubicBezTo>
                    <a:pt x="105" y="30"/>
                    <a:pt x="84" y="43"/>
                    <a:pt x="63" y="63"/>
                  </a:cubicBezTo>
                  <a:cubicBezTo>
                    <a:pt x="42" y="84"/>
                    <a:pt x="29" y="105"/>
                    <a:pt x="20" y="130"/>
                  </a:cubicBezTo>
                  <a:cubicBezTo>
                    <a:pt x="10" y="154"/>
                    <a:pt x="4" y="181"/>
                    <a:pt x="2" y="221"/>
                  </a:cubicBezTo>
                  <a:cubicBezTo>
                    <a:pt x="0" y="261"/>
                    <a:pt x="0" y="274"/>
                    <a:pt x="0" y="376"/>
                  </a:cubicBezTo>
                  <a:cubicBezTo>
                    <a:pt x="0" y="478"/>
                    <a:pt x="0" y="490"/>
                    <a:pt x="2" y="530"/>
                  </a:cubicBezTo>
                  <a:cubicBezTo>
                    <a:pt x="4" y="570"/>
                    <a:pt x="10" y="598"/>
                    <a:pt x="20" y="621"/>
                  </a:cubicBezTo>
                  <a:cubicBezTo>
                    <a:pt x="29" y="646"/>
                    <a:pt x="42" y="667"/>
                    <a:pt x="63" y="688"/>
                  </a:cubicBezTo>
                  <a:cubicBezTo>
                    <a:pt x="84" y="709"/>
                    <a:pt x="105" y="722"/>
                    <a:pt x="129" y="731"/>
                  </a:cubicBezTo>
                  <a:cubicBezTo>
                    <a:pt x="153" y="740"/>
                    <a:pt x="180" y="747"/>
                    <a:pt x="220" y="749"/>
                  </a:cubicBezTo>
                  <a:cubicBezTo>
                    <a:pt x="260" y="750"/>
                    <a:pt x="273" y="751"/>
                    <a:pt x="375" y="751"/>
                  </a:cubicBezTo>
                  <a:cubicBezTo>
                    <a:pt x="477" y="751"/>
                    <a:pt x="490" y="750"/>
                    <a:pt x="530" y="749"/>
                  </a:cubicBezTo>
                  <a:cubicBezTo>
                    <a:pt x="570" y="747"/>
                    <a:pt x="597" y="740"/>
                    <a:pt x="621" y="731"/>
                  </a:cubicBezTo>
                  <a:cubicBezTo>
                    <a:pt x="646" y="722"/>
                    <a:pt x="666" y="709"/>
                    <a:pt x="687" y="688"/>
                  </a:cubicBezTo>
                  <a:cubicBezTo>
                    <a:pt x="708" y="667"/>
                    <a:pt x="721" y="646"/>
                    <a:pt x="731" y="621"/>
                  </a:cubicBezTo>
                  <a:cubicBezTo>
                    <a:pt x="740" y="598"/>
                    <a:pt x="746" y="570"/>
                    <a:pt x="748" y="530"/>
                  </a:cubicBezTo>
                  <a:cubicBezTo>
                    <a:pt x="750" y="490"/>
                    <a:pt x="750" y="478"/>
                    <a:pt x="750" y="376"/>
                  </a:cubicBezTo>
                  <a:cubicBezTo>
                    <a:pt x="750" y="274"/>
                    <a:pt x="750" y="261"/>
                    <a:pt x="748" y="221"/>
                  </a:cubicBezTo>
                  <a:cubicBezTo>
                    <a:pt x="746" y="181"/>
                    <a:pt x="740" y="154"/>
                    <a:pt x="731" y="130"/>
                  </a:cubicBezTo>
                  <a:cubicBezTo>
                    <a:pt x="721" y="105"/>
                    <a:pt x="708" y="84"/>
                    <a:pt x="687" y="63"/>
                  </a:cubicBezTo>
                  <a:cubicBezTo>
                    <a:pt x="666" y="43"/>
                    <a:pt x="646" y="30"/>
                    <a:pt x="621" y="20"/>
                  </a:cubicBezTo>
                  <a:cubicBezTo>
                    <a:pt x="597" y="11"/>
                    <a:pt x="570" y="5"/>
                    <a:pt x="530" y="3"/>
                  </a:cubicBezTo>
                  <a:cubicBezTo>
                    <a:pt x="490" y="1"/>
                    <a:pt x="477" y="0"/>
                    <a:pt x="375" y="0"/>
                  </a:cubicBezTo>
                  <a:close/>
                  <a:moveTo>
                    <a:pt x="341" y="68"/>
                  </a:moveTo>
                  <a:cubicBezTo>
                    <a:pt x="351" y="68"/>
                    <a:pt x="363" y="68"/>
                    <a:pt x="375" y="68"/>
                  </a:cubicBezTo>
                  <a:cubicBezTo>
                    <a:pt x="475" y="68"/>
                    <a:pt x="487" y="68"/>
                    <a:pt x="527" y="70"/>
                  </a:cubicBezTo>
                  <a:cubicBezTo>
                    <a:pt x="563" y="72"/>
                    <a:pt x="583" y="78"/>
                    <a:pt x="596" y="83"/>
                  </a:cubicBezTo>
                  <a:cubicBezTo>
                    <a:pt x="614" y="90"/>
                    <a:pt x="626" y="98"/>
                    <a:pt x="640" y="111"/>
                  </a:cubicBezTo>
                  <a:cubicBezTo>
                    <a:pt x="653" y="124"/>
                    <a:pt x="661" y="137"/>
                    <a:pt x="668" y="154"/>
                  </a:cubicBezTo>
                  <a:cubicBezTo>
                    <a:pt x="673" y="168"/>
                    <a:pt x="679" y="187"/>
                    <a:pt x="681" y="224"/>
                  </a:cubicBezTo>
                  <a:cubicBezTo>
                    <a:pt x="682" y="264"/>
                    <a:pt x="683" y="275"/>
                    <a:pt x="683" y="376"/>
                  </a:cubicBezTo>
                  <a:cubicBezTo>
                    <a:pt x="683" y="476"/>
                    <a:pt x="682" y="488"/>
                    <a:pt x="681" y="527"/>
                  </a:cubicBezTo>
                  <a:cubicBezTo>
                    <a:pt x="679" y="564"/>
                    <a:pt x="673" y="584"/>
                    <a:pt x="668" y="597"/>
                  </a:cubicBezTo>
                  <a:cubicBezTo>
                    <a:pt x="661" y="614"/>
                    <a:pt x="653" y="627"/>
                    <a:pt x="640" y="640"/>
                  </a:cubicBezTo>
                  <a:cubicBezTo>
                    <a:pt x="626" y="653"/>
                    <a:pt x="614" y="661"/>
                    <a:pt x="596" y="668"/>
                  </a:cubicBezTo>
                  <a:cubicBezTo>
                    <a:pt x="583" y="673"/>
                    <a:pt x="563" y="679"/>
                    <a:pt x="527" y="681"/>
                  </a:cubicBezTo>
                  <a:cubicBezTo>
                    <a:pt x="487" y="683"/>
                    <a:pt x="475" y="683"/>
                    <a:pt x="375" y="683"/>
                  </a:cubicBezTo>
                  <a:cubicBezTo>
                    <a:pt x="275" y="683"/>
                    <a:pt x="263" y="683"/>
                    <a:pt x="224" y="681"/>
                  </a:cubicBezTo>
                  <a:cubicBezTo>
                    <a:pt x="187" y="679"/>
                    <a:pt x="167" y="673"/>
                    <a:pt x="154" y="668"/>
                  </a:cubicBezTo>
                  <a:cubicBezTo>
                    <a:pt x="136" y="661"/>
                    <a:pt x="124" y="653"/>
                    <a:pt x="111" y="640"/>
                  </a:cubicBezTo>
                  <a:cubicBezTo>
                    <a:pt x="98" y="627"/>
                    <a:pt x="89" y="614"/>
                    <a:pt x="83" y="597"/>
                  </a:cubicBezTo>
                  <a:cubicBezTo>
                    <a:pt x="77" y="584"/>
                    <a:pt x="71" y="564"/>
                    <a:pt x="70" y="527"/>
                  </a:cubicBezTo>
                  <a:cubicBezTo>
                    <a:pt x="68" y="488"/>
                    <a:pt x="68" y="476"/>
                    <a:pt x="68" y="375"/>
                  </a:cubicBezTo>
                  <a:cubicBezTo>
                    <a:pt x="68" y="275"/>
                    <a:pt x="68" y="263"/>
                    <a:pt x="70" y="224"/>
                  </a:cubicBezTo>
                  <a:cubicBezTo>
                    <a:pt x="71" y="187"/>
                    <a:pt x="77" y="167"/>
                    <a:pt x="83" y="154"/>
                  </a:cubicBezTo>
                  <a:cubicBezTo>
                    <a:pt x="89" y="137"/>
                    <a:pt x="98" y="124"/>
                    <a:pt x="111" y="111"/>
                  </a:cubicBezTo>
                  <a:cubicBezTo>
                    <a:pt x="124" y="98"/>
                    <a:pt x="136" y="90"/>
                    <a:pt x="154" y="83"/>
                  </a:cubicBezTo>
                  <a:cubicBezTo>
                    <a:pt x="167" y="78"/>
                    <a:pt x="187" y="72"/>
                    <a:pt x="224" y="70"/>
                  </a:cubicBezTo>
                  <a:cubicBezTo>
                    <a:pt x="258" y="69"/>
                    <a:pt x="272" y="68"/>
                    <a:pt x="341" y="68"/>
                  </a:cubicBezTo>
                  <a:close/>
                  <a:moveTo>
                    <a:pt x="575" y="130"/>
                  </a:moveTo>
                  <a:cubicBezTo>
                    <a:pt x="551" y="130"/>
                    <a:pt x="530" y="151"/>
                    <a:pt x="530" y="175"/>
                  </a:cubicBezTo>
                  <a:cubicBezTo>
                    <a:pt x="530" y="200"/>
                    <a:pt x="551" y="220"/>
                    <a:pt x="575" y="220"/>
                  </a:cubicBezTo>
                  <a:cubicBezTo>
                    <a:pt x="600" y="220"/>
                    <a:pt x="620" y="200"/>
                    <a:pt x="620" y="175"/>
                  </a:cubicBezTo>
                  <a:cubicBezTo>
                    <a:pt x="620" y="151"/>
                    <a:pt x="600" y="130"/>
                    <a:pt x="575" y="130"/>
                  </a:cubicBezTo>
                  <a:close/>
                  <a:moveTo>
                    <a:pt x="375" y="183"/>
                  </a:moveTo>
                  <a:lnTo>
                    <a:pt x="375" y="183"/>
                  </a:lnTo>
                  <a:cubicBezTo>
                    <a:pt x="269" y="183"/>
                    <a:pt x="182" y="269"/>
                    <a:pt x="182" y="376"/>
                  </a:cubicBezTo>
                  <a:cubicBezTo>
                    <a:pt x="182" y="482"/>
                    <a:pt x="269" y="568"/>
                    <a:pt x="375" y="568"/>
                  </a:cubicBezTo>
                  <a:cubicBezTo>
                    <a:pt x="482" y="568"/>
                    <a:pt x="568" y="482"/>
                    <a:pt x="568" y="376"/>
                  </a:cubicBezTo>
                  <a:cubicBezTo>
                    <a:pt x="568" y="269"/>
                    <a:pt x="482" y="183"/>
                    <a:pt x="375" y="183"/>
                  </a:cubicBezTo>
                  <a:close/>
                  <a:moveTo>
                    <a:pt x="375" y="251"/>
                  </a:moveTo>
                  <a:cubicBezTo>
                    <a:pt x="444" y="251"/>
                    <a:pt x="500" y="307"/>
                    <a:pt x="500" y="376"/>
                  </a:cubicBezTo>
                  <a:cubicBezTo>
                    <a:pt x="500" y="445"/>
                    <a:pt x="444" y="501"/>
                    <a:pt x="375" y="501"/>
                  </a:cubicBezTo>
                  <a:cubicBezTo>
                    <a:pt x="306" y="501"/>
                    <a:pt x="250" y="445"/>
                    <a:pt x="250" y="376"/>
                  </a:cubicBezTo>
                  <a:cubicBezTo>
                    <a:pt x="250" y="307"/>
                    <a:pt x="306" y="251"/>
                    <a:pt x="375" y="2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Freeform 7"/>
            <p:cNvSpPr>
              <a:spLocks noChangeAspect="1"/>
            </p:cNvSpPr>
            <p:nvPr userDrawn="1"/>
          </p:nvSpPr>
          <p:spPr bwMode="auto">
            <a:xfrm>
              <a:off x="863600" y="4268987"/>
              <a:ext cx="1092063" cy="241200"/>
            </a:xfrm>
            <a:custGeom>
              <a:avLst/>
              <a:gdLst/>
              <a:ahLst/>
              <a:cxnLst/>
              <a:rect l="l" t="t" r="r" b="b"/>
              <a:pathLst>
                <a:path w="1092063" h="241200">
                  <a:moveTo>
                    <a:pt x="0" y="0"/>
                  </a:moveTo>
                  <a:lnTo>
                    <a:pt x="851833" y="0"/>
                  </a:lnTo>
                  <a:lnTo>
                    <a:pt x="1092063" y="0"/>
                  </a:lnTo>
                  <a:lnTo>
                    <a:pt x="851833" y="241200"/>
                  </a:lnTo>
                  <a:lnTo>
                    <a:pt x="0" y="241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 name="Freeform 11"/>
            <p:cNvSpPr>
              <a:spLocks noEditPoints="1"/>
            </p:cNvSpPr>
            <p:nvPr userDrawn="1"/>
          </p:nvSpPr>
          <p:spPr bwMode="auto">
            <a:xfrm>
              <a:off x="947738" y="4299100"/>
              <a:ext cx="730250" cy="180975"/>
            </a:xfrm>
            <a:custGeom>
              <a:avLst/>
              <a:gdLst>
                <a:gd name="T0" fmla="*/ 138 w 2697"/>
                <a:gd name="T1" fmla="*/ 469 h 666"/>
                <a:gd name="T2" fmla="*/ 277 w 2697"/>
                <a:gd name="T3" fmla="*/ 650 h 666"/>
                <a:gd name="T4" fmla="*/ 390 w 2697"/>
                <a:gd name="T5" fmla="*/ 418 h 666"/>
                <a:gd name="T6" fmla="*/ 412 w 2697"/>
                <a:gd name="T7" fmla="*/ 281 h 666"/>
                <a:gd name="T8" fmla="*/ 360 w 2697"/>
                <a:gd name="T9" fmla="*/ 51 h 666"/>
                <a:gd name="T10" fmla="*/ 171 w 2697"/>
                <a:gd name="T11" fmla="*/ 230 h 666"/>
                <a:gd name="T12" fmla="*/ 119 w 2697"/>
                <a:gd name="T13" fmla="*/ 230 h 666"/>
                <a:gd name="T14" fmla="*/ 112 w 2697"/>
                <a:gd name="T15" fmla="*/ 281 h 666"/>
                <a:gd name="T16" fmla="*/ 0 w 2697"/>
                <a:gd name="T17" fmla="*/ 469 h 666"/>
                <a:gd name="T18" fmla="*/ 164 w 2697"/>
                <a:gd name="T19" fmla="*/ 281 h 666"/>
                <a:gd name="T20" fmla="*/ 145 w 2697"/>
                <a:gd name="T21" fmla="*/ 418 h 666"/>
                <a:gd name="T22" fmla="*/ 633 w 2697"/>
                <a:gd name="T23" fmla="*/ 244 h 666"/>
                <a:gd name="T24" fmla="*/ 722 w 2697"/>
                <a:gd name="T25" fmla="*/ 542 h 666"/>
                <a:gd name="T26" fmla="*/ 473 w 2697"/>
                <a:gd name="T27" fmla="*/ 583 h 666"/>
                <a:gd name="T28" fmla="*/ 642 w 2697"/>
                <a:gd name="T29" fmla="*/ 422 h 666"/>
                <a:gd name="T30" fmla="*/ 728 w 2697"/>
                <a:gd name="T31" fmla="*/ 348 h 666"/>
                <a:gd name="T32" fmla="*/ 864 w 2697"/>
                <a:gd name="T33" fmla="*/ 540 h 666"/>
                <a:gd name="T34" fmla="*/ 1146 w 2697"/>
                <a:gd name="T35" fmla="*/ 586 h 666"/>
                <a:gd name="T36" fmla="*/ 1197 w 2697"/>
                <a:gd name="T37" fmla="*/ 561 h 666"/>
                <a:gd name="T38" fmla="*/ 887 w 2697"/>
                <a:gd name="T39" fmla="*/ 301 h 666"/>
                <a:gd name="T40" fmla="*/ 1143 w 2697"/>
                <a:gd name="T41" fmla="*/ 395 h 666"/>
                <a:gd name="T42" fmla="*/ 1143 w 2697"/>
                <a:gd name="T43" fmla="*/ 482 h 666"/>
                <a:gd name="T44" fmla="*/ 1126 w 2697"/>
                <a:gd name="T45" fmla="*/ 452 h 666"/>
                <a:gd name="T46" fmla="*/ 1461 w 2697"/>
                <a:gd name="T47" fmla="*/ 244 h 666"/>
                <a:gd name="T48" fmla="*/ 1550 w 2697"/>
                <a:gd name="T49" fmla="*/ 542 h 666"/>
                <a:gd name="T50" fmla="*/ 1301 w 2697"/>
                <a:gd name="T51" fmla="*/ 583 h 666"/>
                <a:gd name="T52" fmla="*/ 1470 w 2697"/>
                <a:gd name="T53" fmla="*/ 422 h 666"/>
                <a:gd name="T54" fmla="*/ 1556 w 2697"/>
                <a:gd name="T55" fmla="*/ 348 h 666"/>
                <a:gd name="T56" fmla="*/ 1796 w 2697"/>
                <a:gd name="T57" fmla="*/ 254 h 666"/>
                <a:gd name="T58" fmla="*/ 1910 w 2697"/>
                <a:gd name="T59" fmla="*/ 57 h 666"/>
                <a:gd name="T60" fmla="*/ 1738 w 2697"/>
                <a:gd name="T61" fmla="*/ 146 h 666"/>
                <a:gd name="T62" fmla="*/ 1655 w 2697"/>
                <a:gd name="T63" fmla="*/ 302 h 666"/>
                <a:gd name="T64" fmla="*/ 1796 w 2697"/>
                <a:gd name="T65" fmla="*/ 650 h 666"/>
                <a:gd name="T66" fmla="*/ 1889 w 2697"/>
                <a:gd name="T67" fmla="*/ 254 h 666"/>
                <a:gd name="T68" fmla="*/ 1991 w 2697"/>
                <a:gd name="T69" fmla="*/ 176 h 666"/>
                <a:gd name="T70" fmla="*/ 2137 w 2697"/>
                <a:gd name="T71" fmla="*/ 650 h 666"/>
                <a:gd name="T72" fmla="*/ 2583 w 2697"/>
                <a:gd name="T73" fmla="*/ 333 h 666"/>
                <a:gd name="T74" fmla="*/ 2505 w 2697"/>
                <a:gd name="T75" fmla="*/ 36 h 666"/>
                <a:gd name="T76" fmla="*/ 2426 w 2697"/>
                <a:gd name="T77" fmla="*/ 333 h 666"/>
                <a:gd name="T78" fmla="*/ 2697 w 2697"/>
                <a:gd name="T79" fmla="*/ 493 h 666"/>
                <a:gd name="T80" fmla="*/ 2505 w 2697"/>
                <a:gd name="T81" fmla="*/ 87 h 666"/>
                <a:gd name="T82" fmla="*/ 2394 w 2697"/>
                <a:gd name="T83" fmla="*/ 199 h 666"/>
                <a:gd name="T84" fmla="*/ 2636 w 2697"/>
                <a:gd name="T85" fmla="*/ 48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97" h="666">
                  <a:moveTo>
                    <a:pt x="61" y="650"/>
                  </a:moveTo>
                  <a:lnTo>
                    <a:pt x="113" y="650"/>
                  </a:lnTo>
                  <a:lnTo>
                    <a:pt x="138" y="469"/>
                  </a:lnTo>
                  <a:lnTo>
                    <a:pt x="251" y="469"/>
                  </a:lnTo>
                  <a:lnTo>
                    <a:pt x="225" y="650"/>
                  </a:lnTo>
                  <a:lnTo>
                    <a:pt x="277" y="650"/>
                  </a:lnTo>
                  <a:lnTo>
                    <a:pt x="302" y="469"/>
                  </a:lnTo>
                  <a:lnTo>
                    <a:pt x="390" y="469"/>
                  </a:lnTo>
                  <a:lnTo>
                    <a:pt x="390" y="418"/>
                  </a:lnTo>
                  <a:lnTo>
                    <a:pt x="309" y="418"/>
                  </a:lnTo>
                  <a:lnTo>
                    <a:pt x="328" y="281"/>
                  </a:lnTo>
                  <a:lnTo>
                    <a:pt x="412" y="281"/>
                  </a:lnTo>
                  <a:lnTo>
                    <a:pt x="412" y="230"/>
                  </a:lnTo>
                  <a:lnTo>
                    <a:pt x="335" y="230"/>
                  </a:lnTo>
                  <a:lnTo>
                    <a:pt x="360" y="51"/>
                  </a:lnTo>
                  <a:lnTo>
                    <a:pt x="308" y="51"/>
                  </a:lnTo>
                  <a:lnTo>
                    <a:pt x="284" y="230"/>
                  </a:lnTo>
                  <a:lnTo>
                    <a:pt x="171" y="230"/>
                  </a:lnTo>
                  <a:lnTo>
                    <a:pt x="196" y="51"/>
                  </a:lnTo>
                  <a:lnTo>
                    <a:pt x="144" y="51"/>
                  </a:lnTo>
                  <a:lnTo>
                    <a:pt x="119" y="230"/>
                  </a:lnTo>
                  <a:lnTo>
                    <a:pt x="20" y="230"/>
                  </a:lnTo>
                  <a:lnTo>
                    <a:pt x="20" y="281"/>
                  </a:lnTo>
                  <a:lnTo>
                    <a:pt x="112" y="281"/>
                  </a:lnTo>
                  <a:lnTo>
                    <a:pt x="93" y="418"/>
                  </a:lnTo>
                  <a:lnTo>
                    <a:pt x="0" y="418"/>
                  </a:lnTo>
                  <a:lnTo>
                    <a:pt x="0" y="469"/>
                  </a:lnTo>
                  <a:lnTo>
                    <a:pt x="86" y="469"/>
                  </a:lnTo>
                  <a:lnTo>
                    <a:pt x="61" y="650"/>
                  </a:lnTo>
                  <a:close/>
                  <a:moveTo>
                    <a:pt x="164" y="281"/>
                  </a:moveTo>
                  <a:lnTo>
                    <a:pt x="276" y="281"/>
                  </a:lnTo>
                  <a:lnTo>
                    <a:pt x="257" y="418"/>
                  </a:lnTo>
                  <a:lnTo>
                    <a:pt x="145" y="418"/>
                  </a:lnTo>
                  <a:lnTo>
                    <a:pt x="164" y="281"/>
                  </a:lnTo>
                  <a:close/>
                  <a:moveTo>
                    <a:pt x="772" y="315"/>
                  </a:moveTo>
                  <a:cubicBezTo>
                    <a:pt x="747" y="270"/>
                    <a:pt x="688" y="244"/>
                    <a:pt x="633" y="244"/>
                  </a:cubicBezTo>
                  <a:cubicBezTo>
                    <a:pt x="561" y="244"/>
                    <a:pt x="492" y="279"/>
                    <a:pt x="492" y="359"/>
                  </a:cubicBezTo>
                  <a:cubicBezTo>
                    <a:pt x="492" y="434"/>
                    <a:pt x="559" y="455"/>
                    <a:pt x="605" y="466"/>
                  </a:cubicBezTo>
                  <a:cubicBezTo>
                    <a:pt x="681" y="484"/>
                    <a:pt x="722" y="500"/>
                    <a:pt x="722" y="542"/>
                  </a:cubicBezTo>
                  <a:cubicBezTo>
                    <a:pt x="722" y="594"/>
                    <a:pt x="678" y="611"/>
                    <a:pt x="629" y="611"/>
                  </a:cubicBezTo>
                  <a:cubicBezTo>
                    <a:pt x="583" y="611"/>
                    <a:pt x="539" y="584"/>
                    <a:pt x="519" y="550"/>
                  </a:cubicBezTo>
                  <a:lnTo>
                    <a:pt x="473" y="583"/>
                  </a:lnTo>
                  <a:cubicBezTo>
                    <a:pt x="510" y="637"/>
                    <a:pt x="570" y="661"/>
                    <a:pt x="630" y="661"/>
                  </a:cubicBezTo>
                  <a:cubicBezTo>
                    <a:pt x="703" y="661"/>
                    <a:pt x="779" y="628"/>
                    <a:pt x="779" y="538"/>
                  </a:cubicBezTo>
                  <a:cubicBezTo>
                    <a:pt x="779" y="476"/>
                    <a:pt x="735" y="441"/>
                    <a:pt x="642" y="422"/>
                  </a:cubicBezTo>
                  <a:cubicBezTo>
                    <a:pt x="577" y="408"/>
                    <a:pt x="547" y="391"/>
                    <a:pt x="547" y="354"/>
                  </a:cubicBezTo>
                  <a:cubicBezTo>
                    <a:pt x="547" y="310"/>
                    <a:pt x="589" y="292"/>
                    <a:pt x="631" y="292"/>
                  </a:cubicBezTo>
                  <a:cubicBezTo>
                    <a:pt x="675" y="292"/>
                    <a:pt x="711" y="315"/>
                    <a:pt x="728" y="348"/>
                  </a:cubicBezTo>
                  <a:lnTo>
                    <a:pt x="772" y="315"/>
                  </a:lnTo>
                  <a:close/>
                  <a:moveTo>
                    <a:pt x="1143" y="407"/>
                  </a:moveTo>
                  <a:cubicBezTo>
                    <a:pt x="998" y="407"/>
                    <a:pt x="864" y="418"/>
                    <a:pt x="864" y="540"/>
                  </a:cubicBezTo>
                  <a:cubicBezTo>
                    <a:pt x="864" y="628"/>
                    <a:pt x="941" y="661"/>
                    <a:pt x="1001" y="661"/>
                  </a:cubicBezTo>
                  <a:cubicBezTo>
                    <a:pt x="1064" y="661"/>
                    <a:pt x="1108" y="638"/>
                    <a:pt x="1145" y="586"/>
                  </a:cubicBezTo>
                  <a:lnTo>
                    <a:pt x="1146" y="586"/>
                  </a:lnTo>
                  <a:cubicBezTo>
                    <a:pt x="1146" y="607"/>
                    <a:pt x="1149" y="631"/>
                    <a:pt x="1152" y="650"/>
                  </a:cubicBezTo>
                  <a:lnTo>
                    <a:pt x="1204" y="650"/>
                  </a:lnTo>
                  <a:cubicBezTo>
                    <a:pt x="1200" y="628"/>
                    <a:pt x="1197" y="592"/>
                    <a:pt x="1197" y="561"/>
                  </a:cubicBezTo>
                  <a:lnTo>
                    <a:pt x="1197" y="388"/>
                  </a:lnTo>
                  <a:cubicBezTo>
                    <a:pt x="1197" y="291"/>
                    <a:pt x="1129" y="244"/>
                    <a:pt x="1043" y="244"/>
                  </a:cubicBezTo>
                  <a:cubicBezTo>
                    <a:pt x="975" y="244"/>
                    <a:pt x="920" y="268"/>
                    <a:pt x="887" y="301"/>
                  </a:cubicBezTo>
                  <a:lnTo>
                    <a:pt x="920" y="339"/>
                  </a:lnTo>
                  <a:cubicBezTo>
                    <a:pt x="948" y="311"/>
                    <a:pt x="991" y="292"/>
                    <a:pt x="1037" y="292"/>
                  </a:cubicBezTo>
                  <a:cubicBezTo>
                    <a:pt x="1106" y="292"/>
                    <a:pt x="1143" y="326"/>
                    <a:pt x="1143" y="395"/>
                  </a:cubicBezTo>
                  <a:lnTo>
                    <a:pt x="1143" y="407"/>
                  </a:lnTo>
                  <a:close/>
                  <a:moveTo>
                    <a:pt x="1143" y="452"/>
                  </a:moveTo>
                  <a:lnTo>
                    <a:pt x="1143" y="482"/>
                  </a:lnTo>
                  <a:cubicBezTo>
                    <a:pt x="1143" y="552"/>
                    <a:pt x="1097" y="613"/>
                    <a:pt x="1016" y="613"/>
                  </a:cubicBezTo>
                  <a:cubicBezTo>
                    <a:pt x="971" y="613"/>
                    <a:pt x="923" y="594"/>
                    <a:pt x="923" y="538"/>
                  </a:cubicBezTo>
                  <a:cubicBezTo>
                    <a:pt x="923" y="462"/>
                    <a:pt x="1032" y="452"/>
                    <a:pt x="1126" y="452"/>
                  </a:cubicBezTo>
                  <a:lnTo>
                    <a:pt x="1143" y="452"/>
                  </a:lnTo>
                  <a:close/>
                  <a:moveTo>
                    <a:pt x="1600" y="315"/>
                  </a:moveTo>
                  <a:cubicBezTo>
                    <a:pt x="1575" y="270"/>
                    <a:pt x="1516" y="244"/>
                    <a:pt x="1461" y="244"/>
                  </a:cubicBezTo>
                  <a:cubicBezTo>
                    <a:pt x="1389" y="244"/>
                    <a:pt x="1320" y="279"/>
                    <a:pt x="1320" y="359"/>
                  </a:cubicBezTo>
                  <a:cubicBezTo>
                    <a:pt x="1320" y="434"/>
                    <a:pt x="1387" y="455"/>
                    <a:pt x="1434" y="466"/>
                  </a:cubicBezTo>
                  <a:cubicBezTo>
                    <a:pt x="1509" y="484"/>
                    <a:pt x="1550" y="500"/>
                    <a:pt x="1550" y="542"/>
                  </a:cubicBezTo>
                  <a:cubicBezTo>
                    <a:pt x="1550" y="594"/>
                    <a:pt x="1506" y="611"/>
                    <a:pt x="1457" y="611"/>
                  </a:cubicBezTo>
                  <a:cubicBezTo>
                    <a:pt x="1411" y="611"/>
                    <a:pt x="1367" y="584"/>
                    <a:pt x="1347" y="550"/>
                  </a:cubicBezTo>
                  <a:lnTo>
                    <a:pt x="1301" y="583"/>
                  </a:lnTo>
                  <a:cubicBezTo>
                    <a:pt x="1338" y="637"/>
                    <a:pt x="1398" y="661"/>
                    <a:pt x="1458" y="661"/>
                  </a:cubicBezTo>
                  <a:cubicBezTo>
                    <a:pt x="1531" y="661"/>
                    <a:pt x="1607" y="628"/>
                    <a:pt x="1607" y="538"/>
                  </a:cubicBezTo>
                  <a:cubicBezTo>
                    <a:pt x="1607" y="476"/>
                    <a:pt x="1563" y="441"/>
                    <a:pt x="1470" y="422"/>
                  </a:cubicBezTo>
                  <a:cubicBezTo>
                    <a:pt x="1405" y="408"/>
                    <a:pt x="1375" y="391"/>
                    <a:pt x="1375" y="354"/>
                  </a:cubicBezTo>
                  <a:cubicBezTo>
                    <a:pt x="1375" y="310"/>
                    <a:pt x="1417" y="292"/>
                    <a:pt x="1459" y="292"/>
                  </a:cubicBezTo>
                  <a:cubicBezTo>
                    <a:pt x="1503" y="292"/>
                    <a:pt x="1539" y="315"/>
                    <a:pt x="1556" y="348"/>
                  </a:cubicBezTo>
                  <a:lnTo>
                    <a:pt x="1600" y="315"/>
                  </a:lnTo>
                  <a:close/>
                  <a:moveTo>
                    <a:pt x="1889" y="254"/>
                  </a:moveTo>
                  <a:lnTo>
                    <a:pt x="1796" y="254"/>
                  </a:lnTo>
                  <a:lnTo>
                    <a:pt x="1796" y="153"/>
                  </a:lnTo>
                  <a:cubicBezTo>
                    <a:pt x="1796" y="95"/>
                    <a:pt x="1809" y="51"/>
                    <a:pt x="1870" y="51"/>
                  </a:cubicBezTo>
                  <a:cubicBezTo>
                    <a:pt x="1886" y="51"/>
                    <a:pt x="1898" y="53"/>
                    <a:pt x="1910" y="57"/>
                  </a:cubicBezTo>
                  <a:lnTo>
                    <a:pt x="1920" y="6"/>
                  </a:lnTo>
                  <a:cubicBezTo>
                    <a:pt x="1906" y="2"/>
                    <a:pt x="1887" y="0"/>
                    <a:pt x="1873" y="0"/>
                  </a:cubicBezTo>
                  <a:cubicBezTo>
                    <a:pt x="1782" y="0"/>
                    <a:pt x="1738" y="56"/>
                    <a:pt x="1738" y="146"/>
                  </a:cubicBezTo>
                  <a:lnTo>
                    <a:pt x="1738" y="254"/>
                  </a:lnTo>
                  <a:lnTo>
                    <a:pt x="1655" y="254"/>
                  </a:lnTo>
                  <a:lnTo>
                    <a:pt x="1655" y="302"/>
                  </a:lnTo>
                  <a:lnTo>
                    <a:pt x="1738" y="302"/>
                  </a:lnTo>
                  <a:lnTo>
                    <a:pt x="1738" y="650"/>
                  </a:lnTo>
                  <a:lnTo>
                    <a:pt x="1796" y="650"/>
                  </a:lnTo>
                  <a:lnTo>
                    <a:pt x="1796" y="302"/>
                  </a:lnTo>
                  <a:lnTo>
                    <a:pt x="1889" y="302"/>
                  </a:lnTo>
                  <a:lnTo>
                    <a:pt x="1889" y="254"/>
                  </a:lnTo>
                  <a:close/>
                  <a:moveTo>
                    <a:pt x="2198" y="51"/>
                  </a:moveTo>
                  <a:lnTo>
                    <a:pt x="2144" y="51"/>
                  </a:lnTo>
                  <a:lnTo>
                    <a:pt x="1991" y="176"/>
                  </a:lnTo>
                  <a:lnTo>
                    <a:pt x="2029" y="219"/>
                  </a:lnTo>
                  <a:lnTo>
                    <a:pt x="2137" y="126"/>
                  </a:lnTo>
                  <a:lnTo>
                    <a:pt x="2137" y="650"/>
                  </a:lnTo>
                  <a:lnTo>
                    <a:pt x="2198" y="650"/>
                  </a:lnTo>
                  <a:lnTo>
                    <a:pt x="2198" y="51"/>
                  </a:lnTo>
                  <a:close/>
                  <a:moveTo>
                    <a:pt x="2583" y="333"/>
                  </a:moveTo>
                  <a:lnTo>
                    <a:pt x="2583" y="331"/>
                  </a:lnTo>
                  <a:cubicBezTo>
                    <a:pt x="2637" y="313"/>
                    <a:pt x="2674" y="257"/>
                    <a:pt x="2674" y="196"/>
                  </a:cubicBezTo>
                  <a:cubicBezTo>
                    <a:pt x="2674" y="98"/>
                    <a:pt x="2596" y="36"/>
                    <a:pt x="2505" y="36"/>
                  </a:cubicBezTo>
                  <a:cubicBezTo>
                    <a:pt x="2413" y="36"/>
                    <a:pt x="2335" y="98"/>
                    <a:pt x="2335" y="196"/>
                  </a:cubicBezTo>
                  <a:cubicBezTo>
                    <a:pt x="2335" y="257"/>
                    <a:pt x="2372" y="313"/>
                    <a:pt x="2426" y="331"/>
                  </a:cubicBezTo>
                  <a:lnTo>
                    <a:pt x="2426" y="333"/>
                  </a:lnTo>
                  <a:cubicBezTo>
                    <a:pt x="2361" y="352"/>
                    <a:pt x="2312" y="412"/>
                    <a:pt x="2312" y="493"/>
                  </a:cubicBezTo>
                  <a:cubicBezTo>
                    <a:pt x="2312" y="598"/>
                    <a:pt x="2402" y="666"/>
                    <a:pt x="2505" y="666"/>
                  </a:cubicBezTo>
                  <a:cubicBezTo>
                    <a:pt x="2607" y="666"/>
                    <a:pt x="2697" y="598"/>
                    <a:pt x="2697" y="493"/>
                  </a:cubicBezTo>
                  <a:cubicBezTo>
                    <a:pt x="2697" y="412"/>
                    <a:pt x="2648" y="351"/>
                    <a:pt x="2583" y="333"/>
                  </a:cubicBezTo>
                  <a:close/>
                  <a:moveTo>
                    <a:pt x="2394" y="199"/>
                  </a:moveTo>
                  <a:cubicBezTo>
                    <a:pt x="2394" y="135"/>
                    <a:pt x="2442" y="87"/>
                    <a:pt x="2505" y="87"/>
                  </a:cubicBezTo>
                  <a:cubicBezTo>
                    <a:pt x="2567" y="87"/>
                    <a:pt x="2615" y="135"/>
                    <a:pt x="2615" y="199"/>
                  </a:cubicBezTo>
                  <a:cubicBezTo>
                    <a:pt x="2615" y="262"/>
                    <a:pt x="2566" y="307"/>
                    <a:pt x="2505" y="307"/>
                  </a:cubicBezTo>
                  <a:cubicBezTo>
                    <a:pt x="2444" y="307"/>
                    <a:pt x="2394" y="262"/>
                    <a:pt x="2394" y="199"/>
                  </a:cubicBezTo>
                  <a:close/>
                  <a:moveTo>
                    <a:pt x="2373" y="486"/>
                  </a:moveTo>
                  <a:cubicBezTo>
                    <a:pt x="2373" y="414"/>
                    <a:pt x="2426" y="361"/>
                    <a:pt x="2505" y="361"/>
                  </a:cubicBezTo>
                  <a:cubicBezTo>
                    <a:pt x="2583" y="361"/>
                    <a:pt x="2636" y="414"/>
                    <a:pt x="2636" y="486"/>
                  </a:cubicBezTo>
                  <a:cubicBezTo>
                    <a:pt x="2636" y="559"/>
                    <a:pt x="2583" y="614"/>
                    <a:pt x="2505" y="614"/>
                  </a:cubicBezTo>
                  <a:cubicBezTo>
                    <a:pt x="2426" y="614"/>
                    <a:pt x="2373" y="559"/>
                    <a:pt x="2373" y="48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46131474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7025376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2596388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3613763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0287049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 Two Conten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tx2"/>
                </a:solidFill>
                <a:latin typeface="+mn-lt"/>
              </a:defRPr>
            </a:lvl1pPr>
            <a:lvl2pPr>
              <a:buClr>
                <a:srgbClr val="19BBB7"/>
              </a:buClr>
              <a:defRPr sz="1800" baseline="0">
                <a:latin typeface="+mn-lt"/>
              </a:defRPr>
            </a:lvl2pPr>
            <a:lvl3pPr>
              <a:buClr>
                <a:srgbClr val="19BBB7"/>
              </a:buClr>
              <a:defRPr sz="1400" baseline="0">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910549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60"/>
            <a:ext cx="6016752" cy="4507140"/>
          </a:xfrm>
        </p:spPr>
        <p:txBody>
          <a:bodyPr vert="horz" lIns="274320" tIns="45720" rIns="457200" bIns="91440" rtlCol="0" anchor="t" anchorCtr="0">
            <a:normAutofit/>
          </a:bodyPr>
          <a:lstStyle>
            <a:lvl1pPr>
              <a:defRPr lang="en-US"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
        <p:nvSpPr>
          <p:cNvPr id="7" name="TextBox 6"/>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3818" y="133531"/>
            <a:ext cx="914366" cy="63497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23815054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rgbClr val="19BBB7"/>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1232"/>
            <a:ext cx="6016752" cy="4216330"/>
          </a:xfrm>
        </p:spPr>
        <p:txBody>
          <a:bodyPr wrap="square" lIns="365760" rIns="274320" bIns="91440" anchor="t" anchorCtr="0">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1014984"/>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1489933"/>
            <a:ext cx="2304288" cy="3154680"/>
          </a:xfrm>
        </p:spPr>
        <p:txBody>
          <a:bodyPr wrap="square" anchor="t" anchorCtr="0">
            <a:sp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sp>
        <p:nvSpPr>
          <p:cNvPr id="9" name="TextBox 7"/>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57164" y="141049"/>
            <a:ext cx="914366" cy="634977"/>
          </a:xfrm>
          <a:prstGeom prst="rect">
            <a:avLst/>
          </a:prstGeom>
        </p:spPr>
      </p:pic>
      <p:pic>
        <p:nvPicPr>
          <p:cNvPr id="12"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453870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AS 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pic>
        <p:nvPicPr>
          <p:cNvPr id="3"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14782" y="338735"/>
            <a:ext cx="1714437" cy="393686"/>
          </a:xfrm>
          <a:prstGeom prst="rect">
            <a:avLst/>
          </a:prstGeom>
        </p:spPr>
      </p:pic>
      <p:pic>
        <p:nvPicPr>
          <p:cNvPr id="11"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40843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chlussfolie_SAS_Forum">
    <p:bg>
      <p:bgPr>
        <a:solidFill>
          <a:schemeClr val="bg1"/>
        </a:solidFill>
        <a:effectLst/>
      </p:bgPr>
    </p:bg>
    <p:spTree>
      <p:nvGrpSpPr>
        <p:cNvPr id="1" name=""/>
        <p:cNvGrpSpPr/>
        <p:nvPr/>
      </p:nvGrpSpPr>
      <p:grpSpPr>
        <a:xfrm>
          <a:off x="0" y="0"/>
          <a:ext cx="0" cy="0"/>
          <a:chOff x="0" y="0"/>
          <a:chExt cx="0" cy="0"/>
        </a:xfrm>
      </p:grpSpPr>
      <p:pic>
        <p:nvPicPr>
          <p:cNvPr id="17" name="Grafik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 y="605"/>
            <a:ext cx="9142521" cy="5142895"/>
          </a:xfrm>
          <a:prstGeom prst="rect">
            <a:avLst/>
          </a:prstGeom>
        </p:spPr>
      </p:pic>
      <p:sp>
        <p:nvSpPr>
          <p:cNvPr id="5" name="Title 1"/>
          <p:cNvSpPr>
            <a:spLocks noGrp="1"/>
          </p:cNvSpPr>
          <p:nvPr>
            <p:ph type="title" hasCustomPrompt="1"/>
          </p:nvPr>
        </p:nvSpPr>
        <p:spPr>
          <a:xfrm>
            <a:off x="863858" y="2052300"/>
            <a:ext cx="7884606" cy="538609"/>
          </a:xfrm>
        </p:spPr>
        <p:txBody>
          <a:bodyPr wrap="square" lIns="0" rIns="0" bIns="0" anchor="b" anchorCtr="0">
            <a:spAutoFit/>
          </a:bodyPr>
          <a:lstStyle>
            <a:lvl1pPr algn="l">
              <a:defRPr sz="3200" cap="none" baseline="0">
                <a:solidFill>
                  <a:schemeClr val="bg1"/>
                </a:solidFill>
                <a:latin typeface="+mn-lt"/>
              </a:defRPr>
            </a:lvl1pPr>
          </a:lstStyle>
          <a:p>
            <a:r>
              <a:rPr lang="en-US" dirty="0"/>
              <a:t>Click to Edit 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defPPr>
              <a:defRPr lang="en-US"/>
            </a:defPPr>
            <a:lvl1pPr marR="0" lvl="0" indent="0" algn="ctr" defTabSz="274313" eaLnBrk="0" fontAlgn="auto" hangingPunct="0">
              <a:lnSpc>
                <a:spcPct val="100000"/>
              </a:lnSpc>
              <a:spcBef>
                <a:spcPts val="0"/>
              </a:spcBef>
              <a:spcAft>
                <a:spcPts val="0"/>
              </a:spcAft>
              <a:buClrTx/>
              <a:buSzTx/>
              <a:buFontTx/>
              <a:buNone/>
              <a:tabLst/>
              <a:defRPr kumimoji="0" sz="500" b="0" i="0" u="none" strike="noStrike" kern="300" cap="none" spc="50" normalizeH="0" baseline="0">
                <a:ln>
                  <a:noFill/>
                </a:ln>
                <a:solidFill>
                  <a:schemeClr val="bg1">
                    <a:alpha val="50000"/>
                  </a:schemeClr>
                </a:solidFill>
                <a:effectLst/>
                <a:uLnTx/>
                <a:uFillTx/>
                <a:ea typeface="Calibri" charset="0"/>
                <a:cs typeface="Arial" panose="020B0604020202020204" pitchFamily="34" charset="0"/>
              </a:defRPr>
            </a:lvl1pPr>
          </a:lstStyle>
          <a:p>
            <a:pPr lvl="0"/>
            <a:r>
              <a:rPr lang="en-US" noProof="0" dirty="0"/>
              <a:t>Copyright © SAS Institute Inc. All rights reserved.</a:t>
            </a:r>
          </a:p>
        </p:txBody>
      </p:sp>
      <p:sp>
        <p:nvSpPr>
          <p:cNvPr id="37" name="Subtitle 2"/>
          <p:cNvSpPr>
            <a:spLocks noGrp="1"/>
          </p:cNvSpPr>
          <p:nvPr>
            <p:ph type="body" sz="quarter" idx="14" hasCustomPrompt="1"/>
          </p:nvPr>
        </p:nvSpPr>
        <p:spPr>
          <a:xfrm>
            <a:off x="863858" y="2620326"/>
            <a:ext cx="2556014" cy="301621"/>
          </a:xfrm>
        </p:spPr>
        <p:txBody>
          <a:bodyPr wrap="square" lIns="0" rIns="0" anchor="t">
            <a:spAutoFit/>
          </a:bodyPr>
          <a:lstStyle>
            <a:lvl1pPr marL="0" indent="-182880" algn="l">
              <a:lnSpc>
                <a:spcPct val="85000"/>
              </a:lnSpc>
              <a:spcBef>
                <a:spcPts val="800"/>
              </a:spcBef>
              <a:buFont typeface="Arial" pitchFamily="34" charset="0"/>
              <a:buNone/>
              <a:defRPr sz="1600" b="0" cap="none" baseline="0">
                <a:solidFill>
                  <a:schemeClr val="tx2"/>
                </a:solidFill>
                <a:latin typeface="+mj-lt"/>
              </a:defRPr>
            </a:lvl1pPr>
          </a:lstStyle>
          <a:p>
            <a:pPr lvl="0"/>
            <a:r>
              <a:rPr lang="en-US" dirty="0"/>
              <a:t>Click to edit subtitle</a:t>
            </a:r>
          </a:p>
        </p:txBody>
      </p:sp>
      <p:grpSp>
        <p:nvGrpSpPr>
          <p:cNvPr id="3" name="Group 4"/>
          <p:cNvGrpSpPr>
            <a:grpSpLocks noChangeAspect="1"/>
          </p:cNvGrpSpPr>
          <p:nvPr userDrawn="1"/>
        </p:nvGrpSpPr>
        <p:grpSpPr bwMode="auto">
          <a:xfrm>
            <a:off x="361950" y="314325"/>
            <a:ext cx="1792288" cy="571500"/>
            <a:chOff x="228" y="198"/>
            <a:chExt cx="1129" cy="360"/>
          </a:xfrm>
        </p:grpSpPr>
        <p:sp>
          <p:nvSpPr>
            <p:cNvPr id="6" name="Freeform 5"/>
            <p:cNvSpPr>
              <a:spLocks/>
            </p:cNvSpPr>
            <p:nvPr userDrawn="1"/>
          </p:nvSpPr>
          <p:spPr bwMode="auto">
            <a:xfrm>
              <a:off x="544" y="347"/>
              <a:ext cx="42" cy="66"/>
            </a:xfrm>
            <a:custGeom>
              <a:avLst/>
              <a:gdLst>
                <a:gd name="T0" fmla="*/ 327 w 389"/>
                <a:gd name="T1" fmla="*/ 122 h 607"/>
                <a:gd name="T2" fmla="*/ 214 w 389"/>
                <a:gd name="T3" fmla="*/ 68 h 607"/>
                <a:gd name="T4" fmla="*/ 102 w 389"/>
                <a:gd name="T5" fmla="*/ 162 h 607"/>
                <a:gd name="T6" fmla="*/ 220 w 389"/>
                <a:gd name="T7" fmla="*/ 263 h 607"/>
                <a:gd name="T8" fmla="*/ 389 w 389"/>
                <a:gd name="T9" fmla="*/ 432 h 607"/>
                <a:gd name="T10" fmla="*/ 190 w 389"/>
                <a:gd name="T11" fmla="*/ 607 h 607"/>
                <a:gd name="T12" fmla="*/ 0 w 389"/>
                <a:gd name="T13" fmla="*/ 523 h 607"/>
                <a:gd name="T14" fmla="*/ 63 w 389"/>
                <a:gd name="T15" fmla="*/ 470 h 607"/>
                <a:gd name="T16" fmla="*/ 191 w 389"/>
                <a:gd name="T17" fmla="*/ 538 h 607"/>
                <a:gd name="T18" fmla="*/ 307 w 389"/>
                <a:gd name="T19" fmla="*/ 439 h 607"/>
                <a:gd name="T20" fmla="*/ 170 w 389"/>
                <a:gd name="T21" fmla="*/ 327 h 607"/>
                <a:gd name="T22" fmla="*/ 20 w 389"/>
                <a:gd name="T23" fmla="*/ 165 h 607"/>
                <a:gd name="T24" fmla="*/ 218 w 389"/>
                <a:gd name="T25" fmla="*/ 0 h 607"/>
                <a:gd name="T26" fmla="*/ 384 w 389"/>
                <a:gd name="T27" fmla="*/ 66 h 607"/>
                <a:gd name="T28" fmla="*/ 327 w 389"/>
                <a:gd name="T29" fmla="*/ 12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607">
                  <a:moveTo>
                    <a:pt x="327" y="122"/>
                  </a:moveTo>
                  <a:cubicBezTo>
                    <a:pt x="304" y="90"/>
                    <a:pt x="262" y="68"/>
                    <a:pt x="214" y="68"/>
                  </a:cubicBezTo>
                  <a:cubicBezTo>
                    <a:pt x="162" y="68"/>
                    <a:pt x="102" y="97"/>
                    <a:pt x="102" y="162"/>
                  </a:cubicBezTo>
                  <a:cubicBezTo>
                    <a:pt x="102" y="225"/>
                    <a:pt x="155" y="242"/>
                    <a:pt x="220" y="263"/>
                  </a:cubicBezTo>
                  <a:cubicBezTo>
                    <a:pt x="297" y="287"/>
                    <a:pt x="389" y="317"/>
                    <a:pt x="389" y="432"/>
                  </a:cubicBezTo>
                  <a:cubicBezTo>
                    <a:pt x="389" y="551"/>
                    <a:pt x="292" y="607"/>
                    <a:pt x="190" y="607"/>
                  </a:cubicBezTo>
                  <a:cubicBezTo>
                    <a:pt x="117" y="607"/>
                    <a:pt x="44" y="578"/>
                    <a:pt x="0" y="523"/>
                  </a:cubicBezTo>
                  <a:lnTo>
                    <a:pt x="63" y="470"/>
                  </a:lnTo>
                  <a:cubicBezTo>
                    <a:pt x="90" y="510"/>
                    <a:pt x="138" y="538"/>
                    <a:pt x="191" y="538"/>
                  </a:cubicBezTo>
                  <a:cubicBezTo>
                    <a:pt x="245" y="538"/>
                    <a:pt x="307" y="507"/>
                    <a:pt x="307" y="439"/>
                  </a:cubicBezTo>
                  <a:cubicBezTo>
                    <a:pt x="307" y="369"/>
                    <a:pt x="244" y="350"/>
                    <a:pt x="170" y="327"/>
                  </a:cubicBezTo>
                  <a:cubicBezTo>
                    <a:pt x="97" y="304"/>
                    <a:pt x="20" y="271"/>
                    <a:pt x="20" y="165"/>
                  </a:cubicBezTo>
                  <a:cubicBezTo>
                    <a:pt x="20" y="50"/>
                    <a:pt x="123" y="0"/>
                    <a:pt x="218" y="0"/>
                  </a:cubicBezTo>
                  <a:cubicBezTo>
                    <a:pt x="285" y="0"/>
                    <a:pt x="348" y="26"/>
                    <a:pt x="384" y="66"/>
                  </a:cubicBezTo>
                  <a:lnTo>
                    <a:pt x="327"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 name="Freeform 6"/>
            <p:cNvSpPr>
              <a:spLocks noEditPoints="1"/>
            </p:cNvSpPr>
            <p:nvPr userDrawn="1"/>
          </p:nvSpPr>
          <p:spPr bwMode="auto">
            <a:xfrm>
              <a:off x="591" y="349"/>
              <a:ext cx="61" cy="62"/>
            </a:xfrm>
            <a:custGeom>
              <a:avLst/>
              <a:gdLst>
                <a:gd name="T0" fmla="*/ 89 w 571"/>
                <a:gd name="T1" fmla="*/ 577 h 577"/>
                <a:gd name="T2" fmla="*/ 0 w 571"/>
                <a:gd name="T3" fmla="*/ 577 h 577"/>
                <a:gd name="T4" fmla="*/ 250 w 571"/>
                <a:gd name="T5" fmla="*/ 0 h 577"/>
                <a:gd name="T6" fmla="*/ 323 w 571"/>
                <a:gd name="T7" fmla="*/ 0 h 577"/>
                <a:gd name="T8" fmla="*/ 571 w 571"/>
                <a:gd name="T9" fmla="*/ 577 h 577"/>
                <a:gd name="T10" fmla="*/ 480 w 571"/>
                <a:gd name="T11" fmla="*/ 577 h 577"/>
                <a:gd name="T12" fmla="*/ 421 w 571"/>
                <a:gd name="T13" fmla="*/ 435 h 577"/>
                <a:gd name="T14" fmla="*/ 147 w 571"/>
                <a:gd name="T15" fmla="*/ 435 h 577"/>
                <a:gd name="T16" fmla="*/ 89 w 571"/>
                <a:gd name="T17" fmla="*/ 577 h 577"/>
                <a:gd name="T18" fmla="*/ 176 w 571"/>
                <a:gd name="T19" fmla="*/ 364 h 577"/>
                <a:gd name="T20" fmla="*/ 392 w 571"/>
                <a:gd name="T21" fmla="*/ 364 h 577"/>
                <a:gd name="T22" fmla="*/ 284 w 571"/>
                <a:gd name="T23" fmla="*/ 94 h 577"/>
                <a:gd name="T24" fmla="*/ 176 w 571"/>
                <a:gd name="T25" fmla="*/ 364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577">
                  <a:moveTo>
                    <a:pt x="89" y="577"/>
                  </a:moveTo>
                  <a:lnTo>
                    <a:pt x="0" y="577"/>
                  </a:lnTo>
                  <a:lnTo>
                    <a:pt x="250" y="0"/>
                  </a:lnTo>
                  <a:lnTo>
                    <a:pt x="323" y="0"/>
                  </a:lnTo>
                  <a:lnTo>
                    <a:pt x="571" y="577"/>
                  </a:lnTo>
                  <a:lnTo>
                    <a:pt x="480" y="577"/>
                  </a:lnTo>
                  <a:lnTo>
                    <a:pt x="421" y="435"/>
                  </a:lnTo>
                  <a:lnTo>
                    <a:pt x="147" y="435"/>
                  </a:lnTo>
                  <a:lnTo>
                    <a:pt x="89" y="577"/>
                  </a:lnTo>
                  <a:close/>
                  <a:moveTo>
                    <a:pt x="176" y="364"/>
                  </a:moveTo>
                  <a:lnTo>
                    <a:pt x="392" y="364"/>
                  </a:lnTo>
                  <a:lnTo>
                    <a:pt x="284" y="94"/>
                  </a:lnTo>
                  <a:lnTo>
                    <a:pt x="176" y="3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7"/>
            <p:cNvSpPr>
              <a:spLocks/>
            </p:cNvSpPr>
            <p:nvPr userDrawn="1"/>
          </p:nvSpPr>
          <p:spPr bwMode="auto">
            <a:xfrm>
              <a:off x="656" y="347"/>
              <a:ext cx="42" cy="66"/>
            </a:xfrm>
            <a:custGeom>
              <a:avLst/>
              <a:gdLst>
                <a:gd name="T0" fmla="*/ 327 w 390"/>
                <a:gd name="T1" fmla="*/ 122 h 607"/>
                <a:gd name="T2" fmla="*/ 215 w 390"/>
                <a:gd name="T3" fmla="*/ 68 h 607"/>
                <a:gd name="T4" fmla="*/ 102 w 390"/>
                <a:gd name="T5" fmla="*/ 162 h 607"/>
                <a:gd name="T6" fmla="*/ 220 w 390"/>
                <a:gd name="T7" fmla="*/ 263 h 607"/>
                <a:gd name="T8" fmla="*/ 390 w 390"/>
                <a:gd name="T9" fmla="*/ 432 h 607"/>
                <a:gd name="T10" fmla="*/ 190 w 390"/>
                <a:gd name="T11" fmla="*/ 607 h 607"/>
                <a:gd name="T12" fmla="*/ 0 w 390"/>
                <a:gd name="T13" fmla="*/ 523 h 607"/>
                <a:gd name="T14" fmla="*/ 63 w 390"/>
                <a:gd name="T15" fmla="*/ 470 h 607"/>
                <a:gd name="T16" fmla="*/ 192 w 390"/>
                <a:gd name="T17" fmla="*/ 538 h 607"/>
                <a:gd name="T18" fmla="*/ 308 w 390"/>
                <a:gd name="T19" fmla="*/ 439 h 607"/>
                <a:gd name="T20" fmla="*/ 171 w 390"/>
                <a:gd name="T21" fmla="*/ 327 h 607"/>
                <a:gd name="T22" fmla="*/ 21 w 390"/>
                <a:gd name="T23" fmla="*/ 165 h 607"/>
                <a:gd name="T24" fmla="*/ 219 w 390"/>
                <a:gd name="T25" fmla="*/ 0 h 607"/>
                <a:gd name="T26" fmla="*/ 384 w 390"/>
                <a:gd name="T27" fmla="*/ 66 h 607"/>
                <a:gd name="T28" fmla="*/ 327 w 390"/>
                <a:gd name="T29" fmla="*/ 12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07">
                  <a:moveTo>
                    <a:pt x="327" y="122"/>
                  </a:moveTo>
                  <a:cubicBezTo>
                    <a:pt x="304" y="90"/>
                    <a:pt x="263" y="68"/>
                    <a:pt x="215" y="68"/>
                  </a:cubicBezTo>
                  <a:cubicBezTo>
                    <a:pt x="163" y="68"/>
                    <a:pt x="102" y="97"/>
                    <a:pt x="102" y="162"/>
                  </a:cubicBezTo>
                  <a:cubicBezTo>
                    <a:pt x="102" y="225"/>
                    <a:pt x="155" y="242"/>
                    <a:pt x="220" y="263"/>
                  </a:cubicBezTo>
                  <a:cubicBezTo>
                    <a:pt x="298" y="287"/>
                    <a:pt x="390" y="317"/>
                    <a:pt x="390" y="432"/>
                  </a:cubicBezTo>
                  <a:cubicBezTo>
                    <a:pt x="390" y="551"/>
                    <a:pt x="293" y="607"/>
                    <a:pt x="190" y="607"/>
                  </a:cubicBezTo>
                  <a:cubicBezTo>
                    <a:pt x="118" y="607"/>
                    <a:pt x="44" y="578"/>
                    <a:pt x="0" y="523"/>
                  </a:cubicBezTo>
                  <a:lnTo>
                    <a:pt x="63" y="470"/>
                  </a:lnTo>
                  <a:cubicBezTo>
                    <a:pt x="90" y="510"/>
                    <a:pt x="139" y="538"/>
                    <a:pt x="192" y="538"/>
                  </a:cubicBezTo>
                  <a:cubicBezTo>
                    <a:pt x="246" y="538"/>
                    <a:pt x="308" y="507"/>
                    <a:pt x="308" y="439"/>
                  </a:cubicBezTo>
                  <a:cubicBezTo>
                    <a:pt x="308" y="369"/>
                    <a:pt x="244" y="350"/>
                    <a:pt x="171" y="327"/>
                  </a:cubicBezTo>
                  <a:cubicBezTo>
                    <a:pt x="97" y="304"/>
                    <a:pt x="21" y="271"/>
                    <a:pt x="21" y="165"/>
                  </a:cubicBezTo>
                  <a:cubicBezTo>
                    <a:pt x="21" y="50"/>
                    <a:pt x="123" y="0"/>
                    <a:pt x="219" y="0"/>
                  </a:cubicBezTo>
                  <a:cubicBezTo>
                    <a:pt x="286" y="0"/>
                    <a:pt x="348" y="26"/>
                    <a:pt x="384" y="66"/>
                  </a:cubicBezTo>
                  <a:lnTo>
                    <a:pt x="327"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8"/>
            <p:cNvSpPr>
              <a:spLocks noEditPoints="1"/>
            </p:cNvSpPr>
            <p:nvPr userDrawn="1"/>
          </p:nvSpPr>
          <p:spPr bwMode="auto">
            <a:xfrm>
              <a:off x="704" y="347"/>
              <a:ext cx="17" cy="17"/>
            </a:xfrm>
            <a:custGeom>
              <a:avLst/>
              <a:gdLst>
                <a:gd name="T0" fmla="*/ 79 w 158"/>
                <a:gd name="T1" fmla="*/ 0 h 156"/>
                <a:gd name="T2" fmla="*/ 158 w 158"/>
                <a:gd name="T3" fmla="*/ 78 h 156"/>
                <a:gd name="T4" fmla="*/ 79 w 158"/>
                <a:gd name="T5" fmla="*/ 156 h 156"/>
                <a:gd name="T6" fmla="*/ 0 w 158"/>
                <a:gd name="T7" fmla="*/ 78 h 156"/>
                <a:gd name="T8" fmla="*/ 79 w 158"/>
                <a:gd name="T9" fmla="*/ 0 h 156"/>
                <a:gd name="T10" fmla="*/ 79 w 158"/>
                <a:gd name="T11" fmla="*/ 146 h 156"/>
                <a:gd name="T12" fmla="*/ 147 w 158"/>
                <a:gd name="T13" fmla="*/ 78 h 156"/>
                <a:gd name="T14" fmla="*/ 79 w 158"/>
                <a:gd name="T15" fmla="*/ 10 h 156"/>
                <a:gd name="T16" fmla="*/ 11 w 158"/>
                <a:gd name="T17" fmla="*/ 78 h 156"/>
                <a:gd name="T18" fmla="*/ 79 w 158"/>
                <a:gd name="T19" fmla="*/ 146 h 156"/>
                <a:gd name="T20" fmla="*/ 49 w 158"/>
                <a:gd name="T21" fmla="*/ 34 h 156"/>
                <a:gd name="T22" fmla="*/ 80 w 158"/>
                <a:gd name="T23" fmla="*/ 34 h 156"/>
                <a:gd name="T24" fmla="*/ 111 w 158"/>
                <a:gd name="T25" fmla="*/ 59 h 156"/>
                <a:gd name="T26" fmla="*/ 90 w 158"/>
                <a:gd name="T27" fmla="*/ 83 h 156"/>
                <a:gd name="T28" fmla="*/ 115 w 158"/>
                <a:gd name="T29" fmla="*/ 122 h 156"/>
                <a:gd name="T30" fmla="*/ 98 w 158"/>
                <a:gd name="T31" fmla="*/ 122 h 156"/>
                <a:gd name="T32" fmla="*/ 76 w 158"/>
                <a:gd name="T33" fmla="*/ 84 h 156"/>
                <a:gd name="T34" fmla="*/ 63 w 158"/>
                <a:gd name="T35" fmla="*/ 84 h 156"/>
                <a:gd name="T36" fmla="*/ 63 w 158"/>
                <a:gd name="T37" fmla="*/ 122 h 156"/>
                <a:gd name="T38" fmla="*/ 49 w 158"/>
                <a:gd name="T39" fmla="*/ 122 h 156"/>
                <a:gd name="T40" fmla="*/ 49 w 158"/>
                <a:gd name="T41" fmla="*/ 34 h 156"/>
                <a:gd name="T42" fmla="*/ 77 w 158"/>
                <a:gd name="T43" fmla="*/ 74 h 156"/>
                <a:gd name="T44" fmla="*/ 98 w 158"/>
                <a:gd name="T45" fmla="*/ 59 h 156"/>
                <a:gd name="T46" fmla="*/ 79 w 158"/>
                <a:gd name="T47" fmla="*/ 45 h 156"/>
                <a:gd name="T48" fmla="*/ 63 w 158"/>
                <a:gd name="T49" fmla="*/ 45 h 156"/>
                <a:gd name="T50" fmla="*/ 63 w 158"/>
                <a:gd name="T51" fmla="*/ 74 h 156"/>
                <a:gd name="T52" fmla="*/ 77 w 158"/>
                <a:gd name="T53" fmla="*/ 7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56">
                  <a:moveTo>
                    <a:pt x="79" y="0"/>
                  </a:moveTo>
                  <a:cubicBezTo>
                    <a:pt x="122" y="0"/>
                    <a:pt x="158" y="35"/>
                    <a:pt x="158" y="78"/>
                  </a:cubicBezTo>
                  <a:cubicBezTo>
                    <a:pt x="158" y="122"/>
                    <a:pt x="122" y="156"/>
                    <a:pt x="79" y="156"/>
                  </a:cubicBezTo>
                  <a:cubicBezTo>
                    <a:pt x="35" y="156"/>
                    <a:pt x="0" y="122"/>
                    <a:pt x="0" y="78"/>
                  </a:cubicBezTo>
                  <a:cubicBezTo>
                    <a:pt x="0" y="35"/>
                    <a:pt x="35" y="0"/>
                    <a:pt x="79" y="0"/>
                  </a:cubicBezTo>
                  <a:close/>
                  <a:moveTo>
                    <a:pt x="79" y="146"/>
                  </a:moveTo>
                  <a:cubicBezTo>
                    <a:pt x="116" y="146"/>
                    <a:pt x="147" y="115"/>
                    <a:pt x="147" y="78"/>
                  </a:cubicBezTo>
                  <a:cubicBezTo>
                    <a:pt x="147" y="41"/>
                    <a:pt x="116" y="10"/>
                    <a:pt x="79" y="10"/>
                  </a:cubicBezTo>
                  <a:cubicBezTo>
                    <a:pt x="41" y="10"/>
                    <a:pt x="11" y="41"/>
                    <a:pt x="11" y="78"/>
                  </a:cubicBezTo>
                  <a:cubicBezTo>
                    <a:pt x="11" y="115"/>
                    <a:pt x="41" y="146"/>
                    <a:pt x="79" y="146"/>
                  </a:cubicBezTo>
                  <a:close/>
                  <a:moveTo>
                    <a:pt x="49" y="34"/>
                  </a:moveTo>
                  <a:lnTo>
                    <a:pt x="80" y="34"/>
                  </a:lnTo>
                  <a:cubicBezTo>
                    <a:pt x="97" y="34"/>
                    <a:pt x="111" y="41"/>
                    <a:pt x="111" y="59"/>
                  </a:cubicBezTo>
                  <a:cubicBezTo>
                    <a:pt x="111" y="73"/>
                    <a:pt x="102" y="81"/>
                    <a:pt x="90" y="83"/>
                  </a:cubicBezTo>
                  <a:lnTo>
                    <a:pt x="115" y="122"/>
                  </a:lnTo>
                  <a:lnTo>
                    <a:pt x="98" y="122"/>
                  </a:lnTo>
                  <a:lnTo>
                    <a:pt x="76" y="84"/>
                  </a:lnTo>
                  <a:lnTo>
                    <a:pt x="63" y="84"/>
                  </a:lnTo>
                  <a:lnTo>
                    <a:pt x="63" y="122"/>
                  </a:lnTo>
                  <a:lnTo>
                    <a:pt x="49" y="122"/>
                  </a:lnTo>
                  <a:lnTo>
                    <a:pt x="49" y="34"/>
                  </a:lnTo>
                  <a:close/>
                  <a:moveTo>
                    <a:pt x="77" y="74"/>
                  </a:moveTo>
                  <a:cubicBezTo>
                    <a:pt x="88" y="74"/>
                    <a:pt x="98" y="70"/>
                    <a:pt x="98" y="59"/>
                  </a:cubicBezTo>
                  <a:cubicBezTo>
                    <a:pt x="98" y="48"/>
                    <a:pt x="88" y="45"/>
                    <a:pt x="79" y="45"/>
                  </a:cubicBezTo>
                  <a:lnTo>
                    <a:pt x="63" y="45"/>
                  </a:lnTo>
                  <a:lnTo>
                    <a:pt x="63" y="74"/>
                  </a:lnTo>
                  <a:lnTo>
                    <a:pt x="77"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9"/>
            <p:cNvSpPr>
              <a:spLocks/>
            </p:cNvSpPr>
            <p:nvPr userDrawn="1"/>
          </p:nvSpPr>
          <p:spPr bwMode="auto">
            <a:xfrm>
              <a:off x="742" y="349"/>
              <a:ext cx="39" cy="62"/>
            </a:xfrm>
            <a:custGeom>
              <a:avLst/>
              <a:gdLst>
                <a:gd name="T0" fmla="*/ 81 w 360"/>
                <a:gd name="T1" fmla="*/ 577 h 577"/>
                <a:gd name="T2" fmla="*/ 0 w 360"/>
                <a:gd name="T3" fmla="*/ 577 h 577"/>
                <a:gd name="T4" fmla="*/ 0 w 360"/>
                <a:gd name="T5" fmla="*/ 0 h 577"/>
                <a:gd name="T6" fmla="*/ 360 w 360"/>
                <a:gd name="T7" fmla="*/ 0 h 577"/>
                <a:gd name="T8" fmla="*/ 360 w 360"/>
                <a:gd name="T9" fmla="*/ 71 h 577"/>
                <a:gd name="T10" fmla="*/ 81 w 360"/>
                <a:gd name="T11" fmla="*/ 71 h 577"/>
                <a:gd name="T12" fmla="*/ 81 w 360"/>
                <a:gd name="T13" fmla="*/ 250 h 577"/>
                <a:gd name="T14" fmla="*/ 342 w 360"/>
                <a:gd name="T15" fmla="*/ 250 h 577"/>
                <a:gd name="T16" fmla="*/ 342 w 360"/>
                <a:gd name="T17" fmla="*/ 320 h 577"/>
                <a:gd name="T18" fmla="*/ 81 w 360"/>
                <a:gd name="T19" fmla="*/ 320 h 577"/>
                <a:gd name="T20" fmla="*/ 81 w 360"/>
                <a:gd name="T21"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0" h="577">
                  <a:moveTo>
                    <a:pt x="81" y="577"/>
                  </a:moveTo>
                  <a:lnTo>
                    <a:pt x="0" y="577"/>
                  </a:lnTo>
                  <a:lnTo>
                    <a:pt x="0" y="0"/>
                  </a:lnTo>
                  <a:lnTo>
                    <a:pt x="360" y="0"/>
                  </a:lnTo>
                  <a:lnTo>
                    <a:pt x="360" y="71"/>
                  </a:lnTo>
                  <a:lnTo>
                    <a:pt x="81" y="71"/>
                  </a:lnTo>
                  <a:lnTo>
                    <a:pt x="81" y="250"/>
                  </a:lnTo>
                  <a:lnTo>
                    <a:pt x="342" y="250"/>
                  </a:lnTo>
                  <a:lnTo>
                    <a:pt x="342" y="320"/>
                  </a:lnTo>
                  <a:lnTo>
                    <a:pt x="81" y="320"/>
                  </a:lnTo>
                  <a:lnTo>
                    <a:pt x="81" y="5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0"/>
            <p:cNvSpPr>
              <a:spLocks noEditPoints="1"/>
            </p:cNvSpPr>
            <p:nvPr userDrawn="1"/>
          </p:nvSpPr>
          <p:spPr bwMode="auto">
            <a:xfrm>
              <a:off x="789" y="347"/>
              <a:ext cx="66" cy="66"/>
            </a:xfrm>
            <a:custGeom>
              <a:avLst/>
              <a:gdLst>
                <a:gd name="T0" fmla="*/ 304 w 611"/>
                <a:gd name="T1" fmla="*/ 607 h 607"/>
                <a:gd name="T2" fmla="*/ 0 w 611"/>
                <a:gd name="T3" fmla="*/ 303 h 607"/>
                <a:gd name="T4" fmla="*/ 304 w 611"/>
                <a:gd name="T5" fmla="*/ 0 h 607"/>
                <a:gd name="T6" fmla="*/ 611 w 611"/>
                <a:gd name="T7" fmla="*/ 303 h 607"/>
                <a:gd name="T8" fmla="*/ 304 w 611"/>
                <a:gd name="T9" fmla="*/ 607 h 607"/>
                <a:gd name="T10" fmla="*/ 304 w 611"/>
                <a:gd name="T11" fmla="*/ 71 h 607"/>
                <a:gd name="T12" fmla="*/ 87 w 611"/>
                <a:gd name="T13" fmla="*/ 303 h 607"/>
                <a:gd name="T14" fmla="*/ 304 w 611"/>
                <a:gd name="T15" fmla="*/ 534 h 607"/>
                <a:gd name="T16" fmla="*/ 524 w 611"/>
                <a:gd name="T17" fmla="*/ 303 h 607"/>
                <a:gd name="T18" fmla="*/ 304 w 611"/>
                <a:gd name="T19" fmla="*/ 71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607">
                  <a:moveTo>
                    <a:pt x="304" y="607"/>
                  </a:moveTo>
                  <a:cubicBezTo>
                    <a:pt x="129" y="607"/>
                    <a:pt x="0" y="480"/>
                    <a:pt x="0" y="303"/>
                  </a:cubicBezTo>
                  <a:cubicBezTo>
                    <a:pt x="0" y="123"/>
                    <a:pt x="129" y="0"/>
                    <a:pt x="304" y="0"/>
                  </a:cubicBezTo>
                  <a:cubicBezTo>
                    <a:pt x="481" y="0"/>
                    <a:pt x="611" y="123"/>
                    <a:pt x="611" y="303"/>
                  </a:cubicBezTo>
                  <a:cubicBezTo>
                    <a:pt x="611" y="480"/>
                    <a:pt x="481" y="607"/>
                    <a:pt x="304" y="607"/>
                  </a:cubicBezTo>
                  <a:close/>
                  <a:moveTo>
                    <a:pt x="304" y="71"/>
                  </a:moveTo>
                  <a:cubicBezTo>
                    <a:pt x="172" y="71"/>
                    <a:pt x="87" y="176"/>
                    <a:pt x="87" y="303"/>
                  </a:cubicBezTo>
                  <a:cubicBezTo>
                    <a:pt x="87" y="432"/>
                    <a:pt x="172" y="534"/>
                    <a:pt x="304" y="534"/>
                  </a:cubicBezTo>
                  <a:cubicBezTo>
                    <a:pt x="438" y="534"/>
                    <a:pt x="524" y="432"/>
                    <a:pt x="524" y="303"/>
                  </a:cubicBezTo>
                  <a:cubicBezTo>
                    <a:pt x="524" y="176"/>
                    <a:pt x="439" y="71"/>
                    <a:pt x="304"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1"/>
            <p:cNvSpPr>
              <a:spLocks noEditPoints="1"/>
            </p:cNvSpPr>
            <p:nvPr userDrawn="1"/>
          </p:nvSpPr>
          <p:spPr bwMode="auto">
            <a:xfrm>
              <a:off x="866" y="349"/>
              <a:ext cx="45" cy="62"/>
            </a:xfrm>
            <a:custGeom>
              <a:avLst/>
              <a:gdLst>
                <a:gd name="T0" fmla="*/ 81 w 412"/>
                <a:gd name="T1" fmla="*/ 577 h 577"/>
                <a:gd name="T2" fmla="*/ 0 w 412"/>
                <a:gd name="T3" fmla="*/ 577 h 577"/>
                <a:gd name="T4" fmla="*/ 0 w 412"/>
                <a:gd name="T5" fmla="*/ 0 h 577"/>
                <a:gd name="T6" fmla="*/ 185 w 412"/>
                <a:gd name="T7" fmla="*/ 0 h 577"/>
                <a:gd name="T8" fmla="*/ 391 w 412"/>
                <a:gd name="T9" fmla="*/ 160 h 577"/>
                <a:gd name="T10" fmla="*/ 250 w 412"/>
                <a:gd name="T11" fmla="*/ 312 h 577"/>
                <a:gd name="T12" fmla="*/ 412 w 412"/>
                <a:gd name="T13" fmla="*/ 577 h 577"/>
                <a:gd name="T14" fmla="*/ 314 w 412"/>
                <a:gd name="T15" fmla="*/ 577 h 577"/>
                <a:gd name="T16" fmla="*/ 167 w 412"/>
                <a:gd name="T17" fmla="*/ 320 h 577"/>
                <a:gd name="T18" fmla="*/ 81 w 412"/>
                <a:gd name="T19" fmla="*/ 320 h 577"/>
                <a:gd name="T20" fmla="*/ 81 w 412"/>
                <a:gd name="T21" fmla="*/ 577 h 577"/>
                <a:gd name="T22" fmla="*/ 81 w 412"/>
                <a:gd name="T23" fmla="*/ 253 h 577"/>
                <a:gd name="T24" fmla="*/ 174 w 412"/>
                <a:gd name="T25" fmla="*/ 253 h 577"/>
                <a:gd name="T26" fmla="*/ 309 w 412"/>
                <a:gd name="T27" fmla="*/ 160 h 577"/>
                <a:gd name="T28" fmla="*/ 179 w 412"/>
                <a:gd name="T29" fmla="*/ 69 h 577"/>
                <a:gd name="T30" fmla="*/ 81 w 412"/>
                <a:gd name="T31" fmla="*/ 69 h 577"/>
                <a:gd name="T32" fmla="*/ 81 w 412"/>
                <a:gd name="T33" fmla="*/ 253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2" h="577">
                  <a:moveTo>
                    <a:pt x="81" y="577"/>
                  </a:moveTo>
                  <a:lnTo>
                    <a:pt x="0" y="577"/>
                  </a:lnTo>
                  <a:lnTo>
                    <a:pt x="0" y="0"/>
                  </a:lnTo>
                  <a:lnTo>
                    <a:pt x="185" y="0"/>
                  </a:lnTo>
                  <a:cubicBezTo>
                    <a:pt x="297" y="0"/>
                    <a:pt x="391" y="42"/>
                    <a:pt x="391" y="160"/>
                  </a:cubicBezTo>
                  <a:cubicBezTo>
                    <a:pt x="391" y="245"/>
                    <a:pt x="333" y="298"/>
                    <a:pt x="250" y="312"/>
                  </a:cubicBezTo>
                  <a:lnTo>
                    <a:pt x="412" y="577"/>
                  </a:lnTo>
                  <a:lnTo>
                    <a:pt x="314" y="577"/>
                  </a:lnTo>
                  <a:lnTo>
                    <a:pt x="167" y="320"/>
                  </a:lnTo>
                  <a:lnTo>
                    <a:pt x="81" y="320"/>
                  </a:lnTo>
                  <a:lnTo>
                    <a:pt x="81" y="577"/>
                  </a:lnTo>
                  <a:close/>
                  <a:moveTo>
                    <a:pt x="81" y="253"/>
                  </a:moveTo>
                  <a:lnTo>
                    <a:pt x="174" y="253"/>
                  </a:lnTo>
                  <a:cubicBezTo>
                    <a:pt x="250" y="253"/>
                    <a:pt x="309" y="229"/>
                    <a:pt x="309" y="160"/>
                  </a:cubicBezTo>
                  <a:cubicBezTo>
                    <a:pt x="309" y="91"/>
                    <a:pt x="250" y="69"/>
                    <a:pt x="179" y="69"/>
                  </a:cubicBezTo>
                  <a:lnTo>
                    <a:pt x="81" y="69"/>
                  </a:lnTo>
                  <a:lnTo>
                    <a:pt x="81" y="2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12"/>
            <p:cNvSpPr>
              <a:spLocks/>
            </p:cNvSpPr>
            <p:nvPr userDrawn="1"/>
          </p:nvSpPr>
          <p:spPr bwMode="auto">
            <a:xfrm>
              <a:off x="920" y="349"/>
              <a:ext cx="48" cy="64"/>
            </a:xfrm>
            <a:custGeom>
              <a:avLst/>
              <a:gdLst>
                <a:gd name="T0" fmla="*/ 0 w 448"/>
                <a:gd name="T1" fmla="*/ 364 h 592"/>
                <a:gd name="T2" fmla="*/ 0 w 448"/>
                <a:gd name="T3" fmla="*/ 0 h 592"/>
                <a:gd name="T4" fmla="*/ 80 w 448"/>
                <a:gd name="T5" fmla="*/ 0 h 592"/>
                <a:gd name="T6" fmla="*/ 80 w 448"/>
                <a:gd name="T7" fmla="*/ 359 h 592"/>
                <a:gd name="T8" fmla="*/ 224 w 448"/>
                <a:gd name="T9" fmla="*/ 519 h 592"/>
                <a:gd name="T10" fmla="*/ 367 w 448"/>
                <a:gd name="T11" fmla="*/ 359 h 592"/>
                <a:gd name="T12" fmla="*/ 367 w 448"/>
                <a:gd name="T13" fmla="*/ 0 h 592"/>
                <a:gd name="T14" fmla="*/ 448 w 448"/>
                <a:gd name="T15" fmla="*/ 0 h 592"/>
                <a:gd name="T16" fmla="*/ 448 w 448"/>
                <a:gd name="T17" fmla="*/ 364 h 592"/>
                <a:gd name="T18" fmla="*/ 224 w 448"/>
                <a:gd name="T19" fmla="*/ 592 h 592"/>
                <a:gd name="T20" fmla="*/ 0 w 448"/>
                <a:gd name="T21" fmla="*/ 36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592">
                  <a:moveTo>
                    <a:pt x="0" y="364"/>
                  </a:moveTo>
                  <a:lnTo>
                    <a:pt x="0" y="0"/>
                  </a:lnTo>
                  <a:lnTo>
                    <a:pt x="80" y="0"/>
                  </a:lnTo>
                  <a:lnTo>
                    <a:pt x="80" y="359"/>
                  </a:lnTo>
                  <a:cubicBezTo>
                    <a:pt x="80" y="438"/>
                    <a:pt x="116" y="519"/>
                    <a:pt x="224" y="519"/>
                  </a:cubicBezTo>
                  <a:cubicBezTo>
                    <a:pt x="331" y="519"/>
                    <a:pt x="367" y="438"/>
                    <a:pt x="367" y="359"/>
                  </a:cubicBezTo>
                  <a:lnTo>
                    <a:pt x="367" y="0"/>
                  </a:lnTo>
                  <a:lnTo>
                    <a:pt x="448" y="0"/>
                  </a:lnTo>
                  <a:lnTo>
                    <a:pt x="448" y="364"/>
                  </a:lnTo>
                  <a:cubicBezTo>
                    <a:pt x="448" y="482"/>
                    <a:pt x="376" y="592"/>
                    <a:pt x="224" y="592"/>
                  </a:cubicBezTo>
                  <a:cubicBezTo>
                    <a:pt x="71" y="592"/>
                    <a:pt x="0" y="482"/>
                    <a:pt x="0" y="3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13"/>
            <p:cNvSpPr>
              <a:spLocks/>
            </p:cNvSpPr>
            <p:nvPr userDrawn="1"/>
          </p:nvSpPr>
          <p:spPr bwMode="auto">
            <a:xfrm>
              <a:off x="983" y="349"/>
              <a:ext cx="64" cy="62"/>
            </a:xfrm>
            <a:custGeom>
              <a:avLst/>
              <a:gdLst>
                <a:gd name="T0" fmla="*/ 298 w 596"/>
                <a:gd name="T1" fmla="*/ 443 h 577"/>
                <a:gd name="T2" fmla="*/ 300 w 596"/>
                <a:gd name="T3" fmla="*/ 443 h 577"/>
                <a:gd name="T4" fmla="*/ 470 w 596"/>
                <a:gd name="T5" fmla="*/ 0 h 577"/>
                <a:gd name="T6" fmla="*/ 596 w 596"/>
                <a:gd name="T7" fmla="*/ 0 h 577"/>
                <a:gd name="T8" fmla="*/ 596 w 596"/>
                <a:gd name="T9" fmla="*/ 577 h 577"/>
                <a:gd name="T10" fmla="*/ 515 w 596"/>
                <a:gd name="T11" fmla="*/ 577 h 577"/>
                <a:gd name="T12" fmla="*/ 515 w 596"/>
                <a:gd name="T13" fmla="*/ 95 h 577"/>
                <a:gd name="T14" fmla="*/ 514 w 596"/>
                <a:gd name="T15" fmla="*/ 95 h 577"/>
                <a:gd name="T16" fmla="*/ 322 w 596"/>
                <a:gd name="T17" fmla="*/ 577 h 577"/>
                <a:gd name="T18" fmla="*/ 271 w 596"/>
                <a:gd name="T19" fmla="*/ 577 h 577"/>
                <a:gd name="T20" fmla="*/ 80 w 596"/>
                <a:gd name="T21" fmla="*/ 95 h 577"/>
                <a:gd name="T22" fmla="*/ 78 w 596"/>
                <a:gd name="T23" fmla="*/ 95 h 577"/>
                <a:gd name="T24" fmla="*/ 78 w 596"/>
                <a:gd name="T25" fmla="*/ 577 h 577"/>
                <a:gd name="T26" fmla="*/ 0 w 596"/>
                <a:gd name="T27" fmla="*/ 577 h 577"/>
                <a:gd name="T28" fmla="*/ 0 w 596"/>
                <a:gd name="T29" fmla="*/ 0 h 577"/>
                <a:gd name="T30" fmla="*/ 126 w 596"/>
                <a:gd name="T31" fmla="*/ 0 h 577"/>
                <a:gd name="T32" fmla="*/ 298 w 596"/>
                <a:gd name="T33" fmla="*/ 443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6" h="577">
                  <a:moveTo>
                    <a:pt x="298" y="443"/>
                  </a:moveTo>
                  <a:lnTo>
                    <a:pt x="300" y="443"/>
                  </a:lnTo>
                  <a:lnTo>
                    <a:pt x="470" y="0"/>
                  </a:lnTo>
                  <a:lnTo>
                    <a:pt x="596" y="0"/>
                  </a:lnTo>
                  <a:lnTo>
                    <a:pt x="596" y="577"/>
                  </a:lnTo>
                  <a:lnTo>
                    <a:pt x="515" y="577"/>
                  </a:lnTo>
                  <a:lnTo>
                    <a:pt x="515" y="95"/>
                  </a:lnTo>
                  <a:lnTo>
                    <a:pt x="514" y="95"/>
                  </a:lnTo>
                  <a:lnTo>
                    <a:pt x="322" y="577"/>
                  </a:lnTo>
                  <a:lnTo>
                    <a:pt x="271" y="577"/>
                  </a:lnTo>
                  <a:lnTo>
                    <a:pt x="80" y="95"/>
                  </a:lnTo>
                  <a:lnTo>
                    <a:pt x="78" y="95"/>
                  </a:lnTo>
                  <a:lnTo>
                    <a:pt x="78" y="577"/>
                  </a:lnTo>
                  <a:lnTo>
                    <a:pt x="0" y="577"/>
                  </a:lnTo>
                  <a:lnTo>
                    <a:pt x="0" y="0"/>
                  </a:lnTo>
                  <a:lnTo>
                    <a:pt x="126" y="0"/>
                  </a:lnTo>
                  <a:lnTo>
                    <a:pt x="298"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 name="Freeform 14"/>
            <p:cNvSpPr>
              <a:spLocks/>
            </p:cNvSpPr>
            <p:nvPr userDrawn="1"/>
          </p:nvSpPr>
          <p:spPr bwMode="auto">
            <a:xfrm>
              <a:off x="228" y="198"/>
              <a:ext cx="360" cy="360"/>
            </a:xfrm>
            <a:custGeom>
              <a:avLst/>
              <a:gdLst>
                <a:gd name="T0" fmla="*/ 1 w 3347"/>
                <a:gd name="T1" fmla="*/ 3347 h 3347"/>
                <a:gd name="T2" fmla="*/ 0 w 3347"/>
                <a:gd name="T3" fmla="*/ 3347 h 3347"/>
                <a:gd name="T4" fmla="*/ 0 w 3347"/>
                <a:gd name="T5" fmla="*/ 0 h 3347"/>
                <a:gd name="T6" fmla="*/ 3347 w 3347"/>
                <a:gd name="T7" fmla="*/ 0 h 3347"/>
                <a:gd name="T8" fmla="*/ 3347 w 3347"/>
                <a:gd name="T9" fmla="*/ 1 h 3347"/>
                <a:gd name="T10" fmla="*/ 2687 w 3347"/>
                <a:gd name="T11" fmla="*/ 660 h 3347"/>
                <a:gd name="T12" fmla="*/ 2687 w 3347"/>
                <a:gd name="T13" fmla="*/ 659 h 3347"/>
                <a:gd name="T14" fmla="*/ 659 w 3347"/>
                <a:gd name="T15" fmla="*/ 659 h 3347"/>
                <a:gd name="T16" fmla="*/ 659 w 3347"/>
                <a:gd name="T17" fmla="*/ 2688 h 3347"/>
                <a:gd name="T18" fmla="*/ 660 w 3347"/>
                <a:gd name="T19" fmla="*/ 2688 h 3347"/>
                <a:gd name="T20" fmla="*/ 1 w 3347"/>
                <a:gd name="T21" fmla="*/ 3347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7" h="3347">
                  <a:moveTo>
                    <a:pt x="1" y="3347"/>
                  </a:moveTo>
                  <a:lnTo>
                    <a:pt x="0" y="3347"/>
                  </a:lnTo>
                  <a:lnTo>
                    <a:pt x="0" y="0"/>
                  </a:lnTo>
                  <a:lnTo>
                    <a:pt x="3347" y="0"/>
                  </a:lnTo>
                  <a:lnTo>
                    <a:pt x="3347" y="1"/>
                  </a:lnTo>
                  <a:lnTo>
                    <a:pt x="2687" y="660"/>
                  </a:lnTo>
                  <a:lnTo>
                    <a:pt x="2687" y="659"/>
                  </a:lnTo>
                  <a:lnTo>
                    <a:pt x="659" y="659"/>
                  </a:lnTo>
                  <a:lnTo>
                    <a:pt x="659" y="2688"/>
                  </a:lnTo>
                  <a:lnTo>
                    <a:pt x="660" y="2688"/>
                  </a:lnTo>
                  <a:lnTo>
                    <a:pt x="1" y="33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Freeform 15"/>
            <p:cNvSpPr>
              <a:spLocks/>
            </p:cNvSpPr>
            <p:nvPr userDrawn="1"/>
          </p:nvSpPr>
          <p:spPr bwMode="auto">
            <a:xfrm>
              <a:off x="369" y="341"/>
              <a:ext cx="148" cy="71"/>
            </a:xfrm>
            <a:custGeom>
              <a:avLst/>
              <a:gdLst>
                <a:gd name="T0" fmla="*/ 1373 w 1373"/>
                <a:gd name="T1" fmla="*/ 0 h 659"/>
                <a:gd name="T2" fmla="*/ 0 w 1373"/>
                <a:gd name="T3" fmla="*/ 0 h 659"/>
                <a:gd name="T4" fmla="*/ 0 w 1373"/>
                <a:gd name="T5" fmla="*/ 659 h 659"/>
                <a:gd name="T6" fmla="*/ 714 w 1373"/>
                <a:gd name="T7" fmla="*/ 659 h 659"/>
                <a:gd name="T8" fmla="*/ 1373 w 1373"/>
                <a:gd name="T9" fmla="*/ 0 h 659"/>
              </a:gdLst>
              <a:ahLst/>
              <a:cxnLst>
                <a:cxn ang="0">
                  <a:pos x="T0" y="T1"/>
                </a:cxn>
                <a:cxn ang="0">
                  <a:pos x="T2" y="T3"/>
                </a:cxn>
                <a:cxn ang="0">
                  <a:pos x="T4" y="T5"/>
                </a:cxn>
                <a:cxn ang="0">
                  <a:pos x="T6" y="T7"/>
                </a:cxn>
                <a:cxn ang="0">
                  <a:pos x="T8" y="T9"/>
                </a:cxn>
              </a:cxnLst>
              <a:rect l="0" t="0" r="r" b="b"/>
              <a:pathLst>
                <a:path w="1373" h="659">
                  <a:moveTo>
                    <a:pt x="1373" y="0"/>
                  </a:moveTo>
                  <a:lnTo>
                    <a:pt x="0" y="0"/>
                  </a:lnTo>
                  <a:lnTo>
                    <a:pt x="0" y="659"/>
                  </a:lnTo>
                  <a:lnTo>
                    <a:pt x="714" y="659"/>
                  </a:lnTo>
                  <a:lnTo>
                    <a:pt x="13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Freeform 16"/>
            <p:cNvSpPr>
              <a:spLocks noEditPoints="1"/>
            </p:cNvSpPr>
            <p:nvPr userDrawn="1"/>
          </p:nvSpPr>
          <p:spPr bwMode="auto">
            <a:xfrm>
              <a:off x="547" y="455"/>
              <a:ext cx="613" cy="67"/>
            </a:xfrm>
            <a:custGeom>
              <a:avLst/>
              <a:gdLst>
                <a:gd name="T0" fmla="*/ 186 w 5705"/>
                <a:gd name="T1" fmla="*/ 604 h 620"/>
                <a:gd name="T2" fmla="*/ 186 w 5705"/>
                <a:gd name="T3" fmla="*/ 16 h 620"/>
                <a:gd name="T4" fmla="*/ 0 w 5705"/>
                <a:gd name="T5" fmla="*/ 604 h 620"/>
                <a:gd name="T6" fmla="*/ 174 w 5705"/>
                <a:gd name="T7" fmla="*/ 58 h 620"/>
                <a:gd name="T8" fmla="*/ 174 w 5705"/>
                <a:gd name="T9" fmla="*/ 562 h 620"/>
                <a:gd name="T10" fmla="*/ 48 w 5705"/>
                <a:gd name="T11" fmla="*/ 58 h 620"/>
                <a:gd name="T12" fmla="*/ 946 w 5705"/>
                <a:gd name="T13" fmla="*/ 319 h 620"/>
                <a:gd name="T14" fmla="*/ 654 w 5705"/>
                <a:gd name="T15" fmla="*/ 277 h 620"/>
                <a:gd name="T16" fmla="*/ 966 w 5705"/>
                <a:gd name="T17" fmla="*/ 58 h 620"/>
                <a:gd name="T18" fmla="*/ 608 w 5705"/>
                <a:gd name="T19" fmla="*/ 16 h 620"/>
                <a:gd name="T20" fmla="*/ 977 w 5705"/>
                <a:gd name="T21" fmla="*/ 604 h 620"/>
                <a:gd name="T22" fmla="*/ 654 w 5705"/>
                <a:gd name="T23" fmla="*/ 562 h 620"/>
                <a:gd name="T24" fmla="*/ 1290 w 5705"/>
                <a:gd name="T25" fmla="*/ 620 h 620"/>
                <a:gd name="T26" fmla="*/ 1512 w 5705"/>
                <a:gd name="T27" fmla="*/ 16 h 620"/>
                <a:gd name="T28" fmla="*/ 1464 w 5705"/>
                <a:gd name="T29" fmla="*/ 378 h 620"/>
                <a:gd name="T30" fmla="*/ 1116 w 5705"/>
                <a:gd name="T31" fmla="*/ 378 h 620"/>
                <a:gd name="T32" fmla="*/ 1069 w 5705"/>
                <a:gd name="T33" fmla="*/ 16 h 620"/>
                <a:gd name="T34" fmla="*/ 1290 w 5705"/>
                <a:gd name="T35" fmla="*/ 620 h 620"/>
                <a:gd name="T36" fmla="*/ 2018 w 5705"/>
                <a:gd name="T37" fmla="*/ 58 h 620"/>
                <a:gd name="T38" fmla="*/ 1575 w 5705"/>
                <a:gd name="T39" fmla="*/ 16 h 620"/>
                <a:gd name="T40" fmla="*/ 1773 w 5705"/>
                <a:gd name="T41" fmla="*/ 58 h 620"/>
                <a:gd name="T42" fmla="*/ 1820 w 5705"/>
                <a:gd name="T43" fmla="*/ 604 h 620"/>
                <a:gd name="T44" fmla="*/ 2396 w 5705"/>
                <a:gd name="T45" fmla="*/ 70 h 620"/>
                <a:gd name="T46" fmla="*/ 2048 w 5705"/>
                <a:gd name="T47" fmla="*/ 159 h 620"/>
                <a:gd name="T48" fmla="*/ 2217 w 5705"/>
                <a:gd name="T49" fmla="*/ 578 h 620"/>
                <a:gd name="T50" fmla="*/ 2039 w 5705"/>
                <a:gd name="T51" fmla="*/ 535 h 620"/>
                <a:gd name="T52" fmla="*/ 2405 w 5705"/>
                <a:gd name="T53" fmla="*/ 454 h 620"/>
                <a:gd name="T54" fmla="*/ 2232 w 5705"/>
                <a:gd name="T55" fmla="*/ 41 h 620"/>
                <a:gd name="T56" fmla="*/ 2396 w 5705"/>
                <a:gd name="T57" fmla="*/ 70 h 620"/>
                <a:gd name="T58" fmla="*/ 2789 w 5705"/>
                <a:gd name="T59" fmla="*/ 577 h 620"/>
                <a:gd name="T60" fmla="*/ 2789 w 5705"/>
                <a:gd name="T61" fmla="*/ 42 h 620"/>
                <a:gd name="T62" fmla="*/ 2991 w 5705"/>
                <a:gd name="T63" fmla="*/ 86 h 620"/>
                <a:gd name="T64" fmla="*/ 2484 w 5705"/>
                <a:gd name="T65" fmla="*/ 310 h 620"/>
                <a:gd name="T66" fmla="*/ 3002 w 5705"/>
                <a:gd name="T67" fmla="*/ 517 h 620"/>
                <a:gd name="T68" fmla="*/ 3089 w 5705"/>
                <a:gd name="T69" fmla="*/ 604 h 620"/>
                <a:gd name="T70" fmla="*/ 3136 w 5705"/>
                <a:gd name="T71" fmla="*/ 321 h 620"/>
                <a:gd name="T72" fmla="*/ 3479 w 5705"/>
                <a:gd name="T73" fmla="*/ 604 h 620"/>
                <a:gd name="T74" fmla="*/ 3527 w 5705"/>
                <a:gd name="T75" fmla="*/ 16 h 620"/>
                <a:gd name="T76" fmla="*/ 3479 w 5705"/>
                <a:gd name="T77" fmla="*/ 277 h 620"/>
                <a:gd name="T78" fmla="*/ 3136 w 5705"/>
                <a:gd name="T79" fmla="*/ 16 h 620"/>
                <a:gd name="T80" fmla="*/ 3089 w 5705"/>
                <a:gd name="T81" fmla="*/ 604 h 620"/>
                <a:gd name="T82" fmla="*/ 3647 w 5705"/>
                <a:gd name="T83" fmla="*/ 16 h 620"/>
                <a:gd name="T84" fmla="*/ 3974 w 5705"/>
                <a:gd name="T85" fmla="*/ 604 h 620"/>
                <a:gd name="T86" fmla="*/ 3695 w 5705"/>
                <a:gd name="T87" fmla="*/ 562 h 620"/>
                <a:gd name="T88" fmla="*/ 4107 w 5705"/>
                <a:gd name="T89" fmla="*/ 445 h 620"/>
                <a:gd name="T90" fmla="*/ 4488 w 5705"/>
                <a:gd name="T91" fmla="*/ 604 h 620"/>
                <a:gd name="T92" fmla="*/ 4290 w 5705"/>
                <a:gd name="T93" fmla="*/ 16 h 620"/>
                <a:gd name="T94" fmla="*/ 3988 w 5705"/>
                <a:gd name="T95" fmla="*/ 604 h 620"/>
                <a:gd name="T96" fmla="*/ 4107 w 5705"/>
                <a:gd name="T97" fmla="*/ 445 h 620"/>
                <a:gd name="T98" fmla="*/ 4404 w 5705"/>
                <a:gd name="T99" fmla="*/ 402 h 620"/>
                <a:gd name="T100" fmla="*/ 4265 w 5705"/>
                <a:gd name="T101" fmla="*/ 66 h 620"/>
                <a:gd name="T102" fmla="*/ 4608 w 5705"/>
                <a:gd name="T103" fmla="*/ 16 h 620"/>
                <a:gd name="T104" fmla="*/ 4655 w 5705"/>
                <a:gd name="T105" fmla="*/ 604 h 620"/>
                <a:gd name="T106" fmla="*/ 4657 w 5705"/>
                <a:gd name="T107" fmla="*/ 81 h 620"/>
                <a:gd name="T108" fmla="*/ 5083 w 5705"/>
                <a:gd name="T109" fmla="*/ 604 h 620"/>
                <a:gd name="T110" fmla="*/ 5036 w 5705"/>
                <a:gd name="T111" fmla="*/ 16 h 620"/>
                <a:gd name="T112" fmla="*/ 5034 w 5705"/>
                <a:gd name="T113" fmla="*/ 536 h 620"/>
                <a:gd name="T114" fmla="*/ 5204 w 5705"/>
                <a:gd name="T115" fmla="*/ 604 h 620"/>
                <a:gd name="T116" fmla="*/ 5705 w 5705"/>
                <a:gd name="T117" fmla="*/ 310 h 620"/>
                <a:gd name="T118" fmla="*/ 5204 w 5705"/>
                <a:gd name="T119" fmla="*/ 16 h 620"/>
                <a:gd name="T120" fmla="*/ 5252 w 5705"/>
                <a:gd name="T121" fmla="*/ 58 h 620"/>
                <a:gd name="T122" fmla="*/ 5655 w 5705"/>
                <a:gd name="T123" fmla="*/ 310 h 620"/>
                <a:gd name="T124" fmla="*/ 5252 w 5705"/>
                <a:gd name="T125" fmla="*/ 562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5" h="620">
                  <a:moveTo>
                    <a:pt x="0" y="604"/>
                  </a:moveTo>
                  <a:lnTo>
                    <a:pt x="186" y="604"/>
                  </a:lnTo>
                  <a:cubicBezTo>
                    <a:pt x="344" y="604"/>
                    <a:pt x="501" y="508"/>
                    <a:pt x="501" y="310"/>
                  </a:cubicBezTo>
                  <a:cubicBezTo>
                    <a:pt x="501" y="111"/>
                    <a:pt x="344" y="16"/>
                    <a:pt x="186" y="16"/>
                  </a:cubicBezTo>
                  <a:lnTo>
                    <a:pt x="0" y="16"/>
                  </a:lnTo>
                  <a:lnTo>
                    <a:pt x="0" y="604"/>
                  </a:lnTo>
                  <a:close/>
                  <a:moveTo>
                    <a:pt x="48" y="58"/>
                  </a:moveTo>
                  <a:lnTo>
                    <a:pt x="174" y="58"/>
                  </a:lnTo>
                  <a:cubicBezTo>
                    <a:pt x="350" y="58"/>
                    <a:pt x="451" y="166"/>
                    <a:pt x="451" y="310"/>
                  </a:cubicBezTo>
                  <a:cubicBezTo>
                    <a:pt x="451" y="453"/>
                    <a:pt x="350" y="562"/>
                    <a:pt x="174" y="562"/>
                  </a:cubicBezTo>
                  <a:lnTo>
                    <a:pt x="48" y="562"/>
                  </a:lnTo>
                  <a:lnTo>
                    <a:pt x="48" y="58"/>
                  </a:lnTo>
                  <a:close/>
                  <a:moveTo>
                    <a:pt x="654" y="319"/>
                  </a:moveTo>
                  <a:lnTo>
                    <a:pt x="946" y="319"/>
                  </a:lnTo>
                  <a:lnTo>
                    <a:pt x="946" y="277"/>
                  </a:lnTo>
                  <a:lnTo>
                    <a:pt x="654" y="277"/>
                  </a:lnTo>
                  <a:lnTo>
                    <a:pt x="654" y="58"/>
                  </a:lnTo>
                  <a:lnTo>
                    <a:pt x="966" y="58"/>
                  </a:lnTo>
                  <a:lnTo>
                    <a:pt x="966" y="16"/>
                  </a:lnTo>
                  <a:lnTo>
                    <a:pt x="608" y="16"/>
                  </a:lnTo>
                  <a:lnTo>
                    <a:pt x="608" y="604"/>
                  </a:lnTo>
                  <a:lnTo>
                    <a:pt x="977" y="604"/>
                  </a:lnTo>
                  <a:lnTo>
                    <a:pt x="977" y="562"/>
                  </a:lnTo>
                  <a:lnTo>
                    <a:pt x="654" y="562"/>
                  </a:lnTo>
                  <a:lnTo>
                    <a:pt x="654" y="319"/>
                  </a:lnTo>
                  <a:close/>
                  <a:moveTo>
                    <a:pt x="1290" y="620"/>
                  </a:moveTo>
                  <a:cubicBezTo>
                    <a:pt x="1464" y="620"/>
                    <a:pt x="1512" y="492"/>
                    <a:pt x="1512" y="384"/>
                  </a:cubicBezTo>
                  <a:lnTo>
                    <a:pt x="1512" y="16"/>
                  </a:lnTo>
                  <a:lnTo>
                    <a:pt x="1464" y="16"/>
                  </a:lnTo>
                  <a:lnTo>
                    <a:pt x="1464" y="378"/>
                  </a:lnTo>
                  <a:cubicBezTo>
                    <a:pt x="1464" y="474"/>
                    <a:pt x="1426" y="577"/>
                    <a:pt x="1290" y="577"/>
                  </a:cubicBezTo>
                  <a:cubicBezTo>
                    <a:pt x="1153" y="577"/>
                    <a:pt x="1116" y="472"/>
                    <a:pt x="1116" y="378"/>
                  </a:cubicBezTo>
                  <a:lnTo>
                    <a:pt x="1116" y="16"/>
                  </a:lnTo>
                  <a:lnTo>
                    <a:pt x="1069" y="16"/>
                  </a:lnTo>
                  <a:lnTo>
                    <a:pt x="1069" y="384"/>
                  </a:lnTo>
                  <a:cubicBezTo>
                    <a:pt x="1069" y="492"/>
                    <a:pt x="1117" y="620"/>
                    <a:pt x="1290" y="620"/>
                  </a:cubicBezTo>
                  <a:close/>
                  <a:moveTo>
                    <a:pt x="1820" y="58"/>
                  </a:moveTo>
                  <a:lnTo>
                    <a:pt x="2018" y="58"/>
                  </a:lnTo>
                  <a:lnTo>
                    <a:pt x="2018" y="16"/>
                  </a:lnTo>
                  <a:lnTo>
                    <a:pt x="1575" y="16"/>
                  </a:lnTo>
                  <a:lnTo>
                    <a:pt x="1575" y="58"/>
                  </a:lnTo>
                  <a:lnTo>
                    <a:pt x="1773" y="58"/>
                  </a:lnTo>
                  <a:lnTo>
                    <a:pt x="1773" y="604"/>
                  </a:lnTo>
                  <a:lnTo>
                    <a:pt x="1820" y="604"/>
                  </a:lnTo>
                  <a:lnTo>
                    <a:pt x="1820" y="58"/>
                  </a:lnTo>
                  <a:close/>
                  <a:moveTo>
                    <a:pt x="2396" y="70"/>
                  </a:moveTo>
                  <a:cubicBezTo>
                    <a:pt x="2366" y="31"/>
                    <a:pt x="2312" y="0"/>
                    <a:pt x="2235" y="0"/>
                  </a:cubicBezTo>
                  <a:cubicBezTo>
                    <a:pt x="2145" y="0"/>
                    <a:pt x="2048" y="51"/>
                    <a:pt x="2048" y="159"/>
                  </a:cubicBezTo>
                  <a:cubicBezTo>
                    <a:pt x="2048" y="368"/>
                    <a:pt x="2357" y="283"/>
                    <a:pt x="2357" y="456"/>
                  </a:cubicBezTo>
                  <a:cubicBezTo>
                    <a:pt x="2357" y="536"/>
                    <a:pt x="2286" y="578"/>
                    <a:pt x="2217" y="578"/>
                  </a:cubicBezTo>
                  <a:cubicBezTo>
                    <a:pt x="2160" y="578"/>
                    <a:pt x="2114" y="555"/>
                    <a:pt x="2073" y="506"/>
                  </a:cubicBezTo>
                  <a:lnTo>
                    <a:pt x="2039" y="535"/>
                  </a:lnTo>
                  <a:cubicBezTo>
                    <a:pt x="2081" y="589"/>
                    <a:pt x="2142" y="620"/>
                    <a:pt x="2217" y="620"/>
                  </a:cubicBezTo>
                  <a:cubicBezTo>
                    <a:pt x="2311" y="620"/>
                    <a:pt x="2405" y="567"/>
                    <a:pt x="2405" y="454"/>
                  </a:cubicBezTo>
                  <a:cubicBezTo>
                    <a:pt x="2405" y="243"/>
                    <a:pt x="2096" y="331"/>
                    <a:pt x="2096" y="159"/>
                  </a:cubicBezTo>
                  <a:cubicBezTo>
                    <a:pt x="2096" y="79"/>
                    <a:pt x="2168" y="41"/>
                    <a:pt x="2232" y="41"/>
                  </a:cubicBezTo>
                  <a:cubicBezTo>
                    <a:pt x="2289" y="41"/>
                    <a:pt x="2330" y="62"/>
                    <a:pt x="2362" y="100"/>
                  </a:cubicBezTo>
                  <a:lnTo>
                    <a:pt x="2396" y="70"/>
                  </a:lnTo>
                  <a:close/>
                  <a:moveTo>
                    <a:pt x="2969" y="491"/>
                  </a:moveTo>
                  <a:cubicBezTo>
                    <a:pt x="2916" y="557"/>
                    <a:pt x="2858" y="577"/>
                    <a:pt x="2789" y="577"/>
                  </a:cubicBezTo>
                  <a:cubicBezTo>
                    <a:pt x="2632" y="577"/>
                    <a:pt x="2534" y="454"/>
                    <a:pt x="2534" y="310"/>
                  </a:cubicBezTo>
                  <a:cubicBezTo>
                    <a:pt x="2534" y="164"/>
                    <a:pt x="2632" y="42"/>
                    <a:pt x="2789" y="42"/>
                  </a:cubicBezTo>
                  <a:cubicBezTo>
                    <a:pt x="2860" y="42"/>
                    <a:pt x="2923" y="74"/>
                    <a:pt x="2957" y="117"/>
                  </a:cubicBezTo>
                  <a:lnTo>
                    <a:pt x="2991" y="86"/>
                  </a:lnTo>
                  <a:cubicBezTo>
                    <a:pt x="2948" y="31"/>
                    <a:pt x="2874" y="0"/>
                    <a:pt x="2788" y="0"/>
                  </a:cubicBezTo>
                  <a:cubicBezTo>
                    <a:pt x="2613" y="0"/>
                    <a:pt x="2484" y="130"/>
                    <a:pt x="2484" y="310"/>
                  </a:cubicBezTo>
                  <a:cubicBezTo>
                    <a:pt x="2484" y="489"/>
                    <a:pt x="2610" y="620"/>
                    <a:pt x="2787" y="620"/>
                  </a:cubicBezTo>
                  <a:cubicBezTo>
                    <a:pt x="2885" y="620"/>
                    <a:pt x="2953" y="580"/>
                    <a:pt x="3002" y="517"/>
                  </a:cubicBezTo>
                  <a:lnTo>
                    <a:pt x="2969" y="491"/>
                  </a:lnTo>
                  <a:close/>
                  <a:moveTo>
                    <a:pt x="3089" y="604"/>
                  </a:moveTo>
                  <a:lnTo>
                    <a:pt x="3136" y="604"/>
                  </a:lnTo>
                  <a:lnTo>
                    <a:pt x="3136" y="321"/>
                  </a:lnTo>
                  <a:lnTo>
                    <a:pt x="3479" y="321"/>
                  </a:lnTo>
                  <a:lnTo>
                    <a:pt x="3479" y="604"/>
                  </a:lnTo>
                  <a:lnTo>
                    <a:pt x="3527" y="604"/>
                  </a:lnTo>
                  <a:lnTo>
                    <a:pt x="3527" y="16"/>
                  </a:lnTo>
                  <a:lnTo>
                    <a:pt x="3479" y="16"/>
                  </a:lnTo>
                  <a:lnTo>
                    <a:pt x="3479" y="277"/>
                  </a:lnTo>
                  <a:lnTo>
                    <a:pt x="3136" y="277"/>
                  </a:lnTo>
                  <a:lnTo>
                    <a:pt x="3136" y="16"/>
                  </a:lnTo>
                  <a:lnTo>
                    <a:pt x="3089" y="16"/>
                  </a:lnTo>
                  <a:lnTo>
                    <a:pt x="3089" y="604"/>
                  </a:lnTo>
                  <a:close/>
                  <a:moveTo>
                    <a:pt x="3695" y="16"/>
                  </a:moveTo>
                  <a:lnTo>
                    <a:pt x="3647" y="16"/>
                  </a:lnTo>
                  <a:lnTo>
                    <a:pt x="3647" y="604"/>
                  </a:lnTo>
                  <a:lnTo>
                    <a:pt x="3974" y="604"/>
                  </a:lnTo>
                  <a:lnTo>
                    <a:pt x="3974" y="562"/>
                  </a:lnTo>
                  <a:lnTo>
                    <a:pt x="3695" y="562"/>
                  </a:lnTo>
                  <a:lnTo>
                    <a:pt x="3695" y="16"/>
                  </a:lnTo>
                  <a:close/>
                  <a:moveTo>
                    <a:pt x="4107" y="445"/>
                  </a:moveTo>
                  <a:lnTo>
                    <a:pt x="4422" y="445"/>
                  </a:lnTo>
                  <a:lnTo>
                    <a:pt x="4488" y="604"/>
                  </a:lnTo>
                  <a:lnTo>
                    <a:pt x="4540" y="604"/>
                  </a:lnTo>
                  <a:lnTo>
                    <a:pt x="4290" y="16"/>
                  </a:lnTo>
                  <a:lnTo>
                    <a:pt x="4243" y="16"/>
                  </a:lnTo>
                  <a:lnTo>
                    <a:pt x="3988" y="604"/>
                  </a:lnTo>
                  <a:lnTo>
                    <a:pt x="4040" y="604"/>
                  </a:lnTo>
                  <a:lnTo>
                    <a:pt x="4107" y="445"/>
                  </a:lnTo>
                  <a:close/>
                  <a:moveTo>
                    <a:pt x="4265" y="66"/>
                  </a:moveTo>
                  <a:lnTo>
                    <a:pt x="4404" y="402"/>
                  </a:lnTo>
                  <a:lnTo>
                    <a:pt x="4124" y="402"/>
                  </a:lnTo>
                  <a:lnTo>
                    <a:pt x="4265" y="66"/>
                  </a:lnTo>
                  <a:close/>
                  <a:moveTo>
                    <a:pt x="4668" y="16"/>
                  </a:moveTo>
                  <a:lnTo>
                    <a:pt x="4608" y="16"/>
                  </a:lnTo>
                  <a:lnTo>
                    <a:pt x="4608" y="604"/>
                  </a:lnTo>
                  <a:lnTo>
                    <a:pt x="4655" y="604"/>
                  </a:lnTo>
                  <a:lnTo>
                    <a:pt x="4655" y="81"/>
                  </a:lnTo>
                  <a:lnTo>
                    <a:pt x="4657" y="81"/>
                  </a:lnTo>
                  <a:lnTo>
                    <a:pt x="5023" y="604"/>
                  </a:lnTo>
                  <a:lnTo>
                    <a:pt x="5083" y="604"/>
                  </a:lnTo>
                  <a:lnTo>
                    <a:pt x="5083" y="16"/>
                  </a:lnTo>
                  <a:lnTo>
                    <a:pt x="5036" y="16"/>
                  </a:lnTo>
                  <a:lnTo>
                    <a:pt x="5036" y="536"/>
                  </a:lnTo>
                  <a:lnTo>
                    <a:pt x="5034" y="536"/>
                  </a:lnTo>
                  <a:lnTo>
                    <a:pt x="4668" y="16"/>
                  </a:lnTo>
                  <a:close/>
                  <a:moveTo>
                    <a:pt x="5204" y="604"/>
                  </a:moveTo>
                  <a:lnTo>
                    <a:pt x="5390" y="604"/>
                  </a:lnTo>
                  <a:cubicBezTo>
                    <a:pt x="5548" y="604"/>
                    <a:pt x="5705" y="508"/>
                    <a:pt x="5705" y="310"/>
                  </a:cubicBezTo>
                  <a:cubicBezTo>
                    <a:pt x="5705" y="111"/>
                    <a:pt x="5548" y="16"/>
                    <a:pt x="5390" y="16"/>
                  </a:cubicBezTo>
                  <a:lnTo>
                    <a:pt x="5204" y="16"/>
                  </a:lnTo>
                  <a:lnTo>
                    <a:pt x="5204" y="604"/>
                  </a:lnTo>
                  <a:close/>
                  <a:moveTo>
                    <a:pt x="5252" y="58"/>
                  </a:moveTo>
                  <a:lnTo>
                    <a:pt x="5378" y="58"/>
                  </a:lnTo>
                  <a:cubicBezTo>
                    <a:pt x="5554" y="58"/>
                    <a:pt x="5655" y="166"/>
                    <a:pt x="5655" y="310"/>
                  </a:cubicBezTo>
                  <a:cubicBezTo>
                    <a:pt x="5655" y="453"/>
                    <a:pt x="5554" y="562"/>
                    <a:pt x="5378" y="562"/>
                  </a:cubicBezTo>
                  <a:lnTo>
                    <a:pt x="5252" y="562"/>
                  </a:lnTo>
                  <a:lnTo>
                    <a:pt x="525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 name="Freeform 17"/>
            <p:cNvSpPr>
              <a:spLocks noEditPoints="1"/>
            </p:cNvSpPr>
            <p:nvPr userDrawn="1"/>
          </p:nvSpPr>
          <p:spPr bwMode="auto">
            <a:xfrm>
              <a:off x="1190" y="455"/>
              <a:ext cx="167" cy="66"/>
            </a:xfrm>
            <a:custGeom>
              <a:avLst/>
              <a:gdLst>
                <a:gd name="T0" fmla="*/ 362 w 1550"/>
                <a:gd name="T1" fmla="*/ 559 h 615"/>
                <a:gd name="T2" fmla="*/ 51 w 1550"/>
                <a:gd name="T3" fmla="*/ 559 h 615"/>
                <a:gd name="T4" fmla="*/ 257 w 1550"/>
                <a:gd name="T5" fmla="*/ 344 h 615"/>
                <a:gd name="T6" fmla="*/ 358 w 1550"/>
                <a:gd name="T7" fmla="*/ 156 h 615"/>
                <a:gd name="T8" fmla="*/ 188 w 1550"/>
                <a:gd name="T9" fmla="*/ 0 h 615"/>
                <a:gd name="T10" fmla="*/ 16 w 1550"/>
                <a:gd name="T11" fmla="*/ 133 h 615"/>
                <a:gd name="T12" fmla="*/ 62 w 1550"/>
                <a:gd name="T13" fmla="*/ 143 h 615"/>
                <a:gd name="T14" fmla="*/ 188 w 1550"/>
                <a:gd name="T15" fmla="*/ 40 h 615"/>
                <a:gd name="T16" fmla="*/ 310 w 1550"/>
                <a:gd name="T17" fmla="*/ 158 h 615"/>
                <a:gd name="T18" fmla="*/ 230 w 1550"/>
                <a:gd name="T19" fmla="*/ 309 h 615"/>
                <a:gd name="T20" fmla="*/ 0 w 1550"/>
                <a:gd name="T21" fmla="*/ 551 h 615"/>
                <a:gd name="T22" fmla="*/ 0 w 1550"/>
                <a:gd name="T23" fmla="*/ 601 h 615"/>
                <a:gd name="T24" fmla="*/ 362 w 1550"/>
                <a:gd name="T25" fmla="*/ 601 h 615"/>
                <a:gd name="T26" fmla="*/ 362 w 1550"/>
                <a:gd name="T27" fmla="*/ 559 h 615"/>
                <a:gd name="T28" fmla="*/ 628 w 1550"/>
                <a:gd name="T29" fmla="*/ 0 h 615"/>
                <a:gd name="T30" fmla="*/ 439 w 1550"/>
                <a:gd name="T31" fmla="*/ 308 h 615"/>
                <a:gd name="T32" fmla="*/ 628 w 1550"/>
                <a:gd name="T33" fmla="*/ 615 h 615"/>
                <a:gd name="T34" fmla="*/ 817 w 1550"/>
                <a:gd name="T35" fmla="*/ 308 h 615"/>
                <a:gd name="T36" fmla="*/ 628 w 1550"/>
                <a:gd name="T37" fmla="*/ 0 h 615"/>
                <a:gd name="T38" fmla="*/ 628 w 1550"/>
                <a:gd name="T39" fmla="*/ 40 h 615"/>
                <a:gd name="T40" fmla="*/ 770 w 1550"/>
                <a:gd name="T41" fmla="*/ 308 h 615"/>
                <a:gd name="T42" fmla="*/ 628 w 1550"/>
                <a:gd name="T43" fmla="*/ 574 h 615"/>
                <a:gd name="T44" fmla="*/ 486 w 1550"/>
                <a:gd name="T45" fmla="*/ 308 h 615"/>
                <a:gd name="T46" fmla="*/ 628 w 1550"/>
                <a:gd name="T47" fmla="*/ 40 h 615"/>
                <a:gd name="T48" fmla="*/ 1061 w 1550"/>
                <a:gd name="T49" fmla="*/ 13 h 615"/>
                <a:gd name="T50" fmla="*/ 1019 w 1550"/>
                <a:gd name="T51" fmla="*/ 13 h 615"/>
                <a:gd name="T52" fmla="*/ 877 w 1550"/>
                <a:gd name="T53" fmla="*/ 130 h 615"/>
                <a:gd name="T54" fmla="*/ 906 w 1550"/>
                <a:gd name="T55" fmla="*/ 163 h 615"/>
                <a:gd name="T56" fmla="*/ 1014 w 1550"/>
                <a:gd name="T57" fmla="*/ 71 h 615"/>
                <a:gd name="T58" fmla="*/ 1014 w 1550"/>
                <a:gd name="T59" fmla="*/ 601 h 615"/>
                <a:gd name="T60" fmla="*/ 1061 w 1550"/>
                <a:gd name="T61" fmla="*/ 601 h 615"/>
                <a:gd name="T62" fmla="*/ 1061 w 1550"/>
                <a:gd name="T63" fmla="*/ 13 h 615"/>
                <a:gd name="T64" fmla="*/ 1435 w 1550"/>
                <a:gd name="T65" fmla="*/ 289 h 615"/>
                <a:gd name="T66" fmla="*/ 1435 w 1550"/>
                <a:gd name="T67" fmla="*/ 287 h 615"/>
                <a:gd name="T68" fmla="*/ 1528 w 1550"/>
                <a:gd name="T69" fmla="*/ 153 h 615"/>
                <a:gd name="T70" fmla="*/ 1366 w 1550"/>
                <a:gd name="T71" fmla="*/ 0 h 615"/>
                <a:gd name="T72" fmla="*/ 1204 w 1550"/>
                <a:gd name="T73" fmla="*/ 153 h 615"/>
                <a:gd name="T74" fmla="*/ 1297 w 1550"/>
                <a:gd name="T75" fmla="*/ 287 h 615"/>
                <a:gd name="T76" fmla="*/ 1297 w 1550"/>
                <a:gd name="T77" fmla="*/ 289 h 615"/>
                <a:gd name="T78" fmla="*/ 1181 w 1550"/>
                <a:gd name="T79" fmla="*/ 446 h 615"/>
                <a:gd name="T80" fmla="*/ 1366 w 1550"/>
                <a:gd name="T81" fmla="*/ 615 h 615"/>
                <a:gd name="T82" fmla="*/ 1550 w 1550"/>
                <a:gd name="T83" fmla="*/ 446 h 615"/>
                <a:gd name="T84" fmla="*/ 1435 w 1550"/>
                <a:gd name="T85" fmla="*/ 289 h 615"/>
                <a:gd name="T86" fmla="*/ 1250 w 1550"/>
                <a:gd name="T87" fmla="*/ 155 h 615"/>
                <a:gd name="T88" fmla="*/ 1366 w 1550"/>
                <a:gd name="T89" fmla="*/ 40 h 615"/>
                <a:gd name="T90" fmla="*/ 1481 w 1550"/>
                <a:gd name="T91" fmla="*/ 155 h 615"/>
                <a:gd name="T92" fmla="*/ 1366 w 1550"/>
                <a:gd name="T93" fmla="*/ 268 h 615"/>
                <a:gd name="T94" fmla="*/ 1250 w 1550"/>
                <a:gd name="T95" fmla="*/ 155 h 615"/>
                <a:gd name="T96" fmla="*/ 1229 w 1550"/>
                <a:gd name="T97" fmla="*/ 442 h 615"/>
                <a:gd name="T98" fmla="*/ 1366 w 1550"/>
                <a:gd name="T99" fmla="*/ 310 h 615"/>
                <a:gd name="T100" fmla="*/ 1503 w 1550"/>
                <a:gd name="T101" fmla="*/ 442 h 615"/>
                <a:gd name="T102" fmla="*/ 1366 w 1550"/>
                <a:gd name="T103" fmla="*/ 575 h 615"/>
                <a:gd name="T104" fmla="*/ 1229 w 1550"/>
                <a:gd name="T105" fmla="*/ 442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615">
                  <a:moveTo>
                    <a:pt x="362" y="559"/>
                  </a:moveTo>
                  <a:lnTo>
                    <a:pt x="51" y="559"/>
                  </a:lnTo>
                  <a:lnTo>
                    <a:pt x="257" y="344"/>
                  </a:lnTo>
                  <a:cubicBezTo>
                    <a:pt x="316" y="282"/>
                    <a:pt x="358" y="231"/>
                    <a:pt x="358" y="156"/>
                  </a:cubicBezTo>
                  <a:cubicBezTo>
                    <a:pt x="358" y="56"/>
                    <a:pt x="282" y="0"/>
                    <a:pt x="188" y="0"/>
                  </a:cubicBezTo>
                  <a:cubicBezTo>
                    <a:pt x="102" y="0"/>
                    <a:pt x="34" y="54"/>
                    <a:pt x="16" y="133"/>
                  </a:cubicBezTo>
                  <a:lnTo>
                    <a:pt x="62" y="143"/>
                  </a:lnTo>
                  <a:cubicBezTo>
                    <a:pt x="77" y="81"/>
                    <a:pt x="125" y="40"/>
                    <a:pt x="188" y="40"/>
                  </a:cubicBezTo>
                  <a:cubicBezTo>
                    <a:pt x="255" y="40"/>
                    <a:pt x="310" y="86"/>
                    <a:pt x="310" y="158"/>
                  </a:cubicBezTo>
                  <a:cubicBezTo>
                    <a:pt x="310" y="214"/>
                    <a:pt x="274" y="262"/>
                    <a:pt x="230" y="309"/>
                  </a:cubicBezTo>
                  <a:lnTo>
                    <a:pt x="0" y="551"/>
                  </a:lnTo>
                  <a:lnTo>
                    <a:pt x="0" y="601"/>
                  </a:lnTo>
                  <a:lnTo>
                    <a:pt x="362" y="601"/>
                  </a:lnTo>
                  <a:lnTo>
                    <a:pt x="362" y="559"/>
                  </a:lnTo>
                  <a:close/>
                  <a:moveTo>
                    <a:pt x="628" y="0"/>
                  </a:moveTo>
                  <a:cubicBezTo>
                    <a:pt x="479" y="0"/>
                    <a:pt x="439" y="160"/>
                    <a:pt x="439" y="308"/>
                  </a:cubicBezTo>
                  <a:cubicBezTo>
                    <a:pt x="439" y="455"/>
                    <a:pt x="479" y="615"/>
                    <a:pt x="628" y="615"/>
                  </a:cubicBezTo>
                  <a:cubicBezTo>
                    <a:pt x="776" y="615"/>
                    <a:pt x="817" y="455"/>
                    <a:pt x="817" y="308"/>
                  </a:cubicBezTo>
                  <a:cubicBezTo>
                    <a:pt x="817" y="160"/>
                    <a:pt x="776" y="0"/>
                    <a:pt x="628" y="0"/>
                  </a:cubicBezTo>
                  <a:close/>
                  <a:moveTo>
                    <a:pt x="628" y="40"/>
                  </a:moveTo>
                  <a:cubicBezTo>
                    <a:pt x="745" y="40"/>
                    <a:pt x="770" y="199"/>
                    <a:pt x="770" y="308"/>
                  </a:cubicBezTo>
                  <a:cubicBezTo>
                    <a:pt x="770" y="416"/>
                    <a:pt x="745" y="574"/>
                    <a:pt x="628" y="574"/>
                  </a:cubicBezTo>
                  <a:cubicBezTo>
                    <a:pt x="510" y="574"/>
                    <a:pt x="486" y="416"/>
                    <a:pt x="486" y="308"/>
                  </a:cubicBezTo>
                  <a:cubicBezTo>
                    <a:pt x="486" y="199"/>
                    <a:pt x="510" y="40"/>
                    <a:pt x="628" y="40"/>
                  </a:cubicBezTo>
                  <a:close/>
                  <a:moveTo>
                    <a:pt x="1061" y="13"/>
                  </a:moveTo>
                  <a:lnTo>
                    <a:pt x="1019" y="13"/>
                  </a:lnTo>
                  <a:lnTo>
                    <a:pt x="877" y="130"/>
                  </a:lnTo>
                  <a:lnTo>
                    <a:pt x="906" y="163"/>
                  </a:lnTo>
                  <a:lnTo>
                    <a:pt x="1014" y="71"/>
                  </a:lnTo>
                  <a:lnTo>
                    <a:pt x="1014" y="601"/>
                  </a:lnTo>
                  <a:lnTo>
                    <a:pt x="1061" y="601"/>
                  </a:lnTo>
                  <a:lnTo>
                    <a:pt x="1061" y="13"/>
                  </a:lnTo>
                  <a:close/>
                  <a:moveTo>
                    <a:pt x="1435" y="289"/>
                  </a:moveTo>
                  <a:lnTo>
                    <a:pt x="1435" y="287"/>
                  </a:lnTo>
                  <a:cubicBezTo>
                    <a:pt x="1492" y="267"/>
                    <a:pt x="1528" y="212"/>
                    <a:pt x="1528" y="153"/>
                  </a:cubicBezTo>
                  <a:cubicBezTo>
                    <a:pt x="1528" y="60"/>
                    <a:pt x="1455" y="0"/>
                    <a:pt x="1366" y="0"/>
                  </a:cubicBezTo>
                  <a:cubicBezTo>
                    <a:pt x="1277" y="0"/>
                    <a:pt x="1204" y="60"/>
                    <a:pt x="1204" y="153"/>
                  </a:cubicBezTo>
                  <a:cubicBezTo>
                    <a:pt x="1204" y="212"/>
                    <a:pt x="1240" y="267"/>
                    <a:pt x="1297" y="287"/>
                  </a:cubicBezTo>
                  <a:lnTo>
                    <a:pt x="1297" y="289"/>
                  </a:lnTo>
                  <a:cubicBezTo>
                    <a:pt x="1226" y="309"/>
                    <a:pt x="1181" y="370"/>
                    <a:pt x="1181" y="446"/>
                  </a:cubicBezTo>
                  <a:cubicBezTo>
                    <a:pt x="1181" y="549"/>
                    <a:pt x="1265" y="615"/>
                    <a:pt x="1366" y="615"/>
                  </a:cubicBezTo>
                  <a:cubicBezTo>
                    <a:pt x="1466" y="615"/>
                    <a:pt x="1550" y="549"/>
                    <a:pt x="1550" y="446"/>
                  </a:cubicBezTo>
                  <a:cubicBezTo>
                    <a:pt x="1550" y="370"/>
                    <a:pt x="1506" y="310"/>
                    <a:pt x="1435" y="289"/>
                  </a:cubicBezTo>
                  <a:close/>
                  <a:moveTo>
                    <a:pt x="1250" y="155"/>
                  </a:moveTo>
                  <a:cubicBezTo>
                    <a:pt x="1250" y="88"/>
                    <a:pt x="1300" y="40"/>
                    <a:pt x="1366" y="40"/>
                  </a:cubicBezTo>
                  <a:cubicBezTo>
                    <a:pt x="1432" y="40"/>
                    <a:pt x="1481" y="88"/>
                    <a:pt x="1481" y="155"/>
                  </a:cubicBezTo>
                  <a:cubicBezTo>
                    <a:pt x="1481" y="219"/>
                    <a:pt x="1432" y="268"/>
                    <a:pt x="1366" y="268"/>
                  </a:cubicBezTo>
                  <a:cubicBezTo>
                    <a:pt x="1300" y="268"/>
                    <a:pt x="1250" y="219"/>
                    <a:pt x="1250" y="155"/>
                  </a:cubicBezTo>
                  <a:close/>
                  <a:moveTo>
                    <a:pt x="1229" y="442"/>
                  </a:moveTo>
                  <a:cubicBezTo>
                    <a:pt x="1229" y="365"/>
                    <a:pt x="1286" y="310"/>
                    <a:pt x="1366" y="310"/>
                  </a:cubicBezTo>
                  <a:cubicBezTo>
                    <a:pt x="1446" y="310"/>
                    <a:pt x="1503" y="365"/>
                    <a:pt x="1503" y="442"/>
                  </a:cubicBezTo>
                  <a:cubicBezTo>
                    <a:pt x="1503" y="517"/>
                    <a:pt x="1448" y="575"/>
                    <a:pt x="1366" y="575"/>
                  </a:cubicBezTo>
                  <a:cubicBezTo>
                    <a:pt x="1284" y="575"/>
                    <a:pt x="1229" y="517"/>
                    <a:pt x="1229" y="4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29" name="Gruppieren 28"/>
          <p:cNvGrpSpPr/>
          <p:nvPr userDrawn="1"/>
        </p:nvGrpSpPr>
        <p:grpSpPr>
          <a:xfrm>
            <a:off x="863600" y="4268987"/>
            <a:ext cx="2305844" cy="241200"/>
            <a:chOff x="863600" y="4268987"/>
            <a:chExt cx="2305844" cy="241200"/>
          </a:xfrm>
        </p:grpSpPr>
        <p:sp>
          <p:nvSpPr>
            <p:cNvPr id="30" name="Freeform 7"/>
            <p:cNvSpPr>
              <a:spLocks noEditPoints="1"/>
            </p:cNvSpPr>
            <p:nvPr/>
          </p:nvSpPr>
          <p:spPr bwMode="auto">
            <a:xfrm>
              <a:off x="1746273" y="4268987"/>
              <a:ext cx="1423171" cy="239607"/>
            </a:xfrm>
            <a:custGeom>
              <a:avLst/>
              <a:gdLst>
                <a:gd name="T0" fmla="*/ 959 w 5700"/>
                <a:gd name="T1" fmla="*/ 0 h 959"/>
                <a:gd name="T2" fmla="*/ 1567 w 5700"/>
                <a:gd name="T3" fmla="*/ 0 h 959"/>
                <a:gd name="T4" fmla="*/ 1567 w 5700"/>
                <a:gd name="T5" fmla="*/ 959 h 959"/>
                <a:gd name="T6" fmla="*/ 0 w 5700"/>
                <a:gd name="T7" fmla="*/ 959 h 959"/>
                <a:gd name="T8" fmla="*/ 959 w 5700"/>
                <a:gd name="T9" fmla="*/ 0 h 959"/>
                <a:gd name="T10" fmla="*/ 4741 w 5700"/>
                <a:gd name="T11" fmla="*/ 0 h 959"/>
                <a:gd name="T12" fmla="*/ 5700 w 5700"/>
                <a:gd name="T13" fmla="*/ 0 h 959"/>
                <a:gd name="T14" fmla="*/ 5700 w 5700"/>
                <a:gd name="T15" fmla="*/ 959 h 959"/>
                <a:gd name="T16" fmla="*/ 4741 w 5700"/>
                <a:gd name="T17" fmla="*/ 959 h 959"/>
                <a:gd name="T18" fmla="*/ 4741 w 5700"/>
                <a:gd name="T19" fmla="*/ 0 h 959"/>
                <a:gd name="T20" fmla="*/ 3707 w 5700"/>
                <a:gd name="T21" fmla="*/ 0 h 959"/>
                <a:gd name="T22" fmla="*/ 4667 w 5700"/>
                <a:gd name="T23" fmla="*/ 0 h 959"/>
                <a:gd name="T24" fmla="*/ 4667 w 5700"/>
                <a:gd name="T25" fmla="*/ 959 h 959"/>
                <a:gd name="T26" fmla="*/ 3707 w 5700"/>
                <a:gd name="T27" fmla="*/ 959 h 959"/>
                <a:gd name="T28" fmla="*/ 3707 w 5700"/>
                <a:gd name="T29" fmla="*/ 0 h 959"/>
                <a:gd name="T30" fmla="*/ 2674 w 5700"/>
                <a:gd name="T31" fmla="*/ 0 h 959"/>
                <a:gd name="T32" fmla="*/ 3634 w 5700"/>
                <a:gd name="T33" fmla="*/ 0 h 959"/>
                <a:gd name="T34" fmla="*/ 3634 w 5700"/>
                <a:gd name="T35" fmla="*/ 959 h 959"/>
                <a:gd name="T36" fmla="*/ 2674 w 5700"/>
                <a:gd name="T37" fmla="*/ 959 h 959"/>
                <a:gd name="T38" fmla="*/ 2674 w 5700"/>
                <a:gd name="T39" fmla="*/ 0 h 959"/>
                <a:gd name="T40" fmla="*/ 1641 w 5700"/>
                <a:gd name="T41" fmla="*/ 0 h 959"/>
                <a:gd name="T42" fmla="*/ 2600 w 5700"/>
                <a:gd name="T43" fmla="*/ 0 h 959"/>
                <a:gd name="T44" fmla="*/ 2600 w 5700"/>
                <a:gd name="T45" fmla="*/ 959 h 959"/>
                <a:gd name="T46" fmla="*/ 1641 w 5700"/>
                <a:gd name="T47" fmla="*/ 959 h 959"/>
                <a:gd name="T48" fmla="*/ 1641 w 5700"/>
                <a:gd name="T49"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00" h="959">
                  <a:moveTo>
                    <a:pt x="959" y="0"/>
                  </a:moveTo>
                  <a:lnTo>
                    <a:pt x="1567" y="0"/>
                  </a:lnTo>
                  <a:lnTo>
                    <a:pt x="1567" y="959"/>
                  </a:lnTo>
                  <a:lnTo>
                    <a:pt x="0" y="959"/>
                  </a:lnTo>
                  <a:lnTo>
                    <a:pt x="959" y="0"/>
                  </a:lnTo>
                  <a:close/>
                  <a:moveTo>
                    <a:pt x="4741" y="0"/>
                  </a:moveTo>
                  <a:lnTo>
                    <a:pt x="5700" y="0"/>
                  </a:lnTo>
                  <a:lnTo>
                    <a:pt x="5700" y="959"/>
                  </a:lnTo>
                  <a:lnTo>
                    <a:pt x="4741" y="959"/>
                  </a:lnTo>
                  <a:lnTo>
                    <a:pt x="4741" y="0"/>
                  </a:lnTo>
                  <a:close/>
                  <a:moveTo>
                    <a:pt x="3707" y="0"/>
                  </a:moveTo>
                  <a:lnTo>
                    <a:pt x="4667" y="0"/>
                  </a:lnTo>
                  <a:lnTo>
                    <a:pt x="4667" y="959"/>
                  </a:lnTo>
                  <a:lnTo>
                    <a:pt x="3707" y="959"/>
                  </a:lnTo>
                  <a:lnTo>
                    <a:pt x="3707" y="0"/>
                  </a:lnTo>
                  <a:close/>
                  <a:moveTo>
                    <a:pt x="2674" y="0"/>
                  </a:moveTo>
                  <a:lnTo>
                    <a:pt x="3634" y="0"/>
                  </a:lnTo>
                  <a:lnTo>
                    <a:pt x="3634" y="959"/>
                  </a:lnTo>
                  <a:lnTo>
                    <a:pt x="2674" y="959"/>
                  </a:lnTo>
                  <a:lnTo>
                    <a:pt x="2674" y="0"/>
                  </a:lnTo>
                  <a:close/>
                  <a:moveTo>
                    <a:pt x="1641" y="0"/>
                  </a:moveTo>
                  <a:lnTo>
                    <a:pt x="2600" y="0"/>
                  </a:lnTo>
                  <a:lnTo>
                    <a:pt x="2600" y="959"/>
                  </a:lnTo>
                  <a:lnTo>
                    <a:pt x="1641" y="959"/>
                  </a:lnTo>
                  <a:lnTo>
                    <a:pt x="1641" y="0"/>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Freeform 8"/>
            <p:cNvSpPr>
              <a:spLocks noEditPoints="1"/>
            </p:cNvSpPr>
            <p:nvPr/>
          </p:nvSpPr>
          <p:spPr bwMode="auto">
            <a:xfrm>
              <a:off x="2719596" y="4308141"/>
              <a:ext cx="144700" cy="161298"/>
            </a:xfrm>
            <a:custGeom>
              <a:avLst/>
              <a:gdLst>
                <a:gd name="T0" fmla="*/ 117 w 580"/>
                <a:gd name="T1" fmla="*/ 11 h 646"/>
                <a:gd name="T2" fmla="*/ 77 w 580"/>
                <a:gd name="T3" fmla="*/ 0 h 646"/>
                <a:gd name="T4" fmla="*/ 38 w 580"/>
                <a:gd name="T5" fmla="*/ 11 h 646"/>
                <a:gd name="T6" fmla="*/ 10 w 580"/>
                <a:gd name="T7" fmla="*/ 39 h 646"/>
                <a:gd name="T8" fmla="*/ 0 w 580"/>
                <a:gd name="T9" fmla="*/ 79 h 646"/>
                <a:gd name="T10" fmla="*/ 10 w 580"/>
                <a:gd name="T11" fmla="*/ 119 h 646"/>
                <a:gd name="T12" fmla="*/ 38 w 580"/>
                <a:gd name="T13" fmla="*/ 147 h 646"/>
                <a:gd name="T14" fmla="*/ 77 w 580"/>
                <a:gd name="T15" fmla="*/ 158 h 646"/>
                <a:gd name="T16" fmla="*/ 117 w 580"/>
                <a:gd name="T17" fmla="*/ 147 h 646"/>
                <a:gd name="T18" fmla="*/ 145 w 580"/>
                <a:gd name="T19" fmla="*/ 119 h 646"/>
                <a:gd name="T20" fmla="*/ 156 w 580"/>
                <a:gd name="T21" fmla="*/ 79 h 646"/>
                <a:gd name="T22" fmla="*/ 145 w 580"/>
                <a:gd name="T23" fmla="*/ 39 h 646"/>
                <a:gd name="T24" fmla="*/ 117 w 580"/>
                <a:gd name="T25" fmla="*/ 11 h 646"/>
                <a:gd name="T26" fmla="*/ 330 w 580"/>
                <a:gd name="T27" fmla="*/ 205 h 646"/>
                <a:gd name="T28" fmla="*/ 203 w 580"/>
                <a:gd name="T29" fmla="*/ 205 h 646"/>
                <a:gd name="T30" fmla="*/ 203 w 580"/>
                <a:gd name="T31" fmla="*/ 646 h 646"/>
                <a:gd name="T32" fmla="*/ 330 w 580"/>
                <a:gd name="T33" fmla="*/ 646 h 646"/>
                <a:gd name="T34" fmla="*/ 330 w 580"/>
                <a:gd name="T35" fmla="*/ 363 h 646"/>
                <a:gd name="T36" fmla="*/ 336 w 580"/>
                <a:gd name="T37" fmla="*/ 358 h 646"/>
                <a:gd name="T38" fmla="*/ 352 w 580"/>
                <a:gd name="T39" fmla="*/ 347 h 646"/>
                <a:gd name="T40" fmla="*/ 375 w 580"/>
                <a:gd name="T41" fmla="*/ 336 h 646"/>
                <a:gd name="T42" fmla="*/ 403 w 580"/>
                <a:gd name="T43" fmla="*/ 332 h 646"/>
                <a:gd name="T44" fmla="*/ 433 w 580"/>
                <a:gd name="T45" fmla="*/ 340 h 646"/>
                <a:gd name="T46" fmla="*/ 443 w 580"/>
                <a:gd name="T47" fmla="*/ 348 h 646"/>
                <a:gd name="T48" fmla="*/ 451 w 580"/>
                <a:gd name="T49" fmla="*/ 363 h 646"/>
                <a:gd name="T50" fmla="*/ 455 w 580"/>
                <a:gd name="T51" fmla="*/ 377 h 646"/>
                <a:gd name="T52" fmla="*/ 455 w 580"/>
                <a:gd name="T53" fmla="*/ 646 h 646"/>
                <a:gd name="T54" fmla="*/ 580 w 580"/>
                <a:gd name="T55" fmla="*/ 646 h 646"/>
                <a:gd name="T56" fmla="*/ 580 w 580"/>
                <a:gd name="T57" fmla="*/ 377 h 646"/>
                <a:gd name="T58" fmla="*/ 569 w 580"/>
                <a:gd name="T59" fmla="*/ 320 h 646"/>
                <a:gd name="T60" fmla="*/ 540 w 580"/>
                <a:gd name="T61" fmla="*/ 268 h 646"/>
                <a:gd name="T62" fmla="*/ 495 w 580"/>
                <a:gd name="T63" fmla="*/ 230 h 646"/>
                <a:gd name="T64" fmla="*/ 442 w 580"/>
                <a:gd name="T65" fmla="*/ 212 h 646"/>
                <a:gd name="T66" fmla="*/ 384 w 580"/>
                <a:gd name="T67" fmla="*/ 210 h 646"/>
                <a:gd name="T68" fmla="*/ 330 w 580"/>
                <a:gd name="T69" fmla="*/ 225 h 646"/>
                <a:gd name="T70" fmla="*/ 330 w 580"/>
                <a:gd name="T71" fmla="*/ 205 h 646"/>
                <a:gd name="T72" fmla="*/ 141 w 580"/>
                <a:gd name="T73" fmla="*/ 205 h 646"/>
                <a:gd name="T74" fmla="*/ 14 w 580"/>
                <a:gd name="T75" fmla="*/ 205 h 646"/>
                <a:gd name="T76" fmla="*/ 14 w 580"/>
                <a:gd name="T77" fmla="*/ 646 h 646"/>
                <a:gd name="T78" fmla="*/ 141 w 580"/>
                <a:gd name="T79" fmla="*/ 646 h 646"/>
                <a:gd name="T80" fmla="*/ 141 w 580"/>
                <a:gd name="T81" fmla="*/ 20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0" h="646">
                  <a:moveTo>
                    <a:pt x="117" y="11"/>
                  </a:moveTo>
                  <a:cubicBezTo>
                    <a:pt x="105" y="3"/>
                    <a:pt x="92" y="0"/>
                    <a:pt x="77" y="0"/>
                  </a:cubicBezTo>
                  <a:cubicBezTo>
                    <a:pt x="63" y="0"/>
                    <a:pt x="50" y="3"/>
                    <a:pt x="38" y="11"/>
                  </a:cubicBezTo>
                  <a:cubicBezTo>
                    <a:pt x="27" y="18"/>
                    <a:pt x="17" y="28"/>
                    <a:pt x="10" y="39"/>
                  </a:cubicBezTo>
                  <a:cubicBezTo>
                    <a:pt x="4" y="51"/>
                    <a:pt x="0" y="65"/>
                    <a:pt x="0" y="79"/>
                  </a:cubicBezTo>
                  <a:cubicBezTo>
                    <a:pt x="0" y="94"/>
                    <a:pt x="4" y="107"/>
                    <a:pt x="10" y="119"/>
                  </a:cubicBezTo>
                  <a:cubicBezTo>
                    <a:pt x="17" y="131"/>
                    <a:pt x="27" y="140"/>
                    <a:pt x="38" y="147"/>
                  </a:cubicBezTo>
                  <a:cubicBezTo>
                    <a:pt x="50" y="154"/>
                    <a:pt x="63" y="158"/>
                    <a:pt x="77" y="158"/>
                  </a:cubicBezTo>
                  <a:cubicBezTo>
                    <a:pt x="92" y="158"/>
                    <a:pt x="105" y="154"/>
                    <a:pt x="117" y="147"/>
                  </a:cubicBezTo>
                  <a:cubicBezTo>
                    <a:pt x="129" y="140"/>
                    <a:pt x="138" y="131"/>
                    <a:pt x="145" y="119"/>
                  </a:cubicBezTo>
                  <a:cubicBezTo>
                    <a:pt x="152" y="107"/>
                    <a:pt x="156" y="94"/>
                    <a:pt x="156" y="79"/>
                  </a:cubicBezTo>
                  <a:cubicBezTo>
                    <a:pt x="156" y="65"/>
                    <a:pt x="152" y="51"/>
                    <a:pt x="145" y="39"/>
                  </a:cubicBezTo>
                  <a:cubicBezTo>
                    <a:pt x="138" y="28"/>
                    <a:pt x="129" y="18"/>
                    <a:pt x="117" y="11"/>
                  </a:cubicBezTo>
                  <a:close/>
                  <a:moveTo>
                    <a:pt x="330" y="205"/>
                  </a:moveTo>
                  <a:lnTo>
                    <a:pt x="203" y="205"/>
                  </a:lnTo>
                  <a:lnTo>
                    <a:pt x="203" y="646"/>
                  </a:lnTo>
                  <a:lnTo>
                    <a:pt x="330" y="646"/>
                  </a:lnTo>
                  <a:lnTo>
                    <a:pt x="330" y="363"/>
                  </a:lnTo>
                  <a:lnTo>
                    <a:pt x="336" y="358"/>
                  </a:lnTo>
                  <a:cubicBezTo>
                    <a:pt x="340" y="355"/>
                    <a:pt x="345" y="351"/>
                    <a:pt x="352" y="347"/>
                  </a:cubicBezTo>
                  <a:cubicBezTo>
                    <a:pt x="359" y="343"/>
                    <a:pt x="367" y="339"/>
                    <a:pt x="375" y="336"/>
                  </a:cubicBezTo>
                  <a:cubicBezTo>
                    <a:pt x="384" y="333"/>
                    <a:pt x="393" y="332"/>
                    <a:pt x="403" y="332"/>
                  </a:cubicBezTo>
                  <a:cubicBezTo>
                    <a:pt x="413" y="332"/>
                    <a:pt x="423" y="335"/>
                    <a:pt x="433" y="340"/>
                  </a:cubicBezTo>
                  <a:cubicBezTo>
                    <a:pt x="437" y="342"/>
                    <a:pt x="440" y="344"/>
                    <a:pt x="443" y="348"/>
                  </a:cubicBezTo>
                  <a:cubicBezTo>
                    <a:pt x="446" y="353"/>
                    <a:pt x="449" y="357"/>
                    <a:pt x="451" y="363"/>
                  </a:cubicBezTo>
                  <a:cubicBezTo>
                    <a:pt x="454" y="368"/>
                    <a:pt x="455" y="372"/>
                    <a:pt x="455" y="377"/>
                  </a:cubicBezTo>
                  <a:lnTo>
                    <a:pt x="455" y="646"/>
                  </a:lnTo>
                  <a:lnTo>
                    <a:pt x="580" y="646"/>
                  </a:lnTo>
                  <a:lnTo>
                    <a:pt x="580" y="377"/>
                  </a:lnTo>
                  <a:cubicBezTo>
                    <a:pt x="580" y="358"/>
                    <a:pt x="576" y="338"/>
                    <a:pt x="569" y="320"/>
                  </a:cubicBezTo>
                  <a:cubicBezTo>
                    <a:pt x="562" y="301"/>
                    <a:pt x="552" y="284"/>
                    <a:pt x="540" y="268"/>
                  </a:cubicBezTo>
                  <a:cubicBezTo>
                    <a:pt x="527" y="252"/>
                    <a:pt x="512" y="239"/>
                    <a:pt x="495" y="230"/>
                  </a:cubicBezTo>
                  <a:cubicBezTo>
                    <a:pt x="478" y="221"/>
                    <a:pt x="461" y="215"/>
                    <a:pt x="442" y="212"/>
                  </a:cubicBezTo>
                  <a:cubicBezTo>
                    <a:pt x="423" y="208"/>
                    <a:pt x="403" y="208"/>
                    <a:pt x="384" y="210"/>
                  </a:cubicBezTo>
                  <a:cubicBezTo>
                    <a:pt x="365" y="212"/>
                    <a:pt x="347" y="217"/>
                    <a:pt x="330" y="225"/>
                  </a:cubicBezTo>
                  <a:lnTo>
                    <a:pt x="330" y="205"/>
                  </a:lnTo>
                  <a:close/>
                  <a:moveTo>
                    <a:pt x="141" y="205"/>
                  </a:moveTo>
                  <a:lnTo>
                    <a:pt x="14" y="205"/>
                  </a:lnTo>
                  <a:lnTo>
                    <a:pt x="14" y="646"/>
                  </a:lnTo>
                  <a:lnTo>
                    <a:pt x="141" y="646"/>
                  </a:lnTo>
                  <a:lnTo>
                    <a:pt x="141" y="2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 name="Freeform 9"/>
            <p:cNvSpPr>
              <a:spLocks/>
            </p:cNvSpPr>
            <p:nvPr/>
          </p:nvSpPr>
          <p:spPr bwMode="auto">
            <a:xfrm>
              <a:off x="1972261" y="4303460"/>
              <a:ext cx="91502" cy="170661"/>
            </a:xfrm>
            <a:custGeom>
              <a:avLst/>
              <a:gdLst>
                <a:gd name="T0" fmla="*/ 151 w 366"/>
                <a:gd name="T1" fmla="*/ 50 h 684"/>
                <a:gd name="T2" fmla="*/ 117 w 366"/>
                <a:gd name="T3" fmla="*/ 104 h 684"/>
                <a:gd name="T4" fmla="*/ 105 w 366"/>
                <a:gd name="T5" fmla="*/ 171 h 684"/>
                <a:gd name="T6" fmla="*/ 105 w 366"/>
                <a:gd name="T7" fmla="*/ 235 h 684"/>
                <a:gd name="T8" fmla="*/ 0 w 366"/>
                <a:gd name="T9" fmla="*/ 235 h 684"/>
                <a:gd name="T10" fmla="*/ 0 w 366"/>
                <a:gd name="T11" fmla="*/ 366 h 684"/>
                <a:gd name="T12" fmla="*/ 105 w 366"/>
                <a:gd name="T13" fmla="*/ 366 h 684"/>
                <a:gd name="T14" fmla="*/ 105 w 366"/>
                <a:gd name="T15" fmla="*/ 684 h 684"/>
                <a:gd name="T16" fmla="*/ 235 w 366"/>
                <a:gd name="T17" fmla="*/ 684 h 684"/>
                <a:gd name="T18" fmla="*/ 235 w 366"/>
                <a:gd name="T19" fmla="*/ 366 h 684"/>
                <a:gd name="T20" fmla="*/ 366 w 366"/>
                <a:gd name="T21" fmla="*/ 366 h 684"/>
                <a:gd name="T22" fmla="*/ 366 w 366"/>
                <a:gd name="T23" fmla="*/ 235 h 684"/>
                <a:gd name="T24" fmla="*/ 235 w 366"/>
                <a:gd name="T25" fmla="*/ 235 h 684"/>
                <a:gd name="T26" fmla="*/ 235 w 366"/>
                <a:gd name="T27" fmla="*/ 168 h 684"/>
                <a:gd name="T28" fmla="*/ 244 w 366"/>
                <a:gd name="T29" fmla="*/ 140 h 684"/>
                <a:gd name="T30" fmla="*/ 261 w 366"/>
                <a:gd name="T31" fmla="*/ 128 h 684"/>
                <a:gd name="T32" fmla="*/ 366 w 366"/>
                <a:gd name="T33" fmla="*/ 128 h 684"/>
                <a:gd name="T34" fmla="*/ 366 w 366"/>
                <a:gd name="T35" fmla="*/ 0 h 684"/>
                <a:gd name="T36" fmla="*/ 261 w 366"/>
                <a:gd name="T37" fmla="*/ 0 h 684"/>
                <a:gd name="T38" fmla="*/ 200 w 366"/>
                <a:gd name="T39" fmla="*/ 13 h 684"/>
                <a:gd name="T40" fmla="*/ 151 w 366"/>
                <a:gd name="T41" fmla="*/ 5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84">
                  <a:moveTo>
                    <a:pt x="151" y="50"/>
                  </a:moveTo>
                  <a:cubicBezTo>
                    <a:pt x="136" y="65"/>
                    <a:pt x="125" y="83"/>
                    <a:pt x="117" y="104"/>
                  </a:cubicBezTo>
                  <a:cubicBezTo>
                    <a:pt x="109" y="124"/>
                    <a:pt x="105" y="147"/>
                    <a:pt x="105" y="171"/>
                  </a:cubicBezTo>
                  <a:lnTo>
                    <a:pt x="105" y="235"/>
                  </a:lnTo>
                  <a:lnTo>
                    <a:pt x="0" y="235"/>
                  </a:lnTo>
                  <a:lnTo>
                    <a:pt x="0" y="366"/>
                  </a:lnTo>
                  <a:lnTo>
                    <a:pt x="105" y="366"/>
                  </a:lnTo>
                  <a:lnTo>
                    <a:pt x="105" y="684"/>
                  </a:lnTo>
                  <a:lnTo>
                    <a:pt x="235" y="684"/>
                  </a:lnTo>
                  <a:lnTo>
                    <a:pt x="235" y="366"/>
                  </a:lnTo>
                  <a:lnTo>
                    <a:pt x="366" y="366"/>
                  </a:lnTo>
                  <a:lnTo>
                    <a:pt x="366" y="235"/>
                  </a:lnTo>
                  <a:lnTo>
                    <a:pt x="235" y="235"/>
                  </a:lnTo>
                  <a:lnTo>
                    <a:pt x="235" y="168"/>
                  </a:lnTo>
                  <a:cubicBezTo>
                    <a:pt x="236" y="157"/>
                    <a:pt x="238" y="147"/>
                    <a:pt x="244" y="140"/>
                  </a:cubicBezTo>
                  <a:cubicBezTo>
                    <a:pt x="249" y="132"/>
                    <a:pt x="255" y="128"/>
                    <a:pt x="261" y="128"/>
                  </a:cubicBezTo>
                  <a:lnTo>
                    <a:pt x="366" y="128"/>
                  </a:lnTo>
                  <a:lnTo>
                    <a:pt x="366" y="0"/>
                  </a:lnTo>
                  <a:lnTo>
                    <a:pt x="261" y="0"/>
                  </a:lnTo>
                  <a:cubicBezTo>
                    <a:pt x="239" y="0"/>
                    <a:pt x="219" y="4"/>
                    <a:pt x="200" y="13"/>
                  </a:cubicBezTo>
                  <a:cubicBezTo>
                    <a:pt x="182" y="22"/>
                    <a:pt x="165" y="34"/>
                    <a:pt x="151"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Freeform 10"/>
            <p:cNvSpPr>
              <a:spLocks/>
            </p:cNvSpPr>
            <p:nvPr/>
          </p:nvSpPr>
          <p:spPr bwMode="auto">
            <a:xfrm>
              <a:off x="2186758" y="4316227"/>
              <a:ext cx="178322" cy="145126"/>
            </a:xfrm>
            <a:custGeom>
              <a:avLst/>
              <a:gdLst>
                <a:gd name="T0" fmla="*/ 50 w 715"/>
                <a:gd name="T1" fmla="*/ 27 h 583"/>
                <a:gd name="T2" fmla="*/ 36 w 715"/>
                <a:gd name="T3" fmla="*/ 62 h 583"/>
                <a:gd name="T4" fmla="*/ 31 w 715"/>
                <a:gd name="T5" fmla="*/ 102 h 583"/>
                <a:gd name="T6" fmla="*/ 48 w 715"/>
                <a:gd name="T7" fmla="*/ 172 h 583"/>
                <a:gd name="T8" fmla="*/ 97 w 715"/>
                <a:gd name="T9" fmla="*/ 223 h 583"/>
                <a:gd name="T10" fmla="*/ 60 w 715"/>
                <a:gd name="T11" fmla="*/ 219 h 583"/>
                <a:gd name="T12" fmla="*/ 28 w 715"/>
                <a:gd name="T13" fmla="*/ 206 h 583"/>
                <a:gd name="T14" fmla="*/ 28 w 715"/>
                <a:gd name="T15" fmla="*/ 207 h 583"/>
                <a:gd name="T16" fmla="*/ 28 w 715"/>
                <a:gd name="T17" fmla="*/ 208 h 583"/>
                <a:gd name="T18" fmla="*/ 44 w 715"/>
                <a:gd name="T19" fmla="*/ 273 h 583"/>
                <a:gd name="T20" fmla="*/ 86 w 715"/>
                <a:gd name="T21" fmla="*/ 323 h 583"/>
                <a:gd name="T22" fmla="*/ 147 w 715"/>
                <a:gd name="T23" fmla="*/ 351 h 583"/>
                <a:gd name="T24" fmla="*/ 128 w 715"/>
                <a:gd name="T25" fmla="*/ 355 h 583"/>
                <a:gd name="T26" fmla="*/ 108 w 715"/>
                <a:gd name="T27" fmla="*/ 356 h 583"/>
                <a:gd name="T28" fmla="*/ 94 w 715"/>
                <a:gd name="T29" fmla="*/ 355 h 583"/>
                <a:gd name="T30" fmla="*/ 81 w 715"/>
                <a:gd name="T31" fmla="*/ 353 h 583"/>
                <a:gd name="T32" fmla="*/ 110 w 715"/>
                <a:gd name="T33" fmla="*/ 405 h 583"/>
                <a:gd name="T34" fmla="*/ 157 w 715"/>
                <a:gd name="T35" fmla="*/ 441 h 583"/>
                <a:gd name="T36" fmla="*/ 217 w 715"/>
                <a:gd name="T37" fmla="*/ 455 h 583"/>
                <a:gd name="T38" fmla="*/ 133 w 715"/>
                <a:gd name="T39" fmla="*/ 501 h 583"/>
                <a:gd name="T40" fmla="*/ 36 w 715"/>
                <a:gd name="T41" fmla="*/ 517 h 583"/>
                <a:gd name="T42" fmla="*/ 18 w 715"/>
                <a:gd name="T43" fmla="*/ 517 h 583"/>
                <a:gd name="T44" fmla="*/ 0 w 715"/>
                <a:gd name="T45" fmla="*/ 516 h 583"/>
                <a:gd name="T46" fmla="*/ 107 w 715"/>
                <a:gd name="T47" fmla="*/ 565 h 583"/>
                <a:gd name="T48" fmla="*/ 226 w 715"/>
                <a:gd name="T49" fmla="*/ 583 h 583"/>
                <a:gd name="T50" fmla="*/ 373 w 715"/>
                <a:gd name="T51" fmla="*/ 558 h 583"/>
                <a:gd name="T52" fmla="*/ 489 w 715"/>
                <a:gd name="T53" fmla="*/ 492 h 583"/>
                <a:gd name="T54" fmla="*/ 573 w 715"/>
                <a:gd name="T55" fmla="*/ 396 h 583"/>
                <a:gd name="T56" fmla="*/ 625 w 715"/>
                <a:gd name="T57" fmla="*/ 283 h 583"/>
                <a:gd name="T58" fmla="*/ 642 w 715"/>
                <a:gd name="T59" fmla="*/ 164 h 583"/>
                <a:gd name="T60" fmla="*/ 642 w 715"/>
                <a:gd name="T61" fmla="*/ 155 h 583"/>
                <a:gd name="T62" fmla="*/ 642 w 715"/>
                <a:gd name="T63" fmla="*/ 147 h 583"/>
                <a:gd name="T64" fmla="*/ 682 w 715"/>
                <a:gd name="T65" fmla="*/ 111 h 583"/>
                <a:gd name="T66" fmla="*/ 715 w 715"/>
                <a:gd name="T67" fmla="*/ 70 h 583"/>
                <a:gd name="T68" fmla="*/ 675 w 715"/>
                <a:gd name="T69" fmla="*/ 84 h 583"/>
                <a:gd name="T70" fmla="*/ 631 w 715"/>
                <a:gd name="T71" fmla="*/ 93 h 583"/>
                <a:gd name="T72" fmla="*/ 671 w 715"/>
                <a:gd name="T73" fmla="*/ 58 h 583"/>
                <a:gd name="T74" fmla="*/ 696 w 715"/>
                <a:gd name="T75" fmla="*/ 13 h 583"/>
                <a:gd name="T76" fmla="*/ 651 w 715"/>
                <a:gd name="T77" fmla="*/ 33 h 583"/>
                <a:gd name="T78" fmla="*/ 602 w 715"/>
                <a:gd name="T79" fmla="*/ 47 h 583"/>
                <a:gd name="T80" fmla="*/ 555 w 715"/>
                <a:gd name="T81" fmla="*/ 13 h 583"/>
                <a:gd name="T82" fmla="*/ 495 w 715"/>
                <a:gd name="T83" fmla="*/ 0 h 583"/>
                <a:gd name="T84" fmla="*/ 421 w 715"/>
                <a:gd name="T85" fmla="*/ 21 h 583"/>
                <a:gd name="T86" fmla="*/ 369 w 715"/>
                <a:gd name="T87" fmla="*/ 74 h 583"/>
                <a:gd name="T88" fmla="*/ 349 w 715"/>
                <a:gd name="T89" fmla="*/ 149 h 583"/>
                <a:gd name="T90" fmla="*/ 350 w 715"/>
                <a:gd name="T91" fmla="*/ 165 h 583"/>
                <a:gd name="T92" fmla="*/ 352 w 715"/>
                <a:gd name="T93" fmla="*/ 181 h 583"/>
                <a:gd name="T94" fmla="*/ 236 w 715"/>
                <a:gd name="T95" fmla="*/ 159 h 583"/>
                <a:gd name="T96" fmla="*/ 134 w 715"/>
                <a:gd name="T97" fmla="*/ 106 h 583"/>
                <a:gd name="T98" fmla="*/ 50 w 715"/>
                <a:gd name="T99" fmla="*/ 2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5" h="583">
                  <a:moveTo>
                    <a:pt x="50" y="27"/>
                  </a:moveTo>
                  <a:cubicBezTo>
                    <a:pt x="44" y="38"/>
                    <a:pt x="39" y="50"/>
                    <a:pt x="36" y="62"/>
                  </a:cubicBezTo>
                  <a:cubicBezTo>
                    <a:pt x="33" y="74"/>
                    <a:pt x="31" y="88"/>
                    <a:pt x="31" y="102"/>
                  </a:cubicBezTo>
                  <a:cubicBezTo>
                    <a:pt x="31" y="127"/>
                    <a:pt x="37" y="151"/>
                    <a:pt x="48" y="172"/>
                  </a:cubicBezTo>
                  <a:cubicBezTo>
                    <a:pt x="60" y="193"/>
                    <a:pt x="76" y="210"/>
                    <a:pt x="97" y="223"/>
                  </a:cubicBezTo>
                  <a:cubicBezTo>
                    <a:pt x="83" y="223"/>
                    <a:pt x="71" y="222"/>
                    <a:pt x="60" y="219"/>
                  </a:cubicBezTo>
                  <a:cubicBezTo>
                    <a:pt x="48" y="215"/>
                    <a:pt x="38" y="211"/>
                    <a:pt x="28" y="206"/>
                  </a:cubicBezTo>
                  <a:lnTo>
                    <a:pt x="28" y="207"/>
                  </a:lnTo>
                  <a:lnTo>
                    <a:pt x="28" y="208"/>
                  </a:lnTo>
                  <a:cubicBezTo>
                    <a:pt x="29" y="231"/>
                    <a:pt x="34" y="253"/>
                    <a:pt x="44" y="273"/>
                  </a:cubicBezTo>
                  <a:cubicBezTo>
                    <a:pt x="54" y="293"/>
                    <a:pt x="68" y="310"/>
                    <a:pt x="86" y="323"/>
                  </a:cubicBezTo>
                  <a:cubicBezTo>
                    <a:pt x="104" y="337"/>
                    <a:pt x="124" y="346"/>
                    <a:pt x="147" y="351"/>
                  </a:cubicBezTo>
                  <a:cubicBezTo>
                    <a:pt x="140" y="353"/>
                    <a:pt x="134" y="354"/>
                    <a:pt x="128" y="355"/>
                  </a:cubicBezTo>
                  <a:cubicBezTo>
                    <a:pt x="122" y="356"/>
                    <a:pt x="115" y="356"/>
                    <a:pt x="108" y="356"/>
                  </a:cubicBezTo>
                  <a:cubicBezTo>
                    <a:pt x="103" y="356"/>
                    <a:pt x="98" y="356"/>
                    <a:pt x="94" y="355"/>
                  </a:cubicBezTo>
                  <a:cubicBezTo>
                    <a:pt x="90" y="355"/>
                    <a:pt x="86" y="354"/>
                    <a:pt x="81" y="353"/>
                  </a:cubicBezTo>
                  <a:cubicBezTo>
                    <a:pt x="87" y="372"/>
                    <a:pt x="97" y="390"/>
                    <a:pt x="110" y="405"/>
                  </a:cubicBezTo>
                  <a:cubicBezTo>
                    <a:pt x="123" y="420"/>
                    <a:pt x="139" y="432"/>
                    <a:pt x="157" y="441"/>
                  </a:cubicBezTo>
                  <a:cubicBezTo>
                    <a:pt x="176" y="450"/>
                    <a:pt x="195" y="454"/>
                    <a:pt x="217" y="455"/>
                  </a:cubicBezTo>
                  <a:cubicBezTo>
                    <a:pt x="192" y="475"/>
                    <a:pt x="164" y="490"/>
                    <a:pt x="133" y="501"/>
                  </a:cubicBezTo>
                  <a:cubicBezTo>
                    <a:pt x="102" y="512"/>
                    <a:pt x="70" y="517"/>
                    <a:pt x="36" y="517"/>
                  </a:cubicBezTo>
                  <a:lnTo>
                    <a:pt x="18" y="517"/>
                  </a:lnTo>
                  <a:cubicBezTo>
                    <a:pt x="11" y="517"/>
                    <a:pt x="6" y="516"/>
                    <a:pt x="0" y="516"/>
                  </a:cubicBezTo>
                  <a:cubicBezTo>
                    <a:pt x="33" y="537"/>
                    <a:pt x="69" y="554"/>
                    <a:pt x="107" y="565"/>
                  </a:cubicBezTo>
                  <a:cubicBezTo>
                    <a:pt x="144" y="577"/>
                    <a:pt x="184" y="583"/>
                    <a:pt x="226" y="583"/>
                  </a:cubicBezTo>
                  <a:cubicBezTo>
                    <a:pt x="280" y="582"/>
                    <a:pt x="328" y="574"/>
                    <a:pt x="373" y="558"/>
                  </a:cubicBezTo>
                  <a:cubicBezTo>
                    <a:pt x="416" y="542"/>
                    <a:pt x="455" y="520"/>
                    <a:pt x="489" y="492"/>
                  </a:cubicBezTo>
                  <a:cubicBezTo>
                    <a:pt x="522" y="464"/>
                    <a:pt x="550" y="432"/>
                    <a:pt x="573" y="396"/>
                  </a:cubicBezTo>
                  <a:cubicBezTo>
                    <a:pt x="596" y="360"/>
                    <a:pt x="613" y="322"/>
                    <a:pt x="625" y="283"/>
                  </a:cubicBezTo>
                  <a:cubicBezTo>
                    <a:pt x="636" y="243"/>
                    <a:pt x="642" y="203"/>
                    <a:pt x="642" y="164"/>
                  </a:cubicBezTo>
                  <a:lnTo>
                    <a:pt x="642" y="155"/>
                  </a:lnTo>
                  <a:lnTo>
                    <a:pt x="642" y="147"/>
                  </a:lnTo>
                  <a:cubicBezTo>
                    <a:pt x="656" y="136"/>
                    <a:pt x="670" y="124"/>
                    <a:pt x="682" y="111"/>
                  </a:cubicBezTo>
                  <a:cubicBezTo>
                    <a:pt x="695" y="98"/>
                    <a:pt x="706" y="84"/>
                    <a:pt x="715" y="70"/>
                  </a:cubicBezTo>
                  <a:cubicBezTo>
                    <a:pt x="703" y="75"/>
                    <a:pt x="689" y="80"/>
                    <a:pt x="675" y="84"/>
                  </a:cubicBezTo>
                  <a:cubicBezTo>
                    <a:pt x="661" y="88"/>
                    <a:pt x="647" y="91"/>
                    <a:pt x="631" y="93"/>
                  </a:cubicBezTo>
                  <a:cubicBezTo>
                    <a:pt x="647" y="83"/>
                    <a:pt x="660" y="72"/>
                    <a:pt x="671" y="58"/>
                  </a:cubicBezTo>
                  <a:cubicBezTo>
                    <a:pt x="681" y="44"/>
                    <a:pt x="690" y="29"/>
                    <a:pt x="696" y="13"/>
                  </a:cubicBezTo>
                  <a:cubicBezTo>
                    <a:pt x="682" y="20"/>
                    <a:pt x="667" y="27"/>
                    <a:pt x="651" y="33"/>
                  </a:cubicBezTo>
                  <a:cubicBezTo>
                    <a:pt x="635" y="40"/>
                    <a:pt x="619" y="44"/>
                    <a:pt x="602" y="47"/>
                  </a:cubicBezTo>
                  <a:cubicBezTo>
                    <a:pt x="589" y="33"/>
                    <a:pt x="573" y="21"/>
                    <a:pt x="555" y="13"/>
                  </a:cubicBezTo>
                  <a:cubicBezTo>
                    <a:pt x="537" y="5"/>
                    <a:pt x="517" y="1"/>
                    <a:pt x="495" y="0"/>
                  </a:cubicBezTo>
                  <a:cubicBezTo>
                    <a:pt x="468" y="1"/>
                    <a:pt x="443" y="8"/>
                    <a:pt x="421" y="21"/>
                  </a:cubicBezTo>
                  <a:cubicBezTo>
                    <a:pt x="399" y="34"/>
                    <a:pt x="382" y="52"/>
                    <a:pt x="369" y="74"/>
                  </a:cubicBezTo>
                  <a:cubicBezTo>
                    <a:pt x="356" y="97"/>
                    <a:pt x="349" y="121"/>
                    <a:pt x="349" y="149"/>
                  </a:cubicBezTo>
                  <a:cubicBezTo>
                    <a:pt x="349" y="154"/>
                    <a:pt x="349" y="159"/>
                    <a:pt x="350" y="165"/>
                  </a:cubicBezTo>
                  <a:cubicBezTo>
                    <a:pt x="350" y="170"/>
                    <a:pt x="351" y="176"/>
                    <a:pt x="352" y="181"/>
                  </a:cubicBezTo>
                  <a:cubicBezTo>
                    <a:pt x="312" y="179"/>
                    <a:pt x="273" y="172"/>
                    <a:pt x="236" y="159"/>
                  </a:cubicBezTo>
                  <a:cubicBezTo>
                    <a:pt x="200" y="146"/>
                    <a:pt x="165" y="128"/>
                    <a:pt x="134" y="106"/>
                  </a:cubicBezTo>
                  <a:cubicBezTo>
                    <a:pt x="103" y="84"/>
                    <a:pt x="75" y="58"/>
                    <a:pt x="5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 name="Freeform 11"/>
            <p:cNvSpPr>
              <a:spLocks noEditPoints="1"/>
            </p:cNvSpPr>
            <p:nvPr/>
          </p:nvSpPr>
          <p:spPr bwMode="auto">
            <a:xfrm>
              <a:off x="2451474" y="4292394"/>
              <a:ext cx="164703" cy="192792"/>
            </a:xfrm>
            <a:custGeom>
              <a:avLst/>
              <a:gdLst>
                <a:gd name="T0" fmla="*/ 499 w 660"/>
                <a:gd name="T1" fmla="*/ 21 h 773"/>
                <a:gd name="T2" fmla="*/ 251 w 660"/>
                <a:gd name="T3" fmla="*/ 461 h 773"/>
                <a:gd name="T4" fmla="*/ 410 w 660"/>
                <a:gd name="T5" fmla="*/ 752 h 773"/>
                <a:gd name="T6" fmla="*/ 441 w 660"/>
                <a:gd name="T7" fmla="*/ 773 h 773"/>
                <a:gd name="T8" fmla="*/ 552 w 660"/>
                <a:gd name="T9" fmla="*/ 773 h 773"/>
                <a:gd name="T10" fmla="*/ 567 w 660"/>
                <a:gd name="T11" fmla="*/ 766 h 773"/>
                <a:gd name="T12" fmla="*/ 567 w 660"/>
                <a:gd name="T13" fmla="*/ 749 h 773"/>
                <a:gd name="T14" fmla="*/ 410 w 660"/>
                <a:gd name="T15" fmla="*/ 462 h 773"/>
                <a:gd name="T16" fmla="*/ 410 w 660"/>
                <a:gd name="T17" fmla="*/ 461 h 773"/>
                <a:gd name="T18" fmla="*/ 656 w 660"/>
                <a:gd name="T19" fmla="*/ 25 h 773"/>
                <a:gd name="T20" fmla="*/ 657 w 660"/>
                <a:gd name="T21" fmla="*/ 7 h 773"/>
                <a:gd name="T22" fmla="*/ 642 w 660"/>
                <a:gd name="T23" fmla="*/ 0 h 773"/>
                <a:gd name="T24" fmla="*/ 529 w 660"/>
                <a:gd name="T25" fmla="*/ 0 h 773"/>
                <a:gd name="T26" fmla="*/ 499 w 660"/>
                <a:gd name="T27" fmla="*/ 21 h 773"/>
                <a:gd name="T28" fmla="*/ 172 w 660"/>
                <a:gd name="T29" fmla="*/ 153 h 773"/>
                <a:gd name="T30" fmla="*/ 61 w 660"/>
                <a:gd name="T31" fmla="*/ 153 h 773"/>
                <a:gd name="T32" fmla="*/ 46 w 660"/>
                <a:gd name="T33" fmla="*/ 160 h 773"/>
                <a:gd name="T34" fmla="*/ 46 w 660"/>
                <a:gd name="T35" fmla="*/ 177 h 773"/>
                <a:gd name="T36" fmla="*/ 122 w 660"/>
                <a:gd name="T37" fmla="*/ 307 h 773"/>
                <a:gd name="T38" fmla="*/ 122 w 660"/>
                <a:gd name="T39" fmla="*/ 308 h 773"/>
                <a:gd name="T40" fmla="*/ 3 w 660"/>
                <a:gd name="T41" fmla="*/ 517 h 773"/>
                <a:gd name="T42" fmla="*/ 3 w 660"/>
                <a:gd name="T43" fmla="*/ 534 h 773"/>
                <a:gd name="T44" fmla="*/ 18 w 660"/>
                <a:gd name="T45" fmla="*/ 542 h 773"/>
                <a:gd name="T46" fmla="*/ 129 w 660"/>
                <a:gd name="T47" fmla="*/ 542 h 773"/>
                <a:gd name="T48" fmla="*/ 160 w 660"/>
                <a:gd name="T49" fmla="*/ 520 h 773"/>
                <a:gd name="T50" fmla="*/ 280 w 660"/>
                <a:gd name="T51" fmla="*/ 307 h 773"/>
                <a:gd name="T52" fmla="*/ 203 w 660"/>
                <a:gd name="T53" fmla="*/ 174 h 773"/>
                <a:gd name="T54" fmla="*/ 172 w 660"/>
                <a:gd name="T55" fmla="*/ 15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0" h="773">
                  <a:moveTo>
                    <a:pt x="499" y="21"/>
                  </a:moveTo>
                  <a:lnTo>
                    <a:pt x="251" y="461"/>
                  </a:lnTo>
                  <a:lnTo>
                    <a:pt x="410" y="752"/>
                  </a:lnTo>
                  <a:cubicBezTo>
                    <a:pt x="415" y="762"/>
                    <a:pt x="424" y="773"/>
                    <a:pt x="441" y="773"/>
                  </a:cubicBezTo>
                  <a:lnTo>
                    <a:pt x="552" y="773"/>
                  </a:lnTo>
                  <a:cubicBezTo>
                    <a:pt x="559" y="773"/>
                    <a:pt x="564" y="771"/>
                    <a:pt x="567" y="766"/>
                  </a:cubicBezTo>
                  <a:cubicBezTo>
                    <a:pt x="570" y="761"/>
                    <a:pt x="570" y="755"/>
                    <a:pt x="567" y="749"/>
                  </a:cubicBezTo>
                  <a:lnTo>
                    <a:pt x="410" y="462"/>
                  </a:lnTo>
                  <a:cubicBezTo>
                    <a:pt x="410" y="461"/>
                    <a:pt x="410" y="461"/>
                    <a:pt x="410" y="461"/>
                  </a:cubicBezTo>
                  <a:lnTo>
                    <a:pt x="656" y="25"/>
                  </a:lnTo>
                  <a:cubicBezTo>
                    <a:pt x="660" y="18"/>
                    <a:pt x="660" y="12"/>
                    <a:pt x="657" y="7"/>
                  </a:cubicBezTo>
                  <a:cubicBezTo>
                    <a:pt x="654" y="3"/>
                    <a:pt x="649" y="0"/>
                    <a:pt x="642" y="0"/>
                  </a:cubicBezTo>
                  <a:lnTo>
                    <a:pt x="529" y="0"/>
                  </a:lnTo>
                  <a:cubicBezTo>
                    <a:pt x="513" y="0"/>
                    <a:pt x="505" y="11"/>
                    <a:pt x="499" y="21"/>
                  </a:cubicBezTo>
                  <a:close/>
                  <a:moveTo>
                    <a:pt x="172" y="153"/>
                  </a:moveTo>
                  <a:lnTo>
                    <a:pt x="61" y="153"/>
                  </a:lnTo>
                  <a:cubicBezTo>
                    <a:pt x="54" y="153"/>
                    <a:pt x="49" y="155"/>
                    <a:pt x="46" y="160"/>
                  </a:cubicBezTo>
                  <a:cubicBezTo>
                    <a:pt x="43" y="165"/>
                    <a:pt x="43" y="171"/>
                    <a:pt x="46" y="177"/>
                  </a:cubicBezTo>
                  <a:lnTo>
                    <a:pt x="122" y="307"/>
                  </a:lnTo>
                  <a:cubicBezTo>
                    <a:pt x="122" y="308"/>
                    <a:pt x="122" y="308"/>
                    <a:pt x="122" y="308"/>
                  </a:cubicBezTo>
                  <a:lnTo>
                    <a:pt x="3" y="517"/>
                  </a:lnTo>
                  <a:cubicBezTo>
                    <a:pt x="0" y="523"/>
                    <a:pt x="0" y="529"/>
                    <a:pt x="3" y="534"/>
                  </a:cubicBezTo>
                  <a:cubicBezTo>
                    <a:pt x="6" y="539"/>
                    <a:pt x="11" y="542"/>
                    <a:pt x="18" y="542"/>
                  </a:cubicBezTo>
                  <a:lnTo>
                    <a:pt x="129" y="542"/>
                  </a:lnTo>
                  <a:cubicBezTo>
                    <a:pt x="146" y="542"/>
                    <a:pt x="154" y="531"/>
                    <a:pt x="160" y="520"/>
                  </a:cubicBezTo>
                  <a:lnTo>
                    <a:pt x="280" y="307"/>
                  </a:lnTo>
                  <a:lnTo>
                    <a:pt x="203" y="174"/>
                  </a:lnTo>
                  <a:cubicBezTo>
                    <a:pt x="198" y="164"/>
                    <a:pt x="190" y="153"/>
                    <a:pt x="172" y="1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Freeform 12"/>
            <p:cNvSpPr>
              <a:spLocks noEditPoints="1"/>
            </p:cNvSpPr>
            <p:nvPr/>
          </p:nvSpPr>
          <p:spPr bwMode="auto">
            <a:xfrm>
              <a:off x="2956224" y="4294948"/>
              <a:ext cx="187259" cy="187685"/>
            </a:xfrm>
            <a:custGeom>
              <a:avLst/>
              <a:gdLst>
                <a:gd name="T0" fmla="*/ 375 w 750"/>
                <a:gd name="T1" fmla="*/ 0 h 751"/>
                <a:gd name="T2" fmla="*/ 129 w 750"/>
                <a:gd name="T3" fmla="*/ 20 h 751"/>
                <a:gd name="T4" fmla="*/ 20 w 750"/>
                <a:gd name="T5" fmla="*/ 130 h 751"/>
                <a:gd name="T6" fmla="*/ 0 w 750"/>
                <a:gd name="T7" fmla="*/ 376 h 751"/>
                <a:gd name="T8" fmla="*/ 20 w 750"/>
                <a:gd name="T9" fmla="*/ 621 h 751"/>
                <a:gd name="T10" fmla="*/ 129 w 750"/>
                <a:gd name="T11" fmla="*/ 731 h 751"/>
                <a:gd name="T12" fmla="*/ 375 w 750"/>
                <a:gd name="T13" fmla="*/ 751 h 751"/>
                <a:gd name="T14" fmla="*/ 621 w 750"/>
                <a:gd name="T15" fmla="*/ 731 h 751"/>
                <a:gd name="T16" fmla="*/ 731 w 750"/>
                <a:gd name="T17" fmla="*/ 621 h 751"/>
                <a:gd name="T18" fmla="*/ 750 w 750"/>
                <a:gd name="T19" fmla="*/ 376 h 751"/>
                <a:gd name="T20" fmla="*/ 731 w 750"/>
                <a:gd name="T21" fmla="*/ 130 h 751"/>
                <a:gd name="T22" fmla="*/ 621 w 750"/>
                <a:gd name="T23" fmla="*/ 20 h 751"/>
                <a:gd name="T24" fmla="*/ 375 w 750"/>
                <a:gd name="T25" fmla="*/ 0 h 751"/>
                <a:gd name="T26" fmla="*/ 375 w 750"/>
                <a:gd name="T27" fmla="*/ 68 h 751"/>
                <a:gd name="T28" fmla="*/ 596 w 750"/>
                <a:gd name="T29" fmla="*/ 83 h 751"/>
                <a:gd name="T30" fmla="*/ 668 w 750"/>
                <a:gd name="T31" fmla="*/ 154 h 751"/>
                <a:gd name="T32" fmla="*/ 683 w 750"/>
                <a:gd name="T33" fmla="*/ 376 h 751"/>
                <a:gd name="T34" fmla="*/ 668 w 750"/>
                <a:gd name="T35" fmla="*/ 597 h 751"/>
                <a:gd name="T36" fmla="*/ 596 w 750"/>
                <a:gd name="T37" fmla="*/ 668 h 751"/>
                <a:gd name="T38" fmla="*/ 375 w 750"/>
                <a:gd name="T39" fmla="*/ 683 h 751"/>
                <a:gd name="T40" fmla="*/ 154 w 750"/>
                <a:gd name="T41" fmla="*/ 668 h 751"/>
                <a:gd name="T42" fmla="*/ 83 w 750"/>
                <a:gd name="T43" fmla="*/ 597 h 751"/>
                <a:gd name="T44" fmla="*/ 68 w 750"/>
                <a:gd name="T45" fmla="*/ 375 h 751"/>
                <a:gd name="T46" fmla="*/ 83 w 750"/>
                <a:gd name="T47" fmla="*/ 154 h 751"/>
                <a:gd name="T48" fmla="*/ 154 w 750"/>
                <a:gd name="T49" fmla="*/ 83 h 751"/>
                <a:gd name="T50" fmla="*/ 341 w 750"/>
                <a:gd name="T51" fmla="*/ 68 h 751"/>
                <a:gd name="T52" fmla="*/ 530 w 750"/>
                <a:gd name="T53" fmla="*/ 175 h 751"/>
                <a:gd name="T54" fmla="*/ 620 w 750"/>
                <a:gd name="T55" fmla="*/ 175 h 751"/>
                <a:gd name="T56" fmla="*/ 375 w 750"/>
                <a:gd name="T57" fmla="*/ 183 h 751"/>
                <a:gd name="T58" fmla="*/ 182 w 750"/>
                <a:gd name="T59" fmla="*/ 376 h 751"/>
                <a:gd name="T60" fmla="*/ 568 w 750"/>
                <a:gd name="T61" fmla="*/ 376 h 751"/>
                <a:gd name="T62" fmla="*/ 375 w 750"/>
                <a:gd name="T63" fmla="*/ 251 h 751"/>
                <a:gd name="T64" fmla="*/ 375 w 750"/>
                <a:gd name="T65" fmla="*/ 501 h 751"/>
                <a:gd name="T66" fmla="*/ 375 w 750"/>
                <a:gd name="T67" fmla="*/ 251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751">
                  <a:moveTo>
                    <a:pt x="375" y="0"/>
                  </a:moveTo>
                  <a:lnTo>
                    <a:pt x="375" y="0"/>
                  </a:lnTo>
                  <a:cubicBezTo>
                    <a:pt x="273" y="0"/>
                    <a:pt x="260" y="1"/>
                    <a:pt x="220" y="3"/>
                  </a:cubicBezTo>
                  <a:cubicBezTo>
                    <a:pt x="180" y="5"/>
                    <a:pt x="153" y="11"/>
                    <a:pt x="129" y="20"/>
                  </a:cubicBezTo>
                  <a:cubicBezTo>
                    <a:pt x="105" y="30"/>
                    <a:pt x="84" y="43"/>
                    <a:pt x="63" y="63"/>
                  </a:cubicBezTo>
                  <a:cubicBezTo>
                    <a:pt x="42" y="84"/>
                    <a:pt x="29" y="105"/>
                    <a:pt x="20" y="130"/>
                  </a:cubicBezTo>
                  <a:cubicBezTo>
                    <a:pt x="10" y="154"/>
                    <a:pt x="4" y="181"/>
                    <a:pt x="2" y="221"/>
                  </a:cubicBezTo>
                  <a:cubicBezTo>
                    <a:pt x="0" y="261"/>
                    <a:pt x="0" y="274"/>
                    <a:pt x="0" y="376"/>
                  </a:cubicBezTo>
                  <a:cubicBezTo>
                    <a:pt x="0" y="478"/>
                    <a:pt x="0" y="490"/>
                    <a:pt x="2" y="530"/>
                  </a:cubicBezTo>
                  <a:cubicBezTo>
                    <a:pt x="4" y="570"/>
                    <a:pt x="10" y="598"/>
                    <a:pt x="20" y="621"/>
                  </a:cubicBezTo>
                  <a:cubicBezTo>
                    <a:pt x="29" y="646"/>
                    <a:pt x="42" y="667"/>
                    <a:pt x="63" y="688"/>
                  </a:cubicBezTo>
                  <a:cubicBezTo>
                    <a:pt x="84" y="709"/>
                    <a:pt x="105" y="722"/>
                    <a:pt x="129" y="731"/>
                  </a:cubicBezTo>
                  <a:cubicBezTo>
                    <a:pt x="153" y="740"/>
                    <a:pt x="180" y="747"/>
                    <a:pt x="220" y="749"/>
                  </a:cubicBezTo>
                  <a:cubicBezTo>
                    <a:pt x="260" y="750"/>
                    <a:pt x="273" y="751"/>
                    <a:pt x="375" y="751"/>
                  </a:cubicBezTo>
                  <a:cubicBezTo>
                    <a:pt x="477" y="751"/>
                    <a:pt x="490" y="750"/>
                    <a:pt x="530" y="749"/>
                  </a:cubicBezTo>
                  <a:cubicBezTo>
                    <a:pt x="570" y="747"/>
                    <a:pt x="597" y="740"/>
                    <a:pt x="621" y="731"/>
                  </a:cubicBezTo>
                  <a:cubicBezTo>
                    <a:pt x="646" y="722"/>
                    <a:pt x="666" y="709"/>
                    <a:pt x="687" y="688"/>
                  </a:cubicBezTo>
                  <a:cubicBezTo>
                    <a:pt x="708" y="667"/>
                    <a:pt x="721" y="646"/>
                    <a:pt x="731" y="621"/>
                  </a:cubicBezTo>
                  <a:cubicBezTo>
                    <a:pt x="740" y="598"/>
                    <a:pt x="746" y="570"/>
                    <a:pt x="748" y="530"/>
                  </a:cubicBezTo>
                  <a:cubicBezTo>
                    <a:pt x="750" y="490"/>
                    <a:pt x="750" y="478"/>
                    <a:pt x="750" y="376"/>
                  </a:cubicBezTo>
                  <a:cubicBezTo>
                    <a:pt x="750" y="274"/>
                    <a:pt x="750" y="261"/>
                    <a:pt x="748" y="221"/>
                  </a:cubicBezTo>
                  <a:cubicBezTo>
                    <a:pt x="746" y="181"/>
                    <a:pt x="740" y="154"/>
                    <a:pt x="731" y="130"/>
                  </a:cubicBezTo>
                  <a:cubicBezTo>
                    <a:pt x="721" y="105"/>
                    <a:pt x="708" y="84"/>
                    <a:pt x="687" y="63"/>
                  </a:cubicBezTo>
                  <a:cubicBezTo>
                    <a:pt x="666" y="43"/>
                    <a:pt x="646" y="30"/>
                    <a:pt x="621" y="20"/>
                  </a:cubicBezTo>
                  <a:cubicBezTo>
                    <a:pt x="597" y="11"/>
                    <a:pt x="570" y="5"/>
                    <a:pt x="530" y="3"/>
                  </a:cubicBezTo>
                  <a:cubicBezTo>
                    <a:pt x="490" y="1"/>
                    <a:pt x="477" y="0"/>
                    <a:pt x="375" y="0"/>
                  </a:cubicBezTo>
                  <a:close/>
                  <a:moveTo>
                    <a:pt x="341" y="68"/>
                  </a:moveTo>
                  <a:cubicBezTo>
                    <a:pt x="351" y="68"/>
                    <a:pt x="363" y="68"/>
                    <a:pt x="375" y="68"/>
                  </a:cubicBezTo>
                  <a:cubicBezTo>
                    <a:pt x="475" y="68"/>
                    <a:pt x="487" y="68"/>
                    <a:pt x="527" y="70"/>
                  </a:cubicBezTo>
                  <a:cubicBezTo>
                    <a:pt x="563" y="72"/>
                    <a:pt x="583" y="78"/>
                    <a:pt x="596" y="83"/>
                  </a:cubicBezTo>
                  <a:cubicBezTo>
                    <a:pt x="614" y="90"/>
                    <a:pt x="626" y="98"/>
                    <a:pt x="640" y="111"/>
                  </a:cubicBezTo>
                  <a:cubicBezTo>
                    <a:pt x="653" y="124"/>
                    <a:pt x="661" y="137"/>
                    <a:pt x="668" y="154"/>
                  </a:cubicBezTo>
                  <a:cubicBezTo>
                    <a:pt x="673" y="168"/>
                    <a:pt x="679" y="187"/>
                    <a:pt x="681" y="224"/>
                  </a:cubicBezTo>
                  <a:cubicBezTo>
                    <a:pt x="682" y="264"/>
                    <a:pt x="683" y="275"/>
                    <a:pt x="683" y="376"/>
                  </a:cubicBezTo>
                  <a:cubicBezTo>
                    <a:pt x="683" y="476"/>
                    <a:pt x="682" y="488"/>
                    <a:pt x="681" y="527"/>
                  </a:cubicBezTo>
                  <a:cubicBezTo>
                    <a:pt x="679" y="564"/>
                    <a:pt x="673" y="584"/>
                    <a:pt x="668" y="597"/>
                  </a:cubicBezTo>
                  <a:cubicBezTo>
                    <a:pt x="661" y="614"/>
                    <a:pt x="653" y="627"/>
                    <a:pt x="640" y="640"/>
                  </a:cubicBezTo>
                  <a:cubicBezTo>
                    <a:pt x="626" y="653"/>
                    <a:pt x="614" y="661"/>
                    <a:pt x="596" y="668"/>
                  </a:cubicBezTo>
                  <a:cubicBezTo>
                    <a:pt x="583" y="673"/>
                    <a:pt x="563" y="679"/>
                    <a:pt x="527" y="681"/>
                  </a:cubicBezTo>
                  <a:cubicBezTo>
                    <a:pt x="487" y="683"/>
                    <a:pt x="475" y="683"/>
                    <a:pt x="375" y="683"/>
                  </a:cubicBezTo>
                  <a:cubicBezTo>
                    <a:pt x="275" y="683"/>
                    <a:pt x="263" y="683"/>
                    <a:pt x="224" y="681"/>
                  </a:cubicBezTo>
                  <a:cubicBezTo>
                    <a:pt x="187" y="679"/>
                    <a:pt x="167" y="673"/>
                    <a:pt x="154" y="668"/>
                  </a:cubicBezTo>
                  <a:cubicBezTo>
                    <a:pt x="136" y="661"/>
                    <a:pt x="124" y="653"/>
                    <a:pt x="111" y="640"/>
                  </a:cubicBezTo>
                  <a:cubicBezTo>
                    <a:pt x="98" y="627"/>
                    <a:pt x="89" y="614"/>
                    <a:pt x="83" y="597"/>
                  </a:cubicBezTo>
                  <a:cubicBezTo>
                    <a:pt x="77" y="584"/>
                    <a:pt x="71" y="564"/>
                    <a:pt x="70" y="527"/>
                  </a:cubicBezTo>
                  <a:cubicBezTo>
                    <a:pt x="68" y="488"/>
                    <a:pt x="68" y="476"/>
                    <a:pt x="68" y="375"/>
                  </a:cubicBezTo>
                  <a:cubicBezTo>
                    <a:pt x="68" y="275"/>
                    <a:pt x="68" y="263"/>
                    <a:pt x="70" y="224"/>
                  </a:cubicBezTo>
                  <a:cubicBezTo>
                    <a:pt x="71" y="187"/>
                    <a:pt x="77" y="167"/>
                    <a:pt x="83" y="154"/>
                  </a:cubicBezTo>
                  <a:cubicBezTo>
                    <a:pt x="89" y="137"/>
                    <a:pt x="98" y="124"/>
                    <a:pt x="111" y="111"/>
                  </a:cubicBezTo>
                  <a:cubicBezTo>
                    <a:pt x="124" y="98"/>
                    <a:pt x="136" y="90"/>
                    <a:pt x="154" y="83"/>
                  </a:cubicBezTo>
                  <a:cubicBezTo>
                    <a:pt x="167" y="78"/>
                    <a:pt x="187" y="72"/>
                    <a:pt x="224" y="70"/>
                  </a:cubicBezTo>
                  <a:cubicBezTo>
                    <a:pt x="258" y="69"/>
                    <a:pt x="272" y="68"/>
                    <a:pt x="341" y="68"/>
                  </a:cubicBezTo>
                  <a:close/>
                  <a:moveTo>
                    <a:pt x="575" y="130"/>
                  </a:moveTo>
                  <a:cubicBezTo>
                    <a:pt x="551" y="130"/>
                    <a:pt x="530" y="151"/>
                    <a:pt x="530" y="175"/>
                  </a:cubicBezTo>
                  <a:cubicBezTo>
                    <a:pt x="530" y="200"/>
                    <a:pt x="551" y="220"/>
                    <a:pt x="575" y="220"/>
                  </a:cubicBezTo>
                  <a:cubicBezTo>
                    <a:pt x="600" y="220"/>
                    <a:pt x="620" y="200"/>
                    <a:pt x="620" y="175"/>
                  </a:cubicBezTo>
                  <a:cubicBezTo>
                    <a:pt x="620" y="151"/>
                    <a:pt x="600" y="130"/>
                    <a:pt x="575" y="130"/>
                  </a:cubicBezTo>
                  <a:close/>
                  <a:moveTo>
                    <a:pt x="375" y="183"/>
                  </a:moveTo>
                  <a:lnTo>
                    <a:pt x="375" y="183"/>
                  </a:lnTo>
                  <a:cubicBezTo>
                    <a:pt x="269" y="183"/>
                    <a:pt x="182" y="269"/>
                    <a:pt x="182" y="376"/>
                  </a:cubicBezTo>
                  <a:cubicBezTo>
                    <a:pt x="182" y="482"/>
                    <a:pt x="269" y="568"/>
                    <a:pt x="375" y="568"/>
                  </a:cubicBezTo>
                  <a:cubicBezTo>
                    <a:pt x="482" y="568"/>
                    <a:pt x="568" y="482"/>
                    <a:pt x="568" y="376"/>
                  </a:cubicBezTo>
                  <a:cubicBezTo>
                    <a:pt x="568" y="269"/>
                    <a:pt x="482" y="183"/>
                    <a:pt x="375" y="183"/>
                  </a:cubicBezTo>
                  <a:close/>
                  <a:moveTo>
                    <a:pt x="375" y="251"/>
                  </a:moveTo>
                  <a:cubicBezTo>
                    <a:pt x="444" y="251"/>
                    <a:pt x="500" y="307"/>
                    <a:pt x="500" y="376"/>
                  </a:cubicBezTo>
                  <a:cubicBezTo>
                    <a:pt x="500" y="445"/>
                    <a:pt x="444" y="501"/>
                    <a:pt x="375" y="501"/>
                  </a:cubicBezTo>
                  <a:cubicBezTo>
                    <a:pt x="306" y="501"/>
                    <a:pt x="250" y="445"/>
                    <a:pt x="250" y="376"/>
                  </a:cubicBezTo>
                  <a:cubicBezTo>
                    <a:pt x="250" y="307"/>
                    <a:pt x="306" y="251"/>
                    <a:pt x="375" y="2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Freeform 7"/>
            <p:cNvSpPr>
              <a:spLocks noChangeAspect="1"/>
            </p:cNvSpPr>
            <p:nvPr userDrawn="1"/>
          </p:nvSpPr>
          <p:spPr bwMode="auto">
            <a:xfrm>
              <a:off x="863600" y="4268987"/>
              <a:ext cx="1092063" cy="241200"/>
            </a:xfrm>
            <a:custGeom>
              <a:avLst/>
              <a:gdLst/>
              <a:ahLst/>
              <a:cxnLst/>
              <a:rect l="l" t="t" r="r" b="b"/>
              <a:pathLst>
                <a:path w="1092063" h="241200">
                  <a:moveTo>
                    <a:pt x="0" y="0"/>
                  </a:moveTo>
                  <a:lnTo>
                    <a:pt x="851833" y="0"/>
                  </a:lnTo>
                  <a:lnTo>
                    <a:pt x="1092063" y="0"/>
                  </a:lnTo>
                  <a:lnTo>
                    <a:pt x="851833" y="241200"/>
                  </a:lnTo>
                  <a:lnTo>
                    <a:pt x="0" y="241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 name="Freeform 11"/>
            <p:cNvSpPr>
              <a:spLocks noEditPoints="1"/>
            </p:cNvSpPr>
            <p:nvPr userDrawn="1"/>
          </p:nvSpPr>
          <p:spPr bwMode="auto">
            <a:xfrm>
              <a:off x="947738" y="4299100"/>
              <a:ext cx="730250" cy="180975"/>
            </a:xfrm>
            <a:custGeom>
              <a:avLst/>
              <a:gdLst>
                <a:gd name="T0" fmla="*/ 138 w 2697"/>
                <a:gd name="T1" fmla="*/ 469 h 666"/>
                <a:gd name="T2" fmla="*/ 277 w 2697"/>
                <a:gd name="T3" fmla="*/ 650 h 666"/>
                <a:gd name="T4" fmla="*/ 390 w 2697"/>
                <a:gd name="T5" fmla="*/ 418 h 666"/>
                <a:gd name="T6" fmla="*/ 412 w 2697"/>
                <a:gd name="T7" fmla="*/ 281 h 666"/>
                <a:gd name="T8" fmla="*/ 360 w 2697"/>
                <a:gd name="T9" fmla="*/ 51 h 666"/>
                <a:gd name="T10" fmla="*/ 171 w 2697"/>
                <a:gd name="T11" fmla="*/ 230 h 666"/>
                <a:gd name="T12" fmla="*/ 119 w 2697"/>
                <a:gd name="T13" fmla="*/ 230 h 666"/>
                <a:gd name="T14" fmla="*/ 112 w 2697"/>
                <a:gd name="T15" fmla="*/ 281 h 666"/>
                <a:gd name="T16" fmla="*/ 0 w 2697"/>
                <a:gd name="T17" fmla="*/ 469 h 666"/>
                <a:gd name="T18" fmla="*/ 164 w 2697"/>
                <a:gd name="T19" fmla="*/ 281 h 666"/>
                <a:gd name="T20" fmla="*/ 145 w 2697"/>
                <a:gd name="T21" fmla="*/ 418 h 666"/>
                <a:gd name="T22" fmla="*/ 633 w 2697"/>
                <a:gd name="T23" fmla="*/ 244 h 666"/>
                <a:gd name="T24" fmla="*/ 722 w 2697"/>
                <a:gd name="T25" fmla="*/ 542 h 666"/>
                <a:gd name="T26" fmla="*/ 473 w 2697"/>
                <a:gd name="T27" fmla="*/ 583 h 666"/>
                <a:gd name="T28" fmla="*/ 642 w 2697"/>
                <a:gd name="T29" fmla="*/ 422 h 666"/>
                <a:gd name="T30" fmla="*/ 728 w 2697"/>
                <a:gd name="T31" fmla="*/ 348 h 666"/>
                <a:gd name="T32" fmla="*/ 864 w 2697"/>
                <a:gd name="T33" fmla="*/ 540 h 666"/>
                <a:gd name="T34" fmla="*/ 1146 w 2697"/>
                <a:gd name="T35" fmla="*/ 586 h 666"/>
                <a:gd name="T36" fmla="*/ 1197 w 2697"/>
                <a:gd name="T37" fmla="*/ 561 h 666"/>
                <a:gd name="T38" fmla="*/ 887 w 2697"/>
                <a:gd name="T39" fmla="*/ 301 h 666"/>
                <a:gd name="T40" fmla="*/ 1143 w 2697"/>
                <a:gd name="T41" fmla="*/ 395 h 666"/>
                <a:gd name="T42" fmla="*/ 1143 w 2697"/>
                <a:gd name="T43" fmla="*/ 482 h 666"/>
                <a:gd name="T44" fmla="*/ 1126 w 2697"/>
                <a:gd name="T45" fmla="*/ 452 h 666"/>
                <a:gd name="T46" fmla="*/ 1461 w 2697"/>
                <a:gd name="T47" fmla="*/ 244 h 666"/>
                <a:gd name="T48" fmla="*/ 1550 w 2697"/>
                <a:gd name="T49" fmla="*/ 542 h 666"/>
                <a:gd name="T50" fmla="*/ 1301 w 2697"/>
                <a:gd name="T51" fmla="*/ 583 h 666"/>
                <a:gd name="T52" fmla="*/ 1470 w 2697"/>
                <a:gd name="T53" fmla="*/ 422 h 666"/>
                <a:gd name="T54" fmla="*/ 1556 w 2697"/>
                <a:gd name="T55" fmla="*/ 348 h 666"/>
                <a:gd name="T56" fmla="*/ 1796 w 2697"/>
                <a:gd name="T57" fmla="*/ 254 h 666"/>
                <a:gd name="T58" fmla="*/ 1910 w 2697"/>
                <a:gd name="T59" fmla="*/ 57 h 666"/>
                <a:gd name="T60" fmla="*/ 1738 w 2697"/>
                <a:gd name="T61" fmla="*/ 146 h 666"/>
                <a:gd name="T62" fmla="*/ 1655 w 2697"/>
                <a:gd name="T63" fmla="*/ 302 h 666"/>
                <a:gd name="T64" fmla="*/ 1796 w 2697"/>
                <a:gd name="T65" fmla="*/ 650 h 666"/>
                <a:gd name="T66" fmla="*/ 1889 w 2697"/>
                <a:gd name="T67" fmla="*/ 254 h 666"/>
                <a:gd name="T68" fmla="*/ 1991 w 2697"/>
                <a:gd name="T69" fmla="*/ 176 h 666"/>
                <a:gd name="T70" fmla="*/ 2137 w 2697"/>
                <a:gd name="T71" fmla="*/ 650 h 666"/>
                <a:gd name="T72" fmla="*/ 2583 w 2697"/>
                <a:gd name="T73" fmla="*/ 333 h 666"/>
                <a:gd name="T74" fmla="*/ 2505 w 2697"/>
                <a:gd name="T75" fmla="*/ 36 h 666"/>
                <a:gd name="T76" fmla="*/ 2426 w 2697"/>
                <a:gd name="T77" fmla="*/ 333 h 666"/>
                <a:gd name="T78" fmla="*/ 2697 w 2697"/>
                <a:gd name="T79" fmla="*/ 493 h 666"/>
                <a:gd name="T80" fmla="*/ 2505 w 2697"/>
                <a:gd name="T81" fmla="*/ 87 h 666"/>
                <a:gd name="T82" fmla="*/ 2394 w 2697"/>
                <a:gd name="T83" fmla="*/ 199 h 666"/>
                <a:gd name="T84" fmla="*/ 2636 w 2697"/>
                <a:gd name="T85" fmla="*/ 48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97" h="666">
                  <a:moveTo>
                    <a:pt x="61" y="650"/>
                  </a:moveTo>
                  <a:lnTo>
                    <a:pt x="113" y="650"/>
                  </a:lnTo>
                  <a:lnTo>
                    <a:pt x="138" y="469"/>
                  </a:lnTo>
                  <a:lnTo>
                    <a:pt x="251" y="469"/>
                  </a:lnTo>
                  <a:lnTo>
                    <a:pt x="225" y="650"/>
                  </a:lnTo>
                  <a:lnTo>
                    <a:pt x="277" y="650"/>
                  </a:lnTo>
                  <a:lnTo>
                    <a:pt x="302" y="469"/>
                  </a:lnTo>
                  <a:lnTo>
                    <a:pt x="390" y="469"/>
                  </a:lnTo>
                  <a:lnTo>
                    <a:pt x="390" y="418"/>
                  </a:lnTo>
                  <a:lnTo>
                    <a:pt x="309" y="418"/>
                  </a:lnTo>
                  <a:lnTo>
                    <a:pt x="328" y="281"/>
                  </a:lnTo>
                  <a:lnTo>
                    <a:pt x="412" y="281"/>
                  </a:lnTo>
                  <a:lnTo>
                    <a:pt x="412" y="230"/>
                  </a:lnTo>
                  <a:lnTo>
                    <a:pt x="335" y="230"/>
                  </a:lnTo>
                  <a:lnTo>
                    <a:pt x="360" y="51"/>
                  </a:lnTo>
                  <a:lnTo>
                    <a:pt x="308" y="51"/>
                  </a:lnTo>
                  <a:lnTo>
                    <a:pt x="284" y="230"/>
                  </a:lnTo>
                  <a:lnTo>
                    <a:pt x="171" y="230"/>
                  </a:lnTo>
                  <a:lnTo>
                    <a:pt x="196" y="51"/>
                  </a:lnTo>
                  <a:lnTo>
                    <a:pt x="144" y="51"/>
                  </a:lnTo>
                  <a:lnTo>
                    <a:pt x="119" y="230"/>
                  </a:lnTo>
                  <a:lnTo>
                    <a:pt x="20" y="230"/>
                  </a:lnTo>
                  <a:lnTo>
                    <a:pt x="20" y="281"/>
                  </a:lnTo>
                  <a:lnTo>
                    <a:pt x="112" y="281"/>
                  </a:lnTo>
                  <a:lnTo>
                    <a:pt x="93" y="418"/>
                  </a:lnTo>
                  <a:lnTo>
                    <a:pt x="0" y="418"/>
                  </a:lnTo>
                  <a:lnTo>
                    <a:pt x="0" y="469"/>
                  </a:lnTo>
                  <a:lnTo>
                    <a:pt x="86" y="469"/>
                  </a:lnTo>
                  <a:lnTo>
                    <a:pt x="61" y="650"/>
                  </a:lnTo>
                  <a:close/>
                  <a:moveTo>
                    <a:pt x="164" y="281"/>
                  </a:moveTo>
                  <a:lnTo>
                    <a:pt x="276" y="281"/>
                  </a:lnTo>
                  <a:lnTo>
                    <a:pt x="257" y="418"/>
                  </a:lnTo>
                  <a:lnTo>
                    <a:pt x="145" y="418"/>
                  </a:lnTo>
                  <a:lnTo>
                    <a:pt x="164" y="281"/>
                  </a:lnTo>
                  <a:close/>
                  <a:moveTo>
                    <a:pt x="772" y="315"/>
                  </a:moveTo>
                  <a:cubicBezTo>
                    <a:pt x="747" y="270"/>
                    <a:pt x="688" y="244"/>
                    <a:pt x="633" y="244"/>
                  </a:cubicBezTo>
                  <a:cubicBezTo>
                    <a:pt x="561" y="244"/>
                    <a:pt x="492" y="279"/>
                    <a:pt x="492" y="359"/>
                  </a:cubicBezTo>
                  <a:cubicBezTo>
                    <a:pt x="492" y="434"/>
                    <a:pt x="559" y="455"/>
                    <a:pt x="605" y="466"/>
                  </a:cubicBezTo>
                  <a:cubicBezTo>
                    <a:pt x="681" y="484"/>
                    <a:pt x="722" y="500"/>
                    <a:pt x="722" y="542"/>
                  </a:cubicBezTo>
                  <a:cubicBezTo>
                    <a:pt x="722" y="594"/>
                    <a:pt x="678" y="611"/>
                    <a:pt x="629" y="611"/>
                  </a:cubicBezTo>
                  <a:cubicBezTo>
                    <a:pt x="583" y="611"/>
                    <a:pt x="539" y="584"/>
                    <a:pt x="519" y="550"/>
                  </a:cubicBezTo>
                  <a:lnTo>
                    <a:pt x="473" y="583"/>
                  </a:lnTo>
                  <a:cubicBezTo>
                    <a:pt x="510" y="637"/>
                    <a:pt x="570" y="661"/>
                    <a:pt x="630" y="661"/>
                  </a:cubicBezTo>
                  <a:cubicBezTo>
                    <a:pt x="703" y="661"/>
                    <a:pt x="779" y="628"/>
                    <a:pt x="779" y="538"/>
                  </a:cubicBezTo>
                  <a:cubicBezTo>
                    <a:pt x="779" y="476"/>
                    <a:pt x="735" y="441"/>
                    <a:pt x="642" y="422"/>
                  </a:cubicBezTo>
                  <a:cubicBezTo>
                    <a:pt x="577" y="408"/>
                    <a:pt x="547" y="391"/>
                    <a:pt x="547" y="354"/>
                  </a:cubicBezTo>
                  <a:cubicBezTo>
                    <a:pt x="547" y="310"/>
                    <a:pt x="589" y="292"/>
                    <a:pt x="631" y="292"/>
                  </a:cubicBezTo>
                  <a:cubicBezTo>
                    <a:pt x="675" y="292"/>
                    <a:pt x="711" y="315"/>
                    <a:pt x="728" y="348"/>
                  </a:cubicBezTo>
                  <a:lnTo>
                    <a:pt x="772" y="315"/>
                  </a:lnTo>
                  <a:close/>
                  <a:moveTo>
                    <a:pt x="1143" y="407"/>
                  </a:moveTo>
                  <a:cubicBezTo>
                    <a:pt x="998" y="407"/>
                    <a:pt x="864" y="418"/>
                    <a:pt x="864" y="540"/>
                  </a:cubicBezTo>
                  <a:cubicBezTo>
                    <a:pt x="864" y="628"/>
                    <a:pt x="941" y="661"/>
                    <a:pt x="1001" y="661"/>
                  </a:cubicBezTo>
                  <a:cubicBezTo>
                    <a:pt x="1064" y="661"/>
                    <a:pt x="1108" y="638"/>
                    <a:pt x="1145" y="586"/>
                  </a:cubicBezTo>
                  <a:lnTo>
                    <a:pt x="1146" y="586"/>
                  </a:lnTo>
                  <a:cubicBezTo>
                    <a:pt x="1146" y="607"/>
                    <a:pt x="1149" y="631"/>
                    <a:pt x="1152" y="650"/>
                  </a:cubicBezTo>
                  <a:lnTo>
                    <a:pt x="1204" y="650"/>
                  </a:lnTo>
                  <a:cubicBezTo>
                    <a:pt x="1200" y="628"/>
                    <a:pt x="1197" y="592"/>
                    <a:pt x="1197" y="561"/>
                  </a:cubicBezTo>
                  <a:lnTo>
                    <a:pt x="1197" y="388"/>
                  </a:lnTo>
                  <a:cubicBezTo>
                    <a:pt x="1197" y="291"/>
                    <a:pt x="1129" y="244"/>
                    <a:pt x="1043" y="244"/>
                  </a:cubicBezTo>
                  <a:cubicBezTo>
                    <a:pt x="975" y="244"/>
                    <a:pt x="920" y="268"/>
                    <a:pt x="887" y="301"/>
                  </a:cubicBezTo>
                  <a:lnTo>
                    <a:pt x="920" y="339"/>
                  </a:lnTo>
                  <a:cubicBezTo>
                    <a:pt x="948" y="311"/>
                    <a:pt x="991" y="292"/>
                    <a:pt x="1037" y="292"/>
                  </a:cubicBezTo>
                  <a:cubicBezTo>
                    <a:pt x="1106" y="292"/>
                    <a:pt x="1143" y="326"/>
                    <a:pt x="1143" y="395"/>
                  </a:cubicBezTo>
                  <a:lnTo>
                    <a:pt x="1143" y="407"/>
                  </a:lnTo>
                  <a:close/>
                  <a:moveTo>
                    <a:pt x="1143" y="452"/>
                  </a:moveTo>
                  <a:lnTo>
                    <a:pt x="1143" y="482"/>
                  </a:lnTo>
                  <a:cubicBezTo>
                    <a:pt x="1143" y="552"/>
                    <a:pt x="1097" y="613"/>
                    <a:pt x="1016" y="613"/>
                  </a:cubicBezTo>
                  <a:cubicBezTo>
                    <a:pt x="971" y="613"/>
                    <a:pt x="923" y="594"/>
                    <a:pt x="923" y="538"/>
                  </a:cubicBezTo>
                  <a:cubicBezTo>
                    <a:pt x="923" y="462"/>
                    <a:pt x="1032" y="452"/>
                    <a:pt x="1126" y="452"/>
                  </a:cubicBezTo>
                  <a:lnTo>
                    <a:pt x="1143" y="452"/>
                  </a:lnTo>
                  <a:close/>
                  <a:moveTo>
                    <a:pt x="1600" y="315"/>
                  </a:moveTo>
                  <a:cubicBezTo>
                    <a:pt x="1575" y="270"/>
                    <a:pt x="1516" y="244"/>
                    <a:pt x="1461" y="244"/>
                  </a:cubicBezTo>
                  <a:cubicBezTo>
                    <a:pt x="1389" y="244"/>
                    <a:pt x="1320" y="279"/>
                    <a:pt x="1320" y="359"/>
                  </a:cubicBezTo>
                  <a:cubicBezTo>
                    <a:pt x="1320" y="434"/>
                    <a:pt x="1387" y="455"/>
                    <a:pt x="1434" y="466"/>
                  </a:cubicBezTo>
                  <a:cubicBezTo>
                    <a:pt x="1509" y="484"/>
                    <a:pt x="1550" y="500"/>
                    <a:pt x="1550" y="542"/>
                  </a:cubicBezTo>
                  <a:cubicBezTo>
                    <a:pt x="1550" y="594"/>
                    <a:pt x="1506" y="611"/>
                    <a:pt x="1457" y="611"/>
                  </a:cubicBezTo>
                  <a:cubicBezTo>
                    <a:pt x="1411" y="611"/>
                    <a:pt x="1367" y="584"/>
                    <a:pt x="1347" y="550"/>
                  </a:cubicBezTo>
                  <a:lnTo>
                    <a:pt x="1301" y="583"/>
                  </a:lnTo>
                  <a:cubicBezTo>
                    <a:pt x="1338" y="637"/>
                    <a:pt x="1398" y="661"/>
                    <a:pt x="1458" y="661"/>
                  </a:cubicBezTo>
                  <a:cubicBezTo>
                    <a:pt x="1531" y="661"/>
                    <a:pt x="1607" y="628"/>
                    <a:pt x="1607" y="538"/>
                  </a:cubicBezTo>
                  <a:cubicBezTo>
                    <a:pt x="1607" y="476"/>
                    <a:pt x="1563" y="441"/>
                    <a:pt x="1470" y="422"/>
                  </a:cubicBezTo>
                  <a:cubicBezTo>
                    <a:pt x="1405" y="408"/>
                    <a:pt x="1375" y="391"/>
                    <a:pt x="1375" y="354"/>
                  </a:cubicBezTo>
                  <a:cubicBezTo>
                    <a:pt x="1375" y="310"/>
                    <a:pt x="1417" y="292"/>
                    <a:pt x="1459" y="292"/>
                  </a:cubicBezTo>
                  <a:cubicBezTo>
                    <a:pt x="1503" y="292"/>
                    <a:pt x="1539" y="315"/>
                    <a:pt x="1556" y="348"/>
                  </a:cubicBezTo>
                  <a:lnTo>
                    <a:pt x="1600" y="315"/>
                  </a:lnTo>
                  <a:close/>
                  <a:moveTo>
                    <a:pt x="1889" y="254"/>
                  </a:moveTo>
                  <a:lnTo>
                    <a:pt x="1796" y="254"/>
                  </a:lnTo>
                  <a:lnTo>
                    <a:pt x="1796" y="153"/>
                  </a:lnTo>
                  <a:cubicBezTo>
                    <a:pt x="1796" y="95"/>
                    <a:pt x="1809" y="51"/>
                    <a:pt x="1870" y="51"/>
                  </a:cubicBezTo>
                  <a:cubicBezTo>
                    <a:pt x="1886" y="51"/>
                    <a:pt x="1898" y="53"/>
                    <a:pt x="1910" y="57"/>
                  </a:cubicBezTo>
                  <a:lnTo>
                    <a:pt x="1920" y="6"/>
                  </a:lnTo>
                  <a:cubicBezTo>
                    <a:pt x="1906" y="2"/>
                    <a:pt x="1887" y="0"/>
                    <a:pt x="1873" y="0"/>
                  </a:cubicBezTo>
                  <a:cubicBezTo>
                    <a:pt x="1782" y="0"/>
                    <a:pt x="1738" y="56"/>
                    <a:pt x="1738" y="146"/>
                  </a:cubicBezTo>
                  <a:lnTo>
                    <a:pt x="1738" y="254"/>
                  </a:lnTo>
                  <a:lnTo>
                    <a:pt x="1655" y="254"/>
                  </a:lnTo>
                  <a:lnTo>
                    <a:pt x="1655" y="302"/>
                  </a:lnTo>
                  <a:lnTo>
                    <a:pt x="1738" y="302"/>
                  </a:lnTo>
                  <a:lnTo>
                    <a:pt x="1738" y="650"/>
                  </a:lnTo>
                  <a:lnTo>
                    <a:pt x="1796" y="650"/>
                  </a:lnTo>
                  <a:lnTo>
                    <a:pt x="1796" y="302"/>
                  </a:lnTo>
                  <a:lnTo>
                    <a:pt x="1889" y="302"/>
                  </a:lnTo>
                  <a:lnTo>
                    <a:pt x="1889" y="254"/>
                  </a:lnTo>
                  <a:close/>
                  <a:moveTo>
                    <a:pt x="2198" y="51"/>
                  </a:moveTo>
                  <a:lnTo>
                    <a:pt x="2144" y="51"/>
                  </a:lnTo>
                  <a:lnTo>
                    <a:pt x="1991" y="176"/>
                  </a:lnTo>
                  <a:lnTo>
                    <a:pt x="2029" y="219"/>
                  </a:lnTo>
                  <a:lnTo>
                    <a:pt x="2137" y="126"/>
                  </a:lnTo>
                  <a:lnTo>
                    <a:pt x="2137" y="650"/>
                  </a:lnTo>
                  <a:lnTo>
                    <a:pt x="2198" y="650"/>
                  </a:lnTo>
                  <a:lnTo>
                    <a:pt x="2198" y="51"/>
                  </a:lnTo>
                  <a:close/>
                  <a:moveTo>
                    <a:pt x="2583" y="333"/>
                  </a:moveTo>
                  <a:lnTo>
                    <a:pt x="2583" y="331"/>
                  </a:lnTo>
                  <a:cubicBezTo>
                    <a:pt x="2637" y="313"/>
                    <a:pt x="2674" y="257"/>
                    <a:pt x="2674" y="196"/>
                  </a:cubicBezTo>
                  <a:cubicBezTo>
                    <a:pt x="2674" y="98"/>
                    <a:pt x="2596" y="36"/>
                    <a:pt x="2505" y="36"/>
                  </a:cubicBezTo>
                  <a:cubicBezTo>
                    <a:pt x="2413" y="36"/>
                    <a:pt x="2335" y="98"/>
                    <a:pt x="2335" y="196"/>
                  </a:cubicBezTo>
                  <a:cubicBezTo>
                    <a:pt x="2335" y="257"/>
                    <a:pt x="2372" y="313"/>
                    <a:pt x="2426" y="331"/>
                  </a:cubicBezTo>
                  <a:lnTo>
                    <a:pt x="2426" y="333"/>
                  </a:lnTo>
                  <a:cubicBezTo>
                    <a:pt x="2361" y="352"/>
                    <a:pt x="2312" y="412"/>
                    <a:pt x="2312" y="493"/>
                  </a:cubicBezTo>
                  <a:cubicBezTo>
                    <a:pt x="2312" y="598"/>
                    <a:pt x="2402" y="666"/>
                    <a:pt x="2505" y="666"/>
                  </a:cubicBezTo>
                  <a:cubicBezTo>
                    <a:pt x="2607" y="666"/>
                    <a:pt x="2697" y="598"/>
                    <a:pt x="2697" y="493"/>
                  </a:cubicBezTo>
                  <a:cubicBezTo>
                    <a:pt x="2697" y="412"/>
                    <a:pt x="2648" y="351"/>
                    <a:pt x="2583" y="333"/>
                  </a:cubicBezTo>
                  <a:close/>
                  <a:moveTo>
                    <a:pt x="2394" y="199"/>
                  </a:moveTo>
                  <a:cubicBezTo>
                    <a:pt x="2394" y="135"/>
                    <a:pt x="2442" y="87"/>
                    <a:pt x="2505" y="87"/>
                  </a:cubicBezTo>
                  <a:cubicBezTo>
                    <a:pt x="2567" y="87"/>
                    <a:pt x="2615" y="135"/>
                    <a:pt x="2615" y="199"/>
                  </a:cubicBezTo>
                  <a:cubicBezTo>
                    <a:pt x="2615" y="262"/>
                    <a:pt x="2566" y="307"/>
                    <a:pt x="2505" y="307"/>
                  </a:cubicBezTo>
                  <a:cubicBezTo>
                    <a:pt x="2444" y="307"/>
                    <a:pt x="2394" y="262"/>
                    <a:pt x="2394" y="199"/>
                  </a:cubicBezTo>
                  <a:close/>
                  <a:moveTo>
                    <a:pt x="2373" y="486"/>
                  </a:moveTo>
                  <a:cubicBezTo>
                    <a:pt x="2373" y="414"/>
                    <a:pt x="2426" y="361"/>
                    <a:pt x="2505" y="361"/>
                  </a:cubicBezTo>
                  <a:cubicBezTo>
                    <a:pt x="2583" y="361"/>
                    <a:pt x="2636" y="414"/>
                    <a:pt x="2636" y="486"/>
                  </a:cubicBezTo>
                  <a:cubicBezTo>
                    <a:pt x="2636" y="559"/>
                    <a:pt x="2583" y="614"/>
                    <a:pt x="2505" y="614"/>
                  </a:cubicBezTo>
                  <a:cubicBezTo>
                    <a:pt x="2426" y="614"/>
                    <a:pt x="2373" y="559"/>
                    <a:pt x="2373" y="48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622484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AS Viya Blank">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90743159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i="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ormAutofit/>
          </a:bodyPr>
          <a:lstStyle>
            <a:lvl1pPr>
              <a:defRPr baseline="0">
                <a:solidFill>
                  <a:schemeClr val="tx2"/>
                </a:solidFill>
              </a:defRPr>
            </a:lvl1pPr>
            <a:lvl2pPr>
              <a:defRPr b="0"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lgn="ctr">
              <a:defRPr sz="2800" baseline="0"/>
            </a:lvl1pPr>
          </a:lstStyle>
          <a:p>
            <a:r>
              <a:rPr lang="en-US" dirty="0"/>
              <a:t>Click to Edit Title</a:t>
            </a:r>
          </a:p>
        </p:txBody>
      </p:sp>
      <p:sp>
        <p:nvSpPr>
          <p:cNvPr id="4" name="Slide Number Placeholder 2"/>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587315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AS Viya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buClr>
                <a:srgbClr val="6BBAB6"/>
              </a:buClr>
              <a:defRPr baseline="0">
                <a:solidFill>
                  <a:schemeClr val="tx2"/>
                </a:solidFill>
              </a:defRPr>
            </a:lvl1pPr>
            <a:lvl2pPr>
              <a:buClr>
                <a:srgbClr val="6BBAB6"/>
              </a:buClr>
              <a:defRPr baseline="0"/>
            </a:lvl2pPr>
            <a:lvl3pPr>
              <a:buClr>
                <a:srgbClr val="6BBAB6"/>
              </a:buClr>
              <a:defRPr baseline="0"/>
            </a:lvl3pPr>
            <a:lvl4pPr>
              <a:buClr>
                <a:srgbClr val="6BBAB6"/>
              </a:buClr>
              <a:defRPr baseline="0"/>
            </a:lvl4pPr>
            <a:lvl5pPr>
              <a:buClr>
                <a:srgbClr val="6BBAB6"/>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pic>
        <p:nvPicPr>
          <p:cNvPr id="6"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497" y="135169"/>
            <a:ext cx="914366" cy="634977"/>
          </a:xfrm>
          <a:prstGeom prst="rect">
            <a:avLst/>
          </a:prstGeom>
        </p:spPr>
      </p:pic>
    </p:spTree>
    <p:extLst>
      <p:ext uri="{BB962C8B-B14F-4D97-AF65-F5344CB8AC3E}">
        <p14:creationId xmlns:p14="http://schemas.microsoft.com/office/powerpoint/2010/main" val="102491434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4721" y="1014984"/>
            <a:ext cx="3883025" cy="3639312"/>
          </a:xfrm>
        </p:spPr>
        <p:txBody>
          <a:bodyPr wrap="square" anchor="t">
            <a:normAutofit/>
          </a:bodyPr>
          <a:lstStyle>
            <a:lvl1pPr>
              <a:defRPr sz="2000" baseline="0">
                <a:solidFill>
                  <a:schemeClr val="tx2"/>
                </a:solidFill>
              </a:defRPr>
            </a:lvl1pPr>
            <a:lvl2pPr>
              <a:defRPr sz="1800" baseline="0"/>
            </a:lvl2pPr>
            <a:lvl3pPr>
              <a:defRPr sz="1400"/>
            </a:lvl3pPr>
            <a:lvl4pPr>
              <a:defRPr sz="120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defRPr baseline="0"/>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6364" y="1014984"/>
            <a:ext cx="3883025" cy="3639312"/>
          </a:xfrm>
        </p:spPr>
        <p:txBody>
          <a:bodyPr wrap="square" anchor="t">
            <a:normAutofit/>
          </a:bodyPr>
          <a:lstStyle>
            <a:lvl1pPr>
              <a:buClr>
                <a:schemeClr val="bg1"/>
              </a:buClr>
              <a:defRPr sz="2000" baseline="0">
                <a:solidFill>
                  <a:schemeClr val="bg1"/>
                </a:solidFill>
              </a:defRPr>
            </a:lvl1pPr>
            <a:lvl2pPr>
              <a:buClr>
                <a:schemeClr val="bg1"/>
              </a:buClr>
              <a:defRPr sz="1800" baseline="0">
                <a:solidFill>
                  <a:schemeClr val="bg1"/>
                </a:solidFill>
              </a:defRPr>
            </a:lvl2pPr>
            <a:lvl3pPr>
              <a:buClr>
                <a:schemeClr val="bg1"/>
              </a:buClr>
              <a:defRPr sz="1400">
                <a:solidFill>
                  <a:schemeClr val="bg1"/>
                </a:solidFill>
              </a:defRPr>
            </a:lvl3pPr>
            <a:lvl4pPr>
              <a:buClr>
                <a:schemeClr val="bg1"/>
              </a:buClr>
              <a:defRPr sz="1200">
                <a:solidFill>
                  <a:schemeClr val="bg1"/>
                </a:solidFill>
              </a:defRPr>
            </a:lvl4pPr>
            <a:lvl5pPr>
              <a:buClr>
                <a:schemeClr val="bg1"/>
              </a:buClr>
              <a:defRPr sz="1000" baseline="0">
                <a:solidFill>
                  <a:schemeClr val="bg1"/>
                </a:solidFill>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07886724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600"/>
            <a:ext cx="3127248" cy="369332"/>
          </a:xfrm>
        </p:spPr>
        <p:txBody>
          <a:bodyPr anchor="t" anchorCtr="0">
            <a:spAutoFit/>
          </a:bodyPr>
          <a:lstStyle>
            <a:lvl1pP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014216"/>
          </a:xfrm>
        </p:spPr>
        <p:txBody>
          <a:bodyPr lIns="274320" tIns="45720" rIns="457200" bIns="45720" anchor="t" anchorCtr="0">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4407"/>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91435626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defRPr sz="2200" baseline="0"/>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8"/>
            <a:ext cx="6016752" cy="3730752"/>
          </a:xfrm>
        </p:spPr>
        <p:txBody>
          <a:bodyPr lIns="365760" rIns="274320" bIns="45720" anchor="t" anchorCtr="0">
            <a:normAutofit/>
          </a:bodyPr>
          <a:lstStyle>
            <a:lvl1pPr>
              <a:defRPr sz="2000" baseline="0">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8"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4407"/>
            <a:ext cx="2286000" cy="615553"/>
          </a:xfrm>
        </p:spPr>
        <p:txBody>
          <a:bodyPr wrap="square" anchor="t" anchorCtr="0">
            <a:spAutoFit/>
          </a:bodyPr>
          <a:lstStyle>
            <a:lvl1pPr marL="0" indent="-182880" algn="l">
              <a:buFont typeface="Arial" pitchFamily="34" charset="0"/>
              <a:buNone/>
              <a:defRPr sz="20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4" name="Slide Number Placeholder 6"/>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10105904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_SAS_Forum_VarB">
    <p:bg>
      <p:bgPr>
        <a:solidFill>
          <a:schemeClr val="bg1"/>
        </a:solidFill>
        <a:effectLst/>
      </p:bgPr>
    </p:bg>
    <p:spTree>
      <p:nvGrpSpPr>
        <p:cNvPr id="1" name=""/>
        <p:cNvGrpSpPr/>
        <p:nvPr/>
      </p:nvGrpSpPr>
      <p:grpSpPr>
        <a:xfrm>
          <a:off x="0" y="0"/>
          <a:ext cx="0" cy="0"/>
          <a:chOff x="0" y="0"/>
          <a:chExt cx="0" cy="0"/>
        </a:xfrm>
      </p:grpSpPr>
      <p:pic>
        <p:nvPicPr>
          <p:cNvPr id="2" name="Grafik 1"/>
          <p:cNvPicPr>
            <a:picLocks noChangeAspect="1"/>
          </p:cNvPicPr>
          <p:nvPr userDrawn="1"/>
        </p:nvPicPr>
        <p:blipFill rotWithShape="1">
          <a:blip r:embed="rId2">
            <a:extLst>
              <a:ext uri="{28A0092B-C50C-407E-A947-70E740481C1C}">
                <a14:useLocalDpi xmlns:a14="http://schemas.microsoft.com/office/drawing/2010/main" val="0"/>
              </a:ext>
            </a:extLst>
          </a:blip>
          <a:srcRect t="8685" b="31818"/>
          <a:stretch/>
        </p:blipFill>
        <p:spPr>
          <a:xfrm>
            <a:off x="0" y="1179230"/>
            <a:ext cx="9144000" cy="3964269"/>
          </a:xfrm>
          <a:prstGeom prst="rect">
            <a:avLst/>
          </a:prstGeom>
        </p:spPr>
      </p:pic>
      <p:sp>
        <p:nvSpPr>
          <p:cNvPr id="25" name="Rectangle 6"/>
          <p:cNvSpPr>
            <a:spLocks noChangeArrowheads="1"/>
          </p:cNvSpPr>
          <p:nvPr userDrawn="1"/>
        </p:nvSpPr>
        <p:spPr bwMode="auto">
          <a:xfrm>
            <a:off x="0" y="0"/>
            <a:ext cx="9144000" cy="1125231"/>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31" name="Freeform 9"/>
          <p:cNvSpPr>
            <a:spLocks noEditPoints="1"/>
          </p:cNvSpPr>
          <p:nvPr userDrawn="1"/>
        </p:nvSpPr>
        <p:spPr bwMode="auto">
          <a:xfrm>
            <a:off x="7775308" y="475628"/>
            <a:ext cx="1022530" cy="429836"/>
          </a:xfrm>
          <a:custGeom>
            <a:avLst/>
            <a:gdLst>
              <a:gd name="T0" fmla="*/ 602 w 3581"/>
              <a:gd name="T1" fmla="*/ 569 h 1505"/>
              <a:gd name="T2" fmla="*/ 166 w 3581"/>
              <a:gd name="T3" fmla="*/ 1146 h 1505"/>
              <a:gd name="T4" fmla="*/ 746 w 3581"/>
              <a:gd name="T5" fmla="*/ 449 h 1505"/>
              <a:gd name="T6" fmla="*/ 3527 w 3581"/>
              <a:gd name="T7" fmla="*/ 1124 h 1505"/>
              <a:gd name="T8" fmla="*/ 3514 w 3581"/>
              <a:gd name="T9" fmla="*/ 1143 h 1505"/>
              <a:gd name="T10" fmla="*/ 3542 w 3581"/>
              <a:gd name="T11" fmla="*/ 1179 h 1505"/>
              <a:gd name="T12" fmla="*/ 3551 w 3581"/>
              <a:gd name="T13" fmla="*/ 1134 h 1505"/>
              <a:gd name="T14" fmla="*/ 3505 w 3581"/>
              <a:gd name="T15" fmla="*/ 1179 h 1505"/>
              <a:gd name="T16" fmla="*/ 3526 w 3581"/>
              <a:gd name="T17" fmla="*/ 1201 h 1505"/>
              <a:gd name="T18" fmla="*/ 3470 w 3581"/>
              <a:gd name="T19" fmla="*/ 1147 h 1505"/>
              <a:gd name="T20" fmla="*/ 3526 w 3581"/>
              <a:gd name="T21" fmla="*/ 1102 h 1505"/>
              <a:gd name="T22" fmla="*/ 3481 w 3581"/>
              <a:gd name="T23" fmla="*/ 1147 h 1505"/>
              <a:gd name="T24" fmla="*/ 3376 w 3581"/>
              <a:gd name="T25" fmla="*/ 914 h 1505"/>
              <a:gd name="T26" fmla="*/ 2968 w 3581"/>
              <a:gd name="T27" fmla="*/ 702 h 1505"/>
              <a:gd name="T28" fmla="*/ 3136 w 3581"/>
              <a:gd name="T29" fmla="*/ 218 h 1505"/>
              <a:gd name="T30" fmla="*/ 3487 w 3581"/>
              <a:gd name="T31" fmla="*/ 510 h 1505"/>
              <a:gd name="T32" fmla="*/ 2966 w 3581"/>
              <a:gd name="T33" fmla="*/ 472 h 1505"/>
              <a:gd name="T34" fmla="*/ 3527 w 3581"/>
              <a:gd name="T35" fmla="*/ 895 h 1505"/>
              <a:gd name="T36" fmla="*/ 2798 w 3581"/>
              <a:gd name="T37" fmla="*/ 873 h 1505"/>
              <a:gd name="T38" fmla="*/ 1162 w 3581"/>
              <a:gd name="T39" fmla="*/ 1143 h 1505"/>
              <a:gd name="T40" fmla="*/ 1188 w 3581"/>
              <a:gd name="T41" fmla="*/ 1133 h 1505"/>
              <a:gd name="T42" fmla="*/ 1162 w 3581"/>
              <a:gd name="T43" fmla="*/ 1151 h 1505"/>
              <a:gd name="T44" fmla="*/ 1200 w 3581"/>
              <a:gd name="T45" fmla="*/ 1179 h 1505"/>
              <a:gd name="T46" fmla="*/ 1176 w 3581"/>
              <a:gd name="T47" fmla="*/ 1116 h 1505"/>
              <a:gd name="T48" fmla="*/ 1162 w 3581"/>
              <a:gd name="T49" fmla="*/ 1179 h 1505"/>
              <a:gd name="T50" fmla="*/ 1228 w 3581"/>
              <a:gd name="T51" fmla="*/ 1147 h 1505"/>
              <a:gd name="T52" fmla="*/ 1173 w 3581"/>
              <a:gd name="T53" fmla="*/ 1201 h 1505"/>
              <a:gd name="T54" fmla="*/ 1217 w 3581"/>
              <a:gd name="T55" fmla="*/ 1147 h 1505"/>
              <a:gd name="T56" fmla="*/ 2806 w 3581"/>
              <a:gd name="T57" fmla="*/ 1043 h 1505"/>
              <a:gd name="T58" fmla="*/ 2718 w 3581"/>
              <a:gd name="T59" fmla="*/ 472 h 1505"/>
              <a:gd name="T60" fmla="*/ 2171 w 3581"/>
              <a:gd name="T61" fmla="*/ 527 h 1505"/>
              <a:gd name="T62" fmla="*/ 2288 w 3581"/>
              <a:gd name="T63" fmla="*/ 642 h 1505"/>
              <a:gd name="T64" fmla="*/ 2584 w 3581"/>
              <a:gd name="T65" fmla="*/ 1043 h 1505"/>
              <a:gd name="T66" fmla="*/ 2806 w 3581"/>
              <a:gd name="T67" fmla="*/ 1043 h 1505"/>
              <a:gd name="T68" fmla="*/ 2146 w 3581"/>
              <a:gd name="T69" fmla="*/ 916 h 1505"/>
              <a:gd name="T70" fmla="*/ 2576 w 3581"/>
              <a:gd name="T71" fmla="*/ 843 h 1505"/>
              <a:gd name="T72" fmla="*/ 1820 w 3581"/>
              <a:gd name="T73" fmla="*/ 914 h 1505"/>
              <a:gd name="T74" fmla="*/ 1578 w 3581"/>
              <a:gd name="T75" fmla="*/ 218 h 1505"/>
              <a:gd name="T76" fmla="*/ 1590 w 3581"/>
              <a:gd name="T77" fmla="*/ 352 h 1505"/>
              <a:gd name="T78" fmla="*/ 1970 w 3581"/>
              <a:gd name="T79" fmla="*/ 895 h 1505"/>
              <a:gd name="T80" fmla="*/ 1380 w 3581"/>
              <a:gd name="T81" fmla="*/ 873 h 1505"/>
              <a:gd name="T82" fmla="*/ 655 w 3581"/>
              <a:gd name="T83" fmla="*/ 931 h 1505"/>
              <a:gd name="T84" fmla="*/ 1095 w 3581"/>
              <a:gd name="T85" fmla="*/ 359 h 1505"/>
              <a:gd name="T86" fmla="*/ 511 w 3581"/>
              <a:gd name="T87" fmla="*/ 1051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1" h="1505">
                <a:moveTo>
                  <a:pt x="746" y="449"/>
                </a:moveTo>
                <a:cubicBezTo>
                  <a:pt x="713" y="410"/>
                  <a:pt x="660" y="410"/>
                  <a:pt x="621" y="443"/>
                </a:cubicBezTo>
                <a:cubicBezTo>
                  <a:pt x="581" y="475"/>
                  <a:pt x="570" y="529"/>
                  <a:pt x="602" y="569"/>
                </a:cubicBezTo>
                <a:cubicBezTo>
                  <a:pt x="664" y="643"/>
                  <a:pt x="726" y="718"/>
                  <a:pt x="788" y="792"/>
                </a:cubicBezTo>
                <a:cubicBezTo>
                  <a:pt x="914" y="945"/>
                  <a:pt x="858" y="1133"/>
                  <a:pt x="687" y="1240"/>
                </a:cubicBezTo>
                <a:cubicBezTo>
                  <a:pt x="537" y="1334"/>
                  <a:pt x="261" y="1300"/>
                  <a:pt x="166" y="1146"/>
                </a:cubicBezTo>
                <a:cubicBezTo>
                  <a:pt x="240" y="1363"/>
                  <a:pt x="487" y="1505"/>
                  <a:pt x="760" y="1437"/>
                </a:cubicBezTo>
                <a:cubicBezTo>
                  <a:pt x="997" y="1377"/>
                  <a:pt x="1261" y="1073"/>
                  <a:pt x="972" y="722"/>
                </a:cubicBezTo>
                <a:cubicBezTo>
                  <a:pt x="897" y="631"/>
                  <a:pt x="821" y="540"/>
                  <a:pt x="746" y="449"/>
                </a:cubicBezTo>
                <a:close/>
                <a:moveTo>
                  <a:pt x="3514" y="1143"/>
                </a:moveTo>
                <a:cubicBezTo>
                  <a:pt x="3514" y="1143"/>
                  <a:pt x="3514" y="1124"/>
                  <a:pt x="3514" y="1124"/>
                </a:cubicBezTo>
                <a:cubicBezTo>
                  <a:pt x="3514" y="1124"/>
                  <a:pt x="3527" y="1124"/>
                  <a:pt x="3527" y="1124"/>
                </a:cubicBezTo>
                <a:cubicBezTo>
                  <a:pt x="3534" y="1124"/>
                  <a:pt x="3541" y="1125"/>
                  <a:pt x="3541" y="1133"/>
                </a:cubicBezTo>
                <a:cubicBezTo>
                  <a:pt x="3541" y="1143"/>
                  <a:pt x="3534" y="1143"/>
                  <a:pt x="3525" y="1143"/>
                </a:cubicBezTo>
                <a:cubicBezTo>
                  <a:pt x="3525" y="1143"/>
                  <a:pt x="3514" y="1143"/>
                  <a:pt x="3514" y="1143"/>
                </a:cubicBezTo>
                <a:close/>
                <a:moveTo>
                  <a:pt x="3514" y="1151"/>
                </a:moveTo>
                <a:cubicBezTo>
                  <a:pt x="3514" y="1151"/>
                  <a:pt x="3525" y="1151"/>
                  <a:pt x="3525" y="1151"/>
                </a:cubicBezTo>
                <a:cubicBezTo>
                  <a:pt x="3525" y="1151"/>
                  <a:pt x="3542" y="1179"/>
                  <a:pt x="3542" y="1179"/>
                </a:cubicBezTo>
                <a:cubicBezTo>
                  <a:pt x="3542" y="1179"/>
                  <a:pt x="3552" y="1179"/>
                  <a:pt x="3552" y="1179"/>
                </a:cubicBezTo>
                <a:cubicBezTo>
                  <a:pt x="3552" y="1179"/>
                  <a:pt x="3534" y="1151"/>
                  <a:pt x="3534" y="1151"/>
                </a:cubicBezTo>
                <a:cubicBezTo>
                  <a:pt x="3544" y="1150"/>
                  <a:pt x="3551" y="1145"/>
                  <a:pt x="3551" y="1134"/>
                </a:cubicBezTo>
                <a:cubicBezTo>
                  <a:pt x="3551" y="1121"/>
                  <a:pt x="3543" y="1116"/>
                  <a:pt x="3528" y="1116"/>
                </a:cubicBezTo>
                <a:cubicBezTo>
                  <a:pt x="3528" y="1116"/>
                  <a:pt x="3505" y="1116"/>
                  <a:pt x="3505" y="1116"/>
                </a:cubicBezTo>
                <a:cubicBezTo>
                  <a:pt x="3505" y="1116"/>
                  <a:pt x="3505" y="1179"/>
                  <a:pt x="3505" y="1179"/>
                </a:cubicBezTo>
                <a:cubicBezTo>
                  <a:pt x="3505" y="1179"/>
                  <a:pt x="3514" y="1179"/>
                  <a:pt x="3514" y="1179"/>
                </a:cubicBezTo>
                <a:cubicBezTo>
                  <a:pt x="3514" y="1179"/>
                  <a:pt x="3514" y="1151"/>
                  <a:pt x="3514" y="1151"/>
                </a:cubicBezTo>
                <a:close/>
                <a:moveTo>
                  <a:pt x="3526" y="1201"/>
                </a:moveTo>
                <a:cubicBezTo>
                  <a:pt x="3555" y="1201"/>
                  <a:pt x="3581" y="1179"/>
                  <a:pt x="3581" y="1147"/>
                </a:cubicBezTo>
                <a:cubicBezTo>
                  <a:pt x="3581" y="1116"/>
                  <a:pt x="3555" y="1093"/>
                  <a:pt x="3526" y="1093"/>
                </a:cubicBezTo>
                <a:cubicBezTo>
                  <a:pt x="3496" y="1093"/>
                  <a:pt x="3470" y="1116"/>
                  <a:pt x="3470" y="1147"/>
                </a:cubicBezTo>
                <a:cubicBezTo>
                  <a:pt x="3470" y="1179"/>
                  <a:pt x="3496" y="1201"/>
                  <a:pt x="3526" y="1201"/>
                </a:cubicBezTo>
                <a:close/>
                <a:moveTo>
                  <a:pt x="3481" y="1147"/>
                </a:moveTo>
                <a:cubicBezTo>
                  <a:pt x="3481" y="1121"/>
                  <a:pt x="3501" y="1102"/>
                  <a:pt x="3526" y="1102"/>
                </a:cubicBezTo>
                <a:cubicBezTo>
                  <a:pt x="3550" y="1102"/>
                  <a:pt x="3570" y="1121"/>
                  <a:pt x="3570" y="1147"/>
                </a:cubicBezTo>
                <a:cubicBezTo>
                  <a:pt x="3570" y="1173"/>
                  <a:pt x="3550" y="1192"/>
                  <a:pt x="3526" y="1192"/>
                </a:cubicBezTo>
                <a:cubicBezTo>
                  <a:pt x="3501" y="1192"/>
                  <a:pt x="3481" y="1173"/>
                  <a:pt x="3481" y="1147"/>
                </a:cubicBezTo>
                <a:close/>
                <a:moveTo>
                  <a:pt x="2939" y="873"/>
                </a:moveTo>
                <a:cubicBezTo>
                  <a:pt x="2944" y="1008"/>
                  <a:pt x="3053" y="1051"/>
                  <a:pt x="3169" y="1051"/>
                </a:cubicBezTo>
                <a:cubicBezTo>
                  <a:pt x="3257" y="1051"/>
                  <a:pt x="3376" y="1030"/>
                  <a:pt x="3376" y="914"/>
                </a:cubicBezTo>
                <a:cubicBezTo>
                  <a:pt x="3376" y="796"/>
                  <a:pt x="3237" y="777"/>
                  <a:pt x="3096" y="743"/>
                </a:cubicBezTo>
                <a:cubicBezTo>
                  <a:pt x="3052" y="732"/>
                  <a:pt x="3008" y="720"/>
                  <a:pt x="2969" y="703"/>
                </a:cubicBezTo>
                <a:lnTo>
                  <a:pt x="2968" y="702"/>
                </a:lnTo>
                <a:lnTo>
                  <a:pt x="2964" y="701"/>
                </a:lnTo>
                <a:cubicBezTo>
                  <a:pt x="2879" y="663"/>
                  <a:pt x="2814" y="601"/>
                  <a:pt x="2814" y="481"/>
                </a:cubicBezTo>
                <a:cubicBezTo>
                  <a:pt x="2814" y="295"/>
                  <a:pt x="2986" y="218"/>
                  <a:pt x="3136" y="218"/>
                </a:cubicBezTo>
                <a:cubicBezTo>
                  <a:pt x="3325" y="218"/>
                  <a:pt x="3477" y="282"/>
                  <a:pt x="3489" y="508"/>
                </a:cubicBezTo>
                <a:lnTo>
                  <a:pt x="3487" y="508"/>
                </a:lnTo>
                <a:lnTo>
                  <a:pt x="3487" y="510"/>
                </a:lnTo>
                <a:cubicBezTo>
                  <a:pt x="3487" y="510"/>
                  <a:pt x="3347" y="510"/>
                  <a:pt x="3347" y="510"/>
                </a:cubicBezTo>
                <a:cubicBezTo>
                  <a:pt x="3337" y="392"/>
                  <a:pt x="3240" y="355"/>
                  <a:pt x="3148" y="355"/>
                </a:cubicBezTo>
                <a:cubicBezTo>
                  <a:pt x="3063" y="355"/>
                  <a:pt x="2966" y="380"/>
                  <a:pt x="2966" y="472"/>
                </a:cubicBezTo>
                <a:cubicBezTo>
                  <a:pt x="2966" y="498"/>
                  <a:pt x="2974" y="518"/>
                  <a:pt x="2988" y="535"/>
                </a:cubicBezTo>
                <a:cubicBezTo>
                  <a:pt x="3035" y="589"/>
                  <a:pt x="3146" y="606"/>
                  <a:pt x="3245" y="631"/>
                </a:cubicBezTo>
                <a:cubicBezTo>
                  <a:pt x="3387" y="665"/>
                  <a:pt x="3527" y="716"/>
                  <a:pt x="3527" y="895"/>
                </a:cubicBezTo>
                <a:cubicBezTo>
                  <a:pt x="3527" y="1115"/>
                  <a:pt x="3335" y="1187"/>
                  <a:pt x="3161" y="1187"/>
                </a:cubicBezTo>
                <a:cubicBezTo>
                  <a:pt x="2967" y="1187"/>
                  <a:pt x="2804" y="1102"/>
                  <a:pt x="2796" y="873"/>
                </a:cubicBezTo>
                <a:lnTo>
                  <a:pt x="2798" y="873"/>
                </a:lnTo>
                <a:lnTo>
                  <a:pt x="2798" y="873"/>
                </a:lnTo>
                <a:cubicBezTo>
                  <a:pt x="2798" y="873"/>
                  <a:pt x="2939" y="873"/>
                  <a:pt x="2939" y="873"/>
                </a:cubicBezTo>
                <a:close/>
                <a:moveTo>
                  <a:pt x="1162" y="1143"/>
                </a:moveTo>
                <a:cubicBezTo>
                  <a:pt x="1162" y="1143"/>
                  <a:pt x="1162" y="1124"/>
                  <a:pt x="1162" y="1124"/>
                </a:cubicBezTo>
                <a:cubicBezTo>
                  <a:pt x="1162" y="1124"/>
                  <a:pt x="1175" y="1124"/>
                  <a:pt x="1175" y="1124"/>
                </a:cubicBezTo>
                <a:cubicBezTo>
                  <a:pt x="1181" y="1124"/>
                  <a:pt x="1188" y="1125"/>
                  <a:pt x="1188" y="1133"/>
                </a:cubicBezTo>
                <a:cubicBezTo>
                  <a:pt x="1188" y="1143"/>
                  <a:pt x="1181" y="1143"/>
                  <a:pt x="1173" y="1143"/>
                </a:cubicBezTo>
                <a:cubicBezTo>
                  <a:pt x="1173" y="1143"/>
                  <a:pt x="1162" y="1143"/>
                  <a:pt x="1162" y="1143"/>
                </a:cubicBezTo>
                <a:close/>
                <a:moveTo>
                  <a:pt x="1162" y="1151"/>
                </a:moveTo>
                <a:cubicBezTo>
                  <a:pt x="1162" y="1151"/>
                  <a:pt x="1173" y="1151"/>
                  <a:pt x="1173" y="1151"/>
                </a:cubicBezTo>
                <a:cubicBezTo>
                  <a:pt x="1173" y="1151"/>
                  <a:pt x="1189" y="1179"/>
                  <a:pt x="1189" y="1179"/>
                </a:cubicBezTo>
                <a:cubicBezTo>
                  <a:pt x="1189" y="1179"/>
                  <a:pt x="1200" y="1179"/>
                  <a:pt x="1200" y="1179"/>
                </a:cubicBezTo>
                <a:cubicBezTo>
                  <a:pt x="1200" y="1179"/>
                  <a:pt x="1182" y="1151"/>
                  <a:pt x="1182" y="1151"/>
                </a:cubicBezTo>
                <a:cubicBezTo>
                  <a:pt x="1191" y="1150"/>
                  <a:pt x="1199" y="1145"/>
                  <a:pt x="1199" y="1134"/>
                </a:cubicBezTo>
                <a:cubicBezTo>
                  <a:pt x="1199" y="1121"/>
                  <a:pt x="1191" y="1116"/>
                  <a:pt x="1176" y="1116"/>
                </a:cubicBezTo>
                <a:cubicBezTo>
                  <a:pt x="1176" y="1116"/>
                  <a:pt x="1152" y="1116"/>
                  <a:pt x="1152" y="1116"/>
                </a:cubicBezTo>
                <a:cubicBezTo>
                  <a:pt x="1152" y="1116"/>
                  <a:pt x="1152" y="1179"/>
                  <a:pt x="1152" y="1179"/>
                </a:cubicBezTo>
                <a:cubicBezTo>
                  <a:pt x="1152" y="1179"/>
                  <a:pt x="1162" y="1179"/>
                  <a:pt x="1162" y="1179"/>
                </a:cubicBezTo>
                <a:cubicBezTo>
                  <a:pt x="1162" y="1179"/>
                  <a:pt x="1162" y="1151"/>
                  <a:pt x="1162" y="1151"/>
                </a:cubicBezTo>
                <a:close/>
                <a:moveTo>
                  <a:pt x="1173" y="1201"/>
                </a:moveTo>
                <a:cubicBezTo>
                  <a:pt x="1203" y="1201"/>
                  <a:pt x="1228" y="1179"/>
                  <a:pt x="1228" y="1147"/>
                </a:cubicBezTo>
                <a:cubicBezTo>
                  <a:pt x="1228" y="1116"/>
                  <a:pt x="1203" y="1093"/>
                  <a:pt x="1173" y="1093"/>
                </a:cubicBezTo>
                <a:cubicBezTo>
                  <a:pt x="1144" y="1093"/>
                  <a:pt x="1118" y="1116"/>
                  <a:pt x="1118" y="1147"/>
                </a:cubicBezTo>
                <a:cubicBezTo>
                  <a:pt x="1118" y="1179"/>
                  <a:pt x="1144" y="1201"/>
                  <a:pt x="1173" y="1201"/>
                </a:cubicBezTo>
                <a:close/>
                <a:moveTo>
                  <a:pt x="1129" y="1147"/>
                </a:moveTo>
                <a:cubicBezTo>
                  <a:pt x="1129" y="1121"/>
                  <a:pt x="1148" y="1102"/>
                  <a:pt x="1173" y="1102"/>
                </a:cubicBezTo>
                <a:cubicBezTo>
                  <a:pt x="1198" y="1102"/>
                  <a:pt x="1217" y="1121"/>
                  <a:pt x="1217" y="1147"/>
                </a:cubicBezTo>
                <a:cubicBezTo>
                  <a:pt x="1217" y="1173"/>
                  <a:pt x="1198" y="1193"/>
                  <a:pt x="1173" y="1193"/>
                </a:cubicBezTo>
                <a:cubicBezTo>
                  <a:pt x="1148" y="1193"/>
                  <a:pt x="1129" y="1173"/>
                  <a:pt x="1129" y="1147"/>
                </a:cubicBezTo>
                <a:close/>
                <a:moveTo>
                  <a:pt x="2806" y="1043"/>
                </a:moveTo>
                <a:cubicBezTo>
                  <a:pt x="2788" y="1051"/>
                  <a:pt x="2774" y="1052"/>
                  <a:pt x="2763" y="1052"/>
                </a:cubicBezTo>
                <a:cubicBezTo>
                  <a:pt x="2718" y="1052"/>
                  <a:pt x="2718" y="1020"/>
                  <a:pt x="2718" y="948"/>
                </a:cubicBezTo>
                <a:cubicBezTo>
                  <a:pt x="2718" y="948"/>
                  <a:pt x="2718" y="472"/>
                  <a:pt x="2718" y="472"/>
                </a:cubicBezTo>
                <a:cubicBezTo>
                  <a:pt x="2718" y="255"/>
                  <a:pt x="2549" y="218"/>
                  <a:pt x="2395" y="218"/>
                </a:cubicBezTo>
                <a:cubicBezTo>
                  <a:pt x="2203" y="218"/>
                  <a:pt x="2038" y="298"/>
                  <a:pt x="2030" y="527"/>
                </a:cubicBezTo>
                <a:cubicBezTo>
                  <a:pt x="2030" y="527"/>
                  <a:pt x="2171" y="527"/>
                  <a:pt x="2171" y="527"/>
                </a:cubicBezTo>
                <a:cubicBezTo>
                  <a:pt x="2178" y="391"/>
                  <a:pt x="2266" y="352"/>
                  <a:pt x="2386" y="352"/>
                </a:cubicBezTo>
                <a:cubicBezTo>
                  <a:pt x="2476" y="352"/>
                  <a:pt x="2578" y="373"/>
                  <a:pt x="2578" y="506"/>
                </a:cubicBezTo>
                <a:cubicBezTo>
                  <a:pt x="2578" y="621"/>
                  <a:pt x="2444" y="610"/>
                  <a:pt x="2288" y="642"/>
                </a:cubicBezTo>
                <a:cubicBezTo>
                  <a:pt x="2141" y="673"/>
                  <a:pt x="1996" y="717"/>
                  <a:pt x="1996" y="927"/>
                </a:cubicBezTo>
                <a:cubicBezTo>
                  <a:pt x="1996" y="1111"/>
                  <a:pt x="2125" y="1187"/>
                  <a:pt x="2281" y="1187"/>
                </a:cubicBezTo>
                <a:cubicBezTo>
                  <a:pt x="2401" y="1187"/>
                  <a:pt x="2506" y="1142"/>
                  <a:pt x="2584" y="1043"/>
                </a:cubicBezTo>
                <a:cubicBezTo>
                  <a:pt x="2584" y="1144"/>
                  <a:pt x="2631" y="1187"/>
                  <a:pt x="2704" y="1187"/>
                </a:cubicBezTo>
                <a:cubicBezTo>
                  <a:pt x="2749" y="1187"/>
                  <a:pt x="2781" y="1178"/>
                  <a:pt x="2806" y="1162"/>
                </a:cubicBezTo>
                <a:cubicBezTo>
                  <a:pt x="2806" y="1162"/>
                  <a:pt x="2806" y="1043"/>
                  <a:pt x="2806" y="1043"/>
                </a:cubicBezTo>
                <a:close/>
                <a:moveTo>
                  <a:pt x="2576" y="843"/>
                </a:moveTo>
                <a:cubicBezTo>
                  <a:pt x="2576" y="927"/>
                  <a:pt x="2499" y="1052"/>
                  <a:pt x="2313" y="1052"/>
                </a:cubicBezTo>
                <a:cubicBezTo>
                  <a:pt x="2226" y="1052"/>
                  <a:pt x="2146" y="1016"/>
                  <a:pt x="2146" y="916"/>
                </a:cubicBezTo>
                <a:cubicBezTo>
                  <a:pt x="2146" y="803"/>
                  <a:pt x="2226" y="768"/>
                  <a:pt x="2320" y="750"/>
                </a:cubicBezTo>
                <a:cubicBezTo>
                  <a:pt x="2414" y="732"/>
                  <a:pt x="2521" y="730"/>
                  <a:pt x="2576" y="687"/>
                </a:cubicBezTo>
                <a:cubicBezTo>
                  <a:pt x="2576" y="687"/>
                  <a:pt x="2576" y="843"/>
                  <a:pt x="2576" y="843"/>
                </a:cubicBezTo>
                <a:close/>
                <a:moveTo>
                  <a:pt x="1380" y="873"/>
                </a:moveTo>
                <a:cubicBezTo>
                  <a:pt x="1385" y="1009"/>
                  <a:pt x="1495" y="1052"/>
                  <a:pt x="1612" y="1052"/>
                </a:cubicBezTo>
                <a:cubicBezTo>
                  <a:pt x="1700" y="1052"/>
                  <a:pt x="1820" y="1031"/>
                  <a:pt x="1820" y="914"/>
                </a:cubicBezTo>
                <a:cubicBezTo>
                  <a:pt x="1820" y="796"/>
                  <a:pt x="1680" y="776"/>
                  <a:pt x="1538" y="742"/>
                </a:cubicBezTo>
                <a:cubicBezTo>
                  <a:pt x="1398" y="708"/>
                  <a:pt x="1257" y="658"/>
                  <a:pt x="1257" y="481"/>
                </a:cubicBezTo>
                <a:cubicBezTo>
                  <a:pt x="1257" y="295"/>
                  <a:pt x="1428" y="218"/>
                  <a:pt x="1578" y="218"/>
                </a:cubicBezTo>
                <a:cubicBezTo>
                  <a:pt x="1768" y="218"/>
                  <a:pt x="1920" y="282"/>
                  <a:pt x="1931" y="508"/>
                </a:cubicBezTo>
                <a:cubicBezTo>
                  <a:pt x="1931" y="508"/>
                  <a:pt x="1790" y="508"/>
                  <a:pt x="1790" y="508"/>
                </a:cubicBezTo>
                <a:cubicBezTo>
                  <a:pt x="1780" y="390"/>
                  <a:pt x="1683" y="352"/>
                  <a:pt x="1590" y="352"/>
                </a:cubicBezTo>
                <a:cubicBezTo>
                  <a:pt x="1505" y="352"/>
                  <a:pt x="1407" y="377"/>
                  <a:pt x="1407" y="470"/>
                </a:cubicBezTo>
                <a:cubicBezTo>
                  <a:pt x="1407" y="579"/>
                  <a:pt x="1557" y="597"/>
                  <a:pt x="1688" y="631"/>
                </a:cubicBezTo>
                <a:cubicBezTo>
                  <a:pt x="1830" y="665"/>
                  <a:pt x="1970" y="716"/>
                  <a:pt x="1970" y="895"/>
                </a:cubicBezTo>
                <a:cubicBezTo>
                  <a:pt x="1970" y="1115"/>
                  <a:pt x="1778" y="1187"/>
                  <a:pt x="1603" y="1187"/>
                </a:cubicBezTo>
                <a:cubicBezTo>
                  <a:pt x="1410" y="1187"/>
                  <a:pt x="1247" y="1102"/>
                  <a:pt x="1239" y="873"/>
                </a:cubicBezTo>
                <a:cubicBezTo>
                  <a:pt x="1239" y="873"/>
                  <a:pt x="1380" y="873"/>
                  <a:pt x="1380" y="873"/>
                </a:cubicBezTo>
                <a:close/>
                <a:moveTo>
                  <a:pt x="511" y="1051"/>
                </a:moveTo>
                <a:cubicBezTo>
                  <a:pt x="544" y="1090"/>
                  <a:pt x="597" y="1090"/>
                  <a:pt x="636" y="1057"/>
                </a:cubicBezTo>
                <a:cubicBezTo>
                  <a:pt x="676" y="1025"/>
                  <a:pt x="687" y="971"/>
                  <a:pt x="655" y="931"/>
                </a:cubicBezTo>
                <a:cubicBezTo>
                  <a:pt x="595" y="859"/>
                  <a:pt x="534" y="785"/>
                  <a:pt x="474" y="712"/>
                </a:cubicBezTo>
                <a:cubicBezTo>
                  <a:pt x="348" y="560"/>
                  <a:pt x="404" y="372"/>
                  <a:pt x="574" y="265"/>
                </a:cubicBezTo>
                <a:cubicBezTo>
                  <a:pt x="725" y="170"/>
                  <a:pt x="1000" y="204"/>
                  <a:pt x="1095" y="359"/>
                </a:cubicBezTo>
                <a:cubicBezTo>
                  <a:pt x="1022" y="141"/>
                  <a:pt x="775" y="0"/>
                  <a:pt x="502" y="68"/>
                </a:cubicBezTo>
                <a:cubicBezTo>
                  <a:pt x="265" y="127"/>
                  <a:pt x="0" y="431"/>
                  <a:pt x="290" y="782"/>
                </a:cubicBezTo>
                <a:cubicBezTo>
                  <a:pt x="364" y="872"/>
                  <a:pt x="437" y="962"/>
                  <a:pt x="511" y="10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33" name="Group 4"/>
          <p:cNvGrpSpPr>
            <a:grpSpLocks noChangeAspect="1"/>
          </p:cNvGrpSpPr>
          <p:nvPr userDrawn="1"/>
        </p:nvGrpSpPr>
        <p:grpSpPr bwMode="auto">
          <a:xfrm>
            <a:off x="361950" y="314325"/>
            <a:ext cx="1792288" cy="571500"/>
            <a:chOff x="228" y="198"/>
            <a:chExt cx="1129" cy="360"/>
          </a:xfrm>
        </p:grpSpPr>
        <p:sp>
          <p:nvSpPr>
            <p:cNvPr id="39" name="Freeform 5"/>
            <p:cNvSpPr>
              <a:spLocks/>
            </p:cNvSpPr>
            <p:nvPr userDrawn="1"/>
          </p:nvSpPr>
          <p:spPr bwMode="auto">
            <a:xfrm>
              <a:off x="544" y="347"/>
              <a:ext cx="42" cy="66"/>
            </a:xfrm>
            <a:custGeom>
              <a:avLst/>
              <a:gdLst>
                <a:gd name="T0" fmla="*/ 327 w 389"/>
                <a:gd name="T1" fmla="*/ 122 h 607"/>
                <a:gd name="T2" fmla="*/ 214 w 389"/>
                <a:gd name="T3" fmla="*/ 68 h 607"/>
                <a:gd name="T4" fmla="*/ 102 w 389"/>
                <a:gd name="T5" fmla="*/ 162 h 607"/>
                <a:gd name="T6" fmla="*/ 220 w 389"/>
                <a:gd name="T7" fmla="*/ 263 h 607"/>
                <a:gd name="T8" fmla="*/ 389 w 389"/>
                <a:gd name="T9" fmla="*/ 432 h 607"/>
                <a:gd name="T10" fmla="*/ 190 w 389"/>
                <a:gd name="T11" fmla="*/ 607 h 607"/>
                <a:gd name="T12" fmla="*/ 0 w 389"/>
                <a:gd name="T13" fmla="*/ 523 h 607"/>
                <a:gd name="T14" fmla="*/ 63 w 389"/>
                <a:gd name="T15" fmla="*/ 470 h 607"/>
                <a:gd name="T16" fmla="*/ 191 w 389"/>
                <a:gd name="T17" fmla="*/ 538 h 607"/>
                <a:gd name="T18" fmla="*/ 307 w 389"/>
                <a:gd name="T19" fmla="*/ 439 h 607"/>
                <a:gd name="T20" fmla="*/ 170 w 389"/>
                <a:gd name="T21" fmla="*/ 327 h 607"/>
                <a:gd name="T22" fmla="*/ 20 w 389"/>
                <a:gd name="T23" fmla="*/ 165 h 607"/>
                <a:gd name="T24" fmla="*/ 218 w 389"/>
                <a:gd name="T25" fmla="*/ 0 h 607"/>
                <a:gd name="T26" fmla="*/ 384 w 389"/>
                <a:gd name="T27" fmla="*/ 66 h 607"/>
                <a:gd name="T28" fmla="*/ 327 w 389"/>
                <a:gd name="T29" fmla="*/ 12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607">
                  <a:moveTo>
                    <a:pt x="327" y="122"/>
                  </a:moveTo>
                  <a:cubicBezTo>
                    <a:pt x="304" y="90"/>
                    <a:pt x="262" y="68"/>
                    <a:pt x="214" y="68"/>
                  </a:cubicBezTo>
                  <a:cubicBezTo>
                    <a:pt x="162" y="68"/>
                    <a:pt x="102" y="97"/>
                    <a:pt x="102" y="162"/>
                  </a:cubicBezTo>
                  <a:cubicBezTo>
                    <a:pt x="102" y="225"/>
                    <a:pt x="155" y="242"/>
                    <a:pt x="220" y="263"/>
                  </a:cubicBezTo>
                  <a:cubicBezTo>
                    <a:pt x="297" y="287"/>
                    <a:pt x="389" y="317"/>
                    <a:pt x="389" y="432"/>
                  </a:cubicBezTo>
                  <a:cubicBezTo>
                    <a:pt x="389" y="551"/>
                    <a:pt x="292" y="607"/>
                    <a:pt x="190" y="607"/>
                  </a:cubicBezTo>
                  <a:cubicBezTo>
                    <a:pt x="117" y="607"/>
                    <a:pt x="44" y="578"/>
                    <a:pt x="0" y="523"/>
                  </a:cubicBezTo>
                  <a:lnTo>
                    <a:pt x="63" y="470"/>
                  </a:lnTo>
                  <a:cubicBezTo>
                    <a:pt x="90" y="510"/>
                    <a:pt x="138" y="538"/>
                    <a:pt x="191" y="538"/>
                  </a:cubicBezTo>
                  <a:cubicBezTo>
                    <a:pt x="245" y="538"/>
                    <a:pt x="307" y="507"/>
                    <a:pt x="307" y="439"/>
                  </a:cubicBezTo>
                  <a:cubicBezTo>
                    <a:pt x="307" y="369"/>
                    <a:pt x="244" y="350"/>
                    <a:pt x="170" y="327"/>
                  </a:cubicBezTo>
                  <a:cubicBezTo>
                    <a:pt x="97" y="304"/>
                    <a:pt x="20" y="271"/>
                    <a:pt x="20" y="165"/>
                  </a:cubicBezTo>
                  <a:cubicBezTo>
                    <a:pt x="20" y="50"/>
                    <a:pt x="123" y="0"/>
                    <a:pt x="218" y="0"/>
                  </a:cubicBezTo>
                  <a:cubicBezTo>
                    <a:pt x="285" y="0"/>
                    <a:pt x="348" y="26"/>
                    <a:pt x="384" y="66"/>
                  </a:cubicBezTo>
                  <a:lnTo>
                    <a:pt x="327"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 name="Freeform 6"/>
            <p:cNvSpPr>
              <a:spLocks noEditPoints="1"/>
            </p:cNvSpPr>
            <p:nvPr userDrawn="1"/>
          </p:nvSpPr>
          <p:spPr bwMode="auto">
            <a:xfrm>
              <a:off x="591" y="349"/>
              <a:ext cx="61" cy="62"/>
            </a:xfrm>
            <a:custGeom>
              <a:avLst/>
              <a:gdLst>
                <a:gd name="T0" fmla="*/ 89 w 571"/>
                <a:gd name="T1" fmla="*/ 577 h 577"/>
                <a:gd name="T2" fmla="*/ 0 w 571"/>
                <a:gd name="T3" fmla="*/ 577 h 577"/>
                <a:gd name="T4" fmla="*/ 250 w 571"/>
                <a:gd name="T5" fmla="*/ 0 h 577"/>
                <a:gd name="T6" fmla="*/ 323 w 571"/>
                <a:gd name="T7" fmla="*/ 0 h 577"/>
                <a:gd name="T8" fmla="*/ 571 w 571"/>
                <a:gd name="T9" fmla="*/ 577 h 577"/>
                <a:gd name="T10" fmla="*/ 480 w 571"/>
                <a:gd name="T11" fmla="*/ 577 h 577"/>
                <a:gd name="T12" fmla="*/ 421 w 571"/>
                <a:gd name="T13" fmla="*/ 435 h 577"/>
                <a:gd name="T14" fmla="*/ 147 w 571"/>
                <a:gd name="T15" fmla="*/ 435 h 577"/>
                <a:gd name="T16" fmla="*/ 89 w 571"/>
                <a:gd name="T17" fmla="*/ 577 h 577"/>
                <a:gd name="T18" fmla="*/ 176 w 571"/>
                <a:gd name="T19" fmla="*/ 364 h 577"/>
                <a:gd name="T20" fmla="*/ 392 w 571"/>
                <a:gd name="T21" fmla="*/ 364 h 577"/>
                <a:gd name="T22" fmla="*/ 284 w 571"/>
                <a:gd name="T23" fmla="*/ 94 h 577"/>
                <a:gd name="T24" fmla="*/ 176 w 571"/>
                <a:gd name="T25" fmla="*/ 364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577">
                  <a:moveTo>
                    <a:pt x="89" y="577"/>
                  </a:moveTo>
                  <a:lnTo>
                    <a:pt x="0" y="577"/>
                  </a:lnTo>
                  <a:lnTo>
                    <a:pt x="250" y="0"/>
                  </a:lnTo>
                  <a:lnTo>
                    <a:pt x="323" y="0"/>
                  </a:lnTo>
                  <a:lnTo>
                    <a:pt x="571" y="577"/>
                  </a:lnTo>
                  <a:lnTo>
                    <a:pt x="480" y="577"/>
                  </a:lnTo>
                  <a:lnTo>
                    <a:pt x="421" y="435"/>
                  </a:lnTo>
                  <a:lnTo>
                    <a:pt x="147" y="435"/>
                  </a:lnTo>
                  <a:lnTo>
                    <a:pt x="89" y="577"/>
                  </a:lnTo>
                  <a:close/>
                  <a:moveTo>
                    <a:pt x="176" y="364"/>
                  </a:moveTo>
                  <a:lnTo>
                    <a:pt x="392" y="364"/>
                  </a:lnTo>
                  <a:lnTo>
                    <a:pt x="284" y="94"/>
                  </a:lnTo>
                  <a:lnTo>
                    <a:pt x="176" y="3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 name="Freeform 7"/>
            <p:cNvSpPr>
              <a:spLocks/>
            </p:cNvSpPr>
            <p:nvPr userDrawn="1"/>
          </p:nvSpPr>
          <p:spPr bwMode="auto">
            <a:xfrm>
              <a:off x="656" y="347"/>
              <a:ext cx="42" cy="66"/>
            </a:xfrm>
            <a:custGeom>
              <a:avLst/>
              <a:gdLst>
                <a:gd name="T0" fmla="*/ 327 w 390"/>
                <a:gd name="T1" fmla="*/ 122 h 607"/>
                <a:gd name="T2" fmla="*/ 215 w 390"/>
                <a:gd name="T3" fmla="*/ 68 h 607"/>
                <a:gd name="T4" fmla="*/ 102 w 390"/>
                <a:gd name="T5" fmla="*/ 162 h 607"/>
                <a:gd name="T6" fmla="*/ 220 w 390"/>
                <a:gd name="T7" fmla="*/ 263 h 607"/>
                <a:gd name="T8" fmla="*/ 390 w 390"/>
                <a:gd name="T9" fmla="*/ 432 h 607"/>
                <a:gd name="T10" fmla="*/ 190 w 390"/>
                <a:gd name="T11" fmla="*/ 607 h 607"/>
                <a:gd name="T12" fmla="*/ 0 w 390"/>
                <a:gd name="T13" fmla="*/ 523 h 607"/>
                <a:gd name="T14" fmla="*/ 63 w 390"/>
                <a:gd name="T15" fmla="*/ 470 h 607"/>
                <a:gd name="T16" fmla="*/ 192 w 390"/>
                <a:gd name="T17" fmla="*/ 538 h 607"/>
                <a:gd name="T18" fmla="*/ 308 w 390"/>
                <a:gd name="T19" fmla="*/ 439 h 607"/>
                <a:gd name="T20" fmla="*/ 171 w 390"/>
                <a:gd name="T21" fmla="*/ 327 h 607"/>
                <a:gd name="T22" fmla="*/ 21 w 390"/>
                <a:gd name="T23" fmla="*/ 165 h 607"/>
                <a:gd name="T24" fmla="*/ 219 w 390"/>
                <a:gd name="T25" fmla="*/ 0 h 607"/>
                <a:gd name="T26" fmla="*/ 384 w 390"/>
                <a:gd name="T27" fmla="*/ 66 h 607"/>
                <a:gd name="T28" fmla="*/ 327 w 390"/>
                <a:gd name="T29" fmla="*/ 122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07">
                  <a:moveTo>
                    <a:pt x="327" y="122"/>
                  </a:moveTo>
                  <a:cubicBezTo>
                    <a:pt x="304" y="90"/>
                    <a:pt x="263" y="68"/>
                    <a:pt x="215" y="68"/>
                  </a:cubicBezTo>
                  <a:cubicBezTo>
                    <a:pt x="163" y="68"/>
                    <a:pt x="102" y="97"/>
                    <a:pt x="102" y="162"/>
                  </a:cubicBezTo>
                  <a:cubicBezTo>
                    <a:pt x="102" y="225"/>
                    <a:pt x="155" y="242"/>
                    <a:pt x="220" y="263"/>
                  </a:cubicBezTo>
                  <a:cubicBezTo>
                    <a:pt x="298" y="287"/>
                    <a:pt x="390" y="317"/>
                    <a:pt x="390" y="432"/>
                  </a:cubicBezTo>
                  <a:cubicBezTo>
                    <a:pt x="390" y="551"/>
                    <a:pt x="293" y="607"/>
                    <a:pt x="190" y="607"/>
                  </a:cubicBezTo>
                  <a:cubicBezTo>
                    <a:pt x="118" y="607"/>
                    <a:pt x="44" y="578"/>
                    <a:pt x="0" y="523"/>
                  </a:cubicBezTo>
                  <a:lnTo>
                    <a:pt x="63" y="470"/>
                  </a:lnTo>
                  <a:cubicBezTo>
                    <a:pt x="90" y="510"/>
                    <a:pt x="139" y="538"/>
                    <a:pt x="192" y="538"/>
                  </a:cubicBezTo>
                  <a:cubicBezTo>
                    <a:pt x="246" y="538"/>
                    <a:pt x="308" y="507"/>
                    <a:pt x="308" y="439"/>
                  </a:cubicBezTo>
                  <a:cubicBezTo>
                    <a:pt x="308" y="369"/>
                    <a:pt x="244" y="350"/>
                    <a:pt x="171" y="327"/>
                  </a:cubicBezTo>
                  <a:cubicBezTo>
                    <a:pt x="97" y="304"/>
                    <a:pt x="21" y="271"/>
                    <a:pt x="21" y="165"/>
                  </a:cubicBezTo>
                  <a:cubicBezTo>
                    <a:pt x="21" y="50"/>
                    <a:pt x="123" y="0"/>
                    <a:pt x="219" y="0"/>
                  </a:cubicBezTo>
                  <a:cubicBezTo>
                    <a:pt x="286" y="0"/>
                    <a:pt x="348" y="26"/>
                    <a:pt x="384" y="66"/>
                  </a:cubicBezTo>
                  <a:lnTo>
                    <a:pt x="327"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 name="Freeform 8"/>
            <p:cNvSpPr>
              <a:spLocks noEditPoints="1"/>
            </p:cNvSpPr>
            <p:nvPr userDrawn="1"/>
          </p:nvSpPr>
          <p:spPr bwMode="auto">
            <a:xfrm>
              <a:off x="704" y="347"/>
              <a:ext cx="17" cy="17"/>
            </a:xfrm>
            <a:custGeom>
              <a:avLst/>
              <a:gdLst>
                <a:gd name="T0" fmla="*/ 79 w 158"/>
                <a:gd name="T1" fmla="*/ 0 h 156"/>
                <a:gd name="T2" fmla="*/ 158 w 158"/>
                <a:gd name="T3" fmla="*/ 78 h 156"/>
                <a:gd name="T4" fmla="*/ 79 w 158"/>
                <a:gd name="T5" fmla="*/ 156 h 156"/>
                <a:gd name="T6" fmla="*/ 0 w 158"/>
                <a:gd name="T7" fmla="*/ 78 h 156"/>
                <a:gd name="T8" fmla="*/ 79 w 158"/>
                <a:gd name="T9" fmla="*/ 0 h 156"/>
                <a:gd name="T10" fmla="*/ 79 w 158"/>
                <a:gd name="T11" fmla="*/ 146 h 156"/>
                <a:gd name="T12" fmla="*/ 147 w 158"/>
                <a:gd name="T13" fmla="*/ 78 h 156"/>
                <a:gd name="T14" fmla="*/ 79 w 158"/>
                <a:gd name="T15" fmla="*/ 10 h 156"/>
                <a:gd name="T16" fmla="*/ 11 w 158"/>
                <a:gd name="T17" fmla="*/ 78 h 156"/>
                <a:gd name="T18" fmla="*/ 79 w 158"/>
                <a:gd name="T19" fmla="*/ 146 h 156"/>
                <a:gd name="T20" fmla="*/ 49 w 158"/>
                <a:gd name="T21" fmla="*/ 34 h 156"/>
                <a:gd name="T22" fmla="*/ 80 w 158"/>
                <a:gd name="T23" fmla="*/ 34 h 156"/>
                <a:gd name="T24" fmla="*/ 111 w 158"/>
                <a:gd name="T25" fmla="*/ 59 h 156"/>
                <a:gd name="T26" fmla="*/ 90 w 158"/>
                <a:gd name="T27" fmla="*/ 83 h 156"/>
                <a:gd name="T28" fmla="*/ 115 w 158"/>
                <a:gd name="T29" fmla="*/ 122 h 156"/>
                <a:gd name="T30" fmla="*/ 98 w 158"/>
                <a:gd name="T31" fmla="*/ 122 h 156"/>
                <a:gd name="T32" fmla="*/ 76 w 158"/>
                <a:gd name="T33" fmla="*/ 84 h 156"/>
                <a:gd name="T34" fmla="*/ 63 w 158"/>
                <a:gd name="T35" fmla="*/ 84 h 156"/>
                <a:gd name="T36" fmla="*/ 63 w 158"/>
                <a:gd name="T37" fmla="*/ 122 h 156"/>
                <a:gd name="T38" fmla="*/ 49 w 158"/>
                <a:gd name="T39" fmla="*/ 122 h 156"/>
                <a:gd name="T40" fmla="*/ 49 w 158"/>
                <a:gd name="T41" fmla="*/ 34 h 156"/>
                <a:gd name="T42" fmla="*/ 77 w 158"/>
                <a:gd name="T43" fmla="*/ 74 h 156"/>
                <a:gd name="T44" fmla="*/ 98 w 158"/>
                <a:gd name="T45" fmla="*/ 59 h 156"/>
                <a:gd name="T46" fmla="*/ 79 w 158"/>
                <a:gd name="T47" fmla="*/ 45 h 156"/>
                <a:gd name="T48" fmla="*/ 63 w 158"/>
                <a:gd name="T49" fmla="*/ 45 h 156"/>
                <a:gd name="T50" fmla="*/ 63 w 158"/>
                <a:gd name="T51" fmla="*/ 74 h 156"/>
                <a:gd name="T52" fmla="*/ 77 w 158"/>
                <a:gd name="T53" fmla="*/ 7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56">
                  <a:moveTo>
                    <a:pt x="79" y="0"/>
                  </a:moveTo>
                  <a:cubicBezTo>
                    <a:pt x="122" y="0"/>
                    <a:pt x="158" y="35"/>
                    <a:pt x="158" y="78"/>
                  </a:cubicBezTo>
                  <a:cubicBezTo>
                    <a:pt x="158" y="122"/>
                    <a:pt x="122" y="156"/>
                    <a:pt x="79" y="156"/>
                  </a:cubicBezTo>
                  <a:cubicBezTo>
                    <a:pt x="35" y="156"/>
                    <a:pt x="0" y="122"/>
                    <a:pt x="0" y="78"/>
                  </a:cubicBezTo>
                  <a:cubicBezTo>
                    <a:pt x="0" y="35"/>
                    <a:pt x="35" y="0"/>
                    <a:pt x="79" y="0"/>
                  </a:cubicBezTo>
                  <a:close/>
                  <a:moveTo>
                    <a:pt x="79" y="146"/>
                  </a:moveTo>
                  <a:cubicBezTo>
                    <a:pt x="116" y="146"/>
                    <a:pt x="147" y="115"/>
                    <a:pt x="147" y="78"/>
                  </a:cubicBezTo>
                  <a:cubicBezTo>
                    <a:pt x="147" y="41"/>
                    <a:pt x="116" y="10"/>
                    <a:pt x="79" y="10"/>
                  </a:cubicBezTo>
                  <a:cubicBezTo>
                    <a:pt x="41" y="10"/>
                    <a:pt x="11" y="41"/>
                    <a:pt x="11" y="78"/>
                  </a:cubicBezTo>
                  <a:cubicBezTo>
                    <a:pt x="11" y="115"/>
                    <a:pt x="41" y="146"/>
                    <a:pt x="79" y="146"/>
                  </a:cubicBezTo>
                  <a:close/>
                  <a:moveTo>
                    <a:pt x="49" y="34"/>
                  </a:moveTo>
                  <a:lnTo>
                    <a:pt x="80" y="34"/>
                  </a:lnTo>
                  <a:cubicBezTo>
                    <a:pt x="97" y="34"/>
                    <a:pt x="111" y="41"/>
                    <a:pt x="111" y="59"/>
                  </a:cubicBezTo>
                  <a:cubicBezTo>
                    <a:pt x="111" y="73"/>
                    <a:pt x="102" y="81"/>
                    <a:pt x="90" y="83"/>
                  </a:cubicBezTo>
                  <a:lnTo>
                    <a:pt x="115" y="122"/>
                  </a:lnTo>
                  <a:lnTo>
                    <a:pt x="98" y="122"/>
                  </a:lnTo>
                  <a:lnTo>
                    <a:pt x="76" y="84"/>
                  </a:lnTo>
                  <a:lnTo>
                    <a:pt x="63" y="84"/>
                  </a:lnTo>
                  <a:lnTo>
                    <a:pt x="63" y="122"/>
                  </a:lnTo>
                  <a:lnTo>
                    <a:pt x="49" y="122"/>
                  </a:lnTo>
                  <a:lnTo>
                    <a:pt x="49" y="34"/>
                  </a:lnTo>
                  <a:close/>
                  <a:moveTo>
                    <a:pt x="77" y="74"/>
                  </a:moveTo>
                  <a:cubicBezTo>
                    <a:pt x="88" y="74"/>
                    <a:pt x="98" y="70"/>
                    <a:pt x="98" y="59"/>
                  </a:cubicBezTo>
                  <a:cubicBezTo>
                    <a:pt x="98" y="48"/>
                    <a:pt x="88" y="45"/>
                    <a:pt x="79" y="45"/>
                  </a:cubicBezTo>
                  <a:lnTo>
                    <a:pt x="63" y="45"/>
                  </a:lnTo>
                  <a:lnTo>
                    <a:pt x="63" y="74"/>
                  </a:lnTo>
                  <a:lnTo>
                    <a:pt x="77"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 name="Freeform 9"/>
            <p:cNvSpPr>
              <a:spLocks/>
            </p:cNvSpPr>
            <p:nvPr userDrawn="1"/>
          </p:nvSpPr>
          <p:spPr bwMode="auto">
            <a:xfrm>
              <a:off x="742" y="349"/>
              <a:ext cx="39" cy="62"/>
            </a:xfrm>
            <a:custGeom>
              <a:avLst/>
              <a:gdLst>
                <a:gd name="T0" fmla="*/ 81 w 360"/>
                <a:gd name="T1" fmla="*/ 577 h 577"/>
                <a:gd name="T2" fmla="*/ 0 w 360"/>
                <a:gd name="T3" fmla="*/ 577 h 577"/>
                <a:gd name="T4" fmla="*/ 0 w 360"/>
                <a:gd name="T5" fmla="*/ 0 h 577"/>
                <a:gd name="T6" fmla="*/ 360 w 360"/>
                <a:gd name="T7" fmla="*/ 0 h 577"/>
                <a:gd name="T8" fmla="*/ 360 w 360"/>
                <a:gd name="T9" fmla="*/ 71 h 577"/>
                <a:gd name="T10" fmla="*/ 81 w 360"/>
                <a:gd name="T11" fmla="*/ 71 h 577"/>
                <a:gd name="T12" fmla="*/ 81 w 360"/>
                <a:gd name="T13" fmla="*/ 250 h 577"/>
                <a:gd name="T14" fmla="*/ 342 w 360"/>
                <a:gd name="T15" fmla="*/ 250 h 577"/>
                <a:gd name="T16" fmla="*/ 342 w 360"/>
                <a:gd name="T17" fmla="*/ 320 h 577"/>
                <a:gd name="T18" fmla="*/ 81 w 360"/>
                <a:gd name="T19" fmla="*/ 320 h 577"/>
                <a:gd name="T20" fmla="*/ 81 w 360"/>
                <a:gd name="T21"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0" h="577">
                  <a:moveTo>
                    <a:pt x="81" y="577"/>
                  </a:moveTo>
                  <a:lnTo>
                    <a:pt x="0" y="577"/>
                  </a:lnTo>
                  <a:lnTo>
                    <a:pt x="0" y="0"/>
                  </a:lnTo>
                  <a:lnTo>
                    <a:pt x="360" y="0"/>
                  </a:lnTo>
                  <a:lnTo>
                    <a:pt x="360" y="71"/>
                  </a:lnTo>
                  <a:lnTo>
                    <a:pt x="81" y="71"/>
                  </a:lnTo>
                  <a:lnTo>
                    <a:pt x="81" y="250"/>
                  </a:lnTo>
                  <a:lnTo>
                    <a:pt x="342" y="250"/>
                  </a:lnTo>
                  <a:lnTo>
                    <a:pt x="342" y="320"/>
                  </a:lnTo>
                  <a:lnTo>
                    <a:pt x="81" y="320"/>
                  </a:lnTo>
                  <a:lnTo>
                    <a:pt x="81" y="5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 name="Freeform 10"/>
            <p:cNvSpPr>
              <a:spLocks noEditPoints="1"/>
            </p:cNvSpPr>
            <p:nvPr userDrawn="1"/>
          </p:nvSpPr>
          <p:spPr bwMode="auto">
            <a:xfrm>
              <a:off x="789" y="347"/>
              <a:ext cx="66" cy="66"/>
            </a:xfrm>
            <a:custGeom>
              <a:avLst/>
              <a:gdLst>
                <a:gd name="T0" fmla="*/ 304 w 611"/>
                <a:gd name="T1" fmla="*/ 607 h 607"/>
                <a:gd name="T2" fmla="*/ 0 w 611"/>
                <a:gd name="T3" fmla="*/ 303 h 607"/>
                <a:gd name="T4" fmla="*/ 304 w 611"/>
                <a:gd name="T5" fmla="*/ 0 h 607"/>
                <a:gd name="T6" fmla="*/ 611 w 611"/>
                <a:gd name="T7" fmla="*/ 303 h 607"/>
                <a:gd name="T8" fmla="*/ 304 w 611"/>
                <a:gd name="T9" fmla="*/ 607 h 607"/>
                <a:gd name="T10" fmla="*/ 304 w 611"/>
                <a:gd name="T11" fmla="*/ 71 h 607"/>
                <a:gd name="T12" fmla="*/ 87 w 611"/>
                <a:gd name="T13" fmla="*/ 303 h 607"/>
                <a:gd name="T14" fmla="*/ 304 w 611"/>
                <a:gd name="T15" fmla="*/ 534 h 607"/>
                <a:gd name="T16" fmla="*/ 524 w 611"/>
                <a:gd name="T17" fmla="*/ 303 h 607"/>
                <a:gd name="T18" fmla="*/ 304 w 611"/>
                <a:gd name="T19" fmla="*/ 71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607">
                  <a:moveTo>
                    <a:pt x="304" y="607"/>
                  </a:moveTo>
                  <a:cubicBezTo>
                    <a:pt x="129" y="607"/>
                    <a:pt x="0" y="480"/>
                    <a:pt x="0" y="303"/>
                  </a:cubicBezTo>
                  <a:cubicBezTo>
                    <a:pt x="0" y="123"/>
                    <a:pt x="129" y="0"/>
                    <a:pt x="304" y="0"/>
                  </a:cubicBezTo>
                  <a:cubicBezTo>
                    <a:pt x="481" y="0"/>
                    <a:pt x="611" y="123"/>
                    <a:pt x="611" y="303"/>
                  </a:cubicBezTo>
                  <a:cubicBezTo>
                    <a:pt x="611" y="480"/>
                    <a:pt x="481" y="607"/>
                    <a:pt x="304" y="607"/>
                  </a:cubicBezTo>
                  <a:close/>
                  <a:moveTo>
                    <a:pt x="304" y="71"/>
                  </a:moveTo>
                  <a:cubicBezTo>
                    <a:pt x="172" y="71"/>
                    <a:pt x="87" y="176"/>
                    <a:pt x="87" y="303"/>
                  </a:cubicBezTo>
                  <a:cubicBezTo>
                    <a:pt x="87" y="432"/>
                    <a:pt x="172" y="534"/>
                    <a:pt x="304" y="534"/>
                  </a:cubicBezTo>
                  <a:cubicBezTo>
                    <a:pt x="438" y="534"/>
                    <a:pt x="524" y="432"/>
                    <a:pt x="524" y="303"/>
                  </a:cubicBezTo>
                  <a:cubicBezTo>
                    <a:pt x="524" y="176"/>
                    <a:pt x="439" y="71"/>
                    <a:pt x="304"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 name="Freeform 11"/>
            <p:cNvSpPr>
              <a:spLocks noEditPoints="1"/>
            </p:cNvSpPr>
            <p:nvPr userDrawn="1"/>
          </p:nvSpPr>
          <p:spPr bwMode="auto">
            <a:xfrm>
              <a:off x="866" y="349"/>
              <a:ext cx="45" cy="62"/>
            </a:xfrm>
            <a:custGeom>
              <a:avLst/>
              <a:gdLst>
                <a:gd name="T0" fmla="*/ 81 w 412"/>
                <a:gd name="T1" fmla="*/ 577 h 577"/>
                <a:gd name="T2" fmla="*/ 0 w 412"/>
                <a:gd name="T3" fmla="*/ 577 h 577"/>
                <a:gd name="T4" fmla="*/ 0 w 412"/>
                <a:gd name="T5" fmla="*/ 0 h 577"/>
                <a:gd name="T6" fmla="*/ 185 w 412"/>
                <a:gd name="T7" fmla="*/ 0 h 577"/>
                <a:gd name="T8" fmla="*/ 391 w 412"/>
                <a:gd name="T9" fmla="*/ 160 h 577"/>
                <a:gd name="T10" fmla="*/ 250 w 412"/>
                <a:gd name="T11" fmla="*/ 312 h 577"/>
                <a:gd name="T12" fmla="*/ 412 w 412"/>
                <a:gd name="T13" fmla="*/ 577 h 577"/>
                <a:gd name="T14" fmla="*/ 314 w 412"/>
                <a:gd name="T15" fmla="*/ 577 h 577"/>
                <a:gd name="T16" fmla="*/ 167 w 412"/>
                <a:gd name="T17" fmla="*/ 320 h 577"/>
                <a:gd name="T18" fmla="*/ 81 w 412"/>
                <a:gd name="T19" fmla="*/ 320 h 577"/>
                <a:gd name="T20" fmla="*/ 81 w 412"/>
                <a:gd name="T21" fmla="*/ 577 h 577"/>
                <a:gd name="T22" fmla="*/ 81 w 412"/>
                <a:gd name="T23" fmla="*/ 253 h 577"/>
                <a:gd name="T24" fmla="*/ 174 w 412"/>
                <a:gd name="T25" fmla="*/ 253 h 577"/>
                <a:gd name="T26" fmla="*/ 309 w 412"/>
                <a:gd name="T27" fmla="*/ 160 h 577"/>
                <a:gd name="T28" fmla="*/ 179 w 412"/>
                <a:gd name="T29" fmla="*/ 69 h 577"/>
                <a:gd name="T30" fmla="*/ 81 w 412"/>
                <a:gd name="T31" fmla="*/ 69 h 577"/>
                <a:gd name="T32" fmla="*/ 81 w 412"/>
                <a:gd name="T33" fmla="*/ 253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2" h="577">
                  <a:moveTo>
                    <a:pt x="81" y="577"/>
                  </a:moveTo>
                  <a:lnTo>
                    <a:pt x="0" y="577"/>
                  </a:lnTo>
                  <a:lnTo>
                    <a:pt x="0" y="0"/>
                  </a:lnTo>
                  <a:lnTo>
                    <a:pt x="185" y="0"/>
                  </a:lnTo>
                  <a:cubicBezTo>
                    <a:pt x="297" y="0"/>
                    <a:pt x="391" y="42"/>
                    <a:pt x="391" y="160"/>
                  </a:cubicBezTo>
                  <a:cubicBezTo>
                    <a:pt x="391" y="245"/>
                    <a:pt x="333" y="298"/>
                    <a:pt x="250" y="312"/>
                  </a:cubicBezTo>
                  <a:lnTo>
                    <a:pt x="412" y="577"/>
                  </a:lnTo>
                  <a:lnTo>
                    <a:pt x="314" y="577"/>
                  </a:lnTo>
                  <a:lnTo>
                    <a:pt x="167" y="320"/>
                  </a:lnTo>
                  <a:lnTo>
                    <a:pt x="81" y="320"/>
                  </a:lnTo>
                  <a:lnTo>
                    <a:pt x="81" y="577"/>
                  </a:lnTo>
                  <a:close/>
                  <a:moveTo>
                    <a:pt x="81" y="253"/>
                  </a:moveTo>
                  <a:lnTo>
                    <a:pt x="174" y="253"/>
                  </a:lnTo>
                  <a:cubicBezTo>
                    <a:pt x="250" y="253"/>
                    <a:pt x="309" y="229"/>
                    <a:pt x="309" y="160"/>
                  </a:cubicBezTo>
                  <a:cubicBezTo>
                    <a:pt x="309" y="91"/>
                    <a:pt x="250" y="69"/>
                    <a:pt x="179" y="69"/>
                  </a:cubicBezTo>
                  <a:lnTo>
                    <a:pt x="81" y="69"/>
                  </a:lnTo>
                  <a:lnTo>
                    <a:pt x="81" y="2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 name="Freeform 12"/>
            <p:cNvSpPr>
              <a:spLocks/>
            </p:cNvSpPr>
            <p:nvPr userDrawn="1"/>
          </p:nvSpPr>
          <p:spPr bwMode="auto">
            <a:xfrm>
              <a:off x="920" y="349"/>
              <a:ext cx="48" cy="64"/>
            </a:xfrm>
            <a:custGeom>
              <a:avLst/>
              <a:gdLst>
                <a:gd name="T0" fmla="*/ 0 w 448"/>
                <a:gd name="T1" fmla="*/ 364 h 592"/>
                <a:gd name="T2" fmla="*/ 0 w 448"/>
                <a:gd name="T3" fmla="*/ 0 h 592"/>
                <a:gd name="T4" fmla="*/ 80 w 448"/>
                <a:gd name="T5" fmla="*/ 0 h 592"/>
                <a:gd name="T6" fmla="*/ 80 w 448"/>
                <a:gd name="T7" fmla="*/ 359 h 592"/>
                <a:gd name="T8" fmla="*/ 224 w 448"/>
                <a:gd name="T9" fmla="*/ 519 h 592"/>
                <a:gd name="T10" fmla="*/ 367 w 448"/>
                <a:gd name="T11" fmla="*/ 359 h 592"/>
                <a:gd name="T12" fmla="*/ 367 w 448"/>
                <a:gd name="T13" fmla="*/ 0 h 592"/>
                <a:gd name="T14" fmla="*/ 448 w 448"/>
                <a:gd name="T15" fmla="*/ 0 h 592"/>
                <a:gd name="T16" fmla="*/ 448 w 448"/>
                <a:gd name="T17" fmla="*/ 364 h 592"/>
                <a:gd name="T18" fmla="*/ 224 w 448"/>
                <a:gd name="T19" fmla="*/ 592 h 592"/>
                <a:gd name="T20" fmla="*/ 0 w 448"/>
                <a:gd name="T21" fmla="*/ 36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592">
                  <a:moveTo>
                    <a:pt x="0" y="364"/>
                  </a:moveTo>
                  <a:lnTo>
                    <a:pt x="0" y="0"/>
                  </a:lnTo>
                  <a:lnTo>
                    <a:pt x="80" y="0"/>
                  </a:lnTo>
                  <a:lnTo>
                    <a:pt x="80" y="359"/>
                  </a:lnTo>
                  <a:cubicBezTo>
                    <a:pt x="80" y="438"/>
                    <a:pt x="116" y="519"/>
                    <a:pt x="224" y="519"/>
                  </a:cubicBezTo>
                  <a:cubicBezTo>
                    <a:pt x="331" y="519"/>
                    <a:pt x="367" y="438"/>
                    <a:pt x="367" y="359"/>
                  </a:cubicBezTo>
                  <a:lnTo>
                    <a:pt x="367" y="0"/>
                  </a:lnTo>
                  <a:lnTo>
                    <a:pt x="448" y="0"/>
                  </a:lnTo>
                  <a:lnTo>
                    <a:pt x="448" y="364"/>
                  </a:lnTo>
                  <a:cubicBezTo>
                    <a:pt x="448" y="482"/>
                    <a:pt x="376" y="592"/>
                    <a:pt x="224" y="592"/>
                  </a:cubicBezTo>
                  <a:cubicBezTo>
                    <a:pt x="71" y="592"/>
                    <a:pt x="0" y="482"/>
                    <a:pt x="0" y="3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 name="Freeform 13"/>
            <p:cNvSpPr>
              <a:spLocks/>
            </p:cNvSpPr>
            <p:nvPr userDrawn="1"/>
          </p:nvSpPr>
          <p:spPr bwMode="auto">
            <a:xfrm>
              <a:off x="983" y="349"/>
              <a:ext cx="64" cy="62"/>
            </a:xfrm>
            <a:custGeom>
              <a:avLst/>
              <a:gdLst>
                <a:gd name="T0" fmla="*/ 298 w 596"/>
                <a:gd name="T1" fmla="*/ 443 h 577"/>
                <a:gd name="T2" fmla="*/ 300 w 596"/>
                <a:gd name="T3" fmla="*/ 443 h 577"/>
                <a:gd name="T4" fmla="*/ 470 w 596"/>
                <a:gd name="T5" fmla="*/ 0 h 577"/>
                <a:gd name="T6" fmla="*/ 596 w 596"/>
                <a:gd name="T7" fmla="*/ 0 h 577"/>
                <a:gd name="T8" fmla="*/ 596 w 596"/>
                <a:gd name="T9" fmla="*/ 577 h 577"/>
                <a:gd name="T10" fmla="*/ 515 w 596"/>
                <a:gd name="T11" fmla="*/ 577 h 577"/>
                <a:gd name="T12" fmla="*/ 515 w 596"/>
                <a:gd name="T13" fmla="*/ 95 h 577"/>
                <a:gd name="T14" fmla="*/ 514 w 596"/>
                <a:gd name="T15" fmla="*/ 95 h 577"/>
                <a:gd name="T16" fmla="*/ 322 w 596"/>
                <a:gd name="T17" fmla="*/ 577 h 577"/>
                <a:gd name="T18" fmla="*/ 271 w 596"/>
                <a:gd name="T19" fmla="*/ 577 h 577"/>
                <a:gd name="T20" fmla="*/ 80 w 596"/>
                <a:gd name="T21" fmla="*/ 95 h 577"/>
                <a:gd name="T22" fmla="*/ 78 w 596"/>
                <a:gd name="T23" fmla="*/ 95 h 577"/>
                <a:gd name="T24" fmla="*/ 78 w 596"/>
                <a:gd name="T25" fmla="*/ 577 h 577"/>
                <a:gd name="T26" fmla="*/ 0 w 596"/>
                <a:gd name="T27" fmla="*/ 577 h 577"/>
                <a:gd name="T28" fmla="*/ 0 w 596"/>
                <a:gd name="T29" fmla="*/ 0 h 577"/>
                <a:gd name="T30" fmla="*/ 126 w 596"/>
                <a:gd name="T31" fmla="*/ 0 h 577"/>
                <a:gd name="T32" fmla="*/ 298 w 596"/>
                <a:gd name="T33" fmla="*/ 443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6" h="577">
                  <a:moveTo>
                    <a:pt x="298" y="443"/>
                  </a:moveTo>
                  <a:lnTo>
                    <a:pt x="300" y="443"/>
                  </a:lnTo>
                  <a:lnTo>
                    <a:pt x="470" y="0"/>
                  </a:lnTo>
                  <a:lnTo>
                    <a:pt x="596" y="0"/>
                  </a:lnTo>
                  <a:lnTo>
                    <a:pt x="596" y="577"/>
                  </a:lnTo>
                  <a:lnTo>
                    <a:pt x="515" y="577"/>
                  </a:lnTo>
                  <a:lnTo>
                    <a:pt x="515" y="95"/>
                  </a:lnTo>
                  <a:lnTo>
                    <a:pt x="514" y="95"/>
                  </a:lnTo>
                  <a:lnTo>
                    <a:pt x="322" y="577"/>
                  </a:lnTo>
                  <a:lnTo>
                    <a:pt x="271" y="577"/>
                  </a:lnTo>
                  <a:lnTo>
                    <a:pt x="80" y="95"/>
                  </a:lnTo>
                  <a:lnTo>
                    <a:pt x="78" y="95"/>
                  </a:lnTo>
                  <a:lnTo>
                    <a:pt x="78" y="577"/>
                  </a:lnTo>
                  <a:lnTo>
                    <a:pt x="0" y="577"/>
                  </a:lnTo>
                  <a:lnTo>
                    <a:pt x="0" y="0"/>
                  </a:lnTo>
                  <a:lnTo>
                    <a:pt x="126" y="0"/>
                  </a:lnTo>
                  <a:lnTo>
                    <a:pt x="298"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 name="Freeform 14"/>
            <p:cNvSpPr>
              <a:spLocks/>
            </p:cNvSpPr>
            <p:nvPr userDrawn="1"/>
          </p:nvSpPr>
          <p:spPr bwMode="auto">
            <a:xfrm>
              <a:off x="228" y="198"/>
              <a:ext cx="360" cy="360"/>
            </a:xfrm>
            <a:custGeom>
              <a:avLst/>
              <a:gdLst>
                <a:gd name="T0" fmla="*/ 1 w 3347"/>
                <a:gd name="T1" fmla="*/ 3347 h 3347"/>
                <a:gd name="T2" fmla="*/ 0 w 3347"/>
                <a:gd name="T3" fmla="*/ 3347 h 3347"/>
                <a:gd name="T4" fmla="*/ 0 w 3347"/>
                <a:gd name="T5" fmla="*/ 0 h 3347"/>
                <a:gd name="T6" fmla="*/ 3347 w 3347"/>
                <a:gd name="T7" fmla="*/ 0 h 3347"/>
                <a:gd name="T8" fmla="*/ 3347 w 3347"/>
                <a:gd name="T9" fmla="*/ 1 h 3347"/>
                <a:gd name="T10" fmla="*/ 2687 w 3347"/>
                <a:gd name="T11" fmla="*/ 660 h 3347"/>
                <a:gd name="T12" fmla="*/ 2687 w 3347"/>
                <a:gd name="T13" fmla="*/ 659 h 3347"/>
                <a:gd name="T14" fmla="*/ 659 w 3347"/>
                <a:gd name="T15" fmla="*/ 659 h 3347"/>
                <a:gd name="T16" fmla="*/ 659 w 3347"/>
                <a:gd name="T17" fmla="*/ 2688 h 3347"/>
                <a:gd name="T18" fmla="*/ 660 w 3347"/>
                <a:gd name="T19" fmla="*/ 2688 h 3347"/>
                <a:gd name="T20" fmla="*/ 1 w 3347"/>
                <a:gd name="T21" fmla="*/ 3347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7" h="3347">
                  <a:moveTo>
                    <a:pt x="1" y="3347"/>
                  </a:moveTo>
                  <a:lnTo>
                    <a:pt x="0" y="3347"/>
                  </a:lnTo>
                  <a:lnTo>
                    <a:pt x="0" y="0"/>
                  </a:lnTo>
                  <a:lnTo>
                    <a:pt x="3347" y="0"/>
                  </a:lnTo>
                  <a:lnTo>
                    <a:pt x="3347" y="1"/>
                  </a:lnTo>
                  <a:lnTo>
                    <a:pt x="2687" y="660"/>
                  </a:lnTo>
                  <a:lnTo>
                    <a:pt x="2687" y="659"/>
                  </a:lnTo>
                  <a:lnTo>
                    <a:pt x="659" y="659"/>
                  </a:lnTo>
                  <a:lnTo>
                    <a:pt x="659" y="2688"/>
                  </a:lnTo>
                  <a:lnTo>
                    <a:pt x="660" y="2688"/>
                  </a:lnTo>
                  <a:lnTo>
                    <a:pt x="1" y="33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 name="Freeform 15"/>
            <p:cNvSpPr>
              <a:spLocks/>
            </p:cNvSpPr>
            <p:nvPr userDrawn="1"/>
          </p:nvSpPr>
          <p:spPr bwMode="auto">
            <a:xfrm>
              <a:off x="369" y="341"/>
              <a:ext cx="148" cy="71"/>
            </a:xfrm>
            <a:custGeom>
              <a:avLst/>
              <a:gdLst>
                <a:gd name="T0" fmla="*/ 1373 w 1373"/>
                <a:gd name="T1" fmla="*/ 0 h 659"/>
                <a:gd name="T2" fmla="*/ 0 w 1373"/>
                <a:gd name="T3" fmla="*/ 0 h 659"/>
                <a:gd name="T4" fmla="*/ 0 w 1373"/>
                <a:gd name="T5" fmla="*/ 659 h 659"/>
                <a:gd name="T6" fmla="*/ 714 w 1373"/>
                <a:gd name="T7" fmla="*/ 659 h 659"/>
                <a:gd name="T8" fmla="*/ 1373 w 1373"/>
                <a:gd name="T9" fmla="*/ 0 h 659"/>
              </a:gdLst>
              <a:ahLst/>
              <a:cxnLst>
                <a:cxn ang="0">
                  <a:pos x="T0" y="T1"/>
                </a:cxn>
                <a:cxn ang="0">
                  <a:pos x="T2" y="T3"/>
                </a:cxn>
                <a:cxn ang="0">
                  <a:pos x="T4" y="T5"/>
                </a:cxn>
                <a:cxn ang="0">
                  <a:pos x="T6" y="T7"/>
                </a:cxn>
                <a:cxn ang="0">
                  <a:pos x="T8" y="T9"/>
                </a:cxn>
              </a:cxnLst>
              <a:rect l="0" t="0" r="r" b="b"/>
              <a:pathLst>
                <a:path w="1373" h="659">
                  <a:moveTo>
                    <a:pt x="1373" y="0"/>
                  </a:moveTo>
                  <a:lnTo>
                    <a:pt x="0" y="0"/>
                  </a:lnTo>
                  <a:lnTo>
                    <a:pt x="0" y="659"/>
                  </a:lnTo>
                  <a:lnTo>
                    <a:pt x="714" y="659"/>
                  </a:lnTo>
                  <a:lnTo>
                    <a:pt x="13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 name="Freeform 16"/>
            <p:cNvSpPr>
              <a:spLocks noEditPoints="1"/>
            </p:cNvSpPr>
            <p:nvPr userDrawn="1"/>
          </p:nvSpPr>
          <p:spPr bwMode="auto">
            <a:xfrm>
              <a:off x="547" y="455"/>
              <a:ext cx="613" cy="67"/>
            </a:xfrm>
            <a:custGeom>
              <a:avLst/>
              <a:gdLst>
                <a:gd name="T0" fmla="*/ 186 w 5705"/>
                <a:gd name="T1" fmla="*/ 604 h 620"/>
                <a:gd name="T2" fmla="*/ 186 w 5705"/>
                <a:gd name="T3" fmla="*/ 16 h 620"/>
                <a:gd name="T4" fmla="*/ 0 w 5705"/>
                <a:gd name="T5" fmla="*/ 604 h 620"/>
                <a:gd name="T6" fmla="*/ 174 w 5705"/>
                <a:gd name="T7" fmla="*/ 58 h 620"/>
                <a:gd name="T8" fmla="*/ 174 w 5705"/>
                <a:gd name="T9" fmla="*/ 562 h 620"/>
                <a:gd name="T10" fmla="*/ 48 w 5705"/>
                <a:gd name="T11" fmla="*/ 58 h 620"/>
                <a:gd name="T12" fmla="*/ 946 w 5705"/>
                <a:gd name="T13" fmla="*/ 319 h 620"/>
                <a:gd name="T14" fmla="*/ 654 w 5705"/>
                <a:gd name="T15" fmla="*/ 277 h 620"/>
                <a:gd name="T16" fmla="*/ 966 w 5705"/>
                <a:gd name="T17" fmla="*/ 58 h 620"/>
                <a:gd name="T18" fmla="*/ 608 w 5705"/>
                <a:gd name="T19" fmla="*/ 16 h 620"/>
                <a:gd name="T20" fmla="*/ 977 w 5705"/>
                <a:gd name="T21" fmla="*/ 604 h 620"/>
                <a:gd name="T22" fmla="*/ 654 w 5705"/>
                <a:gd name="T23" fmla="*/ 562 h 620"/>
                <a:gd name="T24" fmla="*/ 1290 w 5705"/>
                <a:gd name="T25" fmla="*/ 620 h 620"/>
                <a:gd name="T26" fmla="*/ 1512 w 5705"/>
                <a:gd name="T27" fmla="*/ 16 h 620"/>
                <a:gd name="T28" fmla="*/ 1464 w 5705"/>
                <a:gd name="T29" fmla="*/ 378 h 620"/>
                <a:gd name="T30" fmla="*/ 1116 w 5705"/>
                <a:gd name="T31" fmla="*/ 378 h 620"/>
                <a:gd name="T32" fmla="*/ 1069 w 5705"/>
                <a:gd name="T33" fmla="*/ 16 h 620"/>
                <a:gd name="T34" fmla="*/ 1290 w 5705"/>
                <a:gd name="T35" fmla="*/ 620 h 620"/>
                <a:gd name="T36" fmla="*/ 2018 w 5705"/>
                <a:gd name="T37" fmla="*/ 58 h 620"/>
                <a:gd name="T38" fmla="*/ 1575 w 5705"/>
                <a:gd name="T39" fmla="*/ 16 h 620"/>
                <a:gd name="T40" fmla="*/ 1773 w 5705"/>
                <a:gd name="T41" fmla="*/ 58 h 620"/>
                <a:gd name="T42" fmla="*/ 1820 w 5705"/>
                <a:gd name="T43" fmla="*/ 604 h 620"/>
                <a:gd name="T44" fmla="*/ 2396 w 5705"/>
                <a:gd name="T45" fmla="*/ 70 h 620"/>
                <a:gd name="T46" fmla="*/ 2048 w 5705"/>
                <a:gd name="T47" fmla="*/ 159 h 620"/>
                <a:gd name="T48" fmla="*/ 2217 w 5705"/>
                <a:gd name="T49" fmla="*/ 578 h 620"/>
                <a:gd name="T50" fmla="*/ 2039 w 5705"/>
                <a:gd name="T51" fmla="*/ 535 h 620"/>
                <a:gd name="T52" fmla="*/ 2405 w 5705"/>
                <a:gd name="T53" fmla="*/ 454 h 620"/>
                <a:gd name="T54" fmla="*/ 2232 w 5705"/>
                <a:gd name="T55" fmla="*/ 41 h 620"/>
                <a:gd name="T56" fmla="*/ 2396 w 5705"/>
                <a:gd name="T57" fmla="*/ 70 h 620"/>
                <a:gd name="T58" fmla="*/ 2789 w 5705"/>
                <a:gd name="T59" fmla="*/ 577 h 620"/>
                <a:gd name="T60" fmla="*/ 2789 w 5705"/>
                <a:gd name="T61" fmla="*/ 42 h 620"/>
                <a:gd name="T62" fmla="*/ 2991 w 5705"/>
                <a:gd name="T63" fmla="*/ 86 h 620"/>
                <a:gd name="T64" fmla="*/ 2484 w 5705"/>
                <a:gd name="T65" fmla="*/ 310 h 620"/>
                <a:gd name="T66" fmla="*/ 3002 w 5705"/>
                <a:gd name="T67" fmla="*/ 517 h 620"/>
                <a:gd name="T68" fmla="*/ 3089 w 5705"/>
                <a:gd name="T69" fmla="*/ 604 h 620"/>
                <a:gd name="T70" fmla="*/ 3136 w 5705"/>
                <a:gd name="T71" fmla="*/ 321 h 620"/>
                <a:gd name="T72" fmla="*/ 3479 w 5705"/>
                <a:gd name="T73" fmla="*/ 604 h 620"/>
                <a:gd name="T74" fmla="*/ 3527 w 5705"/>
                <a:gd name="T75" fmla="*/ 16 h 620"/>
                <a:gd name="T76" fmla="*/ 3479 w 5705"/>
                <a:gd name="T77" fmla="*/ 277 h 620"/>
                <a:gd name="T78" fmla="*/ 3136 w 5705"/>
                <a:gd name="T79" fmla="*/ 16 h 620"/>
                <a:gd name="T80" fmla="*/ 3089 w 5705"/>
                <a:gd name="T81" fmla="*/ 604 h 620"/>
                <a:gd name="T82" fmla="*/ 3647 w 5705"/>
                <a:gd name="T83" fmla="*/ 16 h 620"/>
                <a:gd name="T84" fmla="*/ 3974 w 5705"/>
                <a:gd name="T85" fmla="*/ 604 h 620"/>
                <a:gd name="T86" fmla="*/ 3695 w 5705"/>
                <a:gd name="T87" fmla="*/ 562 h 620"/>
                <a:gd name="T88" fmla="*/ 4107 w 5705"/>
                <a:gd name="T89" fmla="*/ 445 h 620"/>
                <a:gd name="T90" fmla="*/ 4488 w 5705"/>
                <a:gd name="T91" fmla="*/ 604 h 620"/>
                <a:gd name="T92" fmla="*/ 4290 w 5705"/>
                <a:gd name="T93" fmla="*/ 16 h 620"/>
                <a:gd name="T94" fmla="*/ 3988 w 5705"/>
                <a:gd name="T95" fmla="*/ 604 h 620"/>
                <a:gd name="T96" fmla="*/ 4107 w 5705"/>
                <a:gd name="T97" fmla="*/ 445 h 620"/>
                <a:gd name="T98" fmla="*/ 4404 w 5705"/>
                <a:gd name="T99" fmla="*/ 402 h 620"/>
                <a:gd name="T100" fmla="*/ 4265 w 5705"/>
                <a:gd name="T101" fmla="*/ 66 h 620"/>
                <a:gd name="T102" fmla="*/ 4608 w 5705"/>
                <a:gd name="T103" fmla="*/ 16 h 620"/>
                <a:gd name="T104" fmla="*/ 4655 w 5705"/>
                <a:gd name="T105" fmla="*/ 604 h 620"/>
                <a:gd name="T106" fmla="*/ 4657 w 5705"/>
                <a:gd name="T107" fmla="*/ 81 h 620"/>
                <a:gd name="T108" fmla="*/ 5083 w 5705"/>
                <a:gd name="T109" fmla="*/ 604 h 620"/>
                <a:gd name="T110" fmla="*/ 5036 w 5705"/>
                <a:gd name="T111" fmla="*/ 16 h 620"/>
                <a:gd name="T112" fmla="*/ 5034 w 5705"/>
                <a:gd name="T113" fmla="*/ 536 h 620"/>
                <a:gd name="T114" fmla="*/ 5204 w 5705"/>
                <a:gd name="T115" fmla="*/ 604 h 620"/>
                <a:gd name="T116" fmla="*/ 5705 w 5705"/>
                <a:gd name="T117" fmla="*/ 310 h 620"/>
                <a:gd name="T118" fmla="*/ 5204 w 5705"/>
                <a:gd name="T119" fmla="*/ 16 h 620"/>
                <a:gd name="T120" fmla="*/ 5252 w 5705"/>
                <a:gd name="T121" fmla="*/ 58 h 620"/>
                <a:gd name="T122" fmla="*/ 5655 w 5705"/>
                <a:gd name="T123" fmla="*/ 310 h 620"/>
                <a:gd name="T124" fmla="*/ 5252 w 5705"/>
                <a:gd name="T125" fmla="*/ 562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5" h="620">
                  <a:moveTo>
                    <a:pt x="0" y="604"/>
                  </a:moveTo>
                  <a:lnTo>
                    <a:pt x="186" y="604"/>
                  </a:lnTo>
                  <a:cubicBezTo>
                    <a:pt x="344" y="604"/>
                    <a:pt x="501" y="508"/>
                    <a:pt x="501" y="310"/>
                  </a:cubicBezTo>
                  <a:cubicBezTo>
                    <a:pt x="501" y="111"/>
                    <a:pt x="344" y="16"/>
                    <a:pt x="186" y="16"/>
                  </a:cubicBezTo>
                  <a:lnTo>
                    <a:pt x="0" y="16"/>
                  </a:lnTo>
                  <a:lnTo>
                    <a:pt x="0" y="604"/>
                  </a:lnTo>
                  <a:close/>
                  <a:moveTo>
                    <a:pt x="48" y="58"/>
                  </a:moveTo>
                  <a:lnTo>
                    <a:pt x="174" y="58"/>
                  </a:lnTo>
                  <a:cubicBezTo>
                    <a:pt x="350" y="58"/>
                    <a:pt x="451" y="166"/>
                    <a:pt x="451" y="310"/>
                  </a:cubicBezTo>
                  <a:cubicBezTo>
                    <a:pt x="451" y="453"/>
                    <a:pt x="350" y="562"/>
                    <a:pt x="174" y="562"/>
                  </a:cubicBezTo>
                  <a:lnTo>
                    <a:pt x="48" y="562"/>
                  </a:lnTo>
                  <a:lnTo>
                    <a:pt x="48" y="58"/>
                  </a:lnTo>
                  <a:close/>
                  <a:moveTo>
                    <a:pt x="654" y="319"/>
                  </a:moveTo>
                  <a:lnTo>
                    <a:pt x="946" y="319"/>
                  </a:lnTo>
                  <a:lnTo>
                    <a:pt x="946" y="277"/>
                  </a:lnTo>
                  <a:lnTo>
                    <a:pt x="654" y="277"/>
                  </a:lnTo>
                  <a:lnTo>
                    <a:pt x="654" y="58"/>
                  </a:lnTo>
                  <a:lnTo>
                    <a:pt x="966" y="58"/>
                  </a:lnTo>
                  <a:lnTo>
                    <a:pt x="966" y="16"/>
                  </a:lnTo>
                  <a:lnTo>
                    <a:pt x="608" y="16"/>
                  </a:lnTo>
                  <a:lnTo>
                    <a:pt x="608" y="604"/>
                  </a:lnTo>
                  <a:lnTo>
                    <a:pt x="977" y="604"/>
                  </a:lnTo>
                  <a:lnTo>
                    <a:pt x="977" y="562"/>
                  </a:lnTo>
                  <a:lnTo>
                    <a:pt x="654" y="562"/>
                  </a:lnTo>
                  <a:lnTo>
                    <a:pt x="654" y="319"/>
                  </a:lnTo>
                  <a:close/>
                  <a:moveTo>
                    <a:pt x="1290" y="620"/>
                  </a:moveTo>
                  <a:cubicBezTo>
                    <a:pt x="1464" y="620"/>
                    <a:pt x="1512" y="492"/>
                    <a:pt x="1512" y="384"/>
                  </a:cubicBezTo>
                  <a:lnTo>
                    <a:pt x="1512" y="16"/>
                  </a:lnTo>
                  <a:lnTo>
                    <a:pt x="1464" y="16"/>
                  </a:lnTo>
                  <a:lnTo>
                    <a:pt x="1464" y="378"/>
                  </a:lnTo>
                  <a:cubicBezTo>
                    <a:pt x="1464" y="474"/>
                    <a:pt x="1426" y="577"/>
                    <a:pt x="1290" y="577"/>
                  </a:cubicBezTo>
                  <a:cubicBezTo>
                    <a:pt x="1153" y="577"/>
                    <a:pt x="1116" y="472"/>
                    <a:pt x="1116" y="378"/>
                  </a:cubicBezTo>
                  <a:lnTo>
                    <a:pt x="1116" y="16"/>
                  </a:lnTo>
                  <a:lnTo>
                    <a:pt x="1069" y="16"/>
                  </a:lnTo>
                  <a:lnTo>
                    <a:pt x="1069" y="384"/>
                  </a:lnTo>
                  <a:cubicBezTo>
                    <a:pt x="1069" y="492"/>
                    <a:pt x="1117" y="620"/>
                    <a:pt x="1290" y="620"/>
                  </a:cubicBezTo>
                  <a:close/>
                  <a:moveTo>
                    <a:pt x="1820" y="58"/>
                  </a:moveTo>
                  <a:lnTo>
                    <a:pt x="2018" y="58"/>
                  </a:lnTo>
                  <a:lnTo>
                    <a:pt x="2018" y="16"/>
                  </a:lnTo>
                  <a:lnTo>
                    <a:pt x="1575" y="16"/>
                  </a:lnTo>
                  <a:lnTo>
                    <a:pt x="1575" y="58"/>
                  </a:lnTo>
                  <a:lnTo>
                    <a:pt x="1773" y="58"/>
                  </a:lnTo>
                  <a:lnTo>
                    <a:pt x="1773" y="604"/>
                  </a:lnTo>
                  <a:lnTo>
                    <a:pt x="1820" y="604"/>
                  </a:lnTo>
                  <a:lnTo>
                    <a:pt x="1820" y="58"/>
                  </a:lnTo>
                  <a:close/>
                  <a:moveTo>
                    <a:pt x="2396" y="70"/>
                  </a:moveTo>
                  <a:cubicBezTo>
                    <a:pt x="2366" y="31"/>
                    <a:pt x="2312" y="0"/>
                    <a:pt x="2235" y="0"/>
                  </a:cubicBezTo>
                  <a:cubicBezTo>
                    <a:pt x="2145" y="0"/>
                    <a:pt x="2048" y="51"/>
                    <a:pt x="2048" y="159"/>
                  </a:cubicBezTo>
                  <a:cubicBezTo>
                    <a:pt x="2048" y="368"/>
                    <a:pt x="2357" y="283"/>
                    <a:pt x="2357" y="456"/>
                  </a:cubicBezTo>
                  <a:cubicBezTo>
                    <a:pt x="2357" y="536"/>
                    <a:pt x="2286" y="578"/>
                    <a:pt x="2217" y="578"/>
                  </a:cubicBezTo>
                  <a:cubicBezTo>
                    <a:pt x="2160" y="578"/>
                    <a:pt x="2114" y="555"/>
                    <a:pt x="2073" y="506"/>
                  </a:cubicBezTo>
                  <a:lnTo>
                    <a:pt x="2039" y="535"/>
                  </a:lnTo>
                  <a:cubicBezTo>
                    <a:pt x="2081" y="589"/>
                    <a:pt x="2142" y="620"/>
                    <a:pt x="2217" y="620"/>
                  </a:cubicBezTo>
                  <a:cubicBezTo>
                    <a:pt x="2311" y="620"/>
                    <a:pt x="2405" y="567"/>
                    <a:pt x="2405" y="454"/>
                  </a:cubicBezTo>
                  <a:cubicBezTo>
                    <a:pt x="2405" y="243"/>
                    <a:pt x="2096" y="331"/>
                    <a:pt x="2096" y="159"/>
                  </a:cubicBezTo>
                  <a:cubicBezTo>
                    <a:pt x="2096" y="79"/>
                    <a:pt x="2168" y="41"/>
                    <a:pt x="2232" y="41"/>
                  </a:cubicBezTo>
                  <a:cubicBezTo>
                    <a:pt x="2289" y="41"/>
                    <a:pt x="2330" y="62"/>
                    <a:pt x="2362" y="100"/>
                  </a:cubicBezTo>
                  <a:lnTo>
                    <a:pt x="2396" y="70"/>
                  </a:lnTo>
                  <a:close/>
                  <a:moveTo>
                    <a:pt x="2969" y="491"/>
                  </a:moveTo>
                  <a:cubicBezTo>
                    <a:pt x="2916" y="557"/>
                    <a:pt x="2858" y="577"/>
                    <a:pt x="2789" y="577"/>
                  </a:cubicBezTo>
                  <a:cubicBezTo>
                    <a:pt x="2632" y="577"/>
                    <a:pt x="2534" y="454"/>
                    <a:pt x="2534" y="310"/>
                  </a:cubicBezTo>
                  <a:cubicBezTo>
                    <a:pt x="2534" y="164"/>
                    <a:pt x="2632" y="42"/>
                    <a:pt x="2789" y="42"/>
                  </a:cubicBezTo>
                  <a:cubicBezTo>
                    <a:pt x="2860" y="42"/>
                    <a:pt x="2923" y="74"/>
                    <a:pt x="2957" y="117"/>
                  </a:cubicBezTo>
                  <a:lnTo>
                    <a:pt x="2991" y="86"/>
                  </a:lnTo>
                  <a:cubicBezTo>
                    <a:pt x="2948" y="31"/>
                    <a:pt x="2874" y="0"/>
                    <a:pt x="2788" y="0"/>
                  </a:cubicBezTo>
                  <a:cubicBezTo>
                    <a:pt x="2613" y="0"/>
                    <a:pt x="2484" y="130"/>
                    <a:pt x="2484" y="310"/>
                  </a:cubicBezTo>
                  <a:cubicBezTo>
                    <a:pt x="2484" y="489"/>
                    <a:pt x="2610" y="620"/>
                    <a:pt x="2787" y="620"/>
                  </a:cubicBezTo>
                  <a:cubicBezTo>
                    <a:pt x="2885" y="620"/>
                    <a:pt x="2953" y="580"/>
                    <a:pt x="3002" y="517"/>
                  </a:cubicBezTo>
                  <a:lnTo>
                    <a:pt x="2969" y="491"/>
                  </a:lnTo>
                  <a:close/>
                  <a:moveTo>
                    <a:pt x="3089" y="604"/>
                  </a:moveTo>
                  <a:lnTo>
                    <a:pt x="3136" y="604"/>
                  </a:lnTo>
                  <a:lnTo>
                    <a:pt x="3136" y="321"/>
                  </a:lnTo>
                  <a:lnTo>
                    <a:pt x="3479" y="321"/>
                  </a:lnTo>
                  <a:lnTo>
                    <a:pt x="3479" y="604"/>
                  </a:lnTo>
                  <a:lnTo>
                    <a:pt x="3527" y="604"/>
                  </a:lnTo>
                  <a:lnTo>
                    <a:pt x="3527" y="16"/>
                  </a:lnTo>
                  <a:lnTo>
                    <a:pt x="3479" y="16"/>
                  </a:lnTo>
                  <a:lnTo>
                    <a:pt x="3479" y="277"/>
                  </a:lnTo>
                  <a:lnTo>
                    <a:pt x="3136" y="277"/>
                  </a:lnTo>
                  <a:lnTo>
                    <a:pt x="3136" y="16"/>
                  </a:lnTo>
                  <a:lnTo>
                    <a:pt x="3089" y="16"/>
                  </a:lnTo>
                  <a:lnTo>
                    <a:pt x="3089" y="604"/>
                  </a:lnTo>
                  <a:close/>
                  <a:moveTo>
                    <a:pt x="3695" y="16"/>
                  </a:moveTo>
                  <a:lnTo>
                    <a:pt x="3647" y="16"/>
                  </a:lnTo>
                  <a:lnTo>
                    <a:pt x="3647" y="604"/>
                  </a:lnTo>
                  <a:lnTo>
                    <a:pt x="3974" y="604"/>
                  </a:lnTo>
                  <a:lnTo>
                    <a:pt x="3974" y="562"/>
                  </a:lnTo>
                  <a:lnTo>
                    <a:pt x="3695" y="562"/>
                  </a:lnTo>
                  <a:lnTo>
                    <a:pt x="3695" y="16"/>
                  </a:lnTo>
                  <a:close/>
                  <a:moveTo>
                    <a:pt x="4107" y="445"/>
                  </a:moveTo>
                  <a:lnTo>
                    <a:pt x="4422" y="445"/>
                  </a:lnTo>
                  <a:lnTo>
                    <a:pt x="4488" y="604"/>
                  </a:lnTo>
                  <a:lnTo>
                    <a:pt x="4540" y="604"/>
                  </a:lnTo>
                  <a:lnTo>
                    <a:pt x="4290" y="16"/>
                  </a:lnTo>
                  <a:lnTo>
                    <a:pt x="4243" y="16"/>
                  </a:lnTo>
                  <a:lnTo>
                    <a:pt x="3988" y="604"/>
                  </a:lnTo>
                  <a:lnTo>
                    <a:pt x="4040" y="604"/>
                  </a:lnTo>
                  <a:lnTo>
                    <a:pt x="4107" y="445"/>
                  </a:lnTo>
                  <a:close/>
                  <a:moveTo>
                    <a:pt x="4265" y="66"/>
                  </a:moveTo>
                  <a:lnTo>
                    <a:pt x="4404" y="402"/>
                  </a:lnTo>
                  <a:lnTo>
                    <a:pt x="4124" y="402"/>
                  </a:lnTo>
                  <a:lnTo>
                    <a:pt x="4265" y="66"/>
                  </a:lnTo>
                  <a:close/>
                  <a:moveTo>
                    <a:pt x="4668" y="16"/>
                  </a:moveTo>
                  <a:lnTo>
                    <a:pt x="4608" y="16"/>
                  </a:lnTo>
                  <a:lnTo>
                    <a:pt x="4608" y="604"/>
                  </a:lnTo>
                  <a:lnTo>
                    <a:pt x="4655" y="604"/>
                  </a:lnTo>
                  <a:lnTo>
                    <a:pt x="4655" y="81"/>
                  </a:lnTo>
                  <a:lnTo>
                    <a:pt x="4657" y="81"/>
                  </a:lnTo>
                  <a:lnTo>
                    <a:pt x="5023" y="604"/>
                  </a:lnTo>
                  <a:lnTo>
                    <a:pt x="5083" y="604"/>
                  </a:lnTo>
                  <a:lnTo>
                    <a:pt x="5083" y="16"/>
                  </a:lnTo>
                  <a:lnTo>
                    <a:pt x="5036" y="16"/>
                  </a:lnTo>
                  <a:lnTo>
                    <a:pt x="5036" y="536"/>
                  </a:lnTo>
                  <a:lnTo>
                    <a:pt x="5034" y="536"/>
                  </a:lnTo>
                  <a:lnTo>
                    <a:pt x="4668" y="16"/>
                  </a:lnTo>
                  <a:close/>
                  <a:moveTo>
                    <a:pt x="5204" y="604"/>
                  </a:moveTo>
                  <a:lnTo>
                    <a:pt x="5390" y="604"/>
                  </a:lnTo>
                  <a:cubicBezTo>
                    <a:pt x="5548" y="604"/>
                    <a:pt x="5705" y="508"/>
                    <a:pt x="5705" y="310"/>
                  </a:cubicBezTo>
                  <a:cubicBezTo>
                    <a:pt x="5705" y="111"/>
                    <a:pt x="5548" y="16"/>
                    <a:pt x="5390" y="16"/>
                  </a:cubicBezTo>
                  <a:lnTo>
                    <a:pt x="5204" y="16"/>
                  </a:lnTo>
                  <a:lnTo>
                    <a:pt x="5204" y="604"/>
                  </a:lnTo>
                  <a:close/>
                  <a:moveTo>
                    <a:pt x="5252" y="58"/>
                  </a:moveTo>
                  <a:lnTo>
                    <a:pt x="5378" y="58"/>
                  </a:lnTo>
                  <a:cubicBezTo>
                    <a:pt x="5554" y="58"/>
                    <a:pt x="5655" y="166"/>
                    <a:pt x="5655" y="310"/>
                  </a:cubicBezTo>
                  <a:cubicBezTo>
                    <a:pt x="5655" y="453"/>
                    <a:pt x="5554" y="562"/>
                    <a:pt x="5378" y="562"/>
                  </a:cubicBezTo>
                  <a:lnTo>
                    <a:pt x="5252" y="562"/>
                  </a:lnTo>
                  <a:lnTo>
                    <a:pt x="525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 name="Freeform 17"/>
            <p:cNvSpPr>
              <a:spLocks noEditPoints="1"/>
            </p:cNvSpPr>
            <p:nvPr userDrawn="1"/>
          </p:nvSpPr>
          <p:spPr bwMode="auto">
            <a:xfrm>
              <a:off x="1190" y="455"/>
              <a:ext cx="167" cy="66"/>
            </a:xfrm>
            <a:custGeom>
              <a:avLst/>
              <a:gdLst>
                <a:gd name="T0" fmla="*/ 362 w 1550"/>
                <a:gd name="T1" fmla="*/ 559 h 615"/>
                <a:gd name="T2" fmla="*/ 51 w 1550"/>
                <a:gd name="T3" fmla="*/ 559 h 615"/>
                <a:gd name="T4" fmla="*/ 257 w 1550"/>
                <a:gd name="T5" fmla="*/ 344 h 615"/>
                <a:gd name="T6" fmla="*/ 358 w 1550"/>
                <a:gd name="T7" fmla="*/ 156 h 615"/>
                <a:gd name="T8" fmla="*/ 188 w 1550"/>
                <a:gd name="T9" fmla="*/ 0 h 615"/>
                <a:gd name="T10" fmla="*/ 16 w 1550"/>
                <a:gd name="T11" fmla="*/ 133 h 615"/>
                <a:gd name="T12" fmla="*/ 62 w 1550"/>
                <a:gd name="T13" fmla="*/ 143 h 615"/>
                <a:gd name="T14" fmla="*/ 188 w 1550"/>
                <a:gd name="T15" fmla="*/ 40 h 615"/>
                <a:gd name="T16" fmla="*/ 310 w 1550"/>
                <a:gd name="T17" fmla="*/ 158 h 615"/>
                <a:gd name="T18" fmla="*/ 230 w 1550"/>
                <a:gd name="T19" fmla="*/ 309 h 615"/>
                <a:gd name="T20" fmla="*/ 0 w 1550"/>
                <a:gd name="T21" fmla="*/ 551 h 615"/>
                <a:gd name="T22" fmla="*/ 0 w 1550"/>
                <a:gd name="T23" fmla="*/ 601 h 615"/>
                <a:gd name="T24" fmla="*/ 362 w 1550"/>
                <a:gd name="T25" fmla="*/ 601 h 615"/>
                <a:gd name="T26" fmla="*/ 362 w 1550"/>
                <a:gd name="T27" fmla="*/ 559 h 615"/>
                <a:gd name="T28" fmla="*/ 628 w 1550"/>
                <a:gd name="T29" fmla="*/ 0 h 615"/>
                <a:gd name="T30" fmla="*/ 439 w 1550"/>
                <a:gd name="T31" fmla="*/ 308 h 615"/>
                <a:gd name="T32" fmla="*/ 628 w 1550"/>
                <a:gd name="T33" fmla="*/ 615 h 615"/>
                <a:gd name="T34" fmla="*/ 817 w 1550"/>
                <a:gd name="T35" fmla="*/ 308 h 615"/>
                <a:gd name="T36" fmla="*/ 628 w 1550"/>
                <a:gd name="T37" fmla="*/ 0 h 615"/>
                <a:gd name="T38" fmla="*/ 628 w 1550"/>
                <a:gd name="T39" fmla="*/ 40 h 615"/>
                <a:gd name="T40" fmla="*/ 770 w 1550"/>
                <a:gd name="T41" fmla="*/ 308 h 615"/>
                <a:gd name="T42" fmla="*/ 628 w 1550"/>
                <a:gd name="T43" fmla="*/ 574 h 615"/>
                <a:gd name="T44" fmla="*/ 486 w 1550"/>
                <a:gd name="T45" fmla="*/ 308 h 615"/>
                <a:gd name="T46" fmla="*/ 628 w 1550"/>
                <a:gd name="T47" fmla="*/ 40 h 615"/>
                <a:gd name="T48" fmla="*/ 1061 w 1550"/>
                <a:gd name="T49" fmla="*/ 13 h 615"/>
                <a:gd name="T50" fmla="*/ 1019 w 1550"/>
                <a:gd name="T51" fmla="*/ 13 h 615"/>
                <a:gd name="T52" fmla="*/ 877 w 1550"/>
                <a:gd name="T53" fmla="*/ 130 h 615"/>
                <a:gd name="T54" fmla="*/ 906 w 1550"/>
                <a:gd name="T55" fmla="*/ 163 h 615"/>
                <a:gd name="T56" fmla="*/ 1014 w 1550"/>
                <a:gd name="T57" fmla="*/ 71 h 615"/>
                <a:gd name="T58" fmla="*/ 1014 w 1550"/>
                <a:gd name="T59" fmla="*/ 601 h 615"/>
                <a:gd name="T60" fmla="*/ 1061 w 1550"/>
                <a:gd name="T61" fmla="*/ 601 h 615"/>
                <a:gd name="T62" fmla="*/ 1061 w 1550"/>
                <a:gd name="T63" fmla="*/ 13 h 615"/>
                <a:gd name="T64" fmla="*/ 1435 w 1550"/>
                <a:gd name="T65" fmla="*/ 289 h 615"/>
                <a:gd name="T66" fmla="*/ 1435 w 1550"/>
                <a:gd name="T67" fmla="*/ 287 h 615"/>
                <a:gd name="T68" fmla="*/ 1528 w 1550"/>
                <a:gd name="T69" fmla="*/ 153 h 615"/>
                <a:gd name="T70" fmla="*/ 1366 w 1550"/>
                <a:gd name="T71" fmla="*/ 0 h 615"/>
                <a:gd name="T72" fmla="*/ 1204 w 1550"/>
                <a:gd name="T73" fmla="*/ 153 h 615"/>
                <a:gd name="T74" fmla="*/ 1297 w 1550"/>
                <a:gd name="T75" fmla="*/ 287 h 615"/>
                <a:gd name="T76" fmla="*/ 1297 w 1550"/>
                <a:gd name="T77" fmla="*/ 289 h 615"/>
                <a:gd name="T78" fmla="*/ 1181 w 1550"/>
                <a:gd name="T79" fmla="*/ 446 h 615"/>
                <a:gd name="T80" fmla="*/ 1366 w 1550"/>
                <a:gd name="T81" fmla="*/ 615 h 615"/>
                <a:gd name="T82" fmla="*/ 1550 w 1550"/>
                <a:gd name="T83" fmla="*/ 446 h 615"/>
                <a:gd name="T84" fmla="*/ 1435 w 1550"/>
                <a:gd name="T85" fmla="*/ 289 h 615"/>
                <a:gd name="T86" fmla="*/ 1250 w 1550"/>
                <a:gd name="T87" fmla="*/ 155 h 615"/>
                <a:gd name="T88" fmla="*/ 1366 w 1550"/>
                <a:gd name="T89" fmla="*/ 40 h 615"/>
                <a:gd name="T90" fmla="*/ 1481 w 1550"/>
                <a:gd name="T91" fmla="*/ 155 h 615"/>
                <a:gd name="T92" fmla="*/ 1366 w 1550"/>
                <a:gd name="T93" fmla="*/ 268 h 615"/>
                <a:gd name="T94" fmla="*/ 1250 w 1550"/>
                <a:gd name="T95" fmla="*/ 155 h 615"/>
                <a:gd name="T96" fmla="*/ 1229 w 1550"/>
                <a:gd name="T97" fmla="*/ 442 h 615"/>
                <a:gd name="T98" fmla="*/ 1366 w 1550"/>
                <a:gd name="T99" fmla="*/ 310 h 615"/>
                <a:gd name="T100" fmla="*/ 1503 w 1550"/>
                <a:gd name="T101" fmla="*/ 442 h 615"/>
                <a:gd name="T102" fmla="*/ 1366 w 1550"/>
                <a:gd name="T103" fmla="*/ 575 h 615"/>
                <a:gd name="T104" fmla="*/ 1229 w 1550"/>
                <a:gd name="T105" fmla="*/ 442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615">
                  <a:moveTo>
                    <a:pt x="362" y="559"/>
                  </a:moveTo>
                  <a:lnTo>
                    <a:pt x="51" y="559"/>
                  </a:lnTo>
                  <a:lnTo>
                    <a:pt x="257" y="344"/>
                  </a:lnTo>
                  <a:cubicBezTo>
                    <a:pt x="316" y="282"/>
                    <a:pt x="358" y="231"/>
                    <a:pt x="358" y="156"/>
                  </a:cubicBezTo>
                  <a:cubicBezTo>
                    <a:pt x="358" y="56"/>
                    <a:pt x="282" y="0"/>
                    <a:pt x="188" y="0"/>
                  </a:cubicBezTo>
                  <a:cubicBezTo>
                    <a:pt x="102" y="0"/>
                    <a:pt x="34" y="54"/>
                    <a:pt x="16" y="133"/>
                  </a:cubicBezTo>
                  <a:lnTo>
                    <a:pt x="62" y="143"/>
                  </a:lnTo>
                  <a:cubicBezTo>
                    <a:pt x="77" y="81"/>
                    <a:pt x="125" y="40"/>
                    <a:pt x="188" y="40"/>
                  </a:cubicBezTo>
                  <a:cubicBezTo>
                    <a:pt x="255" y="40"/>
                    <a:pt x="310" y="86"/>
                    <a:pt x="310" y="158"/>
                  </a:cubicBezTo>
                  <a:cubicBezTo>
                    <a:pt x="310" y="214"/>
                    <a:pt x="274" y="262"/>
                    <a:pt x="230" y="309"/>
                  </a:cubicBezTo>
                  <a:lnTo>
                    <a:pt x="0" y="551"/>
                  </a:lnTo>
                  <a:lnTo>
                    <a:pt x="0" y="601"/>
                  </a:lnTo>
                  <a:lnTo>
                    <a:pt x="362" y="601"/>
                  </a:lnTo>
                  <a:lnTo>
                    <a:pt x="362" y="559"/>
                  </a:lnTo>
                  <a:close/>
                  <a:moveTo>
                    <a:pt x="628" y="0"/>
                  </a:moveTo>
                  <a:cubicBezTo>
                    <a:pt x="479" y="0"/>
                    <a:pt x="439" y="160"/>
                    <a:pt x="439" y="308"/>
                  </a:cubicBezTo>
                  <a:cubicBezTo>
                    <a:pt x="439" y="455"/>
                    <a:pt x="479" y="615"/>
                    <a:pt x="628" y="615"/>
                  </a:cubicBezTo>
                  <a:cubicBezTo>
                    <a:pt x="776" y="615"/>
                    <a:pt x="817" y="455"/>
                    <a:pt x="817" y="308"/>
                  </a:cubicBezTo>
                  <a:cubicBezTo>
                    <a:pt x="817" y="160"/>
                    <a:pt x="776" y="0"/>
                    <a:pt x="628" y="0"/>
                  </a:cubicBezTo>
                  <a:close/>
                  <a:moveTo>
                    <a:pt x="628" y="40"/>
                  </a:moveTo>
                  <a:cubicBezTo>
                    <a:pt x="745" y="40"/>
                    <a:pt x="770" y="199"/>
                    <a:pt x="770" y="308"/>
                  </a:cubicBezTo>
                  <a:cubicBezTo>
                    <a:pt x="770" y="416"/>
                    <a:pt x="745" y="574"/>
                    <a:pt x="628" y="574"/>
                  </a:cubicBezTo>
                  <a:cubicBezTo>
                    <a:pt x="510" y="574"/>
                    <a:pt x="486" y="416"/>
                    <a:pt x="486" y="308"/>
                  </a:cubicBezTo>
                  <a:cubicBezTo>
                    <a:pt x="486" y="199"/>
                    <a:pt x="510" y="40"/>
                    <a:pt x="628" y="40"/>
                  </a:cubicBezTo>
                  <a:close/>
                  <a:moveTo>
                    <a:pt x="1061" y="13"/>
                  </a:moveTo>
                  <a:lnTo>
                    <a:pt x="1019" y="13"/>
                  </a:lnTo>
                  <a:lnTo>
                    <a:pt x="877" y="130"/>
                  </a:lnTo>
                  <a:lnTo>
                    <a:pt x="906" y="163"/>
                  </a:lnTo>
                  <a:lnTo>
                    <a:pt x="1014" y="71"/>
                  </a:lnTo>
                  <a:lnTo>
                    <a:pt x="1014" y="601"/>
                  </a:lnTo>
                  <a:lnTo>
                    <a:pt x="1061" y="601"/>
                  </a:lnTo>
                  <a:lnTo>
                    <a:pt x="1061" y="13"/>
                  </a:lnTo>
                  <a:close/>
                  <a:moveTo>
                    <a:pt x="1435" y="289"/>
                  </a:moveTo>
                  <a:lnTo>
                    <a:pt x="1435" y="287"/>
                  </a:lnTo>
                  <a:cubicBezTo>
                    <a:pt x="1492" y="267"/>
                    <a:pt x="1528" y="212"/>
                    <a:pt x="1528" y="153"/>
                  </a:cubicBezTo>
                  <a:cubicBezTo>
                    <a:pt x="1528" y="60"/>
                    <a:pt x="1455" y="0"/>
                    <a:pt x="1366" y="0"/>
                  </a:cubicBezTo>
                  <a:cubicBezTo>
                    <a:pt x="1277" y="0"/>
                    <a:pt x="1204" y="60"/>
                    <a:pt x="1204" y="153"/>
                  </a:cubicBezTo>
                  <a:cubicBezTo>
                    <a:pt x="1204" y="212"/>
                    <a:pt x="1240" y="267"/>
                    <a:pt x="1297" y="287"/>
                  </a:cubicBezTo>
                  <a:lnTo>
                    <a:pt x="1297" y="289"/>
                  </a:lnTo>
                  <a:cubicBezTo>
                    <a:pt x="1226" y="309"/>
                    <a:pt x="1181" y="370"/>
                    <a:pt x="1181" y="446"/>
                  </a:cubicBezTo>
                  <a:cubicBezTo>
                    <a:pt x="1181" y="549"/>
                    <a:pt x="1265" y="615"/>
                    <a:pt x="1366" y="615"/>
                  </a:cubicBezTo>
                  <a:cubicBezTo>
                    <a:pt x="1466" y="615"/>
                    <a:pt x="1550" y="549"/>
                    <a:pt x="1550" y="446"/>
                  </a:cubicBezTo>
                  <a:cubicBezTo>
                    <a:pt x="1550" y="370"/>
                    <a:pt x="1506" y="310"/>
                    <a:pt x="1435" y="289"/>
                  </a:cubicBezTo>
                  <a:close/>
                  <a:moveTo>
                    <a:pt x="1250" y="155"/>
                  </a:moveTo>
                  <a:cubicBezTo>
                    <a:pt x="1250" y="88"/>
                    <a:pt x="1300" y="40"/>
                    <a:pt x="1366" y="40"/>
                  </a:cubicBezTo>
                  <a:cubicBezTo>
                    <a:pt x="1432" y="40"/>
                    <a:pt x="1481" y="88"/>
                    <a:pt x="1481" y="155"/>
                  </a:cubicBezTo>
                  <a:cubicBezTo>
                    <a:pt x="1481" y="219"/>
                    <a:pt x="1432" y="268"/>
                    <a:pt x="1366" y="268"/>
                  </a:cubicBezTo>
                  <a:cubicBezTo>
                    <a:pt x="1300" y="268"/>
                    <a:pt x="1250" y="219"/>
                    <a:pt x="1250" y="155"/>
                  </a:cubicBezTo>
                  <a:close/>
                  <a:moveTo>
                    <a:pt x="1229" y="442"/>
                  </a:moveTo>
                  <a:cubicBezTo>
                    <a:pt x="1229" y="365"/>
                    <a:pt x="1286" y="310"/>
                    <a:pt x="1366" y="310"/>
                  </a:cubicBezTo>
                  <a:cubicBezTo>
                    <a:pt x="1446" y="310"/>
                    <a:pt x="1503" y="365"/>
                    <a:pt x="1503" y="442"/>
                  </a:cubicBezTo>
                  <a:cubicBezTo>
                    <a:pt x="1503" y="517"/>
                    <a:pt x="1448" y="575"/>
                    <a:pt x="1366" y="575"/>
                  </a:cubicBezTo>
                  <a:cubicBezTo>
                    <a:pt x="1284" y="575"/>
                    <a:pt x="1229" y="517"/>
                    <a:pt x="1229" y="4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pic>
        <p:nvPicPr>
          <p:cNvPr id="21" name="Grafik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125230"/>
            <a:ext cx="7920372" cy="4018269"/>
          </a:xfrm>
          <a:prstGeom prst="rect">
            <a:avLst/>
          </a:prstGeom>
        </p:spPr>
      </p:pic>
      <p:sp>
        <p:nvSpPr>
          <p:cNvPr id="10" name="TextBox 3"/>
          <p:cNvSpPr txBox="1">
            <a:spLocks noChangeAspect="1"/>
          </p:cNvSpPr>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2"/>
                </a:solidFill>
                <a:effectLst/>
                <a:uLnTx/>
                <a:uFillTx/>
                <a:latin typeface="+mn-lt"/>
                <a:ea typeface="Calibri" charset="0"/>
                <a:cs typeface="Arial" panose="020B0604020202020204" pitchFamily="34" charset="0"/>
              </a:rPr>
              <a:t>Copyright © SAS Institute Inc. All rights reserved.</a:t>
            </a:r>
          </a:p>
        </p:txBody>
      </p:sp>
      <p:sp>
        <p:nvSpPr>
          <p:cNvPr id="29" name="Freeform 6"/>
          <p:cNvSpPr>
            <a:spLocks noEditPoints="1"/>
          </p:cNvSpPr>
          <p:nvPr userDrawn="1"/>
        </p:nvSpPr>
        <p:spPr bwMode="auto">
          <a:xfrm>
            <a:off x="361950" y="1599642"/>
            <a:ext cx="5718648" cy="936104"/>
          </a:xfrm>
          <a:custGeom>
            <a:avLst/>
            <a:gdLst>
              <a:gd name="T0" fmla="*/ 568 w 13171"/>
              <a:gd name="T1" fmla="*/ 114 h 2151"/>
              <a:gd name="T2" fmla="*/ 833 w 13171"/>
              <a:gd name="T3" fmla="*/ 785 h 2151"/>
              <a:gd name="T4" fmla="*/ 1335 w 13171"/>
              <a:gd name="T5" fmla="*/ 462 h 2151"/>
              <a:gd name="T6" fmla="*/ 1786 w 13171"/>
              <a:gd name="T7" fmla="*/ 23 h 2151"/>
              <a:gd name="T8" fmla="*/ 1335 w 13171"/>
              <a:gd name="T9" fmla="*/ 462 h 2151"/>
              <a:gd name="T10" fmla="*/ 2047 w 13171"/>
              <a:gd name="T11" fmla="*/ 814 h 2151"/>
              <a:gd name="T12" fmla="*/ 3192 w 13171"/>
              <a:gd name="T13" fmla="*/ 170 h 2151"/>
              <a:gd name="T14" fmla="*/ 3210 w 13171"/>
              <a:gd name="T15" fmla="*/ 711 h 2151"/>
              <a:gd name="T16" fmla="*/ 4173 w 13171"/>
              <a:gd name="T17" fmla="*/ 449 h 2151"/>
              <a:gd name="T18" fmla="*/ 4505 w 13171"/>
              <a:gd name="T19" fmla="*/ 875 h 2151"/>
              <a:gd name="T20" fmla="*/ 5205 w 13171"/>
              <a:gd name="T21" fmla="*/ 111 h 2151"/>
              <a:gd name="T22" fmla="*/ 4542 w 13171"/>
              <a:gd name="T23" fmla="*/ 23 h 2151"/>
              <a:gd name="T24" fmla="*/ 5577 w 13171"/>
              <a:gd name="T25" fmla="*/ 402 h 2151"/>
              <a:gd name="T26" fmla="*/ 6044 w 13171"/>
              <a:gd name="T27" fmla="*/ 875 h 2151"/>
              <a:gd name="T28" fmla="*/ 7034 w 13171"/>
              <a:gd name="T29" fmla="*/ 23 h 2151"/>
              <a:gd name="T30" fmla="*/ 6747 w 13171"/>
              <a:gd name="T31" fmla="*/ 84 h 2151"/>
              <a:gd name="T32" fmla="*/ 7900 w 13171"/>
              <a:gd name="T33" fmla="*/ 449 h 2151"/>
              <a:gd name="T34" fmla="*/ 8976 w 13171"/>
              <a:gd name="T35" fmla="*/ 84 h 2151"/>
              <a:gd name="T36" fmla="*/ 8690 w 13171"/>
              <a:gd name="T37" fmla="*/ 875 h 2151"/>
              <a:gd name="T38" fmla="*/ 9677 w 13171"/>
              <a:gd name="T39" fmla="*/ 875 h 2151"/>
              <a:gd name="T40" fmla="*/ 9180 w 13171"/>
              <a:gd name="T41" fmla="*/ 23 h 2151"/>
              <a:gd name="T42" fmla="*/ 10047 w 13171"/>
              <a:gd name="T43" fmla="*/ 402 h 2151"/>
              <a:gd name="T44" fmla="*/ 10514 w 13171"/>
              <a:gd name="T45" fmla="*/ 875 h 2151"/>
              <a:gd name="T46" fmla="*/ 725 w 13171"/>
              <a:gd name="T47" fmla="*/ 2128 h 2151"/>
              <a:gd name="T48" fmla="*/ 172 w 13171"/>
              <a:gd name="T49" fmla="*/ 1898 h 2151"/>
              <a:gd name="T50" fmla="*/ 934 w 13171"/>
              <a:gd name="T51" fmla="*/ 1276 h 2151"/>
              <a:gd name="T52" fmla="*/ 1622 w 13171"/>
              <a:gd name="T53" fmla="*/ 2128 h 2151"/>
              <a:gd name="T54" fmla="*/ 1927 w 13171"/>
              <a:gd name="T55" fmla="*/ 1898 h 2151"/>
              <a:gd name="T56" fmla="*/ 1755 w 13171"/>
              <a:gd name="T57" fmla="*/ 2128 h 2151"/>
              <a:gd name="T58" fmla="*/ 2157 w 13171"/>
              <a:gd name="T59" fmla="*/ 1348 h 2151"/>
              <a:gd name="T60" fmla="*/ 2757 w 13171"/>
              <a:gd name="T61" fmla="*/ 2067 h 2151"/>
              <a:gd name="T62" fmla="*/ 3162 w 13171"/>
              <a:gd name="T63" fmla="*/ 1276 h 2151"/>
              <a:gd name="T64" fmla="*/ 4145 w 13171"/>
              <a:gd name="T65" fmla="*/ 1338 h 2151"/>
              <a:gd name="T66" fmla="*/ 4077 w 13171"/>
              <a:gd name="T67" fmla="*/ 2128 h 2151"/>
              <a:gd name="T68" fmla="*/ 4635 w 13171"/>
              <a:gd name="T69" fmla="*/ 2128 h 2151"/>
              <a:gd name="T70" fmla="*/ 5510 w 13171"/>
              <a:gd name="T71" fmla="*/ 1423 h 2151"/>
              <a:gd name="T72" fmla="*/ 5528 w 13171"/>
              <a:gd name="T73" fmla="*/ 1965 h 2151"/>
              <a:gd name="T74" fmla="*/ 5742 w 13171"/>
              <a:gd name="T75" fmla="*/ 1986 h 2151"/>
              <a:gd name="T76" fmla="*/ 6161 w 13171"/>
              <a:gd name="T77" fmla="*/ 1399 h 2151"/>
              <a:gd name="T78" fmla="*/ 6787 w 13171"/>
              <a:gd name="T79" fmla="*/ 1338 h 2151"/>
              <a:gd name="T80" fmla="*/ 7254 w 13171"/>
              <a:gd name="T81" fmla="*/ 2067 h 2151"/>
              <a:gd name="T82" fmla="*/ 7828 w 13171"/>
              <a:gd name="T83" fmla="*/ 1315 h 2151"/>
              <a:gd name="T84" fmla="*/ 8136 w 13171"/>
              <a:gd name="T85" fmla="*/ 2002 h 2151"/>
              <a:gd name="T86" fmla="*/ 9124 w 13171"/>
              <a:gd name="T87" fmla="*/ 1702 h 2151"/>
              <a:gd name="T88" fmla="*/ 9402 w 13171"/>
              <a:gd name="T89" fmla="*/ 1276 h 2151"/>
              <a:gd name="T90" fmla="*/ 9917 w 13171"/>
              <a:gd name="T91" fmla="*/ 2128 h 2151"/>
              <a:gd name="T92" fmla="*/ 9402 w 13171"/>
              <a:gd name="T93" fmla="*/ 1276 h 2151"/>
              <a:gd name="T94" fmla="*/ 11008 w 13171"/>
              <a:gd name="T95" fmla="*/ 1702 h 2151"/>
              <a:gd name="T96" fmla="*/ 11340 w 13171"/>
              <a:gd name="T97" fmla="*/ 2128 h 2151"/>
              <a:gd name="T98" fmla="*/ 12040 w 13171"/>
              <a:gd name="T99" fmla="*/ 1364 h 2151"/>
              <a:gd name="T100" fmla="*/ 11377 w 13171"/>
              <a:gd name="T101" fmla="*/ 1276 h 2151"/>
              <a:gd name="T102" fmla="*/ 12580 w 13171"/>
              <a:gd name="T103" fmla="*/ 1701 h 2151"/>
              <a:gd name="T104" fmla="*/ 12612 w 13171"/>
              <a:gd name="T105" fmla="*/ 1760 h 2151"/>
              <a:gd name="T106" fmla="*/ 13171 w 13171"/>
              <a:gd name="T107" fmla="*/ 208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71" h="2151">
                <a:moveTo>
                  <a:pt x="80" y="23"/>
                </a:moveTo>
                <a:lnTo>
                  <a:pt x="7" y="23"/>
                </a:lnTo>
                <a:lnTo>
                  <a:pt x="260" y="875"/>
                </a:lnTo>
                <a:lnTo>
                  <a:pt x="343" y="875"/>
                </a:lnTo>
                <a:lnTo>
                  <a:pt x="566" y="114"/>
                </a:lnTo>
                <a:lnTo>
                  <a:pt x="568" y="114"/>
                </a:lnTo>
                <a:lnTo>
                  <a:pt x="792" y="875"/>
                </a:lnTo>
                <a:lnTo>
                  <a:pt x="875" y="875"/>
                </a:lnTo>
                <a:lnTo>
                  <a:pt x="1128" y="23"/>
                </a:lnTo>
                <a:lnTo>
                  <a:pt x="1056" y="23"/>
                </a:lnTo>
                <a:lnTo>
                  <a:pt x="837" y="785"/>
                </a:lnTo>
                <a:lnTo>
                  <a:pt x="833" y="785"/>
                </a:lnTo>
                <a:lnTo>
                  <a:pt x="610" y="23"/>
                </a:lnTo>
                <a:lnTo>
                  <a:pt x="525" y="23"/>
                </a:lnTo>
                <a:lnTo>
                  <a:pt x="303" y="785"/>
                </a:lnTo>
                <a:lnTo>
                  <a:pt x="301" y="785"/>
                </a:lnTo>
                <a:lnTo>
                  <a:pt x="80" y="23"/>
                </a:lnTo>
                <a:close/>
                <a:moveTo>
                  <a:pt x="1335" y="462"/>
                </a:moveTo>
                <a:lnTo>
                  <a:pt x="1757" y="462"/>
                </a:lnTo>
                <a:lnTo>
                  <a:pt x="1757" y="402"/>
                </a:lnTo>
                <a:lnTo>
                  <a:pt x="1335" y="402"/>
                </a:lnTo>
                <a:lnTo>
                  <a:pt x="1335" y="84"/>
                </a:lnTo>
                <a:lnTo>
                  <a:pt x="1786" y="84"/>
                </a:lnTo>
                <a:lnTo>
                  <a:pt x="1786" y="23"/>
                </a:lnTo>
                <a:lnTo>
                  <a:pt x="1267" y="23"/>
                </a:lnTo>
                <a:lnTo>
                  <a:pt x="1267" y="875"/>
                </a:lnTo>
                <a:lnTo>
                  <a:pt x="1802" y="875"/>
                </a:lnTo>
                <a:lnTo>
                  <a:pt x="1802" y="814"/>
                </a:lnTo>
                <a:lnTo>
                  <a:pt x="1335" y="814"/>
                </a:lnTo>
                <a:lnTo>
                  <a:pt x="1335" y="462"/>
                </a:lnTo>
                <a:close/>
                <a:moveTo>
                  <a:pt x="2047" y="23"/>
                </a:moveTo>
                <a:lnTo>
                  <a:pt x="1979" y="23"/>
                </a:lnTo>
                <a:lnTo>
                  <a:pt x="1979" y="875"/>
                </a:lnTo>
                <a:lnTo>
                  <a:pt x="2452" y="875"/>
                </a:lnTo>
                <a:lnTo>
                  <a:pt x="2452" y="814"/>
                </a:lnTo>
                <a:lnTo>
                  <a:pt x="2047" y="814"/>
                </a:lnTo>
                <a:lnTo>
                  <a:pt x="2047" y="23"/>
                </a:lnTo>
                <a:close/>
                <a:moveTo>
                  <a:pt x="3210" y="711"/>
                </a:moveTo>
                <a:cubicBezTo>
                  <a:pt x="3133" y="806"/>
                  <a:pt x="3049" y="837"/>
                  <a:pt x="2949" y="837"/>
                </a:cubicBezTo>
                <a:cubicBezTo>
                  <a:pt x="2721" y="837"/>
                  <a:pt x="2579" y="658"/>
                  <a:pt x="2579" y="449"/>
                </a:cubicBezTo>
                <a:cubicBezTo>
                  <a:pt x="2579" y="238"/>
                  <a:pt x="2721" y="61"/>
                  <a:pt x="2949" y="61"/>
                </a:cubicBezTo>
                <a:cubicBezTo>
                  <a:pt x="3052" y="61"/>
                  <a:pt x="3143" y="107"/>
                  <a:pt x="3192" y="170"/>
                </a:cubicBezTo>
                <a:lnTo>
                  <a:pt x="3241" y="124"/>
                </a:lnTo>
                <a:cubicBezTo>
                  <a:pt x="3180" y="45"/>
                  <a:pt x="3072" y="0"/>
                  <a:pt x="2948" y="0"/>
                </a:cubicBezTo>
                <a:cubicBezTo>
                  <a:pt x="2694" y="0"/>
                  <a:pt x="2507" y="189"/>
                  <a:pt x="2507" y="449"/>
                </a:cubicBezTo>
                <a:cubicBezTo>
                  <a:pt x="2507" y="709"/>
                  <a:pt x="2690" y="898"/>
                  <a:pt x="2946" y="898"/>
                </a:cubicBezTo>
                <a:cubicBezTo>
                  <a:pt x="3088" y="898"/>
                  <a:pt x="3187" y="840"/>
                  <a:pt x="3257" y="749"/>
                </a:cubicBezTo>
                <a:lnTo>
                  <a:pt x="3210" y="711"/>
                </a:lnTo>
                <a:close/>
                <a:moveTo>
                  <a:pt x="4245" y="449"/>
                </a:moveTo>
                <a:cubicBezTo>
                  <a:pt x="4245" y="189"/>
                  <a:pt x="4056" y="0"/>
                  <a:pt x="3802" y="0"/>
                </a:cubicBezTo>
                <a:cubicBezTo>
                  <a:pt x="3549" y="0"/>
                  <a:pt x="3360" y="189"/>
                  <a:pt x="3360" y="449"/>
                </a:cubicBezTo>
                <a:cubicBezTo>
                  <a:pt x="3360" y="709"/>
                  <a:pt x="3549" y="898"/>
                  <a:pt x="3802" y="898"/>
                </a:cubicBezTo>
                <a:cubicBezTo>
                  <a:pt x="4056" y="898"/>
                  <a:pt x="4245" y="709"/>
                  <a:pt x="4245" y="449"/>
                </a:cubicBezTo>
                <a:close/>
                <a:moveTo>
                  <a:pt x="4173" y="449"/>
                </a:moveTo>
                <a:cubicBezTo>
                  <a:pt x="4173" y="658"/>
                  <a:pt x="4030" y="837"/>
                  <a:pt x="3802" y="837"/>
                </a:cubicBezTo>
                <a:cubicBezTo>
                  <a:pt x="3576" y="837"/>
                  <a:pt x="3433" y="658"/>
                  <a:pt x="3433" y="449"/>
                </a:cubicBezTo>
                <a:cubicBezTo>
                  <a:pt x="3433" y="238"/>
                  <a:pt x="3577" y="61"/>
                  <a:pt x="3802" y="61"/>
                </a:cubicBezTo>
                <a:cubicBezTo>
                  <a:pt x="4028" y="61"/>
                  <a:pt x="4173" y="238"/>
                  <a:pt x="4173" y="449"/>
                </a:cubicBezTo>
                <a:close/>
                <a:moveTo>
                  <a:pt x="4436" y="875"/>
                </a:moveTo>
                <a:lnTo>
                  <a:pt x="4505" y="875"/>
                </a:lnTo>
                <a:lnTo>
                  <a:pt x="4505" y="111"/>
                </a:lnTo>
                <a:lnTo>
                  <a:pt x="4507" y="111"/>
                </a:lnTo>
                <a:lnTo>
                  <a:pt x="4836" y="875"/>
                </a:lnTo>
                <a:lnTo>
                  <a:pt x="4874" y="875"/>
                </a:lnTo>
                <a:lnTo>
                  <a:pt x="5203" y="111"/>
                </a:lnTo>
                <a:lnTo>
                  <a:pt x="5205" y="111"/>
                </a:lnTo>
                <a:lnTo>
                  <a:pt x="5205" y="875"/>
                </a:lnTo>
                <a:lnTo>
                  <a:pt x="5274" y="875"/>
                </a:lnTo>
                <a:lnTo>
                  <a:pt x="5274" y="23"/>
                </a:lnTo>
                <a:lnTo>
                  <a:pt x="5168" y="23"/>
                </a:lnTo>
                <a:lnTo>
                  <a:pt x="4856" y="761"/>
                </a:lnTo>
                <a:lnTo>
                  <a:pt x="4542" y="23"/>
                </a:lnTo>
                <a:lnTo>
                  <a:pt x="4436" y="23"/>
                </a:lnTo>
                <a:lnTo>
                  <a:pt x="4436" y="875"/>
                </a:lnTo>
                <a:close/>
                <a:moveTo>
                  <a:pt x="5577" y="462"/>
                </a:moveTo>
                <a:lnTo>
                  <a:pt x="6000" y="462"/>
                </a:lnTo>
                <a:lnTo>
                  <a:pt x="6000" y="402"/>
                </a:lnTo>
                <a:lnTo>
                  <a:pt x="5577" y="402"/>
                </a:lnTo>
                <a:lnTo>
                  <a:pt x="5577" y="84"/>
                </a:lnTo>
                <a:lnTo>
                  <a:pt x="6029" y="84"/>
                </a:lnTo>
                <a:lnTo>
                  <a:pt x="6029" y="23"/>
                </a:lnTo>
                <a:lnTo>
                  <a:pt x="5510" y="23"/>
                </a:lnTo>
                <a:lnTo>
                  <a:pt x="5510" y="875"/>
                </a:lnTo>
                <a:lnTo>
                  <a:pt x="6044" y="875"/>
                </a:lnTo>
                <a:lnTo>
                  <a:pt x="6044" y="814"/>
                </a:lnTo>
                <a:lnTo>
                  <a:pt x="5577" y="814"/>
                </a:lnTo>
                <a:lnTo>
                  <a:pt x="5577" y="462"/>
                </a:lnTo>
                <a:close/>
                <a:moveTo>
                  <a:pt x="6747" y="84"/>
                </a:moveTo>
                <a:lnTo>
                  <a:pt x="7034" y="84"/>
                </a:lnTo>
                <a:lnTo>
                  <a:pt x="7034" y="23"/>
                </a:lnTo>
                <a:lnTo>
                  <a:pt x="6392" y="23"/>
                </a:lnTo>
                <a:lnTo>
                  <a:pt x="6392" y="84"/>
                </a:lnTo>
                <a:lnTo>
                  <a:pt x="6679" y="84"/>
                </a:lnTo>
                <a:lnTo>
                  <a:pt x="6679" y="875"/>
                </a:lnTo>
                <a:lnTo>
                  <a:pt x="6747" y="875"/>
                </a:lnTo>
                <a:lnTo>
                  <a:pt x="6747" y="84"/>
                </a:lnTo>
                <a:close/>
                <a:moveTo>
                  <a:pt x="7972" y="449"/>
                </a:moveTo>
                <a:cubicBezTo>
                  <a:pt x="7972" y="189"/>
                  <a:pt x="7783" y="0"/>
                  <a:pt x="7530" y="0"/>
                </a:cubicBezTo>
                <a:cubicBezTo>
                  <a:pt x="7277" y="0"/>
                  <a:pt x="7088" y="189"/>
                  <a:pt x="7088" y="449"/>
                </a:cubicBezTo>
                <a:cubicBezTo>
                  <a:pt x="7088" y="709"/>
                  <a:pt x="7277" y="898"/>
                  <a:pt x="7530" y="898"/>
                </a:cubicBezTo>
                <a:cubicBezTo>
                  <a:pt x="7783" y="898"/>
                  <a:pt x="7972" y="709"/>
                  <a:pt x="7972" y="449"/>
                </a:cubicBezTo>
                <a:close/>
                <a:moveTo>
                  <a:pt x="7900" y="449"/>
                </a:moveTo>
                <a:cubicBezTo>
                  <a:pt x="7900" y="658"/>
                  <a:pt x="7757" y="837"/>
                  <a:pt x="7530" y="837"/>
                </a:cubicBezTo>
                <a:cubicBezTo>
                  <a:pt x="7303" y="837"/>
                  <a:pt x="7160" y="658"/>
                  <a:pt x="7160" y="449"/>
                </a:cubicBezTo>
                <a:cubicBezTo>
                  <a:pt x="7160" y="238"/>
                  <a:pt x="7304" y="61"/>
                  <a:pt x="7530" y="61"/>
                </a:cubicBezTo>
                <a:cubicBezTo>
                  <a:pt x="7756" y="61"/>
                  <a:pt x="7900" y="238"/>
                  <a:pt x="7900" y="449"/>
                </a:cubicBezTo>
                <a:close/>
                <a:moveTo>
                  <a:pt x="8690" y="84"/>
                </a:moveTo>
                <a:lnTo>
                  <a:pt x="8976" y="84"/>
                </a:lnTo>
                <a:lnTo>
                  <a:pt x="8976" y="23"/>
                </a:lnTo>
                <a:lnTo>
                  <a:pt x="8335" y="23"/>
                </a:lnTo>
                <a:lnTo>
                  <a:pt x="8335" y="84"/>
                </a:lnTo>
                <a:lnTo>
                  <a:pt x="8621" y="84"/>
                </a:lnTo>
                <a:lnTo>
                  <a:pt x="8621" y="875"/>
                </a:lnTo>
                <a:lnTo>
                  <a:pt x="8690" y="875"/>
                </a:lnTo>
                <a:lnTo>
                  <a:pt x="8690" y="84"/>
                </a:lnTo>
                <a:close/>
                <a:moveTo>
                  <a:pt x="9111" y="875"/>
                </a:moveTo>
                <a:lnTo>
                  <a:pt x="9180" y="875"/>
                </a:lnTo>
                <a:lnTo>
                  <a:pt x="9180" y="465"/>
                </a:lnTo>
                <a:lnTo>
                  <a:pt x="9677" y="465"/>
                </a:lnTo>
                <a:lnTo>
                  <a:pt x="9677" y="875"/>
                </a:lnTo>
                <a:lnTo>
                  <a:pt x="9745" y="875"/>
                </a:lnTo>
                <a:lnTo>
                  <a:pt x="9745" y="23"/>
                </a:lnTo>
                <a:lnTo>
                  <a:pt x="9677" y="23"/>
                </a:lnTo>
                <a:lnTo>
                  <a:pt x="9677" y="401"/>
                </a:lnTo>
                <a:lnTo>
                  <a:pt x="9180" y="401"/>
                </a:lnTo>
                <a:lnTo>
                  <a:pt x="9180" y="23"/>
                </a:lnTo>
                <a:lnTo>
                  <a:pt x="9111" y="23"/>
                </a:lnTo>
                <a:lnTo>
                  <a:pt x="9111" y="875"/>
                </a:lnTo>
                <a:close/>
                <a:moveTo>
                  <a:pt x="10047" y="462"/>
                </a:moveTo>
                <a:lnTo>
                  <a:pt x="10470" y="462"/>
                </a:lnTo>
                <a:lnTo>
                  <a:pt x="10470" y="402"/>
                </a:lnTo>
                <a:lnTo>
                  <a:pt x="10047" y="402"/>
                </a:lnTo>
                <a:lnTo>
                  <a:pt x="10047" y="84"/>
                </a:lnTo>
                <a:lnTo>
                  <a:pt x="10499" y="84"/>
                </a:lnTo>
                <a:lnTo>
                  <a:pt x="10499" y="23"/>
                </a:lnTo>
                <a:lnTo>
                  <a:pt x="9980" y="23"/>
                </a:lnTo>
                <a:lnTo>
                  <a:pt x="9980" y="875"/>
                </a:lnTo>
                <a:lnTo>
                  <a:pt x="10514" y="875"/>
                </a:lnTo>
                <a:lnTo>
                  <a:pt x="10514" y="814"/>
                </a:lnTo>
                <a:lnTo>
                  <a:pt x="10047" y="814"/>
                </a:lnTo>
                <a:lnTo>
                  <a:pt x="10047" y="462"/>
                </a:lnTo>
                <a:close/>
                <a:moveTo>
                  <a:pt x="172" y="1898"/>
                </a:moveTo>
                <a:lnTo>
                  <a:pt x="628" y="1898"/>
                </a:lnTo>
                <a:lnTo>
                  <a:pt x="725" y="2128"/>
                </a:lnTo>
                <a:lnTo>
                  <a:pt x="800" y="2128"/>
                </a:lnTo>
                <a:lnTo>
                  <a:pt x="438" y="1276"/>
                </a:lnTo>
                <a:lnTo>
                  <a:pt x="370" y="1276"/>
                </a:lnTo>
                <a:lnTo>
                  <a:pt x="0" y="2128"/>
                </a:lnTo>
                <a:lnTo>
                  <a:pt x="76" y="2128"/>
                </a:lnTo>
                <a:lnTo>
                  <a:pt x="172" y="1898"/>
                </a:lnTo>
                <a:close/>
                <a:moveTo>
                  <a:pt x="402" y="1348"/>
                </a:moveTo>
                <a:lnTo>
                  <a:pt x="603" y="1836"/>
                </a:lnTo>
                <a:lnTo>
                  <a:pt x="197" y="1836"/>
                </a:lnTo>
                <a:lnTo>
                  <a:pt x="402" y="1348"/>
                </a:lnTo>
                <a:close/>
                <a:moveTo>
                  <a:pt x="1021" y="1276"/>
                </a:moveTo>
                <a:lnTo>
                  <a:pt x="934" y="1276"/>
                </a:lnTo>
                <a:lnTo>
                  <a:pt x="934" y="2128"/>
                </a:lnTo>
                <a:lnTo>
                  <a:pt x="1003" y="2128"/>
                </a:lnTo>
                <a:lnTo>
                  <a:pt x="1003" y="1370"/>
                </a:lnTo>
                <a:lnTo>
                  <a:pt x="1005" y="1370"/>
                </a:lnTo>
                <a:lnTo>
                  <a:pt x="1536" y="2128"/>
                </a:lnTo>
                <a:lnTo>
                  <a:pt x="1622" y="2128"/>
                </a:lnTo>
                <a:lnTo>
                  <a:pt x="1622" y="1276"/>
                </a:lnTo>
                <a:lnTo>
                  <a:pt x="1554" y="1276"/>
                </a:lnTo>
                <a:lnTo>
                  <a:pt x="1554" y="2030"/>
                </a:lnTo>
                <a:lnTo>
                  <a:pt x="1551" y="2030"/>
                </a:lnTo>
                <a:lnTo>
                  <a:pt x="1021" y="1276"/>
                </a:lnTo>
                <a:close/>
                <a:moveTo>
                  <a:pt x="1927" y="1898"/>
                </a:moveTo>
                <a:lnTo>
                  <a:pt x="2383" y="1898"/>
                </a:lnTo>
                <a:lnTo>
                  <a:pt x="2479" y="2128"/>
                </a:lnTo>
                <a:lnTo>
                  <a:pt x="2555" y="2128"/>
                </a:lnTo>
                <a:lnTo>
                  <a:pt x="2193" y="1276"/>
                </a:lnTo>
                <a:lnTo>
                  <a:pt x="2124" y="1276"/>
                </a:lnTo>
                <a:lnTo>
                  <a:pt x="1755" y="2128"/>
                </a:lnTo>
                <a:lnTo>
                  <a:pt x="1831" y="2128"/>
                </a:lnTo>
                <a:lnTo>
                  <a:pt x="1927" y="1898"/>
                </a:lnTo>
                <a:close/>
                <a:moveTo>
                  <a:pt x="2157" y="1348"/>
                </a:moveTo>
                <a:lnTo>
                  <a:pt x="2358" y="1836"/>
                </a:lnTo>
                <a:lnTo>
                  <a:pt x="1952" y="1836"/>
                </a:lnTo>
                <a:lnTo>
                  <a:pt x="2157" y="1348"/>
                </a:lnTo>
                <a:close/>
                <a:moveTo>
                  <a:pt x="2757" y="1276"/>
                </a:moveTo>
                <a:lnTo>
                  <a:pt x="2689" y="1276"/>
                </a:lnTo>
                <a:lnTo>
                  <a:pt x="2689" y="2128"/>
                </a:lnTo>
                <a:lnTo>
                  <a:pt x="3162" y="2128"/>
                </a:lnTo>
                <a:lnTo>
                  <a:pt x="3162" y="2067"/>
                </a:lnTo>
                <a:lnTo>
                  <a:pt x="2757" y="2067"/>
                </a:lnTo>
                <a:lnTo>
                  <a:pt x="2757" y="1276"/>
                </a:lnTo>
                <a:close/>
                <a:moveTo>
                  <a:pt x="3457" y="1760"/>
                </a:moveTo>
                <a:lnTo>
                  <a:pt x="3767" y="1276"/>
                </a:lnTo>
                <a:lnTo>
                  <a:pt x="3688" y="1276"/>
                </a:lnTo>
                <a:lnTo>
                  <a:pt x="3424" y="1701"/>
                </a:lnTo>
                <a:lnTo>
                  <a:pt x="3162" y="1276"/>
                </a:lnTo>
                <a:lnTo>
                  <a:pt x="3076" y="1276"/>
                </a:lnTo>
                <a:lnTo>
                  <a:pt x="3388" y="1760"/>
                </a:lnTo>
                <a:lnTo>
                  <a:pt x="3388" y="2128"/>
                </a:lnTo>
                <a:lnTo>
                  <a:pt x="3457" y="2128"/>
                </a:lnTo>
                <a:lnTo>
                  <a:pt x="3457" y="1760"/>
                </a:lnTo>
                <a:close/>
                <a:moveTo>
                  <a:pt x="4145" y="1338"/>
                </a:moveTo>
                <a:lnTo>
                  <a:pt x="4432" y="1338"/>
                </a:lnTo>
                <a:lnTo>
                  <a:pt x="4432" y="1276"/>
                </a:lnTo>
                <a:lnTo>
                  <a:pt x="3790" y="1276"/>
                </a:lnTo>
                <a:lnTo>
                  <a:pt x="3790" y="1338"/>
                </a:lnTo>
                <a:lnTo>
                  <a:pt x="4077" y="1338"/>
                </a:lnTo>
                <a:lnTo>
                  <a:pt x="4077" y="2128"/>
                </a:lnTo>
                <a:lnTo>
                  <a:pt x="4145" y="2128"/>
                </a:lnTo>
                <a:lnTo>
                  <a:pt x="4145" y="1338"/>
                </a:lnTo>
                <a:close/>
                <a:moveTo>
                  <a:pt x="4635" y="1276"/>
                </a:moveTo>
                <a:lnTo>
                  <a:pt x="4566" y="1276"/>
                </a:lnTo>
                <a:lnTo>
                  <a:pt x="4566" y="2128"/>
                </a:lnTo>
                <a:lnTo>
                  <a:pt x="4635" y="2128"/>
                </a:lnTo>
                <a:lnTo>
                  <a:pt x="4635" y="1276"/>
                </a:lnTo>
                <a:close/>
                <a:moveTo>
                  <a:pt x="5528" y="1965"/>
                </a:moveTo>
                <a:cubicBezTo>
                  <a:pt x="5451" y="2060"/>
                  <a:pt x="5367" y="2090"/>
                  <a:pt x="5267" y="2090"/>
                </a:cubicBezTo>
                <a:cubicBezTo>
                  <a:pt x="5039" y="2090"/>
                  <a:pt x="4897" y="1912"/>
                  <a:pt x="4897" y="1702"/>
                </a:cubicBezTo>
                <a:cubicBezTo>
                  <a:pt x="4897" y="1492"/>
                  <a:pt x="5039" y="1315"/>
                  <a:pt x="5267" y="1315"/>
                </a:cubicBezTo>
                <a:cubicBezTo>
                  <a:pt x="5370" y="1315"/>
                  <a:pt x="5461" y="1360"/>
                  <a:pt x="5510" y="1423"/>
                </a:cubicBezTo>
                <a:lnTo>
                  <a:pt x="5559" y="1377"/>
                </a:lnTo>
                <a:cubicBezTo>
                  <a:pt x="5498" y="1298"/>
                  <a:pt x="5390" y="1253"/>
                  <a:pt x="5266" y="1253"/>
                </a:cubicBezTo>
                <a:cubicBezTo>
                  <a:pt x="5012" y="1253"/>
                  <a:pt x="4825" y="1442"/>
                  <a:pt x="4825" y="1702"/>
                </a:cubicBezTo>
                <a:cubicBezTo>
                  <a:pt x="4825" y="1962"/>
                  <a:pt x="5008" y="2151"/>
                  <a:pt x="5264" y="2151"/>
                </a:cubicBezTo>
                <a:cubicBezTo>
                  <a:pt x="5406" y="2151"/>
                  <a:pt x="5505" y="2093"/>
                  <a:pt x="5575" y="2002"/>
                </a:cubicBezTo>
                <a:lnTo>
                  <a:pt x="5528" y="1965"/>
                </a:lnTo>
                <a:close/>
                <a:moveTo>
                  <a:pt x="6210" y="1354"/>
                </a:moveTo>
                <a:cubicBezTo>
                  <a:pt x="6167" y="1298"/>
                  <a:pt x="6089" y="1253"/>
                  <a:pt x="5977" y="1253"/>
                </a:cubicBezTo>
                <a:cubicBezTo>
                  <a:pt x="5847" y="1253"/>
                  <a:pt x="5707" y="1327"/>
                  <a:pt x="5707" y="1484"/>
                </a:cubicBezTo>
                <a:cubicBezTo>
                  <a:pt x="5707" y="1786"/>
                  <a:pt x="6154" y="1664"/>
                  <a:pt x="6154" y="1914"/>
                </a:cubicBezTo>
                <a:cubicBezTo>
                  <a:pt x="6154" y="2030"/>
                  <a:pt x="6052" y="2091"/>
                  <a:pt x="5952" y="2091"/>
                </a:cubicBezTo>
                <a:cubicBezTo>
                  <a:pt x="5869" y="2091"/>
                  <a:pt x="5802" y="2057"/>
                  <a:pt x="5742" y="1986"/>
                </a:cubicBezTo>
                <a:lnTo>
                  <a:pt x="5694" y="2028"/>
                </a:lnTo>
                <a:cubicBezTo>
                  <a:pt x="5754" y="2107"/>
                  <a:pt x="5842" y="2151"/>
                  <a:pt x="5952" y="2151"/>
                </a:cubicBezTo>
                <a:cubicBezTo>
                  <a:pt x="6088" y="2151"/>
                  <a:pt x="6224" y="2074"/>
                  <a:pt x="6224" y="1910"/>
                </a:cubicBezTo>
                <a:cubicBezTo>
                  <a:pt x="6224" y="1605"/>
                  <a:pt x="5776" y="1732"/>
                  <a:pt x="5776" y="1484"/>
                </a:cubicBezTo>
                <a:cubicBezTo>
                  <a:pt x="5776" y="1368"/>
                  <a:pt x="5881" y="1312"/>
                  <a:pt x="5973" y="1312"/>
                </a:cubicBezTo>
                <a:cubicBezTo>
                  <a:pt x="6055" y="1312"/>
                  <a:pt x="6115" y="1344"/>
                  <a:pt x="6161" y="1399"/>
                </a:cubicBezTo>
                <a:lnTo>
                  <a:pt x="6210" y="1354"/>
                </a:lnTo>
                <a:close/>
                <a:moveTo>
                  <a:pt x="6787" y="1715"/>
                </a:moveTo>
                <a:lnTo>
                  <a:pt x="7209" y="1715"/>
                </a:lnTo>
                <a:lnTo>
                  <a:pt x="7209" y="1655"/>
                </a:lnTo>
                <a:lnTo>
                  <a:pt x="6787" y="1655"/>
                </a:lnTo>
                <a:lnTo>
                  <a:pt x="6787" y="1338"/>
                </a:lnTo>
                <a:lnTo>
                  <a:pt x="7238" y="1338"/>
                </a:lnTo>
                <a:lnTo>
                  <a:pt x="7238" y="1276"/>
                </a:lnTo>
                <a:lnTo>
                  <a:pt x="6720" y="1276"/>
                </a:lnTo>
                <a:lnTo>
                  <a:pt x="6720" y="2128"/>
                </a:lnTo>
                <a:lnTo>
                  <a:pt x="7254" y="2128"/>
                </a:lnTo>
                <a:lnTo>
                  <a:pt x="7254" y="2067"/>
                </a:lnTo>
                <a:lnTo>
                  <a:pt x="6787" y="2067"/>
                </a:lnTo>
                <a:lnTo>
                  <a:pt x="6787" y="1715"/>
                </a:lnTo>
                <a:close/>
                <a:moveTo>
                  <a:pt x="8089" y="1965"/>
                </a:moveTo>
                <a:cubicBezTo>
                  <a:pt x="8012" y="2060"/>
                  <a:pt x="7928" y="2090"/>
                  <a:pt x="7828" y="2090"/>
                </a:cubicBezTo>
                <a:cubicBezTo>
                  <a:pt x="7601" y="2090"/>
                  <a:pt x="7459" y="1912"/>
                  <a:pt x="7459" y="1702"/>
                </a:cubicBezTo>
                <a:cubicBezTo>
                  <a:pt x="7459" y="1492"/>
                  <a:pt x="7601" y="1315"/>
                  <a:pt x="7828" y="1315"/>
                </a:cubicBezTo>
                <a:cubicBezTo>
                  <a:pt x="7932" y="1315"/>
                  <a:pt x="8022" y="1360"/>
                  <a:pt x="8071" y="1423"/>
                </a:cubicBezTo>
                <a:lnTo>
                  <a:pt x="8120" y="1377"/>
                </a:lnTo>
                <a:cubicBezTo>
                  <a:pt x="8059" y="1298"/>
                  <a:pt x="7951" y="1253"/>
                  <a:pt x="7827" y="1253"/>
                </a:cubicBezTo>
                <a:cubicBezTo>
                  <a:pt x="7573" y="1253"/>
                  <a:pt x="7386" y="1442"/>
                  <a:pt x="7386" y="1702"/>
                </a:cubicBezTo>
                <a:cubicBezTo>
                  <a:pt x="7386" y="1962"/>
                  <a:pt x="7569" y="2151"/>
                  <a:pt x="7826" y="2151"/>
                </a:cubicBezTo>
                <a:cubicBezTo>
                  <a:pt x="7968" y="2151"/>
                  <a:pt x="8066" y="2093"/>
                  <a:pt x="8136" y="2002"/>
                </a:cubicBezTo>
                <a:lnTo>
                  <a:pt x="8089" y="1965"/>
                </a:lnTo>
                <a:close/>
                <a:moveTo>
                  <a:pt x="9124" y="1702"/>
                </a:moveTo>
                <a:cubicBezTo>
                  <a:pt x="9124" y="1442"/>
                  <a:pt x="8935" y="1253"/>
                  <a:pt x="8681" y="1253"/>
                </a:cubicBezTo>
                <a:cubicBezTo>
                  <a:pt x="8429" y="1253"/>
                  <a:pt x="8240" y="1442"/>
                  <a:pt x="8240" y="1702"/>
                </a:cubicBezTo>
                <a:cubicBezTo>
                  <a:pt x="8240" y="1962"/>
                  <a:pt x="8429" y="2151"/>
                  <a:pt x="8681" y="2151"/>
                </a:cubicBezTo>
                <a:cubicBezTo>
                  <a:pt x="8935" y="2151"/>
                  <a:pt x="9124" y="1962"/>
                  <a:pt x="9124" y="1702"/>
                </a:cubicBezTo>
                <a:close/>
                <a:moveTo>
                  <a:pt x="9052" y="1702"/>
                </a:moveTo>
                <a:cubicBezTo>
                  <a:pt x="9052" y="1912"/>
                  <a:pt x="8909" y="2090"/>
                  <a:pt x="8681" y="2090"/>
                </a:cubicBezTo>
                <a:cubicBezTo>
                  <a:pt x="8455" y="2090"/>
                  <a:pt x="8312" y="1912"/>
                  <a:pt x="8312" y="1702"/>
                </a:cubicBezTo>
                <a:cubicBezTo>
                  <a:pt x="8312" y="1492"/>
                  <a:pt x="8456" y="1315"/>
                  <a:pt x="8681" y="1315"/>
                </a:cubicBezTo>
                <a:cubicBezTo>
                  <a:pt x="8908" y="1315"/>
                  <a:pt x="9052" y="1492"/>
                  <a:pt x="9052" y="1702"/>
                </a:cubicBezTo>
                <a:close/>
                <a:moveTo>
                  <a:pt x="9402" y="1276"/>
                </a:moveTo>
                <a:lnTo>
                  <a:pt x="9316" y="1276"/>
                </a:lnTo>
                <a:lnTo>
                  <a:pt x="9316" y="2128"/>
                </a:lnTo>
                <a:lnTo>
                  <a:pt x="9384" y="2128"/>
                </a:lnTo>
                <a:lnTo>
                  <a:pt x="9384" y="1370"/>
                </a:lnTo>
                <a:lnTo>
                  <a:pt x="9387" y="1370"/>
                </a:lnTo>
                <a:lnTo>
                  <a:pt x="9917" y="2128"/>
                </a:lnTo>
                <a:lnTo>
                  <a:pt x="10004" y="2128"/>
                </a:lnTo>
                <a:lnTo>
                  <a:pt x="10004" y="1276"/>
                </a:lnTo>
                <a:lnTo>
                  <a:pt x="9935" y="1276"/>
                </a:lnTo>
                <a:lnTo>
                  <a:pt x="9935" y="2030"/>
                </a:lnTo>
                <a:lnTo>
                  <a:pt x="9933" y="2030"/>
                </a:lnTo>
                <a:lnTo>
                  <a:pt x="9402" y="1276"/>
                </a:lnTo>
                <a:close/>
                <a:moveTo>
                  <a:pt x="11080" y="1702"/>
                </a:moveTo>
                <a:cubicBezTo>
                  <a:pt x="11080" y="1442"/>
                  <a:pt x="10891" y="1253"/>
                  <a:pt x="10637" y="1253"/>
                </a:cubicBezTo>
                <a:cubicBezTo>
                  <a:pt x="10384" y="1253"/>
                  <a:pt x="10195" y="1442"/>
                  <a:pt x="10195" y="1702"/>
                </a:cubicBezTo>
                <a:cubicBezTo>
                  <a:pt x="10195" y="1962"/>
                  <a:pt x="10384" y="2151"/>
                  <a:pt x="10637" y="2151"/>
                </a:cubicBezTo>
                <a:cubicBezTo>
                  <a:pt x="10891" y="2151"/>
                  <a:pt x="11080" y="1962"/>
                  <a:pt x="11080" y="1702"/>
                </a:cubicBezTo>
                <a:close/>
                <a:moveTo>
                  <a:pt x="11008" y="1702"/>
                </a:moveTo>
                <a:cubicBezTo>
                  <a:pt x="11008" y="1912"/>
                  <a:pt x="10865" y="2090"/>
                  <a:pt x="10637" y="2090"/>
                </a:cubicBezTo>
                <a:cubicBezTo>
                  <a:pt x="10411" y="2090"/>
                  <a:pt x="10268" y="1912"/>
                  <a:pt x="10268" y="1702"/>
                </a:cubicBezTo>
                <a:cubicBezTo>
                  <a:pt x="10268" y="1492"/>
                  <a:pt x="10412" y="1315"/>
                  <a:pt x="10637" y="1315"/>
                </a:cubicBezTo>
                <a:cubicBezTo>
                  <a:pt x="10863" y="1315"/>
                  <a:pt x="11008" y="1492"/>
                  <a:pt x="11008" y="1702"/>
                </a:cubicBezTo>
                <a:close/>
                <a:moveTo>
                  <a:pt x="11271" y="2128"/>
                </a:moveTo>
                <a:lnTo>
                  <a:pt x="11340" y="2128"/>
                </a:lnTo>
                <a:lnTo>
                  <a:pt x="11340" y="1364"/>
                </a:lnTo>
                <a:lnTo>
                  <a:pt x="11342" y="1364"/>
                </a:lnTo>
                <a:lnTo>
                  <a:pt x="11671" y="2128"/>
                </a:lnTo>
                <a:lnTo>
                  <a:pt x="11709" y="2128"/>
                </a:lnTo>
                <a:lnTo>
                  <a:pt x="12038" y="1364"/>
                </a:lnTo>
                <a:lnTo>
                  <a:pt x="12040" y="1364"/>
                </a:lnTo>
                <a:lnTo>
                  <a:pt x="12040" y="2128"/>
                </a:lnTo>
                <a:lnTo>
                  <a:pt x="12109" y="2128"/>
                </a:lnTo>
                <a:lnTo>
                  <a:pt x="12109" y="1276"/>
                </a:lnTo>
                <a:lnTo>
                  <a:pt x="12003" y="1276"/>
                </a:lnTo>
                <a:lnTo>
                  <a:pt x="11691" y="2014"/>
                </a:lnTo>
                <a:lnTo>
                  <a:pt x="11377" y="1276"/>
                </a:lnTo>
                <a:lnTo>
                  <a:pt x="11271" y="1276"/>
                </a:lnTo>
                <a:lnTo>
                  <a:pt x="11271" y="2128"/>
                </a:lnTo>
                <a:close/>
                <a:moveTo>
                  <a:pt x="12612" y="1760"/>
                </a:moveTo>
                <a:lnTo>
                  <a:pt x="12923" y="1276"/>
                </a:lnTo>
                <a:lnTo>
                  <a:pt x="12843" y="1276"/>
                </a:lnTo>
                <a:lnTo>
                  <a:pt x="12580" y="1701"/>
                </a:lnTo>
                <a:lnTo>
                  <a:pt x="12317" y="1276"/>
                </a:lnTo>
                <a:lnTo>
                  <a:pt x="12232" y="1276"/>
                </a:lnTo>
                <a:lnTo>
                  <a:pt x="12544" y="1760"/>
                </a:lnTo>
                <a:lnTo>
                  <a:pt x="12544" y="2128"/>
                </a:lnTo>
                <a:lnTo>
                  <a:pt x="12612" y="2128"/>
                </a:lnTo>
                <a:lnTo>
                  <a:pt x="12612" y="1760"/>
                </a:lnTo>
                <a:close/>
                <a:moveTo>
                  <a:pt x="13151" y="1276"/>
                </a:moveTo>
                <a:lnTo>
                  <a:pt x="13083" y="1276"/>
                </a:lnTo>
                <a:lnTo>
                  <a:pt x="13083" y="1896"/>
                </a:lnTo>
                <a:lnTo>
                  <a:pt x="13151" y="1896"/>
                </a:lnTo>
                <a:lnTo>
                  <a:pt x="13151" y="1276"/>
                </a:lnTo>
                <a:close/>
                <a:moveTo>
                  <a:pt x="13171" y="2081"/>
                </a:moveTo>
                <a:cubicBezTo>
                  <a:pt x="13171" y="2051"/>
                  <a:pt x="13148" y="2026"/>
                  <a:pt x="13116" y="2026"/>
                </a:cubicBezTo>
                <a:cubicBezTo>
                  <a:pt x="13085" y="2026"/>
                  <a:pt x="13062" y="2051"/>
                  <a:pt x="13062" y="2081"/>
                </a:cubicBezTo>
                <a:cubicBezTo>
                  <a:pt x="13062" y="2109"/>
                  <a:pt x="13085" y="2136"/>
                  <a:pt x="13116" y="2136"/>
                </a:cubicBezTo>
                <a:cubicBezTo>
                  <a:pt x="13148" y="2136"/>
                  <a:pt x="13171" y="2109"/>
                  <a:pt x="13171" y="20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effectLst/>
            </a:endParaRPr>
          </a:p>
        </p:txBody>
      </p:sp>
      <p:sp>
        <p:nvSpPr>
          <p:cNvPr id="32" name="Rectangle 10"/>
          <p:cNvSpPr>
            <a:spLocks noChangeArrowheads="1"/>
          </p:cNvSpPr>
          <p:nvPr userDrawn="1"/>
        </p:nvSpPr>
        <p:spPr bwMode="auto">
          <a:xfrm>
            <a:off x="0" y="1125231"/>
            <a:ext cx="9144000" cy="54000"/>
          </a:xfrm>
          <a:prstGeom prst="rect">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de-DE"/>
          </a:p>
        </p:txBody>
      </p:sp>
      <p:grpSp>
        <p:nvGrpSpPr>
          <p:cNvPr id="34" name="Gruppieren 33"/>
          <p:cNvGrpSpPr/>
          <p:nvPr userDrawn="1"/>
        </p:nvGrpSpPr>
        <p:grpSpPr>
          <a:xfrm>
            <a:off x="358775" y="4268987"/>
            <a:ext cx="2305844" cy="241200"/>
            <a:chOff x="863600" y="4268987"/>
            <a:chExt cx="2305844" cy="241200"/>
          </a:xfrm>
        </p:grpSpPr>
        <p:sp>
          <p:nvSpPr>
            <p:cNvPr id="35" name="Freeform 7"/>
            <p:cNvSpPr>
              <a:spLocks noEditPoints="1"/>
            </p:cNvSpPr>
            <p:nvPr/>
          </p:nvSpPr>
          <p:spPr bwMode="auto">
            <a:xfrm>
              <a:off x="1746273" y="4268987"/>
              <a:ext cx="1423171" cy="239607"/>
            </a:xfrm>
            <a:custGeom>
              <a:avLst/>
              <a:gdLst>
                <a:gd name="T0" fmla="*/ 959 w 5700"/>
                <a:gd name="T1" fmla="*/ 0 h 959"/>
                <a:gd name="T2" fmla="*/ 1567 w 5700"/>
                <a:gd name="T3" fmla="*/ 0 h 959"/>
                <a:gd name="T4" fmla="*/ 1567 w 5700"/>
                <a:gd name="T5" fmla="*/ 959 h 959"/>
                <a:gd name="T6" fmla="*/ 0 w 5700"/>
                <a:gd name="T7" fmla="*/ 959 h 959"/>
                <a:gd name="T8" fmla="*/ 959 w 5700"/>
                <a:gd name="T9" fmla="*/ 0 h 959"/>
                <a:gd name="T10" fmla="*/ 4741 w 5700"/>
                <a:gd name="T11" fmla="*/ 0 h 959"/>
                <a:gd name="T12" fmla="*/ 5700 w 5700"/>
                <a:gd name="T13" fmla="*/ 0 h 959"/>
                <a:gd name="T14" fmla="*/ 5700 w 5700"/>
                <a:gd name="T15" fmla="*/ 959 h 959"/>
                <a:gd name="T16" fmla="*/ 4741 w 5700"/>
                <a:gd name="T17" fmla="*/ 959 h 959"/>
                <a:gd name="T18" fmla="*/ 4741 w 5700"/>
                <a:gd name="T19" fmla="*/ 0 h 959"/>
                <a:gd name="T20" fmla="*/ 3707 w 5700"/>
                <a:gd name="T21" fmla="*/ 0 h 959"/>
                <a:gd name="T22" fmla="*/ 4667 w 5700"/>
                <a:gd name="T23" fmla="*/ 0 h 959"/>
                <a:gd name="T24" fmla="*/ 4667 w 5700"/>
                <a:gd name="T25" fmla="*/ 959 h 959"/>
                <a:gd name="T26" fmla="*/ 3707 w 5700"/>
                <a:gd name="T27" fmla="*/ 959 h 959"/>
                <a:gd name="T28" fmla="*/ 3707 w 5700"/>
                <a:gd name="T29" fmla="*/ 0 h 959"/>
                <a:gd name="T30" fmla="*/ 2674 w 5700"/>
                <a:gd name="T31" fmla="*/ 0 h 959"/>
                <a:gd name="T32" fmla="*/ 3634 w 5700"/>
                <a:gd name="T33" fmla="*/ 0 h 959"/>
                <a:gd name="T34" fmla="*/ 3634 w 5700"/>
                <a:gd name="T35" fmla="*/ 959 h 959"/>
                <a:gd name="T36" fmla="*/ 2674 w 5700"/>
                <a:gd name="T37" fmla="*/ 959 h 959"/>
                <a:gd name="T38" fmla="*/ 2674 w 5700"/>
                <a:gd name="T39" fmla="*/ 0 h 959"/>
                <a:gd name="T40" fmla="*/ 1641 w 5700"/>
                <a:gd name="T41" fmla="*/ 0 h 959"/>
                <a:gd name="T42" fmla="*/ 2600 w 5700"/>
                <a:gd name="T43" fmla="*/ 0 h 959"/>
                <a:gd name="T44" fmla="*/ 2600 w 5700"/>
                <a:gd name="T45" fmla="*/ 959 h 959"/>
                <a:gd name="T46" fmla="*/ 1641 w 5700"/>
                <a:gd name="T47" fmla="*/ 959 h 959"/>
                <a:gd name="T48" fmla="*/ 1641 w 5700"/>
                <a:gd name="T49"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00" h="959">
                  <a:moveTo>
                    <a:pt x="959" y="0"/>
                  </a:moveTo>
                  <a:lnTo>
                    <a:pt x="1567" y="0"/>
                  </a:lnTo>
                  <a:lnTo>
                    <a:pt x="1567" y="959"/>
                  </a:lnTo>
                  <a:lnTo>
                    <a:pt x="0" y="959"/>
                  </a:lnTo>
                  <a:lnTo>
                    <a:pt x="959" y="0"/>
                  </a:lnTo>
                  <a:close/>
                  <a:moveTo>
                    <a:pt x="4741" y="0"/>
                  </a:moveTo>
                  <a:lnTo>
                    <a:pt x="5700" y="0"/>
                  </a:lnTo>
                  <a:lnTo>
                    <a:pt x="5700" y="959"/>
                  </a:lnTo>
                  <a:lnTo>
                    <a:pt x="4741" y="959"/>
                  </a:lnTo>
                  <a:lnTo>
                    <a:pt x="4741" y="0"/>
                  </a:lnTo>
                  <a:close/>
                  <a:moveTo>
                    <a:pt x="3707" y="0"/>
                  </a:moveTo>
                  <a:lnTo>
                    <a:pt x="4667" y="0"/>
                  </a:lnTo>
                  <a:lnTo>
                    <a:pt x="4667" y="959"/>
                  </a:lnTo>
                  <a:lnTo>
                    <a:pt x="3707" y="959"/>
                  </a:lnTo>
                  <a:lnTo>
                    <a:pt x="3707" y="0"/>
                  </a:lnTo>
                  <a:close/>
                  <a:moveTo>
                    <a:pt x="2674" y="0"/>
                  </a:moveTo>
                  <a:lnTo>
                    <a:pt x="3634" y="0"/>
                  </a:lnTo>
                  <a:lnTo>
                    <a:pt x="3634" y="959"/>
                  </a:lnTo>
                  <a:lnTo>
                    <a:pt x="2674" y="959"/>
                  </a:lnTo>
                  <a:lnTo>
                    <a:pt x="2674" y="0"/>
                  </a:lnTo>
                  <a:close/>
                  <a:moveTo>
                    <a:pt x="1641" y="0"/>
                  </a:moveTo>
                  <a:lnTo>
                    <a:pt x="2600" y="0"/>
                  </a:lnTo>
                  <a:lnTo>
                    <a:pt x="2600" y="959"/>
                  </a:lnTo>
                  <a:lnTo>
                    <a:pt x="1641" y="959"/>
                  </a:lnTo>
                  <a:lnTo>
                    <a:pt x="1641" y="0"/>
                  </a:lnTo>
                  <a:close/>
                </a:path>
              </a:pathLst>
            </a:custGeom>
            <a:solidFill>
              <a:schemeClr val="tx2">
                <a:alpha val="3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de-DE"/>
            </a:p>
          </p:txBody>
        </p:sp>
        <p:sp>
          <p:nvSpPr>
            <p:cNvPr id="36" name="Freeform 8"/>
            <p:cNvSpPr>
              <a:spLocks noEditPoints="1"/>
            </p:cNvSpPr>
            <p:nvPr/>
          </p:nvSpPr>
          <p:spPr bwMode="auto">
            <a:xfrm>
              <a:off x="2719596" y="4308141"/>
              <a:ext cx="144700" cy="161298"/>
            </a:xfrm>
            <a:custGeom>
              <a:avLst/>
              <a:gdLst>
                <a:gd name="T0" fmla="*/ 117 w 580"/>
                <a:gd name="T1" fmla="*/ 11 h 646"/>
                <a:gd name="T2" fmla="*/ 77 w 580"/>
                <a:gd name="T3" fmla="*/ 0 h 646"/>
                <a:gd name="T4" fmla="*/ 38 w 580"/>
                <a:gd name="T5" fmla="*/ 11 h 646"/>
                <a:gd name="T6" fmla="*/ 10 w 580"/>
                <a:gd name="T7" fmla="*/ 39 h 646"/>
                <a:gd name="T8" fmla="*/ 0 w 580"/>
                <a:gd name="T9" fmla="*/ 79 h 646"/>
                <a:gd name="T10" fmla="*/ 10 w 580"/>
                <a:gd name="T11" fmla="*/ 119 h 646"/>
                <a:gd name="T12" fmla="*/ 38 w 580"/>
                <a:gd name="T13" fmla="*/ 147 h 646"/>
                <a:gd name="T14" fmla="*/ 77 w 580"/>
                <a:gd name="T15" fmla="*/ 158 h 646"/>
                <a:gd name="T16" fmla="*/ 117 w 580"/>
                <a:gd name="T17" fmla="*/ 147 h 646"/>
                <a:gd name="T18" fmla="*/ 145 w 580"/>
                <a:gd name="T19" fmla="*/ 119 h 646"/>
                <a:gd name="T20" fmla="*/ 156 w 580"/>
                <a:gd name="T21" fmla="*/ 79 h 646"/>
                <a:gd name="T22" fmla="*/ 145 w 580"/>
                <a:gd name="T23" fmla="*/ 39 h 646"/>
                <a:gd name="T24" fmla="*/ 117 w 580"/>
                <a:gd name="T25" fmla="*/ 11 h 646"/>
                <a:gd name="T26" fmla="*/ 330 w 580"/>
                <a:gd name="T27" fmla="*/ 205 h 646"/>
                <a:gd name="T28" fmla="*/ 203 w 580"/>
                <a:gd name="T29" fmla="*/ 205 h 646"/>
                <a:gd name="T30" fmla="*/ 203 w 580"/>
                <a:gd name="T31" fmla="*/ 646 h 646"/>
                <a:gd name="T32" fmla="*/ 330 w 580"/>
                <a:gd name="T33" fmla="*/ 646 h 646"/>
                <a:gd name="T34" fmla="*/ 330 w 580"/>
                <a:gd name="T35" fmla="*/ 363 h 646"/>
                <a:gd name="T36" fmla="*/ 336 w 580"/>
                <a:gd name="T37" fmla="*/ 358 h 646"/>
                <a:gd name="T38" fmla="*/ 352 w 580"/>
                <a:gd name="T39" fmla="*/ 347 h 646"/>
                <a:gd name="T40" fmla="*/ 375 w 580"/>
                <a:gd name="T41" fmla="*/ 336 h 646"/>
                <a:gd name="T42" fmla="*/ 403 w 580"/>
                <a:gd name="T43" fmla="*/ 332 h 646"/>
                <a:gd name="T44" fmla="*/ 433 w 580"/>
                <a:gd name="T45" fmla="*/ 340 h 646"/>
                <a:gd name="T46" fmla="*/ 443 w 580"/>
                <a:gd name="T47" fmla="*/ 348 h 646"/>
                <a:gd name="T48" fmla="*/ 451 w 580"/>
                <a:gd name="T49" fmla="*/ 363 h 646"/>
                <a:gd name="T50" fmla="*/ 455 w 580"/>
                <a:gd name="T51" fmla="*/ 377 h 646"/>
                <a:gd name="T52" fmla="*/ 455 w 580"/>
                <a:gd name="T53" fmla="*/ 646 h 646"/>
                <a:gd name="T54" fmla="*/ 580 w 580"/>
                <a:gd name="T55" fmla="*/ 646 h 646"/>
                <a:gd name="T56" fmla="*/ 580 w 580"/>
                <a:gd name="T57" fmla="*/ 377 h 646"/>
                <a:gd name="T58" fmla="*/ 569 w 580"/>
                <a:gd name="T59" fmla="*/ 320 h 646"/>
                <a:gd name="T60" fmla="*/ 540 w 580"/>
                <a:gd name="T61" fmla="*/ 268 h 646"/>
                <a:gd name="T62" fmla="*/ 495 w 580"/>
                <a:gd name="T63" fmla="*/ 230 h 646"/>
                <a:gd name="T64" fmla="*/ 442 w 580"/>
                <a:gd name="T65" fmla="*/ 212 h 646"/>
                <a:gd name="T66" fmla="*/ 384 w 580"/>
                <a:gd name="T67" fmla="*/ 210 h 646"/>
                <a:gd name="T68" fmla="*/ 330 w 580"/>
                <a:gd name="T69" fmla="*/ 225 h 646"/>
                <a:gd name="T70" fmla="*/ 330 w 580"/>
                <a:gd name="T71" fmla="*/ 205 h 646"/>
                <a:gd name="T72" fmla="*/ 141 w 580"/>
                <a:gd name="T73" fmla="*/ 205 h 646"/>
                <a:gd name="T74" fmla="*/ 14 w 580"/>
                <a:gd name="T75" fmla="*/ 205 h 646"/>
                <a:gd name="T76" fmla="*/ 14 w 580"/>
                <a:gd name="T77" fmla="*/ 646 h 646"/>
                <a:gd name="T78" fmla="*/ 141 w 580"/>
                <a:gd name="T79" fmla="*/ 646 h 646"/>
                <a:gd name="T80" fmla="*/ 141 w 580"/>
                <a:gd name="T81" fmla="*/ 20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0" h="646">
                  <a:moveTo>
                    <a:pt x="117" y="11"/>
                  </a:moveTo>
                  <a:cubicBezTo>
                    <a:pt x="105" y="3"/>
                    <a:pt x="92" y="0"/>
                    <a:pt x="77" y="0"/>
                  </a:cubicBezTo>
                  <a:cubicBezTo>
                    <a:pt x="63" y="0"/>
                    <a:pt x="50" y="3"/>
                    <a:pt x="38" y="11"/>
                  </a:cubicBezTo>
                  <a:cubicBezTo>
                    <a:pt x="27" y="18"/>
                    <a:pt x="17" y="28"/>
                    <a:pt x="10" y="39"/>
                  </a:cubicBezTo>
                  <a:cubicBezTo>
                    <a:pt x="4" y="51"/>
                    <a:pt x="0" y="65"/>
                    <a:pt x="0" y="79"/>
                  </a:cubicBezTo>
                  <a:cubicBezTo>
                    <a:pt x="0" y="94"/>
                    <a:pt x="4" y="107"/>
                    <a:pt x="10" y="119"/>
                  </a:cubicBezTo>
                  <a:cubicBezTo>
                    <a:pt x="17" y="131"/>
                    <a:pt x="27" y="140"/>
                    <a:pt x="38" y="147"/>
                  </a:cubicBezTo>
                  <a:cubicBezTo>
                    <a:pt x="50" y="154"/>
                    <a:pt x="63" y="158"/>
                    <a:pt x="77" y="158"/>
                  </a:cubicBezTo>
                  <a:cubicBezTo>
                    <a:pt x="92" y="158"/>
                    <a:pt x="105" y="154"/>
                    <a:pt x="117" y="147"/>
                  </a:cubicBezTo>
                  <a:cubicBezTo>
                    <a:pt x="129" y="140"/>
                    <a:pt x="138" y="131"/>
                    <a:pt x="145" y="119"/>
                  </a:cubicBezTo>
                  <a:cubicBezTo>
                    <a:pt x="152" y="107"/>
                    <a:pt x="156" y="94"/>
                    <a:pt x="156" y="79"/>
                  </a:cubicBezTo>
                  <a:cubicBezTo>
                    <a:pt x="156" y="65"/>
                    <a:pt x="152" y="51"/>
                    <a:pt x="145" y="39"/>
                  </a:cubicBezTo>
                  <a:cubicBezTo>
                    <a:pt x="138" y="28"/>
                    <a:pt x="129" y="18"/>
                    <a:pt x="117" y="11"/>
                  </a:cubicBezTo>
                  <a:close/>
                  <a:moveTo>
                    <a:pt x="330" y="205"/>
                  </a:moveTo>
                  <a:lnTo>
                    <a:pt x="203" y="205"/>
                  </a:lnTo>
                  <a:lnTo>
                    <a:pt x="203" y="646"/>
                  </a:lnTo>
                  <a:lnTo>
                    <a:pt x="330" y="646"/>
                  </a:lnTo>
                  <a:lnTo>
                    <a:pt x="330" y="363"/>
                  </a:lnTo>
                  <a:lnTo>
                    <a:pt x="336" y="358"/>
                  </a:lnTo>
                  <a:cubicBezTo>
                    <a:pt x="340" y="355"/>
                    <a:pt x="345" y="351"/>
                    <a:pt x="352" y="347"/>
                  </a:cubicBezTo>
                  <a:cubicBezTo>
                    <a:pt x="359" y="343"/>
                    <a:pt x="367" y="339"/>
                    <a:pt x="375" y="336"/>
                  </a:cubicBezTo>
                  <a:cubicBezTo>
                    <a:pt x="384" y="333"/>
                    <a:pt x="393" y="332"/>
                    <a:pt x="403" y="332"/>
                  </a:cubicBezTo>
                  <a:cubicBezTo>
                    <a:pt x="413" y="332"/>
                    <a:pt x="423" y="335"/>
                    <a:pt x="433" y="340"/>
                  </a:cubicBezTo>
                  <a:cubicBezTo>
                    <a:pt x="437" y="342"/>
                    <a:pt x="440" y="344"/>
                    <a:pt x="443" y="348"/>
                  </a:cubicBezTo>
                  <a:cubicBezTo>
                    <a:pt x="446" y="353"/>
                    <a:pt x="449" y="357"/>
                    <a:pt x="451" y="363"/>
                  </a:cubicBezTo>
                  <a:cubicBezTo>
                    <a:pt x="454" y="368"/>
                    <a:pt x="455" y="372"/>
                    <a:pt x="455" y="377"/>
                  </a:cubicBezTo>
                  <a:lnTo>
                    <a:pt x="455" y="646"/>
                  </a:lnTo>
                  <a:lnTo>
                    <a:pt x="580" y="646"/>
                  </a:lnTo>
                  <a:lnTo>
                    <a:pt x="580" y="377"/>
                  </a:lnTo>
                  <a:cubicBezTo>
                    <a:pt x="580" y="358"/>
                    <a:pt x="576" y="338"/>
                    <a:pt x="569" y="320"/>
                  </a:cubicBezTo>
                  <a:cubicBezTo>
                    <a:pt x="562" y="301"/>
                    <a:pt x="552" y="284"/>
                    <a:pt x="540" y="268"/>
                  </a:cubicBezTo>
                  <a:cubicBezTo>
                    <a:pt x="527" y="252"/>
                    <a:pt x="512" y="239"/>
                    <a:pt x="495" y="230"/>
                  </a:cubicBezTo>
                  <a:cubicBezTo>
                    <a:pt x="478" y="221"/>
                    <a:pt x="461" y="215"/>
                    <a:pt x="442" y="212"/>
                  </a:cubicBezTo>
                  <a:cubicBezTo>
                    <a:pt x="423" y="208"/>
                    <a:pt x="403" y="208"/>
                    <a:pt x="384" y="210"/>
                  </a:cubicBezTo>
                  <a:cubicBezTo>
                    <a:pt x="365" y="212"/>
                    <a:pt x="347" y="217"/>
                    <a:pt x="330" y="225"/>
                  </a:cubicBezTo>
                  <a:lnTo>
                    <a:pt x="330" y="205"/>
                  </a:lnTo>
                  <a:close/>
                  <a:moveTo>
                    <a:pt x="141" y="205"/>
                  </a:moveTo>
                  <a:lnTo>
                    <a:pt x="14" y="205"/>
                  </a:lnTo>
                  <a:lnTo>
                    <a:pt x="14" y="646"/>
                  </a:lnTo>
                  <a:lnTo>
                    <a:pt x="141" y="646"/>
                  </a:lnTo>
                  <a:lnTo>
                    <a:pt x="141" y="2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 name="Freeform 9"/>
            <p:cNvSpPr>
              <a:spLocks/>
            </p:cNvSpPr>
            <p:nvPr/>
          </p:nvSpPr>
          <p:spPr bwMode="auto">
            <a:xfrm>
              <a:off x="1972261" y="4303460"/>
              <a:ext cx="91502" cy="170661"/>
            </a:xfrm>
            <a:custGeom>
              <a:avLst/>
              <a:gdLst>
                <a:gd name="T0" fmla="*/ 151 w 366"/>
                <a:gd name="T1" fmla="*/ 50 h 684"/>
                <a:gd name="T2" fmla="*/ 117 w 366"/>
                <a:gd name="T3" fmla="*/ 104 h 684"/>
                <a:gd name="T4" fmla="*/ 105 w 366"/>
                <a:gd name="T5" fmla="*/ 171 h 684"/>
                <a:gd name="T6" fmla="*/ 105 w 366"/>
                <a:gd name="T7" fmla="*/ 235 h 684"/>
                <a:gd name="T8" fmla="*/ 0 w 366"/>
                <a:gd name="T9" fmla="*/ 235 h 684"/>
                <a:gd name="T10" fmla="*/ 0 w 366"/>
                <a:gd name="T11" fmla="*/ 366 h 684"/>
                <a:gd name="T12" fmla="*/ 105 w 366"/>
                <a:gd name="T13" fmla="*/ 366 h 684"/>
                <a:gd name="T14" fmla="*/ 105 w 366"/>
                <a:gd name="T15" fmla="*/ 684 h 684"/>
                <a:gd name="T16" fmla="*/ 235 w 366"/>
                <a:gd name="T17" fmla="*/ 684 h 684"/>
                <a:gd name="T18" fmla="*/ 235 w 366"/>
                <a:gd name="T19" fmla="*/ 366 h 684"/>
                <a:gd name="T20" fmla="*/ 366 w 366"/>
                <a:gd name="T21" fmla="*/ 366 h 684"/>
                <a:gd name="T22" fmla="*/ 366 w 366"/>
                <a:gd name="T23" fmla="*/ 235 h 684"/>
                <a:gd name="T24" fmla="*/ 235 w 366"/>
                <a:gd name="T25" fmla="*/ 235 h 684"/>
                <a:gd name="T26" fmla="*/ 235 w 366"/>
                <a:gd name="T27" fmla="*/ 168 h 684"/>
                <a:gd name="T28" fmla="*/ 244 w 366"/>
                <a:gd name="T29" fmla="*/ 140 h 684"/>
                <a:gd name="T30" fmla="*/ 261 w 366"/>
                <a:gd name="T31" fmla="*/ 128 h 684"/>
                <a:gd name="T32" fmla="*/ 366 w 366"/>
                <a:gd name="T33" fmla="*/ 128 h 684"/>
                <a:gd name="T34" fmla="*/ 366 w 366"/>
                <a:gd name="T35" fmla="*/ 0 h 684"/>
                <a:gd name="T36" fmla="*/ 261 w 366"/>
                <a:gd name="T37" fmla="*/ 0 h 684"/>
                <a:gd name="T38" fmla="*/ 200 w 366"/>
                <a:gd name="T39" fmla="*/ 13 h 684"/>
                <a:gd name="T40" fmla="*/ 151 w 366"/>
                <a:gd name="T41" fmla="*/ 5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84">
                  <a:moveTo>
                    <a:pt x="151" y="50"/>
                  </a:moveTo>
                  <a:cubicBezTo>
                    <a:pt x="136" y="65"/>
                    <a:pt x="125" y="83"/>
                    <a:pt x="117" y="104"/>
                  </a:cubicBezTo>
                  <a:cubicBezTo>
                    <a:pt x="109" y="124"/>
                    <a:pt x="105" y="147"/>
                    <a:pt x="105" y="171"/>
                  </a:cubicBezTo>
                  <a:lnTo>
                    <a:pt x="105" y="235"/>
                  </a:lnTo>
                  <a:lnTo>
                    <a:pt x="0" y="235"/>
                  </a:lnTo>
                  <a:lnTo>
                    <a:pt x="0" y="366"/>
                  </a:lnTo>
                  <a:lnTo>
                    <a:pt x="105" y="366"/>
                  </a:lnTo>
                  <a:lnTo>
                    <a:pt x="105" y="684"/>
                  </a:lnTo>
                  <a:lnTo>
                    <a:pt x="235" y="684"/>
                  </a:lnTo>
                  <a:lnTo>
                    <a:pt x="235" y="366"/>
                  </a:lnTo>
                  <a:lnTo>
                    <a:pt x="366" y="366"/>
                  </a:lnTo>
                  <a:lnTo>
                    <a:pt x="366" y="235"/>
                  </a:lnTo>
                  <a:lnTo>
                    <a:pt x="235" y="235"/>
                  </a:lnTo>
                  <a:lnTo>
                    <a:pt x="235" y="168"/>
                  </a:lnTo>
                  <a:cubicBezTo>
                    <a:pt x="236" y="157"/>
                    <a:pt x="238" y="147"/>
                    <a:pt x="244" y="140"/>
                  </a:cubicBezTo>
                  <a:cubicBezTo>
                    <a:pt x="249" y="132"/>
                    <a:pt x="255" y="128"/>
                    <a:pt x="261" y="128"/>
                  </a:cubicBezTo>
                  <a:lnTo>
                    <a:pt x="366" y="128"/>
                  </a:lnTo>
                  <a:lnTo>
                    <a:pt x="366" y="0"/>
                  </a:lnTo>
                  <a:lnTo>
                    <a:pt x="261" y="0"/>
                  </a:lnTo>
                  <a:cubicBezTo>
                    <a:pt x="239" y="0"/>
                    <a:pt x="219" y="4"/>
                    <a:pt x="200" y="13"/>
                  </a:cubicBezTo>
                  <a:cubicBezTo>
                    <a:pt x="182" y="22"/>
                    <a:pt x="165" y="34"/>
                    <a:pt x="151"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 name="Freeform 10"/>
            <p:cNvSpPr>
              <a:spLocks/>
            </p:cNvSpPr>
            <p:nvPr/>
          </p:nvSpPr>
          <p:spPr bwMode="auto">
            <a:xfrm>
              <a:off x="2186758" y="4316227"/>
              <a:ext cx="178322" cy="145126"/>
            </a:xfrm>
            <a:custGeom>
              <a:avLst/>
              <a:gdLst>
                <a:gd name="T0" fmla="*/ 50 w 715"/>
                <a:gd name="T1" fmla="*/ 27 h 583"/>
                <a:gd name="T2" fmla="*/ 36 w 715"/>
                <a:gd name="T3" fmla="*/ 62 h 583"/>
                <a:gd name="T4" fmla="*/ 31 w 715"/>
                <a:gd name="T5" fmla="*/ 102 h 583"/>
                <a:gd name="T6" fmla="*/ 48 w 715"/>
                <a:gd name="T7" fmla="*/ 172 h 583"/>
                <a:gd name="T8" fmla="*/ 97 w 715"/>
                <a:gd name="T9" fmla="*/ 223 h 583"/>
                <a:gd name="T10" fmla="*/ 60 w 715"/>
                <a:gd name="T11" fmla="*/ 219 h 583"/>
                <a:gd name="T12" fmla="*/ 28 w 715"/>
                <a:gd name="T13" fmla="*/ 206 h 583"/>
                <a:gd name="T14" fmla="*/ 28 w 715"/>
                <a:gd name="T15" fmla="*/ 207 h 583"/>
                <a:gd name="T16" fmla="*/ 28 w 715"/>
                <a:gd name="T17" fmla="*/ 208 h 583"/>
                <a:gd name="T18" fmla="*/ 44 w 715"/>
                <a:gd name="T19" fmla="*/ 273 h 583"/>
                <a:gd name="T20" fmla="*/ 86 w 715"/>
                <a:gd name="T21" fmla="*/ 323 h 583"/>
                <a:gd name="T22" fmla="*/ 147 w 715"/>
                <a:gd name="T23" fmla="*/ 351 h 583"/>
                <a:gd name="T24" fmla="*/ 128 w 715"/>
                <a:gd name="T25" fmla="*/ 355 h 583"/>
                <a:gd name="T26" fmla="*/ 108 w 715"/>
                <a:gd name="T27" fmla="*/ 356 h 583"/>
                <a:gd name="T28" fmla="*/ 94 w 715"/>
                <a:gd name="T29" fmla="*/ 355 h 583"/>
                <a:gd name="T30" fmla="*/ 81 w 715"/>
                <a:gd name="T31" fmla="*/ 353 h 583"/>
                <a:gd name="T32" fmla="*/ 110 w 715"/>
                <a:gd name="T33" fmla="*/ 405 h 583"/>
                <a:gd name="T34" fmla="*/ 157 w 715"/>
                <a:gd name="T35" fmla="*/ 441 h 583"/>
                <a:gd name="T36" fmla="*/ 217 w 715"/>
                <a:gd name="T37" fmla="*/ 455 h 583"/>
                <a:gd name="T38" fmla="*/ 133 w 715"/>
                <a:gd name="T39" fmla="*/ 501 h 583"/>
                <a:gd name="T40" fmla="*/ 36 w 715"/>
                <a:gd name="T41" fmla="*/ 517 h 583"/>
                <a:gd name="T42" fmla="*/ 18 w 715"/>
                <a:gd name="T43" fmla="*/ 517 h 583"/>
                <a:gd name="T44" fmla="*/ 0 w 715"/>
                <a:gd name="T45" fmla="*/ 516 h 583"/>
                <a:gd name="T46" fmla="*/ 107 w 715"/>
                <a:gd name="T47" fmla="*/ 565 h 583"/>
                <a:gd name="T48" fmla="*/ 226 w 715"/>
                <a:gd name="T49" fmla="*/ 583 h 583"/>
                <a:gd name="T50" fmla="*/ 373 w 715"/>
                <a:gd name="T51" fmla="*/ 558 h 583"/>
                <a:gd name="T52" fmla="*/ 489 w 715"/>
                <a:gd name="T53" fmla="*/ 492 h 583"/>
                <a:gd name="T54" fmla="*/ 573 w 715"/>
                <a:gd name="T55" fmla="*/ 396 h 583"/>
                <a:gd name="T56" fmla="*/ 625 w 715"/>
                <a:gd name="T57" fmla="*/ 283 h 583"/>
                <a:gd name="T58" fmla="*/ 642 w 715"/>
                <a:gd name="T59" fmla="*/ 164 h 583"/>
                <a:gd name="T60" fmla="*/ 642 w 715"/>
                <a:gd name="T61" fmla="*/ 155 h 583"/>
                <a:gd name="T62" fmla="*/ 642 w 715"/>
                <a:gd name="T63" fmla="*/ 147 h 583"/>
                <a:gd name="T64" fmla="*/ 682 w 715"/>
                <a:gd name="T65" fmla="*/ 111 h 583"/>
                <a:gd name="T66" fmla="*/ 715 w 715"/>
                <a:gd name="T67" fmla="*/ 70 h 583"/>
                <a:gd name="T68" fmla="*/ 675 w 715"/>
                <a:gd name="T69" fmla="*/ 84 h 583"/>
                <a:gd name="T70" fmla="*/ 631 w 715"/>
                <a:gd name="T71" fmla="*/ 93 h 583"/>
                <a:gd name="T72" fmla="*/ 671 w 715"/>
                <a:gd name="T73" fmla="*/ 58 h 583"/>
                <a:gd name="T74" fmla="*/ 696 w 715"/>
                <a:gd name="T75" fmla="*/ 13 h 583"/>
                <a:gd name="T76" fmla="*/ 651 w 715"/>
                <a:gd name="T77" fmla="*/ 33 h 583"/>
                <a:gd name="T78" fmla="*/ 602 w 715"/>
                <a:gd name="T79" fmla="*/ 47 h 583"/>
                <a:gd name="T80" fmla="*/ 555 w 715"/>
                <a:gd name="T81" fmla="*/ 13 h 583"/>
                <a:gd name="T82" fmla="*/ 495 w 715"/>
                <a:gd name="T83" fmla="*/ 0 h 583"/>
                <a:gd name="T84" fmla="*/ 421 w 715"/>
                <a:gd name="T85" fmla="*/ 21 h 583"/>
                <a:gd name="T86" fmla="*/ 369 w 715"/>
                <a:gd name="T87" fmla="*/ 74 h 583"/>
                <a:gd name="T88" fmla="*/ 349 w 715"/>
                <a:gd name="T89" fmla="*/ 149 h 583"/>
                <a:gd name="T90" fmla="*/ 350 w 715"/>
                <a:gd name="T91" fmla="*/ 165 h 583"/>
                <a:gd name="T92" fmla="*/ 352 w 715"/>
                <a:gd name="T93" fmla="*/ 181 h 583"/>
                <a:gd name="T94" fmla="*/ 236 w 715"/>
                <a:gd name="T95" fmla="*/ 159 h 583"/>
                <a:gd name="T96" fmla="*/ 134 w 715"/>
                <a:gd name="T97" fmla="*/ 106 h 583"/>
                <a:gd name="T98" fmla="*/ 50 w 715"/>
                <a:gd name="T99" fmla="*/ 2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5" h="583">
                  <a:moveTo>
                    <a:pt x="50" y="27"/>
                  </a:moveTo>
                  <a:cubicBezTo>
                    <a:pt x="44" y="38"/>
                    <a:pt x="39" y="50"/>
                    <a:pt x="36" y="62"/>
                  </a:cubicBezTo>
                  <a:cubicBezTo>
                    <a:pt x="33" y="74"/>
                    <a:pt x="31" y="88"/>
                    <a:pt x="31" y="102"/>
                  </a:cubicBezTo>
                  <a:cubicBezTo>
                    <a:pt x="31" y="127"/>
                    <a:pt x="37" y="151"/>
                    <a:pt x="48" y="172"/>
                  </a:cubicBezTo>
                  <a:cubicBezTo>
                    <a:pt x="60" y="193"/>
                    <a:pt x="76" y="210"/>
                    <a:pt x="97" y="223"/>
                  </a:cubicBezTo>
                  <a:cubicBezTo>
                    <a:pt x="83" y="223"/>
                    <a:pt x="71" y="222"/>
                    <a:pt x="60" y="219"/>
                  </a:cubicBezTo>
                  <a:cubicBezTo>
                    <a:pt x="48" y="215"/>
                    <a:pt x="38" y="211"/>
                    <a:pt x="28" y="206"/>
                  </a:cubicBezTo>
                  <a:lnTo>
                    <a:pt x="28" y="207"/>
                  </a:lnTo>
                  <a:lnTo>
                    <a:pt x="28" y="208"/>
                  </a:lnTo>
                  <a:cubicBezTo>
                    <a:pt x="29" y="231"/>
                    <a:pt x="34" y="253"/>
                    <a:pt x="44" y="273"/>
                  </a:cubicBezTo>
                  <a:cubicBezTo>
                    <a:pt x="54" y="293"/>
                    <a:pt x="68" y="310"/>
                    <a:pt x="86" y="323"/>
                  </a:cubicBezTo>
                  <a:cubicBezTo>
                    <a:pt x="104" y="337"/>
                    <a:pt x="124" y="346"/>
                    <a:pt x="147" y="351"/>
                  </a:cubicBezTo>
                  <a:cubicBezTo>
                    <a:pt x="140" y="353"/>
                    <a:pt x="134" y="354"/>
                    <a:pt x="128" y="355"/>
                  </a:cubicBezTo>
                  <a:cubicBezTo>
                    <a:pt x="122" y="356"/>
                    <a:pt x="115" y="356"/>
                    <a:pt x="108" y="356"/>
                  </a:cubicBezTo>
                  <a:cubicBezTo>
                    <a:pt x="103" y="356"/>
                    <a:pt x="98" y="356"/>
                    <a:pt x="94" y="355"/>
                  </a:cubicBezTo>
                  <a:cubicBezTo>
                    <a:pt x="90" y="355"/>
                    <a:pt x="86" y="354"/>
                    <a:pt x="81" y="353"/>
                  </a:cubicBezTo>
                  <a:cubicBezTo>
                    <a:pt x="87" y="372"/>
                    <a:pt x="97" y="390"/>
                    <a:pt x="110" y="405"/>
                  </a:cubicBezTo>
                  <a:cubicBezTo>
                    <a:pt x="123" y="420"/>
                    <a:pt x="139" y="432"/>
                    <a:pt x="157" y="441"/>
                  </a:cubicBezTo>
                  <a:cubicBezTo>
                    <a:pt x="176" y="450"/>
                    <a:pt x="195" y="454"/>
                    <a:pt x="217" y="455"/>
                  </a:cubicBezTo>
                  <a:cubicBezTo>
                    <a:pt x="192" y="475"/>
                    <a:pt x="164" y="490"/>
                    <a:pt x="133" y="501"/>
                  </a:cubicBezTo>
                  <a:cubicBezTo>
                    <a:pt x="102" y="512"/>
                    <a:pt x="70" y="517"/>
                    <a:pt x="36" y="517"/>
                  </a:cubicBezTo>
                  <a:lnTo>
                    <a:pt x="18" y="517"/>
                  </a:lnTo>
                  <a:cubicBezTo>
                    <a:pt x="11" y="517"/>
                    <a:pt x="6" y="516"/>
                    <a:pt x="0" y="516"/>
                  </a:cubicBezTo>
                  <a:cubicBezTo>
                    <a:pt x="33" y="537"/>
                    <a:pt x="69" y="554"/>
                    <a:pt x="107" y="565"/>
                  </a:cubicBezTo>
                  <a:cubicBezTo>
                    <a:pt x="144" y="577"/>
                    <a:pt x="184" y="583"/>
                    <a:pt x="226" y="583"/>
                  </a:cubicBezTo>
                  <a:cubicBezTo>
                    <a:pt x="280" y="582"/>
                    <a:pt x="328" y="574"/>
                    <a:pt x="373" y="558"/>
                  </a:cubicBezTo>
                  <a:cubicBezTo>
                    <a:pt x="416" y="542"/>
                    <a:pt x="455" y="520"/>
                    <a:pt x="489" y="492"/>
                  </a:cubicBezTo>
                  <a:cubicBezTo>
                    <a:pt x="522" y="464"/>
                    <a:pt x="550" y="432"/>
                    <a:pt x="573" y="396"/>
                  </a:cubicBezTo>
                  <a:cubicBezTo>
                    <a:pt x="596" y="360"/>
                    <a:pt x="613" y="322"/>
                    <a:pt x="625" y="283"/>
                  </a:cubicBezTo>
                  <a:cubicBezTo>
                    <a:pt x="636" y="243"/>
                    <a:pt x="642" y="203"/>
                    <a:pt x="642" y="164"/>
                  </a:cubicBezTo>
                  <a:lnTo>
                    <a:pt x="642" y="155"/>
                  </a:lnTo>
                  <a:lnTo>
                    <a:pt x="642" y="147"/>
                  </a:lnTo>
                  <a:cubicBezTo>
                    <a:pt x="656" y="136"/>
                    <a:pt x="670" y="124"/>
                    <a:pt x="682" y="111"/>
                  </a:cubicBezTo>
                  <a:cubicBezTo>
                    <a:pt x="695" y="98"/>
                    <a:pt x="706" y="84"/>
                    <a:pt x="715" y="70"/>
                  </a:cubicBezTo>
                  <a:cubicBezTo>
                    <a:pt x="703" y="75"/>
                    <a:pt x="689" y="80"/>
                    <a:pt x="675" y="84"/>
                  </a:cubicBezTo>
                  <a:cubicBezTo>
                    <a:pt x="661" y="88"/>
                    <a:pt x="647" y="91"/>
                    <a:pt x="631" y="93"/>
                  </a:cubicBezTo>
                  <a:cubicBezTo>
                    <a:pt x="647" y="83"/>
                    <a:pt x="660" y="72"/>
                    <a:pt x="671" y="58"/>
                  </a:cubicBezTo>
                  <a:cubicBezTo>
                    <a:pt x="681" y="44"/>
                    <a:pt x="690" y="29"/>
                    <a:pt x="696" y="13"/>
                  </a:cubicBezTo>
                  <a:cubicBezTo>
                    <a:pt x="682" y="20"/>
                    <a:pt x="667" y="27"/>
                    <a:pt x="651" y="33"/>
                  </a:cubicBezTo>
                  <a:cubicBezTo>
                    <a:pt x="635" y="40"/>
                    <a:pt x="619" y="44"/>
                    <a:pt x="602" y="47"/>
                  </a:cubicBezTo>
                  <a:cubicBezTo>
                    <a:pt x="589" y="33"/>
                    <a:pt x="573" y="21"/>
                    <a:pt x="555" y="13"/>
                  </a:cubicBezTo>
                  <a:cubicBezTo>
                    <a:pt x="537" y="5"/>
                    <a:pt x="517" y="1"/>
                    <a:pt x="495" y="0"/>
                  </a:cubicBezTo>
                  <a:cubicBezTo>
                    <a:pt x="468" y="1"/>
                    <a:pt x="443" y="8"/>
                    <a:pt x="421" y="21"/>
                  </a:cubicBezTo>
                  <a:cubicBezTo>
                    <a:pt x="399" y="34"/>
                    <a:pt x="382" y="52"/>
                    <a:pt x="369" y="74"/>
                  </a:cubicBezTo>
                  <a:cubicBezTo>
                    <a:pt x="356" y="97"/>
                    <a:pt x="349" y="121"/>
                    <a:pt x="349" y="149"/>
                  </a:cubicBezTo>
                  <a:cubicBezTo>
                    <a:pt x="349" y="154"/>
                    <a:pt x="349" y="159"/>
                    <a:pt x="350" y="165"/>
                  </a:cubicBezTo>
                  <a:cubicBezTo>
                    <a:pt x="350" y="170"/>
                    <a:pt x="351" y="176"/>
                    <a:pt x="352" y="181"/>
                  </a:cubicBezTo>
                  <a:cubicBezTo>
                    <a:pt x="312" y="179"/>
                    <a:pt x="273" y="172"/>
                    <a:pt x="236" y="159"/>
                  </a:cubicBezTo>
                  <a:cubicBezTo>
                    <a:pt x="200" y="146"/>
                    <a:pt x="165" y="128"/>
                    <a:pt x="134" y="106"/>
                  </a:cubicBezTo>
                  <a:cubicBezTo>
                    <a:pt x="103" y="84"/>
                    <a:pt x="75" y="58"/>
                    <a:pt x="5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 name="Freeform 11"/>
            <p:cNvSpPr>
              <a:spLocks noEditPoints="1"/>
            </p:cNvSpPr>
            <p:nvPr/>
          </p:nvSpPr>
          <p:spPr bwMode="auto">
            <a:xfrm>
              <a:off x="2451474" y="4292394"/>
              <a:ext cx="164703" cy="192792"/>
            </a:xfrm>
            <a:custGeom>
              <a:avLst/>
              <a:gdLst>
                <a:gd name="T0" fmla="*/ 499 w 660"/>
                <a:gd name="T1" fmla="*/ 21 h 773"/>
                <a:gd name="T2" fmla="*/ 251 w 660"/>
                <a:gd name="T3" fmla="*/ 461 h 773"/>
                <a:gd name="T4" fmla="*/ 410 w 660"/>
                <a:gd name="T5" fmla="*/ 752 h 773"/>
                <a:gd name="T6" fmla="*/ 441 w 660"/>
                <a:gd name="T7" fmla="*/ 773 h 773"/>
                <a:gd name="T8" fmla="*/ 552 w 660"/>
                <a:gd name="T9" fmla="*/ 773 h 773"/>
                <a:gd name="T10" fmla="*/ 567 w 660"/>
                <a:gd name="T11" fmla="*/ 766 h 773"/>
                <a:gd name="T12" fmla="*/ 567 w 660"/>
                <a:gd name="T13" fmla="*/ 749 h 773"/>
                <a:gd name="T14" fmla="*/ 410 w 660"/>
                <a:gd name="T15" fmla="*/ 462 h 773"/>
                <a:gd name="T16" fmla="*/ 410 w 660"/>
                <a:gd name="T17" fmla="*/ 461 h 773"/>
                <a:gd name="T18" fmla="*/ 656 w 660"/>
                <a:gd name="T19" fmla="*/ 25 h 773"/>
                <a:gd name="T20" fmla="*/ 657 w 660"/>
                <a:gd name="T21" fmla="*/ 7 h 773"/>
                <a:gd name="T22" fmla="*/ 642 w 660"/>
                <a:gd name="T23" fmla="*/ 0 h 773"/>
                <a:gd name="T24" fmla="*/ 529 w 660"/>
                <a:gd name="T25" fmla="*/ 0 h 773"/>
                <a:gd name="T26" fmla="*/ 499 w 660"/>
                <a:gd name="T27" fmla="*/ 21 h 773"/>
                <a:gd name="T28" fmla="*/ 172 w 660"/>
                <a:gd name="T29" fmla="*/ 153 h 773"/>
                <a:gd name="T30" fmla="*/ 61 w 660"/>
                <a:gd name="T31" fmla="*/ 153 h 773"/>
                <a:gd name="T32" fmla="*/ 46 w 660"/>
                <a:gd name="T33" fmla="*/ 160 h 773"/>
                <a:gd name="T34" fmla="*/ 46 w 660"/>
                <a:gd name="T35" fmla="*/ 177 h 773"/>
                <a:gd name="T36" fmla="*/ 122 w 660"/>
                <a:gd name="T37" fmla="*/ 307 h 773"/>
                <a:gd name="T38" fmla="*/ 122 w 660"/>
                <a:gd name="T39" fmla="*/ 308 h 773"/>
                <a:gd name="T40" fmla="*/ 3 w 660"/>
                <a:gd name="T41" fmla="*/ 517 h 773"/>
                <a:gd name="T42" fmla="*/ 3 w 660"/>
                <a:gd name="T43" fmla="*/ 534 h 773"/>
                <a:gd name="T44" fmla="*/ 18 w 660"/>
                <a:gd name="T45" fmla="*/ 542 h 773"/>
                <a:gd name="T46" fmla="*/ 129 w 660"/>
                <a:gd name="T47" fmla="*/ 542 h 773"/>
                <a:gd name="T48" fmla="*/ 160 w 660"/>
                <a:gd name="T49" fmla="*/ 520 h 773"/>
                <a:gd name="T50" fmla="*/ 280 w 660"/>
                <a:gd name="T51" fmla="*/ 307 h 773"/>
                <a:gd name="T52" fmla="*/ 203 w 660"/>
                <a:gd name="T53" fmla="*/ 174 h 773"/>
                <a:gd name="T54" fmla="*/ 172 w 660"/>
                <a:gd name="T55" fmla="*/ 15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0" h="773">
                  <a:moveTo>
                    <a:pt x="499" y="21"/>
                  </a:moveTo>
                  <a:lnTo>
                    <a:pt x="251" y="461"/>
                  </a:lnTo>
                  <a:lnTo>
                    <a:pt x="410" y="752"/>
                  </a:lnTo>
                  <a:cubicBezTo>
                    <a:pt x="415" y="762"/>
                    <a:pt x="424" y="773"/>
                    <a:pt x="441" y="773"/>
                  </a:cubicBezTo>
                  <a:lnTo>
                    <a:pt x="552" y="773"/>
                  </a:lnTo>
                  <a:cubicBezTo>
                    <a:pt x="559" y="773"/>
                    <a:pt x="564" y="771"/>
                    <a:pt x="567" y="766"/>
                  </a:cubicBezTo>
                  <a:cubicBezTo>
                    <a:pt x="570" y="761"/>
                    <a:pt x="570" y="755"/>
                    <a:pt x="567" y="749"/>
                  </a:cubicBezTo>
                  <a:lnTo>
                    <a:pt x="410" y="462"/>
                  </a:lnTo>
                  <a:cubicBezTo>
                    <a:pt x="410" y="461"/>
                    <a:pt x="410" y="461"/>
                    <a:pt x="410" y="461"/>
                  </a:cubicBezTo>
                  <a:lnTo>
                    <a:pt x="656" y="25"/>
                  </a:lnTo>
                  <a:cubicBezTo>
                    <a:pt x="660" y="18"/>
                    <a:pt x="660" y="12"/>
                    <a:pt x="657" y="7"/>
                  </a:cubicBezTo>
                  <a:cubicBezTo>
                    <a:pt x="654" y="3"/>
                    <a:pt x="649" y="0"/>
                    <a:pt x="642" y="0"/>
                  </a:cubicBezTo>
                  <a:lnTo>
                    <a:pt x="529" y="0"/>
                  </a:lnTo>
                  <a:cubicBezTo>
                    <a:pt x="513" y="0"/>
                    <a:pt x="505" y="11"/>
                    <a:pt x="499" y="21"/>
                  </a:cubicBezTo>
                  <a:close/>
                  <a:moveTo>
                    <a:pt x="172" y="153"/>
                  </a:moveTo>
                  <a:lnTo>
                    <a:pt x="61" y="153"/>
                  </a:lnTo>
                  <a:cubicBezTo>
                    <a:pt x="54" y="153"/>
                    <a:pt x="49" y="155"/>
                    <a:pt x="46" y="160"/>
                  </a:cubicBezTo>
                  <a:cubicBezTo>
                    <a:pt x="43" y="165"/>
                    <a:pt x="43" y="171"/>
                    <a:pt x="46" y="177"/>
                  </a:cubicBezTo>
                  <a:lnTo>
                    <a:pt x="122" y="307"/>
                  </a:lnTo>
                  <a:cubicBezTo>
                    <a:pt x="122" y="308"/>
                    <a:pt x="122" y="308"/>
                    <a:pt x="122" y="308"/>
                  </a:cubicBezTo>
                  <a:lnTo>
                    <a:pt x="3" y="517"/>
                  </a:lnTo>
                  <a:cubicBezTo>
                    <a:pt x="0" y="523"/>
                    <a:pt x="0" y="529"/>
                    <a:pt x="3" y="534"/>
                  </a:cubicBezTo>
                  <a:cubicBezTo>
                    <a:pt x="6" y="539"/>
                    <a:pt x="11" y="542"/>
                    <a:pt x="18" y="542"/>
                  </a:cubicBezTo>
                  <a:lnTo>
                    <a:pt x="129" y="542"/>
                  </a:lnTo>
                  <a:cubicBezTo>
                    <a:pt x="146" y="542"/>
                    <a:pt x="154" y="531"/>
                    <a:pt x="160" y="520"/>
                  </a:cubicBezTo>
                  <a:lnTo>
                    <a:pt x="280" y="307"/>
                  </a:lnTo>
                  <a:lnTo>
                    <a:pt x="203" y="174"/>
                  </a:lnTo>
                  <a:cubicBezTo>
                    <a:pt x="198" y="164"/>
                    <a:pt x="190" y="153"/>
                    <a:pt x="172" y="1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 name="Freeform 12"/>
            <p:cNvSpPr>
              <a:spLocks noEditPoints="1"/>
            </p:cNvSpPr>
            <p:nvPr/>
          </p:nvSpPr>
          <p:spPr bwMode="auto">
            <a:xfrm>
              <a:off x="2956224" y="4294948"/>
              <a:ext cx="187259" cy="187685"/>
            </a:xfrm>
            <a:custGeom>
              <a:avLst/>
              <a:gdLst>
                <a:gd name="T0" fmla="*/ 375 w 750"/>
                <a:gd name="T1" fmla="*/ 0 h 751"/>
                <a:gd name="T2" fmla="*/ 129 w 750"/>
                <a:gd name="T3" fmla="*/ 20 h 751"/>
                <a:gd name="T4" fmla="*/ 20 w 750"/>
                <a:gd name="T5" fmla="*/ 130 h 751"/>
                <a:gd name="T6" fmla="*/ 0 w 750"/>
                <a:gd name="T7" fmla="*/ 376 h 751"/>
                <a:gd name="T8" fmla="*/ 20 w 750"/>
                <a:gd name="T9" fmla="*/ 621 h 751"/>
                <a:gd name="T10" fmla="*/ 129 w 750"/>
                <a:gd name="T11" fmla="*/ 731 h 751"/>
                <a:gd name="T12" fmla="*/ 375 w 750"/>
                <a:gd name="T13" fmla="*/ 751 h 751"/>
                <a:gd name="T14" fmla="*/ 621 w 750"/>
                <a:gd name="T15" fmla="*/ 731 h 751"/>
                <a:gd name="T16" fmla="*/ 731 w 750"/>
                <a:gd name="T17" fmla="*/ 621 h 751"/>
                <a:gd name="T18" fmla="*/ 750 w 750"/>
                <a:gd name="T19" fmla="*/ 376 h 751"/>
                <a:gd name="T20" fmla="*/ 731 w 750"/>
                <a:gd name="T21" fmla="*/ 130 h 751"/>
                <a:gd name="T22" fmla="*/ 621 w 750"/>
                <a:gd name="T23" fmla="*/ 20 h 751"/>
                <a:gd name="T24" fmla="*/ 375 w 750"/>
                <a:gd name="T25" fmla="*/ 0 h 751"/>
                <a:gd name="T26" fmla="*/ 375 w 750"/>
                <a:gd name="T27" fmla="*/ 68 h 751"/>
                <a:gd name="T28" fmla="*/ 596 w 750"/>
                <a:gd name="T29" fmla="*/ 83 h 751"/>
                <a:gd name="T30" fmla="*/ 668 w 750"/>
                <a:gd name="T31" fmla="*/ 154 h 751"/>
                <a:gd name="T32" fmla="*/ 683 w 750"/>
                <a:gd name="T33" fmla="*/ 376 h 751"/>
                <a:gd name="T34" fmla="*/ 668 w 750"/>
                <a:gd name="T35" fmla="*/ 597 h 751"/>
                <a:gd name="T36" fmla="*/ 596 w 750"/>
                <a:gd name="T37" fmla="*/ 668 h 751"/>
                <a:gd name="T38" fmla="*/ 375 w 750"/>
                <a:gd name="T39" fmla="*/ 683 h 751"/>
                <a:gd name="T40" fmla="*/ 154 w 750"/>
                <a:gd name="T41" fmla="*/ 668 h 751"/>
                <a:gd name="T42" fmla="*/ 83 w 750"/>
                <a:gd name="T43" fmla="*/ 597 h 751"/>
                <a:gd name="T44" fmla="*/ 68 w 750"/>
                <a:gd name="T45" fmla="*/ 375 h 751"/>
                <a:gd name="T46" fmla="*/ 83 w 750"/>
                <a:gd name="T47" fmla="*/ 154 h 751"/>
                <a:gd name="T48" fmla="*/ 154 w 750"/>
                <a:gd name="T49" fmla="*/ 83 h 751"/>
                <a:gd name="T50" fmla="*/ 341 w 750"/>
                <a:gd name="T51" fmla="*/ 68 h 751"/>
                <a:gd name="T52" fmla="*/ 530 w 750"/>
                <a:gd name="T53" fmla="*/ 175 h 751"/>
                <a:gd name="T54" fmla="*/ 620 w 750"/>
                <a:gd name="T55" fmla="*/ 175 h 751"/>
                <a:gd name="T56" fmla="*/ 375 w 750"/>
                <a:gd name="T57" fmla="*/ 183 h 751"/>
                <a:gd name="T58" fmla="*/ 182 w 750"/>
                <a:gd name="T59" fmla="*/ 376 h 751"/>
                <a:gd name="T60" fmla="*/ 568 w 750"/>
                <a:gd name="T61" fmla="*/ 376 h 751"/>
                <a:gd name="T62" fmla="*/ 375 w 750"/>
                <a:gd name="T63" fmla="*/ 251 h 751"/>
                <a:gd name="T64" fmla="*/ 375 w 750"/>
                <a:gd name="T65" fmla="*/ 501 h 751"/>
                <a:gd name="T66" fmla="*/ 375 w 750"/>
                <a:gd name="T67" fmla="*/ 251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751">
                  <a:moveTo>
                    <a:pt x="375" y="0"/>
                  </a:moveTo>
                  <a:lnTo>
                    <a:pt x="375" y="0"/>
                  </a:lnTo>
                  <a:cubicBezTo>
                    <a:pt x="273" y="0"/>
                    <a:pt x="260" y="1"/>
                    <a:pt x="220" y="3"/>
                  </a:cubicBezTo>
                  <a:cubicBezTo>
                    <a:pt x="180" y="5"/>
                    <a:pt x="153" y="11"/>
                    <a:pt x="129" y="20"/>
                  </a:cubicBezTo>
                  <a:cubicBezTo>
                    <a:pt x="105" y="30"/>
                    <a:pt x="84" y="43"/>
                    <a:pt x="63" y="63"/>
                  </a:cubicBezTo>
                  <a:cubicBezTo>
                    <a:pt x="42" y="84"/>
                    <a:pt x="29" y="105"/>
                    <a:pt x="20" y="130"/>
                  </a:cubicBezTo>
                  <a:cubicBezTo>
                    <a:pt x="10" y="154"/>
                    <a:pt x="4" y="181"/>
                    <a:pt x="2" y="221"/>
                  </a:cubicBezTo>
                  <a:cubicBezTo>
                    <a:pt x="0" y="261"/>
                    <a:pt x="0" y="274"/>
                    <a:pt x="0" y="376"/>
                  </a:cubicBezTo>
                  <a:cubicBezTo>
                    <a:pt x="0" y="478"/>
                    <a:pt x="0" y="490"/>
                    <a:pt x="2" y="530"/>
                  </a:cubicBezTo>
                  <a:cubicBezTo>
                    <a:pt x="4" y="570"/>
                    <a:pt x="10" y="598"/>
                    <a:pt x="20" y="621"/>
                  </a:cubicBezTo>
                  <a:cubicBezTo>
                    <a:pt x="29" y="646"/>
                    <a:pt x="42" y="667"/>
                    <a:pt x="63" y="688"/>
                  </a:cubicBezTo>
                  <a:cubicBezTo>
                    <a:pt x="84" y="709"/>
                    <a:pt x="105" y="722"/>
                    <a:pt x="129" y="731"/>
                  </a:cubicBezTo>
                  <a:cubicBezTo>
                    <a:pt x="153" y="740"/>
                    <a:pt x="180" y="747"/>
                    <a:pt x="220" y="749"/>
                  </a:cubicBezTo>
                  <a:cubicBezTo>
                    <a:pt x="260" y="750"/>
                    <a:pt x="273" y="751"/>
                    <a:pt x="375" y="751"/>
                  </a:cubicBezTo>
                  <a:cubicBezTo>
                    <a:pt x="477" y="751"/>
                    <a:pt x="490" y="750"/>
                    <a:pt x="530" y="749"/>
                  </a:cubicBezTo>
                  <a:cubicBezTo>
                    <a:pt x="570" y="747"/>
                    <a:pt x="597" y="740"/>
                    <a:pt x="621" y="731"/>
                  </a:cubicBezTo>
                  <a:cubicBezTo>
                    <a:pt x="646" y="722"/>
                    <a:pt x="666" y="709"/>
                    <a:pt x="687" y="688"/>
                  </a:cubicBezTo>
                  <a:cubicBezTo>
                    <a:pt x="708" y="667"/>
                    <a:pt x="721" y="646"/>
                    <a:pt x="731" y="621"/>
                  </a:cubicBezTo>
                  <a:cubicBezTo>
                    <a:pt x="740" y="598"/>
                    <a:pt x="746" y="570"/>
                    <a:pt x="748" y="530"/>
                  </a:cubicBezTo>
                  <a:cubicBezTo>
                    <a:pt x="750" y="490"/>
                    <a:pt x="750" y="478"/>
                    <a:pt x="750" y="376"/>
                  </a:cubicBezTo>
                  <a:cubicBezTo>
                    <a:pt x="750" y="274"/>
                    <a:pt x="750" y="261"/>
                    <a:pt x="748" y="221"/>
                  </a:cubicBezTo>
                  <a:cubicBezTo>
                    <a:pt x="746" y="181"/>
                    <a:pt x="740" y="154"/>
                    <a:pt x="731" y="130"/>
                  </a:cubicBezTo>
                  <a:cubicBezTo>
                    <a:pt x="721" y="105"/>
                    <a:pt x="708" y="84"/>
                    <a:pt x="687" y="63"/>
                  </a:cubicBezTo>
                  <a:cubicBezTo>
                    <a:pt x="666" y="43"/>
                    <a:pt x="646" y="30"/>
                    <a:pt x="621" y="20"/>
                  </a:cubicBezTo>
                  <a:cubicBezTo>
                    <a:pt x="597" y="11"/>
                    <a:pt x="570" y="5"/>
                    <a:pt x="530" y="3"/>
                  </a:cubicBezTo>
                  <a:cubicBezTo>
                    <a:pt x="490" y="1"/>
                    <a:pt x="477" y="0"/>
                    <a:pt x="375" y="0"/>
                  </a:cubicBezTo>
                  <a:close/>
                  <a:moveTo>
                    <a:pt x="341" y="68"/>
                  </a:moveTo>
                  <a:cubicBezTo>
                    <a:pt x="351" y="68"/>
                    <a:pt x="363" y="68"/>
                    <a:pt x="375" y="68"/>
                  </a:cubicBezTo>
                  <a:cubicBezTo>
                    <a:pt x="475" y="68"/>
                    <a:pt x="487" y="68"/>
                    <a:pt x="527" y="70"/>
                  </a:cubicBezTo>
                  <a:cubicBezTo>
                    <a:pt x="563" y="72"/>
                    <a:pt x="583" y="78"/>
                    <a:pt x="596" y="83"/>
                  </a:cubicBezTo>
                  <a:cubicBezTo>
                    <a:pt x="614" y="90"/>
                    <a:pt x="626" y="98"/>
                    <a:pt x="640" y="111"/>
                  </a:cubicBezTo>
                  <a:cubicBezTo>
                    <a:pt x="653" y="124"/>
                    <a:pt x="661" y="137"/>
                    <a:pt x="668" y="154"/>
                  </a:cubicBezTo>
                  <a:cubicBezTo>
                    <a:pt x="673" y="168"/>
                    <a:pt x="679" y="187"/>
                    <a:pt x="681" y="224"/>
                  </a:cubicBezTo>
                  <a:cubicBezTo>
                    <a:pt x="682" y="264"/>
                    <a:pt x="683" y="275"/>
                    <a:pt x="683" y="376"/>
                  </a:cubicBezTo>
                  <a:cubicBezTo>
                    <a:pt x="683" y="476"/>
                    <a:pt x="682" y="488"/>
                    <a:pt x="681" y="527"/>
                  </a:cubicBezTo>
                  <a:cubicBezTo>
                    <a:pt x="679" y="564"/>
                    <a:pt x="673" y="584"/>
                    <a:pt x="668" y="597"/>
                  </a:cubicBezTo>
                  <a:cubicBezTo>
                    <a:pt x="661" y="614"/>
                    <a:pt x="653" y="627"/>
                    <a:pt x="640" y="640"/>
                  </a:cubicBezTo>
                  <a:cubicBezTo>
                    <a:pt x="626" y="653"/>
                    <a:pt x="614" y="661"/>
                    <a:pt x="596" y="668"/>
                  </a:cubicBezTo>
                  <a:cubicBezTo>
                    <a:pt x="583" y="673"/>
                    <a:pt x="563" y="679"/>
                    <a:pt x="527" y="681"/>
                  </a:cubicBezTo>
                  <a:cubicBezTo>
                    <a:pt x="487" y="683"/>
                    <a:pt x="475" y="683"/>
                    <a:pt x="375" y="683"/>
                  </a:cubicBezTo>
                  <a:cubicBezTo>
                    <a:pt x="275" y="683"/>
                    <a:pt x="263" y="683"/>
                    <a:pt x="224" y="681"/>
                  </a:cubicBezTo>
                  <a:cubicBezTo>
                    <a:pt x="187" y="679"/>
                    <a:pt x="167" y="673"/>
                    <a:pt x="154" y="668"/>
                  </a:cubicBezTo>
                  <a:cubicBezTo>
                    <a:pt x="136" y="661"/>
                    <a:pt x="124" y="653"/>
                    <a:pt x="111" y="640"/>
                  </a:cubicBezTo>
                  <a:cubicBezTo>
                    <a:pt x="98" y="627"/>
                    <a:pt x="89" y="614"/>
                    <a:pt x="83" y="597"/>
                  </a:cubicBezTo>
                  <a:cubicBezTo>
                    <a:pt x="77" y="584"/>
                    <a:pt x="71" y="564"/>
                    <a:pt x="70" y="527"/>
                  </a:cubicBezTo>
                  <a:cubicBezTo>
                    <a:pt x="68" y="488"/>
                    <a:pt x="68" y="476"/>
                    <a:pt x="68" y="375"/>
                  </a:cubicBezTo>
                  <a:cubicBezTo>
                    <a:pt x="68" y="275"/>
                    <a:pt x="68" y="263"/>
                    <a:pt x="70" y="224"/>
                  </a:cubicBezTo>
                  <a:cubicBezTo>
                    <a:pt x="71" y="187"/>
                    <a:pt x="77" y="167"/>
                    <a:pt x="83" y="154"/>
                  </a:cubicBezTo>
                  <a:cubicBezTo>
                    <a:pt x="89" y="137"/>
                    <a:pt x="98" y="124"/>
                    <a:pt x="111" y="111"/>
                  </a:cubicBezTo>
                  <a:cubicBezTo>
                    <a:pt x="124" y="98"/>
                    <a:pt x="136" y="90"/>
                    <a:pt x="154" y="83"/>
                  </a:cubicBezTo>
                  <a:cubicBezTo>
                    <a:pt x="167" y="78"/>
                    <a:pt x="187" y="72"/>
                    <a:pt x="224" y="70"/>
                  </a:cubicBezTo>
                  <a:cubicBezTo>
                    <a:pt x="258" y="69"/>
                    <a:pt x="272" y="68"/>
                    <a:pt x="341" y="68"/>
                  </a:cubicBezTo>
                  <a:close/>
                  <a:moveTo>
                    <a:pt x="575" y="130"/>
                  </a:moveTo>
                  <a:cubicBezTo>
                    <a:pt x="551" y="130"/>
                    <a:pt x="530" y="151"/>
                    <a:pt x="530" y="175"/>
                  </a:cubicBezTo>
                  <a:cubicBezTo>
                    <a:pt x="530" y="200"/>
                    <a:pt x="551" y="220"/>
                    <a:pt x="575" y="220"/>
                  </a:cubicBezTo>
                  <a:cubicBezTo>
                    <a:pt x="600" y="220"/>
                    <a:pt x="620" y="200"/>
                    <a:pt x="620" y="175"/>
                  </a:cubicBezTo>
                  <a:cubicBezTo>
                    <a:pt x="620" y="151"/>
                    <a:pt x="600" y="130"/>
                    <a:pt x="575" y="130"/>
                  </a:cubicBezTo>
                  <a:close/>
                  <a:moveTo>
                    <a:pt x="375" y="183"/>
                  </a:moveTo>
                  <a:lnTo>
                    <a:pt x="375" y="183"/>
                  </a:lnTo>
                  <a:cubicBezTo>
                    <a:pt x="269" y="183"/>
                    <a:pt x="182" y="269"/>
                    <a:pt x="182" y="376"/>
                  </a:cubicBezTo>
                  <a:cubicBezTo>
                    <a:pt x="182" y="482"/>
                    <a:pt x="269" y="568"/>
                    <a:pt x="375" y="568"/>
                  </a:cubicBezTo>
                  <a:cubicBezTo>
                    <a:pt x="482" y="568"/>
                    <a:pt x="568" y="482"/>
                    <a:pt x="568" y="376"/>
                  </a:cubicBezTo>
                  <a:cubicBezTo>
                    <a:pt x="568" y="269"/>
                    <a:pt x="482" y="183"/>
                    <a:pt x="375" y="183"/>
                  </a:cubicBezTo>
                  <a:close/>
                  <a:moveTo>
                    <a:pt x="375" y="251"/>
                  </a:moveTo>
                  <a:cubicBezTo>
                    <a:pt x="444" y="251"/>
                    <a:pt x="500" y="307"/>
                    <a:pt x="500" y="376"/>
                  </a:cubicBezTo>
                  <a:cubicBezTo>
                    <a:pt x="500" y="445"/>
                    <a:pt x="444" y="501"/>
                    <a:pt x="375" y="501"/>
                  </a:cubicBezTo>
                  <a:cubicBezTo>
                    <a:pt x="306" y="501"/>
                    <a:pt x="250" y="445"/>
                    <a:pt x="250" y="376"/>
                  </a:cubicBezTo>
                  <a:cubicBezTo>
                    <a:pt x="250" y="307"/>
                    <a:pt x="306" y="251"/>
                    <a:pt x="375" y="2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 name="Freeform 7"/>
            <p:cNvSpPr>
              <a:spLocks noChangeAspect="1"/>
            </p:cNvSpPr>
            <p:nvPr userDrawn="1"/>
          </p:nvSpPr>
          <p:spPr bwMode="auto">
            <a:xfrm>
              <a:off x="863600" y="4268987"/>
              <a:ext cx="1092063" cy="241200"/>
            </a:xfrm>
            <a:custGeom>
              <a:avLst/>
              <a:gdLst/>
              <a:ahLst/>
              <a:cxnLst/>
              <a:rect l="l" t="t" r="r" b="b"/>
              <a:pathLst>
                <a:path w="1092063" h="241200">
                  <a:moveTo>
                    <a:pt x="0" y="0"/>
                  </a:moveTo>
                  <a:lnTo>
                    <a:pt x="851833" y="0"/>
                  </a:lnTo>
                  <a:lnTo>
                    <a:pt x="1092063" y="0"/>
                  </a:lnTo>
                  <a:lnTo>
                    <a:pt x="851833" y="241200"/>
                  </a:lnTo>
                  <a:lnTo>
                    <a:pt x="0" y="24120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 name="Freeform 11"/>
            <p:cNvSpPr>
              <a:spLocks noEditPoints="1"/>
            </p:cNvSpPr>
            <p:nvPr userDrawn="1"/>
          </p:nvSpPr>
          <p:spPr bwMode="auto">
            <a:xfrm>
              <a:off x="947738" y="4299100"/>
              <a:ext cx="730250" cy="180975"/>
            </a:xfrm>
            <a:custGeom>
              <a:avLst/>
              <a:gdLst>
                <a:gd name="T0" fmla="*/ 138 w 2697"/>
                <a:gd name="T1" fmla="*/ 469 h 666"/>
                <a:gd name="T2" fmla="*/ 277 w 2697"/>
                <a:gd name="T3" fmla="*/ 650 h 666"/>
                <a:gd name="T4" fmla="*/ 390 w 2697"/>
                <a:gd name="T5" fmla="*/ 418 h 666"/>
                <a:gd name="T6" fmla="*/ 412 w 2697"/>
                <a:gd name="T7" fmla="*/ 281 h 666"/>
                <a:gd name="T8" fmla="*/ 360 w 2697"/>
                <a:gd name="T9" fmla="*/ 51 h 666"/>
                <a:gd name="T10" fmla="*/ 171 w 2697"/>
                <a:gd name="T11" fmla="*/ 230 h 666"/>
                <a:gd name="T12" fmla="*/ 119 w 2697"/>
                <a:gd name="T13" fmla="*/ 230 h 666"/>
                <a:gd name="T14" fmla="*/ 112 w 2697"/>
                <a:gd name="T15" fmla="*/ 281 h 666"/>
                <a:gd name="T16" fmla="*/ 0 w 2697"/>
                <a:gd name="T17" fmla="*/ 469 h 666"/>
                <a:gd name="T18" fmla="*/ 164 w 2697"/>
                <a:gd name="T19" fmla="*/ 281 h 666"/>
                <a:gd name="T20" fmla="*/ 145 w 2697"/>
                <a:gd name="T21" fmla="*/ 418 h 666"/>
                <a:gd name="T22" fmla="*/ 633 w 2697"/>
                <a:gd name="T23" fmla="*/ 244 h 666"/>
                <a:gd name="T24" fmla="*/ 722 w 2697"/>
                <a:gd name="T25" fmla="*/ 542 h 666"/>
                <a:gd name="T26" fmla="*/ 473 w 2697"/>
                <a:gd name="T27" fmla="*/ 583 h 666"/>
                <a:gd name="T28" fmla="*/ 642 w 2697"/>
                <a:gd name="T29" fmla="*/ 422 h 666"/>
                <a:gd name="T30" fmla="*/ 728 w 2697"/>
                <a:gd name="T31" fmla="*/ 348 h 666"/>
                <a:gd name="T32" fmla="*/ 864 w 2697"/>
                <a:gd name="T33" fmla="*/ 540 h 666"/>
                <a:gd name="T34" fmla="*/ 1146 w 2697"/>
                <a:gd name="T35" fmla="*/ 586 h 666"/>
                <a:gd name="T36" fmla="*/ 1197 w 2697"/>
                <a:gd name="T37" fmla="*/ 561 h 666"/>
                <a:gd name="T38" fmla="*/ 887 w 2697"/>
                <a:gd name="T39" fmla="*/ 301 h 666"/>
                <a:gd name="T40" fmla="*/ 1143 w 2697"/>
                <a:gd name="T41" fmla="*/ 395 h 666"/>
                <a:gd name="T42" fmla="*/ 1143 w 2697"/>
                <a:gd name="T43" fmla="*/ 482 h 666"/>
                <a:gd name="T44" fmla="*/ 1126 w 2697"/>
                <a:gd name="T45" fmla="*/ 452 h 666"/>
                <a:gd name="T46" fmla="*/ 1461 w 2697"/>
                <a:gd name="T47" fmla="*/ 244 h 666"/>
                <a:gd name="T48" fmla="*/ 1550 w 2697"/>
                <a:gd name="T49" fmla="*/ 542 h 666"/>
                <a:gd name="T50" fmla="*/ 1301 w 2697"/>
                <a:gd name="T51" fmla="*/ 583 h 666"/>
                <a:gd name="T52" fmla="*/ 1470 w 2697"/>
                <a:gd name="T53" fmla="*/ 422 h 666"/>
                <a:gd name="T54" fmla="*/ 1556 w 2697"/>
                <a:gd name="T55" fmla="*/ 348 h 666"/>
                <a:gd name="T56" fmla="*/ 1796 w 2697"/>
                <a:gd name="T57" fmla="*/ 254 h 666"/>
                <a:gd name="T58" fmla="*/ 1910 w 2697"/>
                <a:gd name="T59" fmla="*/ 57 h 666"/>
                <a:gd name="T60" fmla="*/ 1738 w 2697"/>
                <a:gd name="T61" fmla="*/ 146 h 666"/>
                <a:gd name="T62" fmla="*/ 1655 w 2697"/>
                <a:gd name="T63" fmla="*/ 302 h 666"/>
                <a:gd name="T64" fmla="*/ 1796 w 2697"/>
                <a:gd name="T65" fmla="*/ 650 h 666"/>
                <a:gd name="T66" fmla="*/ 1889 w 2697"/>
                <a:gd name="T67" fmla="*/ 254 h 666"/>
                <a:gd name="T68" fmla="*/ 1991 w 2697"/>
                <a:gd name="T69" fmla="*/ 176 h 666"/>
                <a:gd name="T70" fmla="*/ 2137 w 2697"/>
                <a:gd name="T71" fmla="*/ 650 h 666"/>
                <a:gd name="T72" fmla="*/ 2583 w 2697"/>
                <a:gd name="T73" fmla="*/ 333 h 666"/>
                <a:gd name="T74" fmla="*/ 2505 w 2697"/>
                <a:gd name="T75" fmla="*/ 36 h 666"/>
                <a:gd name="T76" fmla="*/ 2426 w 2697"/>
                <a:gd name="T77" fmla="*/ 333 h 666"/>
                <a:gd name="T78" fmla="*/ 2697 w 2697"/>
                <a:gd name="T79" fmla="*/ 493 h 666"/>
                <a:gd name="T80" fmla="*/ 2505 w 2697"/>
                <a:gd name="T81" fmla="*/ 87 h 666"/>
                <a:gd name="T82" fmla="*/ 2394 w 2697"/>
                <a:gd name="T83" fmla="*/ 199 h 666"/>
                <a:gd name="T84" fmla="*/ 2636 w 2697"/>
                <a:gd name="T85" fmla="*/ 48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97" h="666">
                  <a:moveTo>
                    <a:pt x="61" y="650"/>
                  </a:moveTo>
                  <a:lnTo>
                    <a:pt x="113" y="650"/>
                  </a:lnTo>
                  <a:lnTo>
                    <a:pt x="138" y="469"/>
                  </a:lnTo>
                  <a:lnTo>
                    <a:pt x="251" y="469"/>
                  </a:lnTo>
                  <a:lnTo>
                    <a:pt x="225" y="650"/>
                  </a:lnTo>
                  <a:lnTo>
                    <a:pt x="277" y="650"/>
                  </a:lnTo>
                  <a:lnTo>
                    <a:pt x="302" y="469"/>
                  </a:lnTo>
                  <a:lnTo>
                    <a:pt x="390" y="469"/>
                  </a:lnTo>
                  <a:lnTo>
                    <a:pt x="390" y="418"/>
                  </a:lnTo>
                  <a:lnTo>
                    <a:pt x="309" y="418"/>
                  </a:lnTo>
                  <a:lnTo>
                    <a:pt x="328" y="281"/>
                  </a:lnTo>
                  <a:lnTo>
                    <a:pt x="412" y="281"/>
                  </a:lnTo>
                  <a:lnTo>
                    <a:pt x="412" y="230"/>
                  </a:lnTo>
                  <a:lnTo>
                    <a:pt x="335" y="230"/>
                  </a:lnTo>
                  <a:lnTo>
                    <a:pt x="360" y="51"/>
                  </a:lnTo>
                  <a:lnTo>
                    <a:pt x="308" y="51"/>
                  </a:lnTo>
                  <a:lnTo>
                    <a:pt x="284" y="230"/>
                  </a:lnTo>
                  <a:lnTo>
                    <a:pt x="171" y="230"/>
                  </a:lnTo>
                  <a:lnTo>
                    <a:pt x="196" y="51"/>
                  </a:lnTo>
                  <a:lnTo>
                    <a:pt x="144" y="51"/>
                  </a:lnTo>
                  <a:lnTo>
                    <a:pt x="119" y="230"/>
                  </a:lnTo>
                  <a:lnTo>
                    <a:pt x="20" y="230"/>
                  </a:lnTo>
                  <a:lnTo>
                    <a:pt x="20" y="281"/>
                  </a:lnTo>
                  <a:lnTo>
                    <a:pt x="112" y="281"/>
                  </a:lnTo>
                  <a:lnTo>
                    <a:pt x="93" y="418"/>
                  </a:lnTo>
                  <a:lnTo>
                    <a:pt x="0" y="418"/>
                  </a:lnTo>
                  <a:lnTo>
                    <a:pt x="0" y="469"/>
                  </a:lnTo>
                  <a:lnTo>
                    <a:pt x="86" y="469"/>
                  </a:lnTo>
                  <a:lnTo>
                    <a:pt x="61" y="650"/>
                  </a:lnTo>
                  <a:close/>
                  <a:moveTo>
                    <a:pt x="164" y="281"/>
                  </a:moveTo>
                  <a:lnTo>
                    <a:pt x="276" y="281"/>
                  </a:lnTo>
                  <a:lnTo>
                    <a:pt x="257" y="418"/>
                  </a:lnTo>
                  <a:lnTo>
                    <a:pt x="145" y="418"/>
                  </a:lnTo>
                  <a:lnTo>
                    <a:pt x="164" y="281"/>
                  </a:lnTo>
                  <a:close/>
                  <a:moveTo>
                    <a:pt x="772" y="315"/>
                  </a:moveTo>
                  <a:cubicBezTo>
                    <a:pt x="747" y="270"/>
                    <a:pt x="688" y="244"/>
                    <a:pt x="633" y="244"/>
                  </a:cubicBezTo>
                  <a:cubicBezTo>
                    <a:pt x="561" y="244"/>
                    <a:pt x="492" y="279"/>
                    <a:pt x="492" y="359"/>
                  </a:cubicBezTo>
                  <a:cubicBezTo>
                    <a:pt x="492" y="434"/>
                    <a:pt x="559" y="455"/>
                    <a:pt x="605" y="466"/>
                  </a:cubicBezTo>
                  <a:cubicBezTo>
                    <a:pt x="681" y="484"/>
                    <a:pt x="722" y="500"/>
                    <a:pt x="722" y="542"/>
                  </a:cubicBezTo>
                  <a:cubicBezTo>
                    <a:pt x="722" y="594"/>
                    <a:pt x="678" y="611"/>
                    <a:pt x="629" y="611"/>
                  </a:cubicBezTo>
                  <a:cubicBezTo>
                    <a:pt x="583" y="611"/>
                    <a:pt x="539" y="584"/>
                    <a:pt x="519" y="550"/>
                  </a:cubicBezTo>
                  <a:lnTo>
                    <a:pt x="473" y="583"/>
                  </a:lnTo>
                  <a:cubicBezTo>
                    <a:pt x="510" y="637"/>
                    <a:pt x="570" y="661"/>
                    <a:pt x="630" y="661"/>
                  </a:cubicBezTo>
                  <a:cubicBezTo>
                    <a:pt x="703" y="661"/>
                    <a:pt x="779" y="628"/>
                    <a:pt x="779" y="538"/>
                  </a:cubicBezTo>
                  <a:cubicBezTo>
                    <a:pt x="779" y="476"/>
                    <a:pt x="735" y="441"/>
                    <a:pt x="642" y="422"/>
                  </a:cubicBezTo>
                  <a:cubicBezTo>
                    <a:pt x="577" y="408"/>
                    <a:pt x="547" y="391"/>
                    <a:pt x="547" y="354"/>
                  </a:cubicBezTo>
                  <a:cubicBezTo>
                    <a:pt x="547" y="310"/>
                    <a:pt x="589" y="292"/>
                    <a:pt x="631" y="292"/>
                  </a:cubicBezTo>
                  <a:cubicBezTo>
                    <a:pt x="675" y="292"/>
                    <a:pt x="711" y="315"/>
                    <a:pt x="728" y="348"/>
                  </a:cubicBezTo>
                  <a:lnTo>
                    <a:pt x="772" y="315"/>
                  </a:lnTo>
                  <a:close/>
                  <a:moveTo>
                    <a:pt x="1143" y="407"/>
                  </a:moveTo>
                  <a:cubicBezTo>
                    <a:pt x="998" y="407"/>
                    <a:pt x="864" y="418"/>
                    <a:pt x="864" y="540"/>
                  </a:cubicBezTo>
                  <a:cubicBezTo>
                    <a:pt x="864" y="628"/>
                    <a:pt x="941" y="661"/>
                    <a:pt x="1001" y="661"/>
                  </a:cubicBezTo>
                  <a:cubicBezTo>
                    <a:pt x="1064" y="661"/>
                    <a:pt x="1108" y="638"/>
                    <a:pt x="1145" y="586"/>
                  </a:cubicBezTo>
                  <a:lnTo>
                    <a:pt x="1146" y="586"/>
                  </a:lnTo>
                  <a:cubicBezTo>
                    <a:pt x="1146" y="607"/>
                    <a:pt x="1149" y="631"/>
                    <a:pt x="1152" y="650"/>
                  </a:cubicBezTo>
                  <a:lnTo>
                    <a:pt x="1204" y="650"/>
                  </a:lnTo>
                  <a:cubicBezTo>
                    <a:pt x="1200" y="628"/>
                    <a:pt x="1197" y="592"/>
                    <a:pt x="1197" y="561"/>
                  </a:cubicBezTo>
                  <a:lnTo>
                    <a:pt x="1197" y="388"/>
                  </a:lnTo>
                  <a:cubicBezTo>
                    <a:pt x="1197" y="291"/>
                    <a:pt x="1129" y="244"/>
                    <a:pt x="1043" y="244"/>
                  </a:cubicBezTo>
                  <a:cubicBezTo>
                    <a:pt x="975" y="244"/>
                    <a:pt x="920" y="268"/>
                    <a:pt x="887" y="301"/>
                  </a:cubicBezTo>
                  <a:lnTo>
                    <a:pt x="920" y="339"/>
                  </a:lnTo>
                  <a:cubicBezTo>
                    <a:pt x="948" y="311"/>
                    <a:pt x="991" y="292"/>
                    <a:pt x="1037" y="292"/>
                  </a:cubicBezTo>
                  <a:cubicBezTo>
                    <a:pt x="1106" y="292"/>
                    <a:pt x="1143" y="326"/>
                    <a:pt x="1143" y="395"/>
                  </a:cubicBezTo>
                  <a:lnTo>
                    <a:pt x="1143" y="407"/>
                  </a:lnTo>
                  <a:close/>
                  <a:moveTo>
                    <a:pt x="1143" y="452"/>
                  </a:moveTo>
                  <a:lnTo>
                    <a:pt x="1143" y="482"/>
                  </a:lnTo>
                  <a:cubicBezTo>
                    <a:pt x="1143" y="552"/>
                    <a:pt x="1097" y="613"/>
                    <a:pt x="1016" y="613"/>
                  </a:cubicBezTo>
                  <a:cubicBezTo>
                    <a:pt x="971" y="613"/>
                    <a:pt x="923" y="594"/>
                    <a:pt x="923" y="538"/>
                  </a:cubicBezTo>
                  <a:cubicBezTo>
                    <a:pt x="923" y="462"/>
                    <a:pt x="1032" y="452"/>
                    <a:pt x="1126" y="452"/>
                  </a:cubicBezTo>
                  <a:lnTo>
                    <a:pt x="1143" y="452"/>
                  </a:lnTo>
                  <a:close/>
                  <a:moveTo>
                    <a:pt x="1600" y="315"/>
                  </a:moveTo>
                  <a:cubicBezTo>
                    <a:pt x="1575" y="270"/>
                    <a:pt x="1516" y="244"/>
                    <a:pt x="1461" y="244"/>
                  </a:cubicBezTo>
                  <a:cubicBezTo>
                    <a:pt x="1389" y="244"/>
                    <a:pt x="1320" y="279"/>
                    <a:pt x="1320" y="359"/>
                  </a:cubicBezTo>
                  <a:cubicBezTo>
                    <a:pt x="1320" y="434"/>
                    <a:pt x="1387" y="455"/>
                    <a:pt x="1434" y="466"/>
                  </a:cubicBezTo>
                  <a:cubicBezTo>
                    <a:pt x="1509" y="484"/>
                    <a:pt x="1550" y="500"/>
                    <a:pt x="1550" y="542"/>
                  </a:cubicBezTo>
                  <a:cubicBezTo>
                    <a:pt x="1550" y="594"/>
                    <a:pt x="1506" y="611"/>
                    <a:pt x="1457" y="611"/>
                  </a:cubicBezTo>
                  <a:cubicBezTo>
                    <a:pt x="1411" y="611"/>
                    <a:pt x="1367" y="584"/>
                    <a:pt x="1347" y="550"/>
                  </a:cubicBezTo>
                  <a:lnTo>
                    <a:pt x="1301" y="583"/>
                  </a:lnTo>
                  <a:cubicBezTo>
                    <a:pt x="1338" y="637"/>
                    <a:pt x="1398" y="661"/>
                    <a:pt x="1458" y="661"/>
                  </a:cubicBezTo>
                  <a:cubicBezTo>
                    <a:pt x="1531" y="661"/>
                    <a:pt x="1607" y="628"/>
                    <a:pt x="1607" y="538"/>
                  </a:cubicBezTo>
                  <a:cubicBezTo>
                    <a:pt x="1607" y="476"/>
                    <a:pt x="1563" y="441"/>
                    <a:pt x="1470" y="422"/>
                  </a:cubicBezTo>
                  <a:cubicBezTo>
                    <a:pt x="1405" y="408"/>
                    <a:pt x="1375" y="391"/>
                    <a:pt x="1375" y="354"/>
                  </a:cubicBezTo>
                  <a:cubicBezTo>
                    <a:pt x="1375" y="310"/>
                    <a:pt x="1417" y="292"/>
                    <a:pt x="1459" y="292"/>
                  </a:cubicBezTo>
                  <a:cubicBezTo>
                    <a:pt x="1503" y="292"/>
                    <a:pt x="1539" y="315"/>
                    <a:pt x="1556" y="348"/>
                  </a:cubicBezTo>
                  <a:lnTo>
                    <a:pt x="1600" y="315"/>
                  </a:lnTo>
                  <a:close/>
                  <a:moveTo>
                    <a:pt x="1889" y="254"/>
                  </a:moveTo>
                  <a:lnTo>
                    <a:pt x="1796" y="254"/>
                  </a:lnTo>
                  <a:lnTo>
                    <a:pt x="1796" y="153"/>
                  </a:lnTo>
                  <a:cubicBezTo>
                    <a:pt x="1796" y="95"/>
                    <a:pt x="1809" y="51"/>
                    <a:pt x="1870" y="51"/>
                  </a:cubicBezTo>
                  <a:cubicBezTo>
                    <a:pt x="1886" y="51"/>
                    <a:pt x="1898" y="53"/>
                    <a:pt x="1910" y="57"/>
                  </a:cubicBezTo>
                  <a:lnTo>
                    <a:pt x="1920" y="6"/>
                  </a:lnTo>
                  <a:cubicBezTo>
                    <a:pt x="1906" y="2"/>
                    <a:pt x="1887" y="0"/>
                    <a:pt x="1873" y="0"/>
                  </a:cubicBezTo>
                  <a:cubicBezTo>
                    <a:pt x="1782" y="0"/>
                    <a:pt x="1738" y="56"/>
                    <a:pt x="1738" y="146"/>
                  </a:cubicBezTo>
                  <a:lnTo>
                    <a:pt x="1738" y="254"/>
                  </a:lnTo>
                  <a:lnTo>
                    <a:pt x="1655" y="254"/>
                  </a:lnTo>
                  <a:lnTo>
                    <a:pt x="1655" y="302"/>
                  </a:lnTo>
                  <a:lnTo>
                    <a:pt x="1738" y="302"/>
                  </a:lnTo>
                  <a:lnTo>
                    <a:pt x="1738" y="650"/>
                  </a:lnTo>
                  <a:lnTo>
                    <a:pt x="1796" y="650"/>
                  </a:lnTo>
                  <a:lnTo>
                    <a:pt x="1796" y="302"/>
                  </a:lnTo>
                  <a:lnTo>
                    <a:pt x="1889" y="302"/>
                  </a:lnTo>
                  <a:lnTo>
                    <a:pt x="1889" y="254"/>
                  </a:lnTo>
                  <a:close/>
                  <a:moveTo>
                    <a:pt x="2198" y="51"/>
                  </a:moveTo>
                  <a:lnTo>
                    <a:pt x="2144" y="51"/>
                  </a:lnTo>
                  <a:lnTo>
                    <a:pt x="1991" y="176"/>
                  </a:lnTo>
                  <a:lnTo>
                    <a:pt x="2029" y="219"/>
                  </a:lnTo>
                  <a:lnTo>
                    <a:pt x="2137" y="126"/>
                  </a:lnTo>
                  <a:lnTo>
                    <a:pt x="2137" y="650"/>
                  </a:lnTo>
                  <a:lnTo>
                    <a:pt x="2198" y="650"/>
                  </a:lnTo>
                  <a:lnTo>
                    <a:pt x="2198" y="51"/>
                  </a:lnTo>
                  <a:close/>
                  <a:moveTo>
                    <a:pt x="2583" y="333"/>
                  </a:moveTo>
                  <a:lnTo>
                    <a:pt x="2583" y="331"/>
                  </a:lnTo>
                  <a:cubicBezTo>
                    <a:pt x="2637" y="313"/>
                    <a:pt x="2674" y="257"/>
                    <a:pt x="2674" y="196"/>
                  </a:cubicBezTo>
                  <a:cubicBezTo>
                    <a:pt x="2674" y="98"/>
                    <a:pt x="2596" y="36"/>
                    <a:pt x="2505" y="36"/>
                  </a:cubicBezTo>
                  <a:cubicBezTo>
                    <a:pt x="2413" y="36"/>
                    <a:pt x="2335" y="98"/>
                    <a:pt x="2335" y="196"/>
                  </a:cubicBezTo>
                  <a:cubicBezTo>
                    <a:pt x="2335" y="257"/>
                    <a:pt x="2372" y="313"/>
                    <a:pt x="2426" y="331"/>
                  </a:cubicBezTo>
                  <a:lnTo>
                    <a:pt x="2426" y="333"/>
                  </a:lnTo>
                  <a:cubicBezTo>
                    <a:pt x="2361" y="352"/>
                    <a:pt x="2312" y="412"/>
                    <a:pt x="2312" y="493"/>
                  </a:cubicBezTo>
                  <a:cubicBezTo>
                    <a:pt x="2312" y="598"/>
                    <a:pt x="2402" y="666"/>
                    <a:pt x="2505" y="666"/>
                  </a:cubicBezTo>
                  <a:cubicBezTo>
                    <a:pt x="2607" y="666"/>
                    <a:pt x="2697" y="598"/>
                    <a:pt x="2697" y="493"/>
                  </a:cubicBezTo>
                  <a:cubicBezTo>
                    <a:pt x="2697" y="412"/>
                    <a:pt x="2648" y="351"/>
                    <a:pt x="2583" y="333"/>
                  </a:cubicBezTo>
                  <a:close/>
                  <a:moveTo>
                    <a:pt x="2394" y="199"/>
                  </a:moveTo>
                  <a:cubicBezTo>
                    <a:pt x="2394" y="135"/>
                    <a:pt x="2442" y="87"/>
                    <a:pt x="2505" y="87"/>
                  </a:cubicBezTo>
                  <a:cubicBezTo>
                    <a:pt x="2567" y="87"/>
                    <a:pt x="2615" y="135"/>
                    <a:pt x="2615" y="199"/>
                  </a:cubicBezTo>
                  <a:cubicBezTo>
                    <a:pt x="2615" y="262"/>
                    <a:pt x="2566" y="307"/>
                    <a:pt x="2505" y="307"/>
                  </a:cubicBezTo>
                  <a:cubicBezTo>
                    <a:pt x="2444" y="307"/>
                    <a:pt x="2394" y="262"/>
                    <a:pt x="2394" y="199"/>
                  </a:cubicBezTo>
                  <a:close/>
                  <a:moveTo>
                    <a:pt x="2373" y="486"/>
                  </a:moveTo>
                  <a:cubicBezTo>
                    <a:pt x="2373" y="414"/>
                    <a:pt x="2426" y="361"/>
                    <a:pt x="2505" y="361"/>
                  </a:cubicBezTo>
                  <a:cubicBezTo>
                    <a:pt x="2583" y="361"/>
                    <a:pt x="2636" y="414"/>
                    <a:pt x="2636" y="486"/>
                  </a:cubicBezTo>
                  <a:cubicBezTo>
                    <a:pt x="2636" y="559"/>
                    <a:pt x="2583" y="614"/>
                    <a:pt x="2505" y="614"/>
                  </a:cubicBezTo>
                  <a:cubicBezTo>
                    <a:pt x="2426" y="614"/>
                    <a:pt x="2373" y="559"/>
                    <a:pt x="2373" y="4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42209769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bg1"/>
        </a:solidFill>
        <a:effectLst/>
      </p:bgPr>
    </p:bg>
    <p:spTree>
      <p:nvGrpSpPr>
        <p:cNvPr id="1" name=""/>
        <p:cNvGrpSpPr/>
        <p:nvPr/>
      </p:nvGrpSpPr>
      <p:grpSpPr>
        <a:xfrm>
          <a:off x="0" y="0"/>
          <a:ext cx="0" cy="0"/>
          <a:chOff x="0" y="0"/>
          <a:chExt cx="0" cy="0"/>
        </a:xfrm>
      </p:grpSpPr>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alpha val="50000"/>
                  </a:schemeClr>
                </a:solidFill>
                <a:effectLst/>
                <a:uLnTx/>
                <a:uFillTx/>
                <a:latin typeface="+mn-lt"/>
                <a:ea typeface="Calibri" charset="0"/>
                <a:cs typeface="Arial" panose="020B0604020202020204" pitchFamily="34" charset="0"/>
              </a:rPr>
              <a:t>Copyright © SAS Institute Inc. All rights reserved.</a:t>
            </a:r>
          </a:p>
        </p:txBody>
      </p:sp>
      <p:pic>
        <p:nvPicPr>
          <p:cNvPr id="29" name="Grafik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5"/>
            <a:ext cx="9143999" cy="5142895"/>
          </a:xfrm>
          <a:prstGeom prst="rect">
            <a:avLst/>
          </a:prstGeom>
        </p:spPr>
      </p:pic>
    </p:spTree>
    <p:extLst>
      <p:ext uri="{BB962C8B-B14F-4D97-AF65-F5344CB8AC3E}">
        <p14:creationId xmlns:p14="http://schemas.microsoft.com/office/powerpoint/2010/main" val="1458821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hal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media/image1.png"/><Relationship Id="rId5" Type="http://schemas.openxmlformats.org/officeDocument/2006/relationships/slideLayout" Target="../slideLayouts/slideLayout27.xml"/><Relationship Id="rId10" Type="http://schemas.openxmlformats.org/officeDocument/2006/relationships/image" Target="../media/image16.png"/><Relationship Id="rId4" Type="http://schemas.openxmlformats.org/officeDocument/2006/relationships/slideLayout" Target="../slideLayouts/slideLayout2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image" Target="../media/image19.png"/><Relationship Id="rId5" Type="http://schemas.openxmlformats.org/officeDocument/2006/relationships/slideLayout" Target="../slideLayouts/slideLayout35.xml"/><Relationship Id="rId10"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de-DE"/>
              <a:t>Titelmasterformat durch Klicken bearbeiten</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66" r:id="rId1"/>
    <p:sldLayoutId id="2147483964" r:id="rId2"/>
    <p:sldLayoutId id="2147483972" r:id="rId3"/>
    <p:sldLayoutId id="2147483965" r:id="rId4"/>
    <p:sldLayoutId id="2147483968" r:id="rId5"/>
    <p:sldLayoutId id="2147483927" r:id="rId6"/>
    <p:sldLayoutId id="2147483928" r:id="rId7"/>
    <p:sldLayoutId id="2147483929" r:id="rId8"/>
    <p:sldLayoutId id="2147483930" r:id="rId9"/>
    <p:sldLayoutId id="2147483931" r:id="rId10"/>
    <p:sldLayoutId id="2147483932" r:id="rId11"/>
    <p:sldLayoutId id="2147483933" r:id="rId12"/>
    <p:sldLayoutId id="2147483962" r:id="rId13"/>
    <p:sldLayoutId id="2147483936" r:id="rId14"/>
    <p:sldLayoutId id="2147483937" r:id="rId15"/>
    <p:sldLayoutId id="2147483938" r:id="rId16"/>
    <p:sldLayoutId id="2147483939" r:id="rId17"/>
    <p:sldLayoutId id="2147483940" r:id="rId18"/>
    <p:sldLayoutId id="2147483935" r:id="rId19"/>
    <p:sldLayoutId id="2147483941" r:id="rId20"/>
    <p:sldLayoutId id="2147483963" r:id="rId21"/>
    <p:sldLayoutId id="2147483942" r:id="rId22"/>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78497" y="135169"/>
            <a:ext cx="914366" cy="634977"/>
          </a:xfrm>
          <a:prstGeom prst="rect">
            <a:avLst/>
          </a:prstGeom>
        </p:spPr>
      </p:pic>
      <p:pic>
        <p:nvPicPr>
          <p:cNvPr id="11"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1737813842"/>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3"/>
          <p:cNvSpPr txBox="1"/>
          <p:nvPr/>
        </p:nvSpPr>
        <p:spPr>
          <a:xfrm>
            <a:off x="2819401" y="4736592"/>
            <a:ext cx="35052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9"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
        <p:nvSpPr>
          <p:cNvPr id="4" name="Slide Number Placeholder 5"/>
          <p:cNvSpPr>
            <a:spLocks noGrp="1"/>
          </p:cNvSpPr>
          <p:nvPr>
            <p:ph type="sldNum" sz="quarter" idx="4"/>
          </p:nvPr>
        </p:nvSpPr>
        <p:spPr>
          <a:xfrm>
            <a:off x="0" y="4868863"/>
            <a:ext cx="2133600" cy="274637"/>
          </a:xfrm>
          <a:prstGeom prst="rect">
            <a:avLst/>
          </a:prstGeom>
        </p:spPr>
        <p:txBody>
          <a:bodyPr vert="horz" lIns="91440" tIns="45720" rIns="91440" bIns="45720" rtlCol="0" anchor="b"/>
          <a:lstStyle>
            <a:lvl1pPr algn="l" defTabSz="182880">
              <a:defRPr sz="900">
                <a:solidFill>
                  <a:schemeClr val="bg1"/>
                </a:solidFill>
              </a:defRPr>
            </a:lvl1pPr>
          </a:lstStyle>
          <a:p>
            <a:fld id="{972517E6-58C8-49B3-A038-306AA97CE4BF}" type="slidenum">
              <a:rPr lang="en-US" smtClean="0"/>
              <a:pPr/>
              <a:t>‹#›</a:t>
            </a:fld>
            <a:endParaRPr lang="en-US" dirty="0"/>
          </a:p>
        </p:txBody>
      </p:sp>
      <p:pic>
        <p:nvPicPr>
          <p:cNvPr id="11"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Lst>
  <p:transition>
    <p:fade/>
  </p:transition>
  <p:hf sldNum="0" hdr="0" ftr="0" dt="0"/>
  <p:txStyles>
    <p:titleStyle>
      <a:lvl1pPr algn="ctr" defTabSz="182880" rtl="0" eaLnBrk="1" latinLnBrk="0" hangingPunct="1">
        <a:spcBef>
          <a:spcPct val="0"/>
        </a:spcBef>
        <a:buNone/>
        <a:defRPr sz="2800" kern="1200" cap="none" baseline="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j-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j-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2.png"/><Relationship Id="rId1" Type="http://schemas.openxmlformats.org/officeDocument/2006/relationships/slideLayout" Target="../slideLayouts/slideLayout8.xml"/><Relationship Id="rId5" Type="http://schemas.openxmlformats.org/officeDocument/2006/relationships/image" Target="../media/image43.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3.png"/><Relationship Id="rId1" Type="http://schemas.openxmlformats.org/officeDocument/2006/relationships/slideLayout" Target="../slideLayouts/slideLayout8.xml"/><Relationship Id="rId5" Type="http://schemas.openxmlformats.org/officeDocument/2006/relationships/image" Target="../media/image51.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hyperlink" Target="http://support.sas.com/documentation/prod-p/wfmgr/index.html" TargetMode="External"/><Relationship Id="rId3" Type="http://schemas.openxmlformats.org/officeDocument/2006/relationships/hyperlink" Target="http://www.mwsug.org/proceedings/2007/saspres/MWSUG-2007-SAS02.pdf" TargetMode="External"/><Relationship Id="rId7" Type="http://schemas.openxmlformats.org/officeDocument/2006/relationships/hyperlink" Target="http://support.sas.com/documentation/onlinedoc/modelmgr" TargetMode="External"/><Relationship Id="rId2" Type="http://schemas.openxmlformats.org/officeDocument/2006/relationships/hyperlink" Target="https://www.sas.com/content/dam/SAS/support/en/sas-global-forum-proceedings/2018/2280-2018.pdf" TargetMode="External"/><Relationship Id="rId1" Type="http://schemas.openxmlformats.org/officeDocument/2006/relationships/slideLayout" Target="../slideLayouts/slideLayout6.xml"/><Relationship Id="rId6" Type="http://schemas.openxmlformats.org/officeDocument/2006/relationships/hyperlink" Target="http://openid.net/connect" TargetMode="External"/><Relationship Id="rId5" Type="http://schemas.openxmlformats.org/officeDocument/2006/relationships/hyperlink" Target="https://oauth.net/articles/authentication/" TargetMode="External"/><Relationship Id="rId4" Type="http://schemas.openxmlformats.org/officeDocument/2006/relationships/hyperlink" Target="https://developer.sas.com/guides/rest.html" TargetMode="External"/><Relationship Id="rId9" Type="http://schemas.openxmlformats.org/officeDocument/2006/relationships/hyperlink" Target="http://www.omg.org/spec/BPMN/2.0/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1"/>
          <p:cNvSpPr>
            <a:spLocks noEditPoints="1"/>
          </p:cNvSpPr>
          <p:nvPr/>
        </p:nvSpPr>
        <p:spPr bwMode="auto">
          <a:xfrm>
            <a:off x="868001" y="1490092"/>
            <a:ext cx="6127750" cy="1009650"/>
          </a:xfrm>
          <a:custGeom>
            <a:avLst/>
            <a:gdLst>
              <a:gd name="T0" fmla="*/ 559 w 13065"/>
              <a:gd name="T1" fmla="*/ 77 h 2151"/>
              <a:gd name="T2" fmla="*/ 825 w 13065"/>
              <a:gd name="T3" fmla="*/ 822 h 2151"/>
              <a:gd name="T4" fmla="*/ 1305 w 13065"/>
              <a:gd name="T5" fmla="*/ 453 h 2151"/>
              <a:gd name="T6" fmla="*/ 1767 w 13065"/>
              <a:gd name="T7" fmla="*/ 23 h 2151"/>
              <a:gd name="T8" fmla="*/ 1305 w 13065"/>
              <a:gd name="T9" fmla="*/ 453 h 2151"/>
              <a:gd name="T10" fmla="*/ 2017 w 13065"/>
              <a:gd name="T11" fmla="*/ 834 h 2151"/>
              <a:gd name="T12" fmla="*/ 3176 w 13065"/>
              <a:gd name="T13" fmla="*/ 147 h 2151"/>
              <a:gd name="T14" fmla="*/ 3196 w 13065"/>
              <a:gd name="T15" fmla="*/ 734 h 2151"/>
              <a:gd name="T16" fmla="*/ 4172 w 13065"/>
              <a:gd name="T17" fmla="*/ 449 h 2151"/>
              <a:gd name="T18" fmla="*/ 4468 w 13065"/>
              <a:gd name="T19" fmla="*/ 875 h 2151"/>
              <a:gd name="T20" fmla="*/ 5214 w 13065"/>
              <a:gd name="T21" fmla="*/ 78 h 2151"/>
              <a:gd name="T22" fmla="*/ 4495 w 13065"/>
              <a:gd name="T23" fmla="*/ 23 h 2151"/>
              <a:gd name="T24" fmla="*/ 5550 w 13065"/>
              <a:gd name="T25" fmla="*/ 413 h 2151"/>
              <a:gd name="T26" fmla="*/ 6029 w 13065"/>
              <a:gd name="T27" fmla="*/ 875 h 2151"/>
              <a:gd name="T28" fmla="*/ 7007 w 13065"/>
              <a:gd name="T29" fmla="*/ 23 h 2151"/>
              <a:gd name="T30" fmla="*/ 6718 w 13065"/>
              <a:gd name="T31" fmla="*/ 64 h 2151"/>
              <a:gd name="T32" fmla="*/ 7897 w 13065"/>
              <a:gd name="T33" fmla="*/ 449 h 2151"/>
              <a:gd name="T34" fmla="*/ 8938 w 13065"/>
              <a:gd name="T35" fmla="*/ 64 h 2151"/>
              <a:gd name="T36" fmla="*/ 8649 w 13065"/>
              <a:gd name="T37" fmla="*/ 875 h 2151"/>
              <a:gd name="T38" fmla="*/ 9665 w 13065"/>
              <a:gd name="T39" fmla="*/ 875 h 2151"/>
              <a:gd name="T40" fmla="*/ 9125 w 13065"/>
              <a:gd name="T41" fmla="*/ 23 h 2151"/>
              <a:gd name="T42" fmla="*/ 10000 w 13065"/>
              <a:gd name="T43" fmla="*/ 413 h 2151"/>
              <a:gd name="T44" fmla="*/ 10479 w 13065"/>
              <a:gd name="T45" fmla="*/ 875 h 2151"/>
              <a:gd name="T46" fmla="*/ 727 w 13065"/>
              <a:gd name="T47" fmla="*/ 2128 h 2151"/>
              <a:gd name="T48" fmla="*/ 149 w 13065"/>
              <a:gd name="T49" fmla="*/ 1890 h 2151"/>
              <a:gd name="T50" fmla="*/ 918 w 13065"/>
              <a:gd name="T51" fmla="*/ 1276 h 2151"/>
              <a:gd name="T52" fmla="*/ 1603 w 13065"/>
              <a:gd name="T53" fmla="*/ 2128 h 2151"/>
              <a:gd name="T54" fmla="*/ 1894 w 13065"/>
              <a:gd name="T55" fmla="*/ 1890 h 2151"/>
              <a:gd name="T56" fmla="*/ 1745 w 13065"/>
              <a:gd name="T57" fmla="*/ 2128 h 2151"/>
              <a:gd name="T58" fmla="*/ 2136 w 13065"/>
              <a:gd name="T59" fmla="*/ 1317 h 2151"/>
              <a:gd name="T60" fmla="*/ 2709 w 13065"/>
              <a:gd name="T61" fmla="*/ 2087 h 2151"/>
              <a:gd name="T62" fmla="*/ 3104 w 13065"/>
              <a:gd name="T63" fmla="*/ 1276 h 2151"/>
              <a:gd name="T64" fmla="*/ 4061 w 13065"/>
              <a:gd name="T65" fmla="*/ 1317 h 2151"/>
              <a:gd name="T66" fmla="*/ 4016 w 13065"/>
              <a:gd name="T67" fmla="*/ 2128 h 2151"/>
              <a:gd name="T68" fmla="*/ 4537 w 13065"/>
              <a:gd name="T69" fmla="*/ 2128 h 2151"/>
              <a:gd name="T70" fmla="*/ 5434 w 13065"/>
              <a:gd name="T71" fmla="*/ 1400 h 2151"/>
              <a:gd name="T72" fmla="*/ 5453 w 13065"/>
              <a:gd name="T73" fmla="*/ 1987 h 2151"/>
              <a:gd name="T74" fmla="*/ 5642 w 13065"/>
              <a:gd name="T75" fmla="*/ 2012 h 2151"/>
              <a:gd name="T76" fmla="*/ 6082 w 13065"/>
              <a:gd name="T77" fmla="*/ 1380 h 2151"/>
              <a:gd name="T78" fmla="*/ 6682 w 13065"/>
              <a:gd name="T79" fmla="*/ 1317 h 2151"/>
              <a:gd name="T80" fmla="*/ 7161 w 13065"/>
              <a:gd name="T81" fmla="*/ 2087 h 2151"/>
              <a:gd name="T82" fmla="*/ 7745 w 13065"/>
              <a:gd name="T83" fmla="*/ 1294 h 2151"/>
              <a:gd name="T84" fmla="*/ 8053 w 13065"/>
              <a:gd name="T85" fmla="*/ 2014 h 2151"/>
              <a:gd name="T86" fmla="*/ 9042 w 13065"/>
              <a:gd name="T87" fmla="*/ 1702 h 2151"/>
              <a:gd name="T88" fmla="*/ 9306 w 13065"/>
              <a:gd name="T89" fmla="*/ 1276 h 2151"/>
              <a:gd name="T90" fmla="*/ 9870 w 13065"/>
              <a:gd name="T91" fmla="*/ 2128 h 2151"/>
              <a:gd name="T92" fmla="*/ 9306 w 13065"/>
              <a:gd name="T93" fmla="*/ 1276 h 2151"/>
              <a:gd name="T94" fmla="*/ 10967 w 13065"/>
              <a:gd name="T95" fmla="*/ 1702 h 2151"/>
              <a:gd name="T96" fmla="*/ 11263 w 13065"/>
              <a:gd name="T97" fmla="*/ 2128 h 2151"/>
              <a:gd name="T98" fmla="*/ 12009 w 13065"/>
              <a:gd name="T99" fmla="*/ 1332 h 2151"/>
              <a:gd name="T100" fmla="*/ 11291 w 13065"/>
              <a:gd name="T101" fmla="*/ 1276 h 2151"/>
              <a:gd name="T102" fmla="*/ 12515 w 13065"/>
              <a:gd name="T103" fmla="*/ 1717 h 2151"/>
              <a:gd name="T104" fmla="*/ 12536 w 13065"/>
              <a:gd name="T105" fmla="*/ 1758 h 2151"/>
              <a:gd name="T106" fmla="*/ 13065 w 13065"/>
              <a:gd name="T107" fmla="*/ 2095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65" h="2151">
                <a:moveTo>
                  <a:pt x="57" y="23"/>
                </a:moveTo>
                <a:lnTo>
                  <a:pt x="10" y="23"/>
                </a:lnTo>
                <a:lnTo>
                  <a:pt x="264" y="875"/>
                </a:lnTo>
                <a:lnTo>
                  <a:pt x="323" y="875"/>
                </a:lnTo>
                <a:lnTo>
                  <a:pt x="556" y="77"/>
                </a:lnTo>
                <a:lnTo>
                  <a:pt x="559" y="77"/>
                </a:lnTo>
                <a:lnTo>
                  <a:pt x="796" y="875"/>
                </a:lnTo>
                <a:lnTo>
                  <a:pt x="855" y="875"/>
                </a:lnTo>
                <a:lnTo>
                  <a:pt x="1109" y="23"/>
                </a:lnTo>
                <a:lnTo>
                  <a:pt x="1062" y="23"/>
                </a:lnTo>
                <a:lnTo>
                  <a:pt x="827" y="822"/>
                </a:lnTo>
                <a:lnTo>
                  <a:pt x="825" y="822"/>
                </a:lnTo>
                <a:lnTo>
                  <a:pt x="587" y="23"/>
                </a:lnTo>
                <a:lnTo>
                  <a:pt x="527" y="23"/>
                </a:lnTo>
                <a:lnTo>
                  <a:pt x="295" y="822"/>
                </a:lnTo>
                <a:lnTo>
                  <a:pt x="291" y="822"/>
                </a:lnTo>
                <a:lnTo>
                  <a:pt x="57" y="23"/>
                </a:lnTo>
                <a:close/>
                <a:moveTo>
                  <a:pt x="1305" y="453"/>
                </a:moveTo>
                <a:lnTo>
                  <a:pt x="1738" y="453"/>
                </a:lnTo>
                <a:lnTo>
                  <a:pt x="1738" y="413"/>
                </a:lnTo>
                <a:lnTo>
                  <a:pt x="1305" y="413"/>
                </a:lnTo>
                <a:lnTo>
                  <a:pt x="1305" y="64"/>
                </a:lnTo>
                <a:lnTo>
                  <a:pt x="1767" y="64"/>
                </a:lnTo>
                <a:lnTo>
                  <a:pt x="1767" y="23"/>
                </a:lnTo>
                <a:lnTo>
                  <a:pt x="1260" y="23"/>
                </a:lnTo>
                <a:lnTo>
                  <a:pt x="1260" y="875"/>
                </a:lnTo>
                <a:lnTo>
                  <a:pt x="1784" y="875"/>
                </a:lnTo>
                <a:lnTo>
                  <a:pt x="1784" y="834"/>
                </a:lnTo>
                <a:lnTo>
                  <a:pt x="1305" y="834"/>
                </a:lnTo>
                <a:lnTo>
                  <a:pt x="1305" y="453"/>
                </a:lnTo>
                <a:close/>
                <a:moveTo>
                  <a:pt x="2017" y="23"/>
                </a:moveTo>
                <a:lnTo>
                  <a:pt x="1972" y="23"/>
                </a:lnTo>
                <a:lnTo>
                  <a:pt x="1972" y="875"/>
                </a:lnTo>
                <a:lnTo>
                  <a:pt x="2432" y="875"/>
                </a:lnTo>
                <a:lnTo>
                  <a:pt x="2432" y="834"/>
                </a:lnTo>
                <a:lnTo>
                  <a:pt x="2017" y="834"/>
                </a:lnTo>
                <a:lnTo>
                  <a:pt x="2017" y="23"/>
                </a:lnTo>
                <a:close/>
                <a:moveTo>
                  <a:pt x="3196" y="734"/>
                </a:moveTo>
                <a:cubicBezTo>
                  <a:pt x="3132" y="817"/>
                  <a:pt x="3023" y="857"/>
                  <a:pt x="2921" y="857"/>
                </a:cubicBezTo>
                <a:cubicBezTo>
                  <a:pt x="2683" y="857"/>
                  <a:pt x="2530" y="673"/>
                  <a:pt x="2530" y="449"/>
                </a:cubicBezTo>
                <a:cubicBezTo>
                  <a:pt x="2530" y="224"/>
                  <a:pt x="2685" y="41"/>
                  <a:pt x="2921" y="41"/>
                </a:cubicBezTo>
                <a:cubicBezTo>
                  <a:pt x="3016" y="41"/>
                  <a:pt x="3118" y="80"/>
                  <a:pt x="3176" y="147"/>
                </a:cubicBezTo>
                <a:lnTo>
                  <a:pt x="3209" y="117"/>
                </a:lnTo>
                <a:cubicBezTo>
                  <a:pt x="3143" y="41"/>
                  <a:pt x="3032" y="0"/>
                  <a:pt x="2921" y="0"/>
                </a:cubicBezTo>
                <a:cubicBezTo>
                  <a:pt x="2667" y="0"/>
                  <a:pt x="2483" y="189"/>
                  <a:pt x="2483" y="449"/>
                </a:cubicBezTo>
                <a:cubicBezTo>
                  <a:pt x="2483" y="709"/>
                  <a:pt x="2665" y="898"/>
                  <a:pt x="2921" y="898"/>
                </a:cubicBezTo>
                <a:cubicBezTo>
                  <a:pt x="3046" y="898"/>
                  <a:pt x="3163" y="846"/>
                  <a:pt x="3229" y="761"/>
                </a:cubicBezTo>
                <a:lnTo>
                  <a:pt x="3196" y="734"/>
                </a:lnTo>
                <a:close/>
                <a:moveTo>
                  <a:pt x="4219" y="449"/>
                </a:moveTo>
                <a:cubicBezTo>
                  <a:pt x="4219" y="188"/>
                  <a:pt x="4032" y="0"/>
                  <a:pt x="3779" y="0"/>
                </a:cubicBezTo>
                <a:cubicBezTo>
                  <a:pt x="3525" y="0"/>
                  <a:pt x="3339" y="188"/>
                  <a:pt x="3339" y="449"/>
                </a:cubicBezTo>
                <a:cubicBezTo>
                  <a:pt x="3339" y="710"/>
                  <a:pt x="3526" y="898"/>
                  <a:pt x="3779" y="898"/>
                </a:cubicBezTo>
                <a:cubicBezTo>
                  <a:pt x="4031" y="898"/>
                  <a:pt x="4219" y="710"/>
                  <a:pt x="4219" y="449"/>
                </a:cubicBezTo>
                <a:close/>
                <a:moveTo>
                  <a:pt x="4172" y="449"/>
                </a:moveTo>
                <a:cubicBezTo>
                  <a:pt x="4172" y="673"/>
                  <a:pt x="4016" y="857"/>
                  <a:pt x="3779" y="857"/>
                </a:cubicBezTo>
                <a:cubicBezTo>
                  <a:pt x="3541" y="857"/>
                  <a:pt x="3386" y="673"/>
                  <a:pt x="3386" y="449"/>
                </a:cubicBezTo>
                <a:cubicBezTo>
                  <a:pt x="3386" y="224"/>
                  <a:pt x="3543" y="40"/>
                  <a:pt x="3779" y="40"/>
                </a:cubicBezTo>
                <a:cubicBezTo>
                  <a:pt x="4014" y="40"/>
                  <a:pt x="4172" y="224"/>
                  <a:pt x="4172" y="449"/>
                </a:cubicBezTo>
                <a:close/>
                <a:moveTo>
                  <a:pt x="4422" y="875"/>
                </a:moveTo>
                <a:lnTo>
                  <a:pt x="4468" y="875"/>
                </a:lnTo>
                <a:lnTo>
                  <a:pt x="4468" y="78"/>
                </a:lnTo>
                <a:lnTo>
                  <a:pt x="4470" y="78"/>
                </a:lnTo>
                <a:lnTo>
                  <a:pt x="4825" y="875"/>
                </a:lnTo>
                <a:lnTo>
                  <a:pt x="4854" y="875"/>
                </a:lnTo>
                <a:lnTo>
                  <a:pt x="5210" y="78"/>
                </a:lnTo>
                <a:lnTo>
                  <a:pt x="5214" y="78"/>
                </a:lnTo>
                <a:lnTo>
                  <a:pt x="5214" y="875"/>
                </a:lnTo>
                <a:lnTo>
                  <a:pt x="5260" y="875"/>
                </a:lnTo>
                <a:lnTo>
                  <a:pt x="5260" y="23"/>
                </a:lnTo>
                <a:lnTo>
                  <a:pt x="5186" y="23"/>
                </a:lnTo>
                <a:lnTo>
                  <a:pt x="4841" y="803"/>
                </a:lnTo>
                <a:lnTo>
                  <a:pt x="4495" y="23"/>
                </a:lnTo>
                <a:lnTo>
                  <a:pt x="4422" y="23"/>
                </a:lnTo>
                <a:lnTo>
                  <a:pt x="4422" y="875"/>
                </a:lnTo>
                <a:close/>
                <a:moveTo>
                  <a:pt x="5550" y="453"/>
                </a:moveTo>
                <a:lnTo>
                  <a:pt x="5983" y="453"/>
                </a:lnTo>
                <a:lnTo>
                  <a:pt x="5983" y="413"/>
                </a:lnTo>
                <a:lnTo>
                  <a:pt x="5550" y="413"/>
                </a:lnTo>
                <a:lnTo>
                  <a:pt x="5550" y="64"/>
                </a:lnTo>
                <a:lnTo>
                  <a:pt x="6012" y="64"/>
                </a:lnTo>
                <a:lnTo>
                  <a:pt x="6012" y="23"/>
                </a:lnTo>
                <a:lnTo>
                  <a:pt x="5505" y="23"/>
                </a:lnTo>
                <a:lnTo>
                  <a:pt x="5505" y="875"/>
                </a:lnTo>
                <a:lnTo>
                  <a:pt x="6029" y="875"/>
                </a:lnTo>
                <a:lnTo>
                  <a:pt x="6029" y="834"/>
                </a:lnTo>
                <a:lnTo>
                  <a:pt x="5550" y="834"/>
                </a:lnTo>
                <a:lnTo>
                  <a:pt x="5550" y="453"/>
                </a:lnTo>
                <a:close/>
                <a:moveTo>
                  <a:pt x="6718" y="64"/>
                </a:moveTo>
                <a:lnTo>
                  <a:pt x="7007" y="64"/>
                </a:lnTo>
                <a:lnTo>
                  <a:pt x="7007" y="23"/>
                </a:lnTo>
                <a:lnTo>
                  <a:pt x="6385" y="23"/>
                </a:lnTo>
                <a:lnTo>
                  <a:pt x="6385" y="64"/>
                </a:lnTo>
                <a:lnTo>
                  <a:pt x="6674" y="64"/>
                </a:lnTo>
                <a:lnTo>
                  <a:pt x="6674" y="875"/>
                </a:lnTo>
                <a:lnTo>
                  <a:pt x="6718" y="875"/>
                </a:lnTo>
                <a:lnTo>
                  <a:pt x="6718" y="64"/>
                </a:lnTo>
                <a:close/>
                <a:moveTo>
                  <a:pt x="7944" y="449"/>
                </a:moveTo>
                <a:cubicBezTo>
                  <a:pt x="7944" y="188"/>
                  <a:pt x="7757" y="0"/>
                  <a:pt x="7504" y="0"/>
                </a:cubicBezTo>
                <a:cubicBezTo>
                  <a:pt x="7250" y="0"/>
                  <a:pt x="7064" y="188"/>
                  <a:pt x="7064" y="449"/>
                </a:cubicBezTo>
                <a:cubicBezTo>
                  <a:pt x="7064" y="710"/>
                  <a:pt x="7251" y="898"/>
                  <a:pt x="7504" y="898"/>
                </a:cubicBezTo>
                <a:cubicBezTo>
                  <a:pt x="7756" y="898"/>
                  <a:pt x="7944" y="710"/>
                  <a:pt x="7944" y="449"/>
                </a:cubicBezTo>
                <a:close/>
                <a:moveTo>
                  <a:pt x="7897" y="449"/>
                </a:moveTo>
                <a:cubicBezTo>
                  <a:pt x="7897" y="673"/>
                  <a:pt x="7741" y="857"/>
                  <a:pt x="7504" y="857"/>
                </a:cubicBezTo>
                <a:cubicBezTo>
                  <a:pt x="7266" y="857"/>
                  <a:pt x="7111" y="673"/>
                  <a:pt x="7111" y="449"/>
                </a:cubicBezTo>
                <a:cubicBezTo>
                  <a:pt x="7111" y="224"/>
                  <a:pt x="7268" y="40"/>
                  <a:pt x="7504" y="40"/>
                </a:cubicBezTo>
                <a:cubicBezTo>
                  <a:pt x="7739" y="40"/>
                  <a:pt x="7897" y="224"/>
                  <a:pt x="7897" y="449"/>
                </a:cubicBezTo>
                <a:close/>
                <a:moveTo>
                  <a:pt x="8649" y="64"/>
                </a:moveTo>
                <a:lnTo>
                  <a:pt x="8938" y="64"/>
                </a:lnTo>
                <a:lnTo>
                  <a:pt x="8938" y="23"/>
                </a:lnTo>
                <a:lnTo>
                  <a:pt x="8315" y="23"/>
                </a:lnTo>
                <a:lnTo>
                  <a:pt x="8315" y="64"/>
                </a:lnTo>
                <a:lnTo>
                  <a:pt x="8604" y="64"/>
                </a:lnTo>
                <a:lnTo>
                  <a:pt x="8604" y="875"/>
                </a:lnTo>
                <a:lnTo>
                  <a:pt x="8649" y="875"/>
                </a:lnTo>
                <a:lnTo>
                  <a:pt x="8649" y="64"/>
                </a:lnTo>
                <a:close/>
                <a:moveTo>
                  <a:pt x="9080" y="875"/>
                </a:moveTo>
                <a:lnTo>
                  <a:pt x="9125" y="875"/>
                </a:lnTo>
                <a:lnTo>
                  <a:pt x="9125" y="454"/>
                </a:lnTo>
                <a:lnTo>
                  <a:pt x="9665" y="454"/>
                </a:lnTo>
                <a:lnTo>
                  <a:pt x="9665" y="875"/>
                </a:lnTo>
                <a:lnTo>
                  <a:pt x="9709" y="875"/>
                </a:lnTo>
                <a:lnTo>
                  <a:pt x="9709" y="23"/>
                </a:lnTo>
                <a:lnTo>
                  <a:pt x="9665" y="23"/>
                </a:lnTo>
                <a:lnTo>
                  <a:pt x="9665" y="413"/>
                </a:lnTo>
                <a:lnTo>
                  <a:pt x="9125" y="413"/>
                </a:lnTo>
                <a:lnTo>
                  <a:pt x="9125" y="23"/>
                </a:lnTo>
                <a:lnTo>
                  <a:pt x="9080" y="23"/>
                </a:lnTo>
                <a:lnTo>
                  <a:pt x="9080" y="875"/>
                </a:lnTo>
                <a:close/>
                <a:moveTo>
                  <a:pt x="10000" y="453"/>
                </a:moveTo>
                <a:lnTo>
                  <a:pt x="10434" y="453"/>
                </a:lnTo>
                <a:lnTo>
                  <a:pt x="10434" y="413"/>
                </a:lnTo>
                <a:lnTo>
                  <a:pt x="10000" y="413"/>
                </a:lnTo>
                <a:lnTo>
                  <a:pt x="10000" y="64"/>
                </a:lnTo>
                <a:lnTo>
                  <a:pt x="10463" y="64"/>
                </a:lnTo>
                <a:lnTo>
                  <a:pt x="10463" y="23"/>
                </a:lnTo>
                <a:lnTo>
                  <a:pt x="9956" y="23"/>
                </a:lnTo>
                <a:lnTo>
                  <a:pt x="9956" y="875"/>
                </a:lnTo>
                <a:lnTo>
                  <a:pt x="10479" y="875"/>
                </a:lnTo>
                <a:lnTo>
                  <a:pt x="10479" y="834"/>
                </a:lnTo>
                <a:lnTo>
                  <a:pt x="10000" y="834"/>
                </a:lnTo>
                <a:lnTo>
                  <a:pt x="10000" y="453"/>
                </a:lnTo>
                <a:close/>
                <a:moveTo>
                  <a:pt x="149" y="1890"/>
                </a:moveTo>
                <a:lnTo>
                  <a:pt x="628" y="1890"/>
                </a:lnTo>
                <a:lnTo>
                  <a:pt x="727" y="2128"/>
                </a:lnTo>
                <a:lnTo>
                  <a:pt x="776" y="2128"/>
                </a:lnTo>
                <a:lnTo>
                  <a:pt x="418" y="1276"/>
                </a:lnTo>
                <a:lnTo>
                  <a:pt x="368" y="1276"/>
                </a:lnTo>
                <a:lnTo>
                  <a:pt x="0" y="2128"/>
                </a:lnTo>
                <a:lnTo>
                  <a:pt x="49" y="2128"/>
                </a:lnTo>
                <a:lnTo>
                  <a:pt x="149" y="1890"/>
                </a:lnTo>
                <a:close/>
                <a:moveTo>
                  <a:pt x="391" y="1317"/>
                </a:moveTo>
                <a:lnTo>
                  <a:pt x="612" y="1850"/>
                </a:lnTo>
                <a:lnTo>
                  <a:pt x="166" y="1850"/>
                </a:lnTo>
                <a:lnTo>
                  <a:pt x="391" y="1317"/>
                </a:lnTo>
                <a:close/>
                <a:moveTo>
                  <a:pt x="979" y="1276"/>
                </a:moveTo>
                <a:lnTo>
                  <a:pt x="918" y="1276"/>
                </a:lnTo>
                <a:lnTo>
                  <a:pt x="918" y="2128"/>
                </a:lnTo>
                <a:lnTo>
                  <a:pt x="964" y="2128"/>
                </a:lnTo>
                <a:lnTo>
                  <a:pt x="964" y="1336"/>
                </a:lnTo>
                <a:lnTo>
                  <a:pt x="967" y="1336"/>
                </a:lnTo>
                <a:lnTo>
                  <a:pt x="1543" y="2128"/>
                </a:lnTo>
                <a:lnTo>
                  <a:pt x="1603" y="2128"/>
                </a:lnTo>
                <a:lnTo>
                  <a:pt x="1603" y="1276"/>
                </a:lnTo>
                <a:lnTo>
                  <a:pt x="1557" y="1276"/>
                </a:lnTo>
                <a:lnTo>
                  <a:pt x="1557" y="2066"/>
                </a:lnTo>
                <a:lnTo>
                  <a:pt x="1555" y="2066"/>
                </a:lnTo>
                <a:lnTo>
                  <a:pt x="979" y="1276"/>
                </a:lnTo>
                <a:close/>
                <a:moveTo>
                  <a:pt x="1894" y="1890"/>
                </a:moveTo>
                <a:lnTo>
                  <a:pt x="2373" y="1890"/>
                </a:lnTo>
                <a:lnTo>
                  <a:pt x="2472" y="2128"/>
                </a:lnTo>
                <a:lnTo>
                  <a:pt x="2522" y="2128"/>
                </a:lnTo>
                <a:lnTo>
                  <a:pt x="2163" y="1276"/>
                </a:lnTo>
                <a:lnTo>
                  <a:pt x="2114" y="1276"/>
                </a:lnTo>
                <a:lnTo>
                  <a:pt x="1745" y="2128"/>
                </a:lnTo>
                <a:lnTo>
                  <a:pt x="1795" y="2128"/>
                </a:lnTo>
                <a:lnTo>
                  <a:pt x="1894" y="1890"/>
                </a:lnTo>
                <a:close/>
                <a:moveTo>
                  <a:pt x="2136" y="1317"/>
                </a:moveTo>
                <a:lnTo>
                  <a:pt x="2357" y="1850"/>
                </a:lnTo>
                <a:lnTo>
                  <a:pt x="1911" y="1850"/>
                </a:lnTo>
                <a:lnTo>
                  <a:pt x="2136" y="1317"/>
                </a:lnTo>
                <a:close/>
                <a:moveTo>
                  <a:pt x="2709" y="1276"/>
                </a:moveTo>
                <a:lnTo>
                  <a:pt x="2664" y="1276"/>
                </a:lnTo>
                <a:lnTo>
                  <a:pt x="2664" y="2128"/>
                </a:lnTo>
                <a:lnTo>
                  <a:pt x="3125" y="2128"/>
                </a:lnTo>
                <a:lnTo>
                  <a:pt x="3125" y="2087"/>
                </a:lnTo>
                <a:lnTo>
                  <a:pt x="2709" y="2087"/>
                </a:lnTo>
                <a:lnTo>
                  <a:pt x="2709" y="1276"/>
                </a:lnTo>
                <a:close/>
                <a:moveTo>
                  <a:pt x="3395" y="1758"/>
                </a:moveTo>
                <a:lnTo>
                  <a:pt x="3695" y="1276"/>
                </a:lnTo>
                <a:lnTo>
                  <a:pt x="3643" y="1276"/>
                </a:lnTo>
                <a:lnTo>
                  <a:pt x="3374" y="1717"/>
                </a:lnTo>
                <a:lnTo>
                  <a:pt x="3104" y="1276"/>
                </a:lnTo>
                <a:lnTo>
                  <a:pt x="3049" y="1276"/>
                </a:lnTo>
                <a:lnTo>
                  <a:pt x="3350" y="1758"/>
                </a:lnTo>
                <a:lnTo>
                  <a:pt x="3350" y="2128"/>
                </a:lnTo>
                <a:lnTo>
                  <a:pt x="3395" y="2128"/>
                </a:lnTo>
                <a:lnTo>
                  <a:pt x="3395" y="1758"/>
                </a:lnTo>
                <a:close/>
                <a:moveTo>
                  <a:pt x="4061" y="1317"/>
                </a:moveTo>
                <a:lnTo>
                  <a:pt x="4350" y="1317"/>
                </a:lnTo>
                <a:lnTo>
                  <a:pt x="4350" y="1276"/>
                </a:lnTo>
                <a:lnTo>
                  <a:pt x="3727" y="1276"/>
                </a:lnTo>
                <a:lnTo>
                  <a:pt x="3727" y="1317"/>
                </a:lnTo>
                <a:lnTo>
                  <a:pt x="4016" y="1317"/>
                </a:lnTo>
                <a:lnTo>
                  <a:pt x="4016" y="2128"/>
                </a:lnTo>
                <a:lnTo>
                  <a:pt x="4061" y="2128"/>
                </a:lnTo>
                <a:lnTo>
                  <a:pt x="4061" y="1317"/>
                </a:lnTo>
                <a:close/>
                <a:moveTo>
                  <a:pt x="4537" y="1276"/>
                </a:moveTo>
                <a:lnTo>
                  <a:pt x="4492" y="1276"/>
                </a:lnTo>
                <a:lnTo>
                  <a:pt x="4492" y="2128"/>
                </a:lnTo>
                <a:lnTo>
                  <a:pt x="4537" y="2128"/>
                </a:lnTo>
                <a:lnTo>
                  <a:pt x="4537" y="1276"/>
                </a:lnTo>
                <a:close/>
                <a:moveTo>
                  <a:pt x="5453" y="1987"/>
                </a:moveTo>
                <a:cubicBezTo>
                  <a:pt x="5390" y="2071"/>
                  <a:pt x="5281" y="2110"/>
                  <a:pt x="5179" y="2110"/>
                </a:cubicBezTo>
                <a:cubicBezTo>
                  <a:pt x="4941" y="2110"/>
                  <a:pt x="4788" y="1926"/>
                  <a:pt x="4788" y="1702"/>
                </a:cubicBezTo>
                <a:cubicBezTo>
                  <a:pt x="4788" y="1477"/>
                  <a:pt x="4943" y="1294"/>
                  <a:pt x="5179" y="1294"/>
                </a:cubicBezTo>
                <a:cubicBezTo>
                  <a:pt x="5274" y="1294"/>
                  <a:pt x="5376" y="1333"/>
                  <a:pt x="5434" y="1400"/>
                </a:cubicBezTo>
                <a:lnTo>
                  <a:pt x="5467" y="1370"/>
                </a:lnTo>
                <a:cubicBezTo>
                  <a:pt x="5400" y="1294"/>
                  <a:pt x="5290" y="1253"/>
                  <a:pt x="5179" y="1253"/>
                </a:cubicBezTo>
                <a:cubicBezTo>
                  <a:pt x="4925" y="1253"/>
                  <a:pt x="4741" y="1442"/>
                  <a:pt x="4741" y="1702"/>
                </a:cubicBezTo>
                <a:cubicBezTo>
                  <a:pt x="4741" y="1962"/>
                  <a:pt x="4923" y="2151"/>
                  <a:pt x="5179" y="2151"/>
                </a:cubicBezTo>
                <a:cubicBezTo>
                  <a:pt x="5304" y="2151"/>
                  <a:pt x="5421" y="2099"/>
                  <a:pt x="5487" y="2014"/>
                </a:cubicBezTo>
                <a:lnTo>
                  <a:pt x="5453" y="1987"/>
                </a:lnTo>
                <a:close/>
                <a:moveTo>
                  <a:pt x="6115" y="1351"/>
                </a:moveTo>
                <a:cubicBezTo>
                  <a:pt x="6068" y="1291"/>
                  <a:pt x="5987" y="1253"/>
                  <a:pt x="5891" y="1253"/>
                </a:cubicBezTo>
                <a:cubicBezTo>
                  <a:pt x="5755" y="1253"/>
                  <a:pt x="5627" y="1330"/>
                  <a:pt x="5627" y="1480"/>
                </a:cubicBezTo>
                <a:cubicBezTo>
                  <a:pt x="5627" y="1776"/>
                  <a:pt x="6086" y="1659"/>
                  <a:pt x="6086" y="1920"/>
                </a:cubicBezTo>
                <a:cubicBezTo>
                  <a:pt x="6086" y="2043"/>
                  <a:pt x="5981" y="2110"/>
                  <a:pt x="5867" y="2110"/>
                </a:cubicBezTo>
                <a:cubicBezTo>
                  <a:pt x="5780" y="2110"/>
                  <a:pt x="5704" y="2075"/>
                  <a:pt x="5642" y="2012"/>
                </a:cubicBezTo>
                <a:lnTo>
                  <a:pt x="5612" y="2042"/>
                </a:lnTo>
                <a:cubicBezTo>
                  <a:pt x="5671" y="2113"/>
                  <a:pt x="5763" y="2151"/>
                  <a:pt x="5867" y="2151"/>
                </a:cubicBezTo>
                <a:cubicBezTo>
                  <a:pt x="6006" y="2151"/>
                  <a:pt x="6132" y="2072"/>
                  <a:pt x="6132" y="1918"/>
                </a:cubicBezTo>
                <a:cubicBezTo>
                  <a:pt x="6132" y="1625"/>
                  <a:pt x="5671" y="1743"/>
                  <a:pt x="5671" y="1478"/>
                </a:cubicBezTo>
                <a:cubicBezTo>
                  <a:pt x="5671" y="1353"/>
                  <a:pt x="5784" y="1293"/>
                  <a:pt x="5890" y="1293"/>
                </a:cubicBezTo>
                <a:cubicBezTo>
                  <a:pt x="5971" y="1293"/>
                  <a:pt x="6041" y="1326"/>
                  <a:pt x="6082" y="1380"/>
                </a:cubicBezTo>
                <a:lnTo>
                  <a:pt x="6115" y="1351"/>
                </a:lnTo>
                <a:close/>
                <a:moveTo>
                  <a:pt x="6682" y="1706"/>
                </a:moveTo>
                <a:lnTo>
                  <a:pt x="7115" y="1706"/>
                </a:lnTo>
                <a:lnTo>
                  <a:pt x="7115" y="1666"/>
                </a:lnTo>
                <a:lnTo>
                  <a:pt x="6682" y="1666"/>
                </a:lnTo>
                <a:lnTo>
                  <a:pt x="6682" y="1317"/>
                </a:lnTo>
                <a:lnTo>
                  <a:pt x="7144" y="1317"/>
                </a:lnTo>
                <a:lnTo>
                  <a:pt x="7144" y="1276"/>
                </a:lnTo>
                <a:lnTo>
                  <a:pt x="6638" y="1276"/>
                </a:lnTo>
                <a:lnTo>
                  <a:pt x="6638" y="2128"/>
                </a:lnTo>
                <a:lnTo>
                  <a:pt x="7161" y="2128"/>
                </a:lnTo>
                <a:lnTo>
                  <a:pt x="7161" y="2087"/>
                </a:lnTo>
                <a:lnTo>
                  <a:pt x="6682" y="2087"/>
                </a:lnTo>
                <a:lnTo>
                  <a:pt x="6682" y="1706"/>
                </a:lnTo>
                <a:close/>
                <a:moveTo>
                  <a:pt x="8019" y="1987"/>
                </a:moveTo>
                <a:cubicBezTo>
                  <a:pt x="7956" y="2071"/>
                  <a:pt x="7847" y="2110"/>
                  <a:pt x="7745" y="2110"/>
                </a:cubicBezTo>
                <a:cubicBezTo>
                  <a:pt x="7507" y="2110"/>
                  <a:pt x="7354" y="1926"/>
                  <a:pt x="7354" y="1702"/>
                </a:cubicBezTo>
                <a:cubicBezTo>
                  <a:pt x="7354" y="1477"/>
                  <a:pt x="7509" y="1294"/>
                  <a:pt x="7745" y="1294"/>
                </a:cubicBezTo>
                <a:cubicBezTo>
                  <a:pt x="7840" y="1294"/>
                  <a:pt x="7942" y="1333"/>
                  <a:pt x="8000" y="1400"/>
                </a:cubicBezTo>
                <a:lnTo>
                  <a:pt x="8033" y="1370"/>
                </a:lnTo>
                <a:cubicBezTo>
                  <a:pt x="7966" y="1294"/>
                  <a:pt x="7856" y="1253"/>
                  <a:pt x="7745" y="1253"/>
                </a:cubicBezTo>
                <a:cubicBezTo>
                  <a:pt x="7491" y="1253"/>
                  <a:pt x="7307" y="1442"/>
                  <a:pt x="7307" y="1702"/>
                </a:cubicBezTo>
                <a:cubicBezTo>
                  <a:pt x="7307" y="1962"/>
                  <a:pt x="7489" y="2151"/>
                  <a:pt x="7745" y="2151"/>
                </a:cubicBezTo>
                <a:cubicBezTo>
                  <a:pt x="7870" y="2151"/>
                  <a:pt x="7987" y="2099"/>
                  <a:pt x="8053" y="2014"/>
                </a:cubicBezTo>
                <a:lnTo>
                  <a:pt x="8019" y="1987"/>
                </a:lnTo>
                <a:close/>
                <a:moveTo>
                  <a:pt x="9042" y="1702"/>
                </a:moveTo>
                <a:cubicBezTo>
                  <a:pt x="9042" y="1441"/>
                  <a:pt x="8856" y="1253"/>
                  <a:pt x="8603" y="1253"/>
                </a:cubicBezTo>
                <a:cubicBezTo>
                  <a:pt x="8349" y="1253"/>
                  <a:pt x="8163" y="1441"/>
                  <a:pt x="8163" y="1702"/>
                </a:cubicBezTo>
                <a:cubicBezTo>
                  <a:pt x="8163" y="1963"/>
                  <a:pt x="8350" y="2151"/>
                  <a:pt x="8603" y="2151"/>
                </a:cubicBezTo>
                <a:cubicBezTo>
                  <a:pt x="8855" y="2151"/>
                  <a:pt x="9042" y="1963"/>
                  <a:pt x="9042" y="1702"/>
                </a:cubicBezTo>
                <a:close/>
                <a:moveTo>
                  <a:pt x="8995" y="1702"/>
                </a:moveTo>
                <a:cubicBezTo>
                  <a:pt x="8995" y="1926"/>
                  <a:pt x="8840" y="2110"/>
                  <a:pt x="8603" y="2110"/>
                </a:cubicBezTo>
                <a:cubicBezTo>
                  <a:pt x="8365" y="2110"/>
                  <a:pt x="8210" y="1926"/>
                  <a:pt x="8210" y="1702"/>
                </a:cubicBezTo>
                <a:cubicBezTo>
                  <a:pt x="8210" y="1477"/>
                  <a:pt x="8367" y="1293"/>
                  <a:pt x="8603" y="1293"/>
                </a:cubicBezTo>
                <a:cubicBezTo>
                  <a:pt x="8838" y="1293"/>
                  <a:pt x="8995" y="1477"/>
                  <a:pt x="8995" y="1702"/>
                </a:cubicBezTo>
                <a:close/>
                <a:moveTo>
                  <a:pt x="9306" y="1276"/>
                </a:moveTo>
                <a:lnTo>
                  <a:pt x="9246" y="1276"/>
                </a:lnTo>
                <a:lnTo>
                  <a:pt x="9246" y="2128"/>
                </a:lnTo>
                <a:lnTo>
                  <a:pt x="9292" y="2128"/>
                </a:lnTo>
                <a:lnTo>
                  <a:pt x="9292" y="1336"/>
                </a:lnTo>
                <a:lnTo>
                  <a:pt x="9294" y="1336"/>
                </a:lnTo>
                <a:lnTo>
                  <a:pt x="9870" y="2128"/>
                </a:lnTo>
                <a:lnTo>
                  <a:pt x="9931" y="2128"/>
                </a:lnTo>
                <a:lnTo>
                  <a:pt x="9931" y="1276"/>
                </a:lnTo>
                <a:lnTo>
                  <a:pt x="9885" y="1276"/>
                </a:lnTo>
                <a:lnTo>
                  <a:pt x="9885" y="2066"/>
                </a:lnTo>
                <a:lnTo>
                  <a:pt x="9882" y="2066"/>
                </a:lnTo>
                <a:lnTo>
                  <a:pt x="9306" y="1276"/>
                </a:lnTo>
                <a:close/>
                <a:moveTo>
                  <a:pt x="11014" y="1702"/>
                </a:moveTo>
                <a:cubicBezTo>
                  <a:pt x="11014" y="1441"/>
                  <a:pt x="10827" y="1253"/>
                  <a:pt x="10574" y="1253"/>
                </a:cubicBezTo>
                <a:cubicBezTo>
                  <a:pt x="10321" y="1253"/>
                  <a:pt x="10134" y="1441"/>
                  <a:pt x="10134" y="1702"/>
                </a:cubicBezTo>
                <a:cubicBezTo>
                  <a:pt x="10134" y="1963"/>
                  <a:pt x="10322" y="2151"/>
                  <a:pt x="10574" y="2151"/>
                </a:cubicBezTo>
                <a:cubicBezTo>
                  <a:pt x="10826" y="2151"/>
                  <a:pt x="11014" y="1963"/>
                  <a:pt x="11014" y="1702"/>
                </a:cubicBezTo>
                <a:close/>
                <a:moveTo>
                  <a:pt x="10967" y="1702"/>
                </a:moveTo>
                <a:cubicBezTo>
                  <a:pt x="10967" y="1926"/>
                  <a:pt x="10812" y="2110"/>
                  <a:pt x="10574" y="2110"/>
                </a:cubicBezTo>
                <a:cubicBezTo>
                  <a:pt x="10336" y="2110"/>
                  <a:pt x="10181" y="1926"/>
                  <a:pt x="10181" y="1702"/>
                </a:cubicBezTo>
                <a:cubicBezTo>
                  <a:pt x="10181" y="1477"/>
                  <a:pt x="10339" y="1293"/>
                  <a:pt x="10574" y="1293"/>
                </a:cubicBezTo>
                <a:cubicBezTo>
                  <a:pt x="10809" y="1293"/>
                  <a:pt x="10967" y="1477"/>
                  <a:pt x="10967" y="1702"/>
                </a:cubicBezTo>
                <a:close/>
                <a:moveTo>
                  <a:pt x="11217" y="2128"/>
                </a:moveTo>
                <a:lnTo>
                  <a:pt x="11263" y="2128"/>
                </a:lnTo>
                <a:lnTo>
                  <a:pt x="11263" y="1332"/>
                </a:lnTo>
                <a:lnTo>
                  <a:pt x="11265" y="1332"/>
                </a:lnTo>
                <a:lnTo>
                  <a:pt x="11620" y="2128"/>
                </a:lnTo>
                <a:lnTo>
                  <a:pt x="11649" y="2128"/>
                </a:lnTo>
                <a:lnTo>
                  <a:pt x="12006" y="1332"/>
                </a:lnTo>
                <a:lnTo>
                  <a:pt x="12009" y="1332"/>
                </a:lnTo>
                <a:lnTo>
                  <a:pt x="12009" y="2128"/>
                </a:lnTo>
                <a:lnTo>
                  <a:pt x="12055" y="2128"/>
                </a:lnTo>
                <a:lnTo>
                  <a:pt x="12055" y="1276"/>
                </a:lnTo>
                <a:lnTo>
                  <a:pt x="11981" y="1276"/>
                </a:lnTo>
                <a:lnTo>
                  <a:pt x="11636" y="2056"/>
                </a:lnTo>
                <a:lnTo>
                  <a:pt x="11291" y="1276"/>
                </a:lnTo>
                <a:lnTo>
                  <a:pt x="11217" y="1276"/>
                </a:lnTo>
                <a:lnTo>
                  <a:pt x="11217" y="2128"/>
                </a:lnTo>
                <a:close/>
                <a:moveTo>
                  <a:pt x="12536" y="1758"/>
                </a:moveTo>
                <a:lnTo>
                  <a:pt x="12836" y="1276"/>
                </a:lnTo>
                <a:lnTo>
                  <a:pt x="12784" y="1276"/>
                </a:lnTo>
                <a:lnTo>
                  <a:pt x="12515" y="1717"/>
                </a:lnTo>
                <a:lnTo>
                  <a:pt x="12245" y="1276"/>
                </a:lnTo>
                <a:lnTo>
                  <a:pt x="12190" y="1276"/>
                </a:lnTo>
                <a:lnTo>
                  <a:pt x="12491" y="1758"/>
                </a:lnTo>
                <a:lnTo>
                  <a:pt x="12491" y="2128"/>
                </a:lnTo>
                <a:lnTo>
                  <a:pt x="12536" y="2128"/>
                </a:lnTo>
                <a:lnTo>
                  <a:pt x="12536" y="1758"/>
                </a:lnTo>
                <a:close/>
                <a:moveTo>
                  <a:pt x="13048" y="1276"/>
                </a:moveTo>
                <a:lnTo>
                  <a:pt x="13002" y="1276"/>
                </a:lnTo>
                <a:lnTo>
                  <a:pt x="13002" y="1895"/>
                </a:lnTo>
                <a:lnTo>
                  <a:pt x="13048" y="1895"/>
                </a:lnTo>
                <a:lnTo>
                  <a:pt x="13048" y="1276"/>
                </a:lnTo>
                <a:close/>
                <a:moveTo>
                  <a:pt x="13065" y="2095"/>
                </a:moveTo>
                <a:cubicBezTo>
                  <a:pt x="13065" y="2071"/>
                  <a:pt x="13047" y="2052"/>
                  <a:pt x="13025" y="2052"/>
                </a:cubicBezTo>
                <a:cubicBezTo>
                  <a:pt x="13003" y="2052"/>
                  <a:pt x="12985" y="2071"/>
                  <a:pt x="12985" y="2095"/>
                </a:cubicBezTo>
                <a:cubicBezTo>
                  <a:pt x="12985" y="2116"/>
                  <a:pt x="13003" y="2136"/>
                  <a:pt x="13025" y="2136"/>
                </a:cubicBezTo>
                <a:cubicBezTo>
                  <a:pt x="13047" y="2136"/>
                  <a:pt x="13065" y="2116"/>
                  <a:pt x="13065" y="20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29824079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EA3D-9F79-41F0-9237-13D5913EAE81}"/>
              </a:ext>
            </a:extLst>
          </p:cNvPr>
          <p:cNvSpPr>
            <a:spLocks noGrp="1"/>
          </p:cNvSpPr>
          <p:nvPr>
            <p:ph type="title"/>
          </p:nvPr>
        </p:nvSpPr>
        <p:spPr/>
        <p:txBody>
          <a:bodyPr/>
          <a:lstStyle/>
          <a:p>
            <a:r>
              <a:rPr lang="de-DE" dirty="0"/>
              <a:t>{Rest} in a Nutshell – SAS® Model Manager Rest APIs</a:t>
            </a:r>
            <a:endParaRPr lang="en-US" dirty="0"/>
          </a:p>
        </p:txBody>
      </p:sp>
      <p:sp>
        <p:nvSpPr>
          <p:cNvPr id="3" name="Text Placeholder 2">
            <a:extLst>
              <a:ext uri="{FF2B5EF4-FFF2-40B4-BE49-F238E27FC236}">
                <a16:creationId xmlns:a16="http://schemas.microsoft.com/office/drawing/2014/main" id="{E9F5BEBE-6354-4A75-B99F-2DFE5D1F7F95}"/>
              </a:ext>
            </a:extLst>
          </p:cNvPr>
          <p:cNvSpPr>
            <a:spLocks noGrp="1"/>
          </p:cNvSpPr>
          <p:nvPr>
            <p:ph type="body" sz="quarter" idx="11"/>
          </p:nvPr>
        </p:nvSpPr>
        <p:spPr/>
        <p:txBody>
          <a:bodyPr/>
          <a:lstStyle/>
          <a:p>
            <a:r>
              <a:rPr lang="de-DE" dirty="0"/>
              <a:t>Begrifflichkeiten</a:t>
            </a:r>
            <a:endParaRPr lang="en-US" dirty="0"/>
          </a:p>
        </p:txBody>
      </p:sp>
      <p:sp>
        <p:nvSpPr>
          <p:cNvPr id="4" name="TextBox 3">
            <a:extLst>
              <a:ext uri="{FF2B5EF4-FFF2-40B4-BE49-F238E27FC236}">
                <a16:creationId xmlns:a16="http://schemas.microsoft.com/office/drawing/2014/main" id="{71C71360-36DD-4416-A71E-01FB645AB2D3}"/>
              </a:ext>
            </a:extLst>
          </p:cNvPr>
          <p:cNvSpPr txBox="1"/>
          <p:nvPr/>
        </p:nvSpPr>
        <p:spPr>
          <a:xfrm>
            <a:off x="74610" y="1051072"/>
            <a:ext cx="551754" cy="369332"/>
          </a:xfrm>
          <a:prstGeom prst="rect">
            <a:avLst/>
          </a:prstGeom>
          <a:noFill/>
        </p:spPr>
        <p:txBody>
          <a:bodyPr wrap="none" rtlCol="0">
            <a:spAutoFit/>
          </a:bodyPr>
          <a:lstStyle/>
          <a:p>
            <a:r>
              <a:rPr lang="de-DE" dirty="0">
                <a:solidFill>
                  <a:schemeClr val="accent3"/>
                </a:solidFill>
              </a:rPr>
              <a:t>URL</a:t>
            </a:r>
            <a:endParaRPr lang="en-US" dirty="0">
              <a:solidFill>
                <a:schemeClr val="accent3"/>
              </a:solidFill>
            </a:endParaRPr>
          </a:p>
        </p:txBody>
      </p:sp>
      <p:sp>
        <p:nvSpPr>
          <p:cNvPr id="5" name="TextBox 4">
            <a:extLst>
              <a:ext uri="{FF2B5EF4-FFF2-40B4-BE49-F238E27FC236}">
                <a16:creationId xmlns:a16="http://schemas.microsoft.com/office/drawing/2014/main" id="{0730ADDE-166D-4E63-8096-53C44A6C8758}"/>
              </a:ext>
            </a:extLst>
          </p:cNvPr>
          <p:cNvSpPr txBox="1"/>
          <p:nvPr/>
        </p:nvSpPr>
        <p:spPr>
          <a:xfrm>
            <a:off x="865537" y="1097239"/>
            <a:ext cx="7957375" cy="276999"/>
          </a:xfrm>
          <a:prstGeom prst="rect">
            <a:avLst/>
          </a:prstGeom>
          <a:noFill/>
        </p:spPr>
        <p:txBody>
          <a:bodyPr wrap="square" rtlCol="0">
            <a:spAutoFit/>
          </a:bodyPr>
          <a:lstStyle/>
          <a:p>
            <a:r>
              <a:rPr lang="en-US" sz="1200" dirty="0">
                <a:solidFill>
                  <a:schemeClr val="accent3"/>
                </a:solidFill>
              </a:rPr>
              <a:t>http://sas.server.com/modelRepository/models/</a:t>
            </a:r>
            <a:r>
              <a:rPr lang="en-US" altLang="en-US" sz="1200" dirty="0">
                <a:solidFill>
                  <a:schemeClr val="accent3"/>
                </a:solidFill>
                <a:cs typeface="Courier New" panose="02070309020205020404" pitchFamily="49" charset="0"/>
              </a:rPr>
              <a:t>1873a474-c711-4525-9bf3-adba3b20f3c3</a:t>
            </a:r>
            <a:r>
              <a:rPr lang="en-US" sz="1200" dirty="0">
                <a:solidFill>
                  <a:schemeClr val="accent3"/>
                </a:solidFill>
              </a:rPr>
              <a:t>/variables?onConflict=update</a:t>
            </a:r>
          </a:p>
        </p:txBody>
      </p:sp>
      <p:sp>
        <p:nvSpPr>
          <p:cNvPr id="8" name="Left Brace 7">
            <a:extLst>
              <a:ext uri="{FF2B5EF4-FFF2-40B4-BE49-F238E27FC236}">
                <a16:creationId xmlns:a16="http://schemas.microsoft.com/office/drawing/2014/main" id="{C184E041-C63D-4C8D-95DC-69C8CD64EC27}"/>
              </a:ext>
            </a:extLst>
          </p:cNvPr>
          <p:cNvSpPr/>
          <p:nvPr/>
        </p:nvSpPr>
        <p:spPr>
          <a:xfrm rot="16200000">
            <a:off x="1012121" y="1222811"/>
            <a:ext cx="209404" cy="502571"/>
          </a:xfrm>
          <a:prstGeom prst="leftBrace">
            <a:avLst/>
          </a:prstGeom>
          <a:ln>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0DC494E6-76D8-4648-985A-2B46AF75827B}"/>
              </a:ext>
            </a:extLst>
          </p:cNvPr>
          <p:cNvSpPr/>
          <p:nvPr/>
        </p:nvSpPr>
        <p:spPr>
          <a:xfrm rot="16200000">
            <a:off x="1727590" y="1009916"/>
            <a:ext cx="209404" cy="928363"/>
          </a:xfrm>
          <a:prstGeom prst="leftBrace">
            <a:avLst/>
          </a:prstGeom>
          <a:ln>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69EEE5C2-DA0C-402A-A4CF-5CC7F0B3B510}"/>
              </a:ext>
            </a:extLst>
          </p:cNvPr>
          <p:cNvSpPr/>
          <p:nvPr/>
        </p:nvSpPr>
        <p:spPr>
          <a:xfrm rot="16200000">
            <a:off x="2722263" y="948450"/>
            <a:ext cx="209404" cy="1060982"/>
          </a:xfrm>
          <a:prstGeom prst="lef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3F30D2D4-C7D4-4595-ADB3-B16AB7236079}"/>
              </a:ext>
            </a:extLst>
          </p:cNvPr>
          <p:cNvSpPr/>
          <p:nvPr/>
        </p:nvSpPr>
        <p:spPr>
          <a:xfrm rot="16200000">
            <a:off x="5137310" y="-414827"/>
            <a:ext cx="222371" cy="3782081"/>
          </a:xfrm>
          <a:prstGeom prst="leftBrace">
            <a:avLst/>
          </a:prstGeom>
          <a:ln>
            <a:solidFill>
              <a:srgbClr val="FF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24B3230-E1EE-4599-AC73-05FF0C9A7B71}"/>
              </a:ext>
            </a:extLst>
          </p:cNvPr>
          <p:cNvSpPr txBox="1"/>
          <p:nvPr/>
        </p:nvSpPr>
        <p:spPr>
          <a:xfrm>
            <a:off x="660352" y="1578799"/>
            <a:ext cx="821892" cy="307777"/>
          </a:xfrm>
          <a:prstGeom prst="rect">
            <a:avLst/>
          </a:prstGeom>
          <a:noFill/>
        </p:spPr>
        <p:txBody>
          <a:bodyPr wrap="none" rtlCol="0">
            <a:spAutoFit/>
          </a:bodyPr>
          <a:lstStyle/>
          <a:p>
            <a:r>
              <a:rPr lang="de-DE" sz="1400" dirty="0">
                <a:solidFill>
                  <a:srgbClr val="00FF00"/>
                </a:solidFill>
              </a:rPr>
              <a:t>Protokoll</a:t>
            </a:r>
            <a:endParaRPr lang="en-US" sz="1400" dirty="0">
              <a:solidFill>
                <a:srgbClr val="00FF00"/>
              </a:solidFill>
            </a:endParaRPr>
          </a:p>
        </p:txBody>
      </p:sp>
      <p:sp>
        <p:nvSpPr>
          <p:cNvPr id="13" name="TextBox 12">
            <a:extLst>
              <a:ext uri="{FF2B5EF4-FFF2-40B4-BE49-F238E27FC236}">
                <a16:creationId xmlns:a16="http://schemas.microsoft.com/office/drawing/2014/main" id="{A66686B9-9171-4DE4-8BBC-2472F8B4D360}"/>
              </a:ext>
            </a:extLst>
          </p:cNvPr>
          <p:cNvSpPr txBox="1"/>
          <p:nvPr/>
        </p:nvSpPr>
        <p:spPr>
          <a:xfrm>
            <a:off x="1421345" y="1577310"/>
            <a:ext cx="795411" cy="307777"/>
          </a:xfrm>
          <a:prstGeom prst="rect">
            <a:avLst/>
          </a:prstGeom>
          <a:noFill/>
        </p:spPr>
        <p:txBody>
          <a:bodyPr wrap="none" rtlCol="0">
            <a:spAutoFit/>
          </a:bodyPr>
          <a:lstStyle/>
          <a:p>
            <a:r>
              <a:rPr lang="de-DE" sz="1400" dirty="0">
                <a:solidFill>
                  <a:srgbClr val="FF00FF"/>
                </a:solidFill>
              </a:rPr>
              <a:t>Domäne</a:t>
            </a:r>
            <a:endParaRPr lang="en-US" sz="1400" dirty="0">
              <a:solidFill>
                <a:srgbClr val="FF00FF"/>
              </a:solidFill>
            </a:endParaRPr>
          </a:p>
        </p:txBody>
      </p:sp>
      <p:sp>
        <p:nvSpPr>
          <p:cNvPr id="14" name="TextBox 13">
            <a:extLst>
              <a:ext uri="{FF2B5EF4-FFF2-40B4-BE49-F238E27FC236}">
                <a16:creationId xmlns:a16="http://schemas.microsoft.com/office/drawing/2014/main" id="{E895F7AC-E0E0-47EC-9F96-0C4C113B6500}"/>
              </a:ext>
            </a:extLst>
          </p:cNvPr>
          <p:cNvSpPr txBox="1"/>
          <p:nvPr/>
        </p:nvSpPr>
        <p:spPr>
          <a:xfrm>
            <a:off x="2389401" y="1588486"/>
            <a:ext cx="420308" cy="307777"/>
          </a:xfrm>
          <a:prstGeom prst="rect">
            <a:avLst/>
          </a:prstGeom>
          <a:noFill/>
        </p:spPr>
        <p:txBody>
          <a:bodyPr wrap="none" rtlCol="0">
            <a:spAutoFit/>
          </a:bodyPr>
          <a:lstStyle/>
          <a:p>
            <a:r>
              <a:rPr lang="de-DE" sz="1400" dirty="0">
                <a:solidFill>
                  <a:srgbClr val="FFFF00"/>
                </a:solidFill>
              </a:rPr>
              <a:t>API</a:t>
            </a:r>
            <a:endParaRPr lang="en-US" sz="1400" dirty="0">
              <a:solidFill>
                <a:srgbClr val="FFFF00"/>
              </a:solidFill>
            </a:endParaRPr>
          </a:p>
        </p:txBody>
      </p:sp>
      <p:sp>
        <p:nvSpPr>
          <p:cNvPr id="15" name="TextBox 14">
            <a:extLst>
              <a:ext uri="{FF2B5EF4-FFF2-40B4-BE49-F238E27FC236}">
                <a16:creationId xmlns:a16="http://schemas.microsoft.com/office/drawing/2014/main" id="{63A3D7E8-4C48-4F92-89BB-E30305FF1FED}"/>
              </a:ext>
            </a:extLst>
          </p:cNvPr>
          <p:cNvSpPr txBox="1"/>
          <p:nvPr/>
        </p:nvSpPr>
        <p:spPr>
          <a:xfrm>
            <a:off x="4977600" y="1575570"/>
            <a:ext cx="503792" cy="307777"/>
          </a:xfrm>
          <a:prstGeom prst="rect">
            <a:avLst/>
          </a:prstGeom>
          <a:noFill/>
        </p:spPr>
        <p:txBody>
          <a:bodyPr wrap="none" rtlCol="0">
            <a:spAutoFit/>
          </a:bodyPr>
          <a:lstStyle/>
          <a:p>
            <a:r>
              <a:rPr lang="de-DE" sz="1400" dirty="0">
                <a:solidFill>
                  <a:srgbClr val="FF9900"/>
                </a:solidFill>
              </a:rPr>
              <a:t>Pfad</a:t>
            </a:r>
            <a:endParaRPr lang="en-US" sz="1400" dirty="0">
              <a:solidFill>
                <a:srgbClr val="FF9900"/>
              </a:solidFill>
            </a:endParaRPr>
          </a:p>
        </p:txBody>
      </p:sp>
      <p:sp>
        <p:nvSpPr>
          <p:cNvPr id="16" name="Left Brace 15">
            <a:extLst>
              <a:ext uri="{FF2B5EF4-FFF2-40B4-BE49-F238E27FC236}">
                <a16:creationId xmlns:a16="http://schemas.microsoft.com/office/drawing/2014/main" id="{183BCCAD-5434-49C7-8A02-1C3721B5FECF}"/>
              </a:ext>
            </a:extLst>
          </p:cNvPr>
          <p:cNvSpPr/>
          <p:nvPr/>
        </p:nvSpPr>
        <p:spPr>
          <a:xfrm rot="16200000">
            <a:off x="7618257" y="888658"/>
            <a:ext cx="209404" cy="1166845"/>
          </a:xfrm>
          <a:prstGeom prst="leftBrace">
            <a:avLst/>
          </a:prstGeom>
          <a:ln>
            <a:solidFill>
              <a:srgbClr val="00FF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FF99"/>
              </a:solidFill>
            </a:endParaRPr>
          </a:p>
        </p:txBody>
      </p:sp>
      <p:sp>
        <p:nvSpPr>
          <p:cNvPr id="17" name="TextBox 16">
            <a:extLst>
              <a:ext uri="{FF2B5EF4-FFF2-40B4-BE49-F238E27FC236}">
                <a16:creationId xmlns:a16="http://schemas.microsoft.com/office/drawing/2014/main" id="{17E3984C-5E24-4F6D-A732-E2FCD40AA864}"/>
              </a:ext>
            </a:extLst>
          </p:cNvPr>
          <p:cNvSpPr txBox="1"/>
          <p:nvPr/>
        </p:nvSpPr>
        <p:spPr>
          <a:xfrm>
            <a:off x="7275993" y="1588486"/>
            <a:ext cx="939168" cy="307777"/>
          </a:xfrm>
          <a:prstGeom prst="rect">
            <a:avLst/>
          </a:prstGeom>
          <a:noFill/>
        </p:spPr>
        <p:txBody>
          <a:bodyPr wrap="none" rtlCol="0">
            <a:spAutoFit/>
          </a:bodyPr>
          <a:lstStyle/>
          <a:p>
            <a:r>
              <a:rPr lang="de-DE" sz="1400" dirty="0">
                <a:solidFill>
                  <a:srgbClr val="00FF99"/>
                </a:solidFill>
              </a:rPr>
              <a:t>Parameter</a:t>
            </a:r>
            <a:endParaRPr lang="en-US" sz="1400" dirty="0">
              <a:solidFill>
                <a:srgbClr val="00FF99"/>
              </a:solidFill>
            </a:endParaRPr>
          </a:p>
        </p:txBody>
      </p:sp>
      <p:sp>
        <p:nvSpPr>
          <p:cNvPr id="18" name="TextBox 17">
            <a:extLst>
              <a:ext uri="{FF2B5EF4-FFF2-40B4-BE49-F238E27FC236}">
                <a16:creationId xmlns:a16="http://schemas.microsoft.com/office/drawing/2014/main" id="{A90AA789-1CD3-4480-97CF-417191CC53B4}"/>
              </a:ext>
            </a:extLst>
          </p:cNvPr>
          <p:cNvSpPr txBox="1"/>
          <p:nvPr/>
        </p:nvSpPr>
        <p:spPr>
          <a:xfrm>
            <a:off x="865537" y="2391730"/>
            <a:ext cx="4279252" cy="1169551"/>
          </a:xfrm>
          <a:prstGeom prst="rect">
            <a:avLst/>
          </a:prstGeom>
          <a:noFill/>
        </p:spPr>
        <p:txBody>
          <a:bodyPr wrap="square" rtlCol="0">
            <a:spAutoFit/>
          </a:bodyPr>
          <a:lstStyle/>
          <a:p>
            <a:r>
              <a:rPr lang="de-DE" sz="1400" dirty="0">
                <a:solidFill>
                  <a:schemeClr val="accent3"/>
                </a:solidFill>
              </a:rPr>
              <a:t>HTTP-Requesttyp</a:t>
            </a:r>
          </a:p>
          <a:p>
            <a:pPr marL="285750" indent="-285750">
              <a:buFont typeface="Arial" panose="020B0604020202020204" pitchFamily="34" charset="0"/>
              <a:buChar char="•"/>
            </a:pPr>
            <a:r>
              <a:rPr lang="de-DE" sz="1400" dirty="0">
                <a:solidFill>
                  <a:schemeClr val="accent3"/>
                </a:solidFill>
              </a:rPr>
              <a:t>GET – Liest Objekte zu einer URL</a:t>
            </a:r>
          </a:p>
          <a:p>
            <a:pPr marL="285750" indent="-285750">
              <a:buFont typeface="Arial" panose="020B0604020202020204" pitchFamily="34" charset="0"/>
              <a:buChar char="•"/>
            </a:pPr>
            <a:r>
              <a:rPr lang="de-DE" sz="1400" dirty="0">
                <a:solidFill>
                  <a:schemeClr val="accent3"/>
                </a:solidFill>
              </a:rPr>
              <a:t>PUT – Aktualisiert ein existierendes Objekt einer URL</a:t>
            </a:r>
          </a:p>
          <a:p>
            <a:pPr marL="285750" indent="-285750">
              <a:buFont typeface="Arial" panose="020B0604020202020204" pitchFamily="34" charset="0"/>
              <a:buChar char="•"/>
            </a:pPr>
            <a:r>
              <a:rPr lang="de-DE" sz="1400" dirty="0">
                <a:solidFill>
                  <a:schemeClr val="accent3"/>
                </a:solidFill>
              </a:rPr>
              <a:t>POST – Erstellt ein Objekt zu einer URL</a:t>
            </a:r>
          </a:p>
          <a:p>
            <a:pPr marL="285750" indent="-285750">
              <a:buFont typeface="Arial" panose="020B0604020202020204" pitchFamily="34" charset="0"/>
              <a:buChar char="•"/>
            </a:pPr>
            <a:r>
              <a:rPr lang="de-DE" sz="1400" dirty="0">
                <a:solidFill>
                  <a:schemeClr val="accent3"/>
                </a:solidFill>
              </a:rPr>
              <a:t>DELETE – Löscht ein Objekt zu einer URL</a:t>
            </a:r>
            <a:endParaRPr lang="en-US" sz="1400" dirty="0">
              <a:solidFill>
                <a:schemeClr val="accent3"/>
              </a:solidFill>
            </a:endParaRPr>
          </a:p>
        </p:txBody>
      </p:sp>
      <p:sp>
        <p:nvSpPr>
          <p:cNvPr id="20" name="TextBox 19">
            <a:extLst>
              <a:ext uri="{FF2B5EF4-FFF2-40B4-BE49-F238E27FC236}">
                <a16:creationId xmlns:a16="http://schemas.microsoft.com/office/drawing/2014/main" id="{D1D960DF-68EF-44F2-A09B-C595EC2AFA6B}"/>
              </a:ext>
            </a:extLst>
          </p:cNvPr>
          <p:cNvSpPr txBox="1"/>
          <p:nvPr/>
        </p:nvSpPr>
        <p:spPr>
          <a:xfrm>
            <a:off x="5906493" y="2391730"/>
            <a:ext cx="2139950" cy="954107"/>
          </a:xfrm>
          <a:prstGeom prst="rect">
            <a:avLst/>
          </a:prstGeom>
          <a:noFill/>
        </p:spPr>
        <p:txBody>
          <a:bodyPr wrap="square" rtlCol="0">
            <a:spAutoFit/>
          </a:bodyPr>
          <a:lstStyle/>
          <a:p>
            <a:r>
              <a:rPr lang="de-DE" sz="1400" dirty="0">
                <a:solidFill>
                  <a:schemeClr val="accent3"/>
                </a:solidFill>
              </a:rPr>
              <a:t>Header</a:t>
            </a:r>
          </a:p>
          <a:p>
            <a:pPr marL="285750" indent="-285750">
              <a:buFont typeface="Arial" panose="020B0604020202020204" pitchFamily="34" charset="0"/>
              <a:buChar char="•"/>
            </a:pPr>
            <a:r>
              <a:rPr lang="de-DE" sz="1400" dirty="0">
                <a:solidFill>
                  <a:schemeClr val="accent3"/>
                </a:solidFill>
              </a:rPr>
              <a:t>Authorization</a:t>
            </a:r>
          </a:p>
          <a:p>
            <a:pPr marL="285750" indent="-285750">
              <a:buFont typeface="Arial" panose="020B0604020202020204" pitchFamily="34" charset="0"/>
              <a:buChar char="•"/>
            </a:pPr>
            <a:r>
              <a:rPr lang="de-DE" sz="1400" dirty="0">
                <a:solidFill>
                  <a:schemeClr val="accent3"/>
                </a:solidFill>
              </a:rPr>
              <a:t>Accept</a:t>
            </a:r>
          </a:p>
          <a:p>
            <a:pPr marL="285750" indent="-285750">
              <a:buFont typeface="Arial" panose="020B0604020202020204" pitchFamily="34" charset="0"/>
              <a:buChar char="•"/>
            </a:pPr>
            <a:r>
              <a:rPr lang="de-DE" sz="1400" dirty="0">
                <a:solidFill>
                  <a:schemeClr val="accent3"/>
                </a:solidFill>
              </a:rPr>
              <a:t>Content-Type</a:t>
            </a:r>
          </a:p>
        </p:txBody>
      </p:sp>
      <p:sp>
        <p:nvSpPr>
          <p:cNvPr id="21" name="TextBox 20">
            <a:extLst>
              <a:ext uri="{FF2B5EF4-FFF2-40B4-BE49-F238E27FC236}">
                <a16:creationId xmlns:a16="http://schemas.microsoft.com/office/drawing/2014/main" id="{73369FC0-F626-4517-B1ED-1A170155B8B5}"/>
              </a:ext>
            </a:extLst>
          </p:cNvPr>
          <p:cNvSpPr txBox="1"/>
          <p:nvPr/>
        </p:nvSpPr>
        <p:spPr>
          <a:xfrm>
            <a:off x="5954389" y="3534733"/>
            <a:ext cx="2139950" cy="523220"/>
          </a:xfrm>
          <a:prstGeom prst="rect">
            <a:avLst/>
          </a:prstGeom>
          <a:noFill/>
        </p:spPr>
        <p:txBody>
          <a:bodyPr wrap="square" rtlCol="0">
            <a:spAutoFit/>
          </a:bodyPr>
          <a:lstStyle/>
          <a:p>
            <a:r>
              <a:rPr lang="de-DE" sz="1400" dirty="0">
                <a:solidFill>
                  <a:schemeClr val="accent3"/>
                </a:solidFill>
              </a:rPr>
              <a:t>Body</a:t>
            </a:r>
          </a:p>
          <a:p>
            <a:pPr marL="285750" indent="-285750">
              <a:buFont typeface="Arial" panose="020B0604020202020204" pitchFamily="34" charset="0"/>
              <a:buChar char="•"/>
            </a:pPr>
            <a:r>
              <a:rPr lang="de-DE" sz="1400" dirty="0">
                <a:solidFill>
                  <a:schemeClr val="accent3"/>
                </a:solidFill>
              </a:rPr>
              <a:t>Datenaustausch</a:t>
            </a:r>
          </a:p>
        </p:txBody>
      </p:sp>
    </p:spTree>
    <p:extLst>
      <p:ext uri="{BB962C8B-B14F-4D97-AF65-F5344CB8AC3E}">
        <p14:creationId xmlns:p14="http://schemas.microsoft.com/office/powerpoint/2010/main" val="4151868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EA3D-9F79-41F0-9237-13D5913EAE81}"/>
              </a:ext>
            </a:extLst>
          </p:cNvPr>
          <p:cNvSpPr>
            <a:spLocks noGrp="1"/>
          </p:cNvSpPr>
          <p:nvPr>
            <p:ph type="title"/>
          </p:nvPr>
        </p:nvSpPr>
        <p:spPr/>
        <p:txBody>
          <a:bodyPr/>
          <a:lstStyle/>
          <a:p>
            <a:r>
              <a:rPr lang="de-DE" dirty="0"/>
              <a:t>{Rest} in a Nutshell – SAS® Model Manager Rest APIs</a:t>
            </a:r>
            <a:endParaRPr lang="en-US" dirty="0"/>
          </a:p>
        </p:txBody>
      </p:sp>
      <p:sp>
        <p:nvSpPr>
          <p:cNvPr id="3" name="Text Placeholder 2">
            <a:extLst>
              <a:ext uri="{FF2B5EF4-FFF2-40B4-BE49-F238E27FC236}">
                <a16:creationId xmlns:a16="http://schemas.microsoft.com/office/drawing/2014/main" id="{E9F5BEBE-6354-4A75-B99F-2DFE5D1F7F95}"/>
              </a:ext>
            </a:extLst>
          </p:cNvPr>
          <p:cNvSpPr>
            <a:spLocks noGrp="1"/>
          </p:cNvSpPr>
          <p:nvPr>
            <p:ph type="body" sz="quarter" idx="11"/>
          </p:nvPr>
        </p:nvSpPr>
        <p:spPr/>
        <p:txBody>
          <a:bodyPr/>
          <a:lstStyle/>
          <a:p>
            <a:r>
              <a:rPr lang="de-DE" dirty="0"/>
              <a:t>Begrifflichkeiten</a:t>
            </a:r>
            <a:endParaRPr lang="en-US" dirty="0"/>
          </a:p>
        </p:txBody>
      </p:sp>
      <p:sp>
        <p:nvSpPr>
          <p:cNvPr id="4" name="TextBox 3">
            <a:extLst>
              <a:ext uri="{FF2B5EF4-FFF2-40B4-BE49-F238E27FC236}">
                <a16:creationId xmlns:a16="http://schemas.microsoft.com/office/drawing/2014/main" id="{71C71360-36DD-4416-A71E-01FB645AB2D3}"/>
              </a:ext>
            </a:extLst>
          </p:cNvPr>
          <p:cNvSpPr txBox="1"/>
          <p:nvPr/>
        </p:nvSpPr>
        <p:spPr>
          <a:xfrm>
            <a:off x="74610" y="1051072"/>
            <a:ext cx="551754" cy="369332"/>
          </a:xfrm>
          <a:prstGeom prst="rect">
            <a:avLst/>
          </a:prstGeom>
          <a:noFill/>
        </p:spPr>
        <p:txBody>
          <a:bodyPr wrap="none" rtlCol="0">
            <a:spAutoFit/>
          </a:bodyPr>
          <a:lstStyle/>
          <a:p>
            <a:r>
              <a:rPr lang="de-DE" dirty="0">
                <a:solidFill>
                  <a:schemeClr val="accent3"/>
                </a:solidFill>
              </a:rPr>
              <a:t>URL</a:t>
            </a:r>
            <a:endParaRPr lang="en-US" dirty="0">
              <a:solidFill>
                <a:schemeClr val="accent3"/>
              </a:solidFill>
            </a:endParaRPr>
          </a:p>
        </p:txBody>
      </p:sp>
      <p:sp>
        <p:nvSpPr>
          <p:cNvPr id="5" name="TextBox 4">
            <a:extLst>
              <a:ext uri="{FF2B5EF4-FFF2-40B4-BE49-F238E27FC236}">
                <a16:creationId xmlns:a16="http://schemas.microsoft.com/office/drawing/2014/main" id="{0730ADDE-166D-4E63-8096-53C44A6C8758}"/>
              </a:ext>
            </a:extLst>
          </p:cNvPr>
          <p:cNvSpPr txBox="1"/>
          <p:nvPr/>
        </p:nvSpPr>
        <p:spPr>
          <a:xfrm>
            <a:off x="865537" y="1097239"/>
            <a:ext cx="7957375" cy="276999"/>
          </a:xfrm>
          <a:prstGeom prst="rect">
            <a:avLst/>
          </a:prstGeom>
          <a:noFill/>
        </p:spPr>
        <p:txBody>
          <a:bodyPr wrap="square" rtlCol="0">
            <a:spAutoFit/>
          </a:bodyPr>
          <a:lstStyle/>
          <a:p>
            <a:r>
              <a:rPr lang="en-US" sz="1200" dirty="0">
                <a:solidFill>
                  <a:schemeClr val="accent3"/>
                </a:solidFill>
              </a:rPr>
              <a:t>http://sas.server.com/modelRepository/models/</a:t>
            </a:r>
            <a:r>
              <a:rPr lang="en-US" altLang="en-US" sz="1200" dirty="0">
                <a:solidFill>
                  <a:schemeClr val="accent3"/>
                </a:solidFill>
                <a:cs typeface="Courier New" panose="02070309020205020404" pitchFamily="49" charset="0"/>
              </a:rPr>
              <a:t>1873a474-c711-4525-9bf3-adba3b20f3c3</a:t>
            </a:r>
            <a:r>
              <a:rPr lang="en-US" sz="1200" dirty="0">
                <a:solidFill>
                  <a:schemeClr val="accent3"/>
                </a:solidFill>
              </a:rPr>
              <a:t>/variables?onConflict=update</a:t>
            </a:r>
          </a:p>
        </p:txBody>
      </p:sp>
      <p:sp>
        <p:nvSpPr>
          <p:cNvPr id="8" name="Left Brace 7">
            <a:extLst>
              <a:ext uri="{FF2B5EF4-FFF2-40B4-BE49-F238E27FC236}">
                <a16:creationId xmlns:a16="http://schemas.microsoft.com/office/drawing/2014/main" id="{C184E041-C63D-4C8D-95DC-69C8CD64EC27}"/>
              </a:ext>
            </a:extLst>
          </p:cNvPr>
          <p:cNvSpPr/>
          <p:nvPr/>
        </p:nvSpPr>
        <p:spPr>
          <a:xfrm rot="16200000">
            <a:off x="1012121" y="1222811"/>
            <a:ext cx="209404" cy="502571"/>
          </a:xfrm>
          <a:prstGeom prst="leftBrace">
            <a:avLst/>
          </a:prstGeom>
          <a:ln>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0DC494E6-76D8-4648-985A-2B46AF75827B}"/>
              </a:ext>
            </a:extLst>
          </p:cNvPr>
          <p:cNvSpPr/>
          <p:nvPr/>
        </p:nvSpPr>
        <p:spPr>
          <a:xfrm rot="16200000">
            <a:off x="1727590" y="1009916"/>
            <a:ext cx="209404" cy="928363"/>
          </a:xfrm>
          <a:prstGeom prst="leftBrace">
            <a:avLst/>
          </a:prstGeom>
          <a:ln>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69EEE5C2-DA0C-402A-A4CF-5CC7F0B3B510}"/>
              </a:ext>
            </a:extLst>
          </p:cNvPr>
          <p:cNvSpPr/>
          <p:nvPr/>
        </p:nvSpPr>
        <p:spPr>
          <a:xfrm rot="16200000">
            <a:off x="2722263" y="948450"/>
            <a:ext cx="209404" cy="1060982"/>
          </a:xfrm>
          <a:prstGeom prst="leftBrace">
            <a:avLst/>
          </a:prstGeom>
          <a:ln>
            <a:solidFill>
              <a:srgbClr val="FF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3300"/>
              </a:solidFill>
            </a:endParaRPr>
          </a:p>
        </p:txBody>
      </p:sp>
      <p:sp>
        <p:nvSpPr>
          <p:cNvPr id="11" name="Left Brace 10">
            <a:extLst>
              <a:ext uri="{FF2B5EF4-FFF2-40B4-BE49-F238E27FC236}">
                <a16:creationId xmlns:a16="http://schemas.microsoft.com/office/drawing/2014/main" id="{3F30D2D4-C7D4-4595-ADB3-B16AB7236079}"/>
              </a:ext>
            </a:extLst>
          </p:cNvPr>
          <p:cNvSpPr/>
          <p:nvPr/>
        </p:nvSpPr>
        <p:spPr>
          <a:xfrm rot="16200000">
            <a:off x="5137310" y="-414827"/>
            <a:ext cx="222371" cy="3782081"/>
          </a:xfrm>
          <a:prstGeom prst="leftBrace">
            <a:avLst/>
          </a:prstGeom>
          <a:ln>
            <a:solidFill>
              <a:srgbClr val="FF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24B3230-E1EE-4599-AC73-05FF0C9A7B71}"/>
              </a:ext>
            </a:extLst>
          </p:cNvPr>
          <p:cNvSpPr txBox="1"/>
          <p:nvPr/>
        </p:nvSpPr>
        <p:spPr>
          <a:xfrm>
            <a:off x="660352" y="1578799"/>
            <a:ext cx="821892" cy="307777"/>
          </a:xfrm>
          <a:prstGeom prst="rect">
            <a:avLst/>
          </a:prstGeom>
          <a:noFill/>
        </p:spPr>
        <p:txBody>
          <a:bodyPr wrap="none" rtlCol="0">
            <a:spAutoFit/>
          </a:bodyPr>
          <a:lstStyle/>
          <a:p>
            <a:r>
              <a:rPr lang="de-DE" sz="1400" dirty="0">
                <a:solidFill>
                  <a:srgbClr val="00FF00"/>
                </a:solidFill>
              </a:rPr>
              <a:t>Protokoll</a:t>
            </a:r>
            <a:endParaRPr lang="en-US" sz="1400" dirty="0">
              <a:solidFill>
                <a:srgbClr val="00FF00"/>
              </a:solidFill>
            </a:endParaRPr>
          </a:p>
        </p:txBody>
      </p:sp>
      <p:sp>
        <p:nvSpPr>
          <p:cNvPr id="13" name="TextBox 12">
            <a:extLst>
              <a:ext uri="{FF2B5EF4-FFF2-40B4-BE49-F238E27FC236}">
                <a16:creationId xmlns:a16="http://schemas.microsoft.com/office/drawing/2014/main" id="{A66686B9-9171-4DE4-8BBC-2472F8B4D360}"/>
              </a:ext>
            </a:extLst>
          </p:cNvPr>
          <p:cNvSpPr txBox="1"/>
          <p:nvPr/>
        </p:nvSpPr>
        <p:spPr>
          <a:xfrm>
            <a:off x="1421345" y="1577310"/>
            <a:ext cx="795411" cy="307777"/>
          </a:xfrm>
          <a:prstGeom prst="rect">
            <a:avLst/>
          </a:prstGeom>
          <a:noFill/>
        </p:spPr>
        <p:txBody>
          <a:bodyPr wrap="none" rtlCol="0">
            <a:spAutoFit/>
          </a:bodyPr>
          <a:lstStyle/>
          <a:p>
            <a:r>
              <a:rPr lang="de-DE" sz="1400" dirty="0">
                <a:solidFill>
                  <a:srgbClr val="FF00FF"/>
                </a:solidFill>
              </a:rPr>
              <a:t>Domäne</a:t>
            </a:r>
            <a:endParaRPr lang="en-US" sz="1400" dirty="0">
              <a:solidFill>
                <a:srgbClr val="FF00FF"/>
              </a:solidFill>
            </a:endParaRPr>
          </a:p>
        </p:txBody>
      </p:sp>
      <p:sp>
        <p:nvSpPr>
          <p:cNvPr id="14" name="TextBox 13">
            <a:extLst>
              <a:ext uri="{FF2B5EF4-FFF2-40B4-BE49-F238E27FC236}">
                <a16:creationId xmlns:a16="http://schemas.microsoft.com/office/drawing/2014/main" id="{E895F7AC-E0E0-47EC-9F96-0C4C113B6500}"/>
              </a:ext>
            </a:extLst>
          </p:cNvPr>
          <p:cNvSpPr txBox="1"/>
          <p:nvPr/>
        </p:nvSpPr>
        <p:spPr>
          <a:xfrm>
            <a:off x="2389401" y="1588486"/>
            <a:ext cx="420308" cy="307777"/>
          </a:xfrm>
          <a:prstGeom prst="rect">
            <a:avLst/>
          </a:prstGeom>
          <a:noFill/>
        </p:spPr>
        <p:txBody>
          <a:bodyPr wrap="none" rtlCol="0">
            <a:spAutoFit/>
          </a:bodyPr>
          <a:lstStyle/>
          <a:p>
            <a:r>
              <a:rPr lang="de-DE" sz="1400" dirty="0">
                <a:solidFill>
                  <a:srgbClr val="FF3300"/>
                </a:solidFill>
              </a:rPr>
              <a:t>API</a:t>
            </a:r>
            <a:endParaRPr lang="en-US" sz="1400" dirty="0">
              <a:solidFill>
                <a:srgbClr val="FF3300"/>
              </a:solidFill>
            </a:endParaRPr>
          </a:p>
        </p:txBody>
      </p:sp>
      <p:sp>
        <p:nvSpPr>
          <p:cNvPr id="15" name="TextBox 14">
            <a:extLst>
              <a:ext uri="{FF2B5EF4-FFF2-40B4-BE49-F238E27FC236}">
                <a16:creationId xmlns:a16="http://schemas.microsoft.com/office/drawing/2014/main" id="{63A3D7E8-4C48-4F92-89BB-E30305FF1FED}"/>
              </a:ext>
            </a:extLst>
          </p:cNvPr>
          <p:cNvSpPr txBox="1"/>
          <p:nvPr/>
        </p:nvSpPr>
        <p:spPr>
          <a:xfrm>
            <a:off x="4977600" y="1575570"/>
            <a:ext cx="503792" cy="307777"/>
          </a:xfrm>
          <a:prstGeom prst="rect">
            <a:avLst/>
          </a:prstGeom>
          <a:noFill/>
        </p:spPr>
        <p:txBody>
          <a:bodyPr wrap="none" rtlCol="0">
            <a:spAutoFit/>
          </a:bodyPr>
          <a:lstStyle/>
          <a:p>
            <a:r>
              <a:rPr lang="de-DE" sz="1400" dirty="0">
                <a:solidFill>
                  <a:srgbClr val="FF9900"/>
                </a:solidFill>
              </a:rPr>
              <a:t>Pfad</a:t>
            </a:r>
            <a:endParaRPr lang="en-US" sz="1400" dirty="0">
              <a:solidFill>
                <a:srgbClr val="FF9900"/>
              </a:solidFill>
            </a:endParaRPr>
          </a:p>
        </p:txBody>
      </p:sp>
      <p:sp>
        <p:nvSpPr>
          <p:cNvPr id="16" name="Left Brace 15">
            <a:extLst>
              <a:ext uri="{FF2B5EF4-FFF2-40B4-BE49-F238E27FC236}">
                <a16:creationId xmlns:a16="http://schemas.microsoft.com/office/drawing/2014/main" id="{183BCCAD-5434-49C7-8A02-1C3721B5FECF}"/>
              </a:ext>
            </a:extLst>
          </p:cNvPr>
          <p:cNvSpPr/>
          <p:nvPr/>
        </p:nvSpPr>
        <p:spPr>
          <a:xfrm rot="16200000">
            <a:off x="7618257" y="888658"/>
            <a:ext cx="209404" cy="1166845"/>
          </a:xfrm>
          <a:prstGeom prst="leftBrace">
            <a:avLst/>
          </a:prstGeom>
          <a:ln>
            <a:solidFill>
              <a:srgbClr val="00FF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FF99"/>
              </a:solidFill>
            </a:endParaRPr>
          </a:p>
        </p:txBody>
      </p:sp>
      <p:sp>
        <p:nvSpPr>
          <p:cNvPr id="17" name="TextBox 16">
            <a:extLst>
              <a:ext uri="{FF2B5EF4-FFF2-40B4-BE49-F238E27FC236}">
                <a16:creationId xmlns:a16="http://schemas.microsoft.com/office/drawing/2014/main" id="{17E3984C-5E24-4F6D-A732-E2FCD40AA864}"/>
              </a:ext>
            </a:extLst>
          </p:cNvPr>
          <p:cNvSpPr txBox="1"/>
          <p:nvPr/>
        </p:nvSpPr>
        <p:spPr>
          <a:xfrm>
            <a:off x="7275993" y="1588486"/>
            <a:ext cx="939168" cy="307777"/>
          </a:xfrm>
          <a:prstGeom prst="rect">
            <a:avLst/>
          </a:prstGeom>
          <a:noFill/>
        </p:spPr>
        <p:txBody>
          <a:bodyPr wrap="none" rtlCol="0">
            <a:spAutoFit/>
          </a:bodyPr>
          <a:lstStyle/>
          <a:p>
            <a:r>
              <a:rPr lang="de-DE" sz="1400" dirty="0">
                <a:solidFill>
                  <a:srgbClr val="00FF99"/>
                </a:solidFill>
              </a:rPr>
              <a:t>Parameter</a:t>
            </a:r>
            <a:endParaRPr lang="en-US" sz="1400" dirty="0">
              <a:solidFill>
                <a:srgbClr val="00FF99"/>
              </a:solidFill>
            </a:endParaRPr>
          </a:p>
        </p:txBody>
      </p:sp>
      <p:sp>
        <p:nvSpPr>
          <p:cNvPr id="18" name="TextBox 17">
            <a:extLst>
              <a:ext uri="{FF2B5EF4-FFF2-40B4-BE49-F238E27FC236}">
                <a16:creationId xmlns:a16="http://schemas.microsoft.com/office/drawing/2014/main" id="{A90AA789-1CD3-4480-97CF-417191CC53B4}"/>
              </a:ext>
            </a:extLst>
          </p:cNvPr>
          <p:cNvSpPr txBox="1"/>
          <p:nvPr/>
        </p:nvSpPr>
        <p:spPr>
          <a:xfrm>
            <a:off x="431540" y="2176418"/>
            <a:ext cx="3034652" cy="954107"/>
          </a:xfrm>
          <a:prstGeom prst="rect">
            <a:avLst/>
          </a:prstGeom>
          <a:noFill/>
        </p:spPr>
        <p:txBody>
          <a:bodyPr wrap="square" rtlCol="0">
            <a:spAutoFit/>
          </a:bodyPr>
          <a:lstStyle/>
          <a:p>
            <a:r>
              <a:rPr lang="de-DE" sz="1400" dirty="0">
                <a:solidFill>
                  <a:srgbClr val="FF3300"/>
                </a:solidFill>
              </a:rPr>
              <a:t>SAS Model Manager APIs:</a:t>
            </a:r>
          </a:p>
          <a:p>
            <a:pPr marL="285750" indent="-285750">
              <a:buFont typeface="Arial" panose="020B0604020202020204" pitchFamily="34" charset="0"/>
              <a:buChar char="•"/>
            </a:pPr>
            <a:r>
              <a:rPr lang="de-DE" sz="1400" dirty="0">
                <a:solidFill>
                  <a:srgbClr val="FF3300"/>
                </a:solidFill>
              </a:rPr>
              <a:t>/modelRepository</a:t>
            </a:r>
          </a:p>
          <a:p>
            <a:pPr marL="285750" indent="-285750">
              <a:buFont typeface="Arial" panose="020B0604020202020204" pitchFamily="34" charset="0"/>
              <a:buChar char="•"/>
            </a:pPr>
            <a:r>
              <a:rPr lang="de-DE" sz="1400" dirty="0">
                <a:solidFill>
                  <a:srgbClr val="FF3300"/>
                </a:solidFill>
              </a:rPr>
              <a:t>/modelPublish</a:t>
            </a:r>
          </a:p>
          <a:p>
            <a:pPr marL="285750" indent="-285750">
              <a:buFont typeface="Arial" panose="020B0604020202020204" pitchFamily="34" charset="0"/>
              <a:buChar char="•"/>
            </a:pPr>
            <a:r>
              <a:rPr lang="de-DE" sz="1400" dirty="0">
                <a:solidFill>
                  <a:srgbClr val="FF3300"/>
                </a:solidFill>
              </a:rPr>
              <a:t>/modelManagement</a:t>
            </a:r>
          </a:p>
        </p:txBody>
      </p:sp>
      <p:sp>
        <p:nvSpPr>
          <p:cNvPr id="6" name="Flowchart: Document 5">
            <a:extLst>
              <a:ext uri="{FF2B5EF4-FFF2-40B4-BE49-F238E27FC236}">
                <a16:creationId xmlns:a16="http://schemas.microsoft.com/office/drawing/2014/main" id="{19D99DE2-5361-4389-95AF-D8DEBA724D67}"/>
              </a:ext>
            </a:extLst>
          </p:cNvPr>
          <p:cNvSpPr/>
          <p:nvPr/>
        </p:nvSpPr>
        <p:spPr>
          <a:xfrm>
            <a:off x="2826965" y="2476122"/>
            <a:ext cx="4842041" cy="2198772"/>
          </a:xfrm>
          <a:prstGeom prst="flowChartDocumen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TextBox 21">
            <a:extLst>
              <a:ext uri="{FF2B5EF4-FFF2-40B4-BE49-F238E27FC236}">
                <a16:creationId xmlns:a16="http://schemas.microsoft.com/office/drawing/2014/main" id="{AE1E0681-C6AA-4836-95DE-34E0D2F974E1}"/>
              </a:ext>
            </a:extLst>
          </p:cNvPr>
          <p:cNvSpPr txBox="1"/>
          <p:nvPr/>
        </p:nvSpPr>
        <p:spPr>
          <a:xfrm>
            <a:off x="2760108" y="2155867"/>
            <a:ext cx="2639120" cy="307777"/>
          </a:xfrm>
          <a:prstGeom prst="rect">
            <a:avLst/>
          </a:prstGeom>
          <a:noFill/>
        </p:spPr>
        <p:txBody>
          <a:bodyPr wrap="none" rtlCol="0">
            <a:spAutoFit/>
          </a:bodyPr>
          <a:lstStyle/>
          <a:p>
            <a:r>
              <a:rPr lang="de-DE" sz="1400" dirty="0">
                <a:solidFill>
                  <a:srgbClr val="FF3300"/>
                </a:solidFill>
              </a:rPr>
              <a:t>/modelRepository/</a:t>
            </a:r>
            <a:r>
              <a:rPr lang="de-DE" sz="1400" i="1" dirty="0">
                <a:solidFill>
                  <a:schemeClr val="accent6"/>
                </a:solidFill>
              </a:rPr>
              <a:t>Pfade (Extrakt)</a:t>
            </a:r>
            <a:endParaRPr lang="en-US" sz="1400" i="1" dirty="0">
              <a:solidFill>
                <a:schemeClr val="accent6"/>
              </a:solidFill>
            </a:endParaRPr>
          </a:p>
        </p:txBody>
      </p:sp>
    </p:spTree>
    <p:extLst>
      <p:ext uri="{BB962C8B-B14F-4D97-AF65-F5344CB8AC3E}">
        <p14:creationId xmlns:p14="http://schemas.microsoft.com/office/powerpoint/2010/main" val="14565819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EA3D-9F79-41F0-9237-13D5913EAE81}"/>
              </a:ext>
            </a:extLst>
          </p:cNvPr>
          <p:cNvSpPr>
            <a:spLocks noGrp="1"/>
          </p:cNvSpPr>
          <p:nvPr>
            <p:ph type="title"/>
          </p:nvPr>
        </p:nvSpPr>
        <p:spPr/>
        <p:txBody>
          <a:bodyPr/>
          <a:lstStyle/>
          <a:p>
            <a:r>
              <a:rPr lang="de-DE" dirty="0"/>
              <a:t>{Rest} in a Nutshell – SAS® Model Manager Rest APIs</a:t>
            </a:r>
            <a:endParaRPr lang="en-US" dirty="0"/>
          </a:p>
        </p:txBody>
      </p:sp>
      <p:sp>
        <p:nvSpPr>
          <p:cNvPr id="3" name="Text Placeholder 2">
            <a:extLst>
              <a:ext uri="{FF2B5EF4-FFF2-40B4-BE49-F238E27FC236}">
                <a16:creationId xmlns:a16="http://schemas.microsoft.com/office/drawing/2014/main" id="{E9F5BEBE-6354-4A75-B99F-2DFE5D1F7F95}"/>
              </a:ext>
            </a:extLst>
          </p:cNvPr>
          <p:cNvSpPr>
            <a:spLocks noGrp="1"/>
          </p:cNvSpPr>
          <p:nvPr>
            <p:ph type="body" sz="quarter" idx="11"/>
          </p:nvPr>
        </p:nvSpPr>
        <p:spPr/>
        <p:txBody>
          <a:bodyPr/>
          <a:lstStyle/>
          <a:p>
            <a:r>
              <a:rPr lang="de-DE" dirty="0"/>
              <a:t>Begrifflichkeiten</a:t>
            </a:r>
            <a:endParaRPr lang="en-US" dirty="0"/>
          </a:p>
        </p:txBody>
      </p:sp>
      <p:sp>
        <p:nvSpPr>
          <p:cNvPr id="7" name="Rectangle 6">
            <a:extLst>
              <a:ext uri="{FF2B5EF4-FFF2-40B4-BE49-F238E27FC236}">
                <a16:creationId xmlns:a16="http://schemas.microsoft.com/office/drawing/2014/main" id="{83DA1514-069B-47C8-B1E5-47153D0728DD}"/>
              </a:ext>
            </a:extLst>
          </p:cNvPr>
          <p:cNvSpPr/>
          <p:nvPr/>
        </p:nvSpPr>
        <p:spPr>
          <a:xfrm>
            <a:off x="79375" y="1002904"/>
            <a:ext cx="8985250" cy="3016210"/>
          </a:xfrm>
          <a:prstGeom prst="rect">
            <a:avLst/>
          </a:prstGeom>
        </p:spPr>
        <p:txBody>
          <a:bodyPr wrap="square">
            <a:spAutoFit/>
          </a:bodyPr>
          <a:lstStyle/>
          <a:p>
            <a:endParaRPr lang="en-US" sz="1000" dirty="0">
              <a:solidFill>
                <a:schemeClr val="accent3"/>
              </a:solidFill>
            </a:endParaRPr>
          </a:p>
          <a:p>
            <a:r>
              <a:rPr lang="en-US" sz="1200" dirty="0" err="1">
                <a:solidFill>
                  <a:schemeClr val="accent3"/>
                </a:solidFill>
              </a:rPr>
              <a:t>url</a:t>
            </a:r>
            <a:r>
              <a:rPr lang="en-US" sz="1200" dirty="0">
                <a:solidFill>
                  <a:schemeClr val="accent3"/>
                </a:solidFill>
              </a:rPr>
              <a:t> = "http://server.sas.com/</a:t>
            </a:r>
            <a:r>
              <a:rPr lang="en-US" sz="1200" dirty="0" err="1">
                <a:solidFill>
                  <a:schemeClr val="accent3"/>
                </a:solidFill>
              </a:rPr>
              <a:t>modelRepository</a:t>
            </a:r>
            <a:r>
              <a:rPr lang="en-US" sz="1200" dirty="0">
                <a:solidFill>
                  <a:schemeClr val="accent3"/>
                </a:solidFill>
              </a:rPr>
              <a:t>/models"</a:t>
            </a:r>
          </a:p>
          <a:p>
            <a:endParaRPr lang="en-US" sz="1200" dirty="0">
              <a:solidFill>
                <a:schemeClr val="accent3"/>
              </a:solidFill>
            </a:endParaRPr>
          </a:p>
          <a:p>
            <a:r>
              <a:rPr lang="en-US" sz="1200" dirty="0">
                <a:solidFill>
                  <a:schemeClr val="accent3"/>
                </a:solidFill>
              </a:rPr>
              <a:t>headers = {</a:t>
            </a:r>
          </a:p>
          <a:p>
            <a:r>
              <a:rPr lang="en-US" sz="1200" dirty="0">
                <a:solidFill>
                  <a:schemeClr val="accent3"/>
                </a:solidFill>
              </a:rPr>
              <a:t>    'authorization': "bearer</a:t>
            </a:r>
          </a:p>
          <a:p>
            <a:r>
              <a:rPr lang="en-US" sz="1000" dirty="0">
                <a:solidFill>
                  <a:schemeClr val="accent3"/>
                </a:solidFill>
              </a:rPr>
              <a:t>eyJhbGciOiJSUzI1NiIsImtpZCI6ImxlZ2FjeS10b2tlbi1rZXkiLCJ0eXAiOiJKV1QifQ.eyJqdGkiOiI1NmE0Y2YxOTBjNTg0ZGRmOTgzNTI0YTRlNzU1MjJhMyIsInN1YiI6ImUzMjE4NjIwLWUzZWEtNDYwOC1hYzRlLWU3NTc1NDg1ZjA1MCIsInNjb3BlIjpbImNsaWVudHMucmVhZCIsImNsaWVudHMuc2VjcmV0IiwidWFhLnJlc291cmNlIiwic2FzIiwib3BlbmlkIiwidWFhLmFkbWluIiwiY2xpZW50cy5hZG1pbiIsInNjaW0ucmVhZCIsIm1hcmtldGluZyIsIlNBU0FkbWluaXN0cmF0b3JzIiwiY2xpZW50cy53cml0ZSIsInNjaW0ud3JpdGUiXSwiY2xpZW50X2lkIjoic2FzLmVjIiwiY2lkIjoic2FzLmVjIiwiYXpwIjoic2FzLmVjIiwiZ3JhbnRfdHlwZSI6InBhc3N3b3JkIiwidXNlcl9pZCI6ImUzMjE4NjIwLWUzZWEtNDYwOC1hYzRlLWU3NTc1NDg1ZjA1MCIsImV4dF9pZCI6InVpZD1zYXNkZW1vMDEsb3U9dXNlcnMsZGM9dml5YTMzLGRjPWNvbSIsIm9yaWdpbiI6ImxkYXAiLCJ1c2VyX25hbWUiOiJzYXNkZW1vMDEiLCJlbWFpbCI6InNhc2RlbW8wMUBkYWNoLXZpeWEzMy1zbXAudml5YTMzLnNhcy5jb20iLCJhdXRoX3RpbWUiOjE1MjkwNDc4MTEsInJldl9zaWciOiI5YmIzNDIzNiIsImlhdCI6MTUyOTA0NzgxMSwiZXhwIjoxNTI5MDkxMDExLCJpc3MiOiJodHRwOi8vbG9jYWxob3N0L1NBU0xvZ29uL29hdXRoL3Rva2VuIiwiemlkIjoidWFhIiwiYXVkIjpbInNjaW0iLCJjbGllbnRzIiwic2FzLioiLCJ1YWEiLCJvcGVuaWQiLCJzYXMuZWMiXX0.nMXvu3jh_I9OtIr46EljuBjVO6j9k8CEGKOdIuHo69ie5oYHiajWbSWfx1xhPxrWsZcT9lS9JdMVm1KLZf2lPT3NSR18TAavYVYvBhY8cSNnFL3NAwQ6r1vvIocUuO9rt_paFdt4nFNUQhIYHUzPo6WZLwew3g16a46zGLeVwsg</a:t>
            </a:r>
          </a:p>
          <a:p>
            <a:r>
              <a:rPr lang="en-US" sz="1000" dirty="0">
                <a:solidFill>
                  <a:schemeClr val="accent3"/>
                </a:solidFill>
              </a:rPr>
              <a:t>",</a:t>
            </a:r>
          </a:p>
          <a:p>
            <a:r>
              <a:rPr lang="en-US" sz="1200" dirty="0">
                <a:solidFill>
                  <a:schemeClr val="accent3"/>
                </a:solidFill>
              </a:rPr>
              <a:t>    'accept': "application/</a:t>
            </a:r>
            <a:r>
              <a:rPr lang="en-US" sz="1200" dirty="0" err="1">
                <a:solidFill>
                  <a:schemeClr val="accent3"/>
                </a:solidFill>
              </a:rPr>
              <a:t>json</a:t>
            </a:r>
            <a:r>
              <a:rPr lang="en-US" sz="1200" dirty="0">
                <a:solidFill>
                  <a:schemeClr val="accent3"/>
                </a:solidFill>
              </a:rPr>
              <a:t>",</a:t>
            </a:r>
          </a:p>
          <a:p>
            <a:r>
              <a:rPr lang="en-US" sz="1000" dirty="0">
                <a:solidFill>
                  <a:schemeClr val="accent3"/>
                </a:solidFill>
              </a:rPr>
              <a:t>}</a:t>
            </a:r>
          </a:p>
          <a:p>
            <a:endParaRPr lang="en-US" sz="1000" dirty="0">
              <a:solidFill>
                <a:schemeClr val="accent3"/>
              </a:solidFill>
            </a:endParaRPr>
          </a:p>
        </p:txBody>
      </p:sp>
      <p:sp>
        <p:nvSpPr>
          <p:cNvPr id="19" name="Rectangle 18">
            <a:extLst>
              <a:ext uri="{FF2B5EF4-FFF2-40B4-BE49-F238E27FC236}">
                <a16:creationId xmlns:a16="http://schemas.microsoft.com/office/drawing/2014/main" id="{F71E1291-22A1-4A75-8FBB-62F07D7A9649}"/>
              </a:ext>
            </a:extLst>
          </p:cNvPr>
          <p:cNvSpPr/>
          <p:nvPr/>
        </p:nvSpPr>
        <p:spPr>
          <a:xfrm>
            <a:off x="79375" y="1945102"/>
            <a:ext cx="8893175" cy="1371600"/>
          </a:xfrm>
          <a:prstGeom prst="rect">
            <a:avLst/>
          </a:prstGeom>
          <a:solidFill>
            <a:schemeClr val="accent3">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3"/>
              </a:solidFill>
            </a:endParaRPr>
          </a:p>
        </p:txBody>
      </p:sp>
      <p:sp>
        <p:nvSpPr>
          <p:cNvPr id="21" name="TextBox 20">
            <a:extLst>
              <a:ext uri="{FF2B5EF4-FFF2-40B4-BE49-F238E27FC236}">
                <a16:creationId xmlns:a16="http://schemas.microsoft.com/office/drawing/2014/main" id="{843A4FE9-F782-464B-BF56-C7355A3429E2}"/>
              </a:ext>
            </a:extLst>
          </p:cNvPr>
          <p:cNvSpPr txBox="1"/>
          <p:nvPr/>
        </p:nvSpPr>
        <p:spPr>
          <a:xfrm>
            <a:off x="3629679" y="2261570"/>
            <a:ext cx="1019103" cy="369332"/>
          </a:xfrm>
          <a:prstGeom prst="rect">
            <a:avLst/>
          </a:prstGeom>
          <a:noFill/>
        </p:spPr>
        <p:txBody>
          <a:bodyPr wrap="square" rtlCol="0">
            <a:spAutoFit/>
          </a:bodyPr>
          <a:lstStyle/>
          <a:p>
            <a:pPr algn="ctr"/>
            <a:r>
              <a:rPr lang="de-DE" b="1" dirty="0">
                <a:solidFill>
                  <a:schemeClr val="bg1"/>
                </a:solidFill>
              </a:rPr>
              <a:t>Token</a:t>
            </a:r>
            <a:endParaRPr lang="en-US" b="1" dirty="0">
              <a:solidFill>
                <a:schemeClr val="bg1"/>
              </a:solidFill>
            </a:endParaRPr>
          </a:p>
        </p:txBody>
      </p:sp>
      <p:pic>
        <p:nvPicPr>
          <p:cNvPr id="23" name="Picture 22">
            <a:extLst>
              <a:ext uri="{FF2B5EF4-FFF2-40B4-BE49-F238E27FC236}">
                <a16:creationId xmlns:a16="http://schemas.microsoft.com/office/drawing/2014/main" id="{2ACEFDDB-550A-49B0-9386-3B788F4DD812}"/>
              </a:ext>
            </a:extLst>
          </p:cNvPr>
          <p:cNvPicPr>
            <a:picLocks noChangeAspect="1"/>
          </p:cNvPicPr>
          <p:nvPr/>
        </p:nvPicPr>
        <p:blipFill>
          <a:blip r:embed="rId2"/>
          <a:stretch>
            <a:fillRect/>
          </a:stretch>
        </p:blipFill>
        <p:spPr>
          <a:xfrm>
            <a:off x="2331370" y="3633170"/>
            <a:ext cx="2596617" cy="1240606"/>
          </a:xfrm>
          <a:prstGeom prst="rect">
            <a:avLst/>
          </a:prstGeom>
        </p:spPr>
      </p:pic>
      <p:sp>
        <p:nvSpPr>
          <p:cNvPr id="24" name="TextBox 23">
            <a:extLst>
              <a:ext uri="{FF2B5EF4-FFF2-40B4-BE49-F238E27FC236}">
                <a16:creationId xmlns:a16="http://schemas.microsoft.com/office/drawing/2014/main" id="{E52A458B-5DAD-464B-9F02-5528C0A98779}"/>
              </a:ext>
            </a:extLst>
          </p:cNvPr>
          <p:cNvSpPr txBox="1"/>
          <p:nvPr/>
        </p:nvSpPr>
        <p:spPr>
          <a:xfrm>
            <a:off x="2127784" y="3301457"/>
            <a:ext cx="1753182" cy="369332"/>
          </a:xfrm>
          <a:prstGeom prst="rect">
            <a:avLst/>
          </a:prstGeom>
          <a:noFill/>
        </p:spPr>
        <p:txBody>
          <a:bodyPr wrap="square" rtlCol="0">
            <a:spAutoFit/>
          </a:bodyPr>
          <a:lstStyle/>
          <a:p>
            <a:pPr algn="ctr"/>
            <a:r>
              <a:rPr lang="de-DE" dirty="0">
                <a:solidFill>
                  <a:schemeClr val="accent3"/>
                </a:solidFill>
              </a:rPr>
              <a:t>Request Body</a:t>
            </a:r>
            <a:endParaRPr lang="en-US" dirty="0">
              <a:solidFill>
                <a:schemeClr val="accent3"/>
              </a:solidFill>
            </a:endParaRPr>
          </a:p>
        </p:txBody>
      </p:sp>
      <p:pic>
        <p:nvPicPr>
          <p:cNvPr id="26" name="Picture 25">
            <a:extLst>
              <a:ext uri="{FF2B5EF4-FFF2-40B4-BE49-F238E27FC236}">
                <a16:creationId xmlns:a16="http://schemas.microsoft.com/office/drawing/2014/main" id="{3878EDE0-8130-4223-8FF2-535644B7B1E0}"/>
              </a:ext>
            </a:extLst>
          </p:cNvPr>
          <p:cNvPicPr>
            <a:picLocks noChangeAspect="1"/>
          </p:cNvPicPr>
          <p:nvPr/>
        </p:nvPicPr>
        <p:blipFill>
          <a:blip r:embed="rId3"/>
          <a:stretch>
            <a:fillRect/>
          </a:stretch>
        </p:blipFill>
        <p:spPr>
          <a:xfrm>
            <a:off x="5297936" y="3633170"/>
            <a:ext cx="2717386" cy="1256471"/>
          </a:xfrm>
          <a:prstGeom prst="rect">
            <a:avLst/>
          </a:prstGeom>
        </p:spPr>
      </p:pic>
      <p:sp>
        <p:nvSpPr>
          <p:cNvPr id="27" name="TextBox 26">
            <a:extLst>
              <a:ext uri="{FF2B5EF4-FFF2-40B4-BE49-F238E27FC236}">
                <a16:creationId xmlns:a16="http://schemas.microsoft.com/office/drawing/2014/main" id="{D92C91F0-92E6-4573-BAEB-09F0B8C63E0C}"/>
              </a:ext>
            </a:extLst>
          </p:cNvPr>
          <p:cNvSpPr txBox="1"/>
          <p:nvPr/>
        </p:nvSpPr>
        <p:spPr>
          <a:xfrm>
            <a:off x="5052784" y="3314742"/>
            <a:ext cx="1753182" cy="369332"/>
          </a:xfrm>
          <a:prstGeom prst="rect">
            <a:avLst/>
          </a:prstGeom>
          <a:noFill/>
        </p:spPr>
        <p:txBody>
          <a:bodyPr wrap="square" rtlCol="0">
            <a:spAutoFit/>
          </a:bodyPr>
          <a:lstStyle/>
          <a:p>
            <a:pPr algn="ctr"/>
            <a:r>
              <a:rPr lang="de-DE" dirty="0">
                <a:solidFill>
                  <a:schemeClr val="accent3"/>
                </a:solidFill>
              </a:rPr>
              <a:t>Result Body</a:t>
            </a:r>
            <a:endParaRPr lang="en-US" dirty="0">
              <a:solidFill>
                <a:schemeClr val="accent3"/>
              </a:solidFill>
            </a:endParaRPr>
          </a:p>
        </p:txBody>
      </p:sp>
    </p:spTree>
    <p:extLst>
      <p:ext uri="{BB962C8B-B14F-4D97-AF65-F5344CB8AC3E}">
        <p14:creationId xmlns:p14="http://schemas.microsoft.com/office/powerpoint/2010/main" val="1125593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7C5103-974C-497D-8B80-CEDF471C11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080" y="2465428"/>
            <a:ext cx="4355976" cy="2228868"/>
          </a:xfrm>
          <a:prstGeom prst="rect">
            <a:avLst/>
          </a:prstGeom>
        </p:spPr>
      </p:pic>
      <p:sp>
        <p:nvSpPr>
          <p:cNvPr id="4" name="Title 3">
            <a:extLst>
              <a:ext uri="{FF2B5EF4-FFF2-40B4-BE49-F238E27FC236}">
                <a16:creationId xmlns:a16="http://schemas.microsoft.com/office/drawing/2014/main" id="{B7C3EB0D-FD2F-438B-93E0-E3A41D5D6FB4}"/>
              </a:ext>
            </a:extLst>
          </p:cNvPr>
          <p:cNvSpPr>
            <a:spLocks noGrp="1"/>
          </p:cNvSpPr>
          <p:nvPr>
            <p:ph type="title" idx="4294967295"/>
          </p:nvPr>
        </p:nvSpPr>
        <p:spPr>
          <a:xfrm>
            <a:off x="2735796" y="1635646"/>
            <a:ext cx="3636963" cy="1568450"/>
          </a:xfrm>
        </p:spPr>
        <p:txBody>
          <a:bodyPr/>
          <a:lstStyle/>
          <a:p>
            <a:r>
              <a:rPr lang="de-DE" dirty="0">
                <a:solidFill>
                  <a:schemeClr val="bg1"/>
                </a:solidFill>
              </a:rPr>
              <a:t>Lifecycle Management am Beispiel Python</a:t>
            </a:r>
            <a:endParaRPr lang="en-US" dirty="0">
              <a:solidFill>
                <a:schemeClr val="bg1"/>
              </a:solidFill>
            </a:endParaRPr>
          </a:p>
        </p:txBody>
      </p:sp>
      <p:pic>
        <p:nvPicPr>
          <p:cNvPr id="3" name="Picture 16" descr="http://devstickers.com/assets/img/pro/j4qv.png">
            <a:extLst>
              <a:ext uri="{FF2B5EF4-FFF2-40B4-BE49-F238E27FC236}">
                <a16:creationId xmlns:a16="http://schemas.microsoft.com/office/drawing/2014/main" id="{903D149D-4717-4EF9-99A4-E588313AF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8364" y="3363005"/>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317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536EA3-DBDD-4A8A-87CF-80216BBC081B}"/>
              </a:ext>
            </a:extLst>
          </p:cNvPr>
          <p:cNvPicPr>
            <a:picLocks noChangeAspect="1"/>
          </p:cNvPicPr>
          <p:nvPr/>
        </p:nvPicPr>
        <p:blipFill>
          <a:blip r:embed="rId2"/>
          <a:stretch>
            <a:fillRect/>
          </a:stretch>
        </p:blipFill>
        <p:spPr>
          <a:xfrm>
            <a:off x="231538" y="1101591"/>
            <a:ext cx="8680924" cy="3588449"/>
          </a:xfrm>
          <a:prstGeom prst="rect">
            <a:avLst/>
          </a:prstGeom>
        </p:spPr>
      </p:pic>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0"/>
            <a:ext cx="2680581" cy="1371600"/>
          </a:xfrm>
          <a:prstGeom prst="rect">
            <a:avLst/>
          </a:prstGeom>
        </p:spPr>
      </p:pic>
      <p:sp>
        <p:nvSpPr>
          <p:cNvPr id="5" name="Rectangle 4">
            <a:extLst>
              <a:ext uri="{FF2B5EF4-FFF2-40B4-BE49-F238E27FC236}">
                <a16:creationId xmlns:a16="http://schemas.microsoft.com/office/drawing/2014/main" id="{844BFE36-D8AF-48AB-9E1A-8A2FF5548DC4}"/>
              </a:ext>
            </a:extLst>
          </p:cNvPr>
          <p:cNvSpPr/>
          <p:nvPr/>
        </p:nvSpPr>
        <p:spPr>
          <a:xfrm>
            <a:off x="961465" y="3017301"/>
            <a:ext cx="7846359" cy="490818"/>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Rectangle 7">
            <a:extLst>
              <a:ext uri="{FF2B5EF4-FFF2-40B4-BE49-F238E27FC236}">
                <a16:creationId xmlns:a16="http://schemas.microsoft.com/office/drawing/2014/main" id="{1782A97F-5A13-4AA7-AC15-DFF6EE452CF0}"/>
              </a:ext>
            </a:extLst>
          </p:cNvPr>
          <p:cNvSpPr/>
          <p:nvPr/>
        </p:nvSpPr>
        <p:spPr>
          <a:xfrm>
            <a:off x="961465" y="4259734"/>
            <a:ext cx="2407023" cy="410135"/>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7" name="Picture 16" descr="http://devstickers.com/assets/img/pro/j4qv.png">
            <a:extLst>
              <a:ext uri="{FF2B5EF4-FFF2-40B4-BE49-F238E27FC236}">
                <a16:creationId xmlns:a16="http://schemas.microsoft.com/office/drawing/2014/main" id="{BA3F05DE-6791-4BE3-9193-56E14096B8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1139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0"/>
            <a:ext cx="2680581" cy="1371600"/>
          </a:xfrm>
          <a:prstGeom prst="rect">
            <a:avLst/>
          </a:prstGeom>
        </p:spPr>
      </p:pic>
      <p:pic>
        <p:nvPicPr>
          <p:cNvPr id="8" name="Picture 7">
            <a:extLst>
              <a:ext uri="{FF2B5EF4-FFF2-40B4-BE49-F238E27FC236}">
                <a16:creationId xmlns:a16="http://schemas.microsoft.com/office/drawing/2014/main" id="{0984DAB7-974A-46B8-8469-A8CBE596F1DD}"/>
              </a:ext>
            </a:extLst>
          </p:cNvPr>
          <p:cNvPicPr>
            <a:picLocks noChangeAspect="1"/>
          </p:cNvPicPr>
          <p:nvPr/>
        </p:nvPicPr>
        <p:blipFill>
          <a:blip r:embed="rId3"/>
          <a:stretch>
            <a:fillRect/>
          </a:stretch>
        </p:blipFill>
        <p:spPr>
          <a:xfrm>
            <a:off x="251520" y="841248"/>
            <a:ext cx="6234102" cy="257700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25EEFFD-7B1F-4D65-A479-99E38B8AB761}"/>
              </a:ext>
            </a:extLst>
          </p:cNvPr>
          <p:cNvPicPr>
            <a:picLocks noChangeAspect="1"/>
          </p:cNvPicPr>
          <p:nvPr/>
        </p:nvPicPr>
        <p:blipFill>
          <a:blip r:embed="rId4"/>
          <a:stretch>
            <a:fillRect/>
          </a:stretch>
        </p:blipFill>
        <p:spPr>
          <a:xfrm>
            <a:off x="771600" y="1455626"/>
            <a:ext cx="7039662" cy="3502661"/>
          </a:xfrm>
          <a:prstGeom prst="rect">
            <a:avLst/>
          </a:prstGeom>
          <a:ln>
            <a:noFill/>
          </a:ln>
          <a:effectLst>
            <a:outerShdw blurRad="292100" dist="139700" dir="2700000" algn="tl" rotWithShape="0">
              <a:srgbClr val="333333">
                <a:alpha val="65000"/>
              </a:srgbClr>
            </a:outerShdw>
          </a:effectLst>
        </p:spPr>
      </p:pic>
      <p:pic>
        <p:nvPicPr>
          <p:cNvPr id="7" name="Picture 16" descr="http://devstickers.com/assets/img/pro/j4qv.png">
            <a:extLst>
              <a:ext uri="{FF2B5EF4-FFF2-40B4-BE49-F238E27FC236}">
                <a16:creationId xmlns:a16="http://schemas.microsoft.com/office/drawing/2014/main" id="{F14DEF95-B9FF-425D-B8F6-19D343E886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805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ppt_x"/>
                                          </p:val>
                                        </p:tav>
                                        <p:tav tm="100000">
                                          <p:val>
                                            <p:strVal val="#ppt_x"/>
                                          </p:val>
                                        </p:tav>
                                      </p:tavLst>
                                    </p:anim>
                                    <p:anim calcmode="lin" valueType="num">
                                      <p:cBhvr additive="base">
                                        <p:cTn id="8" dur="20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8"/>
                                        </p:tgtEl>
                                      </p:cBhvr>
                                      <p:by x="50000" y="50000"/>
                                    </p:animScale>
                                  </p:childTnLst>
                                </p:cTn>
                              </p:par>
                              <p:par>
                                <p:cTn id="13" presetID="42" presetClass="path" presetSubtype="0" accel="50000" decel="50000" fill="hold" nodeType="withEffect">
                                  <p:stCondLst>
                                    <p:cond delay="0"/>
                                  </p:stCondLst>
                                  <p:childTnLst>
                                    <p:animMotion origin="layout" path="M 8.33333E-7 1.11111E-6 L -0.16354 -0.16821 " pathEditMode="relative" rAng="0" ptsTypes="AA">
                                      <p:cBhvr>
                                        <p:cTn id="14" dur="2000" fill="hold"/>
                                        <p:tgtEl>
                                          <p:spTgt spid="8"/>
                                        </p:tgtEl>
                                        <p:attrNameLst>
                                          <p:attrName>ppt_x</p:attrName>
                                          <p:attrName>ppt_y</p:attrName>
                                        </p:attrNameLst>
                                      </p:cBhvr>
                                      <p:rCtr x="-8177" y="-8426"/>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4A6FD-F462-4504-A8A1-5243BBF0A489}"/>
              </a:ext>
            </a:extLst>
          </p:cNvPr>
          <p:cNvPicPr>
            <a:picLocks noChangeAspect="1"/>
          </p:cNvPicPr>
          <p:nvPr/>
        </p:nvPicPr>
        <p:blipFill>
          <a:blip r:embed="rId2"/>
          <a:stretch>
            <a:fillRect/>
          </a:stretch>
        </p:blipFill>
        <p:spPr>
          <a:xfrm>
            <a:off x="0" y="1119820"/>
            <a:ext cx="9144000" cy="3334166"/>
          </a:xfrm>
          <a:prstGeom prst="rect">
            <a:avLst/>
          </a:prstGeom>
        </p:spPr>
      </p:pic>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0"/>
            <a:ext cx="2680579" cy="1371600"/>
          </a:xfrm>
          <a:prstGeom prst="rect">
            <a:avLst/>
          </a:prstGeom>
        </p:spPr>
      </p:pic>
      <p:sp>
        <p:nvSpPr>
          <p:cNvPr id="8" name="Rectangle 7">
            <a:extLst>
              <a:ext uri="{FF2B5EF4-FFF2-40B4-BE49-F238E27FC236}">
                <a16:creationId xmlns:a16="http://schemas.microsoft.com/office/drawing/2014/main" id="{5B7DC2C5-7619-4E41-8A2D-45A342A53791}"/>
              </a:ext>
            </a:extLst>
          </p:cNvPr>
          <p:cNvSpPr/>
          <p:nvPr/>
        </p:nvSpPr>
        <p:spPr>
          <a:xfrm>
            <a:off x="698173" y="3462618"/>
            <a:ext cx="7846359" cy="316006"/>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7" name="Picture 16" descr="http://devstickers.com/assets/img/pro/j4qv.png">
            <a:extLst>
              <a:ext uri="{FF2B5EF4-FFF2-40B4-BE49-F238E27FC236}">
                <a16:creationId xmlns:a16="http://schemas.microsoft.com/office/drawing/2014/main" id="{05E26DA0-4737-475D-8813-5D4B4E9BF5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0207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7" name="Picture 6">
            <a:extLst>
              <a:ext uri="{FF2B5EF4-FFF2-40B4-BE49-F238E27FC236}">
                <a16:creationId xmlns:a16="http://schemas.microsoft.com/office/drawing/2014/main" id="{63B137C9-FF48-4B10-BD6A-1183E628C65E}"/>
              </a:ext>
            </a:extLst>
          </p:cNvPr>
          <p:cNvPicPr>
            <a:picLocks noChangeAspect="1"/>
          </p:cNvPicPr>
          <p:nvPr/>
        </p:nvPicPr>
        <p:blipFill rotWithShape="1">
          <a:blip r:embed="rId2"/>
          <a:srcRect l="6850" r="18751"/>
          <a:stretch/>
        </p:blipFill>
        <p:spPr>
          <a:xfrm>
            <a:off x="287524" y="709365"/>
            <a:ext cx="6126480" cy="3002541"/>
          </a:xfrm>
          <a:prstGeom prst="rect">
            <a:avLst/>
          </a:prstGeom>
        </p:spPr>
      </p:pic>
      <p:pic>
        <p:nvPicPr>
          <p:cNvPr id="8" name="Picture 16" descr="http://devstickers.com/assets/img/pro/j4qv.png">
            <a:extLst>
              <a:ext uri="{FF2B5EF4-FFF2-40B4-BE49-F238E27FC236}">
                <a16:creationId xmlns:a16="http://schemas.microsoft.com/office/drawing/2014/main" id="{BDF37177-4DC7-4606-943C-58096B057F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7017597-26DA-47F0-B0AA-4AD4BEBE1080}"/>
              </a:ext>
            </a:extLst>
          </p:cNvPr>
          <p:cNvPicPr>
            <a:picLocks noChangeAspect="1"/>
          </p:cNvPicPr>
          <p:nvPr/>
        </p:nvPicPr>
        <p:blipFill>
          <a:blip r:embed="rId4"/>
          <a:stretch>
            <a:fillRect/>
          </a:stretch>
        </p:blipFill>
        <p:spPr>
          <a:xfrm>
            <a:off x="719572" y="1055609"/>
            <a:ext cx="7599764" cy="3954853"/>
          </a:xfrm>
          <a:prstGeom prst="rect">
            <a:avLst/>
          </a:prstGeom>
        </p:spPr>
      </p:pic>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0" y="0"/>
            <a:ext cx="2680579" cy="1371600"/>
          </a:xfrm>
          <a:prstGeom prst="rect">
            <a:avLst/>
          </a:prstGeom>
        </p:spPr>
      </p:pic>
    </p:spTree>
    <p:extLst>
      <p:ext uri="{BB962C8B-B14F-4D97-AF65-F5344CB8AC3E}">
        <p14:creationId xmlns:p14="http://schemas.microsoft.com/office/powerpoint/2010/main" val="4199813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7"/>
                                        </p:tgtEl>
                                      </p:cBhvr>
                                      <p:by x="50000" y="50000"/>
                                    </p:animScale>
                                  </p:childTnLst>
                                </p:cTn>
                              </p:par>
                              <p:par>
                                <p:cTn id="13" presetID="42" presetClass="path" presetSubtype="0" accel="50000" decel="50000" fill="hold" nodeType="withEffect">
                                  <p:stCondLst>
                                    <p:cond delay="0"/>
                                  </p:stCondLst>
                                  <p:childTnLst>
                                    <p:animMotion origin="layout" path="M 5.55556E-7 3.7037E-7 L -0.16563 -0.18858 " pathEditMode="relative" rAng="0" ptsTypes="AA">
                                      <p:cBhvr>
                                        <p:cTn id="14" dur="2000" fill="hold"/>
                                        <p:tgtEl>
                                          <p:spTgt spid="7"/>
                                        </p:tgtEl>
                                        <p:attrNameLst>
                                          <p:attrName>ppt_x</p:attrName>
                                          <p:attrName>ppt_y</p:attrName>
                                        </p:attrNameLst>
                                      </p:cBhvr>
                                      <p:rCtr x="-8281" y="-9444"/>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BE5553-B3BB-4069-A65C-1E8FDC402EB2}"/>
              </a:ext>
            </a:extLst>
          </p:cNvPr>
          <p:cNvPicPr>
            <a:picLocks noChangeAspect="1"/>
          </p:cNvPicPr>
          <p:nvPr/>
        </p:nvPicPr>
        <p:blipFill>
          <a:blip r:embed="rId2"/>
          <a:stretch>
            <a:fillRect/>
          </a:stretch>
        </p:blipFill>
        <p:spPr>
          <a:xfrm>
            <a:off x="416859" y="749866"/>
            <a:ext cx="7953935" cy="4213558"/>
          </a:xfrm>
          <a:prstGeom prst="rect">
            <a:avLst/>
          </a:prstGeom>
        </p:spPr>
      </p:pic>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0"/>
            <a:ext cx="2680581" cy="1371600"/>
          </a:xfrm>
          <a:prstGeom prst="rect">
            <a:avLst/>
          </a:prstGeom>
        </p:spPr>
      </p:pic>
      <p:pic>
        <p:nvPicPr>
          <p:cNvPr id="6" name="Picture 16" descr="http://devstickers.com/assets/img/pro/j4qv.png">
            <a:extLst>
              <a:ext uri="{FF2B5EF4-FFF2-40B4-BE49-F238E27FC236}">
                <a16:creationId xmlns:a16="http://schemas.microsoft.com/office/drawing/2014/main" id="{CB4807AB-8B74-43F9-9468-1DB13EF925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790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E3EA23-5094-4243-BBDA-F7E247DCF790}"/>
              </a:ext>
            </a:extLst>
          </p:cNvPr>
          <p:cNvPicPr>
            <a:picLocks noChangeAspect="1"/>
          </p:cNvPicPr>
          <p:nvPr/>
        </p:nvPicPr>
        <p:blipFill>
          <a:blip r:embed="rId2"/>
          <a:stretch>
            <a:fillRect/>
          </a:stretch>
        </p:blipFill>
        <p:spPr>
          <a:xfrm>
            <a:off x="626364" y="783926"/>
            <a:ext cx="7542724" cy="4152068"/>
          </a:xfrm>
          <a:prstGeom prst="rect">
            <a:avLst/>
          </a:prstGeom>
        </p:spPr>
      </p:pic>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0"/>
            <a:ext cx="2680579" cy="1371600"/>
          </a:xfrm>
          <a:prstGeom prst="rect">
            <a:avLst/>
          </a:prstGeom>
        </p:spPr>
      </p:pic>
      <p:sp>
        <p:nvSpPr>
          <p:cNvPr id="8" name="Rectangle 7">
            <a:extLst>
              <a:ext uri="{FF2B5EF4-FFF2-40B4-BE49-F238E27FC236}">
                <a16:creationId xmlns:a16="http://schemas.microsoft.com/office/drawing/2014/main" id="{F139C7F1-7E43-4631-939E-E18D74574B28}"/>
              </a:ext>
            </a:extLst>
          </p:cNvPr>
          <p:cNvSpPr/>
          <p:nvPr/>
        </p:nvSpPr>
        <p:spPr>
          <a:xfrm>
            <a:off x="626365" y="1969994"/>
            <a:ext cx="4617988" cy="463924"/>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Rectangle 8">
            <a:extLst>
              <a:ext uri="{FF2B5EF4-FFF2-40B4-BE49-F238E27FC236}">
                <a16:creationId xmlns:a16="http://schemas.microsoft.com/office/drawing/2014/main" id="{53D62B80-4D41-45ED-8C25-69754D39CE93}"/>
              </a:ext>
            </a:extLst>
          </p:cNvPr>
          <p:cNvSpPr/>
          <p:nvPr/>
        </p:nvSpPr>
        <p:spPr>
          <a:xfrm>
            <a:off x="626364" y="2770094"/>
            <a:ext cx="7542723" cy="1537447"/>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10" name="Picture 16" descr="http://devstickers.com/assets/img/pro/j4qv.png">
            <a:extLst>
              <a:ext uri="{FF2B5EF4-FFF2-40B4-BE49-F238E27FC236}">
                <a16:creationId xmlns:a16="http://schemas.microsoft.com/office/drawing/2014/main" id="{64C8B4BE-23BB-41E2-A578-F55B44514D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4211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Titel 2057"/>
          <p:cNvSpPr>
            <a:spLocks noGrp="1"/>
          </p:cNvSpPr>
          <p:nvPr>
            <p:ph type="title"/>
          </p:nvPr>
        </p:nvSpPr>
        <p:spPr>
          <a:xfrm>
            <a:off x="863858" y="1845855"/>
            <a:ext cx="7884606" cy="538609"/>
          </a:xfrm>
        </p:spPr>
        <p:txBody>
          <a:bodyPr/>
          <a:lstStyle/>
          <a:p>
            <a:r>
              <a:rPr lang="de-DE" dirty="0"/>
              <a:t>Advanced Analytics heute</a:t>
            </a:r>
          </a:p>
        </p:txBody>
      </p:sp>
      <p:sp>
        <p:nvSpPr>
          <p:cNvPr id="2059" name="Textplatzhalter 2058"/>
          <p:cNvSpPr>
            <a:spLocks noGrp="1"/>
          </p:cNvSpPr>
          <p:nvPr>
            <p:ph type="body" sz="quarter" idx="13"/>
          </p:nvPr>
        </p:nvSpPr>
        <p:spPr>
          <a:xfrm>
            <a:off x="863858" y="2405096"/>
            <a:ext cx="7884606" cy="617861"/>
          </a:xfrm>
        </p:spPr>
        <p:txBody>
          <a:bodyPr/>
          <a:lstStyle/>
          <a:p>
            <a:r>
              <a:rPr lang="de-DE" dirty="0"/>
              <a:t>Von der Open Source-Integration bis zur Operationalisierung des Analytical Lifecycles</a:t>
            </a:r>
          </a:p>
        </p:txBody>
      </p:sp>
      <p:sp>
        <p:nvSpPr>
          <p:cNvPr id="2062" name="Textplatzhalter 2061"/>
          <p:cNvSpPr>
            <a:spLocks noGrp="1"/>
          </p:cNvSpPr>
          <p:nvPr>
            <p:ph type="body" sz="quarter" idx="14"/>
          </p:nvPr>
        </p:nvSpPr>
        <p:spPr>
          <a:xfrm>
            <a:off x="863858" y="3003798"/>
            <a:ext cx="3636134" cy="510909"/>
          </a:xfrm>
        </p:spPr>
        <p:txBody>
          <a:bodyPr/>
          <a:lstStyle/>
          <a:p>
            <a:r>
              <a:rPr lang="de-DE" dirty="0">
                <a:solidFill>
                  <a:schemeClr val="bg1"/>
                </a:solidFill>
              </a:rPr>
              <a:t>Tamara Fischer &amp; Martin Schütz</a:t>
            </a:r>
            <a:br>
              <a:rPr lang="de-DE" dirty="0">
                <a:solidFill>
                  <a:schemeClr val="bg1"/>
                </a:solidFill>
              </a:rPr>
            </a:br>
            <a:r>
              <a:rPr lang="de-DE" dirty="0">
                <a:solidFill>
                  <a:schemeClr val="bg1"/>
                </a:solidFill>
              </a:rPr>
              <a:t>SAS DACH</a:t>
            </a:r>
          </a:p>
        </p:txBody>
      </p:sp>
    </p:spTree>
    <p:extLst>
      <p:ext uri="{BB962C8B-B14F-4D97-AF65-F5344CB8AC3E}">
        <p14:creationId xmlns:p14="http://schemas.microsoft.com/office/powerpoint/2010/main" val="379290486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0"/>
            <a:ext cx="2680579" cy="1371600"/>
          </a:xfrm>
          <a:prstGeom prst="rect">
            <a:avLst/>
          </a:prstGeom>
        </p:spPr>
      </p:pic>
      <p:pic>
        <p:nvPicPr>
          <p:cNvPr id="6" name="Picture 5">
            <a:extLst>
              <a:ext uri="{FF2B5EF4-FFF2-40B4-BE49-F238E27FC236}">
                <a16:creationId xmlns:a16="http://schemas.microsoft.com/office/drawing/2014/main" id="{11EE243E-59E8-4F00-AFED-FC27CA842782}"/>
              </a:ext>
            </a:extLst>
          </p:cNvPr>
          <p:cNvPicPr>
            <a:picLocks noChangeAspect="1"/>
          </p:cNvPicPr>
          <p:nvPr/>
        </p:nvPicPr>
        <p:blipFill>
          <a:blip r:embed="rId3"/>
          <a:stretch>
            <a:fillRect/>
          </a:stretch>
        </p:blipFill>
        <p:spPr>
          <a:xfrm>
            <a:off x="215516" y="649224"/>
            <a:ext cx="6120680" cy="3369271"/>
          </a:xfrm>
          <a:prstGeom prst="rect">
            <a:avLst/>
          </a:prstGeom>
        </p:spPr>
      </p:pic>
      <p:pic>
        <p:nvPicPr>
          <p:cNvPr id="3" name="Picture 2">
            <a:extLst>
              <a:ext uri="{FF2B5EF4-FFF2-40B4-BE49-F238E27FC236}">
                <a16:creationId xmlns:a16="http://schemas.microsoft.com/office/drawing/2014/main" id="{E6141760-9398-4C60-A9DC-2C71230BDB72}"/>
              </a:ext>
            </a:extLst>
          </p:cNvPr>
          <p:cNvPicPr>
            <a:picLocks noChangeAspect="1"/>
          </p:cNvPicPr>
          <p:nvPr/>
        </p:nvPicPr>
        <p:blipFill>
          <a:blip r:embed="rId4"/>
          <a:stretch>
            <a:fillRect/>
          </a:stretch>
        </p:blipFill>
        <p:spPr>
          <a:xfrm>
            <a:off x="643656" y="1106424"/>
            <a:ext cx="7426092" cy="3676013"/>
          </a:xfrm>
          <a:prstGeom prst="rect">
            <a:avLst/>
          </a:prstGeom>
        </p:spPr>
      </p:pic>
      <p:pic>
        <p:nvPicPr>
          <p:cNvPr id="8" name="Picture 16" descr="http://devstickers.com/assets/img/pro/j4qv.png">
            <a:extLst>
              <a:ext uri="{FF2B5EF4-FFF2-40B4-BE49-F238E27FC236}">
                <a16:creationId xmlns:a16="http://schemas.microsoft.com/office/drawing/2014/main" id="{48EDA176-F0EE-4196-AA2C-3C543BEFBD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903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6"/>
                                        </p:tgtEl>
                                      </p:cBhvr>
                                      <p:by x="50000" y="50000"/>
                                    </p:animScale>
                                  </p:childTnLst>
                                </p:cTn>
                              </p:par>
                              <p:par>
                                <p:cTn id="13" presetID="42" presetClass="path" presetSubtype="0" accel="50000" decel="50000" fill="hold" nodeType="withEffect">
                                  <p:stCondLst>
                                    <p:cond delay="0"/>
                                  </p:stCondLst>
                                  <p:childTnLst>
                                    <p:animMotion origin="layout" path="M 2.77778E-7 -3.7037E-6 L -0.16128 -0.16358 " pathEditMode="relative" rAng="0" ptsTypes="AA">
                                      <p:cBhvr>
                                        <p:cTn id="14" dur="2000" fill="hold"/>
                                        <p:tgtEl>
                                          <p:spTgt spid="6"/>
                                        </p:tgtEl>
                                        <p:attrNameLst>
                                          <p:attrName>ppt_x</p:attrName>
                                          <p:attrName>ppt_y</p:attrName>
                                        </p:attrNameLst>
                                      </p:cBhvr>
                                      <p:rCtr x="-8073" y="-8179"/>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695B68-B413-49FC-A137-309670B43B2C}"/>
              </a:ext>
            </a:extLst>
          </p:cNvPr>
          <p:cNvPicPr>
            <a:picLocks noChangeAspect="1"/>
          </p:cNvPicPr>
          <p:nvPr/>
        </p:nvPicPr>
        <p:blipFill>
          <a:blip r:embed="rId2"/>
          <a:stretch>
            <a:fillRect/>
          </a:stretch>
        </p:blipFill>
        <p:spPr>
          <a:xfrm>
            <a:off x="626364" y="696550"/>
            <a:ext cx="7643712" cy="4325925"/>
          </a:xfrm>
          <a:prstGeom prst="rect">
            <a:avLst/>
          </a:prstGeom>
        </p:spPr>
      </p:pic>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0"/>
            <a:ext cx="2680581" cy="1371600"/>
          </a:xfrm>
          <a:prstGeom prst="rect">
            <a:avLst/>
          </a:prstGeom>
        </p:spPr>
      </p:pic>
      <p:pic>
        <p:nvPicPr>
          <p:cNvPr id="7" name="Picture 16" descr="http://devstickers.com/assets/img/pro/j4qv.png">
            <a:extLst>
              <a:ext uri="{FF2B5EF4-FFF2-40B4-BE49-F238E27FC236}">
                <a16:creationId xmlns:a16="http://schemas.microsoft.com/office/drawing/2014/main" id="{4F037C22-D9B4-4106-94A5-DEE4E5F0D3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8589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4CD98A-3B2B-448C-9D57-10C4B371CA75}"/>
              </a:ext>
            </a:extLst>
          </p:cNvPr>
          <p:cNvPicPr>
            <a:picLocks noChangeAspect="1"/>
          </p:cNvPicPr>
          <p:nvPr/>
        </p:nvPicPr>
        <p:blipFill>
          <a:blip r:embed="rId2"/>
          <a:stretch>
            <a:fillRect/>
          </a:stretch>
        </p:blipFill>
        <p:spPr>
          <a:xfrm>
            <a:off x="248770" y="852899"/>
            <a:ext cx="8431306" cy="3755120"/>
          </a:xfrm>
          <a:prstGeom prst="rect">
            <a:avLst/>
          </a:prstGeom>
        </p:spPr>
      </p:pic>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0"/>
            <a:ext cx="2680581" cy="1371600"/>
          </a:xfrm>
          <a:prstGeom prst="rect">
            <a:avLst/>
          </a:prstGeom>
        </p:spPr>
      </p:pic>
      <p:pic>
        <p:nvPicPr>
          <p:cNvPr id="6" name="Picture 16" descr="http://devstickers.com/assets/img/pro/j4qv.png">
            <a:extLst>
              <a:ext uri="{FF2B5EF4-FFF2-40B4-BE49-F238E27FC236}">
                <a16:creationId xmlns:a16="http://schemas.microsoft.com/office/drawing/2014/main" id="{CD05AEE3-202E-4A36-A7B6-CF39F536A14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28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2AAD40-AEAA-45B2-90E3-E0CDAB16E1C2}"/>
              </a:ext>
            </a:extLst>
          </p:cNvPr>
          <p:cNvPicPr>
            <a:picLocks noChangeAspect="1"/>
          </p:cNvPicPr>
          <p:nvPr/>
        </p:nvPicPr>
        <p:blipFill>
          <a:blip r:embed="rId2"/>
          <a:stretch>
            <a:fillRect/>
          </a:stretch>
        </p:blipFill>
        <p:spPr>
          <a:xfrm>
            <a:off x="316006" y="1106581"/>
            <a:ext cx="8364071" cy="3572772"/>
          </a:xfrm>
          <a:prstGeom prst="rect">
            <a:avLst/>
          </a:prstGeom>
        </p:spPr>
      </p:pic>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0"/>
            <a:ext cx="2680581" cy="1371600"/>
          </a:xfrm>
          <a:prstGeom prst="rect">
            <a:avLst/>
          </a:prstGeom>
        </p:spPr>
      </p:pic>
      <p:sp>
        <p:nvSpPr>
          <p:cNvPr id="6" name="Rectangle 5">
            <a:extLst>
              <a:ext uri="{FF2B5EF4-FFF2-40B4-BE49-F238E27FC236}">
                <a16:creationId xmlns:a16="http://schemas.microsoft.com/office/drawing/2014/main" id="{6F794298-601F-4084-9853-BDC463B873D9}"/>
              </a:ext>
            </a:extLst>
          </p:cNvPr>
          <p:cNvSpPr/>
          <p:nvPr/>
        </p:nvSpPr>
        <p:spPr>
          <a:xfrm>
            <a:off x="1130630" y="2974977"/>
            <a:ext cx="6406446" cy="524435"/>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 name="Rectangle 6">
            <a:extLst>
              <a:ext uri="{FF2B5EF4-FFF2-40B4-BE49-F238E27FC236}">
                <a16:creationId xmlns:a16="http://schemas.microsoft.com/office/drawing/2014/main" id="{3BB18E95-9737-4E8E-8351-80E7CAB5B79D}"/>
              </a:ext>
            </a:extLst>
          </p:cNvPr>
          <p:cNvSpPr/>
          <p:nvPr/>
        </p:nvSpPr>
        <p:spPr>
          <a:xfrm>
            <a:off x="1130630" y="4228876"/>
            <a:ext cx="2311817" cy="370018"/>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9" name="Picture 16" descr="http://devstickers.com/assets/img/pro/j4qv.png">
            <a:extLst>
              <a:ext uri="{FF2B5EF4-FFF2-40B4-BE49-F238E27FC236}">
                <a16:creationId xmlns:a16="http://schemas.microsoft.com/office/drawing/2014/main" id="{D4415E94-F2D3-4700-94E2-BC7FF8FFAA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3806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pic>
        <p:nvPicPr>
          <p:cNvPr id="8" name="Picture 7">
            <a:extLst>
              <a:ext uri="{FF2B5EF4-FFF2-40B4-BE49-F238E27FC236}">
                <a16:creationId xmlns:a16="http://schemas.microsoft.com/office/drawing/2014/main" id="{4255A3B3-FB40-4DB3-9E77-59445898369F}"/>
              </a:ext>
            </a:extLst>
          </p:cNvPr>
          <p:cNvPicPr>
            <a:picLocks noChangeAspect="1"/>
          </p:cNvPicPr>
          <p:nvPr/>
        </p:nvPicPr>
        <p:blipFill>
          <a:blip r:embed="rId2"/>
          <a:stretch>
            <a:fillRect/>
          </a:stretch>
        </p:blipFill>
        <p:spPr>
          <a:xfrm>
            <a:off x="107503" y="714892"/>
            <a:ext cx="7212789" cy="3080994"/>
          </a:xfrm>
          <a:prstGeom prst="rect">
            <a:avLst/>
          </a:prstGeom>
        </p:spPr>
      </p:pic>
      <p:pic>
        <p:nvPicPr>
          <p:cNvPr id="9" name="Picture 16" descr="http://devstickers.com/assets/img/pro/j4qv.png">
            <a:extLst>
              <a:ext uri="{FF2B5EF4-FFF2-40B4-BE49-F238E27FC236}">
                <a16:creationId xmlns:a16="http://schemas.microsoft.com/office/drawing/2014/main" id="{DEA57BA2-A3BA-4E32-B532-2CCB8C69D6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2186" y="423261"/>
            <a:ext cx="572208" cy="5722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FAF1EB3-E098-4751-9BEC-A8218FECA378}"/>
              </a:ext>
            </a:extLst>
          </p:cNvPr>
          <p:cNvPicPr>
            <a:picLocks noChangeAspect="1"/>
          </p:cNvPicPr>
          <p:nvPr/>
        </p:nvPicPr>
        <p:blipFill>
          <a:blip r:embed="rId4"/>
          <a:stretch>
            <a:fillRect/>
          </a:stretch>
        </p:blipFill>
        <p:spPr>
          <a:xfrm>
            <a:off x="467544" y="995469"/>
            <a:ext cx="7579225" cy="3947127"/>
          </a:xfrm>
          <a:prstGeom prst="rect">
            <a:avLst/>
          </a:prstGeom>
        </p:spPr>
      </p:pic>
      <p:pic>
        <p:nvPicPr>
          <p:cNvPr id="4" name="Picture 3">
            <a:extLst>
              <a:ext uri="{FF2B5EF4-FFF2-40B4-BE49-F238E27FC236}">
                <a16:creationId xmlns:a16="http://schemas.microsoft.com/office/drawing/2014/main" id="{B4C5E2DE-9A01-442B-8580-B17F2A3306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0" y="0"/>
            <a:ext cx="2680581" cy="1371600"/>
          </a:xfrm>
          <a:prstGeom prst="rect">
            <a:avLst/>
          </a:prstGeom>
        </p:spPr>
      </p:pic>
    </p:spTree>
    <p:extLst>
      <p:ext uri="{BB962C8B-B14F-4D97-AF65-F5344CB8AC3E}">
        <p14:creationId xmlns:p14="http://schemas.microsoft.com/office/powerpoint/2010/main" val="1182894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ppt_x"/>
                                          </p:val>
                                        </p:tav>
                                        <p:tav tm="100000">
                                          <p:val>
                                            <p:strVal val="#ppt_x"/>
                                          </p:val>
                                        </p:tav>
                                      </p:tavLst>
                                    </p:anim>
                                    <p:anim calcmode="lin" valueType="num">
                                      <p:cBhvr additive="base">
                                        <p:cTn id="8" dur="20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8"/>
                                        </p:tgtEl>
                                      </p:cBhvr>
                                      <p:by x="50000" y="50000"/>
                                    </p:animScale>
                                  </p:childTnLst>
                                </p:cTn>
                              </p:par>
                              <p:par>
                                <p:cTn id="13" presetID="42" presetClass="path" presetSubtype="0" accel="50000" decel="50000" fill="hold" nodeType="withEffect">
                                  <p:stCondLst>
                                    <p:cond delay="0"/>
                                  </p:stCondLst>
                                  <p:childTnLst>
                                    <p:animMotion origin="layout" path="M 3.61111E-6 -1.60494E-6 L -0.18959 -0.16234 " pathEditMode="relative" rAng="0" ptsTypes="AA">
                                      <p:cBhvr>
                                        <p:cTn id="14" dur="2000" fill="hold"/>
                                        <p:tgtEl>
                                          <p:spTgt spid="8"/>
                                        </p:tgtEl>
                                        <p:attrNameLst>
                                          <p:attrName>ppt_x</p:attrName>
                                          <p:attrName>ppt_y</p:attrName>
                                        </p:attrNameLst>
                                      </p:cBhvr>
                                      <p:rCtr x="-9479" y="-8117"/>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C3EB0D-FD2F-438B-93E0-E3A41D5D6FB4}"/>
              </a:ext>
            </a:extLst>
          </p:cNvPr>
          <p:cNvSpPr>
            <a:spLocks noGrp="1"/>
          </p:cNvSpPr>
          <p:nvPr>
            <p:ph type="title" idx="4294967295"/>
          </p:nvPr>
        </p:nvSpPr>
        <p:spPr>
          <a:xfrm>
            <a:off x="2735796" y="1635646"/>
            <a:ext cx="3636963" cy="1568450"/>
          </a:xfrm>
        </p:spPr>
        <p:txBody>
          <a:bodyPr/>
          <a:lstStyle/>
          <a:p>
            <a:r>
              <a:rPr lang="de-DE" dirty="0">
                <a:solidFill>
                  <a:schemeClr val="bg1"/>
                </a:solidFill>
              </a:rPr>
              <a:t>Automatisierung und Standardisierung durch Workflow Management</a:t>
            </a:r>
            <a:endParaRPr lang="en-US" dirty="0">
              <a:solidFill>
                <a:schemeClr val="bg1"/>
              </a:solidFill>
            </a:endParaRPr>
          </a:p>
        </p:txBody>
      </p:sp>
    </p:spTree>
    <p:extLst>
      <p:ext uri="{BB962C8B-B14F-4D97-AF65-F5344CB8AC3E}">
        <p14:creationId xmlns:p14="http://schemas.microsoft.com/office/powerpoint/2010/main" val="29147776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FE7F13-9901-45B5-8822-2C16D12969F6}"/>
              </a:ext>
            </a:extLst>
          </p:cNvPr>
          <p:cNvSpPr>
            <a:spLocks noGrp="1"/>
          </p:cNvSpPr>
          <p:nvPr>
            <p:ph type="title"/>
          </p:nvPr>
        </p:nvSpPr>
        <p:spPr/>
        <p:txBody>
          <a:bodyPr/>
          <a:lstStyle/>
          <a:p>
            <a:r>
              <a:rPr lang="de-DE" dirty="0"/>
              <a:t>SAS Workflow Manager</a:t>
            </a:r>
            <a:endParaRPr lang="en-US" dirty="0"/>
          </a:p>
        </p:txBody>
      </p:sp>
      <p:sp>
        <p:nvSpPr>
          <p:cNvPr id="2" name="Text Placeholder 1">
            <a:extLst>
              <a:ext uri="{FF2B5EF4-FFF2-40B4-BE49-F238E27FC236}">
                <a16:creationId xmlns:a16="http://schemas.microsoft.com/office/drawing/2014/main" id="{2A07ACF5-9545-4644-BE61-0A91A20858FB}"/>
              </a:ext>
            </a:extLst>
          </p:cNvPr>
          <p:cNvSpPr>
            <a:spLocks noGrp="1"/>
          </p:cNvSpPr>
          <p:nvPr>
            <p:ph type="body" sz="quarter" idx="11"/>
          </p:nvPr>
        </p:nvSpPr>
        <p:spPr/>
        <p:txBody>
          <a:bodyPr/>
          <a:lstStyle/>
          <a:p>
            <a:r>
              <a:rPr lang="de-DE" dirty="0"/>
              <a:t>Visuelle Erstellung wiederverwendbarer BPMN-Workflows</a:t>
            </a:r>
            <a:endParaRPr lang="en-US" dirty="0"/>
          </a:p>
        </p:txBody>
      </p:sp>
      <p:pic>
        <p:nvPicPr>
          <p:cNvPr id="10" name="Content Placeholder 9">
            <a:extLst>
              <a:ext uri="{FF2B5EF4-FFF2-40B4-BE49-F238E27FC236}">
                <a16:creationId xmlns:a16="http://schemas.microsoft.com/office/drawing/2014/main" id="{3DED64B6-6BE9-4323-9FD6-BF83B3356F42}"/>
              </a:ext>
            </a:extLst>
          </p:cNvPr>
          <p:cNvPicPr>
            <a:picLocks noGrp="1" noChangeAspect="1"/>
          </p:cNvPicPr>
          <p:nvPr>
            <p:ph sz="quarter" idx="4294967295"/>
          </p:nvPr>
        </p:nvPicPr>
        <p:blipFill rotWithShape="1">
          <a:blip r:embed="rId3"/>
          <a:srcRect t="5432" r="42075" b="3068"/>
          <a:stretch/>
        </p:blipFill>
        <p:spPr>
          <a:xfrm>
            <a:off x="5040052" y="1168400"/>
            <a:ext cx="3852428" cy="3578866"/>
          </a:xfrm>
          <a:prstGeom prst="rect">
            <a:avLst/>
          </a:prstGeom>
        </p:spPr>
      </p:pic>
      <p:pic>
        <p:nvPicPr>
          <p:cNvPr id="4" name="Picture 3">
            <a:extLst>
              <a:ext uri="{FF2B5EF4-FFF2-40B4-BE49-F238E27FC236}">
                <a16:creationId xmlns:a16="http://schemas.microsoft.com/office/drawing/2014/main" id="{24A04904-B1FC-4E21-B7CF-04DB079B0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008" y="1438343"/>
            <a:ext cx="6331104" cy="3239503"/>
          </a:xfrm>
          <a:prstGeom prst="rect">
            <a:avLst/>
          </a:prstGeom>
        </p:spPr>
      </p:pic>
      <p:pic>
        <p:nvPicPr>
          <p:cNvPr id="8" name="Picture 16" descr="http://devstickers.com/assets/img/pro/j4qv.png">
            <a:extLst>
              <a:ext uri="{FF2B5EF4-FFF2-40B4-BE49-F238E27FC236}">
                <a16:creationId xmlns:a16="http://schemas.microsoft.com/office/drawing/2014/main" id="{F819402F-DD9F-47F3-B7A9-673D739B80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4440" y="2771990"/>
            <a:ext cx="572208" cy="57220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2B2B3CDC-2396-401D-95CC-A20714F9552E}"/>
              </a:ext>
            </a:extLst>
          </p:cNvPr>
          <p:cNvGrpSpPr/>
          <p:nvPr/>
        </p:nvGrpSpPr>
        <p:grpSpPr>
          <a:xfrm>
            <a:off x="3633738" y="1131590"/>
            <a:ext cx="960375" cy="1201375"/>
            <a:chOff x="-75034" y="1893893"/>
            <a:chExt cx="1138747" cy="1356960"/>
          </a:xfrm>
          <a:noFill/>
        </p:grpSpPr>
        <p:sp>
          <p:nvSpPr>
            <p:cNvPr id="7" name="Freeform 13">
              <a:extLst>
                <a:ext uri="{FF2B5EF4-FFF2-40B4-BE49-F238E27FC236}">
                  <a16:creationId xmlns:a16="http://schemas.microsoft.com/office/drawing/2014/main" id="{0AF51C0A-2033-43F3-9F27-03F6066E02C7}"/>
                </a:ext>
              </a:extLst>
            </p:cNvPr>
            <p:cNvSpPr>
              <a:spLocks noChangeAspect="1" noEditPoints="1"/>
            </p:cNvSpPr>
            <p:nvPr/>
          </p:nvSpPr>
          <p:spPr bwMode="auto">
            <a:xfrm>
              <a:off x="221549" y="1893893"/>
              <a:ext cx="704191" cy="821873"/>
            </a:xfrm>
            <a:custGeom>
              <a:avLst/>
              <a:gdLst>
                <a:gd name="T0" fmla="*/ 3220 w 4109"/>
                <a:gd name="T1" fmla="*/ 804 h 4799"/>
                <a:gd name="T2" fmla="*/ 2977 w 4109"/>
                <a:gd name="T3" fmla="*/ 942 h 4799"/>
                <a:gd name="T4" fmla="*/ 3107 w 4109"/>
                <a:gd name="T5" fmla="*/ 688 h 4799"/>
                <a:gd name="T6" fmla="*/ 2970 w 4109"/>
                <a:gd name="T7" fmla="*/ 632 h 4799"/>
                <a:gd name="T8" fmla="*/ 3350 w 4109"/>
                <a:gd name="T9" fmla="*/ 593 h 4799"/>
                <a:gd name="T10" fmla="*/ 3181 w 4109"/>
                <a:gd name="T11" fmla="*/ 1105 h 4799"/>
                <a:gd name="T12" fmla="*/ 3068 w 4109"/>
                <a:gd name="T13" fmla="*/ 996 h 4799"/>
                <a:gd name="T14" fmla="*/ 3975 w 4109"/>
                <a:gd name="T15" fmla="*/ 1287 h 4799"/>
                <a:gd name="T16" fmla="*/ 3165 w 4109"/>
                <a:gd name="T17" fmla="*/ 1442 h 4799"/>
                <a:gd name="T18" fmla="*/ 2693 w 4109"/>
                <a:gd name="T19" fmla="*/ 1509 h 4799"/>
                <a:gd name="T20" fmla="*/ 2357 w 4109"/>
                <a:gd name="T21" fmla="*/ 1442 h 4799"/>
                <a:gd name="T22" fmla="*/ 2357 w 4109"/>
                <a:gd name="T23" fmla="*/ 132 h 4799"/>
                <a:gd name="T24" fmla="*/ 3975 w 4109"/>
                <a:gd name="T25" fmla="*/ 1287 h 4799"/>
                <a:gd name="T26" fmla="*/ 3820 w 4109"/>
                <a:gd name="T27" fmla="*/ 0 h 4799"/>
                <a:gd name="T28" fmla="*/ 2068 w 4109"/>
                <a:gd name="T29" fmla="*/ 1287 h 4799"/>
                <a:gd name="T30" fmla="*/ 2559 w 4109"/>
                <a:gd name="T31" fmla="*/ 2047 h 4799"/>
                <a:gd name="T32" fmla="*/ 2674 w 4109"/>
                <a:gd name="T33" fmla="*/ 2094 h 4799"/>
                <a:gd name="T34" fmla="*/ 4109 w 4109"/>
                <a:gd name="T35" fmla="*/ 1287 h 4799"/>
                <a:gd name="T36" fmla="*/ 3820 w 4109"/>
                <a:gd name="T37" fmla="*/ 0 h 4799"/>
                <a:gd name="T38" fmla="*/ 1805 w 4109"/>
                <a:gd name="T39" fmla="*/ 3530 h 4799"/>
                <a:gd name="T40" fmla="*/ 1931 w 4109"/>
                <a:gd name="T41" fmla="*/ 3405 h 4799"/>
                <a:gd name="T42" fmla="*/ 1391 w 4109"/>
                <a:gd name="T43" fmla="*/ 3405 h 4799"/>
                <a:gd name="T44" fmla="*/ 1265 w 4109"/>
                <a:gd name="T45" fmla="*/ 3279 h 4799"/>
                <a:gd name="T46" fmla="*/ 2599 w 4109"/>
                <a:gd name="T47" fmla="*/ 3907 h 4799"/>
                <a:gd name="T48" fmla="*/ 2533 w 4109"/>
                <a:gd name="T49" fmla="*/ 3830 h 4799"/>
                <a:gd name="T50" fmla="*/ 2813 w 4109"/>
                <a:gd name="T51" fmla="*/ 3694 h 4799"/>
                <a:gd name="T52" fmla="*/ 2399 w 4109"/>
                <a:gd name="T53" fmla="*/ 3830 h 4799"/>
                <a:gd name="T54" fmla="*/ 1433 w 4109"/>
                <a:gd name="T55" fmla="*/ 4665 h 4799"/>
                <a:gd name="T56" fmla="*/ 647 w 4109"/>
                <a:gd name="T57" fmla="*/ 3026 h 4799"/>
                <a:gd name="T58" fmla="*/ 2399 w 4109"/>
                <a:gd name="T59" fmla="*/ 3830 h 4799"/>
                <a:gd name="T60" fmla="*/ 408 w 4109"/>
                <a:gd name="T61" fmla="*/ 3907 h 4799"/>
                <a:gd name="T62" fmla="*/ 464 w 4109"/>
                <a:gd name="T63" fmla="*/ 3489 h 4799"/>
                <a:gd name="T64" fmla="*/ 408 w 4109"/>
                <a:gd name="T65" fmla="*/ 3907 h 4799"/>
                <a:gd name="T66" fmla="*/ 148 w 4109"/>
                <a:gd name="T67" fmla="*/ 2863 h 4799"/>
                <a:gd name="T68" fmla="*/ 326 w 4109"/>
                <a:gd name="T69" fmla="*/ 2822 h 4799"/>
                <a:gd name="T70" fmla="*/ 514 w 4109"/>
                <a:gd name="T71" fmla="*/ 2412 h 4799"/>
                <a:gd name="T72" fmla="*/ 890 w 4109"/>
                <a:gd name="T73" fmla="*/ 2017 h 4799"/>
                <a:gd name="T74" fmla="*/ 1475 w 4109"/>
                <a:gd name="T75" fmla="*/ 1902 h 4799"/>
                <a:gd name="T76" fmla="*/ 2113 w 4109"/>
                <a:gd name="T77" fmla="*/ 1967 h 4799"/>
                <a:gd name="T78" fmla="*/ 2098 w 4109"/>
                <a:gd name="T79" fmla="*/ 2149 h 4799"/>
                <a:gd name="T80" fmla="*/ 2507 w 4109"/>
                <a:gd name="T81" fmla="*/ 2502 h 4799"/>
                <a:gd name="T82" fmla="*/ 2600 w 4109"/>
                <a:gd name="T83" fmla="*/ 2997 h 4799"/>
                <a:gd name="T84" fmla="*/ 2392 w 4109"/>
                <a:gd name="T85" fmla="*/ 2895 h 4799"/>
                <a:gd name="T86" fmla="*/ 2366 w 4109"/>
                <a:gd name="T87" fmla="*/ 2896 h 4799"/>
                <a:gd name="T88" fmla="*/ 546 w 4109"/>
                <a:gd name="T89" fmla="*/ 2930 h 4799"/>
                <a:gd name="T90" fmla="*/ 408 w 4109"/>
                <a:gd name="T91" fmla="*/ 3347 h 4799"/>
                <a:gd name="T92" fmla="*/ 148 w 4109"/>
                <a:gd name="T93" fmla="*/ 2863 h 4799"/>
                <a:gd name="T94" fmla="*/ 2690 w 4109"/>
                <a:gd name="T95" fmla="*/ 3104 h 4799"/>
                <a:gd name="T96" fmla="*/ 2939 w 4109"/>
                <a:gd name="T97" fmla="*/ 3110 h 4799"/>
                <a:gd name="T98" fmla="*/ 2843 w 4109"/>
                <a:gd name="T99" fmla="*/ 2408 h 4799"/>
                <a:gd name="T100" fmla="*/ 2298 w 4109"/>
                <a:gd name="T101" fmla="*/ 1999 h 4799"/>
                <a:gd name="T102" fmla="*/ 2315 w 4109"/>
                <a:gd name="T103" fmla="*/ 1867 h 4799"/>
                <a:gd name="T104" fmla="*/ 1700 w 4109"/>
                <a:gd name="T105" fmla="*/ 1663 h 4799"/>
                <a:gd name="T106" fmla="*/ 968 w 4109"/>
                <a:gd name="T107" fmla="*/ 1783 h 4799"/>
                <a:gd name="T108" fmla="*/ 485 w 4109"/>
                <a:gd name="T109" fmla="*/ 2232 h 4799"/>
                <a:gd name="T110" fmla="*/ 256 w 4109"/>
                <a:gd name="T111" fmla="*/ 2136 h 4799"/>
                <a:gd name="T112" fmla="*/ 58 w 4109"/>
                <a:gd name="T113" fmla="*/ 2636 h 4799"/>
                <a:gd name="T114" fmla="*/ 61 w 4109"/>
                <a:gd name="T115" fmla="*/ 3694 h 4799"/>
                <a:gd name="T116" fmla="*/ 1433 w 4109"/>
                <a:gd name="T117" fmla="*/ 4799 h 4799"/>
                <a:gd name="T118" fmla="*/ 2599 w 4109"/>
                <a:gd name="T119" fmla="*/ 4041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09" h="4799">
                  <a:moveTo>
                    <a:pt x="3350" y="593"/>
                  </a:moveTo>
                  <a:lnTo>
                    <a:pt x="3350" y="593"/>
                  </a:lnTo>
                  <a:cubicBezTo>
                    <a:pt x="3350" y="695"/>
                    <a:pt x="3300" y="742"/>
                    <a:pt x="3220" y="804"/>
                  </a:cubicBezTo>
                  <a:cubicBezTo>
                    <a:pt x="3170" y="843"/>
                    <a:pt x="3158" y="863"/>
                    <a:pt x="3158" y="912"/>
                  </a:cubicBezTo>
                  <a:lnTo>
                    <a:pt x="3158" y="942"/>
                  </a:lnTo>
                  <a:lnTo>
                    <a:pt x="2977" y="942"/>
                  </a:lnTo>
                  <a:lnTo>
                    <a:pt x="2977" y="898"/>
                  </a:lnTo>
                  <a:cubicBezTo>
                    <a:pt x="2977" y="816"/>
                    <a:pt x="3008" y="777"/>
                    <a:pt x="3068" y="724"/>
                  </a:cubicBezTo>
                  <a:lnTo>
                    <a:pt x="3107" y="688"/>
                  </a:lnTo>
                  <a:cubicBezTo>
                    <a:pt x="3133" y="664"/>
                    <a:pt x="3154" y="641"/>
                    <a:pt x="3154" y="605"/>
                  </a:cubicBezTo>
                  <a:cubicBezTo>
                    <a:pt x="3154" y="557"/>
                    <a:pt x="3122" y="524"/>
                    <a:pt x="3070" y="524"/>
                  </a:cubicBezTo>
                  <a:cubicBezTo>
                    <a:pt x="3006" y="524"/>
                    <a:pt x="2972" y="576"/>
                    <a:pt x="2970" y="632"/>
                  </a:cubicBezTo>
                  <a:lnTo>
                    <a:pt x="2785" y="612"/>
                  </a:lnTo>
                  <a:cubicBezTo>
                    <a:pt x="2803" y="444"/>
                    <a:pt x="2928" y="361"/>
                    <a:pt x="3076" y="361"/>
                  </a:cubicBezTo>
                  <a:cubicBezTo>
                    <a:pt x="3215" y="361"/>
                    <a:pt x="3350" y="431"/>
                    <a:pt x="3350" y="593"/>
                  </a:cubicBezTo>
                  <a:lnTo>
                    <a:pt x="3350" y="593"/>
                  </a:lnTo>
                  <a:close/>
                  <a:moveTo>
                    <a:pt x="3181" y="1105"/>
                  </a:moveTo>
                  <a:lnTo>
                    <a:pt x="3181" y="1105"/>
                  </a:lnTo>
                  <a:cubicBezTo>
                    <a:pt x="3181" y="1167"/>
                    <a:pt x="3131" y="1216"/>
                    <a:pt x="3068" y="1216"/>
                  </a:cubicBezTo>
                  <a:cubicBezTo>
                    <a:pt x="3007" y="1216"/>
                    <a:pt x="2955" y="1168"/>
                    <a:pt x="2955" y="1107"/>
                  </a:cubicBezTo>
                  <a:cubicBezTo>
                    <a:pt x="2955" y="1046"/>
                    <a:pt x="3006" y="996"/>
                    <a:pt x="3068" y="996"/>
                  </a:cubicBezTo>
                  <a:cubicBezTo>
                    <a:pt x="3130" y="996"/>
                    <a:pt x="3181" y="1045"/>
                    <a:pt x="3181" y="1105"/>
                  </a:cubicBezTo>
                  <a:lnTo>
                    <a:pt x="3181" y="1105"/>
                  </a:lnTo>
                  <a:close/>
                  <a:moveTo>
                    <a:pt x="3975" y="1287"/>
                  </a:moveTo>
                  <a:lnTo>
                    <a:pt x="3975" y="1287"/>
                  </a:lnTo>
                  <a:cubicBezTo>
                    <a:pt x="3975" y="1373"/>
                    <a:pt x="3905" y="1442"/>
                    <a:pt x="3820" y="1442"/>
                  </a:cubicBezTo>
                  <a:lnTo>
                    <a:pt x="3165" y="1442"/>
                  </a:lnTo>
                  <a:cubicBezTo>
                    <a:pt x="3147" y="1442"/>
                    <a:pt x="3130" y="1449"/>
                    <a:pt x="3117" y="1462"/>
                  </a:cubicBezTo>
                  <a:lnTo>
                    <a:pt x="2693" y="1885"/>
                  </a:lnTo>
                  <a:lnTo>
                    <a:pt x="2693" y="1509"/>
                  </a:lnTo>
                  <a:cubicBezTo>
                    <a:pt x="2693" y="1491"/>
                    <a:pt x="2686" y="1474"/>
                    <a:pt x="2674" y="1462"/>
                  </a:cubicBezTo>
                  <a:cubicBezTo>
                    <a:pt x="2661" y="1449"/>
                    <a:pt x="2644" y="1442"/>
                    <a:pt x="2626" y="1442"/>
                  </a:cubicBezTo>
                  <a:lnTo>
                    <a:pt x="2357" y="1442"/>
                  </a:lnTo>
                  <a:cubicBezTo>
                    <a:pt x="2272" y="1442"/>
                    <a:pt x="2202" y="1373"/>
                    <a:pt x="2202" y="1287"/>
                  </a:cubicBezTo>
                  <a:lnTo>
                    <a:pt x="2202" y="288"/>
                  </a:lnTo>
                  <a:cubicBezTo>
                    <a:pt x="2202" y="202"/>
                    <a:pt x="2272" y="132"/>
                    <a:pt x="2357" y="132"/>
                  </a:cubicBezTo>
                  <a:lnTo>
                    <a:pt x="3820" y="132"/>
                  </a:lnTo>
                  <a:cubicBezTo>
                    <a:pt x="3905" y="132"/>
                    <a:pt x="3975" y="202"/>
                    <a:pt x="3975" y="288"/>
                  </a:cubicBezTo>
                  <a:lnTo>
                    <a:pt x="3975" y="1287"/>
                  </a:lnTo>
                  <a:lnTo>
                    <a:pt x="3975" y="1287"/>
                  </a:lnTo>
                  <a:close/>
                  <a:moveTo>
                    <a:pt x="3820" y="0"/>
                  </a:moveTo>
                  <a:lnTo>
                    <a:pt x="3820" y="0"/>
                  </a:lnTo>
                  <a:lnTo>
                    <a:pt x="2357" y="0"/>
                  </a:lnTo>
                  <a:cubicBezTo>
                    <a:pt x="2198" y="0"/>
                    <a:pt x="2068" y="128"/>
                    <a:pt x="2068" y="288"/>
                  </a:cubicBezTo>
                  <a:lnTo>
                    <a:pt x="2068" y="1287"/>
                  </a:lnTo>
                  <a:cubicBezTo>
                    <a:pt x="2068" y="1447"/>
                    <a:pt x="2198" y="1576"/>
                    <a:pt x="2357" y="1576"/>
                  </a:cubicBezTo>
                  <a:lnTo>
                    <a:pt x="2559" y="1576"/>
                  </a:lnTo>
                  <a:lnTo>
                    <a:pt x="2559" y="2047"/>
                  </a:lnTo>
                  <a:cubicBezTo>
                    <a:pt x="2559" y="2074"/>
                    <a:pt x="2576" y="2098"/>
                    <a:pt x="2601" y="2109"/>
                  </a:cubicBezTo>
                  <a:cubicBezTo>
                    <a:pt x="2609" y="2112"/>
                    <a:pt x="2618" y="2114"/>
                    <a:pt x="2626" y="2114"/>
                  </a:cubicBezTo>
                  <a:cubicBezTo>
                    <a:pt x="2644" y="2114"/>
                    <a:pt x="2661" y="2107"/>
                    <a:pt x="2674" y="2094"/>
                  </a:cubicBezTo>
                  <a:lnTo>
                    <a:pt x="3192" y="1576"/>
                  </a:lnTo>
                  <a:lnTo>
                    <a:pt x="3820" y="1576"/>
                  </a:lnTo>
                  <a:cubicBezTo>
                    <a:pt x="3979" y="1576"/>
                    <a:pt x="4109" y="1447"/>
                    <a:pt x="4109" y="1287"/>
                  </a:cubicBezTo>
                  <a:lnTo>
                    <a:pt x="4109" y="288"/>
                  </a:lnTo>
                  <a:cubicBezTo>
                    <a:pt x="4109" y="128"/>
                    <a:pt x="3979" y="0"/>
                    <a:pt x="3820" y="0"/>
                  </a:cubicBezTo>
                  <a:lnTo>
                    <a:pt x="3820" y="0"/>
                  </a:lnTo>
                  <a:close/>
                  <a:moveTo>
                    <a:pt x="1931" y="3405"/>
                  </a:moveTo>
                  <a:lnTo>
                    <a:pt x="1931" y="3405"/>
                  </a:lnTo>
                  <a:cubicBezTo>
                    <a:pt x="1931" y="3474"/>
                    <a:pt x="1874" y="3530"/>
                    <a:pt x="1805" y="3530"/>
                  </a:cubicBezTo>
                  <a:cubicBezTo>
                    <a:pt x="1736" y="3530"/>
                    <a:pt x="1680" y="3474"/>
                    <a:pt x="1680" y="3405"/>
                  </a:cubicBezTo>
                  <a:cubicBezTo>
                    <a:pt x="1680" y="3335"/>
                    <a:pt x="1736" y="3279"/>
                    <a:pt x="1805" y="3279"/>
                  </a:cubicBezTo>
                  <a:cubicBezTo>
                    <a:pt x="1874" y="3279"/>
                    <a:pt x="1931" y="3335"/>
                    <a:pt x="1931" y="3405"/>
                  </a:cubicBezTo>
                  <a:lnTo>
                    <a:pt x="1931" y="3405"/>
                  </a:lnTo>
                  <a:close/>
                  <a:moveTo>
                    <a:pt x="1391" y="3405"/>
                  </a:moveTo>
                  <a:lnTo>
                    <a:pt x="1391" y="3405"/>
                  </a:lnTo>
                  <a:cubicBezTo>
                    <a:pt x="1391" y="3474"/>
                    <a:pt x="1334" y="3530"/>
                    <a:pt x="1265" y="3530"/>
                  </a:cubicBezTo>
                  <a:cubicBezTo>
                    <a:pt x="1196" y="3530"/>
                    <a:pt x="1140" y="3474"/>
                    <a:pt x="1140" y="3405"/>
                  </a:cubicBezTo>
                  <a:cubicBezTo>
                    <a:pt x="1140" y="3335"/>
                    <a:pt x="1196" y="3279"/>
                    <a:pt x="1265" y="3279"/>
                  </a:cubicBezTo>
                  <a:cubicBezTo>
                    <a:pt x="1334" y="3279"/>
                    <a:pt x="1391" y="3335"/>
                    <a:pt x="1391" y="3405"/>
                  </a:cubicBezTo>
                  <a:lnTo>
                    <a:pt x="1391" y="3405"/>
                  </a:lnTo>
                  <a:close/>
                  <a:moveTo>
                    <a:pt x="2599" y="3907"/>
                  </a:moveTo>
                  <a:lnTo>
                    <a:pt x="2599" y="3907"/>
                  </a:lnTo>
                  <a:cubicBezTo>
                    <a:pt x="2575" y="3907"/>
                    <a:pt x="2552" y="3902"/>
                    <a:pt x="2530" y="3894"/>
                  </a:cubicBezTo>
                  <a:cubicBezTo>
                    <a:pt x="2531" y="3873"/>
                    <a:pt x="2533" y="3852"/>
                    <a:pt x="2533" y="3830"/>
                  </a:cubicBezTo>
                  <a:lnTo>
                    <a:pt x="2533" y="3493"/>
                  </a:lnTo>
                  <a:cubicBezTo>
                    <a:pt x="2554" y="3485"/>
                    <a:pt x="2576" y="3481"/>
                    <a:pt x="2599" y="3481"/>
                  </a:cubicBezTo>
                  <a:cubicBezTo>
                    <a:pt x="2717" y="3481"/>
                    <a:pt x="2813" y="3576"/>
                    <a:pt x="2813" y="3694"/>
                  </a:cubicBezTo>
                  <a:cubicBezTo>
                    <a:pt x="2813" y="3812"/>
                    <a:pt x="2717" y="3907"/>
                    <a:pt x="2599" y="3907"/>
                  </a:cubicBezTo>
                  <a:lnTo>
                    <a:pt x="2599" y="3907"/>
                  </a:lnTo>
                  <a:close/>
                  <a:moveTo>
                    <a:pt x="2399" y="3830"/>
                  </a:moveTo>
                  <a:lnTo>
                    <a:pt x="2399" y="3830"/>
                  </a:lnTo>
                  <a:cubicBezTo>
                    <a:pt x="2399" y="4290"/>
                    <a:pt x="2025" y="4665"/>
                    <a:pt x="1565" y="4665"/>
                  </a:cubicBezTo>
                  <a:lnTo>
                    <a:pt x="1433" y="4665"/>
                  </a:lnTo>
                  <a:cubicBezTo>
                    <a:pt x="973" y="4665"/>
                    <a:pt x="598" y="4290"/>
                    <a:pt x="598" y="3829"/>
                  </a:cubicBezTo>
                  <a:lnTo>
                    <a:pt x="598" y="3236"/>
                  </a:lnTo>
                  <a:cubicBezTo>
                    <a:pt x="598" y="3163"/>
                    <a:pt x="615" y="3091"/>
                    <a:pt x="647" y="3026"/>
                  </a:cubicBezTo>
                  <a:cubicBezTo>
                    <a:pt x="823" y="3076"/>
                    <a:pt x="1411" y="3206"/>
                    <a:pt x="2355" y="3034"/>
                  </a:cubicBezTo>
                  <a:cubicBezTo>
                    <a:pt x="2384" y="3097"/>
                    <a:pt x="2399" y="3166"/>
                    <a:pt x="2399" y="3236"/>
                  </a:cubicBezTo>
                  <a:lnTo>
                    <a:pt x="2399" y="3830"/>
                  </a:lnTo>
                  <a:lnTo>
                    <a:pt x="2399" y="3830"/>
                  </a:lnTo>
                  <a:close/>
                  <a:moveTo>
                    <a:pt x="408" y="3907"/>
                  </a:moveTo>
                  <a:lnTo>
                    <a:pt x="408" y="3907"/>
                  </a:lnTo>
                  <a:cubicBezTo>
                    <a:pt x="291" y="3907"/>
                    <a:pt x="195" y="3812"/>
                    <a:pt x="195" y="3694"/>
                  </a:cubicBezTo>
                  <a:cubicBezTo>
                    <a:pt x="195" y="3576"/>
                    <a:pt x="291" y="3481"/>
                    <a:pt x="408" y="3481"/>
                  </a:cubicBezTo>
                  <a:cubicBezTo>
                    <a:pt x="427" y="3481"/>
                    <a:pt x="446" y="3484"/>
                    <a:pt x="464" y="3489"/>
                  </a:cubicBezTo>
                  <a:lnTo>
                    <a:pt x="464" y="3829"/>
                  </a:lnTo>
                  <a:cubicBezTo>
                    <a:pt x="464" y="3853"/>
                    <a:pt x="466" y="3875"/>
                    <a:pt x="468" y="3898"/>
                  </a:cubicBezTo>
                  <a:cubicBezTo>
                    <a:pt x="448" y="3903"/>
                    <a:pt x="429" y="3907"/>
                    <a:pt x="408" y="3907"/>
                  </a:cubicBezTo>
                  <a:lnTo>
                    <a:pt x="408" y="3907"/>
                  </a:lnTo>
                  <a:close/>
                  <a:moveTo>
                    <a:pt x="148" y="2863"/>
                  </a:moveTo>
                  <a:lnTo>
                    <a:pt x="148" y="2863"/>
                  </a:lnTo>
                  <a:cubicBezTo>
                    <a:pt x="175" y="2875"/>
                    <a:pt x="208" y="2886"/>
                    <a:pt x="246" y="2893"/>
                  </a:cubicBezTo>
                  <a:cubicBezTo>
                    <a:pt x="267" y="2898"/>
                    <a:pt x="288" y="2892"/>
                    <a:pt x="304" y="2878"/>
                  </a:cubicBezTo>
                  <a:cubicBezTo>
                    <a:pt x="320" y="2864"/>
                    <a:pt x="328" y="2843"/>
                    <a:pt x="326" y="2822"/>
                  </a:cubicBezTo>
                  <a:cubicBezTo>
                    <a:pt x="326" y="2819"/>
                    <a:pt x="304" y="2541"/>
                    <a:pt x="355" y="2290"/>
                  </a:cubicBezTo>
                  <a:lnTo>
                    <a:pt x="454" y="2393"/>
                  </a:lnTo>
                  <a:cubicBezTo>
                    <a:pt x="470" y="2409"/>
                    <a:pt x="492" y="2416"/>
                    <a:pt x="514" y="2412"/>
                  </a:cubicBezTo>
                  <a:cubicBezTo>
                    <a:pt x="535" y="2409"/>
                    <a:pt x="554" y="2395"/>
                    <a:pt x="563" y="2375"/>
                  </a:cubicBezTo>
                  <a:cubicBezTo>
                    <a:pt x="565" y="2372"/>
                    <a:pt x="678" y="2130"/>
                    <a:pt x="844" y="1922"/>
                  </a:cubicBezTo>
                  <a:cubicBezTo>
                    <a:pt x="854" y="1951"/>
                    <a:pt x="869" y="1983"/>
                    <a:pt x="890" y="2017"/>
                  </a:cubicBezTo>
                  <a:cubicBezTo>
                    <a:pt x="910" y="2049"/>
                    <a:pt x="951" y="2058"/>
                    <a:pt x="982" y="2039"/>
                  </a:cubicBezTo>
                  <a:cubicBezTo>
                    <a:pt x="985" y="2037"/>
                    <a:pt x="1228" y="1886"/>
                    <a:pt x="1487" y="1797"/>
                  </a:cubicBezTo>
                  <a:cubicBezTo>
                    <a:pt x="1480" y="1827"/>
                    <a:pt x="1475" y="1862"/>
                    <a:pt x="1475" y="1902"/>
                  </a:cubicBezTo>
                  <a:cubicBezTo>
                    <a:pt x="1475" y="1921"/>
                    <a:pt x="1483" y="1939"/>
                    <a:pt x="1497" y="1952"/>
                  </a:cubicBezTo>
                  <a:cubicBezTo>
                    <a:pt x="1512" y="1965"/>
                    <a:pt x="1531" y="1971"/>
                    <a:pt x="1550" y="1969"/>
                  </a:cubicBezTo>
                  <a:cubicBezTo>
                    <a:pt x="1553" y="1968"/>
                    <a:pt x="1841" y="1934"/>
                    <a:pt x="2113" y="1967"/>
                  </a:cubicBezTo>
                  <a:cubicBezTo>
                    <a:pt x="2094" y="1990"/>
                    <a:pt x="2074" y="2019"/>
                    <a:pt x="2056" y="2054"/>
                  </a:cubicBezTo>
                  <a:cubicBezTo>
                    <a:pt x="2047" y="2072"/>
                    <a:pt x="2047" y="2093"/>
                    <a:pt x="2055" y="2111"/>
                  </a:cubicBezTo>
                  <a:cubicBezTo>
                    <a:pt x="2063" y="2129"/>
                    <a:pt x="2079" y="2143"/>
                    <a:pt x="2098" y="2149"/>
                  </a:cubicBezTo>
                  <a:cubicBezTo>
                    <a:pt x="2101" y="2150"/>
                    <a:pt x="2360" y="2225"/>
                    <a:pt x="2600" y="2349"/>
                  </a:cubicBezTo>
                  <a:cubicBezTo>
                    <a:pt x="2573" y="2365"/>
                    <a:pt x="2544" y="2387"/>
                    <a:pt x="2515" y="2416"/>
                  </a:cubicBezTo>
                  <a:cubicBezTo>
                    <a:pt x="2491" y="2439"/>
                    <a:pt x="2488" y="2475"/>
                    <a:pt x="2507" y="2502"/>
                  </a:cubicBezTo>
                  <a:cubicBezTo>
                    <a:pt x="2508" y="2504"/>
                    <a:pt x="2662" y="2728"/>
                    <a:pt x="2758" y="2978"/>
                  </a:cubicBezTo>
                  <a:cubicBezTo>
                    <a:pt x="2728" y="2972"/>
                    <a:pt x="2692" y="2968"/>
                    <a:pt x="2653" y="2969"/>
                  </a:cubicBezTo>
                  <a:cubicBezTo>
                    <a:pt x="2632" y="2969"/>
                    <a:pt x="2612" y="2979"/>
                    <a:pt x="2600" y="2997"/>
                  </a:cubicBezTo>
                  <a:cubicBezTo>
                    <a:pt x="2597" y="3000"/>
                    <a:pt x="2560" y="3055"/>
                    <a:pt x="2524" y="3138"/>
                  </a:cubicBezTo>
                  <a:cubicBezTo>
                    <a:pt x="2512" y="3064"/>
                    <a:pt x="2488" y="2993"/>
                    <a:pt x="2450" y="2928"/>
                  </a:cubicBezTo>
                  <a:cubicBezTo>
                    <a:pt x="2438" y="2907"/>
                    <a:pt x="2416" y="2895"/>
                    <a:pt x="2392" y="2895"/>
                  </a:cubicBezTo>
                  <a:cubicBezTo>
                    <a:pt x="2392" y="2895"/>
                    <a:pt x="2391" y="2895"/>
                    <a:pt x="2391" y="2895"/>
                  </a:cubicBezTo>
                  <a:lnTo>
                    <a:pt x="2377" y="2895"/>
                  </a:lnTo>
                  <a:cubicBezTo>
                    <a:pt x="2373" y="2895"/>
                    <a:pt x="2370" y="2895"/>
                    <a:pt x="2366" y="2896"/>
                  </a:cubicBezTo>
                  <a:cubicBezTo>
                    <a:pt x="1265" y="3104"/>
                    <a:pt x="644" y="2884"/>
                    <a:pt x="638" y="2882"/>
                  </a:cubicBezTo>
                  <a:cubicBezTo>
                    <a:pt x="604" y="2870"/>
                    <a:pt x="565" y="2887"/>
                    <a:pt x="552" y="2921"/>
                  </a:cubicBezTo>
                  <a:cubicBezTo>
                    <a:pt x="550" y="2924"/>
                    <a:pt x="548" y="2927"/>
                    <a:pt x="546" y="2930"/>
                  </a:cubicBezTo>
                  <a:cubicBezTo>
                    <a:pt x="493" y="3023"/>
                    <a:pt x="464" y="3129"/>
                    <a:pt x="464" y="3236"/>
                  </a:cubicBezTo>
                  <a:lnTo>
                    <a:pt x="464" y="3352"/>
                  </a:lnTo>
                  <a:cubicBezTo>
                    <a:pt x="446" y="3349"/>
                    <a:pt x="427" y="3347"/>
                    <a:pt x="408" y="3347"/>
                  </a:cubicBezTo>
                  <a:cubicBezTo>
                    <a:pt x="366" y="3347"/>
                    <a:pt x="325" y="3356"/>
                    <a:pt x="288" y="3370"/>
                  </a:cubicBezTo>
                  <a:cubicBezTo>
                    <a:pt x="252" y="3273"/>
                    <a:pt x="179" y="3059"/>
                    <a:pt x="148" y="2863"/>
                  </a:cubicBezTo>
                  <a:lnTo>
                    <a:pt x="148" y="2863"/>
                  </a:lnTo>
                  <a:close/>
                  <a:moveTo>
                    <a:pt x="2601" y="3347"/>
                  </a:moveTo>
                  <a:lnTo>
                    <a:pt x="2601" y="3347"/>
                  </a:lnTo>
                  <a:cubicBezTo>
                    <a:pt x="2618" y="3238"/>
                    <a:pt x="2664" y="3148"/>
                    <a:pt x="2690" y="3104"/>
                  </a:cubicBezTo>
                  <a:cubicBezTo>
                    <a:pt x="2785" y="3111"/>
                    <a:pt x="2814" y="3156"/>
                    <a:pt x="2814" y="3157"/>
                  </a:cubicBezTo>
                  <a:cubicBezTo>
                    <a:pt x="2830" y="3187"/>
                    <a:pt x="2866" y="3200"/>
                    <a:pt x="2897" y="3189"/>
                  </a:cubicBezTo>
                  <a:cubicBezTo>
                    <a:pt x="2929" y="3177"/>
                    <a:pt x="2947" y="3143"/>
                    <a:pt x="2939" y="3110"/>
                  </a:cubicBezTo>
                  <a:cubicBezTo>
                    <a:pt x="2877" y="2850"/>
                    <a:pt x="2720" y="2585"/>
                    <a:pt x="2650" y="2476"/>
                  </a:cubicBezTo>
                  <a:cubicBezTo>
                    <a:pt x="2716" y="2430"/>
                    <a:pt x="2761" y="2441"/>
                    <a:pt x="2761" y="2441"/>
                  </a:cubicBezTo>
                  <a:cubicBezTo>
                    <a:pt x="2793" y="2452"/>
                    <a:pt x="2828" y="2438"/>
                    <a:pt x="2843" y="2408"/>
                  </a:cubicBezTo>
                  <a:cubicBezTo>
                    <a:pt x="2858" y="2377"/>
                    <a:pt x="2848" y="2340"/>
                    <a:pt x="2820" y="2322"/>
                  </a:cubicBezTo>
                  <a:cubicBezTo>
                    <a:pt x="2614" y="2187"/>
                    <a:pt x="2354" y="2091"/>
                    <a:pt x="2221" y="2047"/>
                  </a:cubicBezTo>
                  <a:cubicBezTo>
                    <a:pt x="2262" y="2002"/>
                    <a:pt x="2297" y="1999"/>
                    <a:pt x="2298" y="1999"/>
                  </a:cubicBezTo>
                  <a:cubicBezTo>
                    <a:pt x="2298" y="1999"/>
                    <a:pt x="2298" y="1999"/>
                    <a:pt x="2298" y="1999"/>
                  </a:cubicBezTo>
                  <a:cubicBezTo>
                    <a:pt x="2332" y="1999"/>
                    <a:pt x="2360" y="1974"/>
                    <a:pt x="2365" y="1940"/>
                  </a:cubicBezTo>
                  <a:cubicBezTo>
                    <a:pt x="2369" y="1907"/>
                    <a:pt x="2348" y="1875"/>
                    <a:pt x="2315" y="1867"/>
                  </a:cubicBezTo>
                  <a:cubicBezTo>
                    <a:pt x="2067" y="1804"/>
                    <a:pt x="1763" y="1816"/>
                    <a:pt x="1618" y="1828"/>
                  </a:cubicBezTo>
                  <a:cubicBezTo>
                    <a:pt x="1634" y="1765"/>
                    <a:pt x="1666" y="1745"/>
                    <a:pt x="1666" y="1745"/>
                  </a:cubicBezTo>
                  <a:cubicBezTo>
                    <a:pt x="1697" y="1730"/>
                    <a:pt x="1711" y="1695"/>
                    <a:pt x="1700" y="1663"/>
                  </a:cubicBezTo>
                  <a:cubicBezTo>
                    <a:pt x="1689" y="1630"/>
                    <a:pt x="1655" y="1612"/>
                    <a:pt x="1623" y="1619"/>
                  </a:cubicBezTo>
                  <a:cubicBezTo>
                    <a:pt x="1368" y="1674"/>
                    <a:pt x="1095" y="1819"/>
                    <a:pt x="974" y="1888"/>
                  </a:cubicBezTo>
                  <a:cubicBezTo>
                    <a:pt x="949" y="1820"/>
                    <a:pt x="968" y="1783"/>
                    <a:pt x="968" y="1783"/>
                  </a:cubicBezTo>
                  <a:cubicBezTo>
                    <a:pt x="986" y="1754"/>
                    <a:pt x="979" y="1716"/>
                    <a:pt x="953" y="1695"/>
                  </a:cubicBezTo>
                  <a:cubicBezTo>
                    <a:pt x="927" y="1674"/>
                    <a:pt x="889" y="1676"/>
                    <a:pt x="864" y="1699"/>
                  </a:cubicBezTo>
                  <a:cubicBezTo>
                    <a:pt x="690" y="1870"/>
                    <a:pt x="552" y="2106"/>
                    <a:pt x="485" y="2232"/>
                  </a:cubicBezTo>
                  <a:lnTo>
                    <a:pt x="368" y="2110"/>
                  </a:lnTo>
                  <a:cubicBezTo>
                    <a:pt x="352" y="2093"/>
                    <a:pt x="328" y="2086"/>
                    <a:pt x="305" y="2091"/>
                  </a:cubicBezTo>
                  <a:cubicBezTo>
                    <a:pt x="282" y="2097"/>
                    <a:pt x="263" y="2114"/>
                    <a:pt x="256" y="2136"/>
                  </a:cubicBezTo>
                  <a:cubicBezTo>
                    <a:pt x="190" y="2345"/>
                    <a:pt x="185" y="2597"/>
                    <a:pt x="188" y="2734"/>
                  </a:cubicBezTo>
                  <a:cubicBezTo>
                    <a:pt x="142" y="2710"/>
                    <a:pt x="131" y="2684"/>
                    <a:pt x="131" y="2684"/>
                  </a:cubicBezTo>
                  <a:cubicBezTo>
                    <a:pt x="122" y="2652"/>
                    <a:pt x="91" y="2631"/>
                    <a:pt x="58" y="2636"/>
                  </a:cubicBezTo>
                  <a:cubicBezTo>
                    <a:pt x="24" y="2640"/>
                    <a:pt x="0" y="2668"/>
                    <a:pt x="0" y="2702"/>
                  </a:cubicBezTo>
                  <a:cubicBezTo>
                    <a:pt x="0" y="2970"/>
                    <a:pt x="130" y="3333"/>
                    <a:pt x="171" y="3442"/>
                  </a:cubicBezTo>
                  <a:cubicBezTo>
                    <a:pt x="104" y="3505"/>
                    <a:pt x="61" y="3594"/>
                    <a:pt x="61" y="3694"/>
                  </a:cubicBezTo>
                  <a:cubicBezTo>
                    <a:pt x="61" y="3885"/>
                    <a:pt x="217" y="4041"/>
                    <a:pt x="408" y="4041"/>
                  </a:cubicBezTo>
                  <a:cubicBezTo>
                    <a:pt x="435" y="4041"/>
                    <a:pt x="461" y="4038"/>
                    <a:pt x="486" y="4032"/>
                  </a:cubicBezTo>
                  <a:cubicBezTo>
                    <a:pt x="580" y="4470"/>
                    <a:pt x="969" y="4799"/>
                    <a:pt x="1433" y="4799"/>
                  </a:cubicBezTo>
                  <a:lnTo>
                    <a:pt x="1565" y="4799"/>
                  </a:lnTo>
                  <a:cubicBezTo>
                    <a:pt x="2030" y="4799"/>
                    <a:pt x="2420" y="4468"/>
                    <a:pt x="2512" y="4030"/>
                  </a:cubicBezTo>
                  <a:cubicBezTo>
                    <a:pt x="2541" y="4037"/>
                    <a:pt x="2570" y="4041"/>
                    <a:pt x="2599" y="4041"/>
                  </a:cubicBezTo>
                  <a:cubicBezTo>
                    <a:pt x="2791" y="4041"/>
                    <a:pt x="2947" y="3885"/>
                    <a:pt x="2947" y="3694"/>
                  </a:cubicBezTo>
                  <a:cubicBezTo>
                    <a:pt x="2947" y="3503"/>
                    <a:pt x="2792" y="3348"/>
                    <a:pt x="2601" y="3347"/>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extBox 8">
              <a:extLst>
                <a:ext uri="{FF2B5EF4-FFF2-40B4-BE49-F238E27FC236}">
                  <a16:creationId xmlns:a16="http://schemas.microsoft.com/office/drawing/2014/main" id="{EE4517E1-EABD-48F9-B472-23F4AA46C5EE}"/>
                </a:ext>
              </a:extLst>
            </p:cNvPr>
            <p:cNvSpPr txBox="1"/>
            <p:nvPr/>
          </p:nvSpPr>
          <p:spPr>
            <a:xfrm>
              <a:off x="-75034" y="2751572"/>
              <a:ext cx="1138747" cy="499281"/>
            </a:xfrm>
            <a:prstGeom prst="rect">
              <a:avLst/>
            </a:prstGeom>
            <a:grpFill/>
            <a:ln>
              <a:solidFill>
                <a:schemeClr val="tx1"/>
              </a:solidFill>
            </a:ln>
          </p:spPr>
          <p:txBody>
            <a:bodyPr wrap="square" lIns="36000" tIns="36000" rIns="36000" bIns="36000" rtlCol="0">
              <a:spAutoFit/>
            </a:bodyPr>
            <a:lstStyle/>
            <a:p>
              <a:pPr algn="ctr"/>
              <a:r>
                <a:rPr lang="de-DE" sz="1200" dirty="0"/>
                <a:t> Abnahme des Champion</a:t>
              </a:r>
              <a:endParaRPr lang="en-US" sz="1200" dirty="0"/>
            </a:p>
          </p:txBody>
        </p:sp>
      </p:grpSp>
    </p:spTree>
    <p:extLst>
      <p:ext uri="{BB962C8B-B14F-4D97-AF65-F5344CB8AC3E}">
        <p14:creationId xmlns:p14="http://schemas.microsoft.com/office/powerpoint/2010/main" val="1850480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FE7F13-9901-45B5-8822-2C16D12969F6}"/>
              </a:ext>
            </a:extLst>
          </p:cNvPr>
          <p:cNvSpPr>
            <a:spLocks noGrp="1"/>
          </p:cNvSpPr>
          <p:nvPr>
            <p:ph type="title"/>
          </p:nvPr>
        </p:nvSpPr>
        <p:spPr/>
        <p:txBody>
          <a:bodyPr/>
          <a:lstStyle/>
          <a:p>
            <a:r>
              <a:rPr lang="de-DE"/>
              <a:t>SAS Workflow Manager – Design</a:t>
            </a:r>
            <a:endParaRPr lang="en-US" dirty="0"/>
          </a:p>
        </p:txBody>
      </p:sp>
      <p:sp>
        <p:nvSpPr>
          <p:cNvPr id="9" name="Content Placeholder 8">
            <a:extLst>
              <a:ext uri="{FF2B5EF4-FFF2-40B4-BE49-F238E27FC236}">
                <a16:creationId xmlns:a16="http://schemas.microsoft.com/office/drawing/2014/main" id="{B363F408-87AA-442B-A037-23D2A67308C1}"/>
              </a:ext>
            </a:extLst>
          </p:cNvPr>
          <p:cNvSpPr>
            <a:spLocks noGrp="1"/>
          </p:cNvSpPr>
          <p:nvPr>
            <p:ph sz="quarter" idx="4294967295"/>
          </p:nvPr>
        </p:nvSpPr>
        <p:spPr>
          <a:xfrm>
            <a:off x="4463989" y="987574"/>
            <a:ext cx="4608004" cy="3640138"/>
          </a:xfrm>
        </p:spPr>
        <p:txBody>
          <a:bodyPr>
            <a:normAutofit fontScale="70000" lnSpcReduction="20000"/>
          </a:bodyPr>
          <a:lstStyle/>
          <a:p>
            <a:r>
              <a:rPr lang="de-DE" sz="2300" dirty="0"/>
              <a:t>Business Process Model and Notation (BPMN)</a:t>
            </a:r>
          </a:p>
          <a:p>
            <a:pPr lvl="1">
              <a:lnSpc>
                <a:spcPct val="110000"/>
              </a:lnSpc>
            </a:pPr>
            <a:r>
              <a:rPr lang="de-DE" dirty="0"/>
              <a:t>Normierte, grafische</a:t>
            </a:r>
            <a:r>
              <a:rPr lang="de-DE"/>
              <a:t> Spezifikationssprache zur </a:t>
            </a:r>
            <a:r>
              <a:rPr lang="de-DE" dirty="0"/>
              <a:t>Modellierung von Geschäftsprozessen</a:t>
            </a:r>
          </a:p>
          <a:p>
            <a:r>
              <a:rPr lang="de-DE" sz="2300" dirty="0"/>
              <a:t>Benutzeraufgabe</a:t>
            </a:r>
          </a:p>
          <a:p>
            <a:pPr lvl="1"/>
            <a:r>
              <a:rPr lang="de-DE" dirty="0"/>
              <a:t>Interaktion über Benutzereingaben</a:t>
            </a:r>
          </a:p>
          <a:p>
            <a:r>
              <a:rPr lang="de-DE" sz="2300" dirty="0"/>
              <a:t>Serviceaufgaben</a:t>
            </a:r>
          </a:p>
          <a:p>
            <a:pPr lvl="1"/>
            <a:r>
              <a:rPr lang="de-DE" dirty="0"/>
              <a:t>Mails versenden</a:t>
            </a:r>
          </a:p>
          <a:p>
            <a:pPr lvl="1"/>
            <a:r>
              <a:rPr lang="de-DE" dirty="0"/>
              <a:t>Zugriff auf weitere Funktionalitäten / Applikationen via Web Services</a:t>
            </a:r>
          </a:p>
          <a:p>
            <a:r>
              <a:rPr lang="de-DE" sz="2300" dirty="0"/>
              <a:t>Subprozesse</a:t>
            </a:r>
          </a:p>
          <a:p>
            <a:r>
              <a:rPr lang="de-DE" sz="2300" dirty="0"/>
              <a:t>Aufrufaktivitäten</a:t>
            </a:r>
          </a:p>
          <a:p>
            <a:pPr lvl="1"/>
            <a:r>
              <a:rPr lang="de-DE" dirty="0"/>
              <a:t>Aufruf anderer Workflows</a:t>
            </a:r>
          </a:p>
          <a:p>
            <a:r>
              <a:rPr lang="de-DE" sz="2300" dirty="0"/>
              <a:t>Gateways (Routinglogik)</a:t>
            </a:r>
          </a:p>
          <a:p>
            <a:r>
              <a:rPr lang="de-DE" sz="2300" dirty="0" err="1"/>
              <a:t>Timer</a:t>
            </a:r>
            <a:r>
              <a:rPr lang="de-DE" sz="2300" dirty="0"/>
              <a:t> &amp; Nachrichten</a:t>
            </a:r>
          </a:p>
          <a:p>
            <a:r>
              <a:rPr lang="de-DE" sz="2300" dirty="0"/>
              <a:t>Sprachliche Lokalisierung</a:t>
            </a:r>
            <a:endParaRPr lang="en-US" sz="2300" dirty="0"/>
          </a:p>
        </p:txBody>
      </p:sp>
      <p:pic>
        <p:nvPicPr>
          <p:cNvPr id="10" name="Content Placeholder 9">
            <a:extLst>
              <a:ext uri="{FF2B5EF4-FFF2-40B4-BE49-F238E27FC236}">
                <a16:creationId xmlns:a16="http://schemas.microsoft.com/office/drawing/2014/main" id="{3DED64B6-6BE9-4323-9FD6-BF83B3356F42}"/>
              </a:ext>
            </a:extLst>
          </p:cNvPr>
          <p:cNvPicPr>
            <a:picLocks noGrp="1" noChangeAspect="1"/>
          </p:cNvPicPr>
          <p:nvPr>
            <p:ph sz="quarter" idx="4294967295"/>
          </p:nvPr>
        </p:nvPicPr>
        <p:blipFill rotWithShape="1">
          <a:blip r:embed="rId3"/>
          <a:srcRect t="5432" r="42075" b="3068"/>
          <a:stretch/>
        </p:blipFill>
        <p:spPr>
          <a:xfrm>
            <a:off x="107504" y="742506"/>
            <a:ext cx="3780420" cy="3511969"/>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D2055D77-1A98-4CD9-9952-8427E0D3E2D0}"/>
              </a:ext>
            </a:extLst>
          </p:cNvPr>
          <p:cNvPicPr>
            <a:picLocks noChangeAspect="1"/>
          </p:cNvPicPr>
          <p:nvPr/>
        </p:nvPicPr>
        <p:blipFill>
          <a:blip r:embed="rId4"/>
          <a:stretch>
            <a:fillRect/>
          </a:stretch>
        </p:blipFill>
        <p:spPr>
          <a:xfrm>
            <a:off x="791581" y="3903330"/>
            <a:ext cx="3384376" cy="1023568"/>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A91202BE-DB82-4B43-9B16-C75CEA37DE88}"/>
              </a:ext>
            </a:extLst>
          </p:cNvPr>
          <p:cNvSpPr txBox="1"/>
          <p:nvPr/>
        </p:nvSpPr>
        <p:spPr>
          <a:xfrm>
            <a:off x="3212820" y="4100863"/>
            <a:ext cx="972109" cy="276999"/>
          </a:xfrm>
          <a:prstGeom prst="rect">
            <a:avLst/>
          </a:prstGeom>
          <a:noFill/>
        </p:spPr>
        <p:txBody>
          <a:bodyPr wrap="square" rtlCol="0">
            <a:spAutoFit/>
          </a:bodyPr>
          <a:lstStyle/>
          <a:p>
            <a:r>
              <a:rPr lang="de-DE" sz="1200" dirty="0"/>
              <a:t>Subprocess</a:t>
            </a:r>
            <a:endParaRPr lang="en-US" sz="1200" dirty="0"/>
          </a:p>
        </p:txBody>
      </p:sp>
    </p:spTree>
    <p:extLst>
      <p:ext uri="{BB962C8B-B14F-4D97-AF65-F5344CB8AC3E}">
        <p14:creationId xmlns:p14="http://schemas.microsoft.com/office/powerpoint/2010/main" val="367577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426C6E-4929-46E2-A360-269F8F31BF50}"/>
              </a:ext>
            </a:extLst>
          </p:cNvPr>
          <p:cNvSpPr>
            <a:spLocks noGrp="1"/>
          </p:cNvSpPr>
          <p:nvPr>
            <p:ph type="title"/>
          </p:nvPr>
        </p:nvSpPr>
        <p:spPr/>
        <p:txBody>
          <a:bodyPr/>
          <a:lstStyle/>
          <a:p>
            <a:r>
              <a:rPr lang="de-DE"/>
              <a:t>Workflow Definitionen &amp; Instanzen</a:t>
            </a:r>
            <a:endParaRPr lang="en-US" dirty="0"/>
          </a:p>
        </p:txBody>
      </p:sp>
      <p:pic>
        <p:nvPicPr>
          <p:cNvPr id="5" name="Content Placeholder 4">
            <a:extLst>
              <a:ext uri="{FF2B5EF4-FFF2-40B4-BE49-F238E27FC236}">
                <a16:creationId xmlns:a16="http://schemas.microsoft.com/office/drawing/2014/main" id="{7319E332-AE8E-419C-9F01-76D749563EF0}"/>
              </a:ext>
            </a:extLst>
          </p:cNvPr>
          <p:cNvPicPr>
            <a:picLocks noGrp="1" noChangeAspect="1"/>
          </p:cNvPicPr>
          <p:nvPr>
            <p:ph sz="quarter" idx="4294967295"/>
          </p:nvPr>
        </p:nvPicPr>
        <p:blipFill>
          <a:blip r:embed="rId3"/>
          <a:stretch>
            <a:fillRect/>
          </a:stretch>
        </p:blipFill>
        <p:spPr>
          <a:xfrm>
            <a:off x="684212" y="785813"/>
            <a:ext cx="7775575" cy="4075112"/>
          </a:xfrm>
          <a:prstGeom prst="rect">
            <a:avLst/>
          </a:prstGeom>
        </p:spPr>
      </p:pic>
      <p:pic>
        <p:nvPicPr>
          <p:cNvPr id="3" name="Picture 2">
            <a:extLst>
              <a:ext uri="{FF2B5EF4-FFF2-40B4-BE49-F238E27FC236}">
                <a16:creationId xmlns:a16="http://schemas.microsoft.com/office/drawing/2014/main" id="{108C9C0E-C58F-4BDD-A903-380172786FC7}"/>
              </a:ext>
            </a:extLst>
          </p:cNvPr>
          <p:cNvPicPr>
            <a:picLocks noChangeAspect="1"/>
          </p:cNvPicPr>
          <p:nvPr/>
        </p:nvPicPr>
        <p:blipFill rotWithShape="1">
          <a:blip r:embed="rId4"/>
          <a:srcRect t="7882"/>
          <a:stretch/>
        </p:blipFill>
        <p:spPr>
          <a:xfrm>
            <a:off x="6001380" y="1066897"/>
            <a:ext cx="2382588" cy="1813624"/>
          </a:xfrm>
          <a:prstGeom prst="rect">
            <a:avLst/>
          </a:prstGeom>
        </p:spPr>
      </p:pic>
    </p:spTree>
    <p:extLst>
      <p:ext uri="{BB962C8B-B14F-4D97-AF65-F5344CB8AC3E}">
        <p14:creationId xmlns:p14="http://schemas.microsoft.com/office/powerpoint/2010/main" val="30628187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AD36-39F9-49BD-956E-56BBD517D2C1}"/>
              </a:ext>
            </a:extLst>
          </p:cNvPr>
          <p:cNvSpPr>
            <a:spLocks noGrp="1"/>
          </p:cNvSpPr>
          <p:nvPr>
            <p:ph type="title"/>
          </p:nvPr>
        </p:nvSpPr>
        <p:spPr/>
        <p:txBody>
          <a:bodyPr/>
          <a:lstStyle/>
          <a:p>
            <a:r>
              <a:rPr lang="de-DE" dirty="0"/>
              <a:t>SAS® Model Manager</a:t>
            </a:r>
            <a:endParaRPr lang="en-US" dirty="0"/>
          </a:p>
        </p:txBody>
      </p:sp>
      <p:sp>
        <p:nvSpPr>
          <p:cNvPr id="3" name="Text Placeholder 2">
            <a:extLst>
              <a:ext uri="{FF2B5EF4-FFF2-40B4-BE49-F238E27FC236}">
                <a16:creationId xmlns:a16="http://schemas.microsoft.com/office/drawing/2014/main" id="{CA56A4C1-0174-4F22-A45F-D4B4522D410A}"/>
              </a:ext>
            </a:extLst>
          </p:cNvPr>
          <p:cNvSpPr>
            <a:spLocks noGrp="1"/>
          </p:cNvSpPr>
          <p:nvPr>
            <p:ph type="body" sz="quarter" idx="11"/>
          </p:nvPr>
        </p:nvSpPr>
        <p:spPr/>
        <p:txBody>
          <a:bodyPr/>
          <a:lstStyle/>
          <a:p>
            <a:r>
              <a:rPr lang="de-DE" dirty="0"/>
              <a:t>Arbeiten mit Workflow Instanzen</a:t>
            </a:r>
            <a:endParaRPr lang="en-US" dirty="0"/>
          </a:p>
        </p:txBody>
      </p:sp>
      <p:grpSp>
        <p:nvGrpSpPr>
          <p:cNvPr id="18" name="Group 17">
            <a:extLst>
              <a:ext uri="{FF2B5EF4-FFF2-40B4-BE49-F238E27FC236}">
                <a16:creationId xmlns:a16="http://schemas.microsoft.com/office/drawing/2014/main" id="{38B5CB0B-C109-4941-9A4B-BAADC3781D75}"/>
              </a:ext>
            </a:extLst>
          </p:cNvPr>
          <p:cNvGrpSpPr/>
          <p:nvPr/>
        </p:nvGrpSpPr>
        <p:grpSpPr>
          <a:xfrm>
            <a:off x="5776487" y="1017715"/>
            <a:ext cx="3326771" cy="3152270"/>
            <a:chOff x="5823129" y="1141927"/>
            <a:chExt cx="3326771" cy="3152270"/>
          </a:xfrm>
        </p:grpSpPr>
        <p:pic>
          <p:nvPicPr>
            <p:cNvPr id="4" name="Picture 3">
              <a:extLst>
                <a:ext uri="{FF2B5EF4-FFF2-40B4-BE49-F238E27FC236}">
                  <a16:creationId xmlns:a16="http://schemas.microsoft.com/office/drawing/2014/main" id="{B71AB5C8-03FD-4F61-A734-E922D1BB85F9}"/>
                </a:ext>
              </a:extLst>
            </p:cNvPr>
            <p:cNvPicPr>
              <a:picLocks noChangeAspect="1"/>
            </p:cNvPicPr>
            <p:nvPr/>
          </p:nvPicPr>
          <p:blipFill>
            <a:blip r:embed="rId2"/>
            <a:stretch>
              <a:fillRect/>
            </a:stretch>
          </p:blipFill>
          <p:spPr>
            <a:xfrm>
              <a:off x="5904148" y="1491519"/>
              <a:ext cx="3164734" cy="2802678"/>
            </a:xfrm>
            <a:prstGeom prst="rect">
              <a:avLst/>
            </a:prstGeom>
          </p:spPr>
        </p:pic>
        <p:sp>
          <p:nvSpPr>
            <p:cNvPr id="5" name="TextBox 4">
              <a:extLst>
                <a:ext uri="{FF2B5EF4-FFF2-40B4-BE49-F238E27FC236}">
                  <a16:creationId xmlns:a16="http://schemas.microsoft.com/office/drawing/2014/main" id="{9B299983-B7B6-4E83-B321-8DF500849118}"/>
                </a:ext>
              </a:extLst>
            </p:cNvPr>
            <p:cNvSpPr txBox="1"/>
            <p:nvPr/>
          </p:nvSpPr>
          <p:spPr>
            <a:xfrm>
              <a:off x="5823129" y="1141927"/>
              <a:ext cx="3326771" cy="369332"/>
            </a:xfrm>
            <a:prstGeom prst="rect">
              <a:avLst/>
            </a:prstGeom>
            <a:noFill/>
          </p:spPr>
          <p:txBody>
            <a:bodyPr wrap="square" rtlCol="0">
              <a:spAutoFit/>
            </a:bodyPr>
            <a:lstStyle/>
            <a:p>
              <a:pPr algn="ctr"/>
              <a:r>
                <a:rPr lang="de-DE" i="1" dirty="0"/>
                <a:t>Workflow Manager:</a:t>
              </a:r>
              <a:r>
                <a:rPr lang="de-DE" dirty="0"/>
                <a:t> Status &amp; Test</a:t>
              </a:r>
              <a:endParaRPr lang="en-US" dirty="0"/>
            </a:p>
          </p:txBody>
        </p:sp>
      </p:grpSp>
      <p:sp>
        <p:nvSpPr>
          <p:cNvPr id="9" name="Rectangle 8">
            <a:extLst>
              <a:ext uri="{FF2B5EF4-FFF2-40B4-BE49-F238E27FC236}">
                <a16:creationId xmlns:a16="http://schemas.microsoft.com/office/drawing/2014/main" id="{8E9DED0E-6395-418F-9CE9-6B9BA8A6224A}"/>
              </a:ext>
            </a:extLst>
          </p:cNvPr>
          <p:cNvSpPr/>
          <p:nvPr/>
        </p:nvSpPr>
        <p:spPr>
          <a:xfrm>
            <a:off x="2286000" y="2248585"/>
            <a:ext cx="4572000" cy="369332"/>
          </a:xfrm>
          <a:prstGeom prst="rect">
            <a:avLst/>
          </a:prstGeom>
        </p:spPr>
        <p:txBody>
          <a:bodyPr>
            <a:spAutoFit/>
          </a:bodyPr>
          <a:lstStyle/>
          <a:p>
            <a:endParaRPr lang="en-US" dirty="0"/>
          </a:p>
        </p:txBody>
      </p:sp>
      <p:grpSp>
        <p:nvGrpSpPr>
          <p:cNvPr id="13" name="Group 12">
            <a:extLst>
              <a:ext uri="{FF2B5EF4-FFF2-40B4-BE49-F238E27FC236}">
                <a16:creationId xmlns:a16="http://schemas.microsoft.com/office/drawing/2014/main" id="{53B369CC-8155-4F95-BE72-069A272B4ECF}"/>
              </a:ext>
            </a:extLst>
          </p:cNvPr>
          <p:cNvGrpSpPr/>
          <p:nvPr/>
        </p:nvGrpSpPr>
        <p:grpSpPr>
          <a:xfrm>
            <a:off x="125642" y="3254228"/>
            <a:ext cx="5643126" cy="1652571"/>
            <a:chOff x="364283" y="2824342"/>
            <a:chExt cx="5643126" cy="1652571"/>
          </a:xfrm>
        </p:grpSpPr>
        <p:sp>
          <p:nvSpPr>
            <p:cNvPr id="10" name="TextBox 9">
              <a:extLst>
                <a:ext uri="{FF2B5EF4-FFF2-40B4-BE49-F238E27FC236}">
                  <a16:creationId xmlns:a16="http://schemas.microsoft.com/office/drawing/2014/main" id="{5DDABF56-0FBC-4F69-91BE-3066A21082D5}"/>
                </a:ext>
              </a:extLst>
            </p:cNvPr>
            <p:cNvSpPr txBox="1"/>
            <p:nvPr/>
          </p:nvSpPr>
          <p:spPr>
            <a:xfrm>
              <a:off x="364283" y="2824342"/>
              <a:ext cx="5643126" cy="369332"/>
            </a:xfrm>
            <a:prstGeom prst="rect">
              <a:avLst/>
            </a:prstGeom>
            <a:noFill/>
          </p:spPr>
          <p:txBody>
            <a:bodyPr wrap="square" rtlCol="0">
              <a:spAutoFit/>
            </a:bodyPr>
            <a:lstStyle/>
            <a:p>
              <a:pPr algn="ctr"/>
              <a:r>
                <a:rPr lang="de-DE" i="1" dirty="0"/>
                <a:t>Model Manger: </a:t>
              </a:r>
              <a:r>
                <a:rPr lang="de-DE" dirty="0"/>
                <a:t>Benutzer Task ok </a:t>
              </a:r>
              <a:r>
                <a:rPr lang="de-DE" dirty="0">
                  <a:sym typeface="Wingdings" panose="05000000000000000000" pitchFamily="2" charset="2"/>
                </a:rPr>
                <a:t> Workflow-Fortsetzung</a:t>
              </a:r>
              <a:r>
                <a:rPr lang="de-DE" dirty="0"/>
                <a:t> </a:t>
              </a:r>
              <a:endParaRPr lang="en-US" dirty="0"/>
            </a:p>
          </p:txBody>
        </p:sp>
        <p:pic>
          <p:nvPicPr>
            <p:cNvPr id="8" name="Picture 7">
              <a:extLst>
                <a:ext uri="{FF2B5EF4-FFF2-40B4-BE49-F238E27FC236}">
                  <a16:creationId xmlns:a16="http://schemas.microsoft.com/office/drawing/2014/main" id="{9828895C-5865-413D-B2B9-97C0D238D929}"/>
                </a:ext>
              </a:extLst>
            </p:cNvPr>
            <p:cNvPicPr>
              <a:picLocks noChangeAspect="1"/>
            </p:cNvPicPr>
            <p:nvPr/>
          </p:nvPicPr>
          <p:blipFill rotWithShape="1">
            <a:blip r:embed="rId3"/>
            <a:srcRect r="43098"/>
            <a:stretch/>
          </p:blipFill>
          <p:spPr>
            <a:xfrm>
              <a:off x="467544" y="3164097"/>
              <a:ext cx="5436604" cy="1312816"/>
            </a:xfrm>
            <a:prstGeom prst="rect">
              <a:avLst/>
            </a:prstGeom>
          </p:spPr>
        </p:pic>
      </p:grpSp>
      <p:grpSp>
        <p:nvGrpSpPr>
          <p:cNvPr id="17" name="Group 16">
            <a:extLst>
              <a:ext uri="{FF2B5EF4-FFF2-40B4-BE49-F238E27FC236}">
                <a16:creationId xmlns:a16="http://schemas.microsoft.com/office/drawing/2014/main" id="{7EB094AE-5654-4431-8EFA-25471D200A68}"/>
              </a:ext>
            </a:extLst>
          </p:cNvPr>
          <p:cNvGrpSpPr/>
          <p:nvPr/>
        </p:nvGrpSpPr>
        <p:grpSpPr>
          <a:xfrm>
            <a:off x="88518" y="1037637"/>
            <a:ext cx="5645366" cy="1673133"/>
            <a:chOff x="469092" y="1116638"/>
            <a:chExt cx="5645366" cy="1673133"/>
          </a:xfrm>
        </p:grpSpPr>
        <p:sp>
          <p:nvSpPr>
            <p:cNvPr id="7" name="TextBox 6">
              <a:extLst>
                <a:ext uri="{FF2B5EF4-FFF2-40B4-BE49-F238E27FC236}">
                  <a16:creationId xmlns:a16="http://schemas.microsoft.com/office/drawing/2014/main" id="{68100584-79A6-479C-99C3-835269CF0BEA}"/>
                </a:ext>
              </a:extLst>
            </p:cNvPr>
            <p:cNvSpPr txBox="1"/>
            <p:nvPr/>
          </p:nvSpPr>
          <p:spPr>
            <a:xfrm>
              <a:off x="469092" y="1116638"/>
              <a:ext cx="5645366" cy="369332"/>
            </a:xfrm>
            <a:prstGeom prst="rect">
              <a:avLst/>
            </a:prstGeom>
            <a:noFill/>
          </p:spPr>
          <p:txBody>
            <a:bodyPr wrap="square" rtlCol="0">
              <a:spAutoFit/>
            </a:bodyPr>
            <a:lstStyle/>
            <a:p>
              <a:pPr algn="ctr"/>
              <a:r>
                <a:rPr lang="de-DE" i="1" dirty="0"/>
                <a:t>Model Manger: </a:t>
              </a:r>
              <a:r>
                <a:rPr lang="de-DE" dirty="0"/>
                <a:t>Workflow Instanz für ein Projekt starten</a:t>
              </a:r>
              <a:endParaRPr lang="en-US" dirty="0"/>
            </a:p>
          </p:txBody>
        </p:sp>
        <p:pic>
          <p:nvPicPr>
            <p:cNvPr id="16" name="Picture 15">
              <a:extLst>
                <a:ext uri="{FF2B5EF4-FFF2-40B4-BE49-F238E27FC236}">
                  <a16:creationId xmlns:a16="http://schemas.microsoft.com/office/drawing/2014/main" id="{584A7974-7698-47D1-8752-034353D702AB}"/>
                </a:ext>
              </a:extLst>
            </p:cNvPr>
            <p:cNvPicPr>
              <a:picLocks noChangeAspect="1"/>
            </p:cNvPicPr>
            <p:nvPr/>
          </p:nvPicPr>
          <p:blipFill rotWithShape="1">
            <a:blip r:embed="rId4"/>
            <a:srcRect l="26769" t="8701" r="12988" b="65194"/>
            <a:stretch/>
          </p:blipFill>
          <p:spPr>
            <a:xfrm>
              <a:off x="537469" y="1447058"/>
              <a:ext cx="5508612" cy="1342713"/>
            </a:xfrm>
            <a:prstGeom prst="rect">
              <a:avLst/>
            </a:prstGeom>
          </p:spPr>
        </p:pic>
      </p:grpSp>
      <p:sp>
        <p:nvSpPr>
          <p:cNvPr id="19" name="Arrow: Down 18">
            <a:extLst>
              <a:ext uri="{FF2B5EF4-FFF2-40B4-BE49-F238E27FC236}">
                <a16:creationId xmlns:a16="http://schemas.microsoft.com/office/drawing/2014/main" id="{138D26BF-1440-42B3-BF1E-6D74C40BDD73}"/>
              </a:ext>
            </a:extLst>
          </p:cNvPr>
          <p:cNvSpPr/>
          <p:nvPr/>
        </p:nvSpPr>
        <p:spPr>
          <a:xfrm>
            <a:off x="2911201" y="2768646"/>
            <a:ext cx="328651" cy="49341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Arrow: Bent-Up 19">
            <a:extLst>
              <a:ext uri="{FF2B5EF4-FFF2-40B4-BE49-F238E27FC236}">
                <a16:creationId xmlns:a16="http://schemas.microsoft.com/office/drawing/2014/main" id="{28DBFB7F-7860-4E90-A708-BF2DB9F224C2}"/>
              </a:ext>
            </a:extLst>
          </p:cNvPr>
          <p:cNvSpPr/>
          <p:nvPr/>
        </p:nvSpPr>
        <p:spPr>
          <a:xfrm>
            <a:off x="5776487" y="4227934"/>
            <a:ext cx="2107881" cy="540060"/>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2732261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3223" y="2343291"/>
            <a:ext cx="2820003" cy="252557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7963" y="690651"/>
            <a:ext cx="2854353" cy="226876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971" y="2485772"/>
            <a:ext cx="1571939" cy="183692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22267" y="2091561"/>
            <a:ext cx="1760048" cy="2231138"/>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8509" y="1322573"/>
            <a:ext cx="2891975" cy="1218621"/>
          </a:xfrm>
          <a:prstGeom prst="rect">
            <a:avLst/>
          </a:prstGeom>
          <a:noFill/>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77229" y="1908142"/>
            <a:ext cx="1652942" cy="2879423"/>
          </a:xfrm>
          <a:prstGeom prst="rect">
            <a:avLst/>
          </a:prstGeom>
        </p:spPr>
      </p:pic>
      <p:sp>
        <p:nvSpPr>
          <p:cNvPr id="10" name="Titel 9"/>
          <p:cNvSpPr>
            <a:spLocks noGrp="1"/>
          </p:cNvSpPr>
          <p:nvPr>
            <p:ph type="title"/>
          </p:nvPr>
        </p:nvSpPr>
        <p:spPr/>
        <p:txBody>
          <a:bodyPr/>
          <a:lstStyle/>
          <a:p>
            <a:r>
              <a:rPr lang="de-DE" dirty="0"/>
              <a:t>The Analytics Life Cycle for Predictive Models</a:t>
            </a:r>
            <a:endParaRPr lang="en-US" dirty="0">
              <a:solidFill>
                <a:schemeClr val="accent6"/>
              </a:solidFill>
            </a:endParaRPr>
          </a:p>
        </p:txBody>
      </p:sp>
      <p:sp>
        <p:nvSpPr>
          <p:cNvPr id="12" name="Textfeld 11"/>
          <p:cNvSpPr txBox="1"/>
          <p:nvPr/>
        </p:nvSpPr>
        <p:spPr>
          <a:xfrm rot="19437521">
            <a:off x="2855428" y="1432017"/>
            <a:ext cx="1517780" cy="503662"/>
          </a:xfrm>
          <a:prstGeom prst="rect">
            <a:avLst/>
          </a:prstGeom>
          <a:noFill/>
        </p:spPr>
        <p:txBody>
          <a:bodyPr wrap="square" rtlCol="0" anchor="b">
            <a:prstTxWarp prst="textArchDown">
              <a:avLst>
                <a:gd name="adj" fmla="val 580257"/>
              </a:avLst>
            </a:prstTxWarp>
            <a:spAutoFit/>
          </a:bodyPr>
          <a:lstStyle/>
          <a:p>
            <a:pPr algn="ctr"/>
            <a:r>
              <a:rPr lang="de-DE" b="1" dirty="0">
                <a:solidFill>
                  <a:schemeClr val="bg1"/>
                </a:solidFill>
              </a:rPr>
              <a:t>Model Import</a:t>
            </a:r>
            <a:endParaRPr lang="en-US" b="1" dirty="0">
              <a:solidFill>
                <a:schemeClr val="bg1"/>
              </a:solidFill>
            </a:endParaRPr>
          </a:p>
        </p:txBody>
      </p:sp>
      <p:sp>
        <p:nvSpPr>
          <p:cNvPr id="13" name="Textfeld 12"/>
          <p:cNvSpPr txBox="1"/>
          <p:nvPr/>
        </p:nvSpPr>
        <p:spPr>
          <a:xfrm rot="3032084">
            <a:off x="1754532" y="2957766"/>
            <a:ext cx="1517780" cy="964875"/>
          </a:xfrm>
          <a:prstGeom prst="rect">
            <a:avLst/>
          </a:prstGeom>
          <a:noFill/>
        </p:spPr>
        <p:txBody>
          <a:bodyPr wrap="square" rtlCol="0" anchor="b">
            <a:prstTxWarp prst="textArchDown">
              <a:avLst>
                <a:gd name="adj" fmla="val 21386065"/>
              </a:avLst>
            </a:prstTxWarp>
            <a:spAutoFit/>
          </a:bodyPr>
          <a:lstStyle/>
          <a:p>
            <a:pPr algn="ctr"/>
            <a:r>
              <a:rPr lang="de-DE" b="1" dirty="0">
                <a:solidFill>
                  <a:schemeClr val="bg1"/>
                </a:solidFill>
              </a:rPr>
              <a:t>Model Comparison</a:t>
            </a:r>
            <a:endParaRPr lang="en-US" b="1" dirty="0">
              <a:solidFill>
                <a:schemeClr val="bg1"/>
              </a:solidFill>
            </a:endParaRPr>
          </a:p>
        </p:txBody>
      </p:sp>
      <p:sp>
        <p:nvSpPr>
          <p:cNvPr id="14" name="Textfeld 13"/>
          <p:cNvSpPr txBox="1"/>
          <p:nvPr/>
        </p:nvSpPr>
        <p:spPr>
          <a:xfrm rot="18052803">
            <a:off x="2717363" y="2881599"/>
            <a:ext cx="2202284" cy="369332"/>
          </a:xfrm>
          <a:prstGeom prst="rect">
            <a:avLst/>
          </a:prstGeom>
          <a:noFill/>
        </p:spPr>
        <p:txBody>
          <a:bodyPr wrap="square" rtlCol="0" anchor="b">
            <a:prstTxWarp prst="textArchDown">
              <a:avLst>
                <a:gd name="adj" fmla="val 787451"/>
              </a:avLst>
            </a:prstTxWarp>
            <a:spAutoFit/>
          </a:bodyPr>
          <a:lstStyle/>
          <a:p>
            <a:pPr algn="ctr"/>
            <a:r>
              <a:rPr lang="de-DE" b="1" dirty="0">
                <a:solidFill>
                  <a:schemeClr val="bg1"/>
                </a:solidFill>
              </a:rPr>
              <a:t>Technical Test</a:t>
            </a:r>
            <a:endParaRPr lang="en-US" b="1" dirty="0">
              <a:solidFill>
                <a:schemeClr val="bg1"/>
              </a:solidFill>
            </a:endParaRPr>
          </a:p>
        </p:txBody>
      </p:sp>
      <p:sp>
        <p:nvSpPr>
          <p:cNvPr id="18" name="Textfeld 17"/>
          <p:cNvSpPr txBox="1"/>
          <p:nvPr/>
        </p:nvSpPr>
        <p:spPr>
          <a:xfrm>
            <a:off x="4947978" y="1669941"/>
            <a:ext cx="1517780" cy="592053"/>
          </a:xfrm>
          <a:prstGeom prst="rect">
            <a:avLst/>
          </a:prstGeom>
          <a:noFill/>
        </p:spPr>
        <p:txBody>
          <a:bodyPr wrap="square" rtlCol="0" anchor="b">
            <a:prstTxWarp prst="textArchUp">
              <a:avLst>
                <a:gd name="adj" fmla="val 11316917"/>
              </a:avLst>
            </a:prstTxWarp>
            <a:spAutoFit/>
          </a:bodyPr>
          <a:lstStyle/>
          <a:p>
            <a:pPr algn="ctr"/>
            <a:r>
              <a:rPr lang="de-DE" b="1" dirty="0">
                <a:solidFill>
                  <a:schemeClr val="bg1"/>
                </a:solidFill>
              </a:rPr>
              <a:t>Publishing Models</a:t>
            </a:r>
            <a:endParaRPr lang="en-US" b="1" dirty="0">
              <a:solidFill>
                <a:schemeClr val="bg1"/>
              </a:solidFill>
            </a:endParaRPr>
          </a:p>
        </p:txBody>
      </p:sp>
      <p:sp>
        <p:nvSpPr>
          <p:cNvPr id="19" name="Textfeld 18"/>
          <p:cNvSpPr txBox="1"/>
          <p:nvPr/>
        </p:nvSpPr>
        <p:spPr>
          <a:xfrm rot="6600056">
            <a:off x="4935336" y="2488326"/>
            <a:ext cx="2417835" cy="1646203"/>
          </a:xfrm>
          <a:prstGeom prst="rect">
            <a:avLst/>
          </a:prstGeom>
          <a:noFill/>
        </p:spPr>
        <p:txBody>
          <a:bodyPr wrap="square" rtlCol="0" anchor="b">
            <a:prstTxWarp prst="textArchUp">
              <a:avLst>
                <a:gd name="adj" fmla="val 11353454"/>
              </a:avLst>
            </a:prstTxWarp>
            <a:spAutoFit/>
          </a:bodyPr>
          <a:lstStyle/>
          <a:p>
            <a:pPr algn="ctr"/>
            <a:r>
              <a:rPr lang="de-DE" b="1" dirty="0">
                <a:solidFill>
                  <a:schemeClr val="bg1"/>
                </a:solidFill>
              </a:rPr>
              <a:t>Model Monitoring</a:t>
            </a:r>
            <a:endParaRPr lang="en-US" b="1" dirty="0">
              <a:solidFill>
                <a:schemeClr val="bg1"/>
              </a:solidFill>
            </a:endParaRPr>
          </a:p>
        </p:txBody>
      </p:sp>
      <p:sp>
        <p:nvSpPr>
          <p:cNvPr id="20" name="Textfeld 19"/>
          <p:cNvSpPr txBox="1"/>
          <p:nvPr/>
        </p:nvSpPr>
        <p:spPr>
          <a:xfrm rot="1391445">
            <a:off x="4573000" y="3506520"/>
            <a:ext cx="1517780" cy="964875"/>
          </a:xfrm>
          <a:prstGeom prst="rect">
            <a:avLst/>
          </a:prstGeom>
          <a:noFill/>
        </p:spPr>
        <p:txBody>
          <a:bodyPr wrap="square" rtlCol="0" anchor="b">
            <a:prstTxWarp prst="textArchDown">
              <a:avLst>
                <a:gd name="adj" fmla="val 21386065"/>
              </a:avLst>
            </a:prstTxWarp>
            <a:spAutoFit/>
          </a:bodyPr>
          <a:lstStyle/>
          <a:p>
            <a:pPr algn="ctr"/>
            <a:r>
              <a:rPr lang="de-DE" b="1" dirty="0" err="1">
                <a:solidFill>
                  <a:schemeClr val="bg1"/>
                </a:solidFill>
              </a:rPr>
              <a:t>Retrain</a:t>
            </a:r>
            <a:endParaRPr lang="en-US" b="1" dirty="0">
              <a:solidFill>
                <a:schemeClr val="bg1"/>
              </a:solidFill>
            </a:endParaRPr>
          </a:p>
        </p:txBody>
      </p:sp>
      <p:sp>
        <p:nvSpPr>
          <p:cNvPr id="21" name="Textfeld 20"/>
          <p:cNvSpPr txBox="1"/>
          <p:nvPr/>
        </p:nvSpPr>
        <p:spPr>
          <a:xfrm>
            <a:off x="199015" y="1033712"/>
            <a:ext cx="2020503" cy="715089"/>
          </a:xfrm>
          <a:prstGeom prst="roundRect">
            <a:avLst/>
          </a:prstGeom>
          <a:solidFill>
            <a:schemeClr val="accent1"/>
          </a:solidFill>
        </p:spPr>
        <p:txBody>
          <a:bodyPr wrap="square" rtlCol="0">
            <a:spAutoFit/>
          </a:bodyPr>
          <a:lstStyle/>
          <a:p>
            <a:pPr algn="ctr"/>
            <a:r>
              <a:rPr lang="de-DE" dirty="0">
                <a:solidFill>
                  <a:schemeClr val="bg1"/>
                </a:solidFill>
              </a:rPr>
              <a:t>Model Management</a:t>
            </a:r>
            <a:endParaRPr lang="en-US" dirty="0">
              <a:solidFill>
                <a:schemeClr val="bg1"/>
              </a:solidFill>
            </a:endParaRPr>
          </a:p>
        </p:txBody>
      </p:sp>
      <p:sp>
        <p:nvSpPr>
          <p:cNvPr id="23" name="Textfeld 22"/>
          <p:cNvSpPr txBox="1"/>
          <p:nvPr/>
        </p:nvSpPr>
        <p:spPr>
          <a:xfrm>
            <a:off x="6924241" y="1060123"/>
            <a:ext cx="2020503" cy="715089"/>
          </a:xfrm>
          <a:prstGeom prst="roundRect">
            <a:avLst/>
          </a:prstGeom>
          <a:solidFill>
            <a:srgbClr val="FF6600"/>
          </a:solidFill>
        </p:spPr>
        <p:txBody>
          <a:bodyPr wrap="square" rtlCol="0">
            <a:spAutoFit/>
          </a:bodyPr>
          <a:lstStyle/>
          <a:p>
            <a:pPr algn="ctr"/>
            <a:r>
              <a:rPr lang="de-DE" dirty="0">
                <a:solidFill>
                  <a:schemeClr val="bg1"/>
                </a:solidFill>
              </a:rPr>
              <a:t>Model Deployment</a:t>
            </a:r>
            <a:endParaRPr lang="en-US" dirty="0">
              <a:solidFill>
                <a:schemeClr val="bg1"/>
              </a:solidFill>
            </a:endParaRPr>
          </a:p>
        </p:txBody>
      </p:sp>
      <p:sp>
        <p:nvSpPr>
          <p:cNvPr id="27" name="Flussdiagramm: Magnetplattenspeicher 26"/>
          <p:cNvSpPr/>
          <p:nvPr/>
        </p:nvSpPr>
        <p:spPr>
          <a:xfrm>
            <a:off x="328612" y="3503182"/>
            <a:ext cx="1136691" cy="971550"/>
          </a:xfrm>
          <a:prstGeom prst="flowChartMagneticDisk">
            <a:avLst/>
          </a:prstGeom>
          <a:solidFill>
            <a:schemeClr val="accent3">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4" name="Freeform 21"/>
          <p:cNvSpPr>
            <a:spLocks noChangeAspect="1" noEditPoints="1"/>
          </p:cNvSpPr>
          <p:nvPr/>
        </p:nvSpPr>
        <p:spPr bwMode="auto">
          <a:xfrm>
            <a:off x="424603" y="3839131"/>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Textfeld 27"/>
          <p:cNvSpPr txBox="1"/>
          <p:nvPr/>
        </p:nvSpPr>
        <p:spPr>
          <a:xfrm>
            <a:off x="141799" y="2744377"/>
            <a:ext cx="1429681" cy="646331"/>
          </a:xfrm>
          <a:prstGeom prst="rect">
            <a:avLst/>
          </a:prstGeom>
          <a:noFill/>
        </p:spPr>
        <p:txBody>
          <a:bodyPr wrap="square" rtlCol="0">
            <a:spAutoFit/>
          </a:bodyPr>
          <a:lstStyle/>
          <a:p>
            <a:pPr algn="ctr"/>
            <a:r>
              <a:rPr lang="de-DE" dirty="0">
                <a:solidFill>
                  <a:schemeClr val="bg1"/>
                </a:solidFill>
              </a:rPr>
              <a:t>Model Repository</a:t>
            </a:r>
            <a:endParaRPr lang="en-US" dirty="0">
              <a:solidFill>
                <a:schemeClr val="bg1"/>
              </a:solidFill>
            </a:endParaRPr>
          </a:p>
        </p:txBody>
      </p:sp>
      <p:sp>
        <p:nvSpPr>
          <p:cNvPr id="29" name="Freeform 21"/>
          <p:cNvSpPr>
            <a:spLocks noChangeAspect="1" noEditPoints="1"/>
          </p:cNvSpPr>
          <p:nvPr/>
        </p:nvSpPr>
        <p:spPr bwMode="auto">
          <a:xfrm>
            <a:off x="672259" y="4053950"/>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1"/>
          <p:cNvSpPr>
            <a:spLocks noChangeAspect="1" noEditPoints="1"/>
          </p:cNvSpPr>
          <p:nvPr/>
        </p:nvSpPr>
        <p:spPr bwMode="auto">
          <a:xfrm>
            <a:off x="987609" y="3865377"/>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09961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755E3F8-7B41-446A-943A-0F5F89B16D31}"/>
              </a:ext>
            </a:extLst>
          </p:cNvPr>
          <p:cNvPicPr>
            <a:picLocks noChangeAspect="1"/>
          </p:cNvPicPr>
          <p:nvPr/>
        </p:nvPicPr>
        <p:blipFill>
          <a:blip r:embed="rId2"/>
          <a:stretch>
            <a:fillRect/>
          </a:stretch>
        </p:blipFill>
        <p:spPr>
          <a:xfrm>
            <a:off x="38002" y="1176886"/>
            <a:ext cx="4663024" cy="2964702"/>
          </a:xfrm>
          <a:prstGeom prst="rect">
            <a:avLst/>
          </a:prstGeom>
          <a:ln w="12700">
            <a:solidFill>
              <a:schemeClr val="tx1"/>
            </a:solidFill>
          </a:ln>
        </p:spPr>
      </p:pic>
      <p:grpSp>
        <p:nvGrpSpPr>
          <p:cNvPr id="18" name="Group 17">
            <a:extLst>
              <a:ext uri="{FF2B5EF4-FFF2-40B4-BE49-F238E27FC236}">
                <a16:creationId xmlns:a16="http://schemas.microsoft.com/office/drawing/2014/main" id="{986F91B9-B3F6-434A-9945-775F99F21D1D}"/>
              </a:ext>
            </a:extLst>
          </p:cNvPr>
          <p:cNvGrpSpPr/>
          <p:nvPr/>
        </p:nvGrpSpPr>
        <p:grpSpPr>
          <a:xfrm>
            <a:off x="981494" y="2221223"/>
            <a:ext cx="2232248" cy="1906574"/>
            <a:chOff x="1090784" y="2531705"/>
            <a:chExt cx="2232248" cy="1906574"/>
          </a:xfrm>
          <a:solidFill>
            <a:schemeClr val="bg1"/>
          </a:solidFill>
        </p:grpSpPr>
        <p:sp>
          <p:nvSpPr>
            <p:cNvPr id="19" name="Rectangle 18">
              <a:extLst>
                <a:ext uri="{FF2B5EF4-FFF2-40B4-BE49-F238E27FC236}">
                  <a16:creationId xmlns:a16="http://schemas.microsoft.com/office/drawing/2014/main" id="{9FF4C991-3CFD-43C5-81BD-7C13FC7B02D6}"/>
                </a:ext>
              </a:extLst>
            </p:cNvPr>
            <p:cNvSpPr/>
            <p:nvPr/>
          </p:nvSpPr>
          <p:spPr>
            <a:xfrm>
              <a:off x="1090784" y="2807063"/>
              <a:ext cx="2232248" cy="1631216"/>
            </a:xfrm>
            <a:prstGeom prst="rect">
              <a:avLst/>
            </a:prstGeom>
            <a:grpFill/>
            <a:ln w="25400">
              <a:solidFill>
                <a:schemeClr val="accent6"/>
              </a:solidFill>
            </a:ln>
          </p:spPr>
          <p:txBody>
            <a:bodyPr wrap="square">
              <a:spAutoFit/>
            </a:bodyPr>
            <a:lstStyle/>
            <a:p>
              <a:r>
                <a:rPr lang="de-DE" b="1" dirty="0"/>
                <a:t>REST Service Aufgabe</a:t>
              </a:r>
            </a:p>
            <a:p>
              <a:r>
                <a:rPr lang="de-DE" dirty="0">
                  <a:solidFill>
                    <a:schemeClr val="accent6"/>
                  </a:solidFill>
                </a:rPr>
                <a:t>•URL* </a:t>
              </a:r>
              <a:r>
                <a:rPr lang="de-DE" dirty="0"/>
                <a:t>benutzt</a:t>
              </a:r>
            </a:p>
            <a:p>
              <a:r>
                <a:rPr lang="de-DE" sz="1400" dirty="0"/>
                <a:t>   - </a:t>
              </a:r>
              <a:r>
                <a:rPr lang="de-DE" sz="1400" dirty="0" err="1"/>
                <a:t>ProjectId</a:t>
              </a:r>
              <a:endParaRPr lang="de-DE" sz="1400" dirty="0"/>
            </a:p>
            <a:p>
              <a:r>
                <a:rPr lang="de-DE" sz="1400" dirty="0"/>
                <a:t>   - Modelname</a:t>
              </a:r>
            </a:p>
            <a:p>
              <a:r>
                <a:rPr lang="de-DE" dirty="0">
                  <a:solidFill>
                    <a:schemeClr val="accent6"/>
                  </a:solidFill>
                </a:rPr>
                <a:t>•Body**</a:t>
              </a:r>
            </a:p>
            <a:p>
              <a:r>
                <a:rPr lang="de-DE" sz="1400" dirty="0"/>
                <a:t> - Pfad zum Modell</a:t>
              </a:r>
            </a:p>
          </p:txBody>
        </p:sp>
        <p:cxnSp>
          <p:nvCxnSpPr>
            <p:cNvPr id="20" name="Straight Arrow Connector 19">
              <a:extLst>
                <a:ext uri="{FF2B5EF4-FFF2-40B4-BE49-F238E27FC236}">
                  <a16:creationId xmlns:a16="http://schemas.microsoft.com/office/drawing/2014/main" id="{82FE373B-0E33-4246-9682-3C2FA0B430CC}"/>
                </a:ext>
              </a:extLst>
            </p:cNvPr>
            <p:cNvCxnSpPr>
              <a:cxnSpLocks/>
            </p:cNvCxnSpPr>
            <p:nvPr/>
          </p:nvCxnSpPr>
          <p:spPr>
            <a:xfrm flipV="1">
              <a:off x="2809082" y="2531705"/>
              <a:ext cx="0" cy="280390"/>
            </a:xfrm>
            <a:prstGeom prst="straightConnector1">
              <a:avLst/>
            </a:prstGeom>
            <a:grpFill/>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868FBA2F-ED79-4ABA-8985-5079A31A69E9}"/>
              </a:ext>
            </a:extLst>
          </p:cNvPr>
          <p:cNvGrpSpPr/>
          <p:nvPr/>
        </p:nvGrpSpPr>
        <p:grpSpPr>
          <a:xfrm>
            <a:off x="981494" y="2221223"/>
            <a:ext cx="2681002" cy="1197532"/>
            <a:chOff x="1090783" y="2532861"/>
            <a:chExt cx="2681002" cy="1197532"/>
          </a:xfrm>
          <a:solidFill>
            <a:schemeClr val="bg1"/>
          </a:solidFill>
        </p:grpSpPr>
        <p:sp>
          <p:nvSpPr>
            <p:cNvPr id="47" name="Rectangle 46">
              <a:extLst>
                <a:ext uri="{FF2B5EF4-FFF2-40B4-BE49-F238E27FC236}">
                  <a16:creationId xmlns:a16="http://schemas.microsoft.com/office/drawing/2014/main" id="{4ECC16C6-EBBE-4EE4-927C-C23DBF5B5FE3}"/>
                </a:ext>
              </a:extLst>
            </p:cNvPr>
            <p:cNvSpPr/>
            <p:nvPr/>
          </p:nvSpPr>
          <p:spPr>
            <a:xfrm>
              <a:off x="1090783" y="2807063"/>
              <a:ext cx="2681002" cy="923330"/>
            </a:xfrm>
            <a:prstGeom prst="rect">
              <a:avLst/>
            </a:prstGeom>
            <a:grpFill/>
            <a:ln w="25400">
              <a:solidFill>
                <a:schemeClr val="accent6"/>
              </a:solidFill>
            </a:ln>
          </p:spPr>
          <p:txBody>
            <a:bodyPr wrap="square">
              <a:spAutoFit/>
            </a:bodyPr>
            <a:lstStyle/>
            <a:p>
              <a:r>
                <a:rPr lang="de-DE" b="1" dirty="0"/>
                <a:t>REST Service Aufgabe</a:t>
              </a:r>
            </a:p>
            <a:p>
              <a:r>
                <a:rPr lang="de-DE" dirty="0">
                  <a:solidFill>
                    <a:schemeClr val="accent6"/>
                  </a:solidFill>
                </a:rPr>
                <a:t>•</a:t>
              </a:r>
              <a:r>
                <a:rPr lang="de-DE" dirty="0" err="1">
                  <a:solidFill>
                    <a:schemeClr val="accent6"/>
                  </a:solidFill>
                </a:rPr>
                <a:t>ProjectId</a:t>
              </a:r>
              <a:r>
                <a:rPr lang="de-DE" dirty="0">
                  <a:solidFill>
                    <a:schemeClr val="accent6"/>
                  </a:solidFill>
                </a:rPr>
                <a:t> </a:t>
              </a:r>
              <a:r>
                <a:rPr lang="de-DE" dirty="0"/>
                <a:t>via Projekt-</a:t>
              </a:r>
              <a:br>
                <a:rPr lang="de-DE" dirty="0"/>
              </a:br>
              <a:r>
                <a:rPr lang="de-DE" dirty="0"/>
                <a:t>  </a:t>
              </a:r>
              <a:r>
                <a:rPr lang="de-DE" dirty="0" err="1"/>
                <a:t>namen</a:t>
              </a:r>
              <a:r>
                <a:rPr lang="de-DE" dirty="0"/>
                <a:t> per REST auslesen</a:t>
              </a:r>
            </a:p>
          </p:txBody>
        </p:sp>
        <p:cxnSp>
          <p:nvCxnSpPr>
            <p:cNvPr id="48" name="Straight Arrow Connector 47">
              <a:extLst>
                <a:ext uri="{FF2B5EF4-FFF2-40B4-BE49-F238E27FC236}">
                  <a16:creationId xmlns:a16="http://schemas.microsoft.com/office/drawing/2014/main" id="{4902720F-9DF0-40BA-AAF2-990C678FE038}"/>
                </a:ext>
              </a:extLst>
            </p:cNvPr>
            <p:cNvCxnSpPr>
              <a:cxnSpLocks/>
            </p:cNvCxnSpPr>
            <p:nvPr/>
          </p:nvCxnSpPr>
          <p:spPr>
            <a:xfrm flipV="1">
              <a:off x="2206907" y="2532861"/>
              <a:ext cx="0" cy="280390"/>
            </a:xfrm>
            <a:prstGeom prst="straightConnector1">
              <a:avLst/>
            </a:prstGeom>
            <a:grpFill/>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pic>
        <p:nvPicPr>
          <p:cNvPr id="31" name="Picture 30">
            <a:extLst>
              <a:ext uri="{FF2B5EF4-FFF2-40B4-BE49-F238E27FC236}">
                <a16:creationId xmlns:a16="http://schemas.microsoft.com/office/drawing/2014/main" id="{F9A72A8C-2027-4821-B120-CDC649CED84B}"/>
              </a:ext>
            </a:extLst>
          </p:cNvPr>
          <p:cNvPicPr>
            <a:picLocks noChangeAspect="1"/>
          </p:cNvPicPr>
          <p:nvPr/>
        </p:nvPicPr>
        <p:blipFill rotWithShape="1">
          <a:blip r:embed="rId3"/>
          <a:srcRect t="3386"/>
          <a:stretch/>
        </p:blipFill>
        <p:spPr>
          <a:xfrm>
            <a:off x="4709153" y="1184883"/>
            <a:ext cx="4438346" cy="2956705"/>
          </a:xfrm>
          <a:prstGeom prst="rect">
            <a:avLst/>
          </a:prstGeom>
          <a:ln w="12700">
            <a:solidFill>
              <a:schemeClr val="tx1"/>
            </a:solidFill>
          </a:ln>
        </p:spPr>
      </p:pic>
      <p:grpSp>
        <p:nvGrpSpPr>
          <p:cNvPr id="22" name="Group 21">
            <a:extLst>
              <a:ext uri="{FF2B5EF4-FFF2-40B4-BE49-F238E27FC236}">
                <a16:creationId xmlns:a16="http://schemas.microsoft.com/office/drawing/2014/main" id="{76FE31AD-A377-4F9C-B134-ADDFE0D5EB53}"/>
              </a:ext>
            </a:extLst>
          </p:cNvPr>
          <p:cNvGrpSpPr/>
          <p:nvPr/>
        </p:nvGrpSpPr>
        <p:grpSpPr>
          <a:xfrm>
            <a:off x="985136" y="2221223"/>
            <a:ext cx="2052228" cy="1201849"/>
            <a:chOff x="985136" y="2283939"/>
            <a:chExt cx="2052228" cy="1201849"/>
          </a:xfrm>
          <a:solidFill>
            <a:schemeClr val="bg1"/>
          </a:solidFill>
        </p:grpSpPr>
        <p:sp>
          <p:nvSpPr>
            <p:cNvPr id="15" name="Rectangle 14">
              <a:extLst>
                <a:ext uri="{FF2B5EF4-FFF2-40B4-BE49-F238E27FC236}">
                  <a16:creationId xmlns:a16="http://schemas.microsoft.com/office/drawing/2014/main" id="{E28CBA60-1F12-4756-99C1-7D11F3C635ED}"/>
                </a:ext>
              </a:extLst>
            </p:cNvPr>
            <p:cNvSpPr/>
            <p:nvPr/>
          </p:nvSpPr>
          <p:spPr>
            <a:xfrm>
              <a:off x="985136" y="2562458"/>
              <a:ext cx="2052228" cy="923330"/>
            </a:xfrm>
            <a:prstGeom prst="rect">
              <a:avLst/>
            </a:prstGeom>
            <a:grpFill/>
            <a:ln w="25400">
              <a:solidFill>
                <a:schemeClr val="accent6"/>
              </a:solidFill>
            </a:ln>
          </p:spPr>
          <p:txBody>
            <a:bodyPr wrap="square">
              <a:spAutoFit/>
            </a:bodyPr>
            <a:lstStyle/>
            <a:p>
              <a:r>
                <a:rPr lang="de-DE" b="1" dirty="0"/>
                <a:t>Benutzerinteraktion</a:t>
              </a:r>
            </a:p>
            <a:p>
              <a:r>
                <a:rPr lang="de-DE" dirty="0">
                  <a:solidFill>
                    <a:schemeClr val="accent6"/>
                  </a:solidFill>
                </a:rPr>
                <a:t>•Pfad zum Modell</a:t>
              </a:r>
              <a:endParaRPr lang="en-US" dirty="0">
                <a:solidFill>
                  <a:schemeClr val="accent6"/>
                </a:solidFill>
              </a:endParaRPr>
            </a:p>
            <a:p>
              <a:r>
                <a:rPr lang="de-DE" dirty="0">
                  <a:solidFill>
                    <a:schemeClr val="accent6"/>
                  </a:solidFill>
                </a:rPr>
                <a:t>•Modelname</a:t>
              </a:r>
            </a:p>
          </p:txBody>
        </p:sp>
        <p:cxnSp>
          <p:nvCxnSpPr>
            <p:cNvPr id="21" name="Straight Arrow Connector 20">
              <a:extLst>
                <a:ext uri="{FF2B5EF4-FFF2-40B4-BE49-F238E27FC236}">
                  <a16:creationId xmlns:a16="http://schemas.microsoft.com/office/drawing/2014/main" id="{C049ED66-0028-49F2-B1ED-8E6E437C5D2A}"/>
                </a:ext>
              </a:extLst>
            </p:cNvPr>
            <p:cNvCxnSpPr>
              <a:cxnSpLocks/>
            </p:cNvCxnSpPr>
            <p:nvPr/>
          </p:nvCxnSpPr>
          <p:spPr>
            <a:xfrm flipV="1">
              <a:off x="1511660" y="2283939"/>
              <a:ext cx="0" cy="278519"/>
            </a:xfrm>
            <a:prstGeom prst="straightConnector1">
              <a:avLst/>
            </a:prstGeom>
            <a:grpFill/>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88B1FF-47F2-40A4-A2A6-91001A8DF8D3}"/>
              </a:ext>
            </a:extLst>
          </p:cNvPr>
          <p:cNvSpPr>
            <a:spLocks noGrp="1"/>
          </p:cNvSpPr>
          <p:nvPr>
            <p:ph type="title"/>
          </p:nvPr>
        </p:nvSpPr>
        <p:spPr/>
        <p:txBody>
          <a:bodyPr/>
          <a:lstStyle/>
          <a:p>
            <a:r>
              <a:rPr lang="de-DE" dirty="0"/>
              <a:t>Service REST Aufgabe: Model registrieren</a:t>
            </a:r>
            <a:endParaRPr lang="en-US" dirty="0"/>
          </a:p>
        </p:txBody>
      </p:sp>
      <p:sp>
        <p:nvSpPr>
          <p:cNvPr id="29" name="Rectangle 28">
            <a:extLst>
              <a:ext uri="{FF2B5EF4-FFF2-40B4-BE49-F238E27FC236}">
                <a16:creationId xmlns:a16="http://schemas.microsoft.com/office/drawing/2014/main" id="{ECBA4654-BB30-40A6-8142-BCA16685903F}"/>
              </a:ext>
            </a:extLst>
          </p:cNvPr>
          <p:cNvSpPr/>
          <p:nvPr/>
        </p:nvSpPr>
        <p:spPr>
          <a:xfrm>
            <a:off x="4744525" y="1298417"/>
            <a:ext cx="3196861" cy="180020"/>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Rectangle 29">
            <a:extLst>
              <a:ext uri="{FF2B5EF4-FFF2-40B4-BE49-F238E27FC236}">
                <a16:creationId xmlns:a16="http://schemas.microsoft.com/office/drawing/2014/main" id="{7103548D-E001-45B3-952D-8454A2947BE0}"/>
              </a:ext>
            </a:extLst>
          </p:cNvPr>
          <p:cNvSpPr/>
          <p:nvPr/>
        </p:nvSpPr>
        <p:spPr>
          <a:xfrm>
            <a:off x="4744525" y="1883447"/>
            <a:ext cx="1267635" cy="180020"/>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4" name="TextBox 43">
            <a:extLst>
              <a:ext uri="{FF2B5EF4-FFF2-40B4-BE49-F238E27FC236}">
                <a16:creationId xmlns:a16="http://schemas.microsoft.com/office/drawing/2014/main" id="{D8307FED-EB21-44D3-A321-9C26DEC22D2F}"/>
              </a:ext>
            </a:extLst>
          </p:cNvPr>
          <p:cNvSpPr txBox="1"/>
          <p:nvPr/>
        </p:nvSpPr>
        <p:spPr>
          <a:xfrm>
            <a:off x="1181382" y="771550"/>
            <a:ext cx="2376264" cy="369332"/>
          </a:xfrm>
          <a:prstGeom prst="rect">
            <a:avLst/>
          </a:prstGeom>
          <a:noFill/>
        </p:spPr>
        <p:txBody>
          <a:bodyPr wrap="square" rtlCol="0">
            <a:spAutoFit/>
          </a:bodyPr>
          <a:lstStyle/>
          <a:p>
            <a:pPr algn="ctr"/>
            <a:r>
              <a:rPr lang="de-DE" dirty="0"/>
              <a:t>SAS Workflow Manager</a:t>
            </a:r>
            <a:endParaRPr lang="en-US" dirty="0"/>
          </a:p>
        </p:txBody>
      </p:sp>
      <p:sp>
        <p:nvSpPr>
          <p:cNvPr id="45" name="TextBox 44">
            <a:extLst>
              <a:ext uri="{FF2B5EF4-FFF2-40B4-BE49-F238E27FC236}">
                <a16:creationId xmlns:a16="http://schemas.microsoft.com/office/drawing/2014/main" id="{C564D781-B181-4DF6-B4A2-6A0F5D795AFA}"/>
              </a:ext>
            </a:extLst>
          </p:cNvPr>
          <p:cNvSpPr txBox="1"/>
          <p:nvPr/>
        </p:nvSpPr>
        <p:spPr>
          <a:xfrm>
            <a:off x="5236138" y="771550"/>
            <a:ext cx="3384376" cy="369332"/>
          </a:xfrm>
          <a:prstGeom prst="rect">
            <a:avLst/>
          </a:prstGeom>
          <a:noFill/>
        </p:spPr>
        <p:txBody>
          <a:bodyPr wrap="square" rtlCol="0">
            <a:spAutoFit/>
          </a:bodyPr>
          <a:lstStyle/>
          <a:p>
            <a:pPr algn="ctr"/>
            <a:r>
              <a:rPr lang="de-DE" dirty="0" err="1"/>
              <a:t>Jupyter</a:t>
            </a:r>
            <a:r>
              <a:rPr lang="de-DE" dirty="0"/>
              <a:t> Notebook – Python Kernel</a:t>
            </a:r>
            <a:endParaRPr lang="en-US" dirty="0"/>
          </a:p>
        </p:txBody>
      </p:sp>
      <p:sp>
        <p:nvSpPr>
          <p:cNvPr id="50" name="Rectangle 49">
            <a:extLst>
              <a:ext uri="{FF2B5EF4-FFF2-40B4-BE49-F238E27FC236}">
                <a16:creationId xmlns:a16="http://schemas.microsoft.com/office/drawing/2014/main" id="{2C0CAFE4-5F68-44EE-8BD1-127080A64B79}"/>
              </a:ext>
            </a:extLst>
          </p:cNvPr>
          <p:cNvSpPr/>
          <p:nvPr/>
        </p:nvSpPr>
        <p:spPr>
          <a:xfrm>
            <a:off x="5976156" y="3388120"/>
            <a:ext cx="1656184" cy="288032"/>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10" name="Group 9">
            <a:extLst>
              <a:ext uri="{FF2B5EF4-FFF2-40B4-BE49-F238E27FC236}">
                <a16:creationId xmlns:a16="http://schemas.microsoft.com/office/drawing/2014/main" id="{F11373B7-39F6-46D9-B4BF-1CB14BE6F3F7}"/>
              </a:ext>
            </a:extLst>
          </p:cNvPr>
          <p:cNvGrpSpPr/>
          <p:nvPr/>
        </p:nvGrpSpPr>
        <p:grpSpPr>
          <a:xfrm>
            <a:off x="52637" y="4293695"/>
            <a:ext cx="8767835" cy="369332"/>
            <a:chOff x="38002" y="4146863"/>
            <a:chExt cx="8767835" cy="369332"/>
          </a:xfrm>
        </p:grpSpPr>
        <p:sp>
          <p:nvSpPr>
            <p:cNvPr id="7" name="Rectangle 6">
              <a:extLst>
                <a:ext uri="{FF2B5EF4-FFF2-40B4-BE49-F238E27FC236}">
                  <a16:creationId xmlns:a16="http://schemas.microsoft.com/office/drawing/2014/main" id="{4C195D3B-5A18-4DE0-AFA1-294FBD2E5284}"/>
                </a:ext>
              </a:extLst>
            </p:cNvPr>
            <p:cNvSpPr/>
            <p:nvPr/>
          </p:nvSpPr>
          <p:spPr>
            <a:xfrm>
              <a:off x="38002" y="4182348"/>
              <a:ext cx="8710462" cy="307777"/>
            </a:xfrm>
            <a:prstGeom prst="rect">
              <a:avLst/>
            </a:prstGeom>
            <a:ln w="25400">
              <a:solidFill>
                <a:schemeClr val="accent6"/>
              </a:solidFill>
            </a:ln>
          </p:spPr>
          <p:txBody>
            <a:bodyPr wrap="square">
              <a:spAutoFit/>
            </a:bodyPr>
            <a:lstStyle/>
            <a:p>
              <a:r>
                <a:rPr lang="en-US" sz="1400" dirty="0"/>
                <a:t>/</a:t>
              </a:r>
              <a:r>
                <a:rPr lang="en-US" sz="1400" dirty="0" err="1"/>
                <a:t>modelRepository</a:t>
              </a:r>
              <a:r>
                <a:rPr lang="en-US" sz="1400" dirty="0"/>
                <a:t>/</a:t>
              </a:r>
              <a:r>
                <a:rPr lang="en-US" sz="1400" dirty="0" err="1"/>
                <a:t>models?name</a:t>
              </a:r>
              <a:r>
                <a:rPr lang="en-US" sz="1400" dirty="0"/>
                <a:t>=${</a:t>
              </a:r>
              <a:r>
                <a:rPr lang="en-US" sz="1400" dirty="0" err="1"/>
                <a:t>ModelName</a:t>
              </a:r>
              <a:r>
                <a:rPr lang="en-US" sz="1400" dirty="0"/>
                <a:t>}&amp;type=</a:t>
              </a:r>
              <a:r>
                <a:rPr lang="en-US" sz="1400" dirty="0" err="1"/>
                <a:t>ZIP&amp;projectId</a:t>
              </a:r>
              <a:r>
                <a:rPr lang="en-US" sz="1400" dirty="0"/>
                <a:t>=${</a:t>
              </a:r>
              <a:r>
                <a:rPr lang="en-US" sz="1400" dirty="0" err="1"/>
                <a:t>projectId</a:t>
              </a:r>
              <a:r>
                <a:rPr lang="en-US" sz="1400" dirty="0"/>
                <a:t>}&amp;</a:t>
              </a:r>
              <a:r>
                <a:rPr lang="en-US" sz="1400" dirty="0" err="1"/>
                <a:t>versionOption</a:t>
              </a:r>
              <a:r>
                <a:rPr lang="en-US" sz="1400" dirty="0"/>
                <a:t>=</a:t>
              </a:r>
              <a:r>
                <a:rPr lang="en-US" sz="1400" dirty="0" err="1"/>
                <a:t>Latest&amp;files</a:t>
              </a:r>
              <a:r>
                <a:rPr lang="en-US" sz="1400" dirty="0"/>
                <a:t>=files</a:t>
              </a:r>
            </a:p>
          </p:txBody>
        </p:sp>
        <p:sp>
          <p:nvSpPr>
            <p:cNvPr id="6" name="Rectangle 5">
              <a:extLst>
                <a:ext uri="{FF2B5EF4-FFF2-40B4-BE49-F238E27FC236}">
                  <a16:creationId xmlns:a16="http://schemas.microsoft.com/office/drawing/2014/main" id="{9E7D9749-FA3D-423F-B4AA-A3E5198D9839}"/>
                </a:ext>
              </a:extLst>
            </p:cNvPr>
            <p:cNvSpPr/>
            <p:nvPr/>
          </p:nvSpPr>
          <p:spPr>
            <a:xfrm>
              <a:off x="8505755" y="4146863"/>
              <a:ext cx="300082" cy="369332"/>
            </a:xfrm>
            <a:prstGeom prst="rect">
              <a:avLst/>
            </a:prstGeom>
          </p:spPr>
          <p:txBody>
            <a:bodyPr wrap="none">
              <a:spAutoFit/>
            </a:bodyPr>
            <a:lstStyle/>
            <a:p>
              <a:r>
                <a:rPr lang="de-DE" dirty="0">
                  <a:solidFill>
                    <a:schemeClr val="accent6"/>
                  </a:solidFill>
                </a:rPr>
                <a:t>*</a:t>
              </a:r>
              <a:endParaRPr lang="en-US" dirty="0"/>
            </a:p>
          </p:txBody>
        </p:sp>
      </p:grpSp>
      <p:grpSp>
        <p:nvGrpSpPr>
          <p:cNvPr id="13" name="Group 12">
            <a:extLst>
              <a:ext uri="{FF2B5EF4-FFF2-40B4-BE49-F238E27FC236}">
                <a16:creationId xmlns:a16="http://schemas.microsoft.com/office/drawing/2014/main" id="{6DDF04E5-EC45-493F-B5FB-5ADCADFF801C}"/>
              </a:ext>
            </a:extLst>
          </p:cNvPr>
          <p:cNvGrpSpPr/>
          <p:nvPr/>
        </p:nvGrpSpPr>
        <p:grpSpPr>
          <a:xfrm>
            <a:off x="51266" y="4177592"/>
            <a:ext cx="4636495" cy="736852"/>
            <a:chOff x="-1669313" y="3295493"/>
            <a:chExt cx="3790434" cy="999042"/>
          </a:xfrm>
        </p:grpSpPr>
        <p:sp>
          <p:nvSpPr>
            <p:cNvPr id="8" name="Rectangle 7">
              <a:extLst>
                <a:ext uri="{FF2B5EF4-FFF2-40B4-BE49-F238E27FC236}">
                  <a16:creationId xmlns:a16="http://schemas.microsoft.com/office/drawing/2014/main" id="{F510E94C-07E0-4A2E-A2F2-D952A567D001}"/>
                </a:ext>
              </a:extLst>
            </p:cNvPr>
            <p:cNvSpPr/>
            <p:nvPr/>
          </p:nvSpPr>
          <p:spPr>
            <a:xfrm>
              <a:off x="-1669313" y="3340428"/>
              <a:ext cx="3775799" cy="954107"/>
            </a:xfrm>
            <a:prstGeom prst="rect">
              <a:avLst/>
            </a:prstGeom>
            <a:ln w="25400">
              <a:solidFill>
                <a:schemeClr val="accent6"/>
              </a:solidFill>
            </a:ln>
          </p:spPr>
          <p:txBody>
            <a:bodyPr wrap="square">
              <a:spAutoFit/>
            </a:bodyPr>
            <a:lstStyle/>
            <a:p>
              <a:r>
                <a:rPr lang="en-US" sz="1350" dirty="0" err="1"/>
                <a:t>mfile</a:t>
              </a:r>
              <a:r>
                <a:rPr lang="en-US" sz="1350" dirty="0"/>
                <a:t> = open(</a:t>
              </a:r>
              <a:r>
                <a:rPr lang="en-US" sz="1350" dirty="0" err="1"/>
                <a:t>ZipFileName</a:t>
              </a:r>
              <a:r>
                <a:rPr lang="en-US" sz="1350" dirty="0"/>
                <a:t>, '</a:t>
              </a:r>
              <a:r>
                <a:rPr lang="en-US" sz="1350" dirty="0" err="1"/>
                <a:t>rb</a:t>
              </a:r>
              <a:r>
                <a:rPr lang="en-US" sz="1350" dirty="0"/>
                <a:t>')</a:t>
              </a:r>
            </a:p>
            <a:p>
              <a:r>
                <a:rPr lang="en-US" sz="1350" dirty="0"/>
                <a:t>files = {'files': (</a:t>
              </a:r>
              <a:r>
                <a:rPr lang="en-US" sz="1350" dirty="0" err="1"/>
                <a:t>ModelName</a:t>
              </a:r>
              <a:r>
                <a:rPr lang="en-US" sz="1350" dirty="0"/>
                <a:t>+".zip", </a:t>
              </a:r>
              <a:r>
                <a:rPr lang="en-US" sz="1350" dirty="0" err="1"/>
                <a:t>mfile</a:t>
              </a:r>
              <a:r>
                <a:rPr lang="en-US" sz="1350" dirty="0"/>
                <a:t>, 'multipart/form-data')}</a:t>
              </a:r>
            </a:p>
            <a:p>
              <a:r>
                <a:rPr lang="en-US" sz="1350" dirty="0" err="1"/>
                <a:t>mfile.close</a:t>
              </a:r>
              <a:r>
                <a:rPr lang="en-US" sz="1350" dirty="0"/>
                <a:t>()</a:t>
              </a:r>
            </a:p>
          </p:txBody>
        </p:sp>
        <p:sp>
          <p:nvSpPr>
            <p:cNvPr id="9" name="Rectangle 8">
              <a:extLst>
                <a:ext uri="{FF2B5EF4-FFF2-40B4-BE49-F238E27FC236}">
                  <a16:creationId xmlns:a16="http://schemas.microsoft.com/office/drawing/2014/main" id="{41535289-7D70-4787-99C4-259F52B9B806}"/>
                </a:ext>
              </a:extLst>
            </p:cNvPr>
            <p:cNvSpPr/>
            <p:nvPr/>
          </p:nvSpPr>
          <p:spPr>
            <a:xfrm>
              <a:off x="1705623" y="3295493"/>
              <a:ext cx="415498" cy="369332"/>
            </a:xfrm>
            <a:prstGeom prst="rect">
              <a:avLst/>
            </a:prstGeom>
          </p:spPr>
          <p:txBody>
            <a:bodyPr wrap="none">
              <a:spAutoFit/>
            </a:bodyPr>
            <a:lstStyle/>
            <a:p>
              <a:r>
                <a:rPr lang="de-DE" dirty="0">
                  <a:solidFill>
                    <a:schemeClr val="accent6"/>
                  </a:solidFill>
                </a:rPr>
                <a:t>**</a:t>
              </a:r>
              <a:endParaRPr lang="en-US" dirty="0"/>
            </a:p>
          </p:txBody>
        </p:sp>
      </p:grpSp>
      <p:sp>
        <p:nvSpPr>
          <p:cNvPr id="27" name="Rectangle 26">
            <a:extLst>
              <a:ext uri="{FF2B5EF4-FFF2-40B4-BE49-F238E27FC236}">
                <a16:creationId xmlns:a16="http://schemas.microsoft.com/office/drawing/2014/main" id="{447DBE27-63FC-4C7C-8E16-3C8969A44E7E}"/>
              </a:ext>
            </a:extLst>
          </p:cNvPr>
          <p:cNvSpPr/>
          <p:nvPr/>
        </p:nvSpPr>
        <p:spPr>
          <a:xfrm>
            <a:off x="5378342" y="3050362"/>
            <a:ext cx="3442130" cy="781528"/>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Rectangle 33">
            <a:extLst>
              <a:ext uri="{FF2B5EF4-FFF2-40B4-BE49-F238E27FC236}">
                <a16:creationId xmlns:a16="http://schemas.microsoft.com/office/drawing/2014/main" id="{C3473C33-00C2-45B6-B995-91150782C99F}"/>
              </a:ext>
            </a:extLst>
          </p:cNvPr>
          <p:cNvSpPr/>
          <p:nvPr/>
        </p:nvSpPr>
        <p:spPr>
          <a:xfrm>
            <a:off x="4726131" y="1591416"/>
            <a:ext cx="2474162" cy="181067"/>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Rectangle 34">
            <a:extLst>
              <a:ext uri="{FF2B5EF4-FFF2-40B4-BE49-F238E27FC236}">
                <a16:creationId xmlns:a16="http://schemas.microsoft.com/office/drawing/2014/main" id="{D7CB9936-99C6-4E1B-BB2F-302EE8F774F4}"/>
              </a:ext>
            </a:extLst>
          </p:cNvPr>
          <p:cNvSpPr/>
          <p:nvPr/>
        </p:nvSpPr>
        <p:spPr>
          <a:xfrm>
            <a:off x="4735732" y="2749592"/>
            <a:ext cx="4399475" cy="23039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Rectangle 35">
            <a:extLst>
              <a:ext uri="{FF2B5EF4-FFF2-40B4-BE49-F238E27FC236}">
                <a16:creationId xmlns:a16="http://schemas.microsoft.com/office/drawing/2014/main" id="{D2128E63-803A-46D8-BED7-4E87FE61713B}"/>
              </a:ext>
            </a:extLst>
          </p:cNvPr>
          <p:cNvSpPr/>
          <p:nvPr/>
        </p:nvSpPr>
        <p:spPr>
          <a:xfrm>
            <a:off x="4723235" y="3960521"/>
            <a:ext cx="921283" cy="181067"/>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 name="Rectangle 2">
            <a:extLst>
              <a:ext uri="{FF2B5EF4-FFF2-40B4-BE49-F238E27FC236}">
                <a16:creationId xmlns:a16="http://schemas.microsoft.com/office/drawing/2014/main" id="{5FBD9EDE-EC08-4541-8FB3-C58323CA7543}"/>
              </a:ext>
            </a:extLst>
          </p:cNvPr>
          <p:cNvSpPr/>
          <p:nvPr/>
        </p:nvSpPr>
        <p:spPr>
          <a:xfrm>
            <a:off x="3419872" y="1671650"/>
            <a:ext cx="1044116" cy="180020"/>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2" name="Rectangle 31">
            <a:extLst>
              <a:ext uri="{FF2B5EF4-FFF2-40B4-BE49-F238E27FC236}">
                <a16:creationId xmlns:a16="http://schemas.microsoft.com/office/drawing/2014/main" id="{FC44248D-FC57-494B-B8D1-C763CBCF8EC9}"/>
              </a:ext>
            </a:extLst>
          </p:cNvPr>
          <p:cNvSpPr/>
          <p:nvPr/>
        </p:nvSpPr>
        <p:spPr>
          <a:xfrm>
            <a:off x="3453275" y="3798342"/>
            <a:ext cx="942933" cy="353180"/>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7" name="Rectangle 36">
            <a:extLst>
              <a:ext uri="{FF2B5EF4-FFF2-40B4-BE49-F238E27FC236}">
                <a16:creationId xmlns:a16="http://schemas.microsoft.com/office/drawing/2014/main" id="{BE0526BA-1DA0-4E69-B747-C1E86363DF19}"/>
              </a:ext>
            </a:extLst>
          </p:cNvPr>
          <p:cNvSpPr/>
          <p:nvPr/>
        </p:nvSpPr>
        <p:spPr>
          <a:xfrm>
            <a:off x="5882313" y="3817410"/>
            <a:ext cx="921283" cy="181067"/>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1863451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50" grpId="0" animBg="1"/>
      <p:bldP spid="50" grpId="1" animBg="1"/>
      <p:bldP spid="27" grpId="0" animBg="1"/>
      <p:bldP spid="27" grpId="1" animBg="1"/>
      <p:bldP spid="34" grpId="0" animBg="1"/>
      <p:bldP spid="35" grpId="0" animBg="1"/>
      <p:bldP spid="36" grpId="0" animBg="1"/>
      <p:bldP spid="3" grpId="0" animBg="1"/>
      <p:bldP spid="3" grpId="1" animBg="1"/>
      <p:bldP spid="32" grpId="0" animBg="1"/>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67FC-EA2E-4369-8FD7-08825CE7F1C5}"/>
              </a:ext>
            </a:extLst>
          </p:cNvPr>
          <p:cNvSpPr>
            <a:spLocks noGrp="1"/>
          </p:cNvSpPr>
          <p:nvPr>
            <p:ph type="title"/>
          </p:nvPr>
        </p:nvSpPr>
        <p:spPr/>
        <p:txBody>
          <a:bodyPr/>
          <a:lstStyle/>
          <a:p>
            <a:r>
              <a:rPr lang="de-DE"/>
              <a:t>Weiterführende Literatur</a:t>
            </a:r>
            <a:endParaRPr lang="en-US" dirty="0"/>
          </a:p>
        </p:txBody>
      </p:sp>
      <p:sp>
        <p:nvSpPr>
          <p:cNvPr id="13" name="Text Placeholder 12">
            <a:extLst>
              <a:ext uri="{FF2B5EF4-FFF2-40B4-BE49-F238E27FC236}">
                <a16:creationId xmlns:a16="http://schemas.microsoft.com/office/drawing/2014/main" id="{9028678D-19D1-46B9-BD0B-3128F304C688}"/>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AD113277-8BE4-478A-AE61-65B2DA9C0636}"/>
              </a:ext>
            </a:extLst>
          </p:cNvPr>
          <p:cNvSpPr>
            <a:spLocks noGrp="1"/>
          </p:cNvSpPr>
          <p:nvPr>
            <p:ph sz="quarter" idx="11"/>
          </p:nvPr>
        </p:nvSpPr>
        <p:spPr/>
        <p:txBody>
          <a:bodyPr>
            <a:normAutofit fontScale="55000" lnSpcReduction="20000"/>
          </a:bodyPr>
          <a:lstStyle/>
          <a:p>
            <a:pPr>
              <a:lnSpc>
                <a:spcPct val="120000"/>
              </a:lnSpc>
            </a:pPr>
            <a:r>
              <a:rPr lang="en-US" dirty="0" err="1"/>
              <a:t>Clingroth</a:t>
            </a:r>
            <a:r>
              <a:rPr lang="en-US" dirty="0"/>
              <a:t>, G., Bao, W., and Chu, R., Model Life Cycle Automation Using REST APIs, SAS Global Forum 2018, </a:t>
            </a:r>
            <a:r>
              <a:rPr lang="en-US" dirty="0">
                <a:hlinkClick r:id="rId2"/>
              </a:rPr>
              <a:t>https://www.sas.com/content/dam/SAS/support/en/sas-global-forum-proceedings/2018/2280-2018.pdf</a:t>
            </a:r>
            <a:r>
              <a:rPr lang="en-US" dirty="0"/>
              <a:t> </a:t>
            </a:r>
          </a:p>
          <a:p>
            <a:pPr>
              <a:lnSpc>
                <a:spcPct val="120000"/>
              </a:lnSpc>
            </a:pPr>
            <a:r>
              <a:rPr lang="en-US" dirty="0"/>
              <a:t>Chu, R., Duling, D. and Thompson, W. 2007. “Best Practices for Managing Predictive Models in a Production Environment”, Proceedings of the 2007 Midwest SAS Users Group Conference. </a:t>
            </a:r>
            <a:r>
              <a:rPr lang="en-US" dirty="0">
                <a:hlinkClick r:id="rId3"/>
              </a:rPr>
              <a:t>http://www.mwsug.org/proceedings/2007/saspres/MWSUG-2007-SAS02.pdf</a:t>
            </a:r>
            <a:r>
              <a:rPr lang="en-US" dirty="0"/>
              <a:t>  </a:t>
            </a:r>
          </a:p>
          <a:p>
            <a:pPr>
              <a:lnSpc>
                <a:spcPct val="120000"/>
              </a:lnSpc>
            </a:pPr>
            <a:r>
              <a:rPr lang="en-US" dirty="0"/>
              <a:t>SAS Institute Inc. 2018. “Getting Started with SAS® </a:t>
            </a:r>
            <a:r>
              <a:rPr lang="en-US" dirty="0" err="1"/>
              <a:t>Viya</a:t>
            </a:r>
            <a:r>
              <a:rPr lang="en-US" dirty="0"/>
              <a:t>® REST APIs”.</a:t>
            </a:r>
            <a:br>
              <a:rPr lang="en-US" dirty="0"/>
            </a:br>
            <a:r>
              <a:rPr lang="en-US" dirty="0">
                <a:hlinkClick r:id="rId4"/>
              </a:rPr>
              <a:t>https://developer.sas.com/guides/rest.html</a:t>
            </a:r>
            <a:endParaRPr lang="en-US" dirty="0"/>
          </a:p>
          <a:p>
            <a:pPr>
              <a:lnSpc>
                <a:spcPct val="120000"/>
              </a:lnSpc>
            </a:pPr>
            <a:r>
              <a:rPr lang="en-US" dirty="0"/>
              <a:t>Justin Richer. 2018. “User Authentication with OAuth 2.0.”</a:t>
            </a:r>
            <a:br>
              <a:rPr lang="en-US" dirty="0"/>
            </a:br>
            <a:r>
              <a:rPr lang="en-US" dirty="0">
                <a:hlinkClick r:id="rId5"/>
              </a:rPr>
              <a:t>https://oauth.net/articles/authentication</a:t>
            </a:r>
            <a:endParaRPr lang="en-US" dirty="0"/>
          </a:p>
          <a:p>
            <a:pPr>
              <a:lnSpc>
                <a:spcPct val="120000"/>
              </a:lnSpc>
            </a:pPr>
            <a:r>
              <a:rPr lang="en-US" dirty="0"/>
              <a:t>The OpenID Foundation. 2018. “Welcome to OpenID Connect.”</a:t>
            </a:r>
            <a:br>
              <a:rPr lang="en-US" dirty="0"/>
            </a:br>
            <a:r>
              <a:rPr lang="en-US" dirty="0">
                <a:hlinkClick r:id="rId6"/>
              </a:rPr>
              <a:t>http://openid.net/connect</a:t>
            </a:r>
            <a:endParaRPr lang="en-US" dirty="0"/>
          </a:p>
          <a:p>
            <a:pPr>
              <a:lnSpc>
                <a:spcPct val="120000"/>
              </a:lnSpc>
            </a:pPr>
            <a:r>
              <a:rPr lang="en-US" dirty="0"/>
              <a:t>SAS Institute Inc. 2017. “SAS® Model Manager 15.1: User’s Guide.” </a:t>
            </a:r>
            <a:r>
              <a:rPr lang="en-US" dirty="0">
                <a:hlinkClick r:id="rId7"/>
              </a:rPr>
              <a:t>http://support.sas.com/documentation/onlinedoc/modelmgr</a:t>
            </a:r>
            <a:endParaRPr lang="en-US" dirty="0"/>
          </a:p>
          <a:p>
            <a:pPr>
              <a:lnSpc>
                <a:spcPct val="120000"/>
              </a:lnSpc>
            </a:pPr>
            <a:r>
              <a:rPr lang="en-US" dirty="0"/>
              <a:t>SAS Institute Inc. 2018. “SAS® Workflow Manager 2.1: User’s Guide.”</a:t>
            </a:r>
            <a:br>
              <a:rPr lang="en-US" dirty="0"/>
            </a:br>
            <a:r>
              <a:rPr lang="en-US" dirty="0">
                <a:hlinkClick r:id="rId8"/>
              </a:rPr>
              <a:t>http://support.sas.com/documentation/prod-p/wfmgr/index.html</a:t>
            </a:r>
            <a:endParaRPr lang="en-US" dirty="0"/>
          </a:p>
          <a:p>
            <a:pPr>
              <a:lnSpc>
                <a:spcPct val="120000"/>
              </a:lnSpc>
            </a:pPr>
            <a:r>
              <a:rPr lang="en-US" dirty="0"/>
              <a:t>Object Management Group. 2011. “Business Process Model and Notation (BPMN).” </a:t>
            </a:r>
            <a:r>
              <a:rPr lang="en-US" dirty="0">
                <a:hlinkClick r:id="rId9"/>
              </a:rPr>
              <a:t>http://www.omg.org/spec/BPMN/2.0/PDF</a:t>
            </a:r>
            <a:endParaRPr lang="en-US" dirty="0"/>
          </a:p>
        </p:txBody>
      </p:sp>
    </p:spTree>
    <p:extLst>
      <p:ext uri="{BB962C8B-B14F-4D97-AF65-F5344CB8AC3E}">
        <p14:creationId xmlns:p14="http://schemas.microsoft.com/office/powerpoint/2010/main" val="29519823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Besuchen Sie auch die Experience World.</a:t>
            </a:r>
          </a:p>
        </p:txBody>
      </p:sp>
      <p:sp>
        <p:nvSpPr>
          <p:cNvPr id="5" name="Textplatzhalter 4"/>
          <p:cNvSpPr>
            <a:spLocks noGrp="1"/>
          </p:cNvSpPr>
          <p:nvPr>
            <p:ph type="body" sz="quarter" idx="14"/>
          </p:nvPr>
        </p:nvSpPr>
        <p:spPr>
          <a:xfrm>
            <a:off x="863858" y="2620326"/>
            <a:ext cx="3240090" cy="510909"/>
          </a:xfrm>
        </p:spPr>
        <p:txBody>
          <a:bodyPr/>
          <a:lstStyle/>
          <a:p>
            <a:r>
              <a:rPr lang="de-DE" dirty="0"/>
              <a:t>Tamara Fischer &amp; </a:t>
            </a:r>
            <a:r>
              <a:rPr lang="de-DE"/>
              <a:t>Martin Schütz</a:t>
            </a:r>
            <a:br>
              <a:rPr lang="de-DE" dirty="0"/>
            </a:br>
            <a:r>
              <a:rPr lang="de-DE" dirty="0"/>
              <a:t>SAS DACH</a:t>
            </a:r>
          </a:p>
        </p:txBody>
      </p:sp>
    </p:spTree>
    <p:extLst>
      <p:ext uri="{BB962C8B-B14F-4D97-AF65-F5344CB8AC3E}">
        <p14:creationId xmlns:p14="http://schemas.microsoft.com/office/powerpoint/2010/main" val="24371473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CD02D9-8836-4940-89D3-DF6BE56BB842}"/>
              </a:ext>
            </a:extLst>
          </p:cNvPr>
          <p:cNvSpPr>
            <a:spLocks noGrp="1"/>
          </p:cNvSpPr>
          <p:nvPr>
            <p:ph type="title"/>
          </p:nvPr>
        </p:nvSpPr>
        <p:spPr/>
        <p:txBody>
          <a:bodyPr/>
          <a:lstStyle/>
          <a:p>
            <a:r>
              <a:rPr lang="de-DE" dirty="0"/>
              <a:t>Warum Model Management?</a:t>
            </a:r>
            <a:endParaRPr lang="en-US" dirty="0"/>
          </a:p>
        </p:txBody>
      </p:sp>
      <p:sp>
        <p:nvSpPr>
          <p:cNvPr id="6" name="TextBox 5">
            <a:extLst>
              <a:ext uri="{FF2B5EF4-FFF2-40B4-BE49-F238E27FC236}">
                <a16:creationId xmlns:a16="http://schemas.microsoft.com/office/drawing/2014/main" id="{56610CAF-218A-4224-85EB-2B9E8E59625D}"/>
              </a:ext>
            </a:extLst>
          </p:cNvPr>
          <p:cNvSpPr txBox="1"/>
          <p:nvPr/>
        </p:nvSpPr>
        <p:spPr>
          <a:xfrm>
            <a:off x="438150" y="1041400"/>
            <a:ext cx="8223250" cy="3693319"/>
          </a:xfrm>
          <a:prstGeom prst="rect">
            <a:avLst/>
          </a:prstGeom>
          <a:noFill/>
        </p:spPr>
        <p:txBody>
          <a:bodyPr wrap="square" rtlCol="0">
            <a:spAutoFit/>
          </a:bodyPr>
          <a:lstStyle/>
          <a:p>
            <a:r>
              <a:rPr lang="de-DE" dirty="0">
                <a:solidFill>
                  <a:schemeClr val="accent3"/>
                </a:solidFill>
              </a:rPr>
              <a:t>Wissen Sie in Ihrem Unternehmen…</a:t>
            </a:r>
          </a:p>
          <a:p>
            <a:pPr marL="285750" indent="-285750">
              <a:buFont typeface="Arial" panose="020B0604020202020204" pitchFamily="34" charset="0"/>
              <a:buChar char="•"/>
            </a:pPr>
            <a:r>
              <a:rPr lang="de-DE" dirty="0">
                <a:solidFill>
                  <a:schemeClr val="accent3"/>
                </a:solidFill>
              </a:rPr>
              <a:t>…wie viele Modelle in Produktion für Entscheidungen im Marketing, Pricing, Risiko, Betrug oder Finanzwesen genutzt werden?</a:t>
            </a:r>
          </a:p>
          <a:p>
            <a:pPr marL="285750" indent="-285750">
              <a:buFont typeface="Arial" panose="020B0604020202020204" pitchFamily="34" charset="0"/>
              <a:buChar char="•"/>
            </a:pPr>
            <a:r>
              <a:rPr lang="de-DE" dirty="0">
                <a:solidFill>
                  <a:schemeClr val="accent3"/>
                </a:solidFill>
              </a:rPr>
              <a:t>…welche Modelle wo genutzt werden?</a:t>
            </a:r>
          </a:p>
          <a:p>
            <a:pPr marL="285750" indent="-285750">
              <a:buFont typeface="Arial" panose="020B0604020202020204" pitchFamily="34" charset="0"/>
              <a:buChar char="•"/>
            </a:pPr>
            <a:r>
              <a:rPr lang="de-DE" dirty="0">
                <a:solidFill>
                  <a:schemeClr val="accent3"/>
                </a:solidFill>
              </a:rPr>
              <a:t>…wer die Modelle erstellt hat und warum?</a:t>
            </a:r>
          </a:p>
          <a:p>
            <a:pPr marL="285750" indent="-285750">
              <a:buFont typeface="Arial" panose="020B0604020202020204" pitchFamily="34" charset="0"/>
              <a:buChar char="•"/>
            </a:pPr>
            <a:r>
              <a:rPr lang="de-DE" dirty="0">
                <a:solidFill>
                  <a:schemeClr val="accent3"/>
                </a:solidFill>
              </a:rPr>
              <a:t>…wie die Modelle erstellt wurden?</a:t>
            </a:r>
          </a:p>
          <a:p>
            <a:pPr marL="285750" indent="-285750">
              <a:buFont typeface="Arial" panose="020B0604020202020204" pitchFamily="34" charset="0"/>
              <a:buChar char="•"/>
            </a:pPr>
            <a:r>
              <a:rPr lang="de-DE" dirty="0">
                <a:solidFill>
                  <a:schemeClr val="accent3"/>
                </a:solidFill>
              </a:rPr>
              <a:t>…welche Merkmale zur Vorhersage genutzt wurden und letztendlich zur Entscheidung beigetragen haben?</a:t>
            </a:r>
          </a:p>
          <a:p>
            <a:pPr marL="285750" indent="-285750">
              <a:buFont typeface="Arial" panose="020B0604020202020204" pitchFamily="34" charset="0"/>
              <a:buChar char="•"/>
            </a:pPr>
            <a:r>
              <a:rPr lang="de-DE" dirty="0">
                <a:solidFill>
                  <a:schemeClr val="accent3"/>
                </a:solidFill>
              </a:rPr>
              <a:t>…wie sich die Modelle über die Zeit in Produktion entwickelt und wann sie zuletzt aktualisiert wurden?</a:t>
            </a:r>
          </a:p>
          <a:p>
            <a:pPr marL="285750" indent="-285750">
              <a:buFont typeface="Arial" panose="020B0604020202020204" pitchFamily="34" charset="0"/>
              <a:buChar char="•"/>
            </a:pPr>
            <a:r>
              <a:rPr lang="de-DE" dirty="0">
                <a:solidFill>
                  <a:schemeClr val="accent3"/>
                </a:solidFill>
              </a:rPr>
              <a:t>…ob alle Modelle dem gleichen Qualitätsstandard genügen?</a:t>
            </a:r>
          </a:p>
          <a:p>
            <a:pPr marL="285750" indent="-285750">
              <a:buFont typeface="Arial" panose="020B0604020202020204" pitchFamily="34" charset="0"/>
              <a:buChar char="•"/>
            </a:pPr>
            <a:r>
              <a:rPr lang="de-DE" dirty="0">
                <a:solidFill>
                  <a:schemeClr val="accent3"/>
                </a:solidFill>
              </a:rPr>
              <a:t>…ob Sie sich noch auf die Entscheidung verlassen können?</a:t>
            </a:r>
          </a:p>
          <a:p>
            <a:pPr marL="285750" indent="-285750">
              <a:buFont typeface="Arial" panose="020B0604020202020204" pitchFamily="34" charset="0"/>
              <a:buChar char="•"/>
            </a:pPr>
            <a:endParaRPr lang="en-US" dirty="0">
              <a:solidFill>
                <a:schemeClr val="accent3"/>
              </a:solidFill>
            </a:endParaRPr>
          </a:p>
        </p:txBody>
      </p:sp>
    </p:spTree>
    <p:extLst>
      <p:ext uri="{BB962C8B-B14F-4D97-AF65-F5344CB8AC3E}">
        <p14:creationId xmlns:p14="http://schemas.microsoft.com/office/powerpoint/2010/main" val="435516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CD02D9-8836-4940-89D3-DF6BE56BB842}"/>
              </a:ext>
            </a:extLst>
          </p:cNvPr>
          <p:cNvSpPr>
            <a:spLocks noGrp="1"/>
          </p:cNvSpPr>
          <p:nvPr>
            <p:ph type="title"/>
          </p:nvPr>
        </p:nvSpPr>
        <p:spPr/>
        <p:txBody>
          <a:bodyPr/>
          <a:lstStyle/>
          <a:p>
            <a:r>
              <a:rPr lang="de-DE" dirty="0"/>
              <a:t>Anforderungen an ein Model Management System</a:t>
            </a:r>
            <a:endParaRPr lang="en-US" dirty="0"/>
          </a:p>
        </p:txBody>
      </p:sp>
      <p:sp>
        <p:nvSpPr>
          <p:cNvPr id="6" name="TextBox 5">
            <a:extLst>
              <a:ext uri="{FF2B5EF4-FFF2-40B4-BE49-F238E27FC236}">
                <a16:creationId xmlns:a16="http://schemas.microsoft.com/office/drawing/2014/main" id="{56610CAF-218A-4224-85EB-2B9E8E59625D}"/>
              </a:ext>
            </a:extLst>
          </p:cNvPr>
          <p:cNvSpPr txBox="1"/>
          <p:nvPr/>
        </p:nvSpPr>
        <p:spPr>
          <a:xfrm>
            <a:off x="438150" y="1041400"/>
            <a:ext cx="8223250" cy="2246769"/>
          </a:xfrm>
          <a:prstGeom prst="rect">
            <a:avLst/>
          </a:prstGeom>
          <a:noFill/>
        </p:spPr>
        <p:txBody>
          <a:bodyPr wrap="square" rtlCol="0">
            <a:spAutoFit/>
          </a:bodyPr>
          <a:lstStyle/>
          <a:p>
            <a:endParaRPr lang="de-DE" sz="2000" dirty="0">
              <a:solidFill>
                <a:schemeClr val="accent3"/>
              </a:solidFill>
            </a:endParaRPr>
          </a:p>
          <a:p>
            <a:pPr marL="285750" indent="-285750">
              <a:buFont typeface="Arial" panose="020B0604020202020204" pitchFamily="34" charset="0"/>
              <a:buChar char="•"/>
            </a:pPr>
            <a:r>
              <a:rPr lang="de-DE" sz="2000" dirty="0">
                <a:solidFill>
                  <a:schemeClr val="accent3"/>
                </a:solidFill>
              </a:rPr>
              <a:t>Automatisierbarkeit/Beschleunigung</a:t>
            </a:r>
          </a:p>
          <a:p>
            <a:pPr marL="285750" indent="-285750">
              <a:buFont typeface="Arial" panose="020B0604020202020204" pitchFamily="34" charset="0"/>
              <a:buChar char="•"/>
            </a:pPr>
            <a:r>
              <a:rPr lang="de-DE" sz="2000" dirty="0">
                <a:solidFill>
                  <a:schemeClr val="accent3"/>
                </a:solidFill>
              </a:rPr>
              <a:t>Standardisierte, qualitätssichernde Prozesse</a:t>
            </a:r>
          </a:p>
          <a:p>
            <a:pPr marL="285750" indent="-285750">
              <a:buFont typeface="Arial" panose="020B0604020202020204" pitchFamily="34" charset="0"/>
              <a:buChar char="•"/>
            </a:pPr>
            <a:r>
              <a:rPr lang="de-DE" sz="2000" dirty="0">
                <a:solidFill>
                  <a:schemeClr val="accent3"/>
                </a:solidFill>
              </a:rPr>
              <a:t>Kollaboration</a:t>
            </a:r>
          </a:p>
          <a:p>
            <a:pPr marL="285750" indent="-285750">
              <a:buFont typeface="Arial" panose="020B0604020202020204" pitchFamily="34" charset="0"/>
              <a:buChar char="•"/>
            </a:pPr>
            <a:r>
              <a:rPr lang="de-DE" sz="2000" dirty="0">
                <a:solidFill>
                  <a:schemeClr val="accent3"/>
                </a:solidFill>
              </a:rPr>
              <a:t>Governance &amp; Compliance</a:t>
            </a:r>
          </a:p>
          <a:p>
            <a:pPr marL="285750" indent="-285750">
              <a:buFont typeface="Arial" panose="020B0604020202020204" pitchFamily="34" charset="0"/>
              <a:buChar char="•"/>
            </a:pPr>
            <a:r>
              <a:rPr lang="de-DE" sz="2000" dirty="0">
                <a:solidFill>
                  <a:schemeClr val="accent3"/>
                </a:solidFill>
              </a:rPr>
              <a:t>Modell-Zoo</a:t>
            </a:r>
          </a:p>
          <a:p>
            <a:pPr marL="285750" indent="-285750">
              <a:buFont typeface="Arial" panose="020B0604020202020204" pitchFamily="34" charset="0"/>
              <a:buChar char="•"/>
            </a:pPr>
            <a:endParaRPr lang="en-US" sz="2000" dirty="0">
              <a:solidFill>
                <a:schemeClr val="accent3"/>
              </a:solidFill>
            </a:endParaRPr>
          </a:p>
        </p:txBody>
      </p:sp>
    </p:spTree>
    <p:extLst>
      <p:ext uri="{BB962C8B-B14F-4D97-AF65-F5344CB8AC3E}">
        <p14:creationId xmlns:p14="http://schemas.microsoft.com/office/powerpoint/2010/main" val="645257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CD02D9-8836-4940-89D3-DF6BE56BB842}"/>
              </a:ext>
            </a:extLst>
          </p:cNvPr>
          <p:cNvSpPr>
            <a:spLocks noGrp="1"/>
          </p:cNvSpPr>
          <p:nvPr>
            <p:ph type="title"/>
          </p:nvPr>
        </p:nvSpPr>
        <p:spPr/>
        <p:txBody>
          <a:bodyPr/>
          <a:lstStyle/>
          <a:p>
            <a:r>
              <a:rPr lang="de-DE" dirty="0"/>
              <a:t>Anforderungen an ein Model Management System</a:t>
            </a:r>
            <a:endParaRPr lang="en-US" dirty="0"/>
          </a:p>
        </p:txBody>
      </p:sp>
      <p:sp>
        <p:nvSpPr>
          <p:cNvPr id="6" name="TextBox 5">
            <a:extLst>
              <a:ext uri="{FF2B5EF4-FFF2-40B4-BE49-F238E27FC236}">
                <a16:creationId xmlns:a16="http://schemas.microsoft.com/office/drawing/2014/main" id="{56610CAF-218A-4224-85EB-2B9E8E59625D}"/>
              </a:ext>
            </a:extLst>
          </p:cNvPr>
          <p:cNvSpPr txBox="1"/>
          <p:nvPr/>
        </p:nvSpPr>
        <p:spPr>
          <a:xfrm>
            <a:off x="438150" y="1041400"/>
            <a:ext cx="8223250" cy="2246769"/>
          </a:xfrm>
          <a:prstGeom prst="rect">
            <a:avLst/>
          </a:prstGeom>
          <a:noFill/>
        </p:spPr>
        <p:txBody>
          <a:bodyPr wrap="square" rtlCol="0">
            <a:spAutoFit/>
          </a:bodyPr>
          <a:lstStyle/>
          <a:p>
            <a:endParaRPr lang="de-DE" sz="2000" dirty="0">
              <a:solidFill>
                <a:schemeClr val="accent3"/>
              </a:solidFill>
            </a:endParaRPr>
          </a:p>
          <a:p>
            <a:pPr marL="285750" indent="-285750">
              <a:buFont typeface="Arial" panose="020B0604020202020204" pitchFamily="34" charset="0"/>
              <a:buChar char="•"/>
            </a:pPr>
            <a:r>
              <a:rPr lang="de-DE" sz="2000" b="1" dirty="0">
                <a:solidFill>
                  <a:schemeClr val="accent4"/>
                </a:solidFill>
              </a:rPr>
              <a:t>Automatisierbarkeit/Beschleunigung</a:t>
            </a:r>
          </a:p>
          <a:p>
            <a:pPr marL="285750" indent="-285750">
              <a:buFont typeface="Arial" panose="020B0604020202020204" pitchFamily="34" charset="0"/>
              <a:buChar char="•"/>
            </a:pPr>
            <a:r>
              <a:rPr lang="de-DE" sz="2000" dirty="0">
                <a:solidFill>
                  <a:schemeClr val="accent3"/>
                </a:solidFill>
              </a:rPr>
              <a:t>Standardisierte, qualitätssichernde Prozesse</a:t>
            </a:r>
          </a:p>
          <a:p>
            <a:pPr marL="285750" indent="-285750">
              <a:buFont typeface="Arial" panose="020B0604020202020204" pitchFamily="34" charset="0"/>
              <a:buChar char="•"/>
            </a:pPr>
            <a:r>
              <a:rPr lang="de-DE" sz="2000" dirty="0">
                <a:solidFill>
                  <a:schemeClr val="accent3"/>
                </a:solidFill>
              </a:rPr>
              <a:t>Kollaboration</a:t>
            </a:r>
          </a:p>
          <a:p>
            <a:pPr marL="285750" indent="-285750">
              <a:buFont typeface="Arial" panose="020B0604020202020204" pitchFamily="34" charset="0"/>
              <a:buChar char="•"/>
            </a:pPr>
            <a:r>
              <a:rPr lang="de-DE" sz="2000" dirty="0">
                <a:solidFill>
                  <a:schemeClr val="accent3"/>
                </a:solidFill>
              </a:rPr>
              <a:t>Governance &amp; Compliance</a:t>
            </a:r>
          </a:p>
          <a:p>
            <a:pPr marL="285750" indent="-285750">
              <a:buFont typeface="Arial" panose="020B0604020202020204" pitchFamily="34" charset="0"/>
              <a:buChar char="•"/>
            </a:pPr>
            <a:r>
              <a:rPr lang="de-DE" sz="2000" b="1" dirty="0">
                <a:solidFill>
                  <a:schemeClr val="accent4"/>
                </a:solidFill>
              </a:rPr>
              <a:t>Modell-Zoo</a:t>
            </a:r>
            <a:endParaRPr lang="de-DE" sz="2000" dirty="0">
              <a:solidFill>
                <a:schemeClr val="accent3"/>
              </a:solidFill>
            </a:endParaRPr>
          </a:p>
          <a:p>
            <a:pPr marL="285750" indent="-285750">
              <a:buFont typeface="Arial" panose="020B0604020202020204" pitchFamily="34" charset="0"/>
              <a:buChar char="•"/>
            </a:pPr>
            <a:endParaRPr lang="en-US" sz="2000" dirty="0">
              <a:solidFill>
                <a:schemeClr val="accent3"/>
              </a:solidFill>
            </a:endParaRPr>
          </a:p>
        </p:txBody>
      </p:sp>
    </p:spTree>
    <p:extLst>
      <p:ext uri="{BB962C8B-B14F-4D97-AF65-F5344CB8AC3E}">
        <p14:creationId xmlns:p14="http://schemas.microsoft.com/office/powerpoint/2010/main" val="34550800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Automatisierung</a:t>
            </a:r>
            <a:endParaRPr lang="en-US" dirty="0"/>
          </a:p>
        </p:txBody>
      </p:sp>
      <p:graphicFrame>
        <p:nvGraphicFramePr>
          <p:cNvPr id="16" name="Diagram 15">
            <a:extLst>
              <a:ext uri="{FF2B5EF4-FFF2-40B4-BE49-F238E27FC236}">
                <a16:creationId xmlns:a16="http://schemas.microsoft.com/office/drawing/2014/main" id="{15E81CFD-8DBE-4CC1-918B-3C17B89E7D9B}"/>
              </a:ext>
            </a:extLst>
          </p:cNvPr>
          <p:cNvGraphicFramePr/>
          <p:nvPr>
            <p:extLst/>
          </p:nvPr>
        </p:nvGraphicFramePr>
        <p:xfrm>
          <a:off x="307127" y="740477"/>
          <a:ext cx="8089997" cy="4103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5063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DA4D9AB4-3189-4439-B0F1-243C4D906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59929" y="690052"/>
            <a:ext cx="1790950" cy="3915796"/>
          </a:xfrm>
          <a:prstGeom prst="rect">
            <a:avLst/>
          </a:prstGeom>
        </p:spPr>
      </p:pic>
      <p:sp>
        <p:nvSpPr>
          <p:cNvPr id="7" name="Flussdiagramm: Magnetplattenspeicher 26">
            <a:extLst>
              <a:ext uri="{FF2B5EF4-FFF2-40B4-BE49-F238E27FC236}">
                <a16:creationId xmlns:a16="http://schemas.microsoft.com/office/drawing/2014/main" id="{37EDE017-9841-4424-90FE-9F351D98E986}"/>
              </a:ext>
            </a:extLst>
          </p:cNvPr>
          <p:cNvSpPr/>
          <p:nvPr/>
        </p:nvSpPr>
        <p:spPr>
          <a:xfrm>
            <a:off x="2757618" y="3771363"/>
            <a:ext cx="3422650" cy="986268"/>
          </a:xfrm>
          <a:prstGeom prst="flowChartMagneticDisk">
            <a:avLst/>
          </a:prstGeom>
          <a:solidFill>
            <a:schemeClr val="accent3">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 name="Title 1">
            <a:extLst>
              <a:ext uri="{FF2B5EF4-FFF2-40B4-BE49-F238E27FC236}">
                <a16:creationId xmlns:a16="http://schemas.microsoft.com/office/drawing/2014/main" id="{A6D92DFA-273B-410D-903A-B20F7FE77196}"/>
              </a:ext>
            </a:extLst>
          </p:cNvPr>
          <p:cNvSpPr>
            <a:spLocks noGrp="1"/>
          </p:cNvSpPr>
          <p:nvPr>
            <p:ph type="title"/>
          </p:nvPr>
        </p:nvSpPr>
        <p:spPr/>
        <p:txBody>
          <a:bodyPr/>
          <a:lstStyle/>
          <a:p>
            <a:r>
              <a:rPr lang="de-DE" dirty="0"/>
              <a:t>Modell-Zoo</a:t>
            </a:r>
            <a:endParaRPr lang="en-US" dirty="0"/>
          </a:p>
        </p:txBody>
      </p:sp>
      <p:sp>
        <p:nvSpPr>
          <p:cNvPr id="3" name="Oval 2">
            <a:extLst>
              <a:ext uri="{FF2B5EF4-FFF2-40B4-BE49-F238E27FC236}">
                <a16:creationId xmlns:a16="http://schemas.microsoft.com/office/drawing/2014/main" id="{254D0386-97C5-4D9E-B9BB-197B39DD4E35}"/>
              </a:ext>
            </a:extLst>
          </p:cNvPr>
          <p:cNvSpPr/>
          <p:nvPr/>
        </p:nvSpPr>
        <p:spPr>
          <a:xfrm>
            <a:off x="3619500" y="2044700"/>
            <a:ext cx="1625600" cy="152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bg1"/>
                </a:solidFill>
              </a:rPr>
              <a:t>SAS® Model Manager</a:t>
            </a:r>
            <a:endParaRPr lang="en-US" dirty="0">
              <a:solidFill>
                <a:schemeClr val="bg1"/>
              </a:solidFill>
            </a:endParaRPr>
          </a:p>
        </p:txBody>
      </p:sp>
      <p:sp>
        <p:nvSpPr>
          <p:cNvPr id="4" name="Freeform 21">
            <a:extLst>
              <a:ext uri="{FF2B5EF4-FFF2-40B4-BE49-F238E27FC236}">
                <a16:creationId xmlns:a16="http://schemas.microsoft.com/office/drawing/2014/main" id="{104194A9-3010-4138-BBBF-350F1FDC069C}"/>
              </a:ext>
            </a:extLst>
          </p:cNvPr>
          <p:cNvSpPr>
            <a:spLocks noChangeAspect="1" noEditPoints="1"/>
          </p:cNvSpPr>
          <p:nvPr/>
        </p:nvSpPr>
        <p:spPr bwMode="auto">
          <a:xfrm>
            <a:off x="630102" y="2511892"/>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Freeform 21">
            <a:extLst>
              <a:ext uri="{FF2B5EF4-FFF2-40B4-BE49-F238E27FC236}">
                <a16:creationId xmlns:a16="http://schemas.microsoft.com/office/drawing/2014/main" id="{2E4D05C7-3FC4-4CB2-A759-BB1613C67003}"/>
              </a:ext>
            </a:extLst>
          </p:cNvPr>
          <p:cNvSpPr>
            <a:spLocks noChangeAspect="1" noEditPoints="1"/>
          </p:cNvSpPr>
          <p:nvPr/>
        </p:nvSpPr>
        <p:spPr bwMode="auto">
          <a:xfrm>
            <a:off x="1309231" y="2511893"/>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21">
            <a:extLst>
              <a:ext uri="{FF2B5EF4-FFF2-40B4-BE49-F238E27FC236}">
                <a16:creationId xmlns:a16="http://schemas.microsoft.com/office/drawing/2014/main" id="{0A95A5A6-2ACC-4A18-9A63-95CBE3707A3F}"/>
              </a:ext>
            </a:extLst>
          </p:cNvPr>
          <p:cNvSpPr>
            <a:spLocks noChangeAspect="1" noEditPoints="1"/>
          </p:cNvSpPr>
          <p:nvPr/>
        </p:nvSpPr>
        <p:spPr bwMode="auto">
          <a:xfrm>
            <a:off x="1988360" y="2511893"/>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17B7C797-9F1D-434B-8F88-5B92473627D1}"/>
              </a:ext>
            </a:extLst>
          </p:cNvPr>
          <p:cNvSpPr>
            <a:spLocks noChangeAspect="1"/>
          </p:cNvSpPr>
          <p:nvPr/>
        </p:nvSpPr>
        <p:spPr bwMode="auto">
          <a:xfrm>
            <a:off x="630102" y="979465"/>
            <a:ext cx="1606550" cy="1052513"/>
          </a:xfrm>
          <a:custGeom>
            <a:avLst/>
            <a:gdLst>
              <a:gd name="T0" fmla="*/ 4802 w 4807"/>
              <a:gd name="T1" fmla="*/ 2258 h 3148"/>
              <a:gd name="T2" fmla="*/ 4802 w 4807"/>
              <a:gd name="T3" fmla="*/ 2258 h 3148"/>
              <a:gd name="T4" fmla="*/ 3890 w 4807"/>
              <a:gd name="T5" fmla="*/ 3148 h 3148"/>
              <a:gd name="T6" fmla="*/ 917 w 4807"/>
              <a:gd name="T7" fmla="*/ 3148 h 3148"/>
              <a:gd name="T8" fmla="*/ 261 w 4807"/>
              <a:gd name="T9" fmla="*/ 2871 h 3148"/>
              <a:gd name="T10" fmla="*/ 3 w 4807"/>
              <a:gd name="T11" fmla="*/ 2232 h 3148"/>
              <a:gd name="T12" fmla="*/ 822 w 4807"/>
              <a:gd name="T13" fmla="*/ 1352 h 3148"/>
              <a:gd name="T14" fmla="*/ 813 w 4807"/>
              <a:gd name="T15" fmla="*/ 1209 h 3148"/>
              <a:gd name="T16" fmla="*/ 2022 w 4807"/>
              <a:gd name="T17" fmla="*/ 0 h 3148"/>
              <a:gd name="T18" fmla="*/ 2979 w 4807"/>
              <a:gd name="T19" fmla="*/ 470 h 3148"/>
              <a:gd name="T20" fmla="*/ 2967 w 4807"/>
              <a:gd name="T21" fmla="*/ 561 h 3148"/>
              <a:gd name="T22" fmla="*/ 2877 w 4807"/>
              <a:gd name="T23" fmla="*/ 550 h 3148"/>
              <a:gd name="T24" fmla="*/ 2022 w 4807"/>
              <a:gd name="T25" fmla="*/ 130 h 3148"/>
              <a:gd name="T26" fmla="*/ 943 w 4807"/>
              <a:gd name="T27" fmla="*/ 1209 h 3148"/>
              <a:gd name="T28" fmla="*/ 960 w 4807"/>
              <a:gd name="T29" fmla="*/ 1402 h 3148"/>
              <a:gd name="T30" fmla="*/ 946 w 4807"/>
              <a:gd name="T31" fmla="*/ 1454 h 3148"/>
              <a:gd name="T32" fmla="*/ 897 w 4807"/>
              <a:gd name="T33" fmla="*/ 1478 h 3148"/>
              <a:gd name="T34" fmla="*/ 132 w 4807"/>
              <a:gd name="T35" fmla="*/ 2235 h 3148"/>
              <a:gd name="T36" fmla="*/ 353 w 4807"/>
              <a:gd name="T37" fmla="*/ 2781 h 3148"/>
              <a:gd name="T38" fmla="*/ 917 w 4807"/>
              <a:gd name="T39" fmla="*/ 3018 h 3148"/>
              <a:gd name="T40" fmla="*/ 3890 w 4807"/>
              <a:gd name="T41" fmla="*/ 3018 h 3148"/>
              <a:gd name="T42" fmla="*/ 4673 w 4807"/>
              <a:gd name="T43" fmla="*/ 2257 h 3148"/>
              <a:gd name="T44" fmla="*/ 4038 w 4807"/>
              <a:gd name="T45" fmla="*/ 1490 h 3148"/>
              <a:gd name="T46" fmla="*/ 3995 w 4807"/>
              <a:gd name="T47" fmla="*/ 1462 h 3148"/>
              <a:gd name="T48" fmla="*/ 3986 w 4807"/>
              <a:gd name="T49" fmla="*/ 1412 h 3148"/>
              <a:gd name="T50" fmla="*/ 3998 w 4807"/>
              <a:gd name="T51" fmla="*/ 1302 h 3148"/>
              <a:gd name="T52" fmla="*/ 3501 w 4807"/>
              <a:gd name="T53" fmla="*/ 805 h 3148"/>
              <a:gd name="T54" fmla="*/ 3260 w 4807"/>
              <a:gd name="T55" fmla="*/ 867 h 3148"/>
              <a:gd name="T56" fmla="*/ 3142 w 4807"/>
              <a:gd name="T57" fmla="*/ 997 h 3148"/>
              <a:gd name="T58" fmla="*/ 2435 w 4807"/>
              <a:gd name="T59" fmla="*/ 2513 h 3148"/>
              <a:gd name="T60" fmla="*/ 2376 w 4807"/>
              <a:gd name="T61" fmla="*/ 2550 h 3148"/>
              <a:gd name="T62" fmla="*/ 2376 w 4807"/>
              <a:gd name="T63" fmla="*/ 2550 h 3148"/>
              <a:gd name="T64" fmla="*/ 2317 w 4807"/>
              <a:gd name="T65" fmla="*/ 2512 h 3148"/>
              <a:gd name="T66" fmla="*/ 1748 w 4807"/>
              <a:gd name="T67" fmla="*/ 1269 h 3148"/>
              <a:gd name="T68" fmla="*/ 1780 w 4807"/>
              <a:gd name="T69" fmla="*/ 1183 h 3148"/>
              <a:gd name="T70" fmla="*/ 1866 w 4807"/>
              <a:gd name="T71" fmla="*/ 1215 h 3148"/>
              <a:gd name="T72" fmla="*/ 2377 w 4807"/>
              <a:gd name="T73" fmla="*/ 2331 h 3148"/>
              <a:gd name="T74" fmla="*/ 3024 w 4807"/>
              <a:gd name="T75" fmla="*/ 942 h 3148"/>
              <a:gd name="T76" fmla="*/ 3197 w 4807"/>
              <a:gd name="T77" fmla="*/ 754 h 3148"/>
              <a:gd name="T78" fmla="*/ 3501 w 4807"/>
              <a:gd name="T79" fmla="*/ 676 h 3148"/>
              <a:gd name="T80" fmla="*/ 4128 w 4807"/>
              <a:gd name="T81" fmla="*/ 1302 h 3148"/>
              <a:gd name="T82" fmla="*/ 4123 w 4807"/>
              <a:gd name="T83" fmla="*/ 1376 h 3148"/>
              <a:gd name="T84" fmla="*/ 4802 w 4807"/>
              <a:gd name="T85" fmla="*/ 2258 h 3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07" h="3148">
                <a:moveTo>
                  <a:pt x="4802" y="2258"/>
                </a:moveTo>
                <a:lnTo>
                  <a:pt x="4802" y="2258"/>
                </a:lnTo>
                <a:cubicBezTo>
                  <a:pt x="4797" y="2749"/>
                  <a:pt x="4387" y="3148"/>
                  <a:pt x="3890" y="3148"/>
                </a:cubicBezTo>
                <a:lnTo>
                  <a:pt x="917" y="3148"/>
                </a:lnTo>
                <a:cubicBezTo>
                  <a:pt x="672" y="3148"/>
                  <a:pt x="433" y="3047"/>
                  <a:pt x="261" y="2871"/>
                </a:cubicBezTo>
                <a:cubicBezTo>
                  <a:pt x="90" y="2698"/>
                  <a:pt x="0" y="2471"/>
                  <a:pt x="3" y="2232"/>
                </a:cubicBezTo>
                <a:cubicBezTo>
                  <a:pt x="10" y="1773"/>
                  <a:pt x="371" y="1393"/>
                  <a:pt x="822" y="1352"/>
                </a:cubicBezTo>
                <a:cubicBezTo>
                  <a:pt x="816" y="1304"/>
                  <a:pt x="813" y="1257"/>
                  <a:pt x="813" y="1209"/>
                </a:cubicBezTo>
                <a:cubicBezTo>
                  <a:pt x="813" y="543"/>
                  <a:pt x="1356" y="0"/>
                  <a:pt x="2022" y="0"/>
                </a:cubicBezTo>
                <a:cubicBezTo>
                  <a:pt x="2399" y="0"/>
                  <a:pt x="2748" y="172"/>
                  <a:pt x="2979" y="470"/>
                </a:cubicBezTo>
                <a:cubicBezTo>
                  <a:pt x="3001" y="499"/>
                  <a:pt x="2996" y="539"/>
                  <a:pt x="2967" y="561"/>
                </a:cubicBezTo>
                <a:cubicBezTo>
                  <a:pt x="2939" y="583"/>
                  <a:pt x="2898" y="578"/>
                  <a:pt x="2877" y="550"/>
                </a:cubicBezTo>
                <a:cubicBezTo>
                  <a:pt x="2670" y="283"/>
                  <a:pt x="2359" y="130"/>
                  <a:pt x="2022" y="130"/>
                </a:cubicBezTo>
                <a:cubicBezTo>
                  <a:pt x="1427" y="130"/>
                  <a:pt x="943" y="614"/>
                  <a:pt x="943" y="1209"/>
                </a:cubicBezTo>
                <a:cubicBezTo>
                  <a:pt x="943" y="1273"/>
                  <a:pt x="949" y="1337"/>
                  <a:pt x="960" y="1402"/>
                </a:cubicBezTo>
                <a:cubicBezTo>
                  <a:pt x="964" y="1420"/>
                  <a:pt x="959" y="1440"/>
                  <a:pt x="946" y="1454"/>
                </a:cubicBezTo>
                <a:cubicBezTo>
                  <a:pt x="934" y="1469"/>
                  <a:pt x="916" y="1478"/>
                  <a:pt x="897" y="1478"/>
                </a:cubicBezTo>
                <a:cubicBezTo>
                  <a:pt x="482" y="1481"/>
                  <a:pt x="139" y="1820"/>
                  <a:pt x="132" y="2235"/>
                </a:cubicBezTo>
                <a:cubicBezTo>
                  <a:pt x="129" y="2438"/>
                  <a:pt x="207" y="2632"/>
                  <a:pt x="353" y="2781"/>
                </a:cubicBezTo>
                <a:cubicBezTo>
                  <a:pt x="501" y="2931"/>
                  <a:pt x="707" y="3018"/>
                  <a:pt x="917" y="3018"/>
                </a:cubicBezTo>
                <a:lnTo>
                  <a:pt x="3890" y="3018"/>
                </a:lnTo>
                <a:cubicBezTo>
                  <a:pt x="4317" y="3018"/>
                  <a:pt x="4668" y="2676"/>
                  <a:pt x="4673" y="2257"/>
                </a:cubicBezTo>
                <a:cubicBezTo>
                  <a:pt x="4677" y="1878"/>
                  <a:pt x="4410" y="1556"/>
                  <a:pt x="4038" y="1490"/>
                </a:cubicBezTo>
                <a:cubicBezTo>
                  <a:pt x="4020" y="1487"/>
                  <a:pt x="4005" y="1477"/>
                  <a:pt x="3995" y="1462"/>
                </a:cubicBezTo>
                <a:cubicBezTo>
                  <a:pt x="3985" y="1447"/>
                  <a:pt x="3982" y="1429"/>
                  <a:pt x="3986" y="1412"/>
                </a:cubicBezTo>
                <a:cubicBezTo>
                  <a:pt x="3994" y="1376"/>
                  <a:pt x="3998" y="1339"/>
                  <a:pt x="3998" y="1302"/>
                </a:cubicBezTo>
                <a:cubicBezTo>
                  <a:pt x="3998" y="1028"/>
                  <a:pt x="3775" y="805"/>
                  <a:pt x="3501" y="805"/>
                </a:cubicBezTo>
                <a:cubicBezTo>
                  <a:pt x="3417" y="805"/>
                  <a:pt x="3333" y="827"/>
                  <a:pt x="3260" y="867"/>
                </a:cubicBezTo>
                <a:cubicBezTo>
                  <a:pt x="3210" y="895"/>
                  <a:pt x="3168" y="941"/>
                  <a:pt x="3142" y="997"/>
                </a:cubicBezTo>
                <a:lnTo>
                  <a:pt x="2435" y="2513"/>
                </a:lnTo>
                <a:cubicBezTo>
                  <a:pt x="2424" y="2536"/>
                  <a:pt x="2402" y="2550"/>
                  <a:pt x="2376" y="2550"/>
                </a:cubicBezTo>
                <a:cubicBezTo>
                  <a:pt x="2376" y="2550"/>
                  <a:pt x="2376" y="2550"/>
                  <a:pt x="2376" y="2550"/>
                </a:cubicBezTo>
                <a:cubicBezTo>
                  <a:pt x="2351" y="2550"/>
                  <a:pt x="2328" y="2535"/>
                  <a:pt x="2317" y="2512"/>
                </a:cubicBezTo>
                <a:lnTo>
                  <a:pt x="1748" y="1269"/>
                </a:lnTo>
                <a:cubicBezTo>
                  <a:pt x="1733" y="1236"/>
                  <a:pt x="1748" y="1198"/>
                  <a:pt x="1780" y="1183"/>
                </a:cubicBezTo>
                <a:cubicBezTo>
                  <a:pt x="1813" y="1168"/>
                  <a:pt x="1851" y="1182"/>
                  <a:pt x="1866" y="1215"/>
                </a:cubicBezTo>
                <a:lnTo>
                  <a:pt x="2377" y="2331"/>
                </a:lnTo>
                <a:lnTo>
                  <a:pt x="3024" y="942"/>
                </a:lnTo>
                <a:cubicBezTo>
                  <a:pt x="3062" y="861"/>
                  <a:pt x="3122" y="796"/>
                  <a:pt x="3197" y="754"/>
                </a:cubicBezTo>
                <a:cubicBezTo>
                  <a:pt x="3290" y="703"/>
                  <a:pt x="3395" y="676"/>
                  <a:pt x="3501" y="676"/>
                </a:cubicBezTo>
                <a:cubicBezTo>
                  <a:pt x="3846" y="676"/>
                  <a:pt x="4128" y="957"/>
                  <a:pt x="4128" y="1302"/>
                </a:cubicBezTo>
                <a:cubicBezTo>
                  <a:pt x="4128" y="1327"/>
                  <a:pt x="4126" y="1351"/>
                  <a:pt x="4123" y="1376"/>
                </a:cubicBezTo>
                <a:cubicBezTo>
                  <a:pt x="4525" y="1476"/>
                  <a:pt x="4807" y="1838"/>
                  <a:pt x="4802" y="2258"/>
                </a:cubicBezTo>
                <a:close/>
              </a:path>
            </a:pathLst>
          </a:custGeom>
          <a:solidFill>
            <a:schemeClr val="accent4"/>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TextBox 8">
            <a:extLst>
              <a:ext uri="{FF2B5EF4-FFF2-40B4-BE49-F238E27FC236}">
                <a16:creationId xmlns:a16="http://schemas.microsoft.com/office/drawing/2014/main" id="{808F3F25-FCB9-4910-B3B0-99358E165928}"/>
              </a:ext>
            </a:extLst>
          </p:cNvPr>
          <p:cNvSpPr txBox="1"/>
          <p:nvPr/>
        </p:nvSpPr>
        <p:spPr>
          <a:xfrm>
            <a:off x="516007" y="2088187"/>
            <a:ext cx="2063546" cy="369332"/>
          </a:xfrm>
          <a:prstGeom prst="rect">
            <a:avLst/>
          </a:prstGeom>
          <a:solidFill>
            <a:schemeClr val="accent4"/>
          </a:solidFill>
        </p:spPr>
        <p:txBody>
          <a:bodyPr wrap="square" rtlCol="0">
            <a:spAutoFit/>
          </a:bodyPr>
          <a:lstStyle/>
          <a:p>
            <a:r>
              <a:rPr lang="de-DE" dirty="0">
                <a:solidFill>
                  <a:schemeClr val="bg1"/>
                </a:solidFill>
              </a:rPr>
              <a:t>SAS Viya / SAS 9.4</a:t>
            </a:r>
            <a:endParaRPr lang="en-US" dirty="0">
              <a:solidFill>
                <a:schemeClr val="bg1"/>
              </a:solidFill>
            </a:endParaRPr>
          </a:p>
        </p:txBody>
      </p:sp>
      <p:sp>
        <p:nvSpPr>
          <p:cNvPr id="10" name="Freeform 21">
            <a:extLst>
              <a:ext uri="{FF2B5EF4-FFF2-40B4-BE49-F238E27FC236}">
                <a16:creationId xmlns:a16="http://schemas.microsoft.com/office/drawing/2014/main" id="{ECB9DA63-A659-4D95-8489-3C5E77B6F938}"/>
              </a:ext>
            </a:extLst>
          </p:cNvPr>
          <p:cNvSpPr>
            <a:spLocks noChangeAspect="1" noEditPoints="1"/>
          </p:cNvSpPr>
          <p:nvPr/>
        </p:nvSpPr>
        <p:spPr bwMode="auto">
          <a:xfrm>
            <a:off x="7622732" y="2860739"/>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1" name="Picture 20" descr="https://qubeshub.org/app/site/groups/1140/uploads/R_icon.png">
            <a:extLst>
              <a:ext uri="{FF2B5EF4-FFF2-40B4-BE49-F238E27FC236}">
                <a16:creationId xmlns:a16="http://schemas.microsoft.com/office/drawing/2014/main" id="{3066F5BC-4008-472D-92A8-3AB90C0DA4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0117" y="1559139"/>
            <a:ext cx="578153" cy="4385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http://devstickers.com/assets/img/pro/j4qv.png">
            <a:extLst>
              <a:ext uri="{FF2B5EF4-FFF2-40B4-BE49-F238E27FC236}">
                <a16:creationId xmlns:a16="http://schemas.microsoft.com/office/drawing/2014/main" id="{11CF57CF-85FB-4F1B-AB61-5455CE2614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3089" y="2763485"/>
            <a:ext cx="572208" cy="5722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0" descr="https://t6.rbxcdn.com/575afd381c917abd35b3f78cedef9fd8">
            <a:extLst>
              <a:ext uri="{FF2B5EF4-FFF2-40B4-BE49-F238E27FC236}">
                <a16:creationId xmlns:a16="http://schemas.microsoft.com/office/drawing/2014/main" id="{3C253EBF-7F1E-4012-BAED-736A218A3FAD}"/>
              </a:ext>
            </a:extLst>
          </p:cNvPr>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13238" y="2114656"/>
            <a:ext cx="531910" cy="5319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8" descr="https://www.visualstudio.com/wp-content/uploads/2016/05/tools-for-java-1-562x309@2xOP.png">
            <a:extLst>
              <a:ext uri="{FF2B5EF4-FFF2-40B4-BE49-F238E27FC236}">
                <a16:creationId xmlns:a16="http://schemas.microsoft.com/office/drawing/2014/main" id="{FDC4C5E9-55B2-49E2-85E5-E66365E9778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77549" y="3452611"/>
            <a:ext cx="1203289" cy="607543"/>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21">
            <a:extLst>
              <a:ext uri="{FF2B5EF4-FFF2-40B4-BE49-F238E27FC236}">
                <a16:creationId xmlns:a16="http://schemas.microsoft.com/office/drawing/2014/main" id="{7AA5039C-4D73-4BB3-B12D-5ADFB676E7A9}"/>
              </a:ext>
            </a:extLst>
          </p:cNvPr>
          <p:cNvSpPr>
            <a:spLocks noChangeAspect="1" noEditPoints="1"/>
          </p:cNvSpPr>
          <p:nvPr/>
        </p:nvSpPr>
        <p:spPr bwMode="auto">
          <a:xfrm>
            <a:off x="7622732" y="3563263"/>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21">
            <a:extLst>
              <a:ext uri="{FF2B5EF4-FFF2-40B4-BE49-F238E27FC236}">
                <a16:creationId xmlns:a16="http://schemas.microsoft.com/office/drawing/2014/main" id="{26F3D1FC-F393-45C3-A556-8F3890C7A284}"/>
              </a:ext>
            </a:extLst>
          </p:cNvPr>
          <p:cNvSpPr>
            <a:spLocks noChangeAspect="1" noEditPoints="1"/>
          </p:cNvSpPr>
          <p:nvPr/>
        </p:nvSpPr>
        <p:spPr bwMode="auto">
          <a:xfrm>
            <a:off x="7071879" y="3584715"/>
            <a:ext cx="368943" cy="361037"/>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1">
            <a:extLst>
              <a:ext uri="{FF2B5EF4-FFF2-40B4-BE49-F238E27FC236}">
                <a16:creationId xmlns:a16="http://schemas.microsoft.com/office/drawing/2014/main" id="{B2F623C8-2FB9-44D7-8D2C-4771655FF1AD}"/>
              </a:ext>
            </a:extLst>
          </p:cNvPr>
          <p:cNvSpPr>
            <a:spLocks noChangeAspect="1" noEditPoints="1"/>
          </p:cNvSpPr>
          <p:nvPr/>
        </p:nvSpPr>
        <p:spPr bwMode="auto">
          <a:xfrm>
            <a:off x="6499167" y="3584715"/>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1">
            <a:extLst>
              <a:ext uri="{FF2B5EF4-FFF2-40B4-BE49-F238E27FC236}">
                <a16:creationId xmlns:a16="http://schemas.microsoft.com/office/drawing/2014/main" id="{9A721287-06F3-463E-962F-5DBFFE91A58A}"/>
              </a:ext>
            </a:extLst>
          </p:cNvPr>
          <p:cNvSpPr>
            <a:spLocks noChangeAspect="1" noEditPoints="1"/>
          </p:cNvSpPr>
          <p:nvPr/>
        </p:nvSpPr>
        <p:spPr bwMode="auto">
          <a:xfrm>
            <a:off x="6499167" y="2860739"/>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1">
            <a:extLst>
              <a:ext uri="{FF2B5EF4-FFF2-40B4-BE49-F238E27FC236}">
                <a16:creationId xmlns:a16="http://schemas.microsoft.com/office/drawing/2014/main" id="{F859B020-B0A0-4491-9042-F6F051EBA558}"/>
              </a:ext>
            </a:extLst>
          </p:cNvPr>
          <p:cNvSpPr>
            <a:spLocks noChangeAspect="1" noEditPoints="1"/>
          </p:cNvSpPr>
          <p:nvPr/>
        </p:nvSpPr>
        <p:spPr bwMode="auto">
          <a:xfrm>
            <a:off x="7071879" y="2860739"/>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21">
            <a:extLst>
              <a:ext uri="{FF2B5EF4-FFF2-40B4-BE49-F238E27FC236}">
                <a16:creationId xmlns:a16="http://schemas.microsoft.com/office/drawing/2014/main" id="{41339ABC-0EBF-445B-A5CB-9EEE5457C975}"/>
              </a:ext>
            </a:extLst>
          </p:cNvPr>
          <p:cNvSpPr>
            <a:spLocks noChangeAspect="1" noEditPoints="1"/>
          </p:cNvSpPr>
          <p:nvPr/>
        </p:nvSpPr>
        <p:spPr bwMode="auto">
          <a:xfrm>
            <a:off x="7622732" y="2208769"/>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chemeClr val="accent3">
                <a:lumMod val="50000"/>
                <a:lumOff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1">
            <a:extLst>
              <a:ext uri="{FF2B5EF4-FFF2-40B4-BE49-F238E27FC236}">
                <a16:creationId xmlns:a16="http://schemas.microsoft.com/office/drawing/2014/main" id="{D83605B4-E318-444F-9152-AAD0C5A78838}"/>
              </a:ext>
            </a:extLst>
          </p:cNvPr>
          <p:cNvSpPr>
            <a:spLocks noChangeAspect="1" noEditPoints="1"/>
          </p:cNvSpPr>
          <p:nvPr/>
        </p:nvSpPr>
        <p:spPr bwMode="auto">
          <a:xfrm>
            <a:off x="7071879" y="2208769"/>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chemeClr val="accent3">
                <a:lumMod val="50000"/>
                <a:lumOff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a:extLst>
              <a:ext uri="{FF2B5EF4-FFF2-40B4-BE49-F238E27FC236}">
                <a16:creationId xmlns:a16="http://schemas.microsoft.com/office/drawing/2014/main" id="{8A153EF1-FAA7-4535-81F8-971FA060D579}"/>
              </a:ext>
            </a:extLst>
          </p:cNvPr>
          <p:cNvSpPr>
            <a:spLocks noChangeAspect="1" noEditPoints="1"/>
          </p:cNvSpPr>
          <p:nvPr/>
        </p:nvSpPr>
        <p:spPr bwMode="auto">
          <a:xfrm>
            <a:off x="6499167" y="2208769"/>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chemeClr val="accent3">
                <a:lumMod val="50000"/>
                <a:lumOff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a:extLst>
              <a:ext uri="{FF2B5EF4-FFF2-40B4-BE49-F238E27FC236}">
                <a16:creationId xmlns:a16="http://schemas.microsoft.com/office/drawing/2014/main" id="{70FC65E7-EA12-4421-B255-5B59ACA5730F}"/>
              </a:ext>
            </a:extLst>
          </p:cNvPr>
          <p:cNvSpPr>
            <a:spLocks noChangeAspect="1" noEditPoints="1"/>
          </p:cNvSpPr>
          <p:nvPr/>
        </p:nvSpPr>
        <p:spPr bwMode="auto">
          <a:xfrm>
            <a:off x="7622732" y="1537756"/>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chemeClr val="accent4">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1">
            <a:extLst>
              <a:ext uri="{FF2B5EF4-FFF2-40B4-BE49-F238E27FC236}">
                <a16:creationId xmlns:a16="http://schemas.microsoft.com/office/drawing/2014/main" id="{CB60E4D3-7B07-4AB1-84E7-6AFC6B828C70}"/>
              </a:ext>
            </a:extLst>
          </p:cNvPr>
          <p:cNvSpPr>
            <a:spLocks noChangeAspect="1" noEditPoints="1"/>
          </p:cNvSpPr>
          <p:nvPr/>
        </p:nvSpPr>
        <p:spPr bwMode="auto">
          <a:xfrm>
            <a:off x="7071879" y="1537756"/>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chemeClr val="accent4">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a:extLst>
              <a:ext uri="{FF2B5EF4-FFF2-40B4-BE49-F238E27FC236}">
                <a16:creationId xmlns:a16="http://schemas.microsoft.com/office/drawing/2014/main" id="{E34791A7-FA58-43C3-B799-0D2FBE2FE268}"/>
              </a:ext>
            </a:extLst>
          </p:cNvPr>
          <p:cNvSpPr>
            <a:spLocks noChangeAspect="1" noEditPoints="1"/>
          </p:cNvSpPr>
          <p:nvPr/>
        </p:nvSpPr>
        <p:spPr bwMode="auto">
          <a:xfrm>
            <a:off x="6499167" y="1537756"/>
            <a:ext cx="368943" cy="382489"/>
          </a:xfrm>
          <a:custGeom>
            <a:avLst/>
            <a:gdLst>
              <a:gd name="T0" fmla="*/ 1670 w 5556"/>
              <a:gd name="T1" fmla="*/ 3912 h 5760"/>
              <a:gd name="T2" fmla="*/ 1313 w 5556"/>
              <a:gd name="T3" fmla="*/ 4423 h 5760"/>
              <a:gd name="T4" fmla="*/ 1360 w 5556"/>
              <a:gd name="T5" fmla="*/ 5048 h 5760"/>
              <a:gd name="T6" fmla="*/ 1793 w 5556"/>
              <a:gd name="T7" fmla="*/ 5502 h 5760"/>
              <a:gd name="T8" fmla="*/ 2416 w 5556"/>
              <a:gd name="T9" fmla="*/ 5577 h 5760"/>
              <a:gd name="T10" fmla="*/ 2945 w 5556"/>
              <a:gd name="T11" fmla="*/ 5238 h 5760"/>
              <a:gd name="T12" fmla="*/ 3138 w 5556"/>
              <a:gd name="T13" fmla="*/ 4643 h 5760"/>
              <a:gd name="T14" fmla="*/ 2910 w 5556"/>
              <a:gd name="T15" fmla="*/ 4060 h 5760"/>
              <a:gd name="T16" fmla="*/ 2363 w 5556"/>
              <a:gd name="T17" fmla="*/ 3753 h 5760"/>
              <a:gd name="T18" fmla="*/ 2002 w 5556"/>
              <a:gd name="T19" fmla="*/ 1684 h 5760"/>
              <a:gd name="T20" fmla="*/ 1508 w 5556"/>
              <a:gd name="T21" fmla="*/ 2095 h 5760"/>
              <a:gd name="T22" fmla="*/ 2089 w 5556"/>
              <a:gd name="T23" fmla="*/ 3587 h 5760"/>
              <a:gd name="T24" fmla="*/ 2746 w 5556"/>
              <a:gd name="T25" fmla="*/ 3721 h 5760"/>
              <a:gd name="T26" fmla="*/ 3768 w 5556"/>
              <a:gd name="T27" fmla="*/ 2499 h 5760"/>
              <a:gd name="T28" fmla="*/ 3411 w 5556"/>
              <a:gd name="T29" fmla="*/ 1937 h 5760"/>
              <a:gd name="T30" fmla="*/ 4369 w 5556"/>
              <a:gd name="T31" fmla="*/ 738 h 5760"/>
              <a:gd name="T32" fmla="*/ 3789 w 5556"/>
              <a:gd name="T33" fmla="*/ 1026 h 5760"/>
              <a:gd name="T34" fmla="*/ 3538 w 5556"/>
              <a:gd name="T35" fmla="*/ 1602 h 5760"/>
              <a:gd name="T36" fmla="*/ 3707 w 5556"/>
              <a:gd name="T37" fmla="*/ 2201 h 5760"/>
              <a:gd name="T38" fmla="*/ 4217 w 5556"/>
              <a:gd name="T39" fmla="*/ 2559 h 5760"/>
              <a:gd name="T40" fmla="*/ 4844 w 5556"/>
              <a:gd name="T41" fmla="*/ 2513 h 5760"/>
              <a:gd name="T42" fmla="*/ 5297 w 5556"/>
              <a:gd name="T43" fmla="*/ 2081 h 5760"/>
              <a:gd name="T44" fmla="*/ 5373 w 5556"/>
              <a:gd name="T45" fmla="*/ 1457 h 5760"/>
              <a:gd name="T46" fmla="*/ 5034 w 5556"/>
              <a:gd name="T47" fmla="*/ 929 h 5760"/>
              <a:gd name="T48" fmla="*/ 4463 w 5556"/>
              <a:gd name="T49" fmla="*/ 735 h 5760"/>
              <a:gd name="T50" fmla="*/ 552 w 5556"/>
              <a:gd name="T51" fmla="*/ 332 h 5760"/>
              <a:gd name="T52" fmla="*/ 194 w 5556"/>
              <a:gd name="T53" fmla="*/ 843 h 5760"/>
              <a:gd name="T54" fmla="*/ 241 w 5556"/>
              <a:gd name="T55" fmla="*/ 1468 h 5760"/>
              <a:gd name="T56" fmla="*/ 674 w 5556"/>
              <a:gd name="T57" fmla="*/ 1922 h 5760"/>
              <a:gd name="T58" fmla="*/ 1297 w 5556"/>
              <a:gd name="T59" fmla="*/ 1997 h 5760"/>
              <a:gd name="T60" fmla="*/ 1826 w 5556"/>
              <a:gd name="T61" fmla="*/ 1658 h 5760"/>
              <a:gd name="T62" fmla="*/ 2019 w 5556"/>
              <a:gd name="T63" fmla="*/ 1063 h 5760"/>
              <a:gd name="T64" fmla="*/ 1791 w 5556"/>
              <a:gd name="T65" fmla="*/ 480 h 5760"/>
              <a:gd name="T66" fmla="*/ 1246 w 5556"/>
              <a:gd name="T67" fmla="*/ 173 h 5760"/>
              <a:gd name="T68" fmla="*/ 1473 w 5556"/>
              <a:gd name="T69" fmla="*/ 70 h 5760"/>
              <a:gd name="T70" fmla="*/ 2007 w 5556"/>
              <a:gd name="T71" fmla="*/ 503 h 5760"/>
              <a:gd name="T72" fmla="*/ 2177 w 5556"/>
              <a:gd name="T73" fmla="*/ 1173 h 5760"/>
              <a:gd name="T74" fmla="*/ 3690 w 5556"/>
              <a:gd name="T75" fmla="*/ 897 h 5760"/>
              <a:gd name="T76" fmla="*/ 4269 w 5556"/>
              <a:gd name="T77" fmla="*/ 592 h 5760"/>
              <a:gd name="T78" fmla="*/ 4920 w 5556"/>
              <a:gd name="T79" fmla="*/ 674 h 5760"/>
              <a:gd name="T80" fmla="*/ 5406 w 5556"/>
              <a:gd name="T81" fmla="*/ 1114 h 5760"/>
              <a:gd name="T82" fmla="*/ 5552 w 5556"/>
              <a:gd name="T83" fmla="*/ 1751 h 5760"/>
              <a:gd name="T84" fmla="*/ 5297 w 5556"/>
              <a:gd name="T85" fmla="*/ 2367 h 5760"/>
              <a:gd name="T86" fmla="*/ 4751 w 5556"/>
              <a:gd name="T87" fmla="*/ 2716 h 5760"/>
              <a:gd name="T88" fmla="*/ 4142 w 5556"/>
              <a:gd name="T89" fmla="*/ 2704 h 5760"/>
              <a:gd name="T90" fmla="*/ 3250 w 5556"/>
              <a:gd name="T91" fmla="*/ 4353 h 5760"/>
              <a:gd name="T92" fmla="*/ 3234 w 5556"/>
              <a:gd name="T93" fmla="*/ 5037 h 5760"/>
              <a:gd name="T94" fmla="*/ 2838 w 5556"/>
              <a:gd name="T95" fmla="*/ 5559 h 5760"/>
              <a:gd name="T96" fmla="*/ 2210 w 5556"/>
              <a:gd name="T97" fmla="*/ 5760 h 5760"/>
              <a:gd name="T98" fmla="*/ 1560 w 5556"/>
              <a:gd name="T99" fmla="*/ 5547 h 5760"/>
              <a:gd name="T100" fmla="*/ 1168 w 5556"/>
              <a:gd name="T101" fmla="*/ 4992 h 5760"/>
              <a:gd name="T102" fmla="*/ 1183 w 5556"/>
              <a:gd name="T103" fmla="*/ 4299 h 5760"/>
              <a:gd name="T104" fmla="*/ 1574 w 5556"/>
              <a:gd name="T105" fmla="*/ 3784 h 5760"/>
              <a:gd name="T106" fmla="*/ 613 w 5556"/>
              <a:gd name="T107" fmla="*/ 2070 h 5760"/>
              <a:gd name="T108" fmla="*/ 124 w 5556"/>
              <a:gd name="T109" fmla="*/ 1594 h 5760"/>
              <a:gd name="T110" fmla="*/ 16 w 5556"/>
              <a:gd name="T111" fmla="*/ 908 h 5760"/>
              <a:gd name="T112" fmla="*/ 346 w 5556"/>
              <a:gd name="T113" fmla="*/ 295 h 5760"/>
              <a:gd name="T114" fmla="*/ 963 w 5556"/>
              <a:gd name="T115" fmla="*/ 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6" h="5760">
                <a:moveTo>
                  <a:pt x="2206" y="3741"/>
                </a:moveTo>
                <a:lnTo>
                  <a:pt x="2112" y="3746"/>
                </a:lnTo>
                <a:lnTo>
                  <a:pt x="2018" y="3760"/>
                </a:lnTo>
                <a:lnTo>
                  <a:pt x="1927" y="3784"/>
                </a:lnTo>
                <a:lnTo>
                  <a:pt x="1838" y="3817"/>
                </a:lnTo>
                <a:lnTo>
                  <a:pt x="1752" y="3859"/>
                </a:lnTo>
                <a:lnTo>
                  <a:pt x="1670" y="3912"/>
                </a:lnTo>
                <a:lnTo>
                  <a:pt x="1597" y="3969"/>
                </a:lnTo>
                <a:lnTo>
                  <a:pt x="1533" y="4032"/>
                </a:lnTo>
                <a:lnTo>
                  <a:pt x="1473" y="4100"/>
                </a:lnTo>
                <a:lnTo>
                  <a:pt x="1421" y="4175"/>
                </a:lnTo>
                <a:lnTo>
                  <a:pt x="1377" y="4254"/>
                </a:lnTo>
                <a:lnTo>
                  <a:pt x="1341" y="4337"/>
                </a:lnTo>
                <a:lnTo>
                  <a:pt x="1313" y="4423"/>
                </a:lnTo>
                <a:lnTo>
                  <a:pt x="1292" y="4514"/>
                </a:lnTo>
                <a:lnTo>
                  <a:pt x="1281" y="4606"/>
                </a:lnTo>
                <a:lnTo>
                  <a:pt x="1279" y="4697"/>
                </a:lnTo>
                <a:lnTo>
                  <a:pt x="1286" y="4788"/>
                </a:lnTo>
                <a:lnTo>
                  <a:pt x="1302" y="4877"/>
                </a:lnTo>
                <a:lnTo>
                  <a:pt x="1327" y="4964"/>
                </a:lnTo>
                <a:lnTo>
                  <a:pt x="1360" y="5048"/>
                </a:lnTo>
                <a:lnTo>
                  <a:pt x="1400" y="5130"/>
                </a:lnTo>
                <a:lnTo>
                  <a:pt x="1450" y="5208"/>
                </a:lnTo>
                <a:lnTo>
                  <a:pt x="1508" y="5280"/>
                </a:lnTo>
                <a:lnTo>
                  <a:pt x="1571" y="5346"/>
                </a:lnTo>
                <a:lnTo>
                  <a:pt x="1639" y="5406"/>
                </a:lnTo>
                <a:lnTo>
                  <a:pt x="1714" y="5458"/>
                </a:lnTo>
                <a:lnTo>
                  <a:pt x="1793" y="5502"/>
                </a:lnTo>
                <a:lnTo>
                  <a:pt x="1875" y="5538"/>
                </a:lnTo>
                <a:lnTo>
                  <a:pt x="1962" y="5566"/>
                </a:lnTo>
                <a:lnTo>
                  <a:pt x="2053" y="5585"/>
                </a:lnTo>
                <a:lnTo>
                  <a:pt x="2143" y="5598"/>
                </a:lnTo>
                <a:lnTo>
                  <a:pt x="2236" y="5599"/>
                </a:lnTo>
                <a:lnTo>
                  <a:pt x="2327" y="5592"/>
                </a:lnTo>
                <a:lnTo>
                  <a:pt x="2416" y="5577"/>
                </a:lnTo>
                <a:lnTo>
                  <a:pt x="2501" y="5552"/>
                </a:lnTo>
                <a:lnTo>
                  <a:pt x="2587" y="5519"/>
                </a:lnTo>
                <a:lnTo>
                  <a:pt x="2669" y="5477"/>
                </a:lnTo>
                <a:lnTo>
                  <a:pt x="2746" y="5428"/>
                </a:lnTo>
                <a:lnTo>
                  <a:pt x="2819" y="5371"/>
                </a:lnTo>
                <a:lnTo>
                  <a:pt x="2885" y="5308"/>
                </a:lnTo>
                <a:lnTo>
                  <a:pt x="2945" y="5238"/>
                </a:lnTo>
                <a:lnTo>
                  <a:pt x="2995" y="5165"/>
                </a:lnTo>
                <a:lnTo>
                  <a:pt x="3041" y="5086"/>
                </a:lnTo>
                <a:lnTo>
                  <a:pt x="3075" y="5002"/>
                </a:lnTo>
                <a:lnTo>
                  <a:pt x="3105" y="4915"/>
                </a:lnTo>
                <a:lnTo>
                  <a:pt x="3124" y="4826"/>
                </a:lnTo>
                <a:lnTo>
                  <a:pt x="3135" y="4734"/>
                </a:lnTo>
                <a:lnTo>
                  <a:pt x="3138" y="4643"/>
                </a:lnTo>
                <a:lnTo>
                  <a:pt x="3131" y="4552"/>
                </a:lnTo>
                <a:lnTo>
                  <a:pt x="3116" y="4463"/>
                </a:lnTo>
                <a:lnTo>
                  <a:pt x="3091" y="4376"/>
                </a:lnTo>
                <a:lnTo>
                  <a:pt x="3058" y="4292"/>
                </a:lnTo>
                <a:lnTo>
                  <a:pt x="3016" y="4210"/>
                </a:lnTo>
                <a:lnTo>
                  <a:pt x="2966" y="4131"/>
                </a:lnTo>
                <a:lnTo>
                  <a:pt x="2910" y="4060"/>
                </a:lnTo>
                <a:lnTo>
                  <a:pt x="2847" y="3994"/>
                </a:lnTo>
                <a:lnTo>
                  <a:pt x="2777" y="3934"/>
                </a:lnTo>
                <a:lnTo>
                  <a:pt x="2704" y="3882"/>
                </a:lnTo>
                <a:lnTo>
                  <a:pt x="2623" y="3838"/>
                </a:lnTo>
                <a:lnTo>
                  <a:pt x="2541" y="3802"/>
                </a:lnTo>
                <a:lnTo>
                  <a:pt x="2454" y="3774"/>
                </a:lnTo>
                <a:lnTo>
                  <a:pt x="2363" y="3753"/>
                </a:lnTo>
                <a:lnTo>
                  <a:pt x="2285" y="3744"/>
                </a:lnTo>
                <a:lnTo>
                  <a:pt x="2206" y="3741"/>
                </a:lnTo>
                <a:close/>
                <a:moveTo>
                  <a:pt x="2152" y="1332"/>
                </a:moveTo>
                <a:lnTo>
                  <a:pt x="2126" y="1426"/>
                </a:lnTo>
                <a:lnTo>
                  <a:pt x="2091" y="1517"/>
                </a:lnTo>
                <a:lnTo>
                  <a:pt x="2051" y="1602"/>
                </a:lnTo>
                <a:lnTo>
                  <a:pt x="2002" y="1684"/>
                </a:lnTo>
                <a:lnTo>
                  <a:pt x="1948" y="1761"/>
                </a:lnTo>
                <a:lnTo>
                  <a:pt x="1887" y="1831"/>
                </a:lnTo>
                <a:lnTo>
                  <a:pt x="1821" y="1897"/>
                </a:lnTo>
                <a:lnTo>
                  <a:pt x="1749" y="1957"/>
                </a:lnTo>
                <a:lnTo>
                  <a:pt x="1672" y="2009"/>
                </a:lnTo>
                <a:lnTo>
                  <a:pt x="1592" y="2056"/>
                </a:lnTo>
                <a:lnTo>
                  <a:pt x="1508" y="2095"/>
                </a:lnTo>
                <a:lnTo>
                  <a:pt x="1419" y="2128"/>
                </a:lnTo>
                <a:lnTo>
                  <a:pt x="1328" y="2152"/>
                </a:lnTo>
                <a:lnTo>
                  <a:pt x="1718" y="3699"/>
                </a:lnTo>
                <a:lnTo>
                  <a:pt x="1807" y="3658"/>
                </a:lnTo>
                <a:lnTo>
                  <a:pt x="1897" y="3627"/>
                </a:lnTo>
                <a:lnTo>
                  <a:pt x="1992" y="3603"/>
                </a:lnTo>
                <a:lnTo>
                  <a:pt x="2089" y="3587"/>
                </a:lnTo>
                <a:lnTo>
                  <a:pt x="2189" y="3580"/>
                </a:lnTo>
                <a:lnTo>
                  <a:pt x="2288" y="3583"/>
                </a:lnTo>
                <a:lnTo>
                  <a:pt x="2391" y="3596"/>
                </a:lnTo>
                <a:lnTo>
                  <a:pt x="2486" y="3617"/>
                </a:lnTo>
                <a:lnTo>
                  <a:pt x="2576" y="3645"/>
                </a:lnTo>
                <a:lnTo>
                  <a:pt x="2664" y="3679"/>
                </a:lnTo>
                <a:lnTo>
                  <a:pt x="2746" y="3721"/>
                </a:lnTo>
                <a:lnTo>
                  <a:pt x="2824" y="3770"/>
                </a:lnTo>
                <a:lnTo>
                  <a:pt x="2896" y="3826"/>
                </a:lnTo>
                <a:lnTo>
                  <a:pt x="2964" y="3885"/>
                </a:lnTo>
                <a:lnTo>
                  <a:pt x="3027" y="3952"/>
                </a:lnTo>
                <a:lnTo>
                  <a:pt x="3929" y="2611"/>
                </a:lnTo>
                <a:lnTo>
                  <a:pt x="3845" y="2559"/>
                </a:lnTo>
                <a:lnTo>
                  <a:pt x="3768" y="2499"/>
                </a:lnTo>
                <a:lnTo>
                  <a:pt x="3697" y="2435"/>
                </a:lnTo>
                <a:lnTo>
                  <a:pt x="3632" y="2363"/>
                </a:lnTo>
                <a:lnTo>
                  <a:pt x="3573" y="2287"/>
                </a:lnTo>
                <a:lnTo>
                  <a:pt x="3521" y="2205"/>
                </a:lnTo>
                <a:lnTo>
                  <a:pt x="3477" y="2119"/>
                </a:lnTo>
                <a:lnTo>
                  <a:pt x="3440" y="2030"/>
                </a:lnTo>
                <a:lnTo>
                  <a:pt x="3411" y="1937"/>
                </a:lnTo>
                <a:lnTo>
                  <a:pt x="3391" y="1841"/>
                </a:lnTo>
                <a:lnTo>
                  <a:pt x="3379" y="1742"/>
                </a:lnTo>
                <a:lnTo>
                  <a:pt x="3377" y="1642"/>
                </a:lnTo>
                <a:lnTo>
                  <a:pt x="3383" y="1541"/>
                </a:lnTo>
                <a:lnTo>
                  <a:pt x="2152" y="1332"/>
                </a:lnTo>
                <a:close/>
                <a:moveTo>
                  <a:pt x="4463" y="735"/>
                </a:moveTo>
                <a:lnTo>
                  <a:pt x="4369" y="738"/>
                </a:lnTo>
                <a:lnTo>
                  <a:pt x="4275" y="754"/>
                </a:lnTo>
                <a:lnTo>
                  <a:pt x="4184" y="777"/>
                </a:lnTo>
                <a:lnTo>
                  <a:pt x="4095" y="812"/>
                </a:lnTo>
                <a:lnTo>
                  <a:pt x="4009" y="854"/>
                </a:lnTo>
                <a:lnTo>
                  <a:pt x="3927" y="906"/>
                </a:lnTo>
                <a:lnTo>
                  <a:pt x="3854" y="963"/>
                </a:lnTo>
                <a:lnTo>
                  <a:pt x="3789" y="1026"/>
                </a:lnTo>
                <a:lnTo>
                  <a:pt x="3730" y="1094"/>
                </a:lnTo>
                <a:lnTo>
                  <a:pt x="3678" y="1169"/>
                </a:lnTo>
                <a:lnTo>
                  <a:pt x="3634" y="1248"/>
                </a:lnTo>
                <a:lnTo>
                  <a:pt x="3597" y="1330"/>
                </a:lnTo>
                <a:lnTo>
                  <a:pt x="3569" y="1417"/>
                </a:lnTo>
                <a:lnTo>
                  <a:pt x="3549" y="1508"/>
                </a:lnTo>
                <a:lnTo>
                  <a:pt x="3538" y="1602"/>
                </a:lnTo>
                <a:lnTo>
                  <a:pt x="3536" y="1695"/>
                </a:lnTo>
                <a:lnTo>
                  <a:pt x="3543" y="1787"/>
                </a:lnTo>
                <a:lnTo>
                  <a:pt x="3561" y="1876"/>
                </a:lnTo>
                <a:lnTo>
                  <a:pt x="3585" y="1964"/>
                </a:lnTo>
                <a:lnTo>
                  <a:pt x="3618" y="2046"/>
                </a:lnTo>
                <a:lnTo>
                  <a:pt x="3658" y="2126"/>
                </a:lnTo>
                <a:lnTo>
                  <a:pt x="3707" y="2201"/>
                </a:lnTo>
                <a:lnTo>
                  <a:pt x="3763" y="2271"/>
                </a:lnTo>
                <a:lnTo>
                  <a:pt x="3824" y="2335"/>
                </a:lnTo>
                <a:lnTo>
                  <a:pt x="3892" y="2395"/>
                </a:lnTo>
                <a:lnTo>
                  <a:pt x="3966" y="2447"/>
                </a:lnTo>
                <a:lnTo>
                  <a:pt x="4044" y="2493"/>
                </a:lnTo>
                <a:lnTo>
                  <a:pt x="4128" y="2529"/>
                </a:lnTo>
                <a:lnTo>
                  <a:pt x="4217" y="2559"/>
                </a:lnTo>
                <a:lnTo>
                  <a:pt x="4310" y="2580"/>
                </a:lnTo>
                <a:lnTo>
                  <a:pt x="4400" y="2590"/>
                </a:lnTo>
                <a:lnTo>
                  <a:pt x="4493" y="2594"/>
                </a:lnTo>
                <a:lnTo>
                  <a:pt x="4584" y="2587"/>
                </a:lnTo>
                <a:lnTo>
                  <a:pt x="4673" y="2571"/>
                </a:lnTo>
                <a:lnTo>
                  <a:pt x="4758" y="2547"/>
                </a:lnTo>
                <a:lnTo>
                  <a:pt x="4844" y="2513"/>
                </a:lnTo>
                <a:lnTo>
                  <a:pt x="4926" y="2472"/>
                </a:lnTo>
                <a:lnTo>
                  <a:pt x="5002" y="2421"/>
                </a:lnTo>
                <a:lnTo>
                  <a:pt x="5076" y="2365"/>
                </a:lnTo>
                <a:lnTo>
                  <a:pt x="5142" y="2302"/>
                </a:lnTo>
                <a:lnTo>
                  <a:pt x="5200" y="2232"/>
                </a:lnTo>
                <a:lnTo>
                  <a:pt x="5252" y="2159"/>
                </a:lnTo>
                <a:lnTo>
                  <a:pt x="5297" y="2081"/>
                </a:lnTo>
                <a:lnTo>
                  <a:pt x="5332" y="1997"/>
                </a:lnTo>
                <a:lnTo>
                  <a:pt x="5362" y="1910"/>
                </a:lnTo>
                <a:lnTo>
                  <a:pt x="5381" y="1819"/>
                </a:lnTo>
                <a:lnTo>
                  <a:pt x="5392" y="1728"/>
                </a:lnTo>
                <a:lnTo>
                  <a:pt x="5395" y="1635"/>
                </a:lnTo>
                <a:lnTo>
                  <a:pt x="5388" y="1546"/>
                </a:lnTo>
                <a:lnTo>
                  <a:pt x="5373" y="1457"/>
                </a:lnTo>
                <a:lnTo>
                  <a:pt x="5348" y="1370"/>
                </a:lnTo>
                <a:lnTo>
                  <a:pt x="5315" y="1285"/>
                </a:lnTo>
                <a:lnTo>
                  <a:pt x="5273" y="1204"/>
                </a:lnTo>
                <a:lnTo>
                  <a:pt x="5222" y="1126"/>
                </a:lnTo>
                <a:lnTo>
                  <a:pt x="5167" y="1053"/>
                </a:lnTo>
                <a:lnTo>
                  <a:pt x="5104" y="988"/>
                </a:lnTo>
                <a:lnTo>
                  <a:pt x="5034" y="929"/>
                </a:lnTo>
                <a:lnTo>
                  <a:pt x="4961" y="876"/>
                </a:lnTo>
                <a:lnTo>
                  <a:pt x="4880" y="833"/>
                </a:lnTo>
                <a:lnTo>
                  <a:pt x="4798" y="796"/>
                </a:lnTo>
                <a:lnTo>
                  <a:pt x="4711" y="768"/>
                </a:lnTo>
                <a:lnTo>
                  <a:pt x="4620" y="747"/>
                </a:lnTo>
                <a:lnTo>
                  <a:pt x="4542" y="737"/>
                </a:lnTo>
                <a:lnTo>
                  <a:pt x="4463" y="735"/>
                </a:lnTo>
                <a:close/>
                <a:moveTo>
                  <a:pt x="1087" y="161"/>
                </a:moveTo>
                <a:lnTo>
                  <a:pt x="993" y="166"/>
                </a:lnTo>
                <a:lnTo>
                  <a:pt x="899" y="180"/>
                </a:lnTo>
                <a:lnTo>
                  <a:pt x="808" y="204"/>
                </a:lnTo>
                <a:lnTo>
                  <a:pt x="719" y="237"/>
                </a:lnTo>
                <a:lnTo>
                  <a:pt x="634" y="279"/>
                </a:lnTo>
                <a:lnTo>
                  <a:pt x="552" y="332"/>
                </a:lnTo>
                <a:lnTo>
                  <a:pt x="480" y="389"/>
                </a:lnTo>
                <a:lnTo>
                  <a:pt x="414" y="452"/>
                </a:lnTo>
                <a:lnTo>
                  <a:pt x="354" y="520"/>
                </a:lnTo>
                <a:lnTo>
                  <a:pt x="302" y="595"/>
                </a:lnTo>
                <a:lnTo>
                  <a:pt x="258" y="674"/>
                </a:lnTo>
                <a:lnTo>
                  <a:pt x="222" y="758"/>
                </a:lnTo>
                <a:lnTo>
                  <a:pt x="194" y="843"/>
                </a:lnTo>
                <a:lnTo>
                  <a:pt x="175" y="934"/>
                </a:lnTo>
                <a:lnTo>
                  <a:pt x="162" y="1026"/>
                </a:lnTo>
                <a:lnTo>
                  <a:pt x="161" y="1117"/>
                </a:lnTo>
                <a:lnTo>
                  <a:pt x="168" y="1208"/>
                </a:lnTo>
                <a:lnTo>
                  <a:pt x="183" y="1297"/>
                </a:lnTo>
                <a:lnTo>
                  <a:pt x="208" y="1384"/>
                </a:lnTo>
                <a:lnTo>
                  <a:pt x="241" y="1468"/>
                </a:lnTo>
                <a:lnTo>
                  <a:pt x="283" y="1550"/>
                </a:lnTo>
                <a:lnTo>
                  <a:pt x="332" y="1629"/>
                </a:lnTo>
                <a:lnTo>
                  <a:pt x="389" y="1700"/>
                </a:lnTo>
                <a:lnTo>
                  <a:pt x="452" y="1766"/>
                </a:lnTo>
                <a:lnTo>
                  <a:pt x="522" y="1826"/>
                </a:lnTo>
                <a:lnTo>
                  <a:pt x="595" y="1878"/>
                </a:lnTo>
                <a:lnTo>
                  <a:pt x="674" y="1922"/>
                </a:lnTo>
                <a:lnTo>
                  <a:pt x="758" y="1958"/>
                </a:lnTo>
                <a:lnTo>
                  <a:pt x="845" y="1986"/>
                </a:lnTo>
                <a:lnTo>
                  <a:pt x="934" y="2006"/>
                </a:lnTo>
                <a:lnTo>
                  <a:pt x="1026" y="2018"/>
                </a:lnTo>
                <a:lnTo>
                  <a:pt x="1117" y="2019"/>
                </a:lnTo>
                <a:lnTo>
                  <a:pt x="1208" y="2013"/>
                </a:lnTo>
                <a:lnTo>
                  <a:pt x="1297" y="1997"/>
                </a:lnTo>
                <a:lnTo>
                  <a:pt x="1384" y="1972"/>
                </a:lnTo>
                <a:lnTo>
                  <a:pt x="1468" y="1939"/>
                </a:lnTo>
                <a:lnTo>
                  <a:pt x="1550" y="1897"/>
                </a:lnTo>
                <a:lnTo>
                  <a:pt x="1629" y="1848"/>
                </a:lnTo>
                <a:lnTo>
                  <a:pt x="1700" y="1791"/>
                </a:lnTo>
                <a:lnTo>
                  <a:pt x="1766" y="1728"/>
                </a:lnTo>
                <a:lnTo>
                  <a:pt x="1826" y="1658"/>
                </a:lnTo>
                <a:lnTo>
                  <a:pt x="1878" y="1585"/>
                </a:lnTo>
                <a:lnTo>
                  <a:pt x="1922" y="1506"/>
                </a:lnTo>
                <a:lnTo>
                  <a:pt x="1958" y="1423"/>
                </a:lnTo>
                <a:lnTo>
                  <a:pt x="1986" y="1335"/>
                </a:lnTo>
                <a:lnTo>
                  <a:pt x="2006" y="1246"/>
                </a:lnTo>
                <a:lnTo>
                  <a:pt x="2018" y="1154"/>
                </a:lnTo>
                <a:lnTo>
                  <a:pt x="2019" y="1063"/>
                </a:lnTo>
                <a:lnTo>
                  <a:pt x="2013" y="972"/>
                </a:lnTo>
                <a:lnTo>
                  <a:pt x="1997" y="883"/>
                </a:lnTo>
                <a:lnTo>
                  <a:pt x="1972" y="796"/>
                </a:lnTo>
                <a:lnTo>
                  <a:pt x="1939" y="712"/>
                </a:lnTo>
                <a:lnTo>
                  <a:pt x="1897" y="630"/>
                </a:lnTo>
                <a:lnTo>
                  <a:pt x="1848" y="552"/>
                </a:lnTo>
                <a:lnTo>
                  <a:pt x="1791" y="480"/>
                </a:lnTo>
                <a:lnTo>
                  <a:pt x="1728" y="414"/>
                </a:lnTo>
                <a:lnTo>
                  <a:pt x="1658" y="354"/>
                </a:lnTo>
                <a:lnTo>
                  <a:pt x="1585" y="302"/>
                </a:lnTo>
                <a:lnTo>
                  <a:pt x="1506" y="258"/>
                </a:lnTo>
                <a:lnTo>
                  <a:pt x="1423" y="222"/>
                </a:lnTo>
                <a:lnTo>
                  <a:pt x="1335" y="194"/>
                </a:lnTo>
                <a:lnTo>
                  <a:pt x="1246" y="173"/>
                </a:lnTo>
                <a:lnTo>
                  <a:pt x="1166" y="164"/>
                </a:lnTo>
                <a:lnTo>
                  <a:pt x="1087" y="161"/>
                </a:lnTo>
                <a:close/>
                <a:moveTo>
                  <a:pt x="1065" y="0"/>
                </a:moveTo>
                <a:lnTo>
                  <a:pt x="1168" y="3"/>
                </a:lnTo>
                <a:lnTo>
                  <a:pt x="1272" y="16"/>
                </a:lnTo>
                <a:lnTo>
                  <a:pt x="1375" y="38"/>
                </a:lnTo>
                <a:lnTo>
                  <a:pt x="1473" y="70"/>
                </a:lnTo>
                <a:lnTo>
                  <a:pt x="1567" y="110"/>
                </a:lnTo>
                <a:lnTo>
                  <a:pt x="1656" y="159"/>
                </a:lnTo>
                <a:lnTo>
                  <a:pt x="1738" y="215"/>
                </a:lnTo>
                <a:lnTo>
                  <a:pt x="1815" y="278"/>
                </a:lnTo>
                <a:lnTo>
                  <a:pt x="1887" y="347"/>
                </a:lnTo>
                <a:lnTo>
                  <a:pt x="1950" y="422"/>
                </a:lnTo>
                <a:lnTo>
                  <a:pt x="2007" y="503"/>
                </a:lnTo>
                <a:lnTo>
                  <a:pt x="2056" y="588"/>
                </a:lnTo>
                <a:lnTo>
                  <a:pt x="2098" y="679"/>
                </a:lnTo>
                <a:lnTo>
                  <a:pt x="2131" y="771"/>
                </a:lnTo>
                <a:lnTo>
                  <a:pt x="2157" y="869"/>
                </a:lnTo>
                <a:lnTo>
                  <a:pt x="2173" y="969"/>
                </a:lnTo>
                <a:lnTo>
                  <a:pt x="2180" y="1070"/>
                </a:lnTo>
                <a:lnTo>
                  <a:pt x="2177" y="1173"/>
                </a:lnTo>
                <a:lnTo>
                  <a:pt x="3412" y="1382"/>
                </a:lnTo>
                <a:lnTo>
                  <a:pt x="3440" y="1292"/>
                </a:lnTo>
                <a:lnTo>
                  <a:pt x="3477" y="1204"/>
                </a:lnTo>
                <a:lnTo>
                  <a:pt x="3519" y="1122"/>
                </a:lnTo>
                <a:lnTo>
                  <a:pt x="3569" y="1042"/>
                </a:lnTo>
                <a:lnTo>
                  <a:pt x="3625" y="967"/>
                </a:lnTo>
                <a:lnTo>
                  <a:pt x="3690" y="897"/>
                </a:lnTo>
                <a:lnTo>
                  <a:pt x="3758" y="834"/>
                </a:lnTo>
                <a:lnTo>
                  <a:pt x="3835" y="775"/>
                </a:lnTo>
                <a:lnTo>
                  <a:pt x="3915" y="723"/>
                </a:lnTo>
                <a:lnTo>
                  <a:pt x="4001" y="677"/>
                </a:lnTo>
                <a:lnTo>
                  <a:pt x="4088" y="641"/>
                </a:lnTo>
                <a:lnTo>
                  <a:pt x="4177" y="613"/>
                </a:lnTo>
                <a:lnTo>
                  <a:pt x="4269" y="592"/>
                </a:lnTo>
                <a:lnTo>
                  <a:pt x="4362" y="578"/>
                </a:lnTo>
                <a:lnTo>
                  <a:pt x="4456" y="574"/>
                </a:lnTo>
                <a:lnTo>
                  <a:pt x="4552" y="578"/>
                </a:lnTo>
                <a:lnTo>
                  <a:pt x="4648" y="590"/>
                </a:lnTo>
                <a:lnTo>
                  <a:pt x="4742" y="609"/>
                </a:lnTo>
                <a:lnTo>
                  <a:pt x="4833" y="637"/>
                </a:lnTo>
                <a:lnTo>
                  <a:pt x="4920" y="674"/>
                </a:lnTo>
                <a:lnTo>
                  <a:pt x="5004" y="716"/>
                </a:lnTo>
                <a:lnTo>
                  <a:pt x="5085" y="766"/>
                </a:lnTo>
                <a:lnTo>
                  <a:pt x="5160" y="824"/>
                </a:lnTo>
                <a:lnTo>
                  <a:pt x="5229" y="887"/>
                </a:lnTo>
                <a:lnTo>
                  <a:pt x="5296" y="957"/>
                </a:lnTo>
                <a:lnTo>
                  <a:pt x="5353" y="1033"/>
                </a:lnTo>
                <a:lnTo>
                  <a:pt x="5406" y="1114"/>
                </a:lnTo>
                <a:lnTo>
                  <a:pt x="5451" y="1199"/>
                </a:lnTo>
                <a:lnTo>
                  <a:pt x="5488" y="1286"/>
                </a:lnTo>
                <a:lnTo>
                  <a:pt x="5517" y="1375"/>
                </a:lnTo>
                <a:lnTo>
                  <a:pt x="5538" y="1468"/>
                </a:lnTo>
                <a:lnTo>
                  <a:pt x="5551" y="1560"/>
                </a:lnTo>
                <a:lnTo>
                  <a:pt x="5556" y="1655"/>
                </a:lnTo>
                <a:lnTo>
                  <a:pt x="5552" y="1751"/>
                </a:lnTo>
                <a:lnTo>
                  <a:pt x="5540" y="1847"/>
                </a:lnTo>
                <a:lnTo>
                  <a:pt x="5517" y="1944"/>
                </a:lnTo>
                <a:lnTo>
                  <a:pt x="5489" y="2039"/>
                </a:lnTo>
                <a:lnTo>
                  <a:pt x="5451" y="2128"/>
                </a:lnTo>
                <a:lnTo>
                  <a:pt x="5407" y="2211"/>
                </a:lnTo>
                <a:lnTo>
                  <a:pt x="5355" y="2292"/>
                </a:lnTo>
                <a:lnTo>
                  <a:pt x="5297" y="2367"/>
                </a:lnTo>
                <a:lnTo>
                  <a:pt x="5233" y="2437"/>
                </a:lnTo>
                <a:lnTo>
                  <a:pt x="5165" y="2499"/>
                </a:lnTo>
                <a:lnTo>
                  <a:pt x="5090" y="2555"/>
                </a:lnTo>
                <a:lnTo>
                  <a:pt x="5011" y="2606"/>
                </a:lnTo>
                <a:lnTo>
                  <a:pt x="4927" y="2650"/>
                </a:lnTo>
                <a:lnTo>
                  <a:pt x="4840" y="2686"/>
                </a:lnTo>
                <a:lnTo>
                  <a:pt x="4751" y="2716"/>
                </a:lnTo>
                <a:lnTo>
                  <a:pt x="4657" y="2737"/>
                </a:lnTo>
                <a:lnTo>
                  <a:pt x="4563" y="2749"/>
                </a:lnTo>
                <a:lnTo>
                  <a:pt x="4465" y="2754"/>
                </a:lnTo>
                <a:lnTo>
                  <a:pt x="4374" y="2749"/>
                </a:lnTo>
                <a:lnTo>
                  <a:pt x="4282" y="2739"/>
                </a:lnTo>
                <a:lnTo>
                  <a:pt x="4212" y="2723"/>
                </a:lnTo>
                <a:lnTo>
                  <a:pt x="4142" y="2704"/>
                </a:lnTo>
                <a:lnTo>
                  <a:pt x="4076" y="2681"/>
                </a:lnTo>
                <a:lnTo>
                  <a:pt x="3131" y="4084"/>
                </a:lnTo>
                <a:lnTo>
                  <a:pt x="3130" y="4086"/>
                </a:lnTo>
                <a:lnTo>
                  <a:pt x="3128" y="4088"/>
                </a:lnTo>
                <a:lnTo>
                  <a:pt x="3177" y="4173"/>
                </a:lnTo>
                <a:lnTo>
                  <a:pt x="3217" y="4261"/>
                </a:lnTo>
                <a:lnTo>
                  <a:pt x="3250" y="4353"/>
                </a:lnTo>
                <a:lnTo>
                  <a:pt x="3274" y="4449"/>
                </a:lnTo>
                <a:lnTo>
                  <a:pt x="3290" y="4547"/>
                </a:lnTo>
                <a:lnTo>
                  <a:pt x="3297" y="4648"/>
                </a:lnTo>
                <a:lnTo>
                  <a:pt x="3295" y="4749"/>
                </a:lnTo>
                <a:lnTo>
                  <a:pt x="3283" y="4852"/>
                </a:lnTo>
                <a:lnTo>
                  <a:pt x="3262" y="4947"/>
                </a:lnTo>
                <a:lnTo>
                  <a:pt x="3234" y="5037"/>
                </a:lnTo>
                <a:lnTo>
                  <a:pt x="3199" y="5126"/>
                </a:lnTo>
                <a:lnTo>
                  <a:pt x="3156" y="5210"/>
                </a:lnTo>
                <a:lnTo>
                  <a:pt x="3105" y="5289"/>
                </a:lnTo>
                <a:lnTo>
                  <a:pt x="3049" y="5364"/>
                </a:lnTo>
                <a:lnTo>
                  <a:pt x="2985" y="5435"/>
                </a:lnTo>
                <a:lnTo>
                  <a:pt x="2915" y="5500"/>
                </a:lnTo>
                <a:lnTo>
                  <a:pt x="2838" y="5559"/>
                </a:lnTo>
                <a:lnTo>
                  <a:pt x="2758" y="5612"/>
                </a:lnTo>
                <a:lnTo>
                  <a:pt x="2672" y="5657"/>
                </a:lnTo>
                <a:lnTo>
                  <a:pt x="2583" y="5694"/>
                </a:lnTo>
                <a:lnTo>
                  <a:pt x="2493" y="5722"/>
                </a:lnTo>
                <a:lnTo>
                  <a:pt x="2400" y="5743"/>
                </a:lnTo>
                <a:lnTo>
                  <a:pt x="2306" y="5757"/>
                </a:lnTo>
                <a:lnTo>
                  <a:pt x="2210" y="5760"/>
                </a:lnTo>
                <a:lnTo>
                  <a:pt x="2119" y="5757"/>
                </a:lnTo>
                <a:lnTo>
                  <a:pt x="2025" y="5744"/>
                </a:lnTo>
                <a:lnTo>
                  <a:pt x="1923" y="5722"/>
                </a:lnTo>
                <a:lnTo>
                  <a:pt x="1826" y="5690"/>
                </a:lnTo>
                <a:lnTo>
                  <a:pt x="1731" y="5650"/>
                </a:lnTo>
                <a:lnTo>
                  <a:pt x="1642" y="5601"/>
                </a:lnTo>
                <a:lnTo>
                  <a:pt x="1560" y="5547"/>
                </a:lnTo>
                <a:lnTo>
                  <a:pt x="1484" y="5484"/>
                </a:lnTo>
                <a:lnTo>
                  <a:pt x="1414" y="5414"/>
                </a:lnTo>
                <a:lnTo>
                  <a:pt x="1349" y="5339"/>
                </a:lnTo>
                <a:lnTo>
                  <a:pt x="1292" y="5259"/>
                </a:lnTo>
                <a:lnTo>
                  <a:pt x="1243" y="5174"/>
                </a:lnTo>
                <a:lnTo>
                  <a:pt x="1201" y="5085"/>
                </a:lnTo>
                <a:lnTo>
                  <a:pt x="1168" y="4992"/>
                </a:lnTo>
                <a:lnTo>
                  <a:pt x="1142" y="4894"/>
                </a:lnTo>
                <a:lnTo>
                  <a:pt x="1126" y="4797"/>
                </a:lnTo>
                <a:lnTo>
                  <a:pt x="1119" y="4694"/>
                </a:lnTo>
                <a:lnTo>
                  <a:pt x="1121" y="4591"/>
                </a:lnTo>
                <a:lnTo>
                  <a:pt x="1135" y="4488"/>
                </a:lnTo>
                <a:lnTo>
                  <a:pt x="1154" y="4392"/>
                </a:lnTo>
                <a:lnTo>
                  <a:pt x="1183" y="4299"/>
                </a:lnTo>
                <a:lnTo>
                  <a:pt x="1220" y="4210"/>
                </a:lnTo>
                <a:lnTo>
                  <a:pt x="1264" y="4126"/>
                </a:lnTo>
                <a:lnTo>
                  <a:pt x="1314" y="4046"/>
                </a:lnTo>
                <a:lnTo>
                  <a:pt x="1370" y="3973"/>
                </a:lnTo>
                <a:lnTo>
                  <a:pt x="1433" y="3905"/>
                </a:lnTo>
                <a:lnTo>
                  <a:pt x="1501" y="3842"/>
                </a:lnTo>
                <a:lnTo>
                  <a:pt x="1574" y="3784"/>
                </a:lnTo>
                <a:lnTo>
                  <a:pt x="1169" y="2177"/>
                </a:lnTo>
                <a:lnTo>
                  <a:pt x="1091" y="2180"/>
                </a:lnTo>
                <a:lnTo>
                  <a:pt x="1000" y="2177"/>
                </a:lnTo>
                <a:lnTo>
                  <a:pt x="908" y="2164"/>
                </a:lnTo>
                <a:lnTo>
                  <a:pt x="805" y="2142"/>
                </a:lnTo>
                <a:lnTo>
                  <a:pt x="707" y="2110"/>
                </a:lnTo>
                <a:lnTo>
                  <a:pt x="613" y="2070"/>
                </a:lnTo>
                <a:lnTo>
                  <a:pt x="525" y="2021"/>
                </a:lnTo>
                <a:lnTo>
                  <a:pt x="442" y="1967"/>
                </a:lnTo>
                <a:lnTo>
                  <a:pt x="365" y="1904"/>
                </a:lnTo>
                <a:lnTo>
                  <a:pt x="295" y="1834"/>
                </a:lnTo>
                <a:lnTo>
                  <a:pt x="230" y="1759"/>
                </a:lnTo>
                <a:lnTo>
                  <a:pt x="175" y="1679"/>
                </a:lnTo>
                <a:lnTo>
                  <a:pt x="124" y="1594"/>
                </a:lnTo>
                <a:lnTo>
                  <a:pt x="82" y="1505"/>
                </a:lnTo>
                <a:lnTo>
                  <a:pt x="49" y="1412"/>
                </a:lnTo>
                <a:lnTo>
                  <a:pt x="24" y="1314"/>
                </a:lnTo>
                <a:lnTo>
                  <a:pt x="7" y="1217"/>
                </a:lnTo>
                <a:lnTo>
                  <a:pt x="0" y="1114"/>
                </a:lnTo>
                <a:lnTo>
                  <a:pt x="3" y="1011"/>
                </a:lnTo>
                <a:lnTo>
                  <a:pt x="16" y="908"/>
                </a:lnTo>
                <a:lnTo>
                  <a:pt x="38" y="805"/>
                </a:lnTo>
                <a:lnTo>
                  <a:pt x="70" y="707"/>
                </a:lnTo>
                <a:lnTo>
                  <a:pt x="110" y="613"/>
                </a:lnTo>
                <a:lnTo>
                  <a:pt x="157" y="525"/>
                </a:lnTo>
                <a:lnTo>
                  <a:pt x="213" y="442"/>
                </a:lnTo>
                <a:lnTo>
                  <a:pt x="276" y="365"/>
                </a:lnTo>
                <a:lnTo>
                  <a:pt x="346" y="295"/>
                </a:lnTo>
                <a:lnTo>
                  <a:pt x="421" y="230"/>
                </a:lnTo>
                <a:lnTo>
                  <a:pt x="501" y="175"/>
                </a:lnTo>
                <a:lnTo>
                  <a:pt x="585" y="124"/>
                </a:lnTo>
                <a:lnTo>
                  <a:pt x="675" y="82"/>
                </a:lnTo>
                <a:lnTo>
                  <a:pt x="768" y="49"/>
                </a:lnTo>
                <a:lnTo>
                  <a:pt x="864" y="24"/>
                </a:lnTo>
                <a:lnTo>
                  <a:pt x="963" y="7"/>
                </a:lnTo>
                <a:lnTo>
                  <a:pt x="1065" y="0"/>
                </a:lnTo>
                <a:close/>
              </a:path>
            </a:pathLst>
          </a:custGeom>
          <a:solidFill>
            <a:schemeClr val="bg1"/>
          </a:solidFill>
          <a:ln w="0">
            <a:solidFill>
              <a:schemeClr val="accent4">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TextBox 27">
            <a:extLst>
              <a:ext uri="{FF2B5EF4-FFF2-40B4-BE49-F238E27FC236}">
                <a16:creationId xmlns:a16="http://schemas.microsoft.com/office/drawing/2014/main" id="{AA465D1D-6E2F-480A-B5F8-6C9816BE2FE5}"/>
              </a:ext>
            </a:extLst>
          </p:cNvPr>
          <p:cNvSpPr txBox="1"/>
          <p:nvPr/>
        </p:nvSpPr>
        <p:spPr>
          <a:xfrm>
            <a:off x="5666858" y="1795845"/>
            <a:ext cx="513410" cy="1403775"/>
          </a:xfrm>
          <a:prstGeom prst="rect">
            <a:avLst/>
          </a:prstGeom>
          <a:noFill/>
        </p:spPr>
        <p:txBody>
          <a:bodyPr vert="wordArtVert" wrap="square" rtlCol="0">
            <a:spAutoFit/>
          </a:bodyPr>
          <a:lstStyle/>
          <a:p>
            <a:r>
              <a:rPr lang="de-DE" dirty="0">
                <a:solidFill>
                  <a:schemeClr val="accent5"/>
                </a:solidFill>
              </a:rPr>
              <a:t>REST</a:t>
            </a:r>
            <a:endParaRPr lang="en-US" dirty="0">
              <a:solidFill>
                <a:schemeClr val="accent5"/>
              </a:solidFill>
            </a:endParaRPr>
          </a:p>
        </p:txBody>
      </p:sp>
      <p:pic>
        <p:nvPicPr>
          <p:cNvPr id="34" name="Picture 33">
            <a:extLst>
              <a:ext uri="{FF2B5EF4-FFF2-40B4-BE49-F238E27FC236}">
                <a16:creationId xmlns:a16="http://schemas.microsoft.com/office/drawing/2014/main" id="{C7C209F6-13B0-4630-BB08-B72C4E44F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764" y="690052"/>
            <a:ext cx="1790950" cy="3915796"/>
          </a:xfrm>
          <a:prstGeom prst="rect">
            <a:avLst/>
          </a:prstGeom>
        </p:spPr>
      </p:pic>
      <p:sp>
        <p:nvSpPr>
          <p:cNvPr id="36" name="TextBox 35">
            <a:extLst>
              <a:ext uri="{FF2B5EF4-FFF2-40B4-BE49-F238E27FC236}">
                <a16:creationId xmlns:a16="http://schemas.microsoft.com/office/drawing/2014/main" id="{9025C923-CF59-4AEC-9FD2-4F7F19825B57}"/>
              </a:ext>
            </a:extLst>
          </p:cNvPr>
          <p:cNvSpPr txBox="1"/>
          <p:nvPr/>
        </p:nvSpPr>
        <p:spPr>
          <a:xfrm>
            <a:off x="3679617" y="4707053"/>
            <a:ext cx="2063546" cy="369332"/>
          </a:xfrm>
          <a:prstGeom prst="rect">
            <a:avLst/>
          </a:prstGeom>
          <a:noFill/>
        </p:spPr>
        <p:txBody>
          <a:bodyPr wrap="square" rtlCol="0">
            <a:spAutoFit/>
          </a:bodyPr>
          <a:lstStyle/>
          <a:p>
            <a:r>
              <a:rPr lang="de-DE" dirty="0">
                <a:solidFill>
                  <a:schemeClr val="bg1"/>
                </a:solidFill>
              </a:rPr>
              <a:t>Model Repository</a:t>
            </a:r>
            <a:endParaRPr lang="en-US" dirty="0">
              <a:solidFill>
                <a:schemeClr val="bg1"/>
              </a:solidFill>
            </a:endParaRPr>
          </a:p>
        </p:txBody>
      </p:sp>
    </p:spTree>
    <p:extLst>
      <p:ext uri="{BB962C8B-B14F-4D97-AF65-F5344CB8AC3E}">
        <p14:creationId xmlns:p14="http://schemas.microsoft.com/office/powerpoint/2010/main" val="3759283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2188 -0.00432 L 0.02188 -0.00401 C 0.02414 -0.00494 0.02639 -0.00525 0.02865 -0.00587 C 0.03177 -0.00648 0.03473 -0.00833 0.03785 -0.00833 L 0.08438 -0.00988 C 0.08664 -0.01019 0.08889 -0.0105 0.09132 -0.01111 C 0.09236 -0.01142 0.09323 -0.01235 0.09427 -0.01235 C 0.1007 -0.01235 0.10695 -0.01173 0.11337 -0.01111 L 0.11789 -0.00833 C 0.12674 -0.00309 0.11945 -0.0071 0.1408 -0.00587 L 0.1507 -0.00432 C 0.15452 -0.00401 0.15851 -0.00371 0.16216 -0.00309 C 0.16493 -0.00247 0.1665 -0.00124 0.1691 -0.00031 C 0.17066 0.00031 0.17223 0.00092 0.17361 0.00092 C 0.17726 0.00154 0.18073 0.00185 0.18438 0.00247 C 0.18681 0.0037 0.18733 0.00401 0.18976 0.00648 C 0.19132 0.00802 0.19306 0.00957 0.19427 0.01204 C 0.19549 0.0142 0.19653 0.01697 0.19809 0.01883 C 0.19879 0.01975 0.19966 0.02037 0.20035 0.02129 C 0.20122 0.02253 0.20174 0.02469 0.20261 0.02562 C 0.20469 0.02685 0.20677 0.02623 0.20886 0.02685 C 0.21164 0.03025 0.21372 0.03302 0.21719 0.03488 L 0.21945 0.03642 C 0.22292 0.04537 0.21893 0.03642 0.22327 0.04167 C 0.22414 0.0429 0.22466 0.04475 0.22552 0.04568 C 0.22657 0.04691 0.22761 0.04753 0.22865 0.04846 C 0.23299 0.06018 0.22726 0.0466 0.23247 0.05401 C 0.23438 0.05679 0.23594 0.06018 0.23785 0.06358 C 0.23837 0.0645 0.23889 0.06512 0.23924 0.06605 C 0.23976 0.06759 0.24046 0.06883 0.2408 0.07037 C 0.2415 0.07191 0.24167 0.07407 0.24236 0.07562 C 0.24306 0.07716 0.24393 0.07839 0.24462 0.07963 C 0.24497 0.08148 0.24497 0.08333 0.24549 0.08518 C 0.24618 0.08858 0.24792 0.09074 0.24931 0.09321 L 0.2507 0.10154 C 0.25105 0.10278 0.25139 0.10401 0.25157 0.10555 C 0.25174 0.10741 0.25191 0.10926 0.25226 0.1108 C 0.25278 0.11296 0.25348 0.1145 0.25382 0.11636 C 0.25625 0.12685 0.25469 0.12129 0.25608 0.12994 C 0.26007 0.15278 0.25677 0.13426 0.2599 0.14753 C 0.26025 0.14876 0.26042 0.15031 0.26077 0.15154 C 0.26094 0.15339 0.26111 0.15525 0.26146 0.1571 C 0.26181 0.15864 0.2625 0.15988 0.26302 0.16111 C 0.2632 0.16296 0.26337 0.16481 0.26372 0.16667 C 0.26407 0.16852 0.26511 0.17006 0.26528 0.17191 C 0.2658 0.17839 0.2658 0.18457 0.26598 0.19105 C 0.26615 0.19228 0.26632 0.21049 0.26841 0.2142 L 0.2698 0.21667 C 0.27032 0.22037 0.27101 0.22407 0.27136 0.22747 C 0.27275 0.24228 0.27136 0.23055 0.27292 0.23981 C 0.27327 0.24167 0.27327 0.24352 0.27361 0.24537 C 0.27414 0.24722 0.27483 0.24876 0.27518 0.25062 C 0.27552 0.25185 0.27552 0.2537 0.27605 0.25463 C 0.27657 0.25648 0.27743 0.25741 0.2783 0.25895 C 0.28021 0.26913 0.27761 0.25648 0.28056 0.26697 C 0.28125 0.26975 0.28177 0.27531 0.28212 0.27778 C 0.2823 0.28333 0.28247 0.28858 0.28282 0.29413 C 0.28299 0.29599 0.28334 0.29784 0.28351 0.29938 C 0.28386 0.30185 0.28403 0.30401 0.28438 0.30617 C 0.28473 0.30833 0.28646 0.31667 0.28664 0.31975 C 0.28681 0.32346 0.28664 0.32716 0.28664 0.33086 L 0.28664 0.33117 L 0.28664 0.33086 L 0.28664 0.33117 L 0.28056 0.32932 L 0.28056 0.32963 " pathEditMode="relative" rAng="0" ptsTypes="AAAAAAAAAAAAAAAAAAAAAAAAAAAAAAAAAAAAAAAAAAAAAAAAAAAAAAAAAAAAAAAAAA">
                                      <p:cBhvr>
                                        <p:cTn id="6" dur="5000" fill="hold"/>
                                        <p:tgtEl>
                                          <p:spTgt spid="6"/>
                                        </p:tgtEl>
                                        <p:attrNameLst>
                                          <p:attrName>ppt_x</p:attrName>
                                          <p:attrName>ppt_y</p:attrName>
                                        </p:attrNameLst>
                                      </p:cBhvr>
                                      <p:rCtr x="13229" y="16358"/>
                                    </p:animMotion>
                                  </p:childTnLst>
                                </p:cTn>
                              </p:par>
                              <p:par>
                                <p:cTn id="7" presetID="0" presetClass="path" presetSubtype="0" accel="50000" decel="50000" fill="hold" grpId="0" nodeType="withEffect">
                                  <p:stCondLst>
                                    <p:cond delay="0"/>
                                  </p:stCondLst>
                                  <p:childTnLst>
                                    <p:animMotion origin="layout" path="M 0.02205 -0.00031 L 0.02205 1.35802E-6 C 0.0243 -0.00062 0.02656 -0.00093 0.02882 -0.00154 C 0.02969 -0.00185 0.03038 -0.00247 0.03107 -0.00278 C 0.03212 -0.0034 0.03316 -0.00371 0.0342 -0.00432 C 0.03524 -0.00525 0.03611 -0.00617 0.03715 -0.0071 C 0.03819 -0.00772 0.03923 -0.00803 0.04028 -0.00833 L 0.04722 -0.01111 L 0.07778 -0.00957 C 0.08021 -0.00957 0.08281 -0.00926 0.08541 -0.00833 C 0.08698 -0.00772 0.08993 -0.00556 0.08993 -0.00525 L 0.09982 -0.0071 C 0.10538 -0.00741 0.11111 -0.0071 0.11666 -0.00833 C 0.11771 -0.00864 0.11857 -0.01019 0.11979 -0.01111 C 0.12048 -0.01173 0.12118 -0.01204 0.12205 -0.01235 C 0.12448 -0.01698 0.12309 -0.01543 0.12812 -0.01636 C 0.13073 -0.01698 0.13316 -0.01729 0.13576 -0.0179 C 0.1375 -0.01821 0.13923 -0.01883 0.14114 -0.01914 C 0.14184 -0.01975 0.14253 -0.02037 0.1434 -0.02037 C 0.14653 -0.02037 0.15 -0.01975 0.1526 -0.01636 C 0.15364 -0.01482 0.15434 -0.01204 0.15555 -0.01111 C 0.15694 -0.00988 0.15868 -0.01019 0.16024 -0.00957 C 0.16684 0.00216 0.16076 -0.0071 0.16857 0.00123 C 0.16962 0.00247 0.17048 0.00432 0.1717 0.00525 C 0.17361 0.00679 0.17569 0.00679 0.17778 0.00802 L 0.18229 0.0108 C 0.18941 0.00926 0.19618 0.01049 0.20226 0.00401 C 0.2033 0.00278 0.20399 0.00062 0.20521 -0.00031 C 0.2059 -0.00062 0.21337 -0.00278 0.21371 -0.00278 C 0.21441 -0.00309 0.2151 -0.00401 0.21597 -0.00432 L 0.22205 -0.0071 C 0.23194 -0.00617 0.24201 -0.00648 0.25173 -0.00432 C 0.25434 -0.00371 0.25642 0.0037 0.25798 0.00648 C 0.26319 0.01697 0.26024 0.01018 0.26632 0.01883 C 0.26719 0.02006 0.26771 0.02191 0.26857 0.02284 C 0.26996 0.02438 0.2717 0.02469 0.27326 0.02562 C 0.27639 0.03117 0.27291 0.02562 0.27778 0.03117 C 0.28212 0.0358 0.27934 0.03395 0.28316 0.03796 C 0.2842 0.03889 0.28524 0.0395 0.28611 0.04043 C 0.29149 0.04629 0.28698 0.04321 0.29149 0.04599 C 0.29253 0.04722 0.2934 0.04907 0.29462 0.05 C 0.29982 0.05463 0.29618 0.04599 0.30226 0.05679 C 0.30399 0.05988 0.30538 0.06389 0.30764 0.06636 C 0.3125 0.0716 0.31024 0.06883 0.31441 0.07438 C 0.31545 0.07809 0.31719 0.08117 0.31753 0.08518 C 0.3184 0.09506 0.31736 0.09105 0.31979 0.09753 C 0.3217 0.10771 0.3191 0.09506 0.32205 0.10555 C 0.32239 0.10679 0.32257 0.10833 0.32291 0.10988 C 0.32326 0.11173 0.32378 0.11327 0.3243 0.11512 C 0.32656 0.13086 0.32344 0.11142 0.32673 0.12469 C 0.32969 0.13704 0.32517 0.12407 0.32899 0.13426 C 0.3316 0.1679 0.33142 0.15741 0.32969 0.20864 C 0.32951 0.21327 0.32812 0.22222 0.32812 0.22253 C 0.32795 0.24012 0.32847 0.25771 0.32743 0.27531 C 0.32726 0.27839 0.325 0.28025 0.3243 0.28333 C 0.32257 0.2929 0.32482 0.28271 0.32205 0.29012 C 0.32153 0.29197 0.32118 0.29383 0.32048 0.29568 C 0.32014 0.29691 0.31944 0.29846 0.3191 0.29969 C 0.31684 0.31111 0.31979 0.29722 0.31666 0.30648 C 0.31632 0.30771 0.31632 0.30926 0.31597 0.31049 C 0.31562 0.31204 0.31493 0.31327 0.31441 0.3145 C 0.31406 0.31574 0.31423 0.31759 0.31371 0.31883 C 0.31302 0.32006 0.31215 0.32037 0.31146 0.32129 C 0.30816 0.32592 0.31146 0.32253 0.30833 0.32562 L 0.30833 0.32592 " pathEditMode="relative" rAng="0" ptsTypes="AAAAAAAAAAAAAAAAAAAAAAAAAAAAAAAAAAAAAAAAAAAAAAAAAAAAAAAAAAAAAAAAA">
                                      <p:cBhvr>
                                        <p:cTn id="8" dur="5000" fill="hold"/>
                                        <p:tgtEl>
                                          <p:spTgt spid="5"/>
                                        </p:tgtEl>
                                        <p:attrNameLst>
                                          <p:attrName>ppt_x</p:attrName>
                                          <p:attrName>ppt_y</p:attrName>
                                        </p:attrNameLst>
                                      </p:cBhvr>
                                      <p:rCtr x="15434" y="15309"/>
                                    </p:animMotion>
                                  </p:childTnLst>
                                </p:cTn>
                              </p:par>
                              <p:par>
                                <p:cTn id="9" presetID="0" presetClass="path" presetSubtype="0" accel="50000" decel="50000" fill="hold" grpId="0" nodeType="withEffect">
                                  <p:stCondLst>
                                    <p:cond delay="0"/>
                                  </p:stCondLst>
                                  <p:childTnLst>
                                    <p:animMotion origin="layout" path="M 0.02014 0.00247 L 0.02014 0.00278 C 0.02361 0.00216 0.02726 0.00185 0.03073 0.00123 C 0.03195 0.00092 0.03334 1.35802E-6 0.03455 -0.00031 C 0.04618 -0.00093 0.05799 -0.00124 0.06962 -0.00154 C 0.07188 -0.00185 0.07431 -0.00216 0.07657 -0.00278 C 0.0783 -0.0034 0.08004 -0.00494 0.08195 -0.00556 C 0.08368 -0.00617 0.08542 -0.00648 0.08716 -0.0071 C 0.09219 -0.00988 0.08837 -0.00803 0.09792 -0.00957 L 0.11233 -0.01235 C 0.11754 -0.01543 0.11111 -0.01173 0.11858 -0.01512 C 0.12257 -0.01698 0.11962 -0.01729 0.12604 -0.0179 L 0.18872 -0.02037 L 0.2283 -0.01914 C 0.22986 -0.01914 0.23143 -0.01821 0.23299 -0.0179 C 0.23525 -0.01729 0.2375 -0.01667 0.23959 -0.01636 C 0.24445 -0.01574 0.24931 -0.01543 0.25417 -0.01512 C 0.25486 -0.01451 0.25591 -0.0142 0.25643 -0.01389 C 0.26337 -0.0108 0.26841 -0.01173 0.27639 -0.01111 C 0.2783 -0.01019 0.28004 -0.00895 0.28177 -0.00833 C 0.28351 -0.00772 0.28542 -0.00772 0.28716 -0.0071 C 0.28854 -0.00648 0.28976 -0.00525 0.29097 -0.00432 C 0.29167 -0.00371 0.29254 -0.0034 0.29323 -0.00278 C 0.2941 -0.00216 0.29462 -0.00093 0.29549 -0.00031 C 0.29705 0.00092 0.29861 0.00154 0.30018 0.00247 C 0.30087 0.00309 0.30157 0.00339 0.30243 0.00401 C 0.30347 0.00432 0.30452 0.00463 0.30538 0.00525 C 0.30695 0.00617 0.30851 0.0071 0.31007 0.00802 C 0.31077 0.00833 0.31146 0.00926 0.31233 0.00926 L 0.33525 0.01204 C 0.33594 0.01296 0.33681 0.01389 0.3375 0.01481 C 0.33854 0.01605 0.33941 0.01759 0.34063 0.01883 C 0.34132 0.01975 0.35157 0.03055 0.35347 0.03241 C 0.35556 0.03426 0.35782 0.03549 0.35955 0.03765 C 0.36337 0.04259 0.36146 0.04105 0.36493 0.04321 C 0.3691 0.05062 0.36823 0.05062 0.37257 0.05401 C 0.37327 0.05463 0.37413 0.05494 0.37483 0.05555 C 0.37934 0.06327 0.37813 0.05926 0.37952 0.06636 C 0.37917 0.08827 0.38247 0.11574 0.37795 0.13827 C 0.37743 0.14043 0.37691 0.14259 0.37639 0.14506 C 0.37622 0.14753 0.37604 0.15031 0.3757 0.15309 C 0.37518 0.15617 0.37448 0.15926 0.37413 0.16265 C 0.37379 0.16667 0.37379 0.17068 0.37344 0.17469 C 0.37292 0.17932 0.37205 0.18673 0.37032 0.19105 C 0.36962 0.19259 0.36875 0.19352 0.36806 0.19506 C 0.36459 0.20309 0.36511 0.20247 0.36337 0.21142 L 0.36198 0.21944 C 0.36198 0.21975 0.36094 0.24043 0.36042 0.24259 C 0.3599 0.24475 0.35886 0.24629 0.35816 0.24784 C 0.35712 0.25309 0.35695 0.25555 0.35434 0.26018 C 0.35382 0.26111 0.3533 0.26204 0.35278 0.26296 C 0.3507 0.26728 0.35104 0.26913 0.34827 0.27376 C 0.3474 0.275 0.34618 0.27562 0.34514 0.27654 C 0.34462 0.27778 0.34427 0.27932 0.34358 0.28055 C 0.34236 0.28302 0.3408 0.28457 0.33976 0.28734 C 0.33854 0.29043 0.33785 0.29321 0.33594 0.29537 C 0.33507 0.2966 0.33403 0.29722 0.33299 0.29815 C 0.32882 0.30895 0.33143 0.30463 0.32535 0.31173 L 0.32535 0.31204 L 0.32222 0.31728 C 0.32153 0.31852 0.32101 0.32068 0.31997 0.32129 C 0.31736 0.32284 0.31823 0.3216 0.31684 0.32407 L 0.31684 0.32438 " pathEditMode="relative" rAng="0" ptsTypes="AAAAAAAAAAAAAAAAAAAAAAAAAAAAAAAAAAAAAAAAAAAAAAAAAAAAAAAAAAAAAAA">
                                      <p:cBhvr>
                                        <p:cTn id="10" dur="5000" fill="hold"/>
                                        <p:tgtEl>
                                          <p:spTgt spid="4"/>
                                        </p:tgtEl>
                                        <p:attrNameLst>
                                          <p:attrName>ppt_x</p:attrName>
                                          <p:attrName>ppt_y</p:attrName>
                                        </p:attrNameLst>
                                      </p:cBhvr>
                                      <p:rCtr x="18003" y="14938"/>
                                    </p:animMotion>
                                  </p:childTnLst>
                                </p:cTn>
                              </p:par>
                              <p:par>
                                <p:cTn id="11" presetID="0" presetClass="path" presetSubtype="0" accel="50000" decel="50000" fill="hold" grpId="0" nodeType="withEffect">
                                  <p:stCondLst>
                                    <p:cond delay="0"/>
                                  </p:stCondLst>
                                  <p:childTnLst>
                                    <p:animMotion origin="layout" path="M -0.01962 -7.40741E-7 L -0.01962 -7.40741E-7 C -0.01545 0.03272 -0.01701 0.01574 -0.01875 0.07994 C -0.01892 0.08457 -0.01979 0.08889 -0.02031 0.09352 C -0.02066 0.09722 -0.02152 0.10556 -0.02257 0.10833 L -0.02413 0.11235 C -0.0243 0.11389 -0.02448 0.11512 -0.02482 0.11636 C -0.02587 0.12006 -0.02725 0.12346 -0.02795 0.12747 C -0.02847 0.12994 -0.0283 0.13333 -0.02951 0.13549 C -0.03125 0.13858 -0.03368 0.14105 -0.03472 0.14506 C -0.03524 0.14691 -0.03559 0.14907 -0.03628 0.15031 C -0.03732 0.15216 -0.03906 0.15278 -0.0401 0.15463 C -0.05347 0.17407 -0.0401 0.15803 -0.04861 0.16667 C -0.0493 0.16759 -0.05 0.16914 -0.05087 0.16945 C -0.05277 0.17037 -0.05486 0.17037 -0.05694 0.17068 C -0.05764 0.17161 -0.05833 0.17284 -0.0592 0.17346 C -0.06041 0.17438 -0.0618 0.17438 -0.06302 0.17469 C -0.06406 0.17531 -0.0651 0.17562 -0.06614 0.17624 C -0.06771 0.17716 -0.06909 0.17809 -0.07066 0.17901 C -0.07152 0.17932 -0.07222 0.17994 -0.07291 0.18025 C -0.07396 0.18086 -0.075 0.18117 -0.07604 0.18148 C -0.08142 0.18457 -0.07916 0.18395 -0.08368 0.1858 C -0.08784 0.18735 -0.0875 0.18704 -0.09201 0.18827 C -0.0934 0.18889 -0.09462 0.1892 -0.09583 0.18982 C -0.09739 0.19043 -0.09896 0.19136 -0.10052 0.19259 C -0.10486 0.19568 -0.10573 0.19815 -0.11041 0.20062 C -0.1118 0.20154 -0.11337 0.20154 -0.11493 0.20185 C -0.11875 0.2071 -0.11736 0.20617 -0.12257 0.20864 C -0.12465 0.20988 -0.12864 0.21142 -0.12864 0.21142 C -0.12951 0.21235 -0.13021 0.21358 -0.13107 0.2142 C -0.13229 0.21512 -0.1335 0.21512 -0.13489 0.21543 C -0.14843 0.21945 -0.14149 0.21636 -0.14861 0.21975 L -0.17604 0.21821 C -0.1776 0.21821 -0.17916 0.21728 -0.18055 0.21698 C -0.18889 0.21451 -0.18298 0.21667 -0.18975 0.2142 C -0.19357 0.21451 -0.20191 0.21111 -0.20573 0.21821 C -0.20642 0.21945 -0.20677 0.22099 -0.20729 0.22222 C -0.20816 0.22407 -0.20885 0.22593 -0.20955 0.22778 C -0.21076 0.23025 -0.21215 0.23241 -0.21337 0.23457 L -0.21493 0.23735 C -0.21632 0.24167 -0.21788 0.24599 -0.21875 0.25093 C -0.21909 0.25216 -0.21909 0.2537 -0.21962 0.25494 C -0.22361 0.26389 -0.22031 0.25185 -0.22343 0.26019 C -0.22534 0.26574 -0.22448 0.26482 -0.22569 0.26975 C -0.22604 0.27161 -0.22673 0.27346 -0.22725 0.27531 C -0.22812 0.27932 -0.2276 0.28086 -0.23021 0.28333 C -0.23212 0.28519 -0.23437 0.28611 -0.23628 0.28735 C -0.24062 0.29506 -0.246 0.30154 -0.2493 0.31049 C -0.24982 0.31173 -0.25017 0.31327 -0.25087 0.31451 C -0.25607 0.32531 -0.25156 0.31451 -0.25781 0.32531 C -0.25885 0.32747 -0.25989 0.32994 -0.26076 0.3321 C -0.2618 0.33488 -0.26267 0.33766 -0.26389 0.34043 C -0.26475 0.34259 -0.2658 0.34506 -0.26684 0.34722 C -0.26736 0.34815 -0.26805 0.34877 -0.2684 0.34969 C -0.26909 0.35154 -0.26927 0.3534 -0.26996 0.35525 C -0.27083 0.35803 -0.27205 0.36049 -0.27291 0.36327 C -0.27378 0.36574 -0.27448 0.36821 -0.27534 0.37006 C -0.27587 0.37161 -0.27673 0.37284 -0.2776 0.37438 C -0.27899 0.38364 -0.27725 0.37624 -0.28055 0.38364 C -0.28541 0.39475 -0.28159 0.3892 -0.28593 0.39445 C -0.28628 0.39599 -0.28646 0.39753 -0.2868 0.39877 C -0.28732 0.40093 -0.28993 0.40679 -0.29062 0.40803 C -0.29114 0.40957 -0.29149 0.41111 -0.29201 0.41235 C -0.2934 0.41512 -0.29427 0.41574 -0.29583 0.41759 C -0.29774 0.42747 -0.29514 0.41574 -0.29896 0.42593 C -0.29948 0.42685 -0.29913 0.4287 -0.29965 0.42994 C -0.30034 0.43117 -0.30121 0.43148 -0.30208 0.43272 C -0.3026 0.43333 -0.30295 0.43426 -0.30347 0.43519 C -0.30399 0.43704 -0.30434 0.4392 -0.30503 0.44074 C -0.30573 0.44198 -0.30677 0.44228 -0.30729 0.44352 C -0.31163 0.45278 -0.30382 0.44259 -0.31041 0.45031 C -0.31093 0.45154 -0.31146 0.45278 -0.31198 0.45432 C -0.31232 0.45556 -0.31215 0.4571 -0.31267 0.45833 C -0.31371 0.4608 -0.31632 0.46482 -0.31805 0.46636 C -0.31927 0.46759 -0.32066 0.46821 -0.32187 0.46914 C -0.32274 0.47006 -0.32326 0.4713 -0.32413 0.47191 C -0.32534 0.47315 -0.32673 0.47346 -0.32795 0.47469 C -0.33038 0.47685 -0.3309 0.47901 -0.33333 0.48148 C -0.33402 0.4821 -0.33489 0.4821 -0.33559 0.48272 C -0.33802 0.48457 -0.34323 0.49043 -0.34635 0.49105 L -0.35312 0.49228 C -0.35451 0.49352 -0.35573 0.49506 -0.35694 0.4963 C -0.35798 0.49722 -0.35902 0.49784 -0.36007 0.49907 C -0.36093 0.50031 -0.36128 0.50247 -0.36232 0.50309 C -0.36371 0.50432 -0.36545 0.5037 -0.36684 0.50463 C -0.37465 0.50803 -0.3684 0.5071 -0.37534 0.5071 L -0.37534 0.50586 L -0.37673 0.50463 " pathEditMode="relative" ptsTypes="AAAAAAAAAAAAAAAAAAAAAAAAAAAAAAAAAAAAAAAAAAAAAAAAAAAAAAAAAAAAAAAAAAAAAAAAAAAAAAAAAAAAAAAA">
                                      <p:cBhvr>
                                        <p:cTn id="12" dur="5000" fill="hold"/>
                                        <p:tgtEl>
                                          <p:spTgt spid="26"/>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21 -0.00093 L -0.021 -0.00093 C -0.02309 0.00216 -0.02517 0.00524 -0.02725 0.00833 C -0.02829 0.01018 -0.02916 0.01203 -0.0302 0.01389 C -0.03385 0.01913 -0.03315 0.01389 -0.03715 0.02469 C -0.03958 0.03117 -0.03836 0.02716 -0.0401 0.03703 C -0.04045 0.03827 -0.04045 0.03981 -0.04097 0.04105 L -0.04253 0.04506 C -0.0427 0.04629 -0.04288 0.04784 -0.04322 0.04907 C -0.04444 0.05247 -0.04513 0.05185 -0.04704 0.05308 C -0.04809 0.05401 -0.04913 0.05463 -0.05017 0.05586 C -0.05694 0.06419 -0.04548 0.05308 -0.05399 0.05987 C -0.0559 0.06172 -0.05815 0.06327 -0.06006 0.06543 C -0.06076 0.06635 -0.06145 0.06759 -0.06232 0.06821 C -0.06371 0.06882 -0.06545 0.06882 -0.06684 0.06944 C -0.06788 0.06975 -0.06892 0.07037 -0.06996 0.07068 C -0.07065 0.07129 -0.07152 0.0716 -0.07222 0.07222 C -0.07534 0.07438 -0.07465 0.075 -0.0776 0.07623 C -0.08281 0.0787 -0.08576 0.07808 -0.09201 0.07901 C -0.09895 0.08302 -0.08819 0.07654 -0.09809 0.08302 C -0.09965 0.08395 -0.10121 0.08518 -0.10277 0.0858 C -0.10538 0.08672 -0.10798 0.08703 -0.11041 0.08858 C -0.11111 0.08889 -0.1118 0.0895 -0.11267 0.08981 C -0.11423 0.09043 -0.11579 0.09074 -0.11718 0.09105 C -0.11822 0.09166 -0.11927 0.09197 -0.12031 0.09259 C -0.12152 0.0929 -0.12291 0.09321 -0.12413 0.09382 C -0.12586 0.09475 -0.12864 0.09691 -0.1302 0.09784 C -0.13177 0.09876 -0.13315 0.1 -0.13472 0.10061 C -0.13906 0.10247 -0.1368 0.10154 -0.14166 0.10339 C -0.14218 0.10432 -0.14253 0.10555 -0.14322 0.10617 C -0.14461 0.1074 -0.14618 0.10802 -0.14774 0.10864 L -0.15 0.11018 C -0.15694 0.11419 -0.146 0.10802 -0.15625 0.11296 C -0.15781 0.11358 -0.1592 0.11481 -0.16076 0.11543 C -0.16545 0.11759 -0.16284 0.11635 -0.1684 0.11975 C -0.171 0.12129 -0.17083 0.12098 -0.17378 0.12376 C -0.175 0.125 -0.17621 0.12654 -0.1776 0.12777 C -0.17899 0.12901 -0.18211 0.13055 -0.18211 0.13055 C -0.18281 0.13148 -0.1835 0.13271 -0.18437 0.13333 C -0.18559 0.13395 -0.18697 0.13395 -0.18819 0.13456 C -0.18975 0.13518 -0.19131 0.13642 -0.19288 0.13734 L -0.19965 0.14135 C -0.20121 0.14228 -0.20277 0.1429 -0.20434 0.14413 C -0.2052 0.14506 -0.20625 0.1466 -0.20729 0.14691 C -0.21875 0.14814 -0.2302 0.14753 -0.24166 0.14814 C -0.24565 0.15 -0.24652 0.15 -0.25086 0.15493 C -0.25156 0.15586 -0.25225 0.1571 -0.25312 0.15771 C -0.25399 0.15833 -0.2552 0.15833 -0.25607 0.15895 C -0.25833 0.16049 -0.26006 0.16327 -0.26232 0.1645 C -0.2651 0.16574 -0.26805 0.16697 -0.27065 0.16975 C -0.27118 0.17068 -0.27152 0.17191 -0.27222 0.17253 C -0.27309 0.17376 -0.2743 0.17438 -0.27517 0.17531 C -0.28055 0.18055 -0.27708 0.17839 -0.28211 0.18055 C -0.28315 0.18148 -0.2842 0.1824 -0.28506 0.18333 C -0.2868 0.18518 -0.28802 0.18765 -0.28975 0.18889 C -0.29565 0.1929 -0.29236 0.19043 -0.29965 0.19691 C -0.30069 0.19784 -0.30173 0.19845 -0.30277 0.19969 L -0.30954 0.20771 L -0.3118 0.21049 L -0.31423 0.21327 C -0.3144 0.2145 -0.31475 0.21605 -0.31493 0.21728 C -0.31527 0.21944 -0.31527 0.22191 -0.31562 0.22407 C -0.31597 0.22592 -0.31684 0.22777 -0.31718 0.22963 C -0.31753 0.23086 -0.3177 0.2321 -0.31788 0.23364 C -0.31753 0.26111 -0.3184 0.28889 -0.31649 0.31635 C -0.31614 0.31944 -0.31336 0.32006 -0.3118 0.3216 C -0.2993 0.33672 -0.32204 0.30987 -0.30659 0.32716 C -0.30121 0.33302 -0.30572 0.32993 -0.30121 0.33271 C -0.30034 0.33395 -0.29982 0.3358 -0.29895 0.33672 C -0.28923 0.34629 -0.30312 0.32747 -0.2927 0.34197 C -0.29114 0.34444 -0.2875 0.34938 -0.28593 0.35308 C -0.28524 0.35432 -0.28506 0.35586 -0.28437 0.3571 C -0.28368 0.35802 -0.28281 0.35864 -0.28211 0.35987 C -0.28107 0.36142 -0.28038 0.36419 -0.27899 0.36512 C -0.27552 0.36728 -0.27743 0.36605 -0.27291 0.36913 C -0.27239 0.37006 -0.27204 0.37129 -0.27135 0.37191 C -0.27065 0.37284 -0.26666 0.37438 -0.26614 0.37469 L -0.26145 0.37993 L -0.2592 0.38271 C -0.25868 0.38611 -0.25868 0.38765 -0.25694 0.3895 C -0.25625 0.39043 -0.25538 0.39043 -0.25468 0.39105 C -0.25416 0.39228 -0.25347 0.39352 -0.25312 0.39506 C -0.25208 0.39845 -0.25 0.40586 -0.25 0.40586 C -0.24809 0.42006 -0.25069 0.40339 -0.24774 0.41543 C -0.24704 0.4179 -0.24687 0.42068 -0.24618 0.42345 C -0.24565 0.42561 -0.24513 0.42808 -0.24461 0.43024 C -0.24409 0.43426 -0.24427 0.43765 -0.24322 0.44105 C -0.2427 0.44259 -0.24218 0.44382 -0.24166 0.44506 C -0.24131 0.44876 -0.24149 0.45247 -0.24097 0.45617 C -0.24062 0.45771 -0.23975 0.45864 -0.2394 0.46018 C -0.23888 0.46172 -0.23888 0.46389 -0.23854 0.46543 C -0.23819 0.46821 -0.23715 0.47376 -0.23715 0.47376 C -0.23784 0.48086 -0.23819 0.48734 -0.2394 0.49413 C -0.23958 0.49537 -0.23975 0.49691 -0.2401 0.49814 C -0.24045 0.49907 -0.24114 0.5 -0.24166 0.50092 C -0.24079 0.5216 -0.24097 0.51265 -0.24097 0.52808 L -0.24097 0.52808 " pathEditMode="relative" ptsTypes="AAAAAAAAAAAAAAAAAAAAAAAAAAAAAAAAAAAAAAAAAAAAAAAAAAAAAAAAAAAAAAAAAAAAAAAAAAAAAAAAAAAAAAAAAAAAAAAAA">
                                      <p:cBhvr>
                                        <p:cTn id="14" dur="5000" fill="hold"/>
                                        <p:tgtEl>
                                          <p:spTgt spid="25"/>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02014 -2.83951E-6 L -0.02014 -2.83951E-6 C -0.02257 0.00124 -0.02483 0.00216 -0.02709 0.00402 C -0.029 0.00525 -0.03073 0.00741 -0.03247 0.00926 C -0.03403 0.01111 -0.03542 0.01358 -0.03698 0.01482 C -0.07049 0.04013 -0.04236 0.01821 -0.06077 0.0284 C -0.07344 0.0355 -0.05851 0.02902 -0.07136 0.03797 C -0.07275 0.03889 -0.07448 0.03889 -0.07605 0.0392 C -0.08195 0.04723 -0.07587 0.03982 -0.08282 0.04599 C -0.0842 0.04723 -0.08525 0.04877 -0.08664 0.05 C -0.08785 0.05124 -0.08924 0.05155 -0.09045 0.05278 C -0.09202 0.05432 -0.09358 0.05648 -0.09514 0.05834 C -0.09584 0.05895 -0.09653 0.0605 -0.0974 0.06081 L -0.09966 0.06235 L -0.10348 0.06914 C -0.10452 0.07099 -0.10573 0.07223 -0.10643 0.07439 C -0.10712 0.07624 -0.10834 0.07994 -0.10955 0.08118 C -0.11285 0.08457 -0.1132 0.08334 -0.1165 0.08519 C -0.1217 0.08858 -0.11858 0.08735 -0.12327 0.09074 C -0.12414 0.09136 -0.12483 0.09167 -0.12552 0.09198 C -0.12691 0.0929 -0.12813 0.09414 -0.12934 0.09476 C -0.13195 0.09599 -0.13698 0.09753 -0.13698 0.09753 C -0.1375 0.09846 -0.13802 0.09969 -0.13855 0.10031 C -0.14011 0.10216 -0.14219 0.1034 -0.14393 0.10432 C -0.14497 0.10494 -0.14601 0.10525 -0.14705 0.10556 C -0.14775 0.10618 -0.14844 0.10679 -0.14931 0.1071 C -0.15122 0.10803 -0.1533 0.10864 -0.15539 0.10988 C -0.15851 0.11142 -0.16146 0.11389 -0.16459 0.11513 C -0.16806 0.11667 -0.16893 0.11698 -0.17292 0.11914 C -0.17448 0.12006 -0.17605 0.12099 -0.17761 0.12192 C -0.17934 0.12284 -0.18108 0.12346 -0.18282 0.12469 C -0.18542 0.12624 -0.18785 0.1284 -0.19045 0.13025 C -0.19219 0.13118 -0.1941 0.13179 -0.19584 0.13272 C -0.19775 0.13395 -0.19931 0.13581 -0.20122 0.13704 C -0.22396 0.14969 -0.20209 0.13642 -0.21424 0.14229 C -0.2158 0.14321 -0.21719 0.14476 -0.21875 0.14506 C -0.22587 0.14661 -0.23299 0.1463 -0.24011 0.14784 L -0.26146 0.15185 C -0.26355 0.15371 -0.26563 0.15525 -0.26754 0.1571 C -0.27431 0.1642 -0.2665 0.15895 -0.27518 0.16543 C -0.27674 0.16636 -0.27986 0.16821 -0.27986 0.16821 C -0.28056 0.16914 -0.28125 0.17006 -0.28212 0.17068 C -0.28316 0.17192 -0.2842 0.17253 -0.28525 0.17346 C -0.29045 0.17932 -0.28611 0.17624 -0.29045 0.17902 C -0.29375 0.18272 -0.29618 0.18581 -0.30052 0.18858 C -0.30122 0.18889 -0.30209 0.1892 -0.30278 0.18982 C -0.30868 0.19506 -0.30157 0.19043 -0.3073 0.19383 C -0.31441 0.2034 -0.30556 0.19167 -0.31493 0.2034 C -0.31598 0.20463 -0.31684 0.20648 -0.31806 0.20741 C -0.31945 0.20864 -0.32101 0.20926 -0.32257 0.21019 C -0.32361 0.21204 -0.32448 0.2142 -0.3257 0.21574 C -0.32674 0.21698 -0.3283 0.21729 -0.32952 0.21821 C -0.33021 0.21914 -0.33091 0.22037 -0.33177 0.22099 C -0.33368 0.22284 -0.33629 0.22346 -0.33785 0.22655 C -0.34202 0.23364 -0.33594 0.22377 -0.34236 0.23179 C -0.34341 0.23303 -0.34393 0.23488 -0.3448 0.23581 C -0.34549 0.23704 -0.34618 0.23766 -0.34705 0.23858 C -0.34757 0.24013 -0.34792 0.24167 -0.34861 0.2426 C -0.35191 0.24877 -0.35 0.24167 -0.35313 0.24939 C -0.35573 0.25618 -0.35382 0.25309 -0.35539 0.25895 C -0.35591 0.2605 -0.35643 0.26173 -0.35695 0.26297 C -0.35886 0.28395 -0.35625 0.26081 -0.3592 0.27655 C -0.35973 0.27871 -0.35973 0.28118 -0.36007 0.28334 C -0.36042 0.28581 -0.36111 0.28797 -0.36146 0.29013 C -0.36216 0.2929 -0.36233 0.29568 -0.36302 0.29846 C -0.36355 0.30031 -0.36407 0.30185 -0.36459 0.30371 C -0.36528 0.30679 -0.36563 0.31019 -0.36615 0.31327 C -0.36667 0.31636 -0.36719 0.31976 -0.36771 0.32284 C -0.36893 0.34136 -0.36736 0.32624 -0.37066 0.34321 C -0.37136 0.3463 -0.3717 0.34939 -0.37223 0.35278 C -0.37396 0.36173 -0.37587 0.37068 -0.37761 0.37994 C -0.3783 0.38395 -0.3783 0.38889 -0.37986 0.39198 C -0.38299 0.39846 -0.38542 0.40587 -0.38907 0.41111 C -0.39028 0.41266 -0.39167 0.4142 -0.39289 0.41636 C -0.39427 0.41945 -0.39532 0.42284 -0.3967 0.42593 C -0.39861 0.43025 -0.40105 0.43334 -0.40348 0.43673 C -0.404 0.43858 -0.40434 0.44074 -0.40504 0.44229 C -0.40643 0.44506 -0.40973 0.45031 -0.40973 0.45031 C -0.4099 0.45185 -0.41007 0.45309 -0.41042 0.45432 C -0.41111 0.45679 -0.41216 0.45864 -0.41268 0.46111 C -0.41598 0.47593 -0.41111 0.46173 -0.41493 0.47192 C -0.41563 0.47562 -0.41632 0.47963 -0.41736 0.48303 C -0.41789 0.48519 -0.41875 0.48735 -0.41962 0.48982 C -0.4198 0.49074 -0.42066 0.49784 -0.42101 0.49908 C -0.42153 0.50031 -0.42257 0.50062 -0.42257 0.50185 C -0.42309 0.51358 -0.42257 0.52531 -0.42257 0.53735 L -0.42257 0.53735 " pathEditMode="relative" ptsTypes="AAAAAAAAAAAAAAAAAAAAAAAAAAAAAAAAAAAAAAAAAAAAAAAAAAAAAAAAAAAAAAAAAAAAAAAAAAAAAAAAAAAAAAA">
                                      <p:cBhvr>
                                        <p:cTn id="16" dur="5000" fill="hold"/>
                                        <p:tgtEl>
                                          <p:spTgt spid="24"/>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01841 -0.00123 L -0.01841 -0.00123 C -0.02934 -0.00555 -0.02726 -0.00586 -0.04288 -0.00247 C -0.04375 -0.00247 -0.04445 -0.00062 -0.04514 -1.23457E-6 C -0.04618 0.00093 -0.04722 0.00124 -0.04827 0.00154 C -0.05156 0.00216 -0.05486 0.00247 -0.05816 0.00278 C -0.06042 0.00463 -0.06268 0.00679 -0.06511 0.00833 C -0.06632 0.00895 -0.06771 0.00895 -0.06893 0.00957 C -0.07691 0.01482 -0.06979 0.01327 -0.07882 0.01636 C -0.08073 0.01698 -0.08281 0.01759 -0.0849 0.0179 C -0.0974 0.01852 -0.1099 0.01852 -0.12222 0.01914 C -0.12309 0.01945 -0.12379 0.02006 -0.12466 0.02037 C -0.12674 0.02161 -0.12934 0.02253 -0.13143 0.02315 C -0.13403 0.02408 -0.13733 0.02469 -0.13993 0.02593 C -0.14063 0.02624 -0.14132 0.02685 -0.14219 0.02716 C -0.1441 0.0284 -0.14618 0.02901 -0.14827 0.02994 C -0.14931 0.03056 -0.15035 0.03087 -0.15139 0.03148 L -0.15365 0.03272 C -0.15851 0.03858 -0.15469 0.03457 -0.16424 0.04074 C -0.18316 0.0534 -0.17448 0.04938 -0.18716 0.05432 C -0.18924 0.05617 -0.19115 0.05833 -0.19323 0.05988 C -0.19497 0.06111 -0.19688 0.06111 -0.19861 0.06266 C -0.19983 0.06358 -0.20052 0.06543 -0.20174 0.06667 C -0.20313 0.06821 -0.20486 0.06914 -0.20625 0.07068 C -0.20834 0.07284 -0.21025 0.07562 -0.21233 0.07747 C -0.21441 0.07932 -0.21979 0.08333 -0.22222 0.08426 C -0.22379 0.08488 -0.22535 0.08519 -0.22691 0.0855 C -0.22882 0.08704 -0.23091 0.08858 -0.23299 0.08982 C -0.23403 0.09012 -0.23507 0.09043 -0.23611 0.09105 C -0.23976 0.0929 -0.24341 0.09537 -0.2467 0.09908 C -0.24757 0.1 -0.24827 0.10124 -0.24896 0.10185 C -0.25 0.10309 -0.25122 0.1034 -0.25209 0.10463 C -0.25295 0.10587 -0.25347 0.10772 -0.25434 0.10864 C -0.25521 0.10988 -0.25643 0.1105 -0.25747 0.11142 C -0.26389 0.11852 -0.25955 0.11574 -0.26511 0.11821 C -0.26632 0.12284 -0.26667 0.1287 -0.26893 0.13179 C -0.26997 0.13303 -0.27084 0.13488 -0.27188 0.1358 C -0.2757 0.1392 -0.27639 0.13735 -0.27952 0.14136 C -0.28438 0.14753 -0.279 0.14414 -0.2849 0.14661 C -0.28559 0.14753 -0.28629 0.14877 -0.28716 0.14938 C -0.28785 0.15 -0.28889 0.15 -0.28941 0.15093 C -0.29167 0.15401 -0.29288 0.1605 -0.2941 0.16451 C -0.29497 0.16729 -0.29601 0.17006 -0.29705 0.17253 C -0.29861 0.17593 -0.30156 0.17963 -0.3033 0.1821 C -0.30469 0.18642 -0.30729 0.19537 -0.31007 0.19691 L -0.31233 0.19846 C -0.31511 0.20309 -0.3132 0.19908 -0.31545 0.20772 C -0.31615 0.2105 -0.31702 0.21327 -0.31771 0.21605 C -0.31806 0.21729 -0.31823 0.21883 -0.31841 0.22006 C -0.3191 0.22315 -0.31945 0.22654 -0.31997 0.22963 C -0.32031 0.23087 -0.32049 0.23241 -0.32084 0.23364 C -0.32309 0.24259 -0.32344 0.24167 -0.32466 0.24846 C -0.32483 0.25031 -0.32518 0.25216 -0.32535 0.25401 C -0.3257 0.2571 -0.3257 0.2605 -0.32604 0.26358 C -0.32639 0.26543 -0.32709 0.26698 -0.32761 0.26883 C -0.32795 0.27161 -0.32743 0.275 -0.32847 0.27716 C -0.32952 0.27963 -0.3316 0.27932 -0.33299 0.28117 C -0.33507 0.28395 -0.33663 0.28735 -0.33837 0.29074 C -0.33906 0.29198 -0.34011 0.2929 -0.34063 0.29475 C -0.34115 0.29661 -0.3415 0.29846 -0.34219 0.30031 C -0.34375 0.3037 -0.34757 0.30957 -0.34757 0.30957 C -0.34775 0.31111 -0.34775 0.31266 -0.34827 0.31389 C -0.34931 0.31605 -0.35139 0.31698 -0.35278 0.3179 C -0.35417 0.325 -0.35261 0.31945 -0.3566 0.32469 C -0.36129 0.33056 -0.3566 0.32685 -0.36129 0.33426 C -0.36233 0.3358 -0.36372 0.33673 -0.36511 0.33827 C -0.36841 0.34198 -0.36615 0.34012 -0.36962 0.34229 C -0.37014 0.34352 -0.37049 0.34506 -0.37118 0.3463 C -0.37188 0.34753 -0.37257 0.34846 -0.37344 0.34908 C -0.37448 0.34969 -0.37552 0.35 -0.37656 0.35031 C -0.37726 0.35093 -0.37813 0.35124 -0.37882 0.35185 C -0.38698 0.35803 -0.3757 0.35093 -0.38646 0.35587 C -0.38646 0.35587 -0.39219 0.35926 -0.39323 0.35988 C -0.3941 0.3605 -0.39479 0.36111 -0.39566 0.36142 L -0.40469 0.36266 C -0.40556 0.36296 -0.40625 0.36327 -0.40712 0.36389 C -0.40781 0.36482 -0.40851 0.36574 -0.40938 0.36667 C -0.4099 0.36729 -0.41042 0.36759 -0.41077 0.36821 L -0.41077 0.36821 " pathEditMode="relative" ptsTypes="AAAAAAAAAAAAAAAAAAAAAAAAAAAAAAAAAAAAAAAAAAAAAAAAAAAAAAAAAAAAAAAAAAAAAAAAAAAAAAA">
                                      <p:cBhvr>
                                        <p:cTn id="18" dur="5000" fill="hold"/>
                                        <p:tgtEl>
                                          <p:spTgt spid="23"/>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02152 0.00031 L -0.02152 0.00031 C -0.02395 -0.00031 -0.02621 -0.00092 -0.02847 -0.00092 C -0.02951 -0.00092 -0.0342 0.00124 -0.03541 0.00155 C -0.03611 0.00247 -0.0368 0.00371 -0.03767 0.00432 C -0.03854 0.00494 -0.03958 0.00525 -0.04062 0.00556 C -0.04392 0.00679 -0.04739 0.00741 -0.05069 0.00834 C -0.05173 0.00865 -0.0526 0.00957 -0.05364 0.00988 C -0.08333 0.01976 -0.05625 0.0105 -0.07204 0.01513 C -0.0809 0.0179 -0.07135 0.01667 -0.08802 0.01914 C -0.10017 0.02099 -0.1309 0.02161 -0.13767 0.02192 C -0.1401 0.02284 -0.1427 0.02346 -0.14531 0.02469 C -0.15225 0.02809 -0.15764 0.03365 -0.16441 0.03828 C -0.16996 0.04198 -0.17552 0.04568 -0.18107 0.04908 C -0.19027 0.05494 -0.18541 0.05216 -0.19409 0.05463 C -0.19722 0.05525 -0.20329 0.0571 -0.20329 0.0571 C -0.20781 0.05679 -0.2125 0.05679 -0.21701 0.05587 C -0.21788 0.05587 -0.21857 0.05494 -0.21927 0.05463 C -0.22413 0.05216 -0.22066 0.05463 -0.22534 0.05062 C -0.22882 0.04445 -0.22673 0.04692 -0.23229 0.04383 L -0.23454 0.04229 C -0.23559 0.0429 -0.23663 0.04321 -0.23767 0.04383 C -0.23941 0.04414 -0.24114 0.04414 -0.24288 0.04507 C -0.246 0.04661 -0.24895 0.04877 -0.25208 0.05062 C -0.2559 0.05247 -0.26076 0.05463 -0.26441 0.0571 C -0.26597 0.05834 -0.26736 0.06019 -0.26892 0.06142 C -0.27118 0.06297 -0.27343 0.0642 -0.27586 0.06544 C -0.2776 0.06636 -0.27934 0.06698 -0.28107 0.06821 C -0.28368 0.07007 -0.2868 0.0713 -0.28871 0.075 C -0.29027 0.07747 -0.29149 0.08087 -0.2934 0.08303 C -0.29774 0.08828 -0.29357 0.08365 -0.29791 0.08704 C -0.29895 0.08797 -0.29982 0.0892 -0.30104 0.08982 C -0.30191 0.09044 -0.30295 0.09074 -0.30399 0.09105 C -0.30399 0.09105 -0.30972 0.09445 -0.31093 0.09537 L -0.31319 0.09661 C -0.31666 0.10278 -0.31284 0.09476 -0.31545 0.10741 C -0.31649 0.11204 -0.31857 0.11605 -0.31927 0.12099 C -0.31961 0.12284 -0.31979 0.12469 -0.32014 0.12655 C -0.32291 0.14167 -0.32048 0.12562 -0.32239 0.13858 C -0.32257 0.15895 -0.32274 0.17932 -0.32309 0.19969 C -0.32326 0.20525 -0.32378 0.2105 -0.32465 0.21605 C -0.32482 0.21729 -0.32517 0.21883 -0.32534 0.22007 C -0.32569 0.22377 -0.32586 0.22716 -0.32621 0.23087 C -0.32639 0.23272 -0.32673 0.23457 -0.32691 0.23642 C -0.32725 0.23951 -0.32743 0.2426 -0.3276 0.24568 C -0.32743 0.26173 -0.3276 0.27747 -0.32691 0.29321 C -0.32673 0.29661 -0.3243 0.29846 -0.32309 0.3 C -0.32135 0.30247 -0.32135 0.30371 -0.32014 0.30679 C -0.31927 0.30865 -0.31857 0.3105 -0.3177 0.31235 C -0.31718 0.31574 -0.31666 0.31883 -0.31545 0.32192 C -0.31493 0.32346 -0.31389 0.32439 -0.31319 0.32593 C -0.31302 0.32716 -0.31284 0.32871 -0.3125 0.32994 C -0.31198 0.33087 -0.31111 0.33148 -0.31093 0.33272 C -0.30972 0.33951 -0.31093 0.34198 -0.30937 0.34753 C -0.30902 0.34908 -0.30868 0.35062 -0.30781 0.35155 C -0.30694 0.35278 -0.30573 0.35247 -0.30486 0.35309 C -0.30329 0.35463 -0.30191 0.35741 -0.30017 0.35834 C -0.29843 0.35926 -0.2967 0.36019 -0.29479 0.36111 C -0.29357 0.36173 -0.29236 0.36328 -0.29097 0.36389 C -0.28958 0.36451 -0.28802 0.36482 -0.28645 0.36513 C -0.28385 0.36605 -0.28142 0.36698 -0.27882 0.3679 C -0.27708 0.36852 -0.27534 0.36883 -0.27343 0.36914 C -0.27239 0.36945 -0.27152 0.37007 -0.27048 0.37068 C -0.26961 0.37099 -0.26892 0.37161 -0.26823 0.37192 C -0.26267 0.37377 -0.25989 0.37408 -0.2552 0.37593 C -0.25312 0.37686 -0.25104 0.37747 -0.24913 0.37871 C -0.24826 0.37932 -0.24757 0.37963 -0.2467 0.38025 C -0.24375 0.38148 -0.24062 0.3821 -0.23767 0.38272 C -0.23663 0.38241 -0.23559 0.38148 -0.23454 0.38148 C -0.23055 0.38148 -0.22691 0.3821 -0.22309 0.38426 C -0.22152 0.38488 -0.22014 0.38704 -0.21857 0.38704 L -0.20711 0.38704 L -0.20711 0.38704 L -0.20711 0.38704 " pathEditMode="relative" ptsTypes="AAAAAAAAAAAAAAAAAAAAAAAAAAAAAAAAAAAAAAAAAAAAAAAAAAAAAAAAAAAAAAAAAAAAAAAAAA">
                                      <p:cBhvr>
                                        <p:cTn id="20" dur="5000" fill="hold"/>
                                        <p:tgtEl>
                                          <p:spTgt spid="22"/>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021 0.00062 L -0.021 0.00062 C -0.02361 -3.95062E-6 -0.02621 -0.00185 -0.02864 -0.00185 C -0.03281 -0.00216 -0.0368 -0.00123 -0.04097 -0.00061 C -0.04166 -0.0003 -0.04236 0.00062 -0.04323 0.00062 C -0.04652 0.00155 -0.04982 0.00155 -0.05312 0.00216 C -0.0585 0.00309 -0.06041 0.00371 -0.06527 0.00494 C -0.06857 0.0071 -0.07187 0.01019 -0.07534 0.01173 L -0.08593 0.01574 C -0.0875 0.01698 -0.08889 0.01883 -0.09045 0.01976 C -0.09201 0.02068 -0.09357 0.02068 -0.09514 0.02099 C -0.09618 0.02161 -0.09722 0.02223 -0.09809 0.02253 C -0.09948 0.02284 -0.10069 0.02346 -0.10191 0.02377 C -0.10295 0.02439 -0.10399 0.0247 -0.10503 0.02531 C -0.10659 0.02562 -0.10816 0.02593 -0.10955 0.02655 C -0.11111 0.02716 -0.11267 0.02871 -0.11423 0.02932 C -0.11805 0.03087 -0.11632 0.02994 -0.11944 0.0321 C -0.13455 0.03149 -0.14965 0.03241 -0.16458 0.03056 C -0.1658 0.03056 -0.16649 0.02747 -0.16753 0.02655 C -0.16909 0.02531 -0.17534 0.02408 -0.17604 0.02377 C -0.17795 0.02408 -0.19045 0.02531 -0.19583 0.02778 C -0.19739 0.02871 -0.19895 0.02963 -0.20034 0.03056 C -0.20225 0.03179 -0.20382 0.03395 -0.20573 0.03457 C -0.20781 0.0355 -0.20989 0.0355 -0.2118 0.03612 C -0.21371 0.03704 -0.21545 0.03797 -0.21718 0.03889 C -0.2184 0.0392 -0.21979 0.03951 -0.221 0.04013 C -0.22604 0.04291 -0.22743 0.04537 -0.23246 0.04692 C -0.23472 0.04753 -0.23698 0.04784 -0.23941 0.04815 L -0.24548 0.0497 C -0.25538 0.05556 -0.24531 0.05 -0.27135 0.05247 C -0.27361 0.05247 -0.27586 0.0534 -0.2783 0.05371 C -0.28125 0.05432 -0.28437 0.05432 -0.28732 0.05494 C -0.28889 0.05525 -0.29045 0.05587 -0.29201 0.05649 C -0.29635 0.05772 -0.29705 0.05834 -0.30191 0.0605 C -0.30295 0.06081 -0.30399 0.06112 -0.30503 0.06173 C -0.31632 0.06852 -0.29514 0.05587 -0.31024 0.06605 C -0.31128 0.06667 -0.31232 0.06698 -0.31336 0.06729 C -0.31441 0.06852 -0.31545 0.06976 -0.31632 0.0713 C -0.3177 0.07346 -0.31875 0.07624 -0.32014 0.07809 C -0.32135 0.07994 -0.32274 0.08087 -0.32395 0.0821 C -0.32812 0.09661 -0.32395 0.08519 -0.3302 0.09445 C -0.33715 0.10463 -0.33194 0.10093 -0.33698 0.10402 C -0.33802 0.10525 -0.33906 0.10679 -0.3401 0.10803 C -0.34149 0.10988 -0.34461 0.11358 -0.34461 0.11358 C -0.34861 0.12439 -0.34635 0.11914 -0.35156 0.1284 L -0.35382 0.13241 L -0.35538 0.14074 C -0.35555 0.14198 -0.35555 0.14352 -0.35607 0.14476 C -0.35677 0.14599 -0.35764 0.14723 -0.35833 0.14877 C -0.35937 0.15093 -0.36076 0.15556 -0.36145 0.15834 C -0.36284 0.16482 -0.36354 0.17037 -0.36441 0.17716 C -0.36475 0.17902 -0.36475 0.18087 -0.36527 0.18272 L -0.36684 0.18797 C -0.36701 0.19044 -0.36718 0.1926 -0.36753 0.19476 C -0.36788 0.19692 -0.36857 0.19846 -0.36909 0.20031 C -0.36961 0.20309 -0.37014 0.2071 -0.37048 0.20988 C -0.36944 0.21574 -0.36909 0.21698 -0.36823 0.2247 C -0.3677 0.22932 -0.36753 0.23395 -0.36684 0.23828 C -0.36545 0.24507 -0.36614 0.24105 -0.36527 0.25062 C -0.36493 0.25772 -0.36475 0.26513 -0.36441 0.27223 C -0.36423 0.27809 -0.36458 0.28426 -0.36371 0.28982 C -0.36319 0.29321 -0.36145 0.29507 -0.36059 0.29815 C -0.36007 0.3 -0.35972 0.30186 -0.3592 0.3034 C -0.35798 0.30679 -0.35659 0.30988 -0.35538 0.31297 C -0.35434 0.31574 -0.35382 0.31976 -0.35225 0.3213 C -0.35121 0.32192 -0.35017 0.32284 -0.34913 0.32377 C -0.34687 0.32686 -0.34496 0.33118 -0.34236 0.33334 C -0.34132 0.33426 -0.34027 0.33519 -0.33923 0.33612 C -0.33854 0.33704 -0.33784 0.33797 -0.33698 0.33889 C -0.33628 0.33951 -0.33541 0.33951 -0.33472 0.34013 C -0.33368 0.34105 -0.33264 0.34198 -0.33159 0.34291 C -0.3302 0.34383 -0.32708 0.34568 -0.32708 0.34568 C -0.32639 0.34661 -0.32569 0.34784 -0.32482 0.34846 C -0.32239 0.3497 -0.31961 0.3497 -0.31718 0.35093 C -0.31302 0.3534 -0.31371 0.3534 -0.30729 0.35371 C -0.29409 0.35463 -0.28073 0.35463 -0.26753 0.35525 C -0.26649 0.35525 -0.25902 0.3571 -0.25764 0.35772 C -0.25607 0.35865 -0.25451 0.35957 -0.25312 0.3605 L -0.25069 0.36204 C -0.25 0.36266 -0.2493 0.36389 -0.24843 0.36451 C -0.24705 0.36574 -0.24392 0.36729 -0.24392 0.36729 C -0.24323 0.36821 -0.24236 0.36914 -0.24166 0.37007 C -0.24097 0.37068 -0.24062 0.37223 -0.2401 0.37284 C -0.23941 0.37346 -0.23854 0.37346 -0.23784 0.37408 C -0.23732 0.37439 -0.2368 0.375 -0.23628 0.37562 L -0.23628 0.37562 " pathEditMode="relative" ptsTypes="AAAAAAAAAAAAAAAAAAAAAAAAAAAAAAAAAAAAAAAAAAAAAAAAAAAAAAAAAAAAAAAAAAAAAAAAAAAAAAAAAAAAAA">
                                      <p:cBhvr>
                                        <p:cTn id="22" dur="5000" fill="hold"/>
                                        <p:tgtEl>
                                          <p:spTgt spid="21"/>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021 0.00124 L -0.021 0.00124 C -0.02291 -0.00123 -0.02447 -0.00432 -0.02638 -0.00679 C -0.02708 -0.00771 -0.03142 -0.00926 -0.03177 -0.00957 C -0.03732 -0.01234 -0.0302 -0.00957 -0.03784 -0.01234 C -0.04079 -0.02006 -0.03767 -0.01296 -0.04166 -0.01913 C -0.04288 -0.02068 -0.04357 -0.02315 -0.04479 -0.02438 C -0.04652 -0.02654 -0.05 -0.03117 -0.05243 -0.03241 C -0.05364 -0.03333 -0.05486 -0.03333 -0.05625 -0.03395 C -0.05729 -0.03426 -0.05833 -0.03488 -0.0592 -0.03518 C -0.06024 -0.03611 -0.06128 -0.03734 -0.06232 -0.03796 C -0.06388 -0.0392 -0.06684 -0.04074 -0.06684 -0.04074 C -0.06788 -0.04197 -0.06892 -0.04352 -0.06996 -0.04475 C -0.07118 -0.04599 -0.07256 -0.0466 -0.07378 -0.04753 C -0.07569 -0.04876 -0.07708 -0.04938 -0.07916 -0.05031 C -0.08038 -0.05062 -0.08159 -0.05092 -0.08298 -0.05154 C -0.08454 -0.05216 -0.08593 -0.0537 -0.0875 -0.05432 C -0.09027 -0.05525 -0.1026 -0.05679 -0.10434 -0.0571 C -0.13072 -0.06883 -0.10902 -0.05957 -0.17986 -0.0571 C -0.18072 -0.0571 -0.18142 -0.05586 -0.18211 -0.05555 C -0.18315 -0.05525 -0.1842 -0.05463 -0.18524 -0.05432 C -0.18645 -0.0537 -0.18784 -0.05339 -0.18906 -0.05278 C -0.19062 -0.05216 -0.19201 -0.05092 -0.19357 -0.05031 C -0.19461 -0.04969 -0.19565 -0.04938 -0.1967 -0.04876 C -0.19843 -0.04784 -0.20017 -0.04691 -0.20208 -0.04599 C -0.20659 -0.04413 -0.22013 -0.04228 -0.22118 -0.04197 C -0.22222 -0.04167 -0.22309 -0.04136 -0.22413 -0.04074 C -0.225 -0.04043 -0.22569 -0.03981 -0.22638 -0.0392 C -0.22899 -0.03827 -0.23159 -0.03796 -0.23402 -0.03673 C -0.23732 -0.03457 -0.23559 -0.03549 -0.2394 -0.03395 C -0.24045 -0.03302 -0.24149 -0.0321 -0.24253 -0.03117 C -0.24409 -0.02963 -0.24704 -0.02592 -0.24704 -0.02592 C -0.25 -0.0179 -0.24687 -0.025 -0.25086 -0.01913 C -0.2519 -0.01728 -0.25295 -0.01512 -0.25399 -0.01358 C -0.25486 -0.01204 -0.25607 -0.01111 -0.25694 -0.00957 C -0.25781 -0.00833 -0.2585 -0.00679 -0.25937 -0.00555 C -0.26128 -0.00247 -0.26163 -0.00278 -0.26388 -0.00123 C -0.2644 -0.00031 -0.26493 0.00031 -0.26545 0.00124 C -0.26614 0.00309 -0.26684 0.00525 -0.2677 0.00679 C -0.2684 0.00803 -0.26927 0.00833 -0.26996 0.00957 C -0.27239 0.01327 -0.27465 0.01759 -0.2769 0.02161 C -0.2776 0.02315 -0.27829 0.02469 -0.27916 0.02562 C -0.28038 0.02716 -0.28177 0.0284 -0.28298 0.02994 C -0.28437 0.03179 -0.28576 0.0358 -0.2868 0.03796 C -0.28767 0.03982 -0.28906 0.04136 -0.28975 0.04352 C -0.2934 0.05185 -0.29652 0.0605 -0.29982 0.06914 C -0.30208 0.07531 -0.30364 0.08272 -0.30659 0.08827 C -0.30815 0.09074 -0.30989 0.09321 -0.31128 0.0963 C -0.31215 0.09877 -0.31267 0.10185 -0.31354 0.10432 C -0.31614 0.11235 -0.31597 0.11142 -0.31892 0.11667 C -0.31979 0.12191 -0.31996 0.12408 -0.32274 0.12901 C -0.32309 0.12963 -0.32378 0.13056 -0.32413 0.13148 C -0.32847 0.14105 -0.32256 0.12994 -0.32795 0.13982 C -0.32829 0.14105 -0.32847 0.14229 -0.32881 0.14383 C -0.32899 0.14568 -0.32899 0.14753 -0.32951 0.14908 C -0.33003 0.15124 -0.33107 0.15278 -0.33177 0.15463 C -0.33437 0.16821 -0.3309 0.14877 -0.33333 0.18457 C -0.3335 0.18735 -0.33454 0.18982 -0.33489 0.19259 C -0.33524 0.19506 -0.33559 0.20062 -0.33645 0.2034 C -0.3368 0.20494 -0.3375 0.20617 -0.33802 0.20741 C -0.33819 0.20926 -0.33836 0.21111 -0.33871 0.21296 C -0.33923 0.21574 -0.33975 0.21852 -0.34027 0.22099 C -0.34045 0.22253 -0.34079 0.22377 -0.34097 0.22531 C -0.34131 0.22685 -0.34149 0.2287 -0.34166 0.23056 C -0.34236 0.23519 -0.34079 0.24321 -0.34322 0.24414 L -0.34635 0.24568 C -0.34652 0.24691 -0.34652 0.24846 -0.34704 0.24969 C -0.34965 0.25401 -0.3493 0.24846 -0.3493 0.25247 L -0.3493 0.25247 " pathEditMode="relative" ptsTypes="AAAAAAAAAAAAAAAAAAAAAAAAAAAAAAAAAAAAAAAAAAAAAAAAAAAAAAAAAAAAAAAAAAAAA">
                                      <p:cBhvr>
                                        <p:cTn id="24" dur="5000" fill="hold"/>
                                        <p:tgtEl>
                                          <p:spTgt spid="19"/>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021 -0.00123 L -0.021 -0.00123 C -0.02395 -0.00741 -0.02621 -0.01234 -0.02951 -0.01759 C -0.03038 -0.01913 -0.03142 -0.02037 -0.03246 -0.0216 C -0.03333 -0.02253 -0.03402 -0.02376 -0.03489 -0.02438 C -0.03784 -0.02716 -0.04079 -0.03055 -0.04392 -0.03241 C -0.04548 -0.03333 -0.04704 -0.03426 -0.04861 -0.03518 C -0.05329 -0.03858 -0.05572 -0.04105 -0.06006 -0.04475 C -0.06354 -0.05123 -0.05902 -0.04383 -0.06458 -0.04876 C -0.06666 -0.05062 -0.06875 -0.05309 -0.07065 -0.05555 C -0.0743 -0.06018 -0.06979 -0.05679 -0.07447 -0.06111 C -0.08107 -0.06697 -0.07031 -0.05432 -0.08142 -0.06636 C -0.0842 -0.06944 -0.08159 -0.06944 -0.08524 -0.07191 C -0.08645 -0.07284 -0.08767 -0.07284 -0.08906 -0.07315 C -0.09704 -0.08025 -0.08802 -0.07253 -0.09444 -0.07747 C -0.09791 -0.07994 -0.10138 -0.08364 -0.10503 -0.08549 C -0.11493 -0.09043 -0.1059 -0.08642 -0.11579 -0.0895 C -0.11684 -0.08981 -0.1177 -0.09043 -0.11875 -0.09074 C -0.11961 -0.09136 -0.12031 -0.09197 -0.121 -0.09228 C -0.12291 -0.0929 -0.12465 -0.0929 -0.12638 -0.09352 C -0.12743 -0.09383 -0.12847 -0.09444 -0.12951 -0.09506 C -0.13177 -0.09599 -0.13402 -0.0966 -0.13628 -0.09753 C -0.13715 -0.09815 -0.13784 -0.09876 -0.13854 -0.09907 C -0.14288 -0.09969 -0.14722 -0.1 -0.15156 -0.10031 C -0.16059 -0.1037 -0.15781 -0.10309 -0.17378 -0.10031 C -0.17552 -0.1 -0.17725 -0.09846 -0.17899 -0.09753 C -0.18142 -0.09475 -0.18194 -0.09383 -0.18524 -0.09228 C -0.1875 -0.09105 -0.19496 -0.08981 -0.1967 -0.0895 C -0.19756 -0.0892 -0.19861 -0.08827 -0.19965 -0.08827 C -0.20937 -0.08642 -0.22864 -0.08426 -0.22864 -0.08426 C -0.2342 -0.08457 -0.23993 -0.08488 -0.24548 -0.08549 C -0.2467 -0.08549 -0.24791 -0.08673 -0.2493 -0.08673 C -0.25468 -0.08673 -0.25989 -0.0858 -0.26527 -0.08549 C -0.26788 -0.08364 -0.271 -0.08117 -0.27378 -0.07994 C -0.27621 -0.07901 -0.27881 -0.0787 -0.28125 -0.07747 C -0.28958 -0.07253 -0.28576 -0.07407 -0.2927 -0.07191 C -0.2967 -0.06821 -0.29843 -0.06667 -0.30277 -0.06389 C -0.30416 -0.06265 -0.30572 -0.06204 -0.30729 -0.06111 C -0.30798 -0.06049 -0.30885 -0.05988 -0.30954 -0.05957 L -0.31336 -0.05833 C -0.31458 -0.05617 -0.31597 -0.05401 -0.31718 -0.05154 C -0.31788 -0.05031 -0.31805 -0.04846 -0.31875 -0.04753 C -0.31927 -0.0466 -0.32031 -0.0466 -0.321 -0.04599 C -0.32795 -0.03086 -0.32447 -0.03611 -0.3302 -0.02839 C -0.3309 -0.02623 -0.33142 -0.02346 -0.33246 -0.0216 C -0.33368 -0.01944 -0.33697 -0.01636 -0.33697 -0.01636 C -0.33784 -0.01358 -0.33871 -0.0108 -0.3394 -0.00802 C -0.33958 -0.00679 -0.33993 -0.00555 -0.3401 -0.00401 C -0.34062 -0.00092 -0.34114 0.00216 -0.34166 0.00556 C -0.34184 0.00679 -0.34201 0.00833 -0.34236 0.00957 C -0.34288 0.01111 -0.3434 0.01235 -0.34392 0.01358 C -0.34409 0.01574 -0.34427 0.01821 -0.34461 0.02037 C -0.34913 0.03982 -0.34548 0.01667 -0.34774 0.03241 C -0.34791 0.03704 -0.34809 0.04167 -0.34843 0.04599 C -0.34861 0.04846 -0.34895 0.05062 -0.3493 0.05278 C -0.34982 0.05803 -0.35 0.05803 -0.35069 0.06235 C -0.35052 0.0787 -0.35034 0.09506 -0.35 0.11111 C -0.35 0.11543 -0.34947 0.11945 -0.3493 0.12346 C -0.34861 0.13148 -0.34878 0.12994 -0.34774 0.1358 C -0.34739 0.14475 -0.34756 0.1537 -0.34704 0.16266 C -0.34687 0.1642 -0.34583 0.16451 -0.34548 0.16543 C -0.34479 0.16667 -0.34444 0.16821 -0.34392 0.16945 C -0.3434 0.1713 -0.34305 0.17346 -0.34236 0.175 C -0.34097 0.17809 -0.33906 0.17994 -0.33784 0.18303 C -0.3368 0.1858 -0.33611 0.18889 -0.33472 0.19136 C -0.3342 0.19229 -0.33368 0.1929 -0.33315 0.19414 C -0.32586 0.21142 -0.3335 0.1963 -0.32795 0.20494 C -0.32708 0.20617 -0.32656 0.20803 -0.32552 0.20895 C -0.32413 0.21019 -0.32256 0.20988 -0.321 0.21019 C -0.31996 0.2105 -0.31909 0.21142 -0.31788 0.21173 C -0.31267 0.21235 -0.30729 0.21266 -0.3019 0.21296 C -0.30138 0.21389 -0.30086 0.21451 -0.30034 0.21574 C -0.29913 0.21945 -0.29895 0.23087 -0.29895 0.2321 C -0.29913 0.23796 -0.2993 0.24383 -0.29965 0.24969 C -0.29982 0.25093 -0.30034 0.25216 -0.30034 0.2537 C -0.30086 0.25772 -0.30121 0.26605 -0.30121 0.26605 L -0.30034 0.26605 " pathEditMode="relative" ptsTypes="AAAAAAAAAAAAAAAAAAAAAAAAAAAAAAAAAAAAAAAAAAAAAAAAAAAAAAAAAAAAAAAAAAAAAAAAAAAAA">
                                      <p:cBhvr>
                                        <p:cTn id="26" dur="5000" fill="hold"/>
                                        <p:tgtEl>
                                          <p:spTgt spid="20"/>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0217 -0.00093 L -0.0217 -0.00093 C -0.02379 -0.00309 -0.0257 -0.00587 -0.02795 -0.00772 C -0.02934 -0.00895 -0.03091 -0.00957 -0.03247 -0.0105 C -0.03455 -0.01173 -0.03594 -0.01235 -0.03785 -0.01451 C -0.03976 -0.01667 -0.03976 -0.01976 -0.04167 -0.02253 C -0.04271 -0.02439 -0.0441 -0.02531 -0.04549 -0.02655 C -0.0474 -0.03704 -0.04462 -0.02469 -0.04844 -0.03334 C -0.04896 -0.03457 -0.04879 -0.03642 -0.04931 -0.03766 C -0.05052 -0.04043 -0.05278 -0.04074 -0.05469 -0.04167 L -0.0592 -0.04692 C -0.0599 -0.04784 -0.06059 -0.04939 -0.06146 -0.04969 C -0.06841 -0.05278 -0.0599 -0.04908 -0.0698 -0.05247 C -0.07084 -0.05278 -0.07188 -0.0534 -0.07292 -0.05371 C -0.07379 -0.05432 -0.07448 -0.05525 -0.07518 -0.05525 C -0.08438 -0.05618 -0.09358 -0.05618 -0.10278 -0.05648 C -0.10417 -0.0571 -0.10573 -0.05741 -0.1073 -0.05803 C -0.10799 -0.05834 -0.10886 -0.05895 -0.10955 -0.05926 C -0.11129 -0.06019 -0.1132 -0.06111 -0.11493 -0.06204 C -0.11563 -0.06297 -0.11632 -0.06389 -0.11719 -0.06482 C -0.11875 -0.06574 -0.12049 -0.06574 -0.1217 -0.06729 C -0.12257 -0.06821 -0.12327 -0.06945 -0.12414 -0.07006 C -0.12622 -0.07192 -0.12969 -0.07223 -0.13177 -0.07284 C -0.13507 -0.07902 -0.13073 -0.07192 -0.13785 -0.0784 C -0.14132 -0.08148 -0.1408 -0.08118 -0.14462 -0.08364 C -0.14549 -0.08426 -0.14618 -0.08426 -0.14688 -0.08519 C -0.14775 -0.08581 -0.14844 -0.08735 -0.14931 -0.08766 C -0.15105 -0.08858 -0.15278 -0.08858 -0.15452 -0.0892 C -0.15539 -0.08951 -0.15608 -0.09013 -0.15695 -0.09043 C -0.15816 -0.09136 -0.15938 -0.09229 -0.16077 -0.09321 C -0.16337 -0.09476 -0.16632 -0.09506 -0.1691 -0.09599 C -0.17448 -0.09908 -0.17223 -0.09815 -0.18212 -0.1 L -0.18889 -0.10124 C -0.18993 -0.10185 -0.19098 -0.10247 -0.19202 -0.10278 C -0.19636 -0.10432 -0.19879 -0.10463 -0.20348 -0.10556 C -0.20799 -0.10741 -0.20556 -0.10618 -0.21111 -0.10957 C -0.21181 -0.10988 -0.2125 -0.1105 -0.21337 -0.11081 C -0.21806 -0.11235 -0.21598 -0.11142 -0.21945 -0.11358 C -0.22032 -0.11821 -0.2198 -0.11883 -0.22327 -0.11883 C -0.24184 -0.11883 -0.26042 -0.11821 -0.279 -0.1176 C -0.28403 -0.11729 -0.28924 -0.11698 -0.29427 -0.11636 C -0.29532 -0.11605 -0.29636 -0.11513 -0.2974 -0.11482 C -0.29983 -0.1142 -0.30243 -0.1142 -0.30504 -0.11358 C -0.30834 -0.11297 -0.31164 -0.11173 -0.31493 -0.11081 C -0.31771 -0.10926 -0.32032 -0.10741 -0.32327 -0.10679 C -0.3382 -0.10309 -0.32674 -0.10556 -0.35764 -0.10278 C -0.35886 -0.10216 -0.36025 -0.10185 -0.36146 -0.10124 C -0.36216 -0.10093 -0.36302 -0.10031 -0.36372 -0.1 C -0.36493 -0.09939 -0.36632 -0.09939 -0.36754 -0.09877 C -0.3698 -0.09753 -0.37622 -0.09198 -0.37743 -0.09043 C -0.3783 -0.08951 -0.379 -0.08889 -0.37969 -0.08766 C -0.38056 -0.08642 -0.38108 -0.08488 -0.38212 -0.08364 C -0.38264 -0.08303 -0.38351 -0.08272 -0.38438 -0.08241 C -0.3849 -0.08087 -0.38525 -0.07963 -0.38594 -0.0784 C -0.38959 -0.07006 -0.38681 -0.07809 -0.38976 -0.07006 C -0.39045 -0.0679 -0.39132 -0.06574 -0.39202 -0.06327 C -0.39393 -0.05618 -0.39132 -0.06173 -0.39427 -0.05648 C -0.39601 -0.04692 -0.39393 -0.05895 -0.39584 -0.04692 C -0.3974 -0.03735 -0.39584 -0.05 -0.39723 -0.03611 C -0.39705 -0.00463 -0.39705 0.02716 -0.39653 0.05895 C -0.39653 0.0608 -0.39584 0.06234 -0.39584 0.06419 C -0.39532 0.07376 -0.39584 0.08333 -0.39497 0.0929 C -0.3948 0.09475 -0.39341 0.09537 -0.39271 0.09691 C -0.39063 0.10154 -0.39167 0.10154 -0.38889 0.10648 C -0.3882 0.1074 -0.38733 0.10802 -0.38664 0.10895 C -0.38438 0.11234 -0.38438 0.11327 -0.38282 0.11728 C -0.3823 0.12006 -0.38212 0.12284 -0.38125 0.12531 L -0.3783 0.13364 C -0.37761 0.13673 -0.37709 0.14012 -0.37587 0.1429 C -0.37466 0.14629 -0.37327 0.14753 -0.37136 0.14969 C -0.37118 0.15123 -0.37118 0.15277 -0.37066 0.1537 C -0.36997 0.15524 -0.36893 0.15555 -0.36823 0.15648 C -0.36754 0.15771 -0.36667 0.15926 -0.36598 0.16049 C -0.36545 0.16203 -0.36511 0.16358 -0.36441 0.16481 C -0.3632 0.16697 -0.36164 0.16913 -0.3599 0.17006 C -0.35851 0.17098 -0.35591 0.17253 -0.35452 0.17284 C -0.35018 0.17345 -0.34584 0.17376 -0.34167 0.17407 C -0.34028 0.17469 -0.33907 0.17531 -0.33785 0.17561 C -0.32639 0.17901 -0.33768 0.175 -0.32865 0.17839 C -0.32657 0.18024 -0.32448 0.18148 -0.32257 0.18364 C -0.3217 0.18457 -0.32101 0.1858 -0.32014 0.18642 C -0.31893 0.18734 -0.31771 0.18734 -0.31632 0.18765 C -0.31268 0.19105 -0.31181 0.19228 -0.30799 0.19444 C -0.30573 0.19598 -0.30348 0.19784 -0.30122 0.19876 L -0.2974 0.2 C -0.28889 0.2074 -0.29948 0.19845 -0.29115 0.20401 C -0.29011 0.20463 -0.28924 0.20617 -0.2882 0.20679 C -0.28664 0.20771 -0.28507 0.20771 -0.28351 0.20802 C -0.28021 0.20926 -0.27691 0.21173 -0.27361 0.21358 C -0.27223 0.2145 -0.27049 0.21512 -0.2691 0.21636 C -0.26181 0.22284 -0.27084 0.2145 -0.26216 0.22315 C -0.26129 0.22407 -0.26007 0.22469 -0.2592 0.22592 C -0.25764 0.22747 -0.25608 0.22932 -0.25452 0.23117 C -0.25226 0.23395 -0.24844 0.23858 -0.24618 0.2395 L -0.24167 0.24074 C -0.23611 0.24382 -0.24306 0.24012 -0.23629 0.24352 C -0.23542 0.24382 -0.23473 0.24444 -0.23403 0.24475 L -0.22934 0.25031 C -0.22865 0.25123 -0.22778 0.25185 -0.22709 0.25308 C -0.22466 0.2571 -0.22622 0.25494 -0.22257 0.25987 C -0.22049 0.26543 -0.22188 0.26389 -0.21789 0.26389 L -0.2165 0.26666 " pathEditMode="relative" ptsTypes="AAAAAAAAAAAAAAAAAAAAAAAAAAAAAAAAAAAAAAAAAAAAAAAAAAAAAAAAAAAAAAAAAAAAAAAAAAAAAAAAAAAAAAAAAAAAAAAAAAAAAA">
                                      <p:cBhvr>
                                        <p:cTn id="28" dur="5000" fill="hold"/>
                                        <p:tgtEl>
                                          <p:spTgt spid="10"/>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02431 -0.00278 L -0.02431 -0.00278 C -0.02379 -0.01358 -0.02414 -0.01605 -0.02275 -0.02438 C -0.0224 -0.02716 -0.02119 -0.03241 -0.02119 -0.03241 C -0.02153 -0.04105 -0.02084 -0.05031 -0.02275 -0.05833 C -0.02327 -0.06018 -0.02379 -0.06173 -0.02431 -0.06358 C -0.02483 -0.06883 -0.02518 -0.07376 -0.02587 -0.0787 C -0.02639 -0.0821 -0.02691 -0.0858 -0.02744 -0.08951 C -0.02761 -0.09136 -0.02778 -0.09321 -0.02813 -0.09475 L -0.02969 -0.10309 C -0.03004 -0.1071 -0.03056 -0.11574 -0.03195 -0.11944 L -0.03351 -0.12346 C -0.03369 -0.12531 -0.03369 -0.12716 -0.03421 -0.1287 C -0.0349 -0.13086 -0.03855 -0.13704 -0.04028 -0.13827 C -0.04184 -0.13951 -0.04688 -0.14074 -0.04792 -0.14105 C -0.04879 -0.14136 -0.04948 -0.14197 -0.05035 -0.14228 C -0.05157 -0.1429 -0.05296 -0.1429 -0.05417 -0.14383 C -0.05573 -0.14506 -0.05712 -0.14722 -0.05869 -0.14907 C -0.05938 -0.15 -0.06007 -0.15154 -0.06094 -0.15185 L -0.06407 -0.15339 C -0.06476 -0.15401 -0.06563 -0.15494 -0.06632 -0.15586 C -0.06684 -0.15679 -0.06719 -0.15802 -0.06789 -0.15864 C -0.06928 -0.16049 -0.0724 -0.1642 -0.0724 -0.1642 C -0.07292 -0.16543 -0.07327 -0.16728 -0.07396 -0.16821 C -0.07483 -0.16944 -0.07605 -0.16975 -0.07691 -0.17099 C -0.08108 -0.175 -0.07744 -0.17253 -0.0816 -0.175 C -0.0823 -0.17593 -0.08299 -0.17685 -0.08386 -0.17778 C -0.08507 -0.1787 -0.08646 -0.17901 -0.08768 -0.18025 C -0.08907 -0.18179 -0.08994 -0.18457 -0.0915 -0.1858 C -0.09358 -0.18765 -0.09948 -0.1892 -0.10226 -0.18981 C -0.104 -0.19167 -0.10556 -0.19383 -0.10747 -0.19537 C -0.10973 -0.19691 -0.12136 -0.20309 -0.125 -0.20617 C -0.12691 -0.20772 -0.12865 -0.20988 -0.13039 -0.21173 C -0.13264 -0.21358 -0.13507 -0.21512 -0.13733 -0.21697 C -0.13941 -0.21883 -0.14132 -0.22099 -0.14341 -0.22253 C -0.14514 -0.22376 -0.14705 -0.22407 -0.14879 -0.22531 C -0.15816 -0.23086 -0.15122 -0.22839 -0.16025 -0.23055 C -0.16164 -0.23148 -0.1632 -0.23241 -0.16476 -0.23333 C -0.16702 -0.23426 -0.17101 -0.23518 -0.17309 -0.23611 C -0.17414 -0.23642 -0.17518 -0.23704 -0.17622 -0.23735 C -0.17778 -0.23796 -0.17934 -0.23827 -0.18073 -0.23858 C -0.18612 -0.23827 -0.1915 -0.23796 -0.19688 -0.23735 C -0.21059 -0.23549 -0.1882 -0.23549 -0.20973 -0.23457 C -0.22761 -0.23395 -0.24549 -0.23364 -0.2632 -0.23333 C -0.26459 -0.23272 -0.2658 -0.23241 -0.26702 -0.2321 C -0.26875 -0.23148 -0.27066 -0.23117 -0.2724 -0.23055 C -0.27448 -0.22994 -0.27657 -0.22963 -0.27848 -0.22778 C -0.2823 -0.22438 -0.28039 -0.22593 -0.28386 -0.22376 C -0.28455 -0.22284 -0.28525 -0.22191 -0.28612 -0.22099 C -0.28681 -0.22037 -0.28785 -0.22068 -0.28837 -0.21975 C -0.28994 -0.2179 -0.29098 -0.21512 -0.29219 -0.21296 C -0.29306 -0.21173 -0.29358 -0.20988 -0.29445 -0.20895 C -0.29636 -0.20679 -0.29705 -0.20648 -0.29827 -0.20339 C -0.29914 -0.20185 -0.29983 -0.19969 -0.3007 -0.19815 C -0.30105 -0.19691 -0.30174 -0.1963 -0.30209 -0.19537 C -0.30296 -0.19352 -0.30348 -0.19136 -0.30452 -0.18981 C -0.30504 -0.18858 -0.30591 -0.18796 -0.30678 -0.18704 C -0.3073 -0.18549 -0.30764 -0.18364 -0.30834 -0.18179 C -0.30869 -0.18025 -0.30938 -0.17901 -0.30973 -0.17778 C -0.31181 -0.17068 -0.30903 -0.17623 -0.31216 -0.17099 C -0.31233 -0.16142 -0.31233 -0.15185 -0.31285 -0.14228 C -0.31285 -0.14043 -0.31337 -0.13889 -0.31355 -0.13704 C -0.31494 -0.12191 -0.31285 -0.1287 -0.31598 -0.12068 C -0.31823 -0.1037 -0.31528 -0.12469 -0.31737 -0.11111 C -0.31771 -0.10926 -0.31789 -0.10741 -0.31823 -0.10586 C -0.31858 -0.10309 -0.3198 -0.09753 -0.3198 -0.09753 C -0.31997 -0.09167 -0.32014 -0.0858 -0.32049 -0.07994 C -0.32049 -0.0787 -0.32101 -0.07716 -0.32119 -0.07593 C -0.32153 -0.07407 -0.32188 -0.07222 -0.32205 -0.07037 C -0.3224 -0.06728 -0.3224 -0.0642 -0.32275 -0.06111 C -0.32292 -0.05864 -0.32327 -0.05648 -0.32344 -0.05432 C -0.32327 -0.04383 -0.32327 -0.03333 -0.32275 -0.02284 C -0.32275 -0.02068 -0.3224 -0.01821 -0.32205 -0.01605 C -0.32171 -0.01481 -0.32101 -0.01358 -0.32049 -0.01204 C -0.31875 0.00031 -0.32101 -0.01512 -0.31823 0.00154 C -0.31789 0.00309 -0.31789 0.00525 -0.31737 0.00679 C -0.31667 0.00988 -0.31546 0.01235 -0.31441 0.01512 C -0.3132 0.02747 -0.31372 0.02809 -0.30678 0.04074 L -0.30209 0.04907 C -0.30157 0.05124 -0.30122 0.0534 -0.3007 0.05586 C -0.29948 0.05988 -0.29792 0.06173 -0.29601 0.06512 L -0.29219 0.07191 C -0.29167 0.07284 -0.29132 0.07407 -0.29063 0.07469 L -0.28837 0.07747 C -0.28785 0.0787 -0.28768 0.08056 -0.28681 0.08148 C -0.28594 0.08241 -0.2849 0.08241 -0.28386 0.08272 C -0.27622 0.08673 -0.28803 0.08148 -0.27848 0.08549 C -0.27483 0.08982 -0.27709 0.08765 -0.27171 0.09105 L -0.26928 0.09228 C -0.26337 0.09938 -0.2665 0.09661 -0.26025 0.10062 L -0.25782 0.10185 L -0.25556 0.10309 C -0.254 0.11451 -0.25625 0.1037 -0.25261 0.11142 C -0.25139 0.11389 -0.24948 0.11945 -0.24948 0.11945 C -0.24983 0.12407 -0.24966 0.1287 -0.25018 0.13303 C -0.25035 0.13426 -0.25139 0.13488 -0.25174 0.1358 C -0.25521 0.14352 -0.25191 0.13735 -0.254 0.14136 L -0.25487 0.14136 " pathEditMode="relative" ptsTypes="AAAAAAAAAAAAAAAAAAAAAAAAAAAAAAAAAAAAAAAAAAAAAAAAAAAAAAAAAAAAAAAAAAAAAAAAAAAAAAAAAAAAAAAAAAAAAAAAAA">
                                      <p:cBhvr>
                                        <p:cTn id="30" dur="5000" fill="hold"/>
                                        <p:tgtEl>
                                          <p:spTgt spid="18"/>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02205 0.00957 L -0.02205 0.00988 C -0.02309 0.00216 -0.02378 -0.00587 -0.02517 -0.01327 C -0.02552 -0.01543 -0.02691 -0.01667 -0.02743 -0.01883 C -0.0283 -0.0213 -0.0283 -0.02562 -0.02899 -0.0284 C -0.02934 -0.02963 -0.03003 -0.03087 -0.03055 -0.03241 C -0.03108 -0.0355 -0.0316 -0.03858 -0.03212 -0.04198 C -0.03246 -0.04445 -0.03333 -0.04722 -0.03351 -0.05 C -0.03385 -0.05216 -0.03403 -0.05463 -0.03437 -0.05679 C -0.03472 -0.05957 -0.03542 -0.06235 -0.03594 -0.06482 C -0.03611 -0.06636 -0.03646 -0.06759 -0.03663 -0.06883 C -0.0368 -0.07068 -0.03767 -0.07654 -0.03819 -0.0784 C -0.04045 -0.08642 -0.04028 -0.08395 -0.04271 -0.09074 C -0.04687 -0.10154 -0.04323 -0.09321 -0.0474 -0.10556 C -0.04913 -0.11111 -0.05295 -0.12006 -0.05503 -0.12469 C -0.0559 -0.12685 -0.05712 -0.12901 -0.05799 -0.13148 C -0.05955 -0.1355 -0.06042 -0.14043 -0.06267 -0.14352 L -0.06649 -0.14908 C -0.06667 -0.15124 -0.06649 -0.1537 -0.06719 -0.15587 C -0.06788 -0.15772 -0.06927 -0.15833 -0.07031 -0.15988 C -0.0717 -0.16204 -0.07344 -0.1642 -0.07483 -0.16667 C -0.07726 -0.17068 -0.07917 -0.17531 -0.0816 -0.17901 C -0.08299 -0.18056 -0.08437 -0.1821 -0.08542 -0.18426 C -0.08715 -0.18766 -0.08819 -0.19198 -0.0901 -0.19506 C -0.09236 -0.19938 -0.09531 -0.20216 -0.09774 -0.20587 C -0.11319 -0.23025 -0.09045 -0.19753 -0.10764 -0.22222 C -0.10868 -0.22377 -0.10955 -0.22562 -0.11076 -0.22624 C -0.11267 -0.22747 -0.11476 -0.22716 -0.11684 -0.22778 C -0.1184 -0.22901 -0.11996 -0.23025 -0.12135 -0.23179 C -0.12222 -0.23272 -0.12274 -0.23395 -0.12361 -0.23457 C -0.12517 -0.2355 -0.12674 -0.2355 -0.1283 -0.2358 C -0.12951 -0.23735 -0.13073 -0.23889 -0.13212 -0.23982 C -0.13594 -0.2429 -0.13785 -0.2429 -0.14201 -0.24383 C -0.14983 -0.24259 -0.15781 -0.24259 -0.16562 -0.23982 C -0.16996 -0.23858 -0.17378 -0.23426 -0.17795 -0.23179 C -0.17917 -0.23087 -0.18993 -0.22654 -0.1908 -0.22624 C -0.19462 -0.22562 -0.19844 -0.22531 -0.20226 -0.225 C -0.20503 -0.22377 -0.20781 -0.22161 -0.21076 -0.22099 C -0.22014 -0.21852 -0.22969 -0.21883 -0.23889 -0.21543 L -0.24271 -0.2142 C -0.25104 -0.20432 -0.24253 -0.21327 -0.26562 -0.21019 C -0.2849 -0.20741 -0.26319 -0.20741 -0.27934 -0.20587 C -0.28785 -0.20525 -0.29618 -0.20494 -0.30469 -0.20463 C -0.30868 -0.20556 -0.31285 -0.20617 -0.31684 -0.20741 C -0.31753 -0.20772 -0.3184 -0.20833 -0.3191 -0.20864 C -0.32083 -0.20957 -0.32274 -0.2105 -0.32448 -0.21142 C -0.32569 -0.21235 -0.32691 -0.21358 -0.3283 -0.2142 C -0.33055 -0.21512 -0.33281 -0.21512 -0.33507 -0.21543 C -0.33715 -0.21451 -0.33958 -0.21512 -0.34132 -0.21266 C -0.34271 -0.2105 -0.34253 -0.20617 -0.34358 -0.2034 C -0.34392 -0.20216 -0.34462 -0.20154 -0.34514 -0.20062 C -0.34566 -0.19784 -0.34601 -0.19506 -0.34653 -0.19229 C -0.34774 -0.18766 -0.34913 -0.18333 -0.35035 -0.17901 C -0.35121 -0.17624 -0.35208 -0.17346 -0.35278 -0.17068 C -0.35694 -0.15309 -0.35469 -0.15926 -0.35799 -0.15031 C -0.35851 -0.14753 -0.35885 -0.14475 -0.35955 -0.14229 C -0.36007 -0.14012 -0.36146 -0.13889 -0.3618 -0.13673 C -0.3625 -0.13426 -0.36215 -0.13117 -0.36267 -0.1287 C -0.36302 -0.12685 -0.36371 -0.125 -0.36424 -0.12315 C -0.36476 -0.12099 -0.36528 -0.11883 -0.36562 -0.11636 C -0.36649 -0.11111 -0.36788 -0.10031 -0.36788 -0.1 C -0.36771 -0.07161 -0.36771 -0.04321 -0.36719 -0.01482 C -0.36719 -0.01142 -0.36701 -0.00833 -0.36649 -0.00525 C -0.36528 1.23457E-6 -0.36146 0.01111 -0.35885 0.01512 C -0.35521 0.02068 -0.35104 0.02469 -0.3474 0.02994 C -0.3368 0.04568 -0.33871 0.04753 -0.32674 0.05988 C -0.3243 0.06234 -0.32153 0.06327 -0.3191 0.06543 C -0.31701 0.06697 -0.31493 0.06883 -0.31302 0.07068 C -0.31111 0.07253 -0.30955 0.07469 -0.30764 0.07623 C -0.30469 0.0787 -0.30156 0.08086 -0.29844 0.08302 C -0.2967 0.08426 -0.29444 0.08611 -0.29236 0.08704 C -0.29132 0.08765 -0.29028 0.08796 -0.28941 0.08827 C -0.28837 0.0892 -0.28733 0.09043 -0.28628 0.09105 C -0.28229 0.09321 -0.27882 0.09383 -0.27483 0.09506 C -0.26701 0.09784 -0.27517 0.09599 -0.26267 0.09784 C -0.26128 0.09846 -0.26007 0.09876 -0.25885 0.09938 C -0.25799 0.09969 -0.25729 0.10062 -0.25642 0.10062 C -0.24618 0.10247 -0.21736 0.10309 -0.21215 0.10339 L -0.19844 0.10617 L -0.1908 0.10741 C -0.18976 0.10771 -0.18871 0.10802 -0.18785 0.10864 C -0.18698 0.10926 -0.18646 0.1108 -0.18559 0.11142 C -0.18403 0.11234 -0.18246 0.11234 -0.1809 0.11296 C -0.17639 0.11234 -0.1717 0.11265 -0.16719 0.11142 C -0.16649 0.11111 -0.16632 0.10926 -0.16562 0.10864 C -0.16493 0.10802 -0.16406 0.10771 -0.16337 0.10741 C -0.16128 0.10494 -0.1592 0.10185 -0.15642 0.10185 L -0.15417 0.10185 L -0.15417 0.10216 " pathEditMode="relative" rAng="0" ptsTypes="AAAAAAAAAAAAAAAAAAAAAAAAAAAAAAAAAAAAAAAAAAAAAAAAAAAAAAAAAAAAAAAAAAAAAAAAAAAAAAAAAAAAAAAAA">
                                      <p:cBhvr>
                                        <p:cTn id="32" dur="5000" fill="hold"/>
                                        <p:tgtEl>
                                          <p:spTgt spid="17"/>
                                        </p:tgtEl>
                                        <p:attrNameLst>
                                          <p:attrName>ppt_x</p:attrName>
                                          <p:attrName>ppt_y</p:attrName>
                                        </p:attrNameLst>
                                      </p:cBhvr>
                                      <p:rCtr x="-17292" y="-7500"/>
                                    </p:animMotion>
                                  </p:childTnLst>
                                </p:cTn>
                              </p:par>
                              <p:par>
                                <p:cTn id="33" presetID="0" presetClass="path" presetSubtype="0" accel="50000" decel="50000" fill="hold" grpId="0" nodeType="withEffect">
                                  <p:stCondLst>
                                    <p:cond delay="0"/>
                                  </p:stCondLst>
                                  <p:childTnLst>
                                    <p:animMotion origin="layout" path="M -0.02622 0.0608 L -0.02622 0.06111 C -0.02813 0.05864 -0.03021 0.0571 -0.0316 0.05401 C -0.03264 0.05185 -0.03264 0.04876 -0.03316 0.04599 C -0.0342 0.04074 -0.03438 0.03858 -0.03698 0.03364 C -0.04288 0.02315 -0.03316 0.04043 -0.0408 0.02839 C -0.04219 0.02623 -0.0434 0.02376 -0.04462 0.0216 C -0.04531 0.02006 -0.04601 0.01852 -0.04688 0.01759 C -0.05069 0.01296 -0.04861 0.01605 -0.05295 0.00802 C -0.05347 0.0071 -0.05417 0.00648 -0.05451 0.00525 C -0.05573 0.00247 -0.05712 -0.00185 -0.05833 -0.00432 C -0.05955 -0.00648 -0.06094 -0.00864 -0.06215 -0.01111 C -0.06302 -0.01266 -0.06372 -0.01482 -0.06441 -0.01636 C -0.06736 -0.02222 -0.06858 -0.02315 -0.07205 -0.02871 C -0.07292 -0.02994 -0.07344 -0.03179 -0.07448 -0.03272 C -0.07552 -0.03395 -0.07691 -0.03457 -0.0783 -0.0355 C -0.08351 -0.04815 -0.07726 -0.03488 -0.08351 -0.04352 C -0.08663 -0.04784 -0.08715 -0.04969 -0.08889 -0.05432 C -0.09028 -0.06173 -0.08889 -0.05587 -0.09201 -0.06389 C -0.09271 -0.06605 -0.0934 -0.06883 -0.09427 -0.07068 C -0.09531 -0.07315 -0.09688 -0.07531 -0.09809 -0.07747 C -0.09861 -0.0784 -0.09896 -0.07963 -0.09965 -0.08025 C -0.10035 -0.08117 -0.10122 -0.0821 -0.10191 -0.08303 C -0.10434 -0.08642 -0.1026 -0.0855 -0.10573 -0.08827 C -0.10642 -0.0892 -0.10729 -0.0892 -0.10799 -0.08982 C -0.10885 -0.09043 -0.10955 -0.09167 -0.11024 -0.09259 C -0.11667 -0.09815 -0.10833 -0.08889 -0.11493 -0.09661 C -0.11649 -0.10062 -0.11736 -0.10278 -0.11944 -0.10617 C -0.12014 -0.1071 -0.12101 -0.10772 -0.1217 -0.10864 C -0.12813 -0.11852 -0.12118 -0.1105 -0.12865 -0.11821 C -0.12934 -0.12068 -0.12986 -0.12315 -0.1309 -0.125 C -0.13194 -0.12685 -0.13351 -0.12778 -0.13472 -0.12901 C -0.13542 -0.12994 -0.13629 -0.13087 -0.13698 -0.13179 C -0.13698 -0.13148 -0.14931 -0.14815 -0.14931 -0.14784 C -0.15069 -0.14908 -0.15226 -0.14969 -0.15382 -0.15093 C -0.15486 -0.15154 -0.15573 -0.15278 -0.15694 -0.15371 C -0.15833 -0.15463 -0.1599 -0.15525 -0.16146 -0.15617 C -0.1625 -0.1571 -0.16337 -0.15834 -0.16458 -0.15895 C -0.16597 -0.16019 -0.1691 -0.16173 -0.1691 -0.16142 C -0.175 -0.17222 -0.16788 -0.15864 -0.17292 -0.1713 C -0.17448 -0.175 -0.17639 -0.17654 -0.1783 -0.17932 C -0.17899 -0.18056 -0.17951 -0.18241 -0.18056 -0.18334 C -0.18194 -0.18488 -0.18351 -0.18519 -0.18507 -0.18611 C -0.19236 -0.19599 -0.18316 -0.18426 -0.19271 -0.19445 C -0.19514 -0.19692 -0.19722 -0.20031 -0.19965 -0.20247 C -0.20642 -0.20864 -0.20365 -0.20648 -0.20799 -0.20926 C -0.20851 -0.21019 -0.20885 -0.21173 -0.20955 -0.21204 C -0.21528 -0.21358 -0.22708 -0.21451 -0.22708 -0.2142 L -0.26979 -0.21327 C -0.27118 -0.21327 -0.2724 -0.21235 -0.27361 -0.21204 C -0.27517 -0.21142 -0.27674 -0.21111 -0.2783 -0.2105 C -0.28351 -0.20741 -0.27708 -0.21111 -0.28594 -0.20803 C -0.28663 -0.20772 -0.28733 -0.20679 -0.28819 -0.20648 C -0.28993 -0.20587 -0.29184 -0.20556 -0.29358 -0.20525 C -0.30156 -0.19969 -0.29757 -0.20216 -0.30573 -0.19846 L -0.30885 -0.19692 L -0.31181 -0.19568 C -0.31233 -0.19475 -0.31267 -0.19352 -0.31337 -0.1929 C -0.31458 -0.19198 -0.31597 -0.19198 -0.31719 -0.19167 C -0.31823 -0.19105 -0.31927 -0.19074 -0.32031 -0.19013 C -0.32222 -0.19105 -0.32604 -0.1929 -0.32795 -0.1929 C -0.33333 -0.1929 -0.33854 -0.19198 -0.34392 -0.19167 C -0.35347 -0.18735 -0.34167 -0.1929 -0.34931 -0.18889 C -0.3526 -0.18735 -0.3526 -0.18766 -0.35608 -0.18611 C -0.35712 -0.1858 -0.35816 -0.18519 -0.3592 -0.18488 C -0.36198 -0.18241 -0.36198 -0.1821 -0.36458 -0.18087 C -0.36563 -0.18025 -0.36667 -0.17994 -0.36754 -0.17932 C -0.36875 -0.17871 -0.36962 -0.17778 -0.37066 -0.17654 C -0.37222 -0.175 -0.37344 -0.17222 -0.37517 -0.1713 C -0.37934 -0.16883 -0.37691 -0.17068 -0.38212 -0.16451 C -0.38281 -0.16358 -0.38368 -0.16296 -0.38438 -0.16173 C -0.38594 -0.15895 -0.38785 -0.15679 -0.38906 -0.15371 C -0.3901 -0.15062 -0.39149 -0.14661 -0.39288 -0.14414 C -0.39514 -0.13951 -0.3967 -0.13827 -0.39809 -0.13334 C -0.39844 -0.13179 -0.39861 -0.13056 -0.39896 -0.12901 C -0.39913 -0.12654 -0.39931 -0.12377 -0.39965 -0.12099 C -0.39983 -0.11945 -0.40035 -0.11821 -0.40035 -0.11698 C -0.40035 -0.11142 -0.40035 -0.10587 -0.39965 -0.10062 C -0.39948 -0.09908 -0.39861 -0.09784 -0.39809 -0.09661 C -0.39757 -0.09198 -0.39722 -0.08735 -0.3967 -0.08303 C -0.39635 -0.08117 -0.39635 -0.07932 -0.39583 -0.07747 C -0.39549 -0.07654 -0.39479 -0.07593 -0.39427 -0.07469 C -0.39375 -0.07315 -0.39323 -0.0713 -0.39288 -0.06945 C -0.39254 -0.06759 -0.39254 -0.06574 -0.39201 -0.06389 C -0.39149 -0.06204 -0.39045 -0.0605 -0.38976 -0.05864 C -0.38924 -0.0571 -0.38872 -0.05587 -0.38819 -0.05432 C -0.38802 -0.05309 -0.38785 -0.05154 -0.3875 -0.05031 C -0.38698 -0.04908 -0.38611 -0.04784 -0.38594 -0.0463 C -0.38524 -0.03766 -0.38559 -0.02901 -0.38524 -0.02068 C -0.38507 -0.01852 -0.38455 -0.01698 -0.38438 -0.01513 C -0.38403 -0.01111 -0.38403 -0.00556 -0.38281 -0.00154 C -0.38247 1.7284E-6 -0.38177 0.00123 -0.38142 0.00247 C -0.37917 0.01389 -0.38264 -0.00401 -0.37899 0.01605 C -0.37865 0.01883 -0.3783 0.0216 -0.3776 0.02438 C -0.37691 0.02623 -0.37587 0.02778 -0.37517 0.02963 C -0.36962 0.04568 -0.37795 0.02531 -0.37135 0.0392 C -0.36962 0.04321 -0.36806 0.04784 -0.36615 0.05154 C -0.36458 0.05401 -0.36285 0.05648 -0.36146 0.05957 C -0.35781 0.06759 -0.35972 0.06481 -0.35608 0.06913 C -0.35556 0.07037 -0.35521 0.07191 -0.35469 0.07315 C -0.35399 0.07438 -0.35313 0.075 -0.35226 0.07592 C -0.34219 0.08704 -0.35399 0.07407 -0.34549 0.08271 C -0.34271 0.08549 -0.3434 0.0858 -0.3401 0.08796 C -0.33906 0.08858 -0.33802 0.08889 -0.33698 0.0895 C -0.33611 0.09043 -0.33507 0.09136 -0.33403 0.09228 C -0.33281 0.0929 -0.33142 0.0929 -0.33021 0.09352 C -0.32257 0.0966 -0.33056 0.09506 -0.31493 0.09629 C -0.30573 0.09691 -0.29653 0.09722 -0.2875 0.09753 C -0.27795 0.10185 -0.28976 0.09629 -0.28212 0.10031 C -0.28108 0.10092 -0.28004 0.10123 -0.27899 0.10154 C -0.27743 0.10247 -0.27448 0.10432 -0.27448 0.10463 C -0.27153 0.10957 -0.27465 0.10494 -0.27066 0.10833 C -0.26979 0.10926 -0.2691 0.11049 -0.2684 0.11111 C -0.26771 0.11173 -0.26684 0.11173 -0.26597 0.11265 C -0.26129 0.11666 -0.26632 0.11389 -0.26076 0.12068 C -0.2599 0.1216 -0.2592 0.12222 -0.25833 0.12346 C -0.25781 0.12407 -0.25747 0.12531 -0.25694 0.12623 C -0.25538 0.12808 -0.25226 0.13148 -0.25226 0.13179 C -0.25174 0.13302 -0.25139 0.13426 -0.25069 0.13549 C -0.24913 0.1395 -0.24931 0.13673 -0.24931 0.13981 L -0.24931 0.14012 " pathEditMode="relative" rAng="0" ptsTypes="AAAAAAAAAAAAAAAAAAAAAAAAAAAAAAAAAAAAAAAAAAAAAAAAAAAAAAAAAAAAAAAAAAAAAAAAAAAAAAAAAAAAAAAAAAAAAAAAAAAAAAAAAAAAAAAAAAAAAAAAA">
                                      <p:cBhvr>
                                        <p:cTn id="34" dur="5000" fill="hold"/>
                                        <p:tgtEl>
                                          <p:spTgt spid="15"/>
                                        </p:tgtEl>
                                        <p:attrNameLst>
                                          <p:attrName>ppt_x</p:attrName>
                                          <p:attrName>ppt_y</p:attrName>
                                        </p:attrNameLst>
                                      </p:cBhvr>
                                      <p:rCtr x="-18715" y="-9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925FFFEF-6691-450C-8395-5B5A0BEFA1C5}"/>
              </a:ext>
            </a:extLst>
          </p:cNvPr>
          <p:cNvSpPr/>
          <p:nvPr/>
        </p:nvSpPr>
        <p:spPr>
          <a:xfrm>
            <a:off x="1102864" y="1654296"/>
            <a:ext cx="3238791" cy="3224831"/>
          </a:xfrm>
          <a:prstGeom prst="roundRect">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Arrow: Down 28">
            <a:extLst>
              <a:ext uri="{FF2B5EF4-FFF2-40B4-BE49-F238E27FC236}">
                <a16:creationId xmlns:a16="http://schemas.microsoft.com/office/drawing/2014/main" id="{FBAC3CE7-E516-480C-9B6E-66BEB379768E}"/>
              </a:ext>
            </a:extLst>
          </p:cNvPr>
          <p:cNvSpPr/>
          <p:nvPr/>
        </p:nvSpPr>
        <p:spPr>
          <a:xfrm>
            <a:off x="2595453" y="1399870"/>
            <a:ext cx="321087" cy="446731"/>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BE80EA3D-9F79-41F0-9237-13D5913EAE81}"/>
              </a:ext>
            </a:extLst>
          </p:cNvPr>
          <p:cNvSpPr>
            <a:spLocks noGrp="1"/>
          </p:cNvSpPr>
          <p:nvPr>
            <p:ph type="title"/>
          </p:nvPr>
        </p:nvSpPr>
        <p:spPr/>
        <p:txBody>
          <a:bodyPr/>
          <a:lstStyle/>
          <a:p>
            <a:r>
              <a:rPr lang="de-DE" dirty="0"/>
              <a:t>{Rest} in a Nutshell – SAS® Model Manager Rest APIs</a:t>
            </a:r>
            <a:endParaRPr lang="en-US" dirty="0"/>
          </a:p>
        </p:txBody>
      </p:sp>
      <p:sp>
        <p:nvSpPr>
          <p:cNvPr id="3" name="Text Placeholder 2">
            <a:extLst>
              <a:ext uri="{FF2B5EF4-FFF2-40B4-BE49-F238E27FC236}">
                <a16:creationId xmlns:a16="http://schemas.microsoft.com/office/drawing/2014/main" id="{E9F5BEBE-6354-4A75-B99F-2DFE5D1F7F95}"/>
              </a:ext>
            </a:extLst>
          </p:cNvPr>
          <p:cNvSpPr>
            <a:spLocks noGrp="1"/>
          </p:cNvSpPr>
          <p:nvPr>
            <p:ph type="body" sz="quarter" idx="11"/>
          </p:nvPr>
        </p:nvSpPr>
        <p:spPr/>
        <p:txBody>
          <a:bodyPr>
            <a:normAutofit fontScale="70000" lnSpcReduction="20000"/>
          </a:bodyPr>
          <a:lstStyle/>
          <a:p>
            <a:r>
              <a:rPr lang="de-DE" dirty="0"/>
              <a:t>Begrifflichkeiten</a:t>
            </a:r>
            <a:endParaRPr lang="en-US" dirty="0"/>
          </a:p>
        </p:txBody>
      </p:sp>
      <p:sp>
        <p:nvSpPr>
          <p:cNvPr id="20" name="Rectangle 19">
            <a:extLst>
              <a:ext uri="{FF2B5EF4-FFF2-40B4-BE49-F238E27FC236}">
                <a16:creationId xmlns:a16="http://schemas.microsoft.com/office/drawing/2014/main" id="{9FDBDF2A-DE9E-41BC-B154-1E84A31491F0}"/>
              </a:ext>
            </a:extLst>
          </p:cNvPr>
          <p:cNvSpPr/>
          <p:nvPr/>
        </p:nvSpPr>
        <p:spPr>
          <a:xfrm>
            <a:off x="1479794" y="1863701"/>
            <a:ext cx="2505874" cy="600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bg1"/>
                </a:solidFill>
              </a:rPr>
              <a:t>GUI</a:t>
            </a:r>
            <a:endParaRPr lang="en-US" dirty="0">
              <a:solidFill>
                <a:schemeClr val="bg1"/>
              </a:solidFill>
            </a:endParaRPr>
          </a:p>
        </p:txBody>
      </p:sp>
      <p:sp>
        <p:nvSpPr>
          <p:cNvPr id="21" name="Rectangle 20">
            <a:extLst>
              <a:ext uri="{FF2B5EF4-FFF2-40B4-BE49-F238E27FC236}">
                <a16:creationId xmlns:a16="http://schemas.microsoft.com/office/drawing/2014/main" id="{4FB49EEF-0887-4AC5-97FB-04C39D03E191}"/>
              </a:ext>
            </a:extLst>
          </p:cNvPr>
          <p:cNvSpPr/>
          <p:nvPr/>
        </p:nvSpPr>
        <p:spPr>
          <a:xfrm>
            <a:off x="1479794" y="2911004"/>
            <a:ext cx="2505874" cy="600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bg1"/>
                </a:solidFill>
              </a:rPr>
              <a:t>RESTful Web Services</a:t>
            </a:r>
            <a:endParaRPr lang="en-US" dirty="0">
              <a:solidFill>
                <a:schemeClr val="bg1"/>
              </a:solidFill>
            </a:endParaRPr>
          </a:p>
        </p:txBody>
      </p:sp>
      <p:sp>
        <p:nvSpPr>
          <p:cNvPr id="22" name="Rectangle 21">
            <a:extLst>
              <a:ext uri="{FF2B5EF4-FFF2-40B4-BE49-F238E27FC236}">
                <a16:creationId xmlns:a16="http://schemas.microsoft.com/office/drawing/2014/main" id="{62D4F5A8-087D-4DFE-8D15-43724012D841}"/>
              </a:ext>
            </a:extLst>
          </p:cNvPr>
          <p:cNvSpPr/>
          <p:nvPr/>
        </p:nvSpPr>
        <p:spPr>
          <a:xfrm>
            <a:off x="1479794" y="3511576"/>
            <a:ext cx="2505874" cy="1151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bg1"/>
                </a:solidFill>
              </a:rPr>
              <a:t>Objekte</a:t>
            </a:r>
            <a:endParaRPr lang="en-US" dirty="0">
              <a:solidFill>
                <a:schemeClr val="bg1"/>
              </a:solidFill>
            </a:endParaRPr>
          </a:p>
        </p:txBody>
      </p:sp>
      <p:sp>
        <p:nvSpPr>
          <p:cNvPr id="25" name="Arrow: Down 24">
            <a:extLst>
              <a:ext uri="{FF2B5EF4-FFF2-40B4-BE49-F238E27FC236}">
                <a16:creationId xmlns:a16="http://schemas.microsoft.com/office/drawing/2014/main" id="{8B7B0BBB-3FA9-4626-95A1-7D097BA0ABCA}"/>
              </a:ext>
            </a:extLst>
          </p:cNvPr>
          <p:cNvSpPr/>
          <p:nvPr/>
        </p:nvSpPr>
        <p:spPr>
          <a:xfrm>
            <a:off x="2603597" y="2464273"/>
            <a:ext cx="321087" cy="446731"/>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6" name="Arrow: Down 25">
            <a:extLst>
              <a:ext uri="{FF2B5EF4-FFF2-40B4-BE49-F238E27FC236}">
                <a16:creationId xmlns:a16="http://schemas.microsoft.com/office/drawing/2014/main" id="{4D2921CA-D5E3-4C19-9809-6BC1D57C8A8F}"/>
              </a:ext>
            </a:extLst>
          </p:cNvPr>
          <p:cNvSpPr/>
          <p:nvPr/>
        </p:nvSpPr>
        <p:spPr>
          <a:xfrm rot="5400000">
            <a:off x="4575490" y="2516345"/>
            <a:ext cx="321087" cy="1500733"/>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 name="Freeform 5">
            <a:extLst>
              <a:ext uri="{FF2B5EF4-FFF2-40B4-BE49-F238E27FC236}">
                <a16:creationId xmlns:a16="http://schemas.microsoft.com/office/drawing/2014/main" id="{64247D68-10B8-490F-A484-F84684430F9E}"/>
              </a:ext>
            </a:extLst>
          </p:cNvPr>
          <p:cNvSpPr>
            <a:spLocks noChangeAspect="1" noEditPoints="1"/>
          </p:cNvSpPr>
          <p:nvPr/>
        </p:nvSpPr>
        <p:spPr bwMode="auto">
          <a:xfrm>
            <a:off x="2523863" y="764965"/>
            <a:ext cx="480553" cy="690238"/>
          </a:xfrm>
          <a:custGeom>
            <a:avLst/>
            <a:gdLst>
              <a:gd name="T0" fmla="*/ 1097 w 3378"/>
              <a:gd name="T1" fmla="*/ 2570 h 4854"/>
              <a:gd name="T2" fmla="*/ 1903 w 3378"/>
              <a:gd name="T3" fmla="*/ 2375 h 4854"/>
              <a:gd name="T4" fmla="*/ 1119 w 3378"/>
              <a:gd name="T5" fmla="*/ 2406 h 4854"/>
              <a:gd name="T6" fmla="*/ 2240 w 3378"/>
              <a:gd name="T7" fmla="*/ 1626 h 4854"/>
              <a:gd name="T8" fmla="*/ 2112 w 3378"/>
              <a:gd name="T9" fmla="*/ 1377 h 4854"/>
              <a:gd name="T10" fmla="*/ 1398 w 3378"/>
              <a:gd name="T11" fmla="*/ 987 h 4854"/>
              <a:gd name="T12" fmla="*/ 864 w 3378"/>
              <a:gd name="T13" fmla="*/ 1373 h 4854"/>
              <a:gd name="T14" fmla="*/ 1420 w 3378"/>
              <a:gd name="T15" fmla="*/ 2333 h 4854"/>
              <a:gd name="T16" fmla="*/ 583 w 3378"/>
              <a:gd name="T17" fmla="*/ 1625 h 4854"/>
              <a:gd name="T18" fmla="*/ 585 w 3378"/>
              <a:gd name="T19" fmla="*/ 1670 h 4854"/>
              <a:gd name="T20" fmla="*/ 773 w 3378"/>
              <a:gd name="T21" fmla="*/ 1228 h 4854"/>
              <a:gd name="T22" fmla="*/ 1408 w 3378"/>
              <a:gd name="T23" fmla="*/ 853 h 4854"/>
              <a:gd name="T24" fmla="*/ 2205 w 3378"/>
              <a:gd name="T25" fmla="*/ 1220 h 4854"/>
              <a:gd name="T26" fmla="*/ 2104 w 3378"/>
              <a:gd name="T27" fmla="*/ 396 h 4854"/>
              <a:gd name="T28" fmla="*/ 885 w 3378"/>
              <a:gd name="T29" fmla="*/ 500 h 4854"/>
              <a:gd name="T30" fmla="*/ 2371 w 3378"/>
              <a:gd name="T31" fmla="*/ 1350 h 4854"/>
              <a:gd name="T32" fmla="*/ 2474 w 3378"/>
              <a:gd name="T33" fmla="*/ 1509 h 4854"/>
              <a:gd name="T34" fmla="*/ 2033 w 3378"/>
              <a:gd name="T35" fmla="*/ 4045 h 4854"/>
              <a:gd name="T36" fmla="*/ 767 w 3378"/>
              <a:gd name="T37" fmla="*/ 2485 h 4854"/>
              <a:gd name="T38" fmla="*/ 351 w 3378"/>
              <a:gd name="T39" fmla="*/ 1509 h 4854"/>
              <a:gd name="T40" fmla="*/ 1482 w 3378"/>
              <a:gd name="T41" fmla="*/ 66 h 4854"/>
              <a:gd name="T42" fmla="*/ 2210 w 3378"/>
              <a:gd name="T43" fmla="*/ 322 h 4854"/>
              <a:gd name="T44" fmla="*/ 2348 w 3378"/>
              <a:gd name="T45" fmla="*/ 1810 h 4854"/>
              <a:gd name="T46" fmla="*/ 2855 w 3378"/>
              <a:gd name="T47" fmla="*/ 2859 h 4854"/>
              <a:gd name="T48" fmla="*/ 2039 w 3378"/>
              <a:gd name="T49" fmla="*/ 2586 h 4854"/>
              <a:gd name="T50" fmla="*/ 130 w 3378"/>
              <a:gd name="T51" fmla="*/ 3264 h 4854"/>
              <a:gd name="T52" fmla="*/ 2098 w 3378"/>
              <a:gd name="T53" fmla="*/ 3979 h 4854"/>
              <a:gd name="T54" fmla="*/ 3044 w 3378"/>
              <a:gd name="T55" fmla="*/ 3529 h 4854"/>
              <a:gd name="T56" fmla="*/ 3088 w 3378"/>
              <a:gd name="T57" fmla="*/ 3641 h 4854"/>
              <a:gd name="T58" fmla="*/ 2752 w 3378"/>
              <a:gd name="T59" fmla="*/ 3850 h 4854"/>
              <a:gd name="T60" fmla="*/ 2595 w 3378"/>
              <a:gd name="T61" fmla="*/ 3847 h 4854"/>
              <a:gd name="T62" fmla="*/ 2751 w 3378"/>
              <a:gd name="T63" fmla="*/ 3915 h 4854"/>
              <a:gd name="T64" fmla="*/ 2613 w 3378"/>
              <a:gd name="T65" fmla="*/ 3526 h 4854"/>
              <a:gd name="T66" fmla="*/ 2647 w 3378"/>
              <a:gd name="T67" fmla="*/ 3363 h 4854"/>
              <a:gd name="T68" fmla="*/ 2613 w 3378"/>
              <a:gd name="T69" fmla="*/ 3526 h 4854"/>
              <a:gd name="T70" fmla="*/ 2865 w 3378"/>
              <a:gd name="T71" fmla="*/ 3575 h 4854"/>
              <a:gd name="T72" fmla="*/ 2667 w 3378"/>
              <a:gd name="T73" fmla="*/ 3733 h 4854"/>
              <a:gd name="T74" fmla="*/ 3146 w 3378"/>
              <a:gd name="T75" fmla="*/ 3666 h 4854"/>
              <a:gd name="T76" fmla="*/ 2941 w 3378"/>
              <a:gd name="T77" fmla="*/ 3737 h 4854"/>
              <a:gd name="T78" fmla="*/ 2673 w 3378"/>
              <a:gd name="T79" fmla="*/ 4029 h 4854"/>
              <a:gd name="T80" fmla="*/ 2604 w 3378"/>
              <a:gd name="T81" fmla="*/ 3750 h 4854"/>
              <a:gd name="T82" fmla="*/ 2511 w 3378"/>
              <a:gd name="T83" fmla="*/ 3389 h 4854"/>
              <a:gd name="T84" fmla="*/ 3069 w 3378"/>
              <a:gd name="T85" fmla="*/ 3471 h 4854"/>
              <a:gd name="T86" fmla="*/ 3264 w 3378"/>
              <a:gd name="T87" fmla="*/ 3675 h 4854"/>
              <a:gd name="T88" fmla="*/ 3264 w 3378"/>
              <a:gd name="T89" fmla="*/ 3675 h 4854"/>
              <a:gd name="T90" fmla="*/ 2231 w 3378"/>
              <a:gd name="T91" fmla="*/ 4248 h 4854"/>
              <a:gd name="T92" fmla="*/ 1715 w 3378"/>
              <a:gd name="T93" fmla="*/ 4672 h 4854"/>
              <a:gd name="T94" fmla="*/ 1746 w 3378"/>
              <a:gd name="T95" fmla="*/ 4733 h 4854"/>
              <a:gd name="T96" fmla="*/ 2237 w 3378"/>
              <a:gd name="T97" fmla="*/ 4263 h 4854"/>
              <a:gd name="T98" fmla="*/ 2765 w 3378"/>
              <a:gd name="T99" fmla="*/ 4288 h 4854"/>
              <a:gd name="T100" fmla="*/ 2312 w 3378"/>
              <a:gd name="T101" fmla="*/ 4359 h 4854"/>
              <a:gd name="T102" fmla="*/ 1665 w 3378"/>
              <a:gd name="T103" fmla="*/ 4814 h 4854"/>
              <a:gd name="T104" fmla="*/ 2089 w 3378"/>
              <a:gd name="T105" fmla="*/ 4137 h 4854"/>
              <a:gd name="T106" fmla="*/ 2765 w 3378"/>
              <a:gd name="T107" fmla="*/ 3061 h 4854"/>
              <a:gd name="T108" fmla="*/ 1739 w 3378"/>
              <a:gd name="T109" fmla="*/ 1346 h 4854"/>
              <a:gd name="T110" fmla="*/ 1739 w 3378"/>
              <a:gd name="T111" fmla="*/ 1346 h 4854"/>
              <a:gd name="T112" fmla="*/ 1276 w 3378"/>
              <a:gd name="T113" fmla="*/ 1346 h 4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78" h="4854">
                <a:moveTo>
                  <a:pt x="1119" y="2406"/>
                </a:moveTo>
                <a:lnTo>
                  <a:pt x="1119" y="2406"/>
                </a:lnTo>
                <a:cubicBezTo>
                  <a:pt x="1121" y="2442"/>
                  <a:pt x="1122" y="2484"/>
                  <a:pt x="1118" y="2528"/>
                </a:cubicBezTo>
                <a:cubicBezTo>
                  <a:pt x="1116" y="2545"/>
                  <a:pt x="1108" y="2560"/>
                  <a:pt x="1097" y="2570"/>
                </a:cubicBezTo>
                <a:cubicBezTo>
                  <a:pt x="1175" y="2717"/>
                  <a:pt x="1329" y="2811"/>
                  <a:pt x="1499" y="2811"/>
                </a:cubicBezTo>
                <a:cubicBezTo>
                  <a:pt x="1679" y="2811"/>
                  <a:pt x="1839" y="2707"/>
                  <a:pt x="1913" y="2548"/>
                </a:cubicBezTo>
                <a:cubicBezTo>
                  <a:pt x="1911" y="2542"/>
                  <a:pt x="1908" y="2537"/>
                  <a:pt x="1907" y="2530"/>
                </a:cubicBezTo>
                <a:cubicBezTo>
                  <a:pt x="1898" y="2475"/>
                  <a:pt x="1899" y="2421"/>
                  <a:pt x="1903" y="2375"/>
                </a:cubicBezTo>
                <a:cubicBezTo>
                  <a:pt x="1791" y="2431"/>
                  <a:pt x="1666" y="2463"/>
                  <a:pt x="1533" y="2463"/>
                </a:cubicBezTo>
                <a:lnTo>
                  <a:pt x="1420" y="2463"/>
                </a:lnTo>
                <a:cubicBezTo>
                  <a:pt x="1314" y="2463"/>
                  <a:pt x="1213" y="2442"/>
                  <a:pt x="1119" y="2406"/>
                </a:cubicBezTo>
                <a:lnTo>
                  <a:pt x="1119" y="2406"/>
                </a:lnTo>
                <a:close/>
                <a:moveTo>
                  <a:pt x="1420" y="2333"/>
                </a:moveTo>
                <a:lnTo>
                  <a:pt x="1420" y="2333"/>
                </a:lnTo>
                <a:lnTo>
                  <a:pt x="1533" y="2333"/>
                </a:lnTo>
                <a:cubicBezTo>
                  <a:pt x="1923" y="2333"/>
                  <a:pt x="2240" y="2016"/>
                  <a:pt x="2240" y="1626"/>
                </a:cubicBezTo>
                <a:lnTo>
                  <a:pt x="2242" y="1348"/>
                </a:lnTo>
                <a:cubicBezTo>
                  <a:pt x="2210" y="1361"/>
                  <a:pt x="2185" y="1371"/>
                  <a:pt x="2178" y="1375"/>
                </a:cubicBezTo>
                <a:cubicBezTo>
                  <a:pt x="2168" y="1382"/>
                  <a:pt x="2156" y="1385"/>
                  <a:pt x="2144" y="1385"/>
                </a:cubicBezTo>
                <a:cubicBezTo>
                  <a:pt x="2133" y="1385"/>
                  <a:pt x="2122" y="1383"/>
                  <a:pt x="2112" y="1377"/>
                </a:cubicBezTo>
                <a:cubicBezTo>
                  <a:pt x="2075" y="1357"/>
                  <a:pt x="2075" y="1322"/>
                  <a:pt x="2075" y="1277"/>
                </a:cubicBezTo>
                <a:cubicBezTo>
                  <a:pt x="2076" y="1226"/>
                  <a:pt x="2077" y="1106"/>
                  <a:pt x="2034" y="1064"/>
                </a:cubicBezTo>
                <a:cubicBezTo>
                  <a:pt x="2027" y="1057"/>
                  <a:pt x="2016" y="1048"/>
                  <a:pt x="1993" y="1050"/>
                </a:cubicBezTo>
                <a:cubicBezTo>
                  <a:pt x="1800" y="1054"/>
                  <a:pt x="1579" y="1049"/>
                  <a:pt x="1398" y="987"/>
                </a:cubicBezTo>
                <a:lnTo>
                  <a:pt x="1365" y="975"/>
                </a:lnTo>
                <a:cubicBezTo>
                  <a:pt x="1204" y="918"/>
                  <a:pt x="1052" y="863"/>
                  <a:pt x="939" y="1119"/>
                </a:cubicBezTo>
                <a:cubicBezTo>
                  <a:pt x="916" y="1200"/>
                  <a:pt x="892" y="1299"/>
                  <a:pt x="892" y="1320"/>
                </a:cubicBezTo>
                <a:cubicBezTo>
                  <a:pt x="891" y="1341"/>
                  <a:pt x="881" y="1361"/>
                  <a:pt x="864" y="1373"/>
                </a:cubicBezTo>
                <a:cubicBezTo>
                  <a:pt x="846" y="1385"/>
                  <a:pt x="824" y="1388"/>
                  <a:pt x="805" y="1381"/>
                </a:cubicBezTo>
                <a:lnTo>
                  <a:pt x="713" y="1348"/>
                </a:lnTo>
                <a:lnTo>
                  <a:pt x="713" y="1625"/>
                </a:lnTo>
                <a:cubicBezTo>
                  <a:pt x="713" y="2016"/>
                  <a:pt x="1030" y="2333"/>
                  <a:pt x="1420" y="2333"/>
                </a:cubicBezTo>
                <a:lnTo>
                  <a:pt x="1420" y="2333"/>
                </a:lnTo>
                <a:close/>
                <a:moveTo>
                  <a:pt x="585" y="1670"/>
                </a:moveTo>
                <a:lnTo>
                  <a:pt x="585" y="1670"/>
                </a:lnTo>
                <a:cubicBezTo>
                  <a:pt x="584" y="1655"/>
                  <a:pt x="583" y="1640"/>
                  <a:pt x="583" y="1625"/>
                </a:cubicBezTo>
                <a:lnTo>
                  <a:pt x="583" y="1350"/>
                </a:lnTo>
                <a:cubicBezTo>
                  <a:pt x="523" y="1378"/>
                  <a:pt x="480" y="1439"/>
                  <a:pt x="480" y="1509"/>
                </a:cubicBezTo>
                <a:cubicBezTo>
                  <a:pt x="480" y="1581"/>
                  <a:pt x="523" y="1642"/>
                  <a:pt x="585" y="1670"/>
                </a:cubicBezTo>
                <a:lnTo>
                  <a:pt x="585" y="1670"/>
                </a:lnTo>
                <a:close/>
                <a:moveTo>
                  <a:pt x="656" y="1190"/>
                </a:moveTo>
                <a:lnTo>
                  <a:pt x="656" y="1190"/>
                </a:lnTo>
                <a:lnTo>
                  <a:pt x="713" y="1210"/>
                </a:lnTo>
                <a:cubicBezTo>
                  <a:pt x="733" y="1214"/>
                  <a:pt x="753" y="1220"/>
                  <a:pt x="773" y="1228"/>
                </a:cubicBezTo>
                <a:cubicBezTo>
                  <a:pt x="774" y="1229"/>
                  <a:pt x="775" y="1229"/>
                  <a:pt x="777" y="1230"/>
                </a:cubicBezTo>
                <a:cubicBezTo>
                  <a:pt x="790" y="1172"/>
                  <a:pt x="808" y="1106"/>
                  <a:pt x="815" y="1080"/>
                </a:cubicBezTo>
                <a:cubicBezTo>
                  <a:pt x="816" y="1077"/>
                  <a:pt x="817" y="1074"/>
                  <a:pt x="818" y="1072"/>
                </a:cubicBezTo>
                <a:cubicBezTo>
                  <a:pt x="980" y="700"/>
                  <a:pt x="1248" y="796"/>
                  <a:pt x="1408" y="853"/>
                </a:cubicBezTo>
                <a:lnTo>
                  <a:pt x="1440" y="864"/>
                </a:lnTo>
                <a:cubicBezTo>
                  <a:pt x="1603" y="921"/>
                  <a:pt x="1820" y="924"/>
                  <a:pt x="1990" y="920"/>
                </a:cubicBezTo>
                <a:cubicBezTo>
                  <a:pt x="2043" y="921"/>
                  <a:pt x="2090" y="937"/>
                  <a:pt x="2125" y="972"/>
                </a:cubicBezTo>
                <a:cubicBezTo>
                  <a:pt x="2189" y="1035"/>
                  <a:pt x="2202" y="1139"/>
                  <a:pt x="2205" y="1220"/>
                </a:cubicBezTo>
                <a:cubicBezTo>
                  <a:pt x="2212" y="1217"/>
                  <a:pt x="2220" y="1215"/>
                  <a:pt x="2227" y="1213"/>
                </a:cubicBezTo>
                <a:cubicBezTo>
                  <a:pt x="2245" y="1206"/>
                  <a:pt x="2264" y="1198"/>
                  <a:pt x="2286" y="1190"/>
                </a:cubicBezTo>
                <a:cubicBezTo>
                  <a:pt x="2386" y="710"/>
                  <a:pt x="2210" y="516"/>
                  <a:pt x="2134" y="432"/>
                </a:cubicBezTo>
                <a:cubicBezTo>
                  <a:pt x="2122" y="418"/>
                  <a:pt x="2112" y="407"/>
                  <a:pt x="2104" y="396"/>
                </a:cubicBezTo>
                <a:cubicBezTo>
                  <a:pt x="2070" y="348"/>
                  <a:pt x="2069" y="271"/>
                  <a:pt x="2076" y="206"/>
                </a:cubicBezTo>
                <a:cubicBezTo>
                  <a:pt x="1959" y="228"/>
                  <a:pt x="1748" y="248"/>
                  <a:pt x="1458" y="193"/>
                </a:cubicBezTo>
                <a:cubicBezTo>
                  <a:pt x="1077" y="122"/>
                  <a:pt x="956" y="444"/>
                  <a:pt x="951" y="457"/>
                </a:cubicBezTo>
                <a:cubicBezTo>
                  <a:pt x="941" y="485"/>
                  <a:pt x="914" y="502"/>
                  <a:pt x="885" y="500"/>
                </a:cubicBezTo>
                <a:cubicBezTo>
                  <a:pt x="882" y="500"/>
                  <a:pt x="805" y="496"/>
                  <a:pt x="738" y="569"/>
                </a:cubicBezTo>
                <a:cubicBezTo>
                  <a:pt x="670" y="644"/>
                  <a:pt x="602" y="812"/>
                  <a:pt x="656" y="1190"/>
                </a:cubicBezTo>
                <a:lnTo>
                  <a:pt x="656" y="1190"/>
                </a:lnTo>
                <a:close/>
                <a:moveTo>
                  <a:pt x="2371" y="1350"/>
                </a:moveTo>
                <a:lnTo>
                  <a:pt x="2371" y="1350"/>
                </a:lnTo>
                <a:lnTo>
                  <a:pt x="2369" y="1627"/>
                </a:lnTo>
                <a:cubicBezTo>
                  <a:pt x="2369" y="1641"/>
                  <a:pt x="2368" y="1656"/>
                  <a:pt x="2367" y="1670"/>
                </a:cubicBezTo>
                <a:cubicBezTo>
                  <a:pt x="2430" y="1644"/>
                  <a:pt x="2474" y="1581"/>
                  <a:pt x="2474" y="1509"/>
                </a:cubicBezTo>
                <a:cubicBezTo>
                  <a:pt x="2474" y="1439"/>
                  <a:pt x="2431" y="1378"/>
                  <a:pt x="2371" y="1350"/>
                </a:cubicBezTo>
                <a:lnTo>
                  <a:pt x="2371" y="1350"/>
                </a:lnTo>
                <a:close/>
                <a:moveTo>
                  <a:pt x="2033" y="4045"/>
                </a:moveTo>
                <a:lnTo>
                  <a:pt x="2033" y="4045"/>
                </a:lnTo>
                <a:lnTo>
                  <a:pt x="489" y="4045"/>
                </a:lnTo>
                <a:cubicBezTo>
                  <a:pt x="219" y="4045"/>
                  <a:pt x="0" y="3825"/>
                  <a:pt x="0" y="3555"/>
                </a:cubicBezTo>
                <a:lnTo>
                  <a:pt x="0" y="3263"/>
                </a:lnTo>
                <a:cubicBezTo>
                  <a:pt x="4" y="2810"/>
                  <a:pt x="390" y="2616"/>
                  <a:pt x="767" y="2485"/>
                </a:cubicBezTo>
                <a:cubicBezTo>
                  <a:pt x="844" y="2458"/>
                  <a:pt x="950" y="2456"/>
                  <a:pt x="991" y="2457"/>
                </a:cubicBezTo>
                <a:cubicBezTo>
                  <a:pt x="991" y="2402"/>
                  <a:pt x="984" y="2357"/>
                  <a:pt x="980" y="2336"/>
                </a:cubicBezTo>
                <a:cubicBezTo>
                  <a:pt x="792" y="2219"/>
                  <a:pt x="654" y="2031"/>
                  <a:pt x="604" y="1809"/>
                </a:cubicBezTo>
                <a:cubicBezTo>
                  <a:pt x="460" y="1785"/>
                  <a:pt x="351" y="1660"/>
                  <a:pt x="351" y="1509"/>
                </a:cubicBezTo>
                <a:cubicBezTo>
                  <a:pt x="351" y="1385"/>
                  <a:pt x="425" y="1279"/>
                  <a:pt x="531" y="1231"/>
                </a:cubicBezTo>
                <a:cubicBezTo>
                  <a:pt x="476" y="872"/>
                  <a:pt x="515" y="618"/>
                  <a:pt x="646" y="478"/>
                </a:cubicBezTo>
                <a:cubicBezTo>
                  <a:pt x="716" y="403"/>
                  <a:pt x="796" y="380"/>
                  <a:pt x="847" y="373"/>
                </a:cubicBezTo>
                <a:cubicBezTo>
                  <a:pt x="920" y="218"/>
                  <a:pt x="1124" y="0"/>
                  <a:pt x="1482" y="66"/>
                </a:cubicBezTo>
                <a:cubicBezTo>
                  <a:pt x="1894" y="144"/>
                  <a:pt x="2132" y="58"/>
                  <a:pt x="2134" y="58"/>
                </a:cubicBezTo>
                <a:cubicBezTo>
                  <a:pt x="2157" y="50"/>
                  <a:pt x="2182" y="55"/>
                  <a:pt x="2200" y="70"/>
                </a:cubicBezTo>
                <a:cubicBezTo>
                  <a:pt x="2218" y="86"/>
                  <a:pt x="2226" y="111"/>
                  <a:pt x="2220" y="134"/>
                </a:cubicBezTo>
                <a:cubicBezTo>
                  <a:pt x="2201" y="210"/>
                  <a:pt x="2196" y="302"/>
                  <a:pt x="2210" y="322"/>
                </a:cubicBezTo>
                <a:cubicBezTo>
                  <a:pt x="2214" y="328"/>
                  <a:pt x="2222" y="335"/>
                  <a:pt x="2230" y="345"/>
                </a:cubicBezTo>
                <a:cubicBezTo>
                  <a:pt x="2313" y="436"/>
                  <a:pt x="2528" y="675"/>
                  <a:pt x="2410" y="1226"/>
                </a:cubicBezTo>
                <a:cubicBezTo>
                  <a:pt x="2523" y="1271"/>
                  <a:pt x="2603" y="1381"/>
                  <a:pt x="2603" y="1509"/>
                </a:cubicBezTo>
                <a:cubicBezTo>
                  <a:pt x="2603" y="1660"/>
                  <a:pt x="2493" y="1785"/>
                  <a:pt x="2348" y="1810"/>
                </a:cubicBezTo>
                <a:cubicBezTo>
                  <a:pt x="2306" y="1999"/>
                  <a:pt x="2199" y="2164"/>
                  <a:pt x="2052" y="2281"/>
                </a:cubicBezTo>
                <a:cubicBezTo>
                  <a:pt x="2051" y="2284"/>
                  <a:pt x="2027" y="2362"/>
                  <a:pt x="2030" y="2455"/>
                </a:cubicBezTo>
                <a:cubicBezTo>
                  <a:pt x="2079" y="2457"/>
                  <a:pt x="2164" y="2463"/>
                  <a:pt x="2228" y="2485"/>
                </a:cubicBezTo>
                <a:cubicBezTo>
                  <a:pt x="2439" y="2558"/>
                  <a:pt x="2701" y="2667"/>
                  <a:pt x="2855" y="2859"/>
                </a:cubicBezTo>
                <a:cubicBezTo>
                  <a:pt x="2878" y="2887"/>
                  <a:pt x="2873" y="2928"/>
                  <a:pt x="2845" y="2951"/>
                </a:cubicBezTo>
                <a:cubicBezTo>
                  <a:pt x="2817" y="2973"/>
                  <a:pt x="2776" y="2969"/>
                  <a:pt x="2754" y="2941"/>
                </a:cubicBezTo>
                <a:cubicBezTo>
                  <a:pt x="2649" y="2811"/>
                  <a:pt x="2474" y="2708"/>
                  <a:pt x="2185" y="2608"/>
                </a:cubicBezTo>
                <a:cubicBezTo>
                  <a:pt x="2145" y="2594"/>
                  <a:pt x="2084" y="2588"/>
                  <a:pt x="2039" y="2586"/>
                </a:cubicBezTo>
                <a:cubicBezTo>
                  <a:pt x="1947" y="2801"/>
                  <a:pt x="1736" y="2941"/>
                  <a:pt x="1499" y="2941"/>
                </a:cubicBezTo>
                <a:cubicBezTo>
                  <a:pt x="1264" y="2941"/>
                  <a:pt x="1053" y="2801"/>
                  <a:pt x="960" y="2587"/>
                </a:cubicBezTo>
                <a:cubicBezTo>
                  <a:pt x="916" y="2588"/>
                  <a:pt x="853" y="2593"/>
                  <a:pt x="810" y="2608"/>
                </a:cubicBezTo>
                <a:cubicBezTo>
                  <a:pt x="330" y="2774"/>
                  <a:pt x="133" y="2964"/>
                  <a:pt x="130" y="3264"/>
                </a:cubicBezTo>
                <a:lnTo>
                  <a:pt x="130" y="3555"/>
                </a:lnTo>
                <a:cubicBezTo>
                  <a:pt x="130" y="3753"/>
                  <a:pt x="291" y="3914"/>
                  <a:pt x="489" y="3914"/>
                </a:cubicBezTo>
                <a:lnTo>
                  <a:pt x="2033" y="3914"/>
                </a:lnTo>
                <a:cubicBezTo>
                  <a:pt x="2069" y="3914"/>
                  <a:pt x="2098" y="3943"/>
                  <a:pt x="2098" y="3979"/>
                </a:cubicBezTo>
                <a:cubicBezTo>
                  <a:pt x="2098" y="4015"/>
                  <a:pt x="2069" y="4045"/>
                  <a:pt x="2033" y="4045"/>
                </a:cubicBezTo>
                <a:lnTo>
                  <a:pt x="2033" y="4045"/>
                </a:lnTo>
                <a:close/>
                <a:moveTo>
                  <a:pt x="3044" y="3529"/>
                </a:moveTo>
                <a:lnTo>
                  <a:pt x="3044" y="3529"/>
                </a:lnTo>
                <a:cubicBezTo>
                  <a:pt x="3033" y="3524"/>
                  <a:pt x="3021" y="3521"/>
                  <a:pt x="3010" y="3521"/>
                </a:cubicBezTo>
                <a:cubicBezTo>
                  <a:pt x="2977" y="3521"/>
                  <a:pt x="2946" y="3541"/>
                  <a:pt x="2932" y="3573"/>
                </a:cubicBezTo>
                <a:cubicBezTo>
                  <a:pt x="2913" y="3616"/>
                  <a:pt x="2933" y="3666"/>
                  <a:pt x="2976" y="3685"/>
                </a:cubicBezTo>
                <a:cubicBezTo>
                  <a:pt x="3019" y="3704"/>
                  <a:pt x="3069" y="3684"/>
                  <a:pt x="3088" y="3641"/>
                </a:cubicBezTo>
                <a:cubicBezTo>
                  <a:pt x="3107" y="3598"/>
                  <a:pt x="3087" y="3547"/>
                  <a:pt x="3044" y="3529"/>
                </a:cubicBezTo>
                <a:lnTo>
                  <a:pt x="3044" y="3529"/>
                </a:lnTo>
                <a:close/>
                <a:moveTo>
                  <a:pt x="2752" y="3850"/>
                </a:moveTo>
                <a:lnTo>
                  <a:pt x="2752" y="3850"/>
                </a:lnTo>
                <a:cubicBezTo>
                  <a:pt x="2744" y="3829"/>
                  <a:pt x="2728" y="3812"/>
                  <a:pt x="2707" y="3803"/>
                </a:cubicBezTo>
                <a:cubicBezTo>
                  <a:pt x="2696" y="3798"/>
                  <a:pt x="2684" y="3796"/>
                  <a:pt x="2673" y="3796"/>
                </a:cubicBezTo>
                <a:cubicBezTo>
                  <a:pt x="2662" y="3796"/>
                  <a:pt x="2652" y="3798"/>
                  <a:pt x="2642" y="3802"/>
                </a:cubicBezTo>
                <a:cubicBezTo>
                  <a:pt x="2620" y="3810"/>
                  <a:pt x="2604" y="3826"/>
                  <a:pt x="2595" y="3847"/>
                </a:cubicBezTo>
                <a:cubicBezTo>
                  <a:pt x="2586" y="3868"/>
                  <a:pt x="2585" y="3891"/>
                  <a:pt x="2593" y="3912"/>
                </a:cubicBezTo>
                <a:cubicBezTo>
                  <a:pt x="2602" y="3933"/>
                  <a:pt x="2618" y="3950"/>
                  <a:pt x="2639" y="3959"/>
                </a:cubicBezTo>
                <a:cubicBezTo>
                  <a:pt x="2659" y="3968"/>
                  <a:pt x="2683" y="3969"/>
                  <a:pt x="2704" y="3960"/>
                </a:cubicBezTo>
                <a:cubicBezTo>
                  <a:pt x="2725" y="3952"/>
                  <a:pt x="2742" y="3936"/>
                  <a:pt x="2751" y="3915"/>
                </a:cubicBezTo>
                <a:cubicBezTo>
                  <a:pt x="2760" y="3894"/>
                  <a:pt x="2760" y="3871"/>
                  <a:pt x="2752" y="3850"/>
                </a:cubicBezTo>
                <a:lnTo>
                  <a:pt x="2752" y="3850"/>
                </a:lnTo>
                <a:close/>
                <a:moveTo>
                  <a:pt x="2613" y="3526"/>
                </a:moveTo>
                <a:lnTo>
                  <a:pt x="2613" y="3526"/>
                </a:lnTo>
                <a:cubicBezTo>
                  <a:pt x="2634" y="3535"/>
                  <a:pt x="2657" y="3536"/>
                  <a:pt x="2678" y="3527"/>
                </a:cubicBezTo>
                <a:cubicBezTo>
                  <a:pt x="2699" y="3519"/>
                  <a:pt x="2716" y="3503"/>
                  <a:pt x="2725" y="3482"/>
                </a:cubicBezTo>
                <a:cubicBezTo>
                  <a:pt x="2744" y="3439"/>
                  <a:pt x="2724" y="3389"/>
                  <a:pt x="2681" y="3370"/>
                </a:cubicBezTo>
                <a:cubicBezTo>
                  <a:pt x="2670" y="3365"/>
                  <a:pt x="2659" y="3363"/>
                  <a:pt x="2647" y="3363"/>
                </a:cubicBezTo>
                <a:cubicBezTo>
                  <a:pt x="2615" y="3363"/>
                  <a:pt x="2583" y="3382"/>
                  <a:pt x="2569" y="3414"/>
                </a:cubicBezTo>
                <a:cubicBezTo>
                  <a:pt x="2560" y="3435"/>
                  <a:pt x="2560" y="3458"/>
                  <a:pt x="2568" y="3479"/>
                </a:cubicBezTo>
                <a:cubicBezTo>
                  <a:pt x="2576" y="3500"/>
                  <a:pt x="2592" y="3517"/>
                  <a:pt x="2613" y="3526"/>
                </a:cubicBezTo>
                <a:lnTo>
                  <a:pt x="2613" y="3526"/>
                </a:lnTo>
                <a:close/>
                <a:moveTo>
                  <a:pt x="2789" y="3790"/>
                </a:moveTo>
                <a:lnTo>
                  <a:pt x="2789" y="3790"/>
                </a:lnTo>
                <a:lnTo>
                  <a:pt x="2892" y="3696"/>
                </a:lnTo>
                <a:cubicBezTo>
                  <a:pt x="2867" y="3662"/>
                  <a:pt x="2856" y="3618"/>
                  <a:pt x="2865" y="3575"/>
                </a:cubicBezTo>
                <a:lnTo>
                  <a:pt x="2769" y="3533"/>
                </a:lnTo>
                <a:cubicBezTo>
                  <a:pt x="2752" y="3557"/>
                  <a:pt x="2729" y="3575"/>
                  <a:pt x="2701" y="3586"/>
                </a:cubicBezTo>
                <a:cubicBezTo>
                  <a:pt x="2690" y="3591"/>
                  <a:pt x="2678" y="3593"/>
                  <a:pt x="2667" y="3595"/>
                </a:cubicBezTo>
                <a:lnTo>
                  <a:pt x="2667" y="3733"/>
                </a:lnTo>
                <a:cubicBezTo>
                  <a:pt x="2689" y="3732"/>
                  <a:pt x="2711" y="3736"/>
                  <a:pt x="2732" y="3745"/>
                </a:cubicBezTo>
                <a:cubicBezTo>
                  <a:pt x="2755" y="3755"/>
                  <a:pt x="2774" y="3771"/>
                  <a:pt x="2789" y="3790"/>
                </a:cubicBezTo>
                <a:lnTo>
                  <a:pt x="2789" y="3790"/>
                </a:lnTo>
                <a:close/>
                <a:moveTo>
                  <a:pt x="3146" y="3666"/>
                </a:moveTo>
                <a:lnTo>
                  <a:pt x="3146" y="3666"/>
                </a:lnTo>
                <a:cubicBezTo>
                  <a:pt x="3121" y="3722"/>
                  <a:pt x="3067" y="3755"/>
                  <a:pt x="3010" y="3755"/>
                </a:cubicBezTo>
                <a:cubicBezTo>
                  <a:pt x="2990" y="3755"/>
                  <a:pt x="2970" y="3751"/>
                  <a:pt x="2950" y="3743"/>
                </a:cubicBezTo>
                <a:cubicBezTo>
                  <a:pt x="2947" y="3741"/>
                  <a:pt x="2944" y="3739"/>
                  <a:pt x="2941" y="3737"/>
                </a:cubicBezTo>
                <a:lnTo>
                  <a:pt x="2817" y="3849"/>
                </a:lnTo>
                <a:cubicBezTo>
                  <a:pt x="2824" y="3879"/>
                  <a:pt x="2821" y="3911"/>
                  <a:pt x="2809" y="3940"/>
                </a:cubicBezTo>
                <a:cubicBezTo>
                  <a:pt x="2793" y="3977"/>
                  <a:pt x="2764" y="4005"/>
                  <a:pt x="2727" y="4019"/>
                </a:cubicBezTo>
                <a:cubicBezTo>
                  <a:pt x="2709" y="4026"/>
                  <a:pt x="2691" y="4029"/>
                  <a:pt x="2673" y="4029"/>
                </a:cubicBezTo>
                <a:cubicBezTo>
                  <a:pt x="2653" y="4029"/>
                  <a:pt x="2632" y="4025"/>
                  <a:pt x="2613" y="4017"/>
                </a:cubicBezTo>
                <a:cubicBezTo>
                  <a:pt x="2577" y="4001"/>
                  <a:pt x="2549" y="3972"/>
                  <a:pt x="2535" y="3935"/>
                </a:cubicBezTo>
                <a:cubicBezTo>
                  <a:pt x="2520" y="3898"/>
                  <a:pt x="2521" y="3858"/>
                  <a:pt x="2537" y="3822"/>
                </a:cubicBezTo>
                <a:cubicBezTo>
                  <a:pt x="2551" y="3790"/>
                  <a:pt x="2574" y="3766"/>
                  <a:pt x="2604" y="3750"/>
                </a:cubicBezTo>
                <a:lnTo>
                  <a:pt x="2604" y="3589"/>
                </a:lnTo>
                <a:cubicBezTo>
                  <a:pt x="2598" y="3587"/>
                  <a:pt x="2593" y="3586"/>
                  <a:pt x="2588" y="3584"/>
                </a:cubicBezTo>
                <a:cubicBezTo>
                  <a:pt x="2552" y="3568"/>
                  <a:pt x="2524" y="3539"/>
                  <a:pt x="2509" y="3502"/>
                </a:cubicBezTo>
                <a:cubicBezTo>
                  <a:pt x="2495" y="3465"/>
                  <a:pt x="2496" y="3425"/>
                  <a:pt x="2511" y="3389"/>
                </a:cubicBezTo>
                <a:cubicBezTo>
                  <a:pt x="2544" y="3314"/>
                  <a:pt x="2632" y="3279"/>
                  <a:pt x="2707" y="3312"/>
                </a:cubicBezTo>
                <a:cubicBezTo>
                  <a:pt x="2771" y="3340"/>
                  <a:pt x="2805" y="3409"/>
                  <a:pt x="2793" y="3475"/>
                </a:cubicBezTo>
                <a:lnTo>
                  <a:pt x="2891" y="3518"/>
                </a:lnTo>
                <a:cubicBezTo>
                  <a:pt x="2932" y="3464"/>
                  <a:pt x="3005" y="3443"/>
                  <a:pt x="3069" y="3471"/>
                </a:cubicBezTo>
                <a:cubicBezTo>
                  <a:pt x="3144" y="3504"/>
                  <a:pt x="3178" y="3591"/>
                  <a:pt x="3146" y="3666"/>
                </a:cubicBezTo>
                <a:lnTo>
                  <a:pt x="3146" y="3666"/>
                </a:lnTo>
                <a:close/>
                <a:moveTo>
                  <a:pt x="3264" y="3675"/>
                </a:moveTo>
                <a:lnTo>
                  <a:pt x="3264" y="3675"/>
                </a:lnTo>
                <a:cubicBezTo>
                  <a:pt x="3264" y="3399"/>
                  <a:pt x="3040" y="3175"/>
                  <a:pt x="2765" y="3175"/>
                </a:cubicBezTo>
                <a:cubicBezTo>
                  <a:pt x="2489" y="3175"/>
                  <a:pt x="2265" y="3399"/>
                  <a:pt x="2265" y="3675"/>
                </a:cubicBezTo>
                <a:cubicBezTo>
                  <a:pt x="2265" y="3950"/>
                  <a:pt x="2489" y="4174"/>
                  <a:pt x="2765" y="4174"/>
                </a:cubicBezTo>
                <a:cubicBezTo>
                  <a:pt x="3040" y="4174"/>
                  <a:pt x="3264" y="3950"/>
                  <a:pt x="3264" y="3675"/>
                </a:cubicBezTo>
                <a:lnTo>
                  <a:pt x="3264" y="3675"/>
                </a:lnTo>
                <a:close/>
                <a:moveTo>
                  <a:pt x="2237" y="4263"/>
                </a:moveTo>
                <a:lnTo>
                  <a:pt x="2237" y="4263"/>
                </a:lnTo>
                <a:cubicBezTo>
                  <a:pt x="2237" y="4260"/>
                  <a:pt x="2237" y="4254"/>
                  <a:pt x="2231" y="4248"/>
                </a:cubicBezTo>
                <a:lnTo>
                  <a:pt x="2200" y="4217"/>
                </a:lnTo>
                <a:cubicBezTo>
                  <a:pt x="2196" y="4213"/>
                  <a:pt x="2191" y="4211"/>
                  <a:pt x="2185" y="4211"/>
                </a:cubicBezTo>
                <a:cubicBezTo>
                  <a:pt x="2179" y="4211"/>
                  <a:pt x="2174" y="4213"/>
                  <a:pt x="2170" y="4217"/>
                </a:cubicBezTo>
                <a:lnTo>
                  <a:pt x="1715" y="4672"/>
                </a:lnTo>
                <a:cubicBezTo>
                  <a:pt x="1710" y="4677"/>
                  <a:pt x="1709" y="4684"/>
                  <a:pt x="1709" y="4687"/>
                </a:cubicBezTo>
                <a:cubicBezTo>
                  <a:pt x="1709" y="4690"/>
                  <a:pt x="1710" y="4697"/>
                  <a:pt x="1715" y="4702"/>
                </a:cubicBezTo>
                <a:lnTo>
                  <a:pt x="1746" y="4733"/>
                </a:lnTo>
                <a:cubicBezTo>
                  <a:pt x="1746" y="4733"/>
                  <a:pt x="1746" y="4733"/>
                  <a:pt x="1746" y="4733"/>
                </a:cubicBezTo>
                <a:cubicBezTo>
                  <a:pt x="1752" y="4739"/>
                  <a:pt x="1758" y="4739"/>
                  <a:pt x="1761" y="4739"/>
                </a:cubicBezTo>
                <a:cubicBezTo>
                  <a:pt x="1765" y="4739"/>
                  <a:pt x="1771" y="4739"/>
                  <a:pt x="1777" y="4733"/>
                </a:cubicBezTo>
                <a:lnTo>
                  <a:pt x="2231" y="4279"/>
                </a:lnTo>
                <a:cubicBezTo>
                  <a:pt x="2237" y="4273"/>
                  <a:pt x="2237" y="4267"/>
                  <a:pt x="2237" y="4263"/>
                </a:cubicBezTo>
                <a:lnTo>
                  <a:pt x="2237" y="4263"/>
                </a:lnTo>
                <a:close/>
                <a:moveTo>
                  <a:pt x="3378" y="3675"/>
                </a:moveTo>
                <a:lnTo>
                  <a:pt x="3378" y="3675"/>
                </a:lnTo>
                <a:cubicBezTo>
                  <a:pt x="3378" y="4013"/>
                  <a:pt x="3103" y="4288"/>
                  <a:pt x="2765" y="4288"/>
                </a:cubicBezTo>
                <a:cubicBezTo>
                  <a:pt x="2617" y="4288"/>
                  <a:pt x="2481" y="4236"/>
                  <a:pt x="2375" y="4149"/>
                </a:cubicBezTo>
                <a:lnTo>
                  <a:pt x="2331" y="4193"/>
                </a:lnTo>
                <a:cubicBezTo>
                  <a:pt x="2344" y="4214"/>
                  <a:pt x="2352" y="4238"/>
                  <a:pt x="2352" y="4263"/>
                </a:cubicBezTo>
                <a:cubicBezTo>
                  <a:pt x="2352" y="4300"/>
                  <a:pt x="2337" y="4334"/>
                  <a:pt x="2312" y="4359"/>
                </a:cubicBezTo>
                <a:lnTo>
                  <a:pt x="1857" y="4814"/>
                </a:lnTo>
                <a:cubicBezTo>
                  <a:pt x="1832" y="4839"/>
                  <a:pt x="1798" y="4854"/>
                  <a:pt x="1761" y="4854"/>
                </a:cubicBezTo>
                <a:cubicBezTo>
                  <a:pt x="1725" y="4854"/>
                  <a:pt x="1691" y="4839"/>
                  <a:pt x="1666" y="4814"/>
                </a:cubicBezTo>
                <a:lnTo>
                  <a:pt x="1665" y="4814"/>
                </a:lnTo>
                <a:lnTo>
                  <a:pt x="1635" y="4783"/>
                </a:lnTo>
                <a:cubicBezTo>
                  <a:pt x="1609" y="4757"/>
                  <a:pt x="1595" y="4723"/>
                  <a:pt x="1595" y="4687"/>
                </a:cubicBezTo>
                <a:cubicBezTo>
                  <a:pt x="1595" y="4651"/>
                  <a:pt x="1609" y="4617"/>
                  <a:pt x="1635" y="4591"/>
                </a:cubicBezTo>
                <a:lnTo>
                  <a:pt x="2089" y="4137"/>
                </a:lnTo>
                <a:cubicBezTo>
                  <a:pt x="2132" y="4093"/>
                  <a:pt x="2198" y="4086"/>
                  <a:pt x="2249" y="4114"/>
                </a:cubicBezTo>
                <a:lnTo>
                  <a:pt x="2294" y="4068"/>
                </a:lnTo>
                <a:cubicBezTo>
                  <a:pt x="2205" y="3962"/>
                  <a:pt x="2151" y="3824"/>
                  <a:pt x="2151" y="3675"/>
                </a:cubicBezTo>
                <a:cubicBezTo>
                  <a:pt x="2151" y="3336"/>
                  <a:pt x="2426" y="3061"/>
                  <a:pt x="2765" y="3061"/>
                </a:cubicBezTo>
                <a:cubicBezTo>
                  <a:pt x="3103" y="3061"/>
                  <a:pt x="3378" y="3336"/>
                  <a:pt x="3378" y="3675"/>
                </a:cubicBezTo>
                <a:lnTo>
                  <a:pt x="3378" y="3675"/>
                </a:lnTo>
                <a:close/>
                <a:moveTo>
                  <a:pt x="1739" y="1346"/>
                </a:moveTo>
                <a:lnTo>
                  <a:pt x="1739" y="1346"/>
                </a:lnTo>
                <a:cubicBezTo>
                  <a:pt x="1785" y="1346"/>
                  <a:pt x="1823" y="1308"/>
                  <a:pt x="1823" y="1262"/>
                </a:cubicBezTo>
                <a:cubicBezTo>
                  <a:pt x="1823" y="1215"/>
                  <a:pt x="1785" y="1177"/>
                  <a:pt x="1739" y="1177"/>
                </a:cubicBezTo>
                <a:cubicBezTo>
                  <a:pt x="1692" y="1177"/>
                  <a:pt x="1654" y="1215"/>
                  <a:pt x="1654" y="1262"/>
                </a:cubicBezTo>
                <a:cubicBezTo>
                  <a:pt x="1654" y="1308"/>
                  <a:pt x="1692" y="1346"/>
                  <a:pt x="1739" y="1346"/>
                </a:cubicBezTo>
                <a:lnTo>
                  <a:pt x="1739" y="1346"/>
                </a:lnTo>
                <a:close/>
                <a:moveTo>
                  <a:pt x="1361" y="1262"/>
                </a:moveTo>
                <a:lnTo>
                  <a:pt x="1361" y="1262"/>
                </a:lnTo>
                <a:cubicBezTo>
                  <a:pt x="1361" y="1308"/>
                  <a:pt x="1323" y="1346"/>
                  <a:pt x="1276" y="1346"/>
                </a:cubicBezTo>
                <a:cubicBezTo>
                  <a:pt x="1230" y="1346"/>
                  <a:pt x="1192" y="1308"/>
                  <a:pt x="1192" y="1262"/>
                </a:cubicBezTo>
                <a:cubicBezTo>
                  <a:pt x="1192" y="1215"/>
                  <a:pt x="1230" y="1177"/>
                  <a:pt x="1276" y="1177"/>
                </a:cubicBezTo>
                <a:cubicBezTo>
                  <a:pt x="1323" y="1177"/>
                  <a:pt x="1361" y="1215"/>
                  <a:pt x="1361" y="1262"/>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04D0C3B9-C124-47EC-9B3A-9BFB03F4CB75}"/>
              </a:ext>
            </a:extLst>
          </p:cNvPr>
          <p:cNvSpPr>
            <a:spLocks noChangeAspect="1" noEditPoints="1"/>
          </p:cNvSpPr>
          <p:nvPr/>
        </p:nvSpPr>
        <p:spPr bwMode="auto">
          <a:xfrm>
            <a:off x="6057099" y="2308555"/>
            <a:ext cx="1418837" cy="1097759"/>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8AF0791D-CA1C-41E8-9C1E-861A7C3430BD}"/>
              </a:ext>
            </a:extLst>
          </p:cNvPr>
          <p:cNvSpPr>
            <a:spLocks noChangeAspect="1" noEditPoints="1"/>
          </p:cNvSpPr>
          <p:nvPr/>
        </p:nvSpPr>
        <p:spPr bwMode="auto">
          <a:xfrm>
            <a:off x="5486401" y="1954441"/>
            <a:ext cx="2523113" cy="2091273"/>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TextBox 31">
            <a:extLst>
              <a:ext uri="{FF2B5EF4-FFF2-40B4-BE49-F238E27FC236}">
                <a16:creationId xmlns:a16="http://schemas.microsoft.com/office/drawing/2014/main" id="{9D749B20-F84D-4A1D-A951-B955C2C1B870}"/>
              </a:ext>
            </a:extLst>
          </p:cNvPr>
          <p:cNvSpPr txBox="1"/>
          <p:nvPr/>
        </p:nvSpPr>
        <p:spPr>
          <a:xfrm>
            <a:off x="4438214" y="2823920"/>
            <a:ext cx="753857" cy="369332"/>
          </a:xfrm>
          <a:prstGeom prst="rect">
            <a:avLst/>
          </a:prstGeom>
          <a:noFill/>
        </p:spPr>
        <p:txBody>
          <a:bodyPr wrap="square" rtlCol="0">
            <a:spAutoFit/>
          </a:bodyPr>
          <a:lstStyle/>
          <a:p>
            <a:pPr algn="ctr"/>
            <a:r>
              <a:rPr lang="de-DE" dirty="0">
                <a:solidFill>
                  <a:schemeClr val="bg1"/>
                </a:solidFill>
              </a:rPr>
              <a:t>HTTP</a:t>
            </a:r>
            <a:endParaRPr lang="en-US" dirty="0">
              <a:solidFill>
                <a:schemeClr val="bg1"/>
              </a:solidFill>
            </a:endParaRPr>
          </a:p>
        </p:txBody>
      </p:sp>
      <p:sp>
        <p:nvSpPr>
          <p:cNvPr id="33" name="TextBox 32">
            <a:extLst>
              <a:ext uri="{FF2B5EF4-FFF2-40B4-BE49-F238E27FC236}">
                <a16:creationId xmlns:a16="http://schemas.microsoft.com/office/drawing/2014/main" id="{9C21ABFE-50E7-4112-95A5-49765FCD94E2}"/>
              </a:ext>
            </a:extLst>
          </p:cNvPr>
          <p:cNvSpPr txBox="1"/>
          <p:nvPr/>
        </p:nvSpPr>
        <p:spPr>
          <a:xfrm>
            <a:off x="2916540" y="2485858"/>
            <a:ext cx="753857" cy="369332"/>
          </a:xfrm>
          <a:prstGeom prst="rect">
            <a:avLst/>
          </a:prstGeom>
          <a:noFill/>
        </p:spPr>
        <p:txBody>
          <a:bodyPr wrap="square" rtlCol="0">
            <a:spAutoFit/>
          </a:bodyPr>
          <a:lstStyle/>
          <a:p>
            <a:pPr algn="ctr"/>
            <a:r>
              <a:rPr lang="de-DE" dirty="0">
                <a:solidFill>
                  <a:schemeClr val="bg1"/>
                </a:solidFill>
              </a:rPr>
              <a:t>HTTP</a:t>
            </a:r>
            <a:endParaRPr lang="en-US" dirty="0">
              <a:solidFill>
                <a:schemeClr val="bg1"/>
              </a:solidFill>
            </a:endParaRPr>
          </a:p>
        </p:txBody>
      </p:sp>
      <p:sp>
        <p:nvSpPr>
          <p:cNvPr id="34" name="TextBox 33">
            <a:extLst>
              <a:ext uri="{FF2B5EF4-FFF2-40B4-BE49-F238E27FC236}">
                <a16:creationId xmlns:a16="http://schemas.microsoft.com/office/drawing/2014/main" id="{9981ED1A-B338-414A-9BAB-0F2091AC0962}"/>
              </a:ext>
            </a:extLst>
          </p:cNvPr>
          <p:cNvSpPr txBox="1"/>
          <p:nvPr/>
        </p:nvSpPr>
        <p:spPr>
          <a:xfrm>
            <a:off x="5565930" y="4087159"/>
            <a:ext cx="2401173" cy="369332"/>
          </a:xfrm>
          <a:prstGeom prst="rect">
            <a:avLst/>
          </a:prstGeom>
          <a:noFill/>
        </p:spPr>
        <p:txBody>
          <a:bodyPr wrap="square" rtlCol="0">
            <a:spAutoFit/>
          </a:bodyPr>
          <a:lstStyle/>
          <a:p>
            <a:pPr algn="ctr"/>
            <a:r>
              <a:rPr lang="de-DE" dirty="0">
                <a:solidFill>
                  <a:schemeClr val="bg1"/>
                </a:solidFill>
              </a:rPr>
              <a:t>REST Call via Code</a:t>
            </a:r>
            <a:endParaRPr lang="en-US" dirty="0">
              <a:solidFill>
                <a:schemeClr val="bg1"/>
              </a:solidFill>
            </a:endParaRPr>
          </a:p>
        </p:txBody>
      </p:sp>
      <p:sp>
        <p:nvSpPr>
          <p:cNvPr id="35" name="TextBox 34">
            <a:extLst>
              <a:ext uri="{FF2B5EF4-FFF2-40B4-BE49-F238E27FC236}">
                <a16:creationId xmlns:a16="http://schemas.microsoft.com/office/drawing/2014/main" id="{F16F447C-BC65-4AB2-ACED-F4B421FB7750}"/>
              </a:ext>
            </a:extLst>
          </p:cNvPr>
          <p:cNvSpPr txBox="1"/>
          <p:nvPr/>
        </p:nvSpPr>
        <p:spPr>
          <a:xfrm>
            <a:off x="400989" y="1110084"/>
            <a:ext cx="513410" cy="3942460"/>
          </a:xfrm>
          <a:prstGeom prst="rect">
            <a:avLst/>
          </a:prstGeom>
          <a:noFill/>
        </p:spPr>
        <p:txBody>
          <a:bodyPr vert="wordArtVert" wrap="square" rtlCol="0">
            <a:spAutoFit/>
          </a:bodyPr>
          <a:lstStyle/>
          <a:p>
            <a:r>
              <a:rPr lang="de-DE" b="1" dirty="0">
                <a:solidFill>
                  <a:schemeClr val="accent3"/>
                </a:solidFill>
              </a:rPr>
              <a:t>APPLIKATION</a:t>
            </a:r>
            <a:endParaRPr lang="en-US" b="1" dirty="0">
              <a:solidFill>
                <a:schemeClr val="accent3"/>
              </a:solidFill>
            </a:endParaRPr>
          </a:p>
        </p:txBody>
      </p:sp>
    </p:spTree>
    <p:extLst>
      <p:ext uri="{BB962C8B-B14F-4D97-AF65-F5344CB8AC3E}">
        <p14:creationId xmlns:p14="http://schemas.microsoft.com/office/powerpoint/2010/main" val="29908837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heme/theme1.xml><?xml version="1.0" encoding="utf-8"?>
<a:theme xmlns:a="http://schemas.openxmlformats.org/drawingml/2006/main" name="SAS">
  <a:themeElements>
    <a:clrScheme name="SAS Forum_2018">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8D2A90"/>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C1EFCE6E-4A51-8F45-86D3-D8C239ACF85F}" vid="{C711A0A3-BFA7-1C4B-88B4-5E2549CF554C}"/>
    </a:ext>
  </a:extLst>
</a:theme>
</file>

<file path=ppt/theme/theme2.xml><?xml version="1.0" encoding="utf-8"?>
<a:theme xmlns:a="http://schemas.openxmlformats.org/drawingml/2006/main" name="SAS Viy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C1EFCE6E-4A51-8F45-86D3-D8C239ACF85F}" vid="{358C271E-87C9-DC41-9D9B-4E8673A94E62}"/>
    </a:ext>
  </a:extLst>
</a:theme>
</file>

<file path=ppt/theme/theme3.xml><?xml version="1.0" encoding="utf-8"?>
<a:theme xmlns:a="http://schemas.openxmlformats.org/drawingml/2006/main" name="ND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C1EFCE6E-4A51-8F45-86D3-D8C239ACF85F}" vid="{0FA53A59-5E04-4246-BAC5-1D4D24D57D1B}"/>
    </a:ext>
  </a:extLst>
</a:theme>
</file>

<file path=ppt/theme/theme4.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SAS-External-16x9</Template>
  <TotalTime>0</TotalTime>
  <Words>1188</Words>
  <Application>Microsoft Office PowerPoint</Application>
  <PresentationFormat>On-screen Show (16:9)</PresentationFormat>
  <Paragraphs>232</Paragraphs>
  <Slides>32</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32</vt:i4>
      </vt:variant>
    </vt:vector>
  </HeadingPairs>
  <TitlesOfParts>
    <vt:vector size="40" baseType="lpstr">
      <vt:lpstr>Arial</vt:lpstr>
      <vt:lpstr>Calibri</vt:lpstr>
      <vt:lpstr>Calibri Light</vt:lpstr>
      <vt:lpstr>Courier New</vt:lpstr>
      <vt:lpstr>Wingdings</vt:lpstr>
      <vt:lpstr>SAS</vt:lpstr>
      <vt:lpstr>SAS Viya</vt:lpstr>
      <vt:lpstr>NDA</vt:lpstr>
      <vt:lpstr>PowerPoint Presentation</vt:lpstr>
      <vt:lpstr>Advanced Analytics heute</vt:lpstr>
      <vt:lpstr>The Analytics Life Cycle for Predictive Models</vt:lpstr>
      <vt:lpstr>Warum Model Management?</vt:lpstr>
      <vt:lpstr>Anforderungen an ein Model Management System</vt:lpstr>
      <vt:lpstr>Anforderungen an ein Model Management System</vt:lpstr>
      <vt:lpstr>Automatisierung</vt:lpstr>
      <vt:lpstr>Modell-Zoo</vt:lpstr>
      <vt:lpstr>{Rest} in a Nutshell – SAS® Model Manager Rest APIs</vt:lpstr>
      <vt:lpstr>{Rest} in a Nutshell – SAS® Model Manager Rest APIs</vt:lpstr>
      <vt:lpstr>{Rest} in a Nutshell – SAS® Model Manager Rest APIs</vt:lpstr>
      <vt:lpstr>{Rest} in a Nutshell – SAS® Model Manager Rest APIs</vt:lpstr>
      <vt:lpstr>Lifecycle Management am Beispiel Python</vt:lpstr>
      <vt:lpstr>Automatisierung</vt:lpstr>
      <vt:lpstr>Automatisierung</vt:lpstr>
      <vt:lpstr>Automatisierung</vt:lpstr>
      <vt:lpstr>Automatisierung</vt:lpstr>
      <vt:lpstr>Automatisierung</vt:lpstr>
      <vt:lpstr>Automatisierung</vt:lpstr>
      <vt:lpstr>Automatisierung</vt:lpstr>
      <vt:lpstr>Automatisierung</vt:lpstr>
      <vt:lpstr>Automatisierung</vt:lpstr>
      <vt:lpstr>Automatisierung</vt:lpstr>
      <vt:lpstr>Automatisierung</vt:lpstr>
      <vt:lpstr>Automatisierung und Standardisierung durch Workflow Management</vt:lpstr>
      <vt:lpstr>SAS Workflow Manager</vt:lpstr>
      <vt:lpstr>SAS Workflow Manager – Design</vt:lpstr>
      <vt:lpstr>Workflow Definitionen &amp; Instanzen</vt:lpstr>
      <vt:lpstr>SAS® Model Manager</vt:lpstr>
      <vt:lpstr>Service REST Aufgabe: Model registrieren</vt:lpstr>
      <vt:lpstr>Weiterführende Literatur</vt:lpstr>
      <vt:lpstr>Besuchen Sie auch die Experience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2017-01-30T08:37:06Z</dcterms:created>
  <dcterms:modified xsi:type="dcterms:W3CDTF">2018-07-19T15:15:10Z</dcterms:modified>
</cp:coreProperties>
</file>