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322" r:id="rId2"/>
    <p:sldId id="498" r:id="rId3"/>
    <p:sldId id="518" r:id="rId4"/>
    <p:sldId id="472" r:id="rId5"/>
    <p:sldId id="483" r:id="rId6"/>
    <p:sldId id="484" r:id="rId7"/>
    <p:sldId id="485" r:id="rId8"/>
    <p:sldId id="486" r:id="rId9"/>
    <p:sldId id="487" r:id="rId10"/>
    <p:sldId id="488" r:id="rId11"/>
    <p:sldId id="489" r:id="rId12"/>
    <p:sldId id="497" r:id="rId13"/>
    <p:sldId id="490" r:id="rId14"/>
    <p:sldId id="491" r:id="rId15"/>
    <p:sldId id="493" r:id="rId16"/>
    <p:sldId id="500" r:id="rId17"/>
    <p:sldId id="501" r:id="rId18"/>
    <p:sldId id="502" r:id="rId19"/>
    <p:sldId id="503" r:id="rId20"/>
    <p:sldId id="504" r:id="rId21"/>
    <p:sldId id="505" r:id="rId22"/>
    <p:sldId id="506" r:id="rId23"/>
    <p:sldId id="507" r:id="rId24"/>
    <p:sldId id="508" r:id="rId25"/>
    <p:sldId id="509" r:id="rId26"/>
    <p:sldId id="511" r:id="rId27"/>
    <p:sldId id="513" r:id="rId28"/>
    <p:sldId id="514" r:id="rId29"/>
    <p:sldId id="512" r:id="rId30"/>
    <p:sldId id="520" r:id="rId31"/>
    <p:sldId id="521" r:id="rId32"/>
    <p:sldId id="522" r:id="rId33"/>
    <p:sldId id="524" r:id="rId34"/>
    <p:sldId id="525" r:id="rId35"/>
    <p:sldId id="526" r:id="rId36"/>
    <p:sldId id="528" r:id="rId37"/>
    <p:sldId id="530" r:id="rId38"/>
    <p:sldId id="531" r:id="rId39"/>
    <p:sldId id="529" r:id="rId40"/>
    <p:sldId id="532" r:id="rId41"/>
    <p:sldId id="535" r:id="rId42"/>
    <p:sldId id="400" r:id="rId43"/>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C6A10"/>
    <a:srgbClr val="E8E8E8"/>
    <a:srgbClr val="E0E0E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279" autoAdjust="0"/>
    <p:restoredTop sz="94624"/>
  </p:normalViewPr>
  <p:slideViewPr>
    <p:cSldViewPr>
      <p:cViewPr varScale="1">
        <p:scale>
          <a:sx n="75" d="100"/>
          <a:sy n="75" d="100"/>
        </p:scale>
        <p:origin x="-366" y="-84"/>
      </p:cViewPr>
      <p:guideLst>
        <p:guide orient="horz" pos="2160"/>
        <p:guide pos="3839"/>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12/5/2023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dirty="0"/>
          </a:p>
        </p:txBody>
      </p:sp>
    </p:spTree>
    <p:extLst>
      <p:ext uri="{BB962C8B-B14F-4D97-AF65-F5344CB8AC3E}">
        <p14:creationId xmlns:p14="http://schemas.microsoft.com/office/powerpoint/2010/main" xmlns="" val="2861118911"/>
      </p:ext>
    </p:extLst>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165" algn="l" defTabSz="1219200" rtl="0" eaLnBrk="1" latinLnBrk="0" hangingPunct="1">
      <a:defRPr sz="1600" kern="1200">
        <a:solidFill>
          <a:schemeClr val="tx1"/>
        </a:solidFill>
        <a:latin typeface="+mn-lt"/>
        <a:ea typeface="+mn-ea"/>
        <a:cs typeface="+mn-cs"/>
      </a:defRPr>
    </a:lvl4pPr>
    <a:lvl5pPr marL="2437765" algn="l" defTabSz="1219200" rtl="0" eaLnBrk="1" latinLnBrk="0" hangingPunct="1">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a:t>You can safely remove this slide. This slide</a:t>
            </a:r>
            <a:r>
              <a:rPr lang="en-US" baseline="0" dirty="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xmlns="" val="281432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553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9578D6DB-6798-42D2-B9AD-FC6F1C72FC30}" type="datetimeFigureOut">
              <a:rPr lang="en-US" smtClean="0"/>
              <a:pPr/>
              <a:t>12/5/2023</a:t>
            </a:fld>
            <a:endParaRPr lang="en-US" dirty="0"/>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5325" y="6400798"/>
            <a:ext cx="2844059" cy="365125"/>
          </a:xfrm>
          <a:prstGeom prst="rect">
            <a:avLst/>
          </a:prstGeom>
        </p:spPr>
        <p:txBody>
          <a:bodyPr/>
          <a:lstStyle/>
          <a:p>
            <a:fld id="{E5EDE275-BE14-4364-AEA2-5F5667C0FD4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12/5/2023</a:t>
            </a:fld>
            <a:endParaRPr lang="en-US" dirty="0"/>
          </a:p>
        </p:txBody>
      </p:sp>
      <p:sp>
        <p:nvSpPr>
          <p:cNvPr id="6" name="Footer Placeholder 5"/>
          <p:cNvSpPr>
            <a:spLocks noGrp="1"/>
          </p:cNvSpPr>
          <p:nvPr>
            <p:ph type="ftr" sz="quarter" idx="11"/>
          </p:nvPr>
        </p:nvSpPr>
        <p:spPr>
          <a:xfrm>
            <a:off x="4164515" y="6356351"/>
            <a:ext cx="3859795"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12/5/2023</a:t>
            </a:fld>
            <a:endParaRPr lang="en-US" dirty="0"/>
          </a:p>
        </p:txBody>
      </p:sp>
      <p:sp>
        <p:nvSpPr>
          <p:cNvPr id="6" name="Footer Placeholder 5"/>
          <p:cNvSpPr>
            <a:spLocks noGrp="1"/>
          </p:cNvSpPr>
          <p:nvPr>
            <p:ph type="ftr" sz="quarter" idx="11"/>
          </p:nvPr>
        </p:nvSpPr>
        <p:spPr>
          <a:xfrm>
            <a:off x="4164515" y="6356351"/>
            <a:ext cx="3859795"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12/5/2023</a:t>
            </a:fld>
            <a:endParaRPr lang="en-US" dirty="0"/>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12/5/2023</a:t>
            </a:fld>
            <a:endParaRPr lang="en-US" dirty="0"/>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7834" y="2870633"/>
            <a:ext cx="5930678"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12/5/2023</a:t>
            </a:fld>
            <a:endParaRPr lang="en-US" dirty="0"/>
          </a:p>
        </p:txBody>
      </p:sp>
      <p:sp>
        <p:nvSpPr>
          <p:cNvPr id="4" name="Footer Placeholder 3"/>
          <p:cNvSpPr>
            <a:spLocks noGrp="1"/>
          </p:cNvSpPr>
          <p:nvPr>
            <p:ph type="ftr" sz="quarter" idx="11"/>
          </p:nvPr>
        </p:nvSpPr>
        <p:spPr>
          <a:xfrm>
            <a:off x="4164515" y="6356351"/>
            <a:ext cx="3859795"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12/5/2023</a:t>
            </a:fld>
            <a:endParaRPr lang="en-US" dirty="0"/>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12/5/2023</a:t>
            </a:fld>
            <a:endParaRPr lang="en-US" dirty="0"/>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12/5/2023</a:t>
            </a:fld>
            <a:endParaRPr lang="en-US" dirty="0"/>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12/5/2023</a:t>
            </a:fld>
            <a:endParaRPr lang="en-US" dirty="0"/>
          </a:p>
        </p:txBody>
      </p:sp>
      <p:sp>
        <p:nvSpPr>
          <p:cNvPr id="6" name="Footer Placeholder 5"/>
          <p:cNvSpPr>
            <a:spLocks noGrp="1"/>
          </p:cNvSpPr>
          <p:nvPr>
            <p:ph type="ftr" sz="quarter" idx="11"/>
          </p:nvPr>
        </p:nvSpPr>
        <p:spPr>
          <a:xfrm>
            <a:off x="4164515" y="6356351"/>
            <a:ext cx="3859795"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12/5/2023</a:t>
            </a:fld>
            <a:endParaRPr lang="en-US" dirty="0"/>
          </a:p>
        </p:txBody>
      </p:sp>
      <p:sp>
        <p:nvSpPr>
          <p:cNvPr id="8" name="Footer Placeholder 7"/>
          <p:cNvSpPr>
            <a:spLocks noGrp="1"/>
          </p:cNvSpPr>
          <p:nvPr>
            <p:ph type="ftr" sz="quarter" idx="11"/>
          </p:nvPr>
        </p:nvSpPr>
        <p:spPr>
          <a:xfrm>
            <a:off x="4164515" y="6356351"/>
            <a:ext cx="3859795"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12/5/2023</a:t>
            </a:fld>
            <a:endParaRPr lang="en-US" dirty="0"/>
          </a:p>
        </p:txBody>
      </p:sp>
      <p:sp>
        <p:nvSpPr>
          <p:cNvPr id="4" name="Footer Placeholder 3"/>
          <p:cNvSpPr>
            <a:spLocks noGrp="1"/>
          </p:cNvSpPr>
          <p:nvPr>
            <p:ph type="ftr" sz="quarter" idx="11"/>
          </p:nvPr>
        </p:nvSpPr>
        <p:spPr>
          <a:xfrm>
            <a:off x="4164515" y="6356351"/>
            <a:ext cx="3859795"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12/5/2023</a:t>
            </a:fld>
            <a:endParaRPr lang="en-US" dirty="0"/>
          </a:p>
        </p:txBody>
      </p:sp>
      <p:sp>
        <p:nvSpPr>
          <p:cNvPr id="4" name="Footer Placeholder 3"/>
          <p:cNvSpPr>
            <a:spLocks noGrp="1"/>
          </p:cNvSpPr>
          <p:nvPr>
            <p:ph type="ftr" sz="quarter" idx="11"/>
          </p:nvPr>
        </p:nvSpPr>
        <p:spPr>
          <a:xfrm>
            <a:off x="4164515" y="6356351"/>
            <a:ext cx="3859795"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1"/>
            <a:ext cx="2844059" cy="365125"/>
          </a:xfrm>
          <a:prstGeom prst="rect">
            <a:avLst/>
          </a:prstGeom>
        </p:spPr>
        <p:txBody>
          <a:bodyPr/>
          <a:lstStyle/>
          <a:p>
            <a:fld id="{425404F2-BE9A-4460-8815-8F645183555F}" type="datetimeFigureOut">
              <a:rPr lang="en-US" smtClean="0"/>
              <a:pPr/>
              <a:t>12/5/2023</a:t>
            </a:fld>
            <a:endParaRPr lang="en-US" dirty="0"/>
          </a:p>
        </p:txBody>
      </p:sp>
      <p:sp>
        <p:nvSpPr>
          <p:cNvPr id="3" name="Footer Placeholder 2"/>
          <p:cNvSpPr>
            <a:spLocks noGrp="1"/>
          </p:cNvSpPr>
          <p:nvPr>
            <p:ph type="ftr" sz="quarter" idx="11"/>
          </p:nvPr>
        </p:nvSpPr>
        <p:spPr>
          <a:xfrm>
            <a:off x="4164515" y="6356351"/>
            <a:ext cx="3859795"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35325" y="6400798"/>
            <a:ext cx="2844059" cy="365125"/>
          </a:xfrm>
          <a:prstGeom prst="rect">
            <a:avLst/>
          </a:prstGeom>
        </p:spPr>
        <p:txBody>
          <a:bodyPr/>
          <a:lstStyle/>
          <a:p>
            <a:fld id="{96E69268-9C8B-4EBF-A9EE-DC5DC2D48DC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32"/>
          <p:cNvGrpSpPr/>
          <p:nvPr/>
        </p:nvGrpSpPr>
        <p:grpSpPr>
          <a:xfrm>
            <a:off x="-4789" y="6513360"/>
            <a:ext cx="12193614" cy="346028"/>
            <a:chOff x="-4789" y="6513360"/>
            <a:chExt cx="12246002" cy="346028"/>
          </a:xfrm>
        </p:grpSpPr>
        <p:sp>
          <p:nvSpPr>
            <p:cNvPr id="8" name="Rectangle 7"/>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9" name="Round Diagonal Corner Rectangle 3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Python Programming</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Rectangle 9"/>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4</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11" name="Group 36"/>
          <p:cNvGrpSpPr/>
          <p:nvPr/>
        </p:nvGrpSpPr>
        <p:grpSpPr>
          <a:xfrm>
            <a:off x="-26269" y="-27384"/>
            <a:ext cx="12245183" cy="95029"/>
            <a:chOff x="-26269" y="-27384"/>
            <a:chExt cx="12245183" cy="95029"/>
          </a:xfrm>
        </p:grpSpPr>
        <p:sp>
          <p:nvSpPr>
            <p:cNvPr id="12" name="Rectangle 11"/>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1219200" rtl="0" eaLnBrk="1" latinLnBrk="0" hangingPunct="1">
        <a:spcBef>
          <a:spcPct val="0"/>
        </a:spcBef>
        <a:buNone/>
        <a:defRPr sz="36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3600" kern="1200">
          <a:solidFill>
            <a:schemeClr val="tx1"/>
          </a:solidFill>
          <a:latin typeface="+mj-lt"/>
          <a:ea typeface="+mn-ea"/>
          <a:cs typeface="+mn-cs"/>
        </a:defRPr>
      </a:lvl1pPr>
      <a:lvl2pPr marL="990600" indent="-381000" algn="l" defTabSz="1219200" rtl="0" eaLnBrk="1" latinLnBrk="0" hangingPunct="1">
        <a:spcBef>
          <a:spcPct val="20000"/>
        </a:spcBef>
        <a:buFont typeface="Arial" panose="020B0604020202020204" pitchFamily="34" charset="0"/>
        <a:buChar char="–"/>
        <a:defRPr sz="3200" kern="1200">
          <a:solidFill>
            <a:schemeClr val="tx1"/>
          </a:solidFill>
          <a:latin typeface="+mj-lt"/>
          <a:ea typeface="+mn-ea"/>
          <a:cs typeface="+mn-cs"/>
        </a:defRPr>
      </a:lvl2pPr>
      <a:lvl3pPr marL="1524000" indent="-304800" algn="l" defTabSz="1219200" rtl="0" eaLnBrk="1" latinLnBrk="0" hangingPunct="1">
        <a:spcBef>
          <a:spcPct val="20000"/>
        </a:spcBef>
        <a:buFont typeface="Arial" panose="020B0604020202020204" pitchFamily="34" charset="0"/>
        <a:buChar char="•"/>
        <a:defRPr sz="2400" kern="1200">
          <a:solidFill>
            <a:schemeClr val="tx1"/>
          </a:solidFill>
          <a:latin typeface="+mj-lt"/>
          <a:ea typeface="+mn-ea"/>
          <a:cs typeface="+mn-cs"/>
        </a:defRPr>
      </a:lvl3pPr>
      <a:lvl4pPr marL="2132965" indent="-304800" algn="l" defTabSz="12192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4pPr>
      <a:lvl5pPr marL="2742565" indent="-304800" algn="l" defTabSz="12192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5pPr>
      <a:lvl6pPr marL="33521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edureka.co/blog/what-is-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www.codingninjas.com/studio/library/an-introduction-to-javascript"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EV REDDY\Desktop\MRUniversity\MRU_Logo_Reverse.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237816" y="260648"/>
            <a:ext cx="1388588" cy="123952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4237024" y="3429000"/>
            <a:ext cx="3175869" cy="1938992"/>
          </a:xfrm>
          <a:prstGeom prst="rect">
            <a:avLst/>
          </a:prstGeom>
          <a:noFill/>
        </p:spPr>
        <p:txBody>
          <a:bodyPr wrap="none" rtlCol="0">
            <a:spAutoFit/>
          </a:bodyPr>
          <a:lstStyle/>
          <a:p>
            <a:r>
              <a:rPr lang="en-US" sz="6000" dirty="0" smtClean="0">
                <a:solidFill>
                  <a:schemeClr val="accent6">
                    <a:lumMod val="20000"/>
                    <a:lumOff val="80000"/>
                  </a:schemeClr>
                </a:solidFill>
                <a:latin typeface="Times New Roman" panose="02020603050405020304" pitchFamily="18" charset="0"/>
                <a:cs typeface="Times New Roman" panose="02020603050405020304" pitchFamily="18" charset="0"/>
              </a:rPr>
              <a:t>Bootstrap</a:t>
            </a:r>
          </a:p>
          <a:p>
            <a:endParaRPr lang="en-US" sz="6000"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grpSp>
        <p:nvGrpSpPr>
          <p:cNvPr id="3" name="Group 3"/>
          <p:cNvGrpSpPr/>
          <p:nvPr/>
        </p:nvGrpSpPr>
        <p:grpSpPr>
          <a:xfrm>
            <a:off x="549796" y="4338995"/>
            <a:ext cx="1709835" cy="1662874"/>
            <a:chOff x="-2617787" y="3359151"/>
            <a:chExt cx="2068511" cy="1935162"/>
          </a:xfrm>
        </p:grpSpPr>
        <p:sp>
          <p:nvSpPr>
            <p:cNvPr id="5" name="Freeform 137"/>
            <p:cNvSpPr/>
            <p:nvPr/>
          </p:nvSpPr>
          <p:spPr bwMode="auto">
            <a:xfrm>
              <a:off x="-2617787" y="3835401"/>
              <a:ext cx="985837" cy="906463"/>
            </a:xfrm>
            <a:custGeom>
              <a:avLst/>
              <a:gdLst>
                <a:gd name="T0" fmla="*/ 771 w 938"/>
                <a:gd name="T1" fmla="*/ 717 h 861"/>
                <a:gd name="T2" fmla="*/ 921 w 938"/>
                <a:gd name="T3" fmla="*/ 772 h 861"/>
                <a:gd name="T4" fmla="*/ 761 w 938"/>
                <a:gd name="T5" fmla="*/ 842 h 861"/>
                <a:gd name="T6" fmla="*/ 372 w 938"/>
                <a:gd name="T7" fmla="*/ 844 h 861"/>
                <a:gd name="T8" fmla="*/ 153 w 938"/>
                <a:gd name="T9" fmla="*/ 692 h 861"/>
                <a:gd name="T10" fmla="*/ 10 w 938"/>
                <a:gd name="T11" fmla="*/ 80 h 861"/>
                <a:gd name="T12" fmla="*/ 51 w 938"/>
                <a:gd name="T13" fmla="*/ 11 h 861"/>
                <a:gd name="T14" fmla="*/ 122 w 938"/>
                <a:gd name="T15" fmla="*/ 129 h 861"/>
                <a:gd name="T16" fmla="*/ 343 w 938"/>
                <a:gd name="T17" fmla="*/ 702 h 861"/>
                <a:gd name="T18" fmla="*/ 400 w 938"/>
                <a:gd name="T19" fmla="*/ 721 h 861"/>
                <a:gd name="T20" fmla="*/ 771 w 938"/>
                <a:gd name="T21" fmla="*/ 717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8" h="861">
                  <a:moveTo>
                    <a:pt x="771" y="717"/>
                  </a:moveTo>
                  <a:cubicBezTo>
                    <a:pt x="771" y="717"/>
                    <a:pt x="901" y="687"/>
                    <a:pt x="921" y="772"/>
                  </a:cubicBezTo>
                  <a:cubicBezTo>
                    <a:pt x="938" y="845"/>
                    <a:pt x="761" y="842"/>
                    <a:pt x="761" y="842"/>
                  </a:cubicBezTo>
                  <a:cubicBezTo>
                    <a:pt x="372" y="844"/>
                    <a:pt x="372" y="844"/>
                    <a:pt x="372" y="844"/>
                  </a:cubicBezTo>
                  <a:cubicBezTo>
                    <a:pt x="372" y="844"/>
                    <a:pt x="225" y="861"/>
                    <a:pt x="153" y="692"/>
                  </a:cubicBezTo>
                  <a:cubicBezTo>
                    <a:pt x="80" y="523"/>
                    <a:pt x="10" y="80"/>
                    <a:pt x="10" y="80"/>
                  </a:cubicBezTo>
                  <a:cubicBezTo>
                    <a:pt x="10" y="80"/>
                    <a:pt x="0" y="19"/>
                    <a:pt x="51" y="11"/>
                  </a:cubicBezTo>
                  <a:cubicBezTo>
                    <a:pt x="110" y="0"/>
                    <a:pt x="122" y="129"/>
                    <a:pt x="122" y="129"/>
                  </a:cubicBezTo>
                  <a:cubicBezTo>
                    <a:pt x="122" y="129"/>
                    <a:pt x="212" y="676"/>
                    <a:pt x="343" y="702"/>
                  </a:cubicBezTo>
                  <a:cubicBezTo>
                    <a:pt x="363" y="706"/>
                    <a:pt x="379" y="722"/>
                    <a:pt x="400" y="721"/>
                  </a:cubicBezTo>
                  <a:lnTo>
                    <a:pt x="771" y="717"/>
                  </a:lnTo>
                  <a:close/>
                </a:path>
              </a:pathLst>
            </a:custGeom>
            <a:solidFill>
              <a:schemeClr val="accent4"/>
            </a:solidFill>
            <a:ln w="9525">
              <a:noFill/>
              <a:round/>
            </a:ln>
          </p:spPr>
          <p:txBody>
            <a:bodyPr vert="horz" wrap="square" lIns="91440" tIns="45720" rIns="91440" bIns="45720" numCol="1" anchor="t" anchorCtr="0" compatLnSpc="1"/>
            <a:lstStyle/>
            <a:p>
              <a:endParaRPr lang="en-IN" dirty="0"/>
            </a:p>
          </p:txBody>
        </p:sp>
        <p:sp>
          <p:nvSpPr>
            <p:cNvPr id="6" name="Freeform 138"/>
            <p:cNvSpPr/>
            <p:nvPr/>
          </p:nvSpPr>
          <p:spPr bwMode="auto">
            <a:xfrm>
              <a:off x="-1447800" y="4116388"/>
              <a:ext cx="233362" cy="125413"/>
            </a:xfrm>
            <a:custGeom>
              <a:avLst/>
              <a:gdLst>
                <a:gd name="T0" fmla="*/ 4 w 221"/>
                <a:gd name="T1" fmla="*/ 9 h 120"/>
                <a:gd name="T2" fmla="*/ 127 w 221"/>
                <a:gd name="T3" fmla="*/ 1 h 120"/>
                <a:gd name="T4" fmla="*/ 152 w 221"/>
                <a:gd name="T5" fmla="*/ 13 h 120"/>
                <a:gd name="T6" fmla="*/ 221 w 221"/>
                <a:gd name="T7" fmla="*/ 117 h 120"/>
                <a:gd name="T8" fmla="*/ 163 w 221"/>
                <a:gd name="T9" fmla="*/ 120 h 120"/>
                <a:gd name="T10" fmla="*/ 130 w 221"/>
                <a:gd name="T11" fmla="*/ 69 h 120"/>
                <a:gd name="T12" fmla="*/ 0 w 221"/>
                <a:gd name="T13" fmla="*/ 69 h 120"/>
                <a:gd name="T14" fmla="*/ 4 w 221"/>
                <a:gd name="T15" fmla="*/ 9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 h="120">
                  <a:moveTo>
                    <a:pt x="4" y="9"/>
                  </a:moveTo>
                  <a:cubicBezTo>
                    <a:pt x="127" y="1"/>
                    <a:pt x="127" y="1"/>
                    <a:pt x="127" y="1"/>
                  </a:cubicBezTo>
                  <a:cubicBezTo>
                    <a:pt x="137" y="0"/>
                    <a:pt x="147" y="5"/>
                    <a:pt x="152" y="13"/>
                  </a:cubicBezTo>
                  <a:cubicBezTo>
                    <a:pt x="221" y="117"/>
                    <a:pt x="221" y="117"/>
                    <a:pt x="221" y="117"/>
                  </a:cubicBezTo>
                  <a:cubicBezTo>
                    <a:pt x="163" y="120"/>
                    <a:pt x="163" y="120"/>
                    <a:pt x="163" y="120"/>
                  </a:cubicBezTo>
                  <a:cubicBezTo>
                    <a:pt x="130" y="69"/>
                    <a:pt x="130" y="69"/>
                    <a:pt x="130" y="69"/>
                  </a:cubicBezTo>
                  <a:cubicBezTo>
                    <a:pt x="130" y="69"/>
                    <a:pt x="35" y="93"/>
                    <a:pt x="0" y="69"/>
                  </a:cubicBezTo>
                  <a:lnTo>
                    <a:pt x="4" y="9"/>
                  </a:lnTo>
                  <a:close/>
                </a:path>
              </a:pathLst>
            </a:custGeom>
            <a:solidFill>
              <a:srgbClr val="F4AF7C"/>
            </a:solidFill>
            <a:ln w="9525">
              <a:noFill/>
              <a:round/>
            </a:ln>
          </p:spPr>
          <p:txBody>
            <a:bodyPr vert="horz" wrap="square" lIns="91440" tIns="45720" rIns="91440" bIns="45720" numCol="1" anchor="t" anchorCtr="0" compatLnSpc="1"/>
            <a:lstStyle/>
            <a:p>
              <a:endParaRPr lang="en-IN" dirty="0"/>
            </a:p>
          </p:txBody>
        </p:sp>
        <p:sp>
          <p:nvSpPr>
            <p:cNvPr id="7" name="Freeform 139"/>
            <p:cNvSpPr/>
            <p:nvPr/>
          </p:nvSpPr>
          <p:spPr bwMode="auto">
            <a:xfrm>
              <a:off x="-2108200" y="3771901"/>
              <a:ext cx="676275" cy="468313"/>
            </a:xfrm>
            <a:custGeom>
              <a:avLst/>
              <a:gdLst>
                <a:gd name="T0" fmla="*/ 138 w 643"/>
                <a:gd name="T1" fmla="*/ 0 h 446"/>
                <a:gd name="T2" fmla="*/ 302 w 643"/>
                <a:gd name="T3" fmla="*/ 305 h 446"/>
                <a:gd name="T4" fmla="*/ 643 w 643"/>
                <a:gd name="T5" fmla="*/ 316 h 446"/>
                <a:gd name="T6" fmla="*/ 643 w 643"/>
                <a:gd name="T7" fmla="*/ 428 h 446"/>
                <a:gd name="T8" fmla="*/ 283 w 643"/>
                <a:gd name="T9" fmla="*/ 444 h 446"/>
                <a:gd name="T10" fmla="*/ 164 w 643"/>
                <a:gd name="T11" fmla="*/ 384 h 446"/>
                <a:gd name="T12" fmla="*/ 0 w 643"/>
                <a:gd name="T13" fmla="*/ 89 h 446"/>
                <a:gd name="T14" fmla="*/ 138 w 643"/>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446">
                  <a:moveTo>
                    <a:pt x="138" y="0"/>
                  </a:moveTo>
                  <a:cubicBezTo>
                    <a:pt x="302" y="305"/>
                    <a:pt x="302" y="305"/>
                    <a:pt x="302" y="305"/>
                  </a:cubicBezTo>
                  <a:cubicBezTo>
                    <a:pt x="643" y="316"/>
                    <a:pt x="643" y="316"/>
                    <a:pt x="643" y="316"/>
                  </a:cubicBezTo>
                  <a:cubicBezTo>
                    <a:pt x="643" y="428"/>
                    <a:pt x="643" y="428"/>
                    <a:pt x="643" y="428"/>
                  </a:cubicBezTo>
                  <a:cubicBezTo>
                    <a:pt x="283" y="444"/>
                    <a:pt x="283" y="444"/>
                    <a:pt x="283" y="444"/>
                  </a:cubicBezTo>
                  <a:cubicBezTo>
                    <a:pt x="236" y="446"/>
                    <a:pt x="190" y="423"/>
                    <a:pt x="164" y="384"/>
                  </a:cubicBezTo>
                  <a:cubicBezTo>
                    <a:pt x="0" y="89"/>
                    <a:pt x="0" y="89"/>
                    <a:pt x="0" y="89"/>
                  </a:cubicBezTo>
                  <a:lnTo>
                    <a:pt x="138" y="0"/>
                  </a:lnTo>
                  <a:close/>
                </a:path>
              </a:pathLst>
            </a:custGeom>
            <a:solidFill>
              <a:schemeClr val="accent2">
                <a:lumMod val="90000"/>
              </a:schemeClr>
            </a:solidFill>
            <a:ln w="9525">
              <a:noFill/>
              <a:round/>
            </a:ln>
          </p:spPr>
          <p:txBody>
            <a:bodyPr vert="horz" wrap="square" lIns="91440" tIns="45720" rIns="91440" bIns="45720" numCol="1" anchor="t" anchorCtr="0" compatLnSpc="1"/>
            <a:lstStyle/>
            <a:p>
              <a:endParaRPr lang="en-IN" dirty="0"/>
            </a:p>
          </p:txBody>
        </p:sp>
        <p:sp>
          <p:nvSpPr>
            <p:cNvPr id="8" name="Freeform 140"/>
            <p:cNvSpPr/>
            <p:nvPr/>
          </p:nvSpPr>
          <p:spPr bwMode="auto">
            <a:xfrm>
              <a:off x="-1473200" y="4103688"/>
              <a:ext cx="41275" cy="120650"/>
            </a:xfrm>
            <a:custGeom>
              <a:avLst/>
              <a:gdLst>
                <a:gd name="T0" fmla="*/ 26 w 26"/>
                <a:gd name="T1" fmla="*/ 0 h 76"/>
                <a:gd name="T2" fmla="*/ 26 w 26"/>
                <a:gd name="T3" fmla="*/ 74 h 76"/>
                <a:gd name="T4" fmla="*/ 0 w 26"/>
                <a:gd name="T5" fmla="*/ 76 h 76"/>
                <a:gd name="T6" fmla="*/ 0 w 26"/>
                <a:gd name="T7" fmla="*/ 0 h 76"/>
                <a:gd name="T8" fmla="*/ 26 w 26"/>
                <a:gd name="T9" fmla="*/ 0 h 76"/>
              </a:gdLst>
              <a:ahLst/>
              <a:cxnLst>
                <a:cxn ang="0">
                  <a:pos x="T0" y="T1"/>
                </a:cxn>
                <a:cxn ang="0">
                  <a:pos x="T2" y="T3"/>
                </a:cxn>
                <a:cxn ang="0">
                  <a:pos x="T4" y="T5"/>
                </a:cxn>
                <a:cxn ang="0">
                  <a:pos x="T6" y="T7"/>
                </a:cxn>
                <a:cxn ang="0">
                  <a:pos x="T8" y="T9"/>
                </a:cxn>
              </a:cxnLst>
              <a:rect l="0" t="0" r="r" b="b"/>
              <a:pathLst>
                <a:path w="26" h="76">
                  <a:moveTo>
                    <a:pt x="26" y="0"/>
                  </a:moveTo>
                  <a:lnTo>
                    <a:pt x="26" y="74"/>
                  </a:lnTo>
                  <a:lnTo>
                    <a:pt x="0" y="76"/>
                  </a:lnTo>
                  <a:lnTo>
                    <a:pt x="0" y="0"/>
                  </a:lnTo>
                  <a:lnTo>
                    <a:pt x="26" y="0"/>
                  </a:lnTo>
                  <a:close/>
                </a:path>
              </a:pathLst>
            </a:custGeom>
            <a:solidFill>
              <a:srgbClr val="F7E5DA"/>
            </a:solidFill>
            <a:ln w="9525">
              <a:noFill/>
              <a:round/>
            </a:ln>
          </p:spPr>
          <p:txBody>
            <a:bodyPr vert="horz" wrap="square" lIns="91440" tIns="45720" rIns="91440" bIns="45720" numCol="1" anchor="t" anchorCtr="0" compatLnSpc="1"/>
            <a:lstStyle/>
            <a:p>
              <a:endParaRPr lang="en-IN" dirty="0"/>
            </a:p>
          </p:txBody>
        </p:sp>
        <p:sp>
          <p:nvSpPr>
            <p:cNvPr id="9" name="Freeform 141"/>
            <p:cNvSpPr/>
            <p:nvPr/>
          </p:nvSpPr>
          <p:spPr bwMode="auto">
            <a:xfrm>
              <a:off x="-1619250" y="5043488"/>
              <a:ext cx="122237" cy="152400"/>
            </a:xfrm>
            <a:custGeom>
              <a:avLst/>
              <a:gdLst>
                <a:gd name="T0" fmla="*/ 0 w 77"/>
                <a:gd name="T1" fmla="*/ 7 h 96"/>
                <a:gd name="T2" fmla="*/ 12 w 77"/>
                <a:gd name="T3" fmla="*/ 96 h 96"/>
                <a:gd name="T4" fmla="*/ 77 w 77"/>
                <a:gd name="T5" fmla="*/ 92 h 96"/>
                <a:gd name="T6" fmla="*/ 67 w 77"/>
                <a:gd name="T7" fmla="*/ 0 h 96"/>
                <a:gd name="T8" fmla="*/ 0 w 77"/>
                <a:gd name="T9" fmla="*/ 7 h 96"/>
              </a:gdLst>
              <a:ahLst/>
              <a:cxnLst>
                <a:cxn ang="0">
                  <a:pos x="T0" y="T1"/>
                </a:cxn>
                <a:cxn ang="0">
                  <a:pos x="T2" y="T3"/>
                </a:cxn>
                <a:cxn ang="0">
                  <a:pos x="T4" y="T5"/>
                </a:cxn>
                <a:cxn ang="0">
                  <a:pos x="T6" y="T7"/>
                </a:cxn>
                <a:cxn ang="0">
                  <a:pos x="T8" y="T9"/>
                </a:cxn>
              </a:cxnLst>
              <a:rect l="0" t="0" r="r" b="b"/>
              <a:pathLst>
                <a:path w="77" h="96">
                  <a:moveTo>
                    <a:pt x="0" y="7"/>
                  </a:moveTo>
                  <a:lnTo>
                    <a:pt x="12" y="96"/>
                  </a:lnTo>
                  <a:lnTo>
                    <a:pt x="77" y="92"/>
                  </a:lnTo>
                  <a:lnTo>
                    <a:pt x="67" y="0"/>
                  </a:lnTo>
                  <a:lnTo>
                    <a:pt x="0" y="7"/>
                  </a:lnTo>
                  <a:close/>
                </a:path>
              </a:pathLst>
            </a:custGeom>
            <a:solidFill>
              <a:srgbClr val="F6CE94"/>
            </a:solidFill>
            <a:ln w="9525">
              <a:noFill/>
              <a:round/>
            </a:ln>
          </p:spPr>
          <p:txBody>
            <a:bodyPr vert="horz" wrap="square" lIns="91440" tIns="45720" rIns="91440" bIns="45720" numCol="1" anchor="t" anchorCtr="0" compatLnSpc="1"/>
            <a:lstStyle/>
            <a:p>
              <a:endParaRPr lang="en-IN" dirty="0"/>
            </a:p>
          </p:txBody>
        </p:sp>
        <p:sp>
          <p:nvSpPr>
            <p:cNvPr id="10" name="Freeform 142"/>
            <p:cNvSpPr/>
            <p:nvPr/>
          </p:nvSpPr>
          <p:spPr bwMode="auto">
            <a:xfrm>
              <a:off x="-1628775" y="5151438"/>
              <a:ext cx="352425" cy="125413"/>
            </a:xfrm>
            <a:custGeom>
              <a:avLst/>
              <a:gdLst>
                <a:gd name="T0" fmla="*/ 6 w 336"/>
                <a:gd name="T1" fmla="*/ 30 h 119"/>
                <a:gd name="T2" fmla="*/ 21 w 336"/>
                <a:gd name="T3" fmla="*/ 24 h 119"/>
                <a:gd name="T4" fmla="*/ 78 w 336"/>
                <a:gd name="T5" fmla="*/ 38 h 119"/>
                <a:gd name="T6" fmla="*/ 119 w 336"/>
                <a:gd name="T7" fmla="*/ 8 h 119"/>
                <a:gd name="T8" fmla="*/ 133 w 336"/>
                <a:gd name="T9" fmla="*/ 2 h 119"/>
                <a:gd name="T10" fmla="*/ 308 w 336"/>
                <a:gd name="T11" fmla="*/ 71 h 119"/>
                <a:gd name="T12" fmla="*/ 331 w 336"/>
                <a:gd name="T13" fmla="*/ 93 h 119"/>
                <a:gd name="T14" fmla="*/ 331 w 336"/>
                <a:gd name="T15" fmla="*/ 93 h 119"/>
                <a:gd name="T16" fmla="*/ 318 w 336"/>
                <a:gd name="T17" fmla="*/ 114 h 119"/>
                <a:gd name="T18" fmla="*/ 21 w 336"/>
                <a:gd name="T19" fmla="*/ 119 h 119"/>
                <a:gd name="T20" fmla="*/ 1 w 336"/>
                <a:gd name="T21" fmla="*/ 98 h 119"/>
                <a:gd name="T22" fmla="*/ 3 w 336"/>
                <a:gd name="T23" fmla="*/ 41 h 119"/>
                <a:gd name="T24" fmla="*/ 3 w 336"/>
                <a:gd name="T25" fmla="*/ 38 h 119"/>
                <a:gd name="T26" fmla="*/ 6 w 336"/>
                <a:gd name="T27" fmla="*/ 3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6" h="119">
                  <a:moveTo>
                    <a:pt x="6" y="30"/>
                  </a:moveTo>
                  <a:cubicBezTo>
                    <a:pt x="8" y="23"/>
                    <a:pt x="16" y="21"/>
                    <a:pt x="21" y="24"/>
                  </a:cubicBezTo>
                  <a:cubicBezTo>
                    <a:pt x="32" y="32"/>
                    <a:pt x="51" y="41"/>
                    <a:pt x="78" y="38"/>
                  </a:cubicBezTo>
                  <a:cubicBezTo>
                    <a:pt x="106" y="34"/>
                    <a:pt x="116" y="19"/>
                    <a:pt x="119" y="8"/>
                  </a:cubicBezTo>
                  <a:cubicBezTo>
                    <a:pt x="121" y="3"/>
                    <a:pt x="127" y="0"/>
                    <a:pt x="133" y="2"/>
                  </a:cubicBezTo>
                  <a:cubicBezTo>
                    <a:pt x="308" y="71"/>
                    <a:pt x="308" y="71"/>
                    <a:pt x="308" y="71"/>
                  </a:cubicBezTo>
                  <a:cubicBezTo>
                    <a:pt x="318" y="75"/>
                    <a:pt x="327" y="83"/>
                    <a:pt x="331" y="93"/>
                  </a:cubicBezTo>
                  <a:cubicBezTo>
                    <a:pt x="331" y="93"/>
                    <a:pt x="331" y="93"/>
                    <a:pt x="331" y="93"/>
                  </a:cubicBezTo>
                  <a:cubicBezTo>
                    <a:pt x="336" y="103"/>
                    <a:pt x="328" y="114"/>
                    <a:pt x="318" y="114"/>
                  </a:cubicBezTo>
                  <a:cubicBezTo>
                    <a:pt x="21" y="119"/>
                    <a:pt x="21" y="119"/>
                    <a:pt x="21" y="119"/>
                  </a:cubicBezTo>
                  <a:cubicBezTo>
                    <a:pt x="10" y="119"/>
                    <a:pt x="0" y="109"/>
                    <a:pt x="1" y="98"/>
                  </a:cubicBezTo>
                  <a:cubicBezTo>
                    <a:pt x="3" y="41"/>
                    <a:pt x="3" y="41"/>
                    <a:pt x="3" y="41"/>
                  </a:cubicBezTo>
                  <a:cubicBezTo>
                    <a:pt x="3" y="40"/>
                    <a:pt x="3" y="39"/>
                    <a:pt x="3" y="38"/>
                  </a:cubicBezTo>
                  <a:lnTo>
                    <a:pt x="6" y="30"/>
                  </a:ln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IN" dirty="0"/>
            </a:p>
          </p:txBody>
        </p:sp>
        <p:sp>
          <p:nvSpPr>
            <p:cNvPr id="11" name="Freeform 143"/>
            <p:cNvSpPr/>
            <p:nvPr/>
          </p:nvSpPr>
          <p:spPr bwMode="auto">
            <a:xfrm>
              <a:off x="-1943100" y="3744913"/>
              <a:ext cx="44450" cy="74613"/>
            </a:xfrm>
            <a:custGeom>
              <a:avLst/>
              <a:gdLst>
                <a:gd name="T0" fmla="*/ 12 w 42"/>
                <a:gd name="T1" fmla="*/ 0 h 71"/>
                <a:gd name="T2" fmla="*/ 40 w 42"/>
                <a:gd name="T3" fmla="*/ 45 h 71"/>
                <a:gd name="T4" fmla="*/ 34 w 42"/>
                <a:gd name="T5" fmla="*/ 63 h 71"/>
                <a:gd name="T6" fmla="*/ 24 w 42"/>
                <a:gd name="T7" fmla="*/ 71 h 71"/>
                <a:gd name="T8" fmla="*/ 0 w 42"/>
                <a:gd name="T9" fmla="*/ 35 h 71"/>
                <a:gd name="T10" fmla="*/ 12 w 42"/>
                <a:gd name="T11" fmla="*/ 0 h 71"/>
              </a:gdLst>
              <a:ahLst/>
              <a:cxnLst>
                <a:cxn ang="0">
                  <a:pos x="T0" y="T1"/>
                </a:cxn>
                <a:cxn ang="0">
                  <a:pos x="T2" y="T3"/>
                </a:cxn>
                <a:cxn ang="0">
                  <a:pos x="T4" y="T5"/>
                </a:cxn>
                <a:cxn ang="0">
                  <a:pos x="T6" y="T7"/>
                </a:cxn>
                <a:cxn ang="0">
                  <a:pos x="T8" y="T9"/>
                </a:cxn>
                <a:cxn ang="0">
                  <a:pos x="T10" y="T11"/>
                </a:cxn>
              </a:cxnLst>
              <a:rect l="0" t="0" r="r" b="b"/>
              <a:pathLst>
                <a:path w="42" h="71">
                  <a:moveTo>
                    <a:pt x="12" y="0"/>
                  </a:moveTo>
                  <a:cubicBezTo>
                    <a:pt x="40" y="45"/>
                    <a:pt x="40" y="45"/>
                    <a:pt x="40" y="45"/>
                  </a:cubicBezTo>
                  <a:cubicBezTo>
                    <a:pt x="41" y="49"/>
                    <a:pt x="42" y="59"/>
                    <a:pt x="34" y="63"/>
                  </a:cubicBezTo>
                  <a:cubicBezTo>
                    <a:pt x="24" y="71"/>
                    <a:pt x="24" y="71"/>
                    <a:pt x="24" y="71"/>
                  </a:cubicBezTo>
                  <a:cubicBezTo>
                    <a:pt x="0" y="35"/>
                    <a:pt x="0" y="35"/>
                    <a:pt x="0" y="35"/>
                  </a:cubicBezTo>
                  <a:lnTo>
                    <a:pt x="12" y="0"/>
                  </a:lnTo>
                  <a:close/>
                </a:path>
              </a:pathLst>
            </a:custGeom>
            <a:solidFill>
              <a:srgbClr val="FFEEE3"/>
            </a:solidFill>
            <a:ln w="9525">
              <a:noFill/>
              <a:round/>
            </a:ln>
          </p:spPr>
          <p:txBody>
            <a:bodyPr vert="horz" wrap="square" lIns="91440" tIns="45720" rIns="91440" bIns="45720" numCol="1" anchor="t" anchorCtr="0" compatLnSpc="1"/>
            <a:lstStyle/>
            <a:p>
              <a:endParaRPr lang="en-IN" dirty="0"/>
            </a:p>
          </p:txBody>
        </p:sp>
        <p:sp>
          <p:nvSpPr>
            <p:cNvPr id="12" name="Freeform 144"/>
            <p:cNvSpPr/>
            <p:nvPr/>
          </p:nvSpPr>
          <p:spPr bwMode="auto">
            <a:xfrm>
              <a:off x="-2036763" y="3505201"/>
              <a:ext cx="223837" cy="304800"/>
            </a:xfrm>
            <a:custGeom>
              <a:avLst/>
              <a:gdLst>
                <a:gd name="T0" fmla="*/ 50 w 213"/>
                <a:gd name="T1" fmla="*/ 275 h 291"/>
                <a:gd name="T2" fmla="*/ 41 w 213"/>
                <a:gd name="T3" fmla="*/ 271 h 291"/>
                <a:gd name="T4" fmla="*/ 14 w 213"/>
                <a:gd name="T5" fmla="*/ 193 h 291"/>
                <a:gd name="T6" fmla="*/ 108 w 213"/>
                <a:gd name="T7" fmla="*/ 0 h 291"/>
                <a:gd name="T8" fmla="*/ 213 w 213"/>
                <a:gd name="T9" fmla="*/ 51 h 291"/>
                <a:gd name="T10" fmla="*/ 104 w 213"/>
                <a:gd name="T11" fmla="*/ 267 h 291"/>
                <a:gd name="T12" fmla="*/ 50 w 213"/>
                <a:gd name="T13" fmla="*/ 275 h 291"/>
              </a:gdLst>
              <a:ahLst/>
              <a:cxnLst>
                <a:cxn ang="0">
                  <a:pos x="T0" y="T1"/>
                </a:cxn>
                <a:cxn ang="0">
                  <a:pos x="T2" y="T3"/>
                </a:cxn>
                <a:cxn ang="0">
                  <a:pos x="T4" y="T5"/>
                </a:cxn>
                <a:cxn ang="0">
                  <a:pos x="T6" y="T7"/>
                </a:cxn>
                <a:cxn ang="0">
                  <a:pos x="T8" y="T9"/>
                </a:cxn>
                <a:cxn ang="0">
                  <a:pos x="T10" y="T11"/>
                </a:cxn>
                <a:cxn ang="0">
                  <a:pos x="T12" y="T13"/>
                </a:cxn>
              </a:cxnLst>
              <a:rect l="0" t="0" r="r" b="b"/>
              <a:pathLst>
                <a:path w="213" h="291">
                  <a:moveTo>
                    <a:pt x="50" y="275"/>
                  </a:moveTo>
                  <a:cubicBezTo>
                    <a:pt x="41" y="271"/>
                    <a:pt x="41" y="271"/>
                    <a:pt x="41" y="271"/>
                  </a:cubicBezTo>
                  <a:cubicBezTo>
                    <a:pt x="12" y="257"/>
                    <a:pt x="0" y="222"/>
                    <a:pt x="14" y="193"/>
                  </a:cubicBezTo>
                  <a:cubicBezTo>
                    <a:pt x="108" y="0"/>
                    <a:pt x="108" y="0"/>
                    <a:pt x="108" y="0"/>
                  </a:cubicBezTo>
                  <a:cubicBezTo>
                    <a:pt x="213" y="51"/>
                    <a:pt x="213" y="51"/>
                    <a:pt x="213" y="51"/>
                  </a:cubicBezTo>
                  <a:cubicBezTo>
                    <a:pt x="104" y="267"/>
                    <a:pt x="104" y="267"/>
                    <a:pt x="104" y="267"/>
                  </a:cubicBezTo>
                  <a:cubicBezTo>
                    <a:pt x="92" y="291"/>
                    <a:pt x="74" y="287"/>
                    <a:pt x="50" y="275"/>
                  </a:cubicBezTo>
                  <a:close/>
                </a:path>
              </a:pathLst>
            </a:custGeom>
            <a:solidFill>
              <a:srgbClr val="F6CE94"/>
            </a:solidFill>
            <a:ln w="9525">
              <a:noFill/>
              <a:round/>
            </a:ln>
          </p:spPr>
          <p:txBody>
            <a:bodyPr vert="horz" wrap="square" lIns="91440" tIns="45720" rIns="91440" bIns="45720" numCol="1" anchor="t" anchorCtr="0" compatLnSpc="1"/>
            <a:lstStyle/>
            <a:p>
              <a:endParaRPr lang="en-IN" dirty="0"/>
            </a:p>
          </p:txBody>
        </p:sp>
        <p:sp>
          <p:nvSpPr>
            <p:cNvPr id="13" name="Freeform 145"/>
            <p:cNvSpPr/>
            <p:nvPr/>
          </p:nvSpPr>
          <p:spPr bwMode="auto">
            <a:xfrm>
              <a:off x="-2001838" y="3389313"/>
              <a:ext cx="333375" cy="303213"/>
            </a:xfrm>
            <a:custGeom>
              <a:avLst/>
              <a:gdLst>
                <a:gd name="T0" fmla="*/ 257 w 317"/>
                <a:gd name="T1" fmla="*/ 199 h 288"/>
                <a:gd name="T2" fmla="*/ 89 w 317"/>
                <a:gd name="T3" fmla="*/ 257 h 288"/>
                <a:gd name="T4" fmla="*/ 31 w 317"/>
                <a:gd name="T5" fmla="*/ 89 h 288"/>
                <a:gd name="T6" fmla="*/ 199 w 317"/>
                <a:gd name="T7" fmla="*/ 31 h 288"/>
                <a:gd name="T8" fmla="*/ 257 w 317"/>
                <a:gd name="T9" fmla="*/ 199 h 288"/>
              </a:gdLst>
              <a:ahLst/>
              <a:cxnLst>
                <a:cxn ang="0">
                  <a:pos x="T0" y="T1"/>
                </a:cxn>
                <a:cxn ang="0">
                  <a:pos x="T2" y="T3"/>
                </a:cxn>
                <a:cxn ang="0">
                  <a:pos x="T4" y="T5"/>
                </a:cxn>
                <a:cxn ang="0">
                  <a:pos x="T6" y="T7"/>
                </a:cxn>
                <a:cxn ang="0">
                  <a:pos x="T8" y="T9"/>
                </a:cxn>
              </a:cxnLst>
              <a:rect l="0" t="0" r="r" b="b"/>
              <a:pathLst>
                <a:path w="317" h="288">
                  <a:moveTo>
                    <a:pt x="257" y="199"/>
                  </a:moveTo>
                  <a:cubicBezTo>
                    <a:pt x="217" y="256"/>
                    <a:pt x="151" y="288"/>
                    <a:pt x="89" y="257"/>
                  </a:cubicBezTo>
                  <a:cubicBezTo>
                    <a:pt x="26" y="227"/>
                    <a:pt x="0" y="151"/>
                    <a:pt x="31" y="89"/>
                  </a:cubicBezTo>
                  <a:cubicBezTo>
                    <a:pt x="61" y="26"/>
                    <a:pt x="137" y="0"/>
                    <a:pt x="199" y="31"/>
                  </a:cubicBezTo>
                  <a:cubicBezTo>
                    <a:pt x="262" y="61"/>
                    <a:pt x="317" y="115"/>
                    <a:pt x="257" y="199"/>
                  </a:cubicBezTo>
                  <a:close/>
                </a:path>
              </a:pathLst>
            </a:custGeom>
            <a:solidFill>
              <a:srgbClr val="FCC9A7"/>
            </a:solidFill>
            <a:ln w="9525">
              <a:noFill/>
              <a:round/>
            </a:ln>
          </p:spPr>
          <p:txBody>
            <a:bodyPr vert="horz" wrap="square" lIns="91440" tIns="45720" rIns="91440" bIns="45720" numCol="1" anchor="t" anchorCtr="0" compatLnSpc="1"/>
            <a:lstStyle/>
            <a:p>
              <a:endParaRPr lang="en-IN" dirty="0"/>
            </a:p>
          </p:txBody>
        </p:sp>
        <p:sp>
          <p:nvSpPr>
            <p:cNvPr id="14" name="Freeform 146"/>
            <p:cNvSpPr/>
            <p:nvPr/>
          </p:nvSpPr>
          <p:spPr bwMode="auto">
            <a:xfrm>
              <a:off x="-1936750" y="3530601"/>
              <a:ext cx="206375" cy="234950"/>
            </a:xfrm>
            <a:custGeom>
              <a:avLst/>
              <a:gdLst>
                <a:gd name="T0" fmla="*/ 42 w 195"/>
                <a:gd name="T1" fmla="*/ 189 h 223"/>
                <a:gd name="T2" fmla="*/ 42 w 195"/>
                <a:gd name="T3" fmla="*/ 189 h 223"/>
                <a:gd name="T4" fmla="*/ 14 w 195"/>
                <a:gd name="T5" fmla="*/ 109 h 223"/>
                <a:gd name="T6" fmla="*/ 68 w 195"/>
                <a:gd name="T7" fmla="*/ 0 h 223"/>
                <a:gd name="T8" fmla="*/ 195 w 195"/>
                <a:gd name="T9" fmla="*/ 63 h 223"/>
                <a:gd name="T10" fmla="*/ 152 w 195"/>
                <a:gd name="T11" fmla="*/ 151 h 223"/>
                <a:gd name="T12" fmla="*/ 42 w 195"/>
                <a:gd name="T13" fmla="*/ 189 h 223"/>
              </a:gdLst>
              <a:ahLst/>
              <a:cxnLst>
                <a:cxn ang="0">
                  <a:pos x="T0" y="T1"/>
                </a:cxn>
                <a:cxn ang="0">
                  <a:pos x="T2" y="T3"/>
                </a:cxn>
                <a:cxn ang="0">
                  <a:pos x="T4" y="T5"/>
                </a:cxn>
                <a:cxn ang="0">
                  <a:pos x="T6" y="T7"/>
                </a:cxn>
                <a:cxn ang="0">
                  <a:pos x="T8" y="T9"/>
                </a:cxn>
                <a:cxn ang="0">
                  <a:pos x="T10" y="T11"/>
                </a:cxn>
                <a:cxn ang="0">
                  <a:pos x="T12" y="T13"/>
                </a:cxn>
              </a:cxnLst>
              <a:rect l="0" t="0" r="r" b="b"/>
              <a:pathLst>
                <a:path w="195" h="223">
                  <a:moveTo>
                    <a:pt x="42" y="189"/>
                  </a:moveTo>
                  <a:cubicBezTo>
                    <a:pt x="42" y="189"/>
                    <a:pt x="42" y="189"/>
                    <a:pt x="42" y="189"/>
                  </a:cubicBezTo>
                  <a:cubicBezTo>
                    <a:pt x="12" y="174"/>
                    <a:pt x="0" y="138"/>
                    <a:pt x="14" y="109"/>
                  </a:cubicBezTo>
                  <a:cubicBezTo>
                    <a:pt x="68" y="0"/>
                    <a:pt x="68" y="0"/>
                    <a:pt x="68" y="0"/>
                  </a:cubicBezTo>
                  <a:cubicBezTo>
                    <a:pt x="195" y="63"/>
                    <a:pt x="195" y="63"/>
                    <a:pt x="195" y="63"/>
                  </a:cubicBezTo>
                  <a:cubicBezTo>
                    <a:pt x="152" y="151"/>
                    <a:pt x="152" y="151"/>
                    <a:pt x="152" y="151"/>
                  </a:cubicBezTo>
                  <a:cubicBezTo>
                    <a:pt x="117" y="223"/>
                    <a:pt x="68" y="205"/>
                    <a:pt x="42" y="189"/>
                  </a:cubicBezTo>
                  <a:close/>
                </a:path>
              </a:pathLst>
            </a:custGeom>
            <a:solidFill>
              <a:srgbClr val="F6CE94"/>
            </a:solidFill>
            <a:ln w="9525">
              <a:noFill/>
              <a:round/>
            </a:ln>
          </p:spPr>
          <p:txBody>
            <a:bodyPr vert="horz" wrap="square" lIns="91440" tIns="45720" rIns="91440" bIns="45720" numCol="1" anchor="t" anchorCtr="0" compatLnSpc="1"/>
            <a:lstStyle/>
            <a:p>
              <a:endParaRPr lang="en-IN" dirty="0"/>
            </a:p>
          </p:txBody>
        </p:sp>
        <p:sp>
          <p:nvSpPr>
            <p:cNvPr id="15" name="Freeform 147"/>
            <p:cNvSpPr/>
            <p:nvPr/>
          </p:nvSpPr>
          <p:spPr bwMode="auto">
            <a:xfrm>
              <a:off x="-1789113" y="3624263"/>
              <a:ext cx="49212" cy="63500"/>
            </a:xfrm>
            <a:custGeom>
              <a:avLst/>
              <a:gdLst>
                <a:gd name="T0" fmla="*/ 39 w 46"/>
                <a:gd name="T1" fmla="*/ 0 h 61"/>
                <a:gd name="T2" fmla="*/ 46 w 46"/>
                <a:gd name="T3" fmla="*/ 49 h 61"/>
                <a:gd name="T4" fmla="*/ 31 w 46"/>
                <a:gd name="T5" fmla="*/ 58 h 61"/>
                <a:gd name="T6" fmla="*/ 0 w 46"/>
                <a:gd name="T7" fmla="*/ 49 h 61"/>
                <a:gd name="T8" fmla="*/ 39 w 46"/>
                <a:gd name="T9" fmla="*/ 0 h 61"/>
              </a:gdLst>
              <a:ahLst/>
              <a:cxnLst>
                <a:cxn ang="0">
                  <a:pos x="T0" y="T1"/>
                </a:cxn>
                <a:cxn ang="0">
                  <a:pos x="T2" y="T3"/>
                </a:cxn>
                <a:cxn ang="0">
                  <a:pos x="T4" y="T5"/>
                </a:cxn>
                <a:cxn ang="0">
                  <a:pos x="T6" y="T7"/>
                </a:cxn>
                <a:cxn ang="0">
                  <a:pos x="T8" y="T9"/>
                </a:cxn>
              </a:cxnLst>
              <a:rect l="0" t="0" r="r" b="b"/>
              <a:pathLst>
                <a:path w="46" h="61">
                  <a:moveTo>
                    <a:pt x="39" y="0"/>
                  </a:moveTo>
                  <a:cubicBezTo>
                    <a:pt x="46" y="49"/>
                    <a:pt x="46" y="49"/>
                    <a:pt x="46" y="49"/>
                  </a:cubicBezTo>
                  <a:cubicBezTo>
                    <a:pt x="46" y="56"/>
                    <a:pt x="38" y="61"/>
                    <a:pt x="31" y="58"/>
                  </a:cubicBezTo>
                  <a:cubicBezTo>
                    <a:pt x="0" y="49"/>
                    <a:pt x="0" y="49"/>
                    <a:pt x="0" y="49"/>
                  </a:cubicBezTo>
                  <a:lnTo>
                    <a:pt x="39" y="0"/>
                  </a:lnTo>
                  <a:close/>
                </a:path>
              </a:pathLst>
            </a:custGeom>
            <a:solidFill>
              <a:srgbClr val="FCC9A7"/>
            </a:solidFill>
            <a:ln w="9525">
              <a:noFill/>
              <a:round/>
            </a:ln>
          </p:spPr>
          <p:txBody>
            <a:bodyPr vert="horz" wrap="square" lIns="91440" tIns="45720" rIns="91440" bIns="45720" numCol="1" anchor="t" anchorCtr="0" compatLnSpc="1"/>
            <a:lstStyle/>
            <a:p>
              <a:endParaRPr lang="en-IN" dirty="0"/>
            </a:p>
          </p:txBody>
        </p:sp>
        <p:sp>
          <p:nvSpPr>
            <p:cNvPr id="16" name="Freeform 148"/>
            <p:cNvSpPr/>
            <p:nvPr/>
          </p:nvSpPr>
          <p:spPr bwMode="auto">
            <a:xfrm>
              <a:off x="-2349500" y="3709988"/>
              <a:ext cx="450850" cy="627063"/>
            </a:xfrm>
            <a:custGeom>
              <a:avLst/>
              <a:gdLst>
                <a:gd name="T0" fmla="*/ 420 w 430"/>
                <a:gd name="T1" fmla="*/ 130 h 597"/>
                <a:gd name="T2" fmla="*/ 402 w 430"/>
                <a:gd name="T3" fmla="*/ 64 h 597"/>
                <a:gd name="T4" fmla="*/ 303 w 430"/>
                <a:gd name="T5" fmla="*/ 0 h 597"/>
                <a:gd name="T6" fmla="*/ 111 w 430"/>
                <a:gd name="T7" fmla="*/ 171 h 597"/>
                <a:gd name="T8" fmla="*/ 0 w 430"/>
                <a:gd name="T9" fmla="*/ 547 h 597"/>
                <a:gd name="T10" fmla="*/ 344 w 430"/>
                <a:gd name="T11" fmla="*/ 597 h 597"/>
                <a:gd name="T12" fmla="*/ 420 w 430"/>
                <a:gd name="T13" fmla="*/ 130 h 597"/>
              </a:gdLst>
              <a:ahLst/>
              <a:cxnLst>
                <a:cxn ang="0">
                  <a:pos x="T0" y="T1"/>
                </a:cxn>
                <a:cxn ang="0">
                  <a:pos x="T2" y="T3"/>
                </a:cxn>
                <a:cxn ang="0">
                  <a:pos x="T4" y="T5"/>
                </a:cxn>
                <a:cxn ang="0">
                  <a:pos x="T6" y="T7"/>
                </a:cxn>
                <a:cxn ang="0">
                  <a:pos x="T8" y="T9"/>
                </a:cxn>
                <a:cxn ang="0">
                  <a:pos x="T10" y="T11"/>
                </a:cxn>
                <a:cxn ang="0">
                  <a:pos x="T12" y="T13"/>
                </a:cxn>
              </a:cxnLst>
              <a:rect l="0" t="0" r="r" b="b"/>
              <a:pathLst>
                <a:path w="430" h="597">
                  <a:moveTo>
                    <a:pt x="420" y="130"/>
                  </a:moveTo>
                  <a:cubicBezTo>
                    <a:pt x="420" y="130"/>
                    <a:pt x="418" y="81"/>
                    <a:pt x="402" y="64"/>
                  </a:cubicBezTo>
                  <a:cubicBezTo>
                    <a:pt x="386" y="47"/>
                    <a:pt x="303" y="0"/>
                    <a:pt x="303" y="0"/>
                  </a:cubicBezTo>
                  <a:cubicBezTo>
                    <a:pt x="303" y="0"/>
                    <a:pt x="184" y="35"/>
                    <a:pt x="111" y="171"/>
                  </a:cubicBezTo>
                  <a:cubicBezTo>
                    <a:pt x="54" y="278"/>
                    <a:pt x="0" y="547"/>
                    <a:pt x="0" y="547"/>
                  </a:cubicBezTo>
                  <a:cubicBezTo>
                    <a:pt x="344" y="597"/>
                    <a:pt x="344" y="597"/>
                    <a:pt x="344" y="597"/>
                  </a:cubicBezTo>
                  <a:cubicBezTo>
                    <a:pt x="374" y="396"/>
                    <a:pt x="430" y="304"/>
                    <a:pt x="420" y="130"/>
                  </a:cubicBezTo>
                  <a:close/>
                </a:path>
              </a:pathLst>
            </a:custGeom>
            <a:solidFill>
              <a:schemeClr val="accent2"/>
            </a:solidFill>
            <a:ln w="9525">
              <a:noFill/>
              <a:round/>
            </a:ln>
          </p:spPr>
          <p:txBody>
            <a:bodyPr vert="horz" wrap="square" lIns="91440" tIns="45720" rIns="91440" bIns="45720" numCol="1" anchor="t" anchorCtr="0" compatLnSpc="1"/>
            <a:lstStyle/>
            <a:p>
              <a:endParaRPr lang="en-IN" dirty="0"/>
            </a:p>
          </p:txBody>
        </p:sp>
        <p:sp>
          <p:nvSpPr>
            <p:cNvPr id="17" name="Freeform 149"/>
            <p:cNvSpPr/>
            <p:nvPr/>
          </p:nvSpPr>
          <p:spPr bwMode="auto">
            <a:xfrm>
              <a:off x="-2046288" y="3698876"/>
              <a:ext cx="125412" cy="111125"/>
            </a:xfrm>
            <a:custGeom>
              <a:avLst/>
              <a:gdLst>
                <a:gd name="T0" fmla="*/ 20 w 119"/>
                <a:gd name="T1" fmla="*/ 1 h 105"/>
                <a:gd name="T2" fmla="*/ 6 w 119"/>
                <a:gd name="T3" fmla="*/ 7 h 105"/>
                <a:gd name="T4" fmla="*/ 4 w 119"/>
                <a:gd name="T5" fmla="*/ 20 h 105"/>
                <a:gd name="T6" fmla="*/ 95 w 119"/>
                <a:gd name="T7" fmla="*/ 101 h 105"/>
                <a:gd name="T8" fmla="*/ 107 w 119"/>
                <a:gd name="T9" fmla="*/ 99 h 105"/>
                <a:gd name="T10" fmla="*/ 117 w 119"/>
                <a:gd name="T11" fmla="*/ 82 h 105"/>
                <a:gd name="T12" fmla="*/ 115 w 119"/>
                <a:gd name="T13" fmla="*/ 72 h 105"/>
                <a:gd name="T14" fmla="*/ 28 w 119"/>
                <a:gd name="T15" fmla="*/ 2 h 105"/>
                <a:gd name="T16" fmla="*/ 20 w 119"/>
                <a:gd name="T17" fmla="*/ 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05">
                  <a:moveTo>
                    <a:pt x="20" y="1"/>
                  </a:moveTo>
                  <a:cubicBezTo>
                    <a:pt x="6" y="7"/>
                    <a:pt x="6" y="7"/>
                    <a:pt x="6" y="7"/>
                  </a:cubicBezTo>
                  <a:cubicBezTo>
                    <a:pt x="1" y="10"/>
                    <a:pt x="0" y="17"/>
                    <a:pt x="4" y="20"/>
                  </a:cubicBezTo>
                  <a:cubicBezTo>
                    <a:pt x="95" y="101"/>
                    <a:pt x="95" y="101"/>
                    <a:pt x="95" y="101"/>
                  </a:cubicBezTo>
                  <a:cubicBezTo>
                    <a:pt x="99" y="105"/>
                    <a:pt x="104" y="104"/>
                    <a:pt x="107" y="99"/>
                  </a:cubicBezTo>
                  <a:cubicBezTo>
                    <a:pt x="117" y="82"/>
                    <a:pt x="117" y="82"/>
                    <a:pt x="117" y="82"/>
                  </a:cubicBezTo>
                  <a:cubicBezTo>
                    <a:pt x="119" y="78"/>
                    <a:pt x="118" y="74"/>
                    <a:pt x="115" y="72"/>
                  </a:cubicBezTo>
                  <a:cubicBezTo>
                    <a:pt x="28" y="2"/>
                    <a:pt x="28" y="2"/>
                    <a:pt x="28" y="2"/>
                  </a:cubicBezTo>
                  <a:cubicBezTo>
                    <a:pt x="26" y="0"/>
                    <a:pt x="23" y="0"/>
                    <a:pt x="20" y="1"/>
                  </a:cubicBezTo>
                  <a:close/>
                </a:path>
              </a:pathLst>
            </a:custGeom>
            <a:solidFill>
              <a:srgbClr val="FFEEE3"/>
            </a:solidFill>
            <a:ln w="9525">
              <a:noFill/>
              <a:round/>
            </a:ln>
          </p:spPr>
          <p:txBody>
            <a:bodyPr vert="horz" wrap="square" lIns="91440" tIns="45720" rIns="91440" bIns="45720" numCol="1" anchor="t" anchorCtr="0" compatLnSpc="1"/>
            <a:lstStyle/>
            <a:p>
              <a:endParaRPr lang="en-IN" dirty="0"/>
            </a:p>
          </p:txBody>
        </p:sp>
        <p:sp>
          <p:nvSpPr>
            <p:cNvPr id="18" name="Freeform 150"/>
            <p:cNvSpPr/>
            <p:nvPr/>
          </p:nvSpPr>
          <p:spPr bwMode="auto">
            <a:xfrm>
              <a:off x="-1487488" y="4135438"/>
              <a:ext cx="225425" cy="115888"/>
            </a:xfrm>
            <a:custGeom>
              <a:avLst/>
              <a:gdLst>
                <a:gd name="T0" fmla="*/ 4 w 215"/>
                <a:gd name="T1" fmla="*/ 9 h 110"/>
                <a:gd name="T2" fmla="*/ 127 w 215"/>
                <a:gd name="T3" fmla="*/ 0 h 110"/>
                <a:gd name="T4" fmla="*/ 152 w 215"/>
                <a:gd name="T5" fmla="*/ 12 h 110"/>
                <a:gd name="T6" fmla="*/ 215 w 215"/>
                <a:gd name="T7" fmla="*/ 102 h 110"/>
                <a:gd name="T8" fmla="*/ 156 w 215"/>
                <a:gd name="T9" fmla="*/ 110 h 110"/>
                <a:gd name="T10" fmla="*/ 130 w 215"/>
                <a:gd name="T11" fmla="*/ 68 h 110"/>
                <a:gd name="T12" fmla="*/ 0 w 215"/>
                <a:gd name="T13" fmla="*/ 68 h 110"/>
                <a:gd name="T14" fmla="*/ 4 w 215"/>
                <a:gd name="T15" fmla="*/ 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10">
                  <a:moveTo>
                    <a:pt x="4" y="9"/>
                  </a:moveTo>
                  <a:cubicBezTo>
                    <a:pt x="127" y="0"/>
                    <a:pt x="127" y="0"/>
                    <a:pt x="127" y="0"/>
                  </a:cubicBezTo>
                  <a:cubicBezTo>
                    <a:pt x="137" y="0"/>
                    <a:pt x="147" y="4"/>
                    <a:pt x="152" y="12"/>
                  </a:cubicBezTo>
                  <a:cubicBezTo>
                    <a:pt x="215" y="102"/>
                    <a:pt x="215" y="102"/>
                    <a:pt x="215" y="102"/>
                  </a:cubicBezTo>
                  <a:cubicBezTo>
                    <a:pt x="156" y="110"/>
                    <a:pt x="156" y="110"/>
                    <a:pt x="156" y="110"/>
                  </a:cubicBezTo>
                  <a:cubicBezTo>
                    <a:pt x="130" y="68"/>
                    <a:pt x="130" y="68"/>
                    <a:pt x="130" y="68"/>
                  </a:cubicBezTo>
                  <a:cubicBezTo>
                    <a:pt x="130" y="68"/>
                    <a:pt x="35" y="92"/>
                    <a:pt x="0" y="68"/>
                  </a:cubicBezTo>
                  <a:lnTo>
                    <a:pt x="4" y="9"/>
                  </a:lnTo>
                  <a:close/>
                </a:path>
              </a:pathLst>
            </a:custGeom>
            <a:solidFill>
              <a:srgbClr val="F6CE94"/>
            </a:solidFill>
            <a:ln w="9525">
              <a:noFill/>
              <a:round/>
            </a:ln>
          </p:spPr>
          <p:txBody>
            <a:bodyPr vert="horz" wrap="square" lIns="91440" tIns="45720" rIns="91440" bIns="45720" numCol="1" anchor="t" anchorCtr="0" compatLnSpc="1"/>
            <a:lstStyle/>
            <a:p>
              <a:endParaRPr lang="en-IN" dirty="0"/>
            </a:p>
          </p:txBody>
        </p:sp>
        <p:sp>
          <p:nvSpPr>
            <p:cNvPr id="19" name="Freeform 151"/>
            <p:cNvSpPr/>
            <p:nvPr/>
          </p:nvSpPr>
          <p:spPr bwMode="auto">
            <a:xfrm>
              <a:off x="-2181225" y="3795713"/>
              <a:ext cx="708025" cy="465138"/>
            </a:xfrm>
            <a:custGeom>
              <a:avLst/>
              <a:gdLst>
                <a:gd name="T0" fmla="*/ 138 w 675"/>
                <a:gd name="T1" fmla="*/ 0 h 442"/>
                <a:gd name="T2" fmla="*/ 324 w 675"/>
                <a:gd name="T3" fmla="*/ 313 h 442"/>
                <a:gd name="T4" fmla="*/ 675 w 675"/>
                <a:gd name="T5" fmla="*/ 322 h 442"/>
                <a:gd name="T6" fmla="*/ 675 w 675"/>
                <a:gd name="T7" fmla="*/ 423 h 442"/>
                <a:gd name="T8" fmla="*/ 296 w 675"/>
                <a:gd name="T9" fmla="*/ 440 h 442"/>
                <a:gd name="T10" fmla="*/ 206 w 675"/>
                <a:gd name="T11" fmla="*/ 395 h 442"/>
                <a:gd name="T12" fmla="*/ 0 w 675"/>
                <a:gd name="T13" fmla="*/ 89 h 442"/>
                <a:gd name="T14" fmla="*/ 138 w 675"/>
                <a:gd name="T15" fmla="*/ 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5" h="442">
                  <a:moveTo>
                    <a:pt x="138" y="0"/>
                  </a:moveTo>
                  <a:cubicBezTo>
                    <a:pt x="324" y="313"/>
                    <a:pt x="324" y="313"/>
                    <a:pt x="324" y="313"/>
                  </a:cubicBezTo>
                  <a:cubicBezTo>
                    <a:pt x="675" y="322"/>
                    <a:pt x="675" y="322"/>
                    <a:pt x="675" y="322"/>
                  </a:cubicBezTo>
                  <a:cubicBezTo>
                    <a:pt x="675" y="423"/>
                    <a:pt x="675" y="423"/>
                    <a:pt x="675" y="423"/>
                  </a:cubicBezTo>
                  <a:cubicBezTo>
                    <a:pt x="296" y="440"/>
                    <a:pt x="296" y="440"/>
                    <a:pt x="296" y="440"/>
                  </a:cubicBezTo>
                  <a:cubicBezTo>
                    <a:pt x="260" y="442"/>
                    <a:pt x="226" y="424"/>
                    <a:pt x="206" y="395"/>
                  </a:cubicBezTo>
                  <a:cubicBezTo>
                    <a:pt x="0" y="89"/>
                    <a:pt x="0" y="89"/>
                    <a:pt x="0" y="89"/>
                  </a:cubicBezTo>
                  <a:lnTo>
                    <a:pt x="138" y="0"/>
                  </a:lnTo>
                  <a:close/>
                </a:path>
              </a:pathLst>
            </a:custGeom>
            <a:solidFill>
              <a:schemeClr val="accent2"/>
            </a:solidFill>
            <a:ln w="9525">
              <a:noFill/>
              <a:round/>
            </a:ln>
          </p:spPr>
          <p:txBody>
            <a:bodyPr vert="horz" wrap="square" lIns="91440" tIns="45720" rIns="91440" bIns="45720" numCol="1" anchor="t" anchorCtr="0" compatLnSpc="1"/>
            <a:lstStyle/>
            <a:p>
              <a:endParaRPr lang="en-IN" dirty="0"/>
            </a:p>
          </p:txBody>
        </p:sp>
        <p:sp>
          <p:nvSpPr>
            <p:cNvPr id="20" name="Freeform 152"/>
            <p:cNvSpPr/>
            <p:nvPr/>
          </p:nvSpPr>
          <p:spPr bwMode="auto">
            <a:xfrm>
              <a:off x="-1512888" y="4133851"/>
              <a:ext cx="39687" cy="109538"/>
            </a:xfrm>
            <a:custGeom>
              <a:avLst/>
              <a:gdLst>
                <a:gd name="T0" fmla="*/ 25 w 25"/>
                <a:gd name="T1" fmla="*/ 0 h 69"/>
                <a:gd name="T2" fmla="*/ 25 w 25"/>
                <a:gd name="T3" fmla="*/ 67 h 69"/>
                <a:gd name="T4" fmla="*/ 0 w 25"/>
                <a:gd name="T5" fmla="*/ 69 h 69"/>
                <a:gd name="T6" fmla="*/ 0 w 25"/>
                <a:gd name="T7" fmla="*/ 0 h 69"/>
                <a:gd name="T8" fmla="*/ 25 w 25"/>
                <a:gd name="T9" fmla="*/ 0 h 69"/>
              </a:gdLst>
              <a:ahLst/>
              <a:cxnLst>
                <a:cxn ang="0">
                  <a:pos x="T0" y="T1"/>
                </a:cxn>
                <a:cxn ang="0">
                  <a:pos x="T2" y="T3"/>
                </a:cxn>
                <a:cxn ang="0">
                  <a:pos x="T4" y="T5"/>
                </a:cxn>
                <a:cxn ang="0">
                  <a:pos x="T6" y="T7"/>
                </a:cxn>
                <a:cxn ang="0">
                  <a:pos x="T8" y="T9"/>
                </a:cxn>
              </a:cxnLst>
              <a:rect l="0" t="0" r="r" b="b"/>
              <a:pathLst>
                <a:path w="25" h="69">
                  <a:moveTo>
                    <a:pt x="25" y="0"/>
                  </a:moveTo>
                  <a:lnTo>
                    <a:pt x="25" y="67"/>
                  </a:lnTo>
                  <a:lnTo>
                    <a:pt x="0" y="69"/>
                  </a:lnTo>
                  <a:lnTo>
                    <a:pt x="0" y="0"/>
                  </a:lnTo>
                  <a:lnTo>
                    <a:pt x="25" y="0"/>
                  </a:lnTo>
                  <a:close/>
                </a:path>
              </a:pathLst>
            </a:custGeom>
            <a:solidFill>
              <a:srgbClr val="FFEEE3"/>
            </a:solidFill>
            <a:ln w="9525">
              <a:noFill/>
              <a:round/>
            </a:ln>
          </p:spPr>
          <p:txBody>
            <a:bodyPr vert="horz" wrap="square" lIns="91440" tIns="45720" rIns="91440" bIns="45720" numCol="1" anchor="t" anchorCtr="0" compatLnSpc="1"/>
            <a:lstStyle/>
            <a:p>
              <a:endParaRPr lang="en-IN" dirty="0"/>
            </a:p>
          </p:txBody>
        </p:sp>
        <p:sp>
          <p:nvSpPr>
            <p:cNvPr id="21" name="Freeform 153"/>
            <p:cNvSpPr/>
            <p:nvPr/>
          </p:nvSpPr>
          <p:spPr bwMode="auto">
            <a:xfrm>
              <a:off x="-2381250" y="4284663"/>
              <a:ext cx="898525" cy="827088"/>
            </a:xfrm>
            <a:custGeom>
              <a:avLst/>
              <a:gdLst>
                <a:gd name="T0" fmla="*/ 29 w 854"/>
                <a:gd name="T1" fmla="*/ 0 h 787"/>
                <a:gd name="T2" fmla="*/ 707 w 854"/>
                <a:gd name="T3" fmla="*/ 98 h 787"/>
                <a:gd name="T4" fmla="*/ 804 w 854"/>
                <a:gd name="T5" fmla="*/ 200 h 787"/>
                <a:gd name="T6" fmla="*/ 854 w 854"/>
                <a:gd name="T7" fmla="*/ 777 h 787"/>
                <a:gd name="T8" fmla="*/ 703 w 854"/>
                <a:gd name="T9" fmla="*/ 787 h 787"/>
                <a:gd name="T10" fmla="*/ 630 w 854"/>
                <a:gd name="T11" fmla="*/ 287 h 787"/>
                <a:gd name="T12" fmla="*/ 204 w 854"/>
                <a:gd name="T13" fmla="*/ 298 h 787"/>
                <a:gd name="T14" fmla="*/ 17 w 854"/>
                <a:gd name="T15" fmla="*/ 81 h 787"/>
                <a:gd name="T16" fmla="*/ 29 w 854"/>
                <a:gd name="T17" fmla="*/ 0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4" h="787">
                  <a:moveTo>
                    <a:pt x="29" y="0"/>
                  </a:moveTo>
                  <a:cubicBezTo>
                    <a:pt x="707" y="98"/>
                    <a:pt x="707" y="98"/>
                    <a:pt x="707" y="98"/>
                  </a:cubicBezTo>
                  <a:cubicBezTo>
                    <a:pt x="759" y="105"/>
                    <a:pt x="799" y="148"/>
                    <a:pt x="804" y="200"/>
                  </a:cubicBezTo>
                  <a:cubicBezTo>
                    <a:pt x="854" y="777"/>
                    <a:pt x="854" y="777"/>
                    <a:pt x="854" y="777"/>
                  </a:cubicBezTo>
                  <a:cubicBezTo>
                    <a:pt x="703" y="787"/>
                    <a:pt x="703" y="787"/>
                    <a:pt x="703" y="787"/>
                  </a:cubicBezTo>
                  <a:cubicBezTo>
                    <a:pt x="630" y="287"/>
                    <a:pt x="630" y="287"/>
                    <a:pt x="630" y="287"/>
                  </a:cubicBezTo>
                  <a:cubicBezTo>
                    <a:pt x="204" y="298"/>
                    <a:pt x="204" y="298"/>
                    <a:pt x="204" y="298"/>
                  </a:cubicBezTo>
                  <a:cubicBezTo>
                    <a:pt x="89" y="298"/>
                    <a:pt x="0" y="195"/>
                    <a:pt x="17" y="81"/>
                  </a:cubicBezTo>
                  <a:lnTo>
                    <a:pt x="29" y="0"/>
                  </a:ln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IN" dirty="0"/>
            </a:p>
          </p:txBody>
        </p:sp>
        <p:sp>
          <p:nvSpPr>
            <p:cNvPr id="22" name="Rectangle 154"/>
            <p:cNvSpPr>
              <a:spLocks noChangeArrowheads="1"/>
            </p:cNvSpPr>
            <p:nvPr/>
          </p:nvSpPr>
          <p:spPr bwMode="auto">
            <a:xfrm>
              <a:off x="-1463675" y="4238626"/>
              <a:ext cx="376237" cy="23813"/>
            </a:xfrm>
            <a:prstGeom prst="rect">
              <a:avLst/>
            </a:prstGeom>
            <a:solidFill>
              <a:schemeClr val="tx1">
                <a:lumMod val="65000"/>
                <a:lumOff val="35000"/>
              </a:schemeClr>
            </a:solidFill>
            <a:ln w="9525">
              <a:noFill/>
              <a:miter lim="800000"/>
            </a:ln>
          </p:spPr>
          <p:txBody>
            <a:bodyPr vert="horz" wrap="square" lIns="91440" tIns="45720" rIns="91440" bIns="45720" numCol="1" anchor="t" anchorCtr="0" compatLnSpc="1"/>
            <a:lstStyle/>
            <a:p>
              <a:endParaRPr lang="en-IN" dirty="0"/>
            </a:p>
          </p:txBody>
        </p:sp>
        <p:sp>
          <p:nvSpPr>
            <p:cNvPr id="23" name="Freeform 155"/>
            <p:cNvSpPr/>
            <p:nvPr/>
          </p:nvSpPr>
          <p:spPr bwMode="auto">
            <a:xfrm>
              <a:off x="-1111250" y="3902076"/>
              <a:ext cx="146050" cy="360363"/>
            </a:xfrm>
            <a:custGeom>
              <a:avLst/>
              <a:gdLst>
                <a:gd name="T0" fmla="*/ 15 w 92"/>
                <a:gd name="T1" fmla="*/ 227 h 227"/>
                <a:gd name="T2" fmla="*/ 92 w 92"/>
                <a:gd name="T3" fmla="*/ 3 h 227"/>
                <a:gd name="T4" fmla="*/ 76 w 92"/>
                <a:gd name="T5" fmla="*/ 0 h 227"/>
                <a:gd name="T6" fmla="*/ 0 w 92"/>
                <a:gd name="T7" fmla="*/ 215 h 227"/>
                <a:gd name="T8" fmla="*/ 15 w 92"/>
                <a:gd name="T9" fmla="*/ 227 h 227"/>
              </a:gdLst>
              <a:ahLst/>
              <a:cxnLst>
                <a:cxn ang="0">
                  <a:pos x="T0" y="T1"/>
                </a:cxn>
                <a:cxn ang="0">
                  <a:pos x="T2" y="T3"/>
                </a:cxn>
                <a:cxn ang="0">
                  <a:pos x="T4" y="T5"/>
                </a:cxn>
                <a:cxn ang="0">
                  <a:pos x="T6" y="T7"/>
                </a:cxn>
                <a:cxn ang="0">
                  <a:pos x="T8" y="T9"/>
                </a:cxn>
              </a:cxnLst>
              <a:rect l="0" t="0" r="r" b="b"/>
              <a:pathLst>
                <a:path w="92" h="227">
                  <a:moveTo>
                    <a:pt x="15" y="227"/>
                  </a:moveTo>
                  <a:lnTo>
                    <a:pt x="92" y="3"/>
                  </a:lnTo>
                  <a:lnTo>
                    <a:pt x="76" y="0"/>
                  </a:lnTo>
                  <a:lnTo>
                    <a:pt x="0" y="215"/>
                  </a:lnTo>
                  <a:lnTo>
                    <a:pt x="15" y="227"/>
                  </a:lnTo>
                  <a:close/>
                </a:path>
              </a:pathLst>
            </a:custGeom>
            <a:solidFill>
              <a:schemeClr val="tx1">
                <a:lumMod val="65000"/>
                <a:lumOff val="35000"/>
              </a:schemeClr>
            </a:solidFill>
            <a:ln w="9525">
              <a:noFill/>
              <a:round/>
            </a:ln>
          </p:spPr>
          <p:txBody>
            <a:bodyPr vert="horz" wrap="square" lIns="91440" tIns="45720" rIns="91440" bIns="45720" numCol="1" anchor="t" anchorCtr="0" compatLnSpc="1"/>
            <a:lstStyle/>
            <a:p>
              <a:endParaRPr lang="en-IN" dirty="0"/>
            </a:p>
          </p:txBody>
        </p:sp>
        <p:sp>
          <p:nvSpPr>
            <p:cNvPr id="24" name="Freeform 156"/>
            <p:cNvSpPr/>
            <p:nvPr/>
          </p:nvSpPr>
          <p:spPr bwMode="auto">
            <a:xfrm>
              <a:off x="-1952625" y="3663951"/>
              <a:ext cx="53975" cy="85725"/>
            </a:xfrm>
            <a:custGeom>
              <a:avLst/>
              <a:gdLst>
                <a:gd name="T0" fmla="*/ 52 w 52"/>
                <a:gd name="T1" fmla="*/ 59 h 81"/>
                <a:gd name="T2" fmla="*/ 20 w 52"/>
                <a:gd name="T3" fmla="*/ 0 h 81"/>
                <a:gd name="T4" fmla="*/ 41 w 52"/>
                <a:gd name="T5" fmla="*/ 81 h 81"/>
                <a:gd name="T6" fmla="*/ 52 w 52"/>
                <a:gd name="T7" fmla="*/ 59 h 81"/>
              </a:gdLst>
              <a:ahLst/>
              <a:cxnLst>
                <a:cxn ang="0">
                  <a:pos x="T0" y="T1"/>
                </a:cxn>
                <a:cxn ang="0">
                  <a:pos x="T2" y="T3"/>
                </a:cxn>
                <a:cxn ang="0">
                  <a:pos x="T4" y="T5"/>
                </a:cxn>
                <a:cxn ang="0">
                  <a:pos x="T6" y="T7"/>
                </a:cxn>
              </a:cxnLst>
              <a:rect l="0" t="0" r="r" b="b"/>
              <a:pathLst>
                <a:path w="52" h="81">
                  <a:moveTo>
                    <a:pt x="52" y="59"/>
                  </a:moveTo>
                  <a:cubicBezTo>
                    <a:pt x="52" y="59"/>
                    <a:pt x="20" y="40"/>
                    <a:pt x="20" y="0"/>
                  </a:cubicBezTo>
                  <a:cubicBezTo>
                    <a:pt x="20" y="0"/>
                    <a:pt x="0" y="43"/>
                    <a:pt x="41" y="81"/>
                  </a:cubicBezTo>
                  <a:lnTo>
                    <a:pt x="52" y="59"/>
                  </a:lnTo>
                  <a:close/>
                </a:path>
              </a:pathLst>
            </a:custGeom>
            <a:solidFill>
              <a:srgbClr val="F2C09E"/>
            </a:solidFill>
            <a:ln w="9525">
              <a:noFill/>
              <a:round/>
            </a:ln>
          </p:spPr>
          <p:txBody>
            <a:bodyPr vert="horz" wrap="square" lIns="91440" tIns="45720" rIns="91440" bIns="45720" numCol="1" anchor="t" anchorCtr="0" compatLnSpc="1"/>
            <a:lstStyle/>
            <a:p>
              <a:endParaRPr lang="en-IN" dirty="0"/>
            </a:p>
          </p:txBody>
        </p:sp>
        <p:sp>
          <p:nvSpPr>
            <p:cNvPr id="25" name="Freeform 157"/>
            <p:cNvSpPr/>
            <p:nvPr/>
          </p:nvSpPr>
          <p:spPr bwMode="auto">
            <a:xfrm>
              <a:off x="-2466975" y="4421188"/>
              <a:ext cx="720725" cy="873125"/>
            </a:xfrm>
            <a:custGeom>
              <a:avLst/>
              <a:gdLst>
                <a:gd name="T0" fmla="*/ 14 w 686"/>
                <a:gd name="T1" fmla="*/ 830 h 830"/>
                <a:gd name="T2" fmla="*/ 25 w 686"/>
                <a:gd name="T3" fmla="*/ 821 h 830"/>
                <a:gd name="T4" fmla="*/ 202 w 686"/>
                <a:gd name="T5" fmla="*/ 123 h 830"/>
                <a:gd name="T6" fmla="*/ 328 w 686"/>
                <a:gd name="T7" fmla="*/ 25 h 830"/>
                <a:gd name="T8" fmla="*/ 454 w 686"/>
                <a:gd name="T9" fmla="*/ 119 h 830"/>
                <a:gd name="T10" fmla="*/ 661 w 686"/>
                <a:gd name="T11" fmla="*/ 818 h 830"/>
                <a:gd name="T12" fmla="*/ 676 w 686"/>
                <a:gd name="T13" fmla="*/ 826 h 830"/>
                <a:gd name="T14" fmla="*/ 684 w 686"/>
                <a:gd name="T15" fmla="*/ 811 h 830"/>
                <a:gd name="T16" fmla="*/ 477 w 686"/>
                <a:gd name="T17" fmla="*/ 113 h 830"/>
                <a:gd name="T18" fmla="*/ 328 w 686"/>
                <a:gd name="T19" fmla="*/ 0 h 830"/>
                <a:gd name="T20" fmla="*/ 179 w 686"/>
                <a:gd name="T21" fmla="*/ 117 h 830"/>
                <a:gd name="T22" fmla="*/ 2 w 686"/>
                <a:gd name="T23" fmla="*/ 815 h 830"/>
                <a:gd name="T24" fmla="*/ 11 w 686"/>
                <a:gd name="T25" fmla="*/ 829 h 830"/>
                <a:gd name="T26" fmla="*/ 14 w 686"/>
                <a:gd name="T27"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6" h="830">
                  <a:moveTo>
                    <a:pt x="14" y="830"/>
                  </a:moveTo>
                  <a:cubicBezTo>
                    <a:pt x="19" y="830"/>
                    <a:pt x="24" y="826"/>
                    <a:pt x="25" y="821"/>
                  </a:cubicBezTo>
                  <a:cubicBezTo>
                    <a:pt x="202" y="123"/>
                    <a:pt x="202" y="123"/>
                    <a:pt x="202" y="123"/>
                  </a:cubicBezTo>
                  <a:cubicBezTo>
                    <a:pt x="217" y="65"/>
                    <a:pt x="269" y="25"/>
                    <a:pt x="328" y="25"/>
                  </a:cubicBezTo>
                  <a:cubicBezTo>
                    <a:pt x="386" y="25"/>
                    <a:pt x="438" y="63"/>
                    <a:pt x="454" y="119"/>
                  </a:cubicBezTo>
                  <a:cubicBezTo>
                    <a:pt x="515" y="337"/>
                    <a:pt x="659" y="813"/>
                    <a:pt x="661" y="818"/>
                  </a:cubicBezTo>
                  <a:cubicBezTo>
                    <a:pt x="663" y="824"/>
                    <a:pt x="670" y="828"/>
                    <a:pt x="676" y="826"/>
                  </a:cubicBezTo>
                  <a:cubicBezTo>
                    <a:pt x="682" y="824"/>
                    <a:pt x="686" y="817"/>
                    <a:pt x="684" y="811"/>
                  </a:cubicBezTo>
                  <a:cubicBezTo>
                    <a:pt x="683" y="806"/>
                    <a:pt x="538" y="330"/>
                    <a:pt x="477" y="113"/>
                  </a:cubicBezTo>
                  <a:cubicBezTo>
                    <a:pt x="458" y="47"/>
                    <a:pt x="397" y="0"/>
                    <a:pt x="328" y="0"/>
                  </a:cubicBezTo>
                  <a:cubicBezTo>
                    <a:pt x="258" y="0"/>
                    <a:pt x="196" y="48"/>
                    <a:pt x="179" y="117"/>
                  </a:cubicBezTo>
                  <a:cubicBezTo>
                    <a:pt x="2" y="815"/>
                    <a:pt x="2" y="815"/>
                    <a:pt x="2" y="815"/>
                  </a:cubicBezTo>
                  <a:cubicBezTo>
                    <a:pt x="0" y="821"/>
                    <a:pt x="4" y="828"/>
                    <a:pt x="11" y="829"/>
                  </a:cubicBezTo>
                  <a:cubicBezTo>
                    <a:pt x="12" y="830"/>
                    <a:pt x="13" y="830"/>
                    <a:pt x="14" y="830"/>
                  </a:cubicBezTo>
                  <a:close/>
                </a:path>
              </a:pathLst>
            </a:custGeom>
            <a:solidFill>
              <a:schemeClr val="tx1">
                <a:lumMod val="85000"/>
                <a:lumOff val="15000"/>
              </a:schemeClr>
            </a:solidFill>
            <a:ln w="9525">
              <a:noFill/>
              <a:round/>
            </a:ln>
          </p:spPr>
          <p:txBody>
            <a:bodyPr vert="horz" wrap="square" lIns="91440" tIns="45720" rIns="91440" bIns="45720" numCol="1" anchor="t" anchorCtr="0" compatLnSpc="1"/>
            <a:lstStyle/>
            <a:p>
              <a:endParaRPr lang="en-IN" dirty="0"/>
            </a:p>
          </p:txBody>
        </p:sp>
        <p:sp>
          <p:nvSpPr>
            <p:cNvPr id="26" name="Line 158"/>
            <p:cNvSpPr>
              <a:spLocks noChangeShapeType="1"/>
            </p:cNvSpPr>
            <p:nvPr/>
          </p:nvSpPr>
          <p:spPr bwMode="auto">
            <a:xfrm flipH="1" flipV="1">
              <a:off x="-2076450" y="4044951"/>
              <a:ext cx="111125" cy="166688"/>
            </a:xfrm>
            <a:prstGeom prst="line">
              <a:avLst/>
            </a:prstGeom>
            <a:noFill/>
            <a:ln w="3175" cap="rnd">
              <a:noFill/>
              <a:prstDash val="solid"/>
              <a:rou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en-IN" dirty="0"/>
            </a:p>
          </p:txBody>
        </p:sp>
        <p:sp>
          <p:nvSpPr>
            <p:cNvPr id="27" name="Freeform 159"/>
            <p:cNvSpPr/>
            <p:nvPr/>
          </p:nvSpPr>
          <p:spPr bwMode="auto">
            <a:xfrm>
              <a:off x="-1406525" y="4284663"/>
              <a:ext cx="754062" cy="985838"/>
            </a:xfrm>
            <a:custGeom>
              <a:avLst/>
              <a:gdLst>
                <a:gd name="T0" fmla="*/ 449 w 475"/>
                <a:gd name="T1" fmla="*/ 0 h 621"/>
                <a:gd name="T2" fmla="*/ 449 w 475"/>
                <a:gd name="T3" fmla="*/ 68 h 621"/>
                <a:gd name="T4" fmla="*/ 27 w 475"/>
                <a:gd name="T5" fmla="*/ 68 h 621"/>
                <a:gd name="T6" fmla="*/ 27 w 475"/>
                <a:gd name="T7" fmla="*/ 0 h 621"/>
                <a:gd name="T8" fmla="*/ 0 w 475"/>
                <a:gd name="T9" fmla="*/ 0 h 621"/>
                <a:gd name="T10" fmla="*/ 0 w 475"/>
                <a:gd name="T11" fmla="*/ 621 h 621"/>
                <a:gd name="T12" fmla="*/ 27 w 475"/>
                <a:gd name="T13" fmla="*/ 621 h 621"/>
                <a:gd name="T14" fmla="*/ 27 w 475"/>
                <a:gd name="T15" fmla="*/ 94 h 621"/>
                <a:gd name="T16" fmla="*/ 449 w 475"/>
                <a:gd name="T17" fmla="*/ 94 h 621"/>
                <a:gd name="T18" fmla="*/ 449 w 475"/>
                <a:gd name="T19" fmla="*/ 621 h 621"/>
                <a:gd name="T20" fmla="*/ 475 w 475"/>
                <a:gd name="T21" fmla="*/ 621 h 621"/>
                <a:gd name="T22" fmla="*/ 475 w 475"/>
                <a:gd name="T23" fmla="*/ 0 h 621"/>
                <a:gd name="T24" fmla="*/ 449 w 475"/>
                <a:gd name="T25"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5" h="621">
                  <a:moveTo>
                    <a:pt x="449" y="0"/>
                  </a:moveTo>
                  <a:lnTo>
                    <a:pt x="449" y="68"/>
                  </a:lnTo>
                  <a:lnTo>
                    <a:pt x="27" y="68"/>
                  </a:lnTo>
                  <a:lnTo>
                    <a:pt x="27" y="0"/>
                  </a:lnTo>
                  <a:lnTo>
                    <a:pt x="0" y="0"/>
                  </a:lnTo>
                  <a:lnTo>
                    <a:pt x="0" y="621"/>
                  </a:lnTo>
                  <a:lnTo>
                    <a:pt x="27" y="621"/>
                  </a:lnTo>
                  <a:lnTo>
                    <a:pt x="27" y="94"/>
                  </a:lnTo>
                  <a:lnTo>
                    <a:pt x="449" y="94"/>
                  </a:lnTo>
                  <a:lnTo>
                    <a:pt x="449" y="621"/>
                  </a:lnTo>
                  <a:lnTo>
                    <a:pt x="475" y="621"/>
                  </a:lnTo>
                  <a:lnTo>
                    <a:pt x="475" y="0"/>
                  </a:lnTo>
                  <a:lnTo>
                    <a:pt x="449" y="0"/>
                  </a:lnTo>
                  <a:close/>
                </a:path>
              </a:pathLst>
            </a:custGeom>
            <a:solidFill>
              <a:schemeClr val="tx1">
                <a:lumMod val="85000"/>
                <a:lumOff val="15000"/>
              </a:schemeClr>
            </a:solidFill>
            <a:ln w="9525">
              <a:noFill/>
              <a:round/>
            </a:ln>
          </p:spPr>
          <p:txBody>
            <a:bodyPr vert="horz" wrap="square" lIns="91440" tIns="45720" rIns="91440" bIns="45720" numCol="1" anchor="t" anchorCtr="0" compatLnSpc="1"/>
            <a:lstStyle/>
            <a:p>
              <a:endParaRPr lang="en-IN" dirty="0"/>
            </a:p>
          </p:txBody>
        </p:sp>
        <p:sp>
          <p:nvSpPr>
            <p:cNvPr id="28" name="Line 160"/>
            <p:cNvSpPr>
              <a:spLocks noChangeShapeType="1"/>
            </p:cNvSpPr>
            <p:nvPr/>
          </p:nvSpPr>
          <p:spPr bwMode="auto">
            <a:xfrm flipH="1" flipV="1">
              <a:off x="-2006600" y="3846513"/>
              <a:ext cx="107950" cy="173038"/>
            </a:xfrm>
            <a:prstGeom prst="line">
              <a:avLst/>
            </a:prstGeom>
            <a:noFill/>
            <a:ln w="3175" cap="rnd">
              <a:noFill/>
              <a:prstDash val="solid"/>
              <a:rou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lstStyle/>
            <a:p>
              <a:endParaRPr lang="en-IN" dirty="0"/>
            </a:p>
          </p:txBody>
        </p:sp>
        <p:sp>
          <p:nvSpPr>
            <p:cNvPr id="29" name="Freeform 161"/>
            <p:cNvSpPr/>
            <p:nvPr/>
          </p:nvSpPr>
          <p:spPr bwMode="auto">
            <a:xfrm>
              <a:off x="-1998663" y="3359151"/>
              <a:ext cx="314325" cy="307975"/>
            </a:xfrm>
            <a:custGeom>
              <a:avLst/>
              <a:gdLst>
                <a:gd name="T0" fmla="*/ 281 w 299"/>
                <a:gd name="T1" fmla="*/ 94 h 293"/>
                <a:gd name="T2" fmla="*/ 256 w 299"/>
                <a:gd name="T3" fmla="*/ 56 h 293"/>
                <a:gd name="T4" fmla="*/ 159 w 299"/>
                <a:gd name="T5" fmla="*/ 3 h 293"/>
                <a:gd name="T6" fmla="*/ 56 w 299"/>
                <a:gd name="T7" fmla="*/ 30 h 293"/>
                <a:gd name="T8" fmla="*/ 1 w 299"/>
                <a:gd name="T9" fmla="*/ 217 h 293"/>
                <a:gd name="T10" fmla="*/ 2 w 299"/>
                <a:gd name="T11" fmla="*/ 281 h 293"/>
                <a:gd name="T12" fmla="*/ 43 w 299"/>
                <a:gd name="T13" fmla="*/ 275 h 293"/>
                <a:gd name="T14" fmla="*/ 83 w 299"/>
                <a:gd name="T15" fmla="*/ 249 h 293"/>
                <a:gd name="T16" fmla="*/ 127 w 299"/>
                <a:gd name="T17" fmla="*/ 227 h 293"/>
                <a:gd name="T18" fmla="*/ 178 w 299"/>
                <a:gd name="T19" fmla="*/ 161 h 293"/>
                <a:gd name="T20" fmla="*/ 179 w 299"/>
                <a:gd name="T21" fmla="*/ 162 h 293"/>
                <a:gd name="T22" fmla="*/ 264 w 299"/>
                <a:gd name="T23" fmla="*/ 195 h 293"/>
                <a:gd name="T24" fmla="*/ 281 w 299"/>
                <a:gd name="T25" fmla="*/ 94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293">
                  <a:moveTo>
                    <a:pt x="281" y="94"/>
                  </a:moveTo>
                  <a:cubicBezTo>
                    <a:pt x="274" y="79"/>
                    <a:pt x="266" y="66"/>
                    <a:pt x="256" y="56"/>
                  </a:cubicBezTo>
                  <a:cubicBezTo>
                    <a:pt x="231" y="28"/>
                    <a:pt x="197" y="7"/>
                    <a:pt x="159" y="3"/>
                  </a:cubicBezTo>
                  <a:cubicBezTo>
                    <a:pt x="126" y="0"/>
                    <a:pt x="82" y="9"/>
                    <a:pt x="56" y="30"/>
                  </a:cubicBezTo>
                  <a:cubicBezTo>
                    <a:pt x="6" y="73"/>
                    <a:pt x="3" y="156"/>
                    <a:pt x="1" y="217"/>
                  </a:cubicBezTo>
                  <a:cubicBezTo>
                    <a:pt x="0" y="251"/>
                    <a:pt x="2" y="281"/>
                    <a:pt x="2" y="281"/>
                  </a:cubicBezTo>
                  <a:cubicBezTo>
                    <a:pt x="2" y="281"/>
                    <a:pt x="7" y="293"/>
                    <a:pt x="43" y="275"/>
                  </a:cubicBezTo>
                  <a:cubicBezTo>
                    <a:pt x="66" y="263"/>
                    <a:pt x="78" y="254"/>
                    <a:pt x="83" y="249"/>
                  </a:cubicBezTo>
                  <a:cubicBezTo>
                    <a:pt x="127" y="227"/>
                    <a:pt x="127" y="227"/>
                    <a:pt x="127" y="227"/>
                  </a:cubicBezTo>
                  <a:cubicBezTo>
                    <a:pt x="127" y="227"/>
                    <a:pt x="171" y="230"/>
                    <a:pt x="178" y="161"/>
                  </a:cubicBezTo>
                  <a:cubicBezTo>
                    <a:pt x="178" y="161"/>
                    <a:pt x="179" y="162"/>
                    <a:pt x="179" y="162"/>
                  </a:cubicBezTo>
                  <a:cubicBezTo>
                    <a:pt x="217" y="211"/>
                    <a:pt x="264" y="195"/>
                    <a:pt x="264" y="195"/>
                  </a:cubicBezTo>
                  <a:cubicBezTo>
                    <a:pt x="299" y="174"/>
                    <a:pt x="296" y="130"/>
                    <a:pt x="281" y="9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IN" dirty="0"/>
            </a:p>
          </p:txBody>
        </p:sp>
        <p:sp>
          <p:nvSpPr>
            <p:cNvPr id="30" name="Freeform 162"/>
            <p:cNvSpPr/>
            <p:nvPr/>
          </p:nvSpPr>
          <p:spPr bwMode="auto">
            <a:xfrm>
              <a:off x="-1931988" y="3543301"/>
              <a:ext cx="82550" cy="84138"/>
            </a:xfrm>
            <a:custGeom>
              <a:avLst/>
              <a:gdLst>
                <a:gd name="T0" fmla="*/ 70 w 79"/>
                <a:gd name="T1" fmla="*/ 55 h 79"/>
                <a:gd name="T2" fmla="*/ 24 w 79"/>
                <a:gd name="T3" fmla="*/ 70 h 79"/>
                <a:gd name="T4" fmla="*/ 8 w 79"/>
                <a:gd name="T5" fmla="*/ 24 h 79"/>
                <a:gd name="T6" fmla="*/ 55 w 79"/>
                <a:gd name="T7" fmla="*/ 8 h 79"/>
                <a:gd name="T8" fmla="*/ 70 w 79"/>
                <a:gd name="T9" fmla="*/ 55 h 79"/>
              </a:gdLst>
              <a:ahLst/>
              <a:cxnLst>
                <a:cxn ang="0">
                  <a:pos x="T0" y="T1"/>
                </a:cxn>
                <a:cxn ang="0">
                  <a:pos x="T2" y="T3"/>
                </a:cxn>
                <a:cxn ang="0">
                  <a:pos x="T4" y="T5"/>
                </a:cxn>
                <a:cxn ang="0">
                  <a:pos x="T6" y="T7"/>
                </a:cxn>
                <a:cxn ang="0">
                  <a:pos x="T8" y="T9"/>
                </a:cxn>
              </a:cxnLst>
              <a:rect l="0" t="0" r="r" b="b"/>
              <a:pathLst>
                <a:path w="79" h="79">
                  <a:moveTo>
                    <a:pt x="70" y="55"/>
                  </a:moveTo>
                  <a:cubicBezTo>
                    <a:pt x="62" y="72"/>
                    <a:pt x="41" y="79"/>
                    <a:pt x="24" y="70"/>
                  </a:cubicBezTo>
                  <a:cubicBezTo>
                    <a:pt x="7" y="62"/>
                    <a:pt x="0" y="41"/>
                    <a:pt x="8" y="24"/>
                  </a:cubicBezTo>
                  <a:cubicBezTo>
                    <a:pt x="17" y="7"/>
                    <a:pt x="37" y="0"/>
                    <a:pt x="55" y="8"/>
                  </a:cubicBezTo>
                  <a:cubicBezTo>
                    <a:pt x="72" y="17"/>
                    <a:pt x="79" y="37"/>
                    <a:pt x="70" y="55"/>
                  </a:cubicBezTo>
                  <a:close/>
                </a:path>
              </a:pathLst>
            </a:custGeom>
            <a:solidFill>
              <a:srgbClr val="FCC9A7"/>
            </a:solidFill>
            <a:ln w="9525">
              <a:noFill/>
              <a:round/>
            </a:ln>
          </p:spPr>
          <p:txBody>
            <a:bodyPr vert="horz" wrap="square" lIns="91440" tIns="45720" rIns="91440" bIns="45720" numCol="1" anchor="t" anchorCtr="0" compatLnSpc="1"/>
            <a:lstStyle/>
            <a:p>
              <a:endParaRPr lang="en-IN" dirty="0"/>
            </a:p>
          </p:txBody>
        </p:sp>
        <p:sp>
          <p:nvSpPr>
            <p:cNvPr id="31" name="Rectangle 163"/>
            <p:cNvSpPr>
              <a:spLocks noChangeArrowheads="1"/>
            </p:cNvSpPr>
            <p:nvPr/>
          </p:nvSpPr>
          <p:spPr bwMode="auto">
            <a:xfrm>
              <a:off x="-1522413" y="4262438"/>
              <a:ext cx="973137" cy="44450"/>
            </a:xfrm>
            <a:prstGeom prst="rect">
              <a:avLst/>
            </a:prstGeom>
            <a:solidFill>
              <a:schemeClr val="bg1">
                <a:lumMod val="85000"/>
              </a:schemeClr>
            </a:solidFill>
            <a:ln w="9525">
              <a:noFill/>
              <a:miter lim="800000"/>
            </a:ln>
          </p:spPr>
          <p:txBody>
            <a:bodyPr vert="horz" wrap="square" lIns="91440" tIns="45720" rIns="91440" bIns="45720" numCol="1" anchor="t" anchorCtr="0" compatLnSpc="1"/>
            <a:lstStyle/>
            <a:p>
              <a:endParaRPr lang="en-IN" dirty="0"/>
            </a:p>
          </p:txBody>
        </p:sp>
      </p:grpSp>
      <p:sp>
        <p:nvSpPr>
          <p:cNvPr id="32" name="TextBox 31"/>
          <p:cNvSpPr txBox="1"/>
          <p:nvPr/>
        </p:nvSpPr>
        <p:spPr>
          <a:xfrm>
            <a:off x="4667192" y="2169369"/>
            <a:ext cx="2765372" cy="1015663"/>
          </a:xfrm>
          <a:prstGeom prst="rect">
            <a:avLst/>
          </a:prstGeom>
          <a:noFill/>
        </p:spPr>
        <p:txBody>
          <a:bodyPr wrap="none" rtlCol="0">
            <a:spAutoFit/>
          </a:bodyPr>
          <a:lstStyle/>
          <a:p>
            <a:r>
              <a:rPr lang="en-IN" sz="6000" dirty="0" smtClean="0">
                <a:solidFill>
                  <a:schemeClr val="bg2">
                    <a:lumMod val="60000"/>
                    <a:lumOff val="40000"/>
                  </a:schemeClr>
                </a:solidFill>
                <a:latin typeface="Times New Roman" panose="02020603050405020304" pitchFamily="18" charset="0"/>
                <a:cs typeface="Times New Roman" panose="02020603050405020304" pitchFamily="18" charset="0"/>
              </a:rPr>
              <a:t>UNIT-V</a:t>
            </a:r>
            <a:endParaRPr lang="en-US" sz="6000" dirty="0">
              <a:solidFill>
                <a:schemeClr val="bg2">
                  <a:lumMod val="60000"/>
                  <a:lumOff val="40000"/>
                </a:schemeClr>
              </a:solidFill>
              <a:latin typeface="Times New Roman" panose="02020603050405020304" pitchFamily="18" charset="0"/>
              <a:cs typeface="Times New Roman" panose="02020603050405020304" pitchFamily="18" charset="0"/>
            </a:endParaRPr>
          </a:p>
        </p:txBody>
      </p:sp>
      <p:grpSp>
        <p:nvGrpSpPr>
          <p:cNvPr id="2048" name="Group 36"/>
          <p:cNvGrpSpPr/>
          <p:nvPr/>
        </p:nvGrpSpPr>
        <p:grpSpPr>
          <a:xfrm>
            <a:off x="-26269" y="-27384"/>
            <a:ext cx="12245183" cy="95029"/>
            <a:chOff x="-26269" y="-27384"/>
            <a:chExt cx="12245183" cy="95029"/>
          </a:xfrm>
        </p:grpSpPr>
        <p:sp>
          <p:nvSpPr>
            <p:cNvPr id="38" name="Rectangle 37"/>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oup 32"/>
          <p:cNvGrpSpPr/>
          <p:nvPr/>
        </p:nvGrpSpPr>
        <p:grpSpPr>
          <a:xfrm>
            <a:off x="-4789" y="6505233"/>
            <a:ext cx="12193614" cy="346028"/>
            <a:chOff x="-4789" y="6513360"/>
            <a:chExt cx="12246002" cy="346028"/>
          </a:xfrm>
        </p:grpSpPr>
        <p:sp>
          <p:nvSpPr>
            <p:cNvPr id="42" name="Rectangle 41"/>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43" name="Round Diagonal Corner Rectangle 42"/>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4" name="Rectangle 43"/>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4" name="Rectangle 3"/>
          <p:cNvSpPr/>
          <p:nvPr/>
        </p:nvSpPr>
        <p:spPr>
          <a:xfrm>
            <a:off x="4227103" y="1160644"/>
            <a:ext cx="3345788" cy="646331"/>
          </a:xfrm>
          <a:prstGeom prst="rect">
            <a:avLst/>
          </a:prstGeom>
        </p:spPr>
        <p:txBody>
          <a:bodyPr wrap="none">
            <a:spAutoFit/>
          </a:bodyPr>
          <a:lstStyle/>
          <a:p>
            <a:r>
              <a:rPr lang="en-US" sz="3600" dirty="0" smtClean="0">
                <a:solidFill>
                  <a:schemeClr val="accent3">
                    <a:lumMod val="20000"/>
                    <a:lumOff val="80000"/>
                  </a:schemeClr>
                </a:solidFill>
              </a:rPr>
              <a:t>(MR23-1CS0102)</a:t>
            </a:r>
            <a:endParaRPr lang="en-US" sz="3600" dirty="0">
              <a:solidFill>
                <a:schemeClr val="accent3">
                  <a:lumMod val="20000"/>
                  <a:lumOff val="80000"/>
                </a:schemeClr>
              </a:solidFill>
            </a:endParaRPr>
          </a:p>
        </p:txBody>
      </p:sp>
      <p:sp>
        <p:nvSpPr>
          <p:cNvPr id="2049" name="Rectangle 2048"/>
          <p:cNvSpPr/>
          <p:nvPr/>
        </p:nvSpPr>
        <p:spPr>
          <a:xfrm>
            <a:off x="2524297" y="409510"/>
            <a:ext cx="6751400" cy="923330"/>
          </a:xfrm>
          <a:prstGeom prst="rect">
            <a:avLst/>
          </a:prstGeom>
        </p:spPr>
        <p:txBody>
          <a:bodyPr wrap="none">
            <a:spAutoFit/>
          </a:bodyPr>
          <a:lstStyle/>
          <a:p>
            <a:r>
              <a:rPr lang="en-US" sz="5400" dirty="0">
                <a:solidFill>
                  <a:schemeClr val="accent3">
                    <a:lumMod val="40000"/>
                    <a:lumOff val="60000"/>
                  </a:schemeClr>
                </a:solidFill>
              </a:rPr>
              <a:t>UI WEB DEVELOPMENT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930014" cy="954107"/>
          </a:xfrm>
          <a:prstGeom prst="rect">
            <a:avLst/>
          </a:prstGeom>
        </p:spPr>
        <p:txBody>
          <a:bodyPr wrap="square">
            <a:spAutoFit/>
          </a:bodyPr>
          <a:lstStyle/>
          <a:p>
            <a:pPr algn="just">
              <a:buFont typeface="Wingdings" pitchFamily="2" charset="2"/>
              <a:buChar char="q"/>
            </a:pPr>
            <a:endParaRPr lang="en-US" sz="2800" dirty="0" smtClean="0"/>
          </a:p>
          <a:p>
            <a:pPr algn="just">
              <a:buFont typeface="Wingdings" pitchFamily="2" charset="2"/>
              <a:buChar char="q"/>
            </a:pPr>
            <a:endParaRPr lang="en-US" sz="2800" dirty="0" smtClean="0"/>
          </a:p>
        </p:txBody>
      </p:sp>
      <p:pic>
        <p:nvPicPr>
          <p:cNvPr id="1026" name="Picture 2"/>
          <p:cNvPicPr>
            <a:picLocks noChangeAspect="1" noChangeArrowheads="1"/>
          </p:cNvPicPr>
          <p:nvPr/>
        </p:nvPicPr>
        <p:blipFill>
          <a:blip r:embed="rId3"/>
          <a:srcRect/>
          <a:stretch>
            <a:fillRect/>
          </a:stretch>
        </p:blipFill>
        <p:spPr bwMode="auto">
          <a:xfrm>
            <a:off x="236496" y="428604"/>
            <a:ext cx="10821290" cy="6084000"/>
          </a:xfrm>
          <a:prstGeom prst="rect">
            <a:avLst/>
          </a:prstGeom>
          <a:noFill/>
          <a:ln w="9525">
            <a:noFill/>
            <a:miter lim="800000"/>
            <a:headEnd/>
            <a:tailEnd/>
          </a:ln>
          <a:effectLst/>
        </p:spPr>
      </p:pic>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930014" cy="5324535"/>
          </a:xfrm>
          <a:prstGeom prst="rect">
            <a:avLst/>
          </a:prstGeom>
        </p:spPr>
        <p:txBody>
          <a:bodyPr wrap="square">
            <a:spAutoFit/>
          </a:bodyPr>
          <a:lstStyle/>
          <a:p>
            <a:r>
              <a:rPr lang="en-IN" sz="3200" b="1" u="sng" dirty="0" smtClean="0">
                <a:solidFill>
                  <a:srgbClr val="FF0000"/>
                </a:solidFill>
              </a:rPr>
              <a:t>Container Border and </a:t>
            </a:r>
            <a:r>
              <a:rPr lang="en-IN" sz="3200" b="1" u="sng" dirty="0" err="1" smtClean="0">
                <a:solidFill>
                  <a:srgbClr val="FF0000"/>
                </a:solidFill>
              </a:rPr>
              <a:t>Color</a:t>
            </a:r>
            <a:endParaRPr lang="en-US" sz="3200" b="1" u="sng" dirty="0" smtClean="0">
              <a:solidFill>
                <a:srgbClr val="FF0000"/>
              </a:solidFill>
            </a:endParaRPr>
          </a:p>
          <a:p>
            <a:r>
              <a:rPr lang="en-US" sz="2800" dirty="0" smtClean="0">
                <a:solidFill>
                  <a:srgbClr val="C00000"/>
                </a:solidFill>
              </a:rPr>
              <a:t>&lt;div class</a:t>
            </a:r>
            <a:r>
              <a:rPr lang="en-US" sz="2800" dirty="0" smtClean="0"/>
              <a:t>="</a:t>
            </a:r>
            <a:r>
              <a:rPr lang="en-US" sz="2800" dirty="0" smtClean="0">
                <a:solidFill>
                  <a:srgbClr val="0000CD"/>
                </a:solidFill>
                <a:latin typeface="Calibri (Body)"/>
              </a:rPr>
              <a:t>container p-5 my-5 border</a:t>
            </a:r>
            <a:r>
              <a:rPr lang="en-US" sz="2800" dirty="0" smtClean="0"/>
              <a:t>"&gt;</a:t>
            </a:r>
          </a:p>
          <a:p>
            <a:r>
              <a:rPr lang="en-US" sz="2800" dirty="0" smtClean="0"/>
              <a:t>&lt;h1&gt;My First Bootstrap Page&lt;/h1&gt;</a:t>
            </a:r>
          </a:p>
          <a:p>
            <a:r>
              <a:rPr lang="en-US" sz="2800" dirty="0" smtClean="0"/>
              <a:t> &lt;p&gt;This container has a border and some extra padding and margins.</a:t>
            </a:r>
          </a:p>
          <a:p>
            <a:r>
              <a:rPr lang="en-US" sz="2800" dirty="0" smtClean="0"/>
              <a:t>&lt;/p&gt;</a:t>
            </a:r>
          </a:p>
          <a:p>
            <a:r>
              <a:rPr lang="en-US" sz="2800" dirty="0" smtClean="0">
                <a:solidFill>
                  <a:srgbClr val="C00000"/>
                </a:solidFill>
              </a:rPr>
              <a:t>&lt;/div&gt;</a:t>
            </a:r>
          </a:p>
          <a:p>
            <a:r>
              <a:rPr lang="en-US" sz="2800" dirty="0" smtClean="0">
                <a:solidFill>
                  <a:srgbClr val="C00000"/>
                </a:solidFill>
              </a:rPr>
              <a:t>&lt;div class</a:t>
            </a:r>
            <a:r>
              <a:rPr lang="en-US" sz="2800" dirty="0" smtClean="0"/>
              <a:t>= "</a:t>
            </a:r>
            <a:r>
              <a:rPr lang="en-US" sz="2800" dirty="0" smtClean="0">
                <a:solidFill>
                  <a:srgbClr val="0000CD"/>
                </a:solidFill>
                <a:latin typeface="Calibri (Body)"/>
              </a:rPr>
              <a:t>container p-5 my-5 </a:t>
            </a:r>
            <a:r>
              <a:rPr lang="en-US" sz="2800" dirty="0" err="1" smtClean="0">
                <a:solidFill>
                  <a:srgbClr val="0000CD"/>
                </a:solidFill>
                <a:latin typeface="Calibri (Body)"/>
              </a:rPr>
              <a:t>bg</a:t>
            </a:r>
            <a:r>
              <a:rPr lang="en-US" sz="2800" dirty="0" smtClean="0">
                <a:solidFill>
                  <a:srgbClr val="0000CD"/>
                </a:solidFill>
                <a:latin typeface="Calibri (Body)"/>
              </a:rPr>
              <a:t>-dark text-white</a:t>
            </a:r>
            <a:r>
              <a:rPr lang="en-US" sz="2800" dirty="0" smtClean="0"/>
              <a:t>"&gt;</a:t>
            </a:r>
          </a:p>
          <a:p>
            <a:r>
              <a:rPr lang="en-US" sz="2800" dirty="0" smtClean="0"/>
              <a:t>&lt;h1&gt;My First Bootstrap Page&lt;/h1&gt;</a:t>
            </a:r>
          </a:p>
          <a:p>
            <a:r>
              <a:rPr lang="en-US" sz="2800" dirty="0" smtClean="0"/>
              <a:t>&lt;p&gt;This container has a dark background color and a white text, and some extra padding and margins.</a:t>
            </a:r>
          </a:p>
          <a:p>
            <a:r>
              <a:rPr lang="en-US" sz="2800" dirty="0" smtClean="0"/>
              <a:t>&lt;/p&gt;</a:t>
            </a:r>
          </a:p>
          <a:p>
            <a:r>
              <a:rPr lang="en-US" sz="2800" dirty="0" smtClean="0">
                <a:solidFill>
                  <a:srgbClr val="C00000"/>
                </a:solidFill>
              </a:rPr>
              <a:t>&lt;/div&gt;</a:t>
            </a:r>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930014" cy="2246769"/>
          </a:xfrm>
          <a:prstGeom prst="rect">
            <a:avLst/>
          </a:prstGeom>
        </p:spPr>
        <p:txBody>
          <a:bodyPr wrap="square">
            <a:spAutoFit/>
          </a:bodyPr>
          <a:lstStyle/>
          <a:p>
            <a:r>
              <a:rPr lang="en-US" sz="2800" dirty="0" smtClean="0">
                <a:solidFill>
                  <a:srgbClr val="C00000"/>
                </a:solidFill>
              </a:rPr>
              <a:t>&lt;div class</a:t>
            </a:r>
            <a:r>
              <a:rPr lang="en-US" sz="2800" dirty="0" smtClean="0"/>
              <a:t>= "</a:t>
            </a:r>
            <a:r>
              <a:rPr lang="en-US" sz="2800" dirty="0" smtClean="0">
                <a:solidFill>
                  <a:srgbClr val="0000CD"/>
                </a:solidFill>
                <a:latin typeface="Calibri (Body)"/>
              </a:rPr>
              <a:t>container p-5 my-5 </a:t>
            </a:r>
            <a:r>
              <a:rPr lang="en-US" sz="2800" dirty="0" err="1" smtClean="0">
                <a:solidFill>
                  <a:srgbClr val="0000CD"/>
                </a:solidFill>
                <a:latin typeface="Calibri (Body)"/>
              </a:rPr>
              <a:t>bg</a:t>
            </a:r>
            <a:r>
              <a:rPr lang="en-US" sz="2800" dirty="0" smtClean="0">
                <a:solidFill>
                  <a:srgbClr val="0000CD"/>
                </a:solidFill>
                <a:latin typeface="Calibri (Body)"/>
              </a:rPr>
              <a:t>-primary text-white</a:t>
            </a:r>
            <a:r>
              <a:rPr lang="en-US" sz="2800" dirty="0" smtClean="0"/>
              <a:t>" &gt;</a:t>
            </a:r>
          </a:p>
          <a:p>
            <a:r>
              <a:rPr lang="en-US" sz="2800" dirty="0" smtClean="0"/>
              <a:t> &lt;h1&gt;My First Bootstrap Page&lt;/h1&gt;</a:t>
            </a:r>
          </a:p>
          <a:p>
            <a:r>
              <a:rPr lang="en-US" sz="2800" dirty="0" smtClean="0"/>
              <a:t> &lt;p&gt;This container has a blue background color and a white text, and some extra padding and margins.&lt;/p&gt;</a:t>
            </a:r>
          </a:p>
          <a:p>
            <a:r>
              <a:rPr lang="en-US" sz="2800" dirty="0" smtClean="0">
                <a:solidFill>
                  <a:srgbClr val="C00000"/>
                </a:solidFill>
              </a:rPr>
              <a:t>&lt;/div&gt;</a:t>
            </a:r>
          </a:p>
        </p:txBody>
      </p:sp>
      <p:pic>
        <p:nvPicPr>
          <p:cNvPr id="2051" name="Picture 3"/>
          <p:cNvPicPr>
            <a:picLocks noChangeAspect="1" noChangeArrowheads="1"/>
          </p:cNvPicPr>
          <p:nvPr/>
        </p:nvPicPr>
        <p:blipFill>
          <a:blip r:embed="rId3"/>
          <a:srcRect/>
          <a:stretch>
            <a:fillRect/>
          </a:stretch>
        </p:blipFill>
        <p:spPr bwMode="auto">
          <a:xfrm>
            <a:off x="3308330" y="1928802"/>
            <a:ext cx="8067957" cy="4536000"/>
          </a:xfrm>
          <a:prstGeom prst="rect">
            <a:avLst/>
          </a:prstGeom>
          <a:noFill/>
          <a:ln w="9525">
            <a:noFill/>
            <a:miter lim="800000"/>
            <a:headEnd/>
            <a:tailEnd/>
          </a:ln>
          <a:effectLst/>
        </p:spPr>
      </p:pic>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501386" cy="4955203"/>
          </a:xfrm>
          <a:prstGeom prst="rect">
            <a:avLst/>
          </a:prstGeom>
        </p:spPr>
        <p:txBody>
          <a:bodyPr wrap="square">
            <a:spAutoFit/>
          </a:bodyPr>
          <a:lstStyle/>
          <a:p>
            <a:r>
              <a:rPr lang="en-US" sz="3200" b="1" u="sng" dirty="0" smtClean="0">
                <a:solidFill>
                  <a:srgbClr val="FF0000"/>
                </a:solidFill>
              </a:rPr>
              <a:t>Bootstrap Grid System</a:t>
            </a:r>
          </a:p>
          <a:p>
            <a:pPr algn="just">
              <a:buFont typeface="Wingdings" pitchFamily="2" charset="2"/>
              <a:buChar char="q"/>
            </a:pPr>
            <a:r>
              <a:rPr lang="en-US" sz="2800" dirty="0" smtClean="0"/>
              <a:t>Bootstrap includes a responsive, mobile first fluid grid system that appropriately scales up to 12 columns as the device or viewport size increases. It includes predefined classes for easy layout options</a:t>
            </a:r>
          </a:p>
          <a:p>
            <a:pPr algn="just">
              <a:buFont typeface="Wingdings" pitchFamily="2" charset="2"/>
              <a:buChar char="q"/>
            </a:pPr>
            <a:r>
              <a:rPr lang="en-US" sz="2800" dirty="0" smtClean="0"/>
              <a:t>Bootstrap's grid system is built with </a:t>
            </a:r>
            <a:r>
              <a:rPr lang="en-US" sz="2800" dirty="0" err="1" smtClean="0"/>
              <a:t>flexbox</a:t>
            </a:r>
            <a:r>
              <a:rPr lang="en-US" sz="2800" dirty="0" smtClean="0"/>
              <a:t>.</a:t>
            </a:r>
          </a:p>
          <a:p>
            <a:pPr algn="just"/>
            <a:r>
              <a:rPr lang="en-US" sz="3200" b="1" u="sng" dirty="0" smtClean="0">
                <a:solidFill>
                  <a:srgbClr val="FF0000"/>
                </a:solidFill>
              </a:rPr>
              <a:t>The Bootstrap grid system has four classes:</a:t>
            </a:r>
          </a:p>
          <a:p>
            <a:pPr marL="514350" indent="-514350" algn="just">
              <a:buFont typeface="+mj-lt"/>
              <a:buAutoNum type="arabicPeriod"/>
            </a:pPr>
            <a:r>
              <a:rPr lang="en-US" sz="2800" dirty="0" err="1" smtClean="0"/>
              <a:t>xs</a:t>
            </a:r>
            <a:r>
              <a:rPr lang="en-US" sz="2800" dirty="0" smtClean="0"/>
              <a:t> (for phones)</a:t>
            </a:r>
          </a:p>
          <a:p>
            <a:pPr marL="514350" indent="-514350" algn="just">
              <a:buFont typeface="+mj-lt"/>
              <a:buAutoNum type="arabicPeriod"/>
            </a:pPr>
            <a:r>
              <a:rPr lang="en-US" sz="2800" dirty="0" err="1" smtClean="0"/>
              <a:t>sm</a:t>
            </a:r>
            <a:r>
              <a:rPr lang="en-US" sz="2800" dirty="0" smtClean="0"/>
              <a:t> (for tablets)</a:t>
            </a:r>
          </a:p>
          <a:p>
            <a:pPr marL="514350" indent="-514350" algn="just">
              <a:buFont typeface="+mj-lt"/>
              <a:buAutoNum type="arabicPeriod"/>
            </a:pPr>
            <a:r>
              <a:rPr lang="en-US" sz="2800" dirty="0" err="1" smtClean="0"/>
              <a:t>md</a:t>
            </a:r>
            <a:r>
              <a:rPr lang="en-US" sz="2800" dirty="0" smtClean="0"/>
              <a:t> (for desktops)</a:t>
            </a:r>
          </a:p>
          <a:p>
            <a:pPr marL="514350" indent="-514350" algn="just">
              <a:buFont typeface="+mj-lt"/>
              <a:buAutoNum type="arabicPeriod"/>
            </a:pPr>
            <a:r>
              <a:rPr lang="en-US" sz="2800" dirty="0" err="1" smtClean="0"/>
              <a:t>lg</a:t>
            </a:r>
            <a:r>
              <a:rPr lang="en-US" sz="2800" dirty="0" smtClean="0"/>
              <a:t> (for larger desktops)</a:t>
            </a:r>
          </a:p>
          <a:p>
            <a:pPr algn="just">
              <a:buFont typeface="Wingdings" pitchFamily="2" charset="2"/>
              <a:buChar char="q"/>
            </a:pPr>
            <a:endParaRPr lang="en-US" sz="2800" dirty="0" smtClean="0"/>
          </a:p>
        </p:txBody>
      </p:sp>
      <p:pic>
        <p:nvPicPr>
          <p:cNvPr id="3075" name="Picture 3"/>
          <p:cNvPicPr>
            <a:picLocks noChangeAspect="1" noChangeArrowheads="1"/>
          </p:cNvPicPr>
          <p:nvPr/>
        </p:nvPicPr>
        <p:blipFill>
          <a:blip r:embed="rId3"/>
          <a:srcRect/>
          <a:stretch>
            <a:fillRect/>
          </a:stretch>
        </p:blipFill>
        <p:spPr bwMode="auto">
          <a:xfrm>
            <a:off x="3808396" y="4572008"/>
            <a:ext cx="7892931" cy="1764000"/>
          </a:xfrm>
          <a:prstGeom prst="rect">
            <a:avLst/>
          </a:prstGeom>
          <a:noFill/>
          <a:ln w="9525">
            <a:noFill/>
            <a:miter lim="800000"/>
            <a:headEnd/>
            <a:tailEnd/>
          </a:ln>
          <a:effectLst/>
        </p:spPr>
      </p:pic>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930014" cy="954107"/>
          </a:xfrm>
          <a:prstGeom prst="rect">
            <a:avLst/>
          </a:prstGeom>
        </p:spPr>
        <p:txBody>
          <a:bodyPr wrap="square">
            <a:spAutoFit/>
          </a:bodyPr>
          <a:lstStyle/>
          <a:p>
            <a:endParaRPr lang="en-US" sz="2800" dirty="0" smtClean="0"/>
          </a:p>
          <a:p>
            <a:pPr algn="just">
              <a:buFont typeface="Wingdings" pitchFamily="2" charset="2"/>
              <a:buChar char="q"/>
            </a:pPr>
            <a:endParaRPr lang="en-US" sz="2800" dirty="0" smtClean="0"/>
          </a:p>
        </p:txBody>
      </p:sp>
      <p:sp>
        <p:nvSpPr>
          <p:cNvPr id="8194" name="AutoShape 2" descr="Bootstrap 4 vs Foundation 6 Grid System | by JR.Anand | Gridbox | Mediu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Bootstrap 4 vs Foundation 6 Grid System | by JR.Anand | Gridbox | Mediu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450810" y="357166"/>
            <a:ext cx="10358510" cy="1446550"/>
          </a:xfrm>
          <a:prstGeom prst="rect">
            <a:avLst/>
          </a:prstGeom>
        </p:spPr>
        <p:txBody>
          <a:bodyPr wrap="square">
            <a:spAutoFit/>
          </a:bodyPr>
          <a:lstStyle/>
          <a:p>
            <a:pPr algn="just">
              <a:buFont typeface="Wingdings" pitchFamily="2" charset="2"/>
              <a:buChar char="q"/>
            </a:pPr>
            <a:r>
              <a:rPr lang="en-US" sz="3200" b="1" u="sng" dirty="0" smtClean="0">
                <a:solidFill>
                  <a:srgbClr val="FF0000"/>
                </a:solidFill>
              </a:rPr>
              <a:t>Bootstrap web page layout(Grid System)</a:t>
            </a:r>
            <a:endParaRPr lang="en-US" sz="3200" dirty="0" smtClean="0"/>
          </a:p>
          <a:p>
            <a:pPr algn="just">
              <a:buFont typeface="Wingdings" pitchFamily="2" charset="2"/>
              <a:buChar char="q"/>
            </a:pPr>
            <a:r>
              <a:rPr lang="en-US" sz="2800" dirty="0" smtClean="0"/>
              <a:t>The grid system is responsive, and the columns will re-arrange automatically depending on the screen size.</a:t>
            </a:r>
            <a:endParaRPr lang="en-IN" sz="2800" dirty="0" smtClean="0"/>
          </a:p>
        </p:txBody>
      </p:sp>
      <p:pic>
        <p:nvPicPr>
          <p:cNvPr id="2050" name="Picture 2"/>
          <p:cNvPicPr>
            <a:picLocks noChangeAspect="1" noChangeArrowheads="1"/>
          </p:cNvPicPr>
          <p:nvPr/>
        </p:nvPicPr>
        <p:blipFill>
          <a:blip r:embed="rId3"/>
          <a:srcRect/>
          <a:stretch>
            <a:fillRect/>
          </a:stretch>
        </p:blipFill>
        <p:spPr bwMode="auto">
          <a:xfrm>
            <a:off x="1093752" y="2143116"/>
            <a:ext cx="9429750" cy="3009900"/>
          </a:xfrm>
          <a:prstGeom prst="rect">
            <a:avLst/>
          </a:prstGeom>
          <a:noFill/>
          <a:ln w="9525">
            <a:noFill/>
            <a:miter lim="800000"/>
            <a:headEnd/>
            <a:tailEnd/>
          </a:ln>
          <a:effectLst/>
        </p:spPr>
      </p:pic>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930014" cy="1077218"/>
          </a:xfrm>
          <a:prstGeom prst="rect">
            <a:avLst/>
          </a:prstGeom>
        </p:spPr>
        <p:txBody>
          <a:bodyPr wrap="square">
            <a:spAutoFit/>
          </a:bodyPr>
          <a:lstStyle/>
          <a:p>
            <a:pPr algn="just"/>
            <a:r>
              <a:rPr lang="en-US" sz="3200" b="1" u="sng" dirty="0" smtClean="0">
                <a:solidFill>
                  <a:srgbClr val="FF0000"/>
                </a:solidFill>
              </a:rPr>
              <a:t>Bootstrap Grid Layout with Responsive Three Column</a:t>
            </a:r>
          </a:p>
          <a:p>
            <a:pPr algn="just">
              <a:buFont typeface="Wingdings" pitchFamily="2" charset="2"/>
              <a:buChar char="q"/>
            </a:pPr>
            <a:endParaRPr lang="en-US" sz="3200" b="1" u="sng" dirty="0" smtClean="0">
              <a:solidFill>
                <a:srgbClr val="FF0000"/>
              </a:solidFill>
            </a:endParaRPr>
          </a:p>
        </p:txBody>
      </p:sp>
      <p:pic>
        <p:nvPicPr>
          <p:cNvPr id="6146" name="Picture 2"/>
          <p:cNvPicPr>
            <a:picLocks noChangeAspect="1" noChangeArrowheads="1"/>
          </p:cNvPicPr>
          <p:nvPr/>
        </p:nvPicPr>
        <p:blipFill>
          <a:blip r:embed="rId3"/>
          <a:srcRect/>
          <a:stretch>
            <a:fillRect/>
          </a:stretch>
        </p:blipFill>
        <p:spPr bwMode="auto">
          <a:xfrm>
            <a:off x="593686" y="714356"/>
            <a:ext cx="7669638" cy="5472000"/>
          </a:xfrm>
          <a:prstGeom prst="rect">
            <a:avLst/>
          </a:prstGeom>
          <a:noFill/>
          <a:ln w="9525">
            <a:noFill/>
            <a:miter lim="800000"/>
            <a:headEnd/>
            <a:tailEnd/>
          </a:ln>
          <a:effectLst/>
        </p:spPr>
      </p:pic>
      <p:pic>
        <p:nvPicPr>
          <p:cNvPr id="15361" name="Picture 1"/>
          <p:cNvPicPr>
            <a:picLocks noChangeAspect="1" noChangeArrowheads="1"/>
          </p:cNvPicPr>
          <p:nvPr/>
        </p:nvPicPr>
        <p:blipFill>
          <a:blip r:embed="rId4"/>
          <a:srcRect/>
          <a:stretch>
            <a:fillRect/>
          </a:stretch>
        </p:blipFill>
        <p:spPr bwMode="auto">
          <a:xfrm>
            <a:off x="6111875" y="2357430"/>
            <a:ext cx="6076950" cy="800100"/>
          </a:xfrm>
          <a:prstGeom prst="rect">
            <a:avLst/>
          </a:prstGeom>
          <a:noFill/>
          <a:ln w="9525">
            <a:noFill/>
            <a:miter lim="800000"/>
            <a:headEnd/>
            <a:tailEnd/>
          </a:ln>
          <a:effectLst/>
        </p:spPr>
      </p:pic>
      <p:sp>
        <p:nvSpPr>
          <p:cNvPr id="10" name="Rectangle 9"/>
          <p:cNvSpPr/>
          <p:nvPr/>
        </p:nvSpPr>
        <p:spPr>
          <a:xfrm>
            <a:off x="6951668" y="1785926"/>
            <a:ext cx="1103187" cy="461665"/>
          </a:xfrm>
          <a:prstGeom prst="rect">
            <a:avLst/>
          </a:prstGeom>
        </p:spPr>
        <p:txBody>
          <a:bodyPr wrap="none">
            <a:spAutoFit/>
          </a:bodyPr>
          <a:lstStyle/>
          <a:p>
            <a:r>
              <a:rPr lang="en-US" b="1" u="sng" dirty="0" smtClean="0">
                <a:solidFill>
                  <a:srgbClr val="FF0000"/>
                </a:solidFill>
              </a:rPr>
              <a:t>Output</a:t>
            </a:r>
            <a:endParaRPr lang="en-US" dirty="0"/>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501386" cy="6494085"/>
          </a:xfrm>
          <a:prstGeom prst="rect">
            <a:avLst/>
          </a:prstGeom>
        </p:spPr>
        <p:txBody>
          <a:bodyPr wrap="square">
            <a:spAutoFit/>
          </a:bodyPr>
          <a:lstStyle/>
          <a:p>
            <a:r>
              <a:rPr lang="en-US" sz="3200" b="1" u="sng" dirty="0" smtClean="0">
                <a:solidFill>
                  <a:srgbClr val="FF0000"/>
                </a:solidFill>
              </a:rPr>
              <a:t>Bootstrap Spinner</a:t>
            </a:r>
          </a:p>
          <a:p>
            <a:pPr algn="just">
              <a:buFont typeface="Wingdings" pitchFamily="2" charset="2"/>
              <a:buChar char="q"/>
            </a:pPr>
            <a:r>
              <a:rPr lang="en-US" sz="2800" dirty="0" smtClean="0"/>
              <a:t>It is an indicator for the loading state of a particular component or a process</a:t>
            </a:r>
          </a:p>
          <a:p>
            <a:r>
              <a:rPr lang="en-US" sz="3200" b="1" u="sng" dirty="0" smtClean="0">
                <a:solidFill>
                  <a:srgbClr val="FF0000"/>
                </a:solidFill>
              </a:rPr>
              <a:t>How do I add color to my Spinner?</a:t>
            </a:r>
          </a:p>
          <a:p>
            <a:r>
              <a:rPr lang="en-US" sz="2800" dirty="0" smtClean="0"/>
              <a:t>We can use one of the text contextual classes such as </a:t>
            </a:r>
          </a:p>
          <a:p>
            <a:r>
              <a:rPr lang="en-US" sz="2800" dirty="0" smtClean="0"/>
              <a:t> .text-primary class</a:t>
            </a:r>
          </a:p>
          <a:p>
            <a:r>
              <a:rPr lang="en-US" sz="2800" dirty="0" smtClean="0"/>
              <a:t>.text-secondary class</a:t>
            </a:r>
          </a:p>
          <a:p>
            <a:r>
              <a:rPr lang="en-US" sz="2800" dirty="0" smtClean="0"/>
              <a:t>.text-success class</a:t>
            </a:r>
          </a:p>
          <a:p>
            <a:r>
              <a:rPr lang="en-US" sz="2800" dirty="0" smtClean="0"/>
              <a:t>.text-danger class</a:t>
            </a:r>
          </a:p>
          <a:p>
            <a:r>
              <a:rPr lang="en-US" sz="2800" dirty="0" smtClean="0"/>
              <a:t>.text-warning class</a:t>
            </a:r>
          </a:p>
          <a:p>
            <a:r>
              <a:rPr lang="en-US" sz="2800" dirty="0" smtClean="0"/>
              <a:t>.text-info class</a:t>
            </a:r>
          </a:p>
          <a:p>
            <a:r>
              <a:rPr lang="en-US" sz="2800" dirty="0" smtClean="0"/>
              <a:t>.text-light class</a:t>
            </a:r>
          </a:p>
          <a:p>
            <a:r>
              <a:rPr lang="en-US" sz="2800" dirty="0" smtClean="0"/>
              <a:t>.text-dark class</a:t>
            </a:r>
          </a:p>
          <a:p>
            <a:pPr algn="just"/>
            <a:endParaRPr lang="en-US" sz="2800" dirty="0" smtClean="0"/>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501386" cy="6063198"/>
          </a:xfrm>
          <a:prstGeom prst="rect">
            <a:avLst/>
          </a:prstGeom>
        </p:spPr>
        <p:txBody>
          <a:bodyPr wrap="square">
            <a:spAutoFit/>
          </a:bodyPr>
          <a:lstStyle/>
          <a:p>
            <a:r>
              <a:rPr lang="en-US" sz="3200" b="1" u="sng" dirty="0" smtClean="0">
                <a:solidFill>
                  <a:srgbClr val="FF0000"/>
                </a:solidFill>
              </a:rPr>
              <a:t>Types of Spinners</a:t>
            </a:r>
          </a:p>
          <a:p>
            <a:endParaRPr lang="en-US" sz="3200" b="1" u="sng" dirty="0" smtClean="0">
              <a:solidFill>
                <a:srgbClr val="FF0000"/>
              </a:solidFill>
            </a:endParaRPr>
          </a:p>
          <a:p>
            <a:endParaRPr lang="en-US" sz="3200" b="1" u="sng" dirty="0" smtClean="0">
              <a:solidFill>
                <a:srgbClr val="FF0000"/>
              </a:solidFill>
            </a:endParaRPr>
          </a:p>
          <a:p>
            <a:endParaRPr lang="en-US" sz="3200" b="1" u="sng" dirty="0" smtClean="0">
              <a:solidFill>
                <a:srgbClr val="FF0000"/>
              </a:solidFill>
            </a:endParaRPr>
          </a:p>
          <a:p>
            <a:endParaRPr lang="en-US" sz="3200" b="1" u="sng" dirty="0" smtClean="0">
              <a:solidFill>
                <a:srgbClr val="FF0000"/>
              </a:solidFill>
            </a:endParaRPr>
          </a:p>
          <a:p>
            <a:r>
              <a:rPr lang="en-US" sz="3200" b="1" u="sng" dirty="0" smtClean="0">
                <a:solidFill>
                  <a:srgbClr val="FF0000"/>
                </a:solidFill>
              </a:rPr>
              <a:t>1. Growing Spinners</a:t>
            </a:r>
          </a:p>
          <a:p>
            <a:pPr algn="just">
              <a:buFont typeface="Wingdings" pitchFamily="2" charset="2"/>
              <a:buChar char="q"/>
            </a:pPr>
            <a:r>
              <a:rPr lang="en-US" sz="2800" b="1" dirty="0" smtClean="0"/>
              <a:t>Growing Spinners</a:t>
            </a:r>
            <a:r>
              <a:rPr lang="en-US" sz="2800" dirty="0" smtClean="0"/>
              <a:t>​​ Use the .</a:t>
            </a:r>
            <a:r>
              <a:rPr lang="en-US" sz="2800" b="1" dirty="0" smtClean="0"/>
              <a:t>spinner</a:t>
            </a:r>
            <a:r>
              <a:rPr lang="en-US" sz="2800" dirty="0" smtClean="0"/>
              <a:t>-</a:t>
            </a:r>
            <a:r>
              <a:rPr lang="en-US" sz="2800" b="1" dirty="0" smtClean="0"/>
              <a:t>grow</a:t>
            </a:r>
            <a:r>
              <a:rPr lang="en-US" sz="2800" dirty="0" smtClean="0"/>
              <a:t> class if you want the </a:t>
            </a:r>
            <a:r>
              <a:rPr lang="en-US" sz="2800" b="1" dirty="0" smtClean="0"/>
              <a:t>spinner</a:t>
            </a:r>
            <a:r>
              <a:rPr lang="en-US" sz="2800" dirty="0" smtClean="0"/>
              <a:t>/loader to </a:t>
            </a:r>
            <a:r>
              <a:rPr lang="en-US" sz="2800" b="1" dirty="0" smtClean="0"/>
              <a:t>grow</a:t>
            </a:r>
            <a:r>
              <a:rPr lang="en-US" sz="2800" dirty="0" smtClean="0"/>
              <a:t> instead of "spin": Loading..</a:t>
            </a:r>
          </a:p>
          <a:p>
            <a:pPr algn="just"/>
            <a:r>
              <a:rPr lang="en-US" sz="2800" dirty="0" smtClean="0"/>
              <a:t>&lt;div class="container"&gt;</a:t>
            </a:r>
          </a:p>
          <a:p>
            <a:pPr algn="just"/>
            <a:r>
              <a:rPr lang="en-US" sz="2800" dirty="0" smtClean="0"/>
              <a:t>&lt;h2&gt;Growing Spinners&lt;/h2&gt;</a:t>
            </a:r>
          </a:p>
          <a:p>
            <a:pPr algn="just"/>
            <a:r>
              <a:rPr lang="en-US" sz="2800" dirty="0" smtClean="0"/>
              <a:t>&lt;div class="spinner-grow text-muted"&gt;</a:t>
            </a:r>
          </a:p>
          <a:p>
            <a:pPr algn="just"/>
            <a:r>
              <a:rPr lang="en-US" sz="2800" dirty="0" smtClean="0"/>
              <a:t>&lt;span class="</a:t>
            </a:r>
            <a:r>
              <a:rPr lang="en-US" sz="2800" dirty="0" err="1" smtClean="0"/>
              <a:t>sr</a:t>
            </a:r>
            <a:r>
              <a:rPr lang="en-US" sz="2800" dirty="0" smtClean="0"/>
              <a:t>-only"&gt;Loading&lt;/span&gt;</a:t>
            </a:r>
          </a:p>
          <a:p>
            <a:pPr algn="just"/>
            <a:r>
              <a:rPr lang="en-US" sz="2800" dirty="0" smtClean="0"/>
              <a:t>&lt;/div&gt;</a:t>
            </a:r>
          </a:p>
        </p:txBody>
      </p:sp>
      <p:pic>
        <p:nvPicPr>
          <p:cNvPr id="1026" name="Picture 2"/>
          <p:cNvPicPr>
            <a:picLocks noChangeAspect="1" noChangeArrowheads="1"/>
          </p:cNvPicPr>
          <p:nvPr/>
        </p:nvPicPr>
        <p:blipFill>
          <a:blip r:embed="rId3"/>
          <a:srcRect/>
          <a:stretch>
            <a:fillRect/>
          </a:stretch>
        </p:blipFill>
        <p:spPr bwMode="auto">
          <a:xfrm>
            <a:off x="593686" y="785794"/>
            <a:ext cx="3363660" cy="1728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7308858" y="5072074"/>
            <a:ext cx="2924175" cy="752475"/>
          </a:xfrm>
          <a:prstGeom prst="rect">
            <a:avLst/>
          </a:prstGeom>
          <a:noFill/>
          <a:ln w="9525">
            <a:noFill/>
            <a:miter lim="800000"/>
            <a:headEnd/>
            <a:tailEnd/>
          </a:ln>
          <a:effectLst/>
        </p:spPr>
      </p:pic>
      <p:sp>
        <p:nvSpPr>
          <p:cNvPr id="11" name="Rectangle 10"/>
          <p:cNvSpPr/>
          <p:nvPr/>
        </p:nvSpPr>
        <p:spPr>
          <a:xfrm>
            <a:off x="7380296" y="4286256"/>
            <a:ext cx="1103187" cy="461665"/>
          </a:xfrm>
          <a:prstGeom prst="rect">
            <a:avLst/>
          </a:prstGeom>
        </p:spPr>
        <p:txBody>
          <a:bodyPr wrap="none">
            <a:spAutoFit/>
          </a:bodyPr>
          <a:lstStyle/>
          <a:p>
            <a:r>
              <a:rPr lang="en-US" b="1" u="sng" dirty="0" smtClean="0">
                <a:solidFill>
                  <a:srgbClr val="FF0000"/>
                </a:solidFill>
              </a:rPr>
              <a:t>Output</a:t>
            </a:r>
            <a:endParaRPr lang="en-US" dirty="0"/>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501386" cy="6309420"/>
          </a:xfrm>
          <a:prstGeom prst="rect">
            <a:avLst/>
          </a:prstGeom>
        </p:spPr>
        <p:txBody>
          <a:bodyPr wrap="square">
            <a:spAutoFit/>
          </a:bodyPr>
          <a:lstStyle/>
          <a:p>
            <a:r>
              <a:rPr lang="en-US" sz="3200" b="1" u="sng" dirty="0" smtClean="0">
                <a:solidFill>
                  <a:srgbClr val="FF0000"/>
                </a:solidFill>
              </a:rPr>
              <a:t>2. Colored Spinner</a:t>
            </a:r>
          </a:p>
          <a:p>
            <a:pPr>
              <a:buFont typeface="Wingdings" pitchFamily="2" charset="2"/>
              <a:buChar char="q"/>
            </a:pPr>
            <a:r>
              <a:rPr lang="en-US" sz="2800" dirty="0" smtClean="0"/>
              <a:t>Use any text </a:t>
            </a:r>
            <a:r>
              <a:rPr lang="en-US" sz="2800" b="1" dirty="0" smtClean="0"/>
              <a:t>color</a:t>
            </a:r>
            <a:r>
              <a:rPr lang="en-US" sz="2800" dirty="0" smtClean="0"/>
              <a:t> </a:t>
            </a:r>
            <a:r>
              <a:rPr lang="en-US" sz="2800" dirty="0" err="1" smtClean="0"/>
              <a:t>utilites</a:t>
            </a:r>
            <a:r>
              <a:rPr lang="en-US" sz="2800" dirty="0" smtClean="0"/>
              <a:t> to add a </a:t>
            </a:r>
            <a:r>
              <a:rPr lang="en-US" sz="2800" b="1" dirty="0" smtClean="0"/>
              <a:t>color</a:t>
            </a:r>
            <a:r>
              <a:rPr lang="en-US" sz="2800" dirty="0" smtClean="0"/>
              <a:t> to the </a:t>
            </a:r>
            <a:r>
              <a:rPr lang="en-US" sz="2800" b="1" dirty="0" smtClean="0"/>
              <a:t>spinner</a:t>
            </a:r>
            <a:r>
              <a:rPr lang="en-US" sz="2800" dirty="0" smtClean="0"/>
              <a:t>:.</a:t>
            </a:r>
          </a:p>
          <a:p>
            <a:r>
              <a:rPr lang="en-US" sz="2800" dirty="0" smtClean="0"/>
              <a:t>&lt;div class="spinner-border text-success"&gt;</a:t>
            </a:r>
          </a:p>
          <a:p>
            <a:r>
              <a:rPr lang="en-US" sz="2800" dirty="0" smtClean="0"/>
              <a:t>&lt;span class="</a:t>
            </a:r>
            <a:r>
              <a:rPr lang="en-US" sz="2800" dirty="0" err="1" smtClean="0"/>
              <a:t>sr</a:t>
            </a:r>
            <a:r>
              <a:rPr lang="en-US" sz="2800" dirty="0" smtClean="0"/>
              <a:t>-only"&gt;Loading&lt;/span&gt;</a:t>
            </a:r>
          </a:p>
          <a:p>
            <a:r>
              <a:rPr lang="en-US" sz="2800" dirty="0" smtClean="0"/>
              <a:t> &lt;/div&gt;</a:t>
            </a:r>
          </a:p>
          <a:p>
            <a:r>
              <a:rPr lang="en-US" sz="3200" b="1" u="sng" dirty="0" smtClean="0">
                <a:solidFill>
                  <a:srgbClr val="FF0000"/>
                </a:solidFill>
              </a:rPr>
              <a:t>3. Border Spinner</a:t>
            </a:r>
          </a:p>
          <a:p>
            <a:pPr>
              <a:buFont typeface="Wingdings" pitchFamily="2" charset="2"/>
              <a:buChar char="q"/>
            </a:pPr>
            <a:r>
              <a:rPr lang="en-US" sz="3200" dirty="0" smtClean="0"/>
              <a:t>Border Spinner is used for lightweight indicators.</a:t>
            </a:r>
            <a:endParaRPr lang="en-US" sz="3200" b="1" u="sng" dirty="0" smtClean="0">
              <a:solidFill>
                <a:srgbClr val="FF0000"/>
              </a:solidFill>
            </a:endParaRPr>
          </a:p>
          <a:p>
            <a:r>
              <a:rPr lang="en-US" sz="2800" dirty="0" smtClean="0"/>
              <a:t>&lt;div class="container"&gt;   </a:t>
            </a:r>
          </a:p>
          <a:p>
            <a:r>
              <a:rPr lang="en-US" sz="2800" dirty="0" smtClean="0"/>
              <a:t>&lt;h2&gt;Spinners&lt;/h2&gt; </a:t>
            </a:r>
          </a:p>
          <a:p>
            <a:r>
              <a:rPr lang="en-US" sz="2800" dirty="0" smtClean="0"/>
              <a:t>&lt;</a:t>
            </a:r>
            <a:r>
              <a:rPr lang="en-US" sz="2800" dirty="0" err="1" smtClean="0"/>
              <a:t>br</a:t>
            </a:r>
            <a:r>
              <a:rPr lang="en-US" sz="2800" dirty="0" smtClean="0"/>
              <a:t>&gt;   </a:t>
            </a:r>
          </a:p>
          <a:p>
            <a:r>
              <a:rPr lang="en-US" sz="2800" dirty="0" smtClean="0"/>
              <a:t>&lt;div class="spinner-border" role="status"&gt;    </a:t>
            </a:r>
          </a:p>
          <a:p>
            <a:r>
              <a:rPr lang="en-US" sz="2800" dirty="0" smtClean="0"/>
              <a:t>&lt;span class="</a:t>
            </a:r>
            <a:r>
              <a:rPr lang="en-US" sz="2800" dirty="0" err="1" smtClean="0"/>
              <a:t>sr</a:t>
            </a:r>
            <a:r>
              <a:rPr lang="en-US" sz="2800" dirty="0" smtClean="0"/>
              <a:t>-only"&gt;Loading...&lt;/span&gt;   </a:t>
            </a:r>
          </a:p>
          <a:p>
            <a:r>
              <a:rPr lang="en-US" sz="2800" dirty="0" smtClean="0"/>
              <a:t>&lt;/div&gt; </a:t>
            </a:r>
          </a:p>
          <a:p>
            <a:r>
              <a:rPr lang="en-US" sz="2800" dirty="0" smtClean="0"/>
              <a:t>&lt;/div&gt;</a:t>
            </a:r>
          </a:p>
        </p:txBody>
      </p:sp>
      <p:pic>
        <p:nvPicPr>
          <p:cNvPr id="11265" name="Picture 1"/>
          <p:cNvPicPr>
            <a:picLocks noChangeAspect="1" noChangeArrowheads="1"/>
          </p:cNvPicPr>
          <p:nvPr/>
        </p:nvPicPr>
        <p:blipFill>
          <a:blip r:embed="rId3"/>
          <a:srcRect/>
          <a:stretch>
            <a:fillRect/>
          </a:stretch>
        </p:blipFill>
        <p:spPr bwMode="auto">
          <a:xfrm>
            <a:off x="7237420" y="4786322"/>
            <a:ext cx="2028825" cy="1104900"/>
          </a:xfrm>
          <a:prstGeom prst="rect">
            <a:avLst/>
          </a:prstGeom>
          <a:noFill/>
          <a:ln w="9525">
            <a:noFill/>
            <a:miter lim="800000"/>
            <a:headEnd/>
            <a:tailEnd/>
          </a:ln>
          <a:effectLst/>
        </p:spPr>
      </p:pic>
      <p:sp>
        <p:nvSpPr>
          <p:cNvPr id="9" name="Rectangle 8"/>
          <p:cNvSpPr/>
          <p:nvPr/>
        </p:nvSpPr>
        <p:spPr>
          <a:xfrm>
            <a:off x="7380296" y="4286256"/>
            <a:ext cx="1103187" cy="461665"/>
          </a:xfrm>
          <a:prstGeom prst="rect">
            <a:avLst/>
          </a:prstGeom>
        </p:spPr>
        <p:txBody>
          <a:bodyPr wrap="none">
            <a:spAutoFit/>
          </a:bodyPr>
          <a:lstStyle/>
          <a:p>
            <a:r>
              <a:rPr lang="en-US" b="1" u="sng" dirty="0" smtClean="0">
                <a:solidFill>
                  <a:srgbClr val="FF0000"/>
                </a:solidFill>
              </a:rPr>
              <a:t>Output</a:t>
            </a:r>
            <a:endParaRPr lang="en-US" dirty="0"/>
          </a:p>
        </p:txBody>
      </p:sp>
      <p:pic>
        <p:nvPicPr>
          <p:cNvPr id="11266" name="Picture 2"/>
          <p:cNvPicPr>
            <a:picLocks noChangeAspect="1" noChangeArrowheads="1"/>
          </p:cNvPicPr>
          <p:nvPr/>
        </p:nvPicPr>
        <p:blipFill>
          <a:blip r:embed="rId4"/>
          <a:srcRect/>
          <a:stretch>
            <a:fillRect/>
          </a:stretch>
        </p:blipFill>
        <p:spPr bwMode="auto">
          <a:xfrm>
            <a:off x="7237420" y="1643050"/>
            <a:ext cx="1876425" cy="1095375"/>
          </a:xfrm>
          <a:prstGeom prst="rect">
            <a:avLst/>
          </a:prstGeom>
          <a:noFill/>
          <a:ln w="9525">
            <a:noFill/>
            <a:miter lim="800000"/>
            <a:headEnd/>
            <a:tailEnd/>
          </a:ln>
          <a:effectLst/>
        </p:spPr>
      </p:pic>
      <p:sp>
        <p:nvSpPr>
          <p:cNvPr id="11" name="Rectangle 10"/>
          <p:cNvSpPr/>
          <p:nvPr/>
        </p:nvSpPr>
        <p:spPr>
          <a:xfrm>
            <a:off x="7308858" y="1142984"/>
            <a:ext cx="1103187" cy="461665"/>
          </a:xfrm>
          <a:prstGeom prst="rect">
            <a:avLst/>
          </a:prstGeom>
        </p:spPr>
        <p:txBody>
          <a:bodyPr wrap="none">
            <a:spAutoFit/>
          </a:bodyPr>
          <a:lstStyle/>
          <a:p>
            <a:r>
              <a:rPr lang="en-US" b="1" u="sng" dirty="0" smtClean="0">
                <a:solidFill>
                  <a:srgbClr val="FF0000"/>
                </a:solidFill>
              </a:rPr>
              <a:t>Output</a:t>
            </a:r>
            <a:endParaRPr lang="en-US" dirty="0"/>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501386" cy="5755422"/>
          </a:xfrm>
          <a:prstGeom prst="rect">
            <a:avLst/>
          </a:prstGeom>
        </p:spPr>
        <p:txBody>
          <a:bodyPr wrap="square">
            <a:spAutoFit/>
          </a:bodyPr>
          <a:lstStyle/>
          <a:p>
            <a:r>
              <a:rPr lang="en-US" sz="3200" b="1" u="sng" dirty="0" smtClean="0">
                <a:solidFill>
                  <a:srgbClr val="FF0000"/>
                </a:solidFill>
              </a:rPr>
              <a:t>4. Spinner Buttons</a:t>
            </a:r>
          </a:p>
          <a:p>
            <a:pPr>
              <a:buFont typeface="Wingdings" pitchFamily="2" charset="2"/>
              <a:buChar char="q"/>
            </a:pPr>
            <a:r>
              <a:rPr lang="en-US" sz="2800" dirty="0" smtClean="0"/>
              <a:t>The </a:t>
            </a:r>
            <a:r>
              <a:rPr lang="en-US" sz="2800" b="1" dirty="0" smtClean="0"/>
              <a:t>spinners</a:t>
            </a:r>
            <a:r>
              <a:rPr lang="en-US" sz="2800" dirty="0" smtClean="0"/>
              <a:t> within </a:t>
            </a:r>
            <a:r>
              <a:rPr lang="en-US" sz="2800" b="1" dirty="0" smtClean="0"/>
              <a:t>buttons</a:t>
            </a:r>
            <a:r>
              <a:rPr lang="en-US" sz="2800" dirty="0" smtClean="0"/>
              <a:t> are used to represent an action that is currently processing.</a:t>
            </a:r>
            <a:endParaRPr lang="en-US" sz="2800" b="1" u="sng" dirty="0" smtClean="0">
              <a:solidFill>
                <a:srgbClr val="FF0000"/>
              </a:solidFill>
            </a:endParaRPr>
          </a:p>
          <a:p>
            <a:r>
              <a:rPr lang="en-US" sz="2800" dirty="0" smtClean="0"/>
              <a:t>&lt;button class="</a:t>
            </a:r>
            <a:r>
              <a:rPr lang="en-US" sz="2800" dirty="0" err="1" smtClean="0"/>
              <a:t>btn</a:t>
            </a:r>
            <a:r>
              <a:rPr lang="en-US" sz="2800" dirty="0" smtClean="0"/>
              <a:t> </a:t>
            </a:r>
            <a:r>
              <a:rPr lang="en-US" sz="2800" dirty="0" err="1" smtClean="0"/>
              <a:t>btn</a:t>
            </a:r>
            <a:r>
              <a:rPr lang="en-US" sz="2800" dirty="0" smtClean="0"/>
              <a:t>-primary"&gt;</a:t>
            </a:r>
          </a:p>
          <a:p>
            <a:r>
              <a:rPr lang="en-US" sz="2800" dirty="0" smtClean="0"/>
              <a:t>&lt;span class="spinner-border spinner-border-</a:t>
            </a:r>
            <a:r>
              <a:rPr lang="en-US" sz="2800" dirty="0" err="1" smtClean="0"/>
              <a:t>sm</a:t>
            </a:r>
            <a:r>
              <a:rPr lang="en-US" sz="2800" dirty="0" smtClean="0"/>
              <a:t>"&gt;&lt;/span&gt;</a:t>
            </a:r>
          </a:p>
          <a:p>
            <a:r>
              <a:rPr lang="en-US" sz="2800" dirty="0" smtClean="0"/>
              <a:t>Loading..</a:t>
            </a:r>
          </a:p>
          <a:p>
            <a:r>
              <a:rPr lang="en-US" sz="2800" dirty="0" smtClean="0"/>
              <a:t>&lt;/button&gt;</a:t>
            </a:r>
          </a:p>
          <a:p>
            <a:endParaRPr lang="en-US" sz="2800" dirty="0" smtClean="0"/>
          </a:p>
          <a:p>
            <a:endParaRPr lang="en-US" sz="2800" b="1" dirty="0" smtClean="0">
              <a:solidFill>
                <a:srgbClr val="FC6A10"/>
              </a:solidFill>
            </a:endParaRPr>
          </a:p>
          <a:p>
            <a:endParaRPr lang="en-US" sz="2800" b="1" dirty="0" smtClean="0">
              <a:solidFill>
                <a:srgbClr val="FC6A10"/>
              </a:solidFill>
            </a:endParaRPr>
          </a:p>
          <a:p>
            <a:endParaRPr lang="en-US" sz="2800" b="1" dirty="0" smtClean="0">
              <a:solidFill>
                <a:srgbClr val="FC6A10"/>
              </a:solidFill>
            </a:endParaRPr>
          </a:p>
          <a:p>
            <a:endParaRPr lang="en-US" sz="2800" b="1" dirty="0" smtClean="0">
              <a:solidFill>
                <a:srgbClr val="FC6A10"/>
              </a:solidFill>
            </a:endParaRPr>
          </a:p>
          <a:p>
            <a:r>
              <a:rPr lang="en-US" sz="2800" b="1" dirty="0" smtClean="0">
                <a:solidFill>
                  <a:srgbClr val="FC6A10"/>
                </a:solidFill>
              </a:rPr>
              <a:t>Note: </a:t>
            </a:r>
            <a:r>
              <a:rPr lang="en-US" sz="2800" dirty="0" err="1" smtClean="0"/>
              <a:t>sr</a:t>
            </a:r>
            <a:r>
              <a:rPr lang="en-US" sz="2800" dirty="0" smtClean="0"/>
              <a:t>-only means "this content is visible only to screen readers".</a:t>
            </a:r>
          </a:p>
        </p:txBody>
      </p:sp>
      <p:pic>
        <p:nvPicPr>
          <p:cNvPr id="10241" name="Picture 1"/>
          <p:cNvPicPr>
            <a:picLocks noChangeAspect="1" noChangeArrowheads="1"/>
          </p:cNvPicPr>
          <p:nvPr/>
        </p:nvPicPr>
        <p:blipFill>
          <a:blip r:embed="rId3"/>
          <a:srcRect/>
          <a:stretch>
            <a:fillRect/>
          </a:stretch>
        </p:blipFill>
        <p:spPr bwMode="auto">
          <a:xfrm>
            <a:off x="7308858" y="3643314"/>
            <a:ext cx="1857375" cy="1123950"/>
          </a:xfrm>
          <a:prstGeom prst="rect">
            <a:avLst/>
          </a:prstGeom>
          <a:noFill/>
          <a:ln w="9525">
            <a:noFill/>
            <a:miter lim="800000"/>
            <a:headEnd/>
            <a:tailEnd/>
          </a:ln>
          <a:effectLst/>
        </p:spPr>
      </p:pic>
      <p:sp>
        <p:nvSpPr>
          <p:cNvPr id="9" name="Rectangle 8"/>
          <p:cNvSpPr/>
          <p:nvPr/>
        </p:nvSpPr>
        <p:spPr>
          <a:xfrm>
            <a:off x="7523172" y="2928934"/>
            <a:ext cx="1103187" cy="461665"/>
          </a:xfrm>
          <a:prstGeom prst="rect">
            <a:avLst/>
          </a:prstGeom>
        </p:spPr>
        <p:txBody>
          <a:bodyPr wrap="none">
            <a:spAutoFit/>
          </a:bodyPr>
          <a:lstStyle/>
          <a:p>
            <a:r>
              <a:rPr lang="en-US" b="1" u="sng" dirty="0" smtClean="0">
                <a:solidFill>
                  <a:srgbClr val="FF0000"/>
                </a:solidFill>
              </a:rPr>
              <a:t>Output</a:t>
            </a:r>
            <a:endParaRPr lang="en-US" dirty="0"/>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9" name="Rectangle 8"/>
          <p:cNvSpPr/>
          <p:nvPr/>
        </p:nvSpPr>
        <p:spPr>
          <a:xfrm>
            <a:off x="236496" y="142852"/>
            <a:ext cx="10072758" cy="5755422"/>
          </a:xfrm>
          <a:prstGeom prst="rect">
            <a:avLst/>
          </a:prstGeom>
        </p:spPr>
        <p:txBody>
          <a:bodyPr wrap="square">
            <a:spAutoFit/>
          </a:bodyPr>
          <a:lstStyle/>
          <a:p>
            <a:r>
              <a:rPr lang="en-US" sz="3200" b="1" u="sng" dirty="0" smtClean="0">
                <a:solidFill>
                  <a:srgbClr val="FF0000"/>
                </a:solidFill>
              </a:rPr>
              <a:t>Bootstrap</a:t>
            </a:r>
          </a:p>
          <a:p>
            <a:pPr algn="just">
              <a:buFont typeface="Wingdings" pitchFamily="2" charset="2"/>
              <a:buChar char="q"/>
            </a:pPr>
            <a:r>
              <a:rPr lang="en-US" sz="2800" b="1" dirty="0" smtClean="0"/>
              <a:t>Bootstrap</a:t>
            </a:r>
            <a:r>
              <a:rPr lang="en-US" sz="2800" dirty="0" smtClean="0"/>
              <a:t> is the most popular HTML, CSS, and JavaScript framework for developing responsive, friendly websites. It is based on Html, CSS, JavaScript. </a:t>
            </a:r>
          </a:p>
          <a:p>
            <a:pPr algn="just">
              <a:buFont typeface="Wingdings" pitchFamily="2" charset="2"/>
              <a:buChar char="q"/>
            </a:pPr>
            <a:r>
              <a:rPr lang="en-US" sz="2800" dirty="0" smtClean="0"/>
              <a:t>It facilitates users to develop a responsive website.</a:t>
            </a:r>
          </a:p>
          <a:p>
            <a:pPr algn="just">
              <a:buFont typeface="Wingdings" pitchFamily="2" charset="2"/>
              <a:buChar char="q"/>
            </a:pPr>
            <a:r>
              <a:rPr lang="en-US" sz="2800" dirty="0" smtClean="0"/>
              <a:t>It is compatible with most of browsers like Chrome, Firefox, Internet Explorer, Safari and Opera etc.</a:t>
            </a:r>
          </a:p>
          <a:p>
            <a:pPr algn="just">
              <a:buFont typeface="Wingdings" pitchFamily="2" charset="2"/>
              <a:buChar char="q"/>
            </a:pPr>
            <a:r>
              <a:rPr lang="en-US" sz="2800" dirty="0" smtClean="0"/>
              <a:t>It includes HTML and CSS based design templates for typography, forms, buttons, tables, navigation, modals, image carousels and many others.</a:t>
            </a:r>
          </a:p>
          <a:p>
            <a:pPr algn="just">
              <a:buFont typeface="Wingdings" pitchFamily="2" charset="2"/>
              <a:buChar char="q"/>
            </a:pPr>
            <a:endParaRPr lang="en-US" sz="2800" dirty="0" smtClean="0"/>
          </a:p>
          <a:p>
            <a:endParaRPr lang="en-US" sz="2800" dirty="0" smtClean="0"/>
          </a:p>
          <a:p>
            <a:pPr algn="just"/>
            <a:endParaRPr lang="en-US" sz="2800" dirty="0" smtClean="0"/>
          </a:p>
        </p:txBody>
      </p:sp>
    </p:spTree>
    <p:extLst>
      <p:ext uri="{BB962C8B-B14F-4D97-AF65-F5344CB8AC3E}">
        <p14:creationId xmlns:p14="http://schemas.microsoft.com/office/powerpoint/2010/main" xmlns="" val="28045794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0" name="Rectangle 9"/>
          <p:cNvSpPr/>
          <p:nvPr/>
        </p:nvSpPr>
        <p:spPr>
          <a:xfrm>
            <a:off x="379372" y="285728"/>
            <a:ext cx="9787006" cy="5816977"/>
          </a:xfrm>
          <a:prstGeom prst="rect">
            <a:avLst/>
          </a:prstGeom>
        </p:spPr>
        <p:txBody>
          <a:bodyPr wrap="square">
            <a:spAutoFit/>
          </a:bodyPr>
          <a:lstStyle/>
          <a:p>
            <a:r>
              <a:rPr lang="en-US" sz="3200" b="1" u="sng" dirty="0" smtClean="0">
                <a:solidFill>
                  <a:srgbClr val="FF0000"/>
                </a:solidFill>
              </a:rPr>
              <a:t>Bootstrap Typography</a:t>
            </a:r>
          </a:p>
          <a:p>
            <a:pPr algn="just">
              <a:buFont typeface="Wingdings" pitchFamily="2" charset="2"/>
              <a:buChar char="q"/>
            </a:pPr>
            <a:r>
              <a:rPr lang="en-US" sz="2800" b="1" dirty="0" smtClean="0"/>
              <a:t>Typography</a:t>
            </a:r>
            <a:r>
              <a:rPr lang="en-US" sz="2800" dirty="0" smtClean="0"/>
              <a:t> is a Bootstrap feature used to format and style text content. It can be used to add more design-focused font styles, align text, and customize headings, lists, paragraphs, and inline subheadings.</a:t>
            </a:r>
          </a:p>
          <a:p>
            <a:pPr algn="just">
              <a:buFont typeface="Wingdings" pitchFamily="2" charset="2"/>
              <a:buChar char="q"/>
            </a:pPr>
            <a:r>
              <a:rPr lang="en-US" sz="2800" dirty="0" smtClean="0"/>
              <a:t>Headings, paragraphs, lists, and other inline elements can be created using Bootstrap's typography feature.</a:t>
            </a:r>
          </a:p>
          <a:p>
            <a:pPr marL="514350" indent="-514350" algn="just">
              <a:buAutoNum type="arabicPeriod"/>
            </a:pPr>
            <a:r>
              <a:rPr lang="en-US" sz="3200" b="1" u="sng" dirty="0" smtClean="0">
                <a:solidFill>
                  <a:srgbClr val="FF0000"/>
                </a:solidFill>
              </a:rPr>
              <a:t>Headings</a:t>
            </a:r>
          </a:p>
          <a:p>
            <a:pPr marL="514350" indent="-514350" algn="just"/>
            <a:r>
              <a:rPr lang="en-US" sz="2800" dirty="0" smtClean="0"/>
              <a:t>HTML headings are divided into &lt;h1&gt;to &lt;h6&gt;</a:t>
            </a:r>
          </a:p>
          <a:p>
            <a:pPr marL="514350" indent="-514350" algn="just"/>
            <a:r>
              <a:rPr lang="en-US" sz="2800" dirty="0" smtClean="0"/>
              <a:t>By using Bootstrap typography, it is styled &amp; formatted using respective classes as shown below:</a:t>
            </a:r>
            <a:endParaRPr lang="en-US" sz="2800" b="1" dirty="0" smtClean="0">
              <a:solidFill>
                <a:srgbClr val="1375B0"/>
              </a:solidFill>
              <a:latin typeface="Calibri (Body)"/>
            </a:endParaRPr>
          </a:p>
          <a:p>
            <a:pPr marL="514350" indent="-514350" algn="just">
              <a:buAutoNum type="arabicPeriod"/>
            </a:pPr>
            <a:endParaRPr lang="en-US" sz="2800" b="1" dirty="0" smtClean="0"/>
          </a:p>
          <a:p>
            <a:pPr algn="just"/>
            <a:endParaRPr lang="en-US" sz="2800" dirty="0"/>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9" name="Rectangle 8"/>
          <p:cNvSpPr/>
          <p:nvPr/>
        </p:nvSpPr>
        <p:spPr>
          <a:xfrm>
            <a:off x="450810" y="2786058"/>
            <a:ext cx="9072626" cy="2308324"/>
          </a:xfrm>
          <a:prstGeom prst="rect">
            <a:avLst/>
          </a:prstGeom>
        </p:spPr>
        <p:txBody>
          <a:bodyPr wrap="square">
            <a:spAutoFit/>
          </a:bodyPr>
          <a:lstStyle/>
          <a:p>
            <a:pPr marL="514350" indent="-514350" algn="just"/>
            <a:r>
              <a:rPr lang="en-US" sz="3200" b="1" u="sng" dirty="0" smtClean="0">
                <a:solidFill>
                  <a:srgbClr val="FF0000"/>
                </a:solidFill>
              </a:rPr>
              <a:t>2. Responsive Headings</a:t>
            </a:r>
          </a:p>
          <a:p>
            <a:pPr algn="just"/>
            <a:r>
              <a:rPr lang="en-US" sz="2800" dirty="0" smtClean="0"/>
              <a:t>Responsive headings are one of the best things one can design using typography. The class “responsive” automatically adjusts the text in these elements according to the device size.</a:t>
            </a:r>
          </a:p>
        </p:txBody>
      </p:sp>
      <p:pic>
        <p:nvPicPr>
          <p:cNvPr id="4098" name="Picture 2"/>
          <p:cNvPicPr>
            <a:picLocks noChangeAspect="1" noChangeArrowheads="1"/>
          </p:cNvPicPr>
          <p:nvPr/>
        </p:nvPicPr>
        <p:blipFill>
          <a:blip r:embed="rId3"/>
          <a:srcRect/>
          <a:stretch>
            <a:fillRect/>
          </a:stretch>
        </p:blipFill>
        <p:spPr bwMode="auto">
          <a:xfrm>
            <a:off x="522248" y="285728"/>
            <a:ext cx="9304036" cy="2376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593686" y="5072074"/>
            <a:ext cx="11219520" cy="1044000"/>
          </a:xfrm>
          <a:prstGeom prst="rect">
            <a:avLst/>
          </a:prstGeom>
          <a:noFill/>
          <a:ln w="9525">
            <a:noFill/>
            <a:miter lim="800000"/>
            <a:headEnd/>
            <a:tailEnd/>
          </a:ln>
          <a:effectLst/>
        </p:spPr>
      </p:pic>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501386" cy="4462760"/>
          </a:xfrm>
          <a:prstGeom prst="rect">
            <a:avLst/>
          </a:prstGeom>
        </p:spPr>
        <p:txBody>
          <a:bodyPr wrap="square">
            <a:spAutoFit/>
          </a:bodyPr>
          <a:lstStyle/>
          <a:p>
            <a:r>
              <a:rPr lang="en-US" sz="3200" b="1" u="sng" dirty="0" smtClean="0">
                <a:solidFill>
                  <a:srgbClr val="FF0000"/>
                </a:solidFill>
              </a:rPr>
              <a:t>3. Contextual Colors</a:t>
            </a:r>
          </a:p>
          <a:p>
            <a:pPr algn="just">
              <a:buFont typeface="Wingdings" pitchFamily="2" charset="2"/>
              <a:buChar char="q"/>
            </a:pPr>
            <a:r>
              <a:rPr lang="en-US" sz="2800" dirty="0" smtClean="0"/>
              <a:t>This is a different class used to convey meaning using different colors. It has different classes like </a:t>
            </a:r>
          </a:p>
          <a:p>
            <a:pPr algn="just"/>
            <a:r>
              <a:rPr lang="en-US" sz="2800" dirty="0" smtClean="0"/>
              <a:t>.text-muted, </a:t>
            </a:r>
          </a:p>
          <a:p>
            <a:pPr algn="just"/>
            <a:r>
              <a:rPr lang="en-US" sz="2800" dirty="0" smtClean="0"/>
              <a:t>.text-info, </a:t>
            </a:r>
          </a:p>
          <a:p>
            <a:pPr algn="just"/>
            <a:r>
              <a:rPr lang="en-US" sz="2800" dirty="0" smtClean="0"/>
              <a:t>.text-primary, </a:t>
            </a:r>
          </a:p>
          <a:p>
            <a:pPr algn="just"/>
            <a:r>
              <a:rPr lang="en-US" sz="2800" dirty="0" smtClean="0"/>
              <a:t>.text-success, </a:t>
            </a:r>
          </a:p>
          <a:p>
            <a:pPr algn="just"/>
            <a:r>
              <a:rPr lang="en-US" sz="2800" dirty="0" smtClean="0"/>
              <a:t>.text-warning, </a:t>
            </a:r>
          </a:p>
          <a:p>
            <a:pPr algn="just"/>
            <a:r>
              <a:rPr lang="en-US" sz="2800" dirty="0" smtClean="0"/>
              <a:t>.text-danger.</a:t>
            </a:r>
          </a:p>
          <a:p>
            <a:pPr algn="just">
              <a:buFont typeface="Wingdings" pitchFamily="2" charset="2"/>
              <a:buChar char="q"/>
            </a:pPr>
            <a:endParaRPr lang="en-US" sz="2800" dirty="0" smtClean="0"/>
          </a:p>
        </p:txBody>
      </p:sp>
      <p:pic>
        <p:nvPicPr>
          <p:cNvPr id="5122" name="Picture 2"/>
          <p:cNvPicPr>
            <a:picLocks noChangeAspect="1" noChangeArrowheads="1"/>
          </p:cNvPicPr>
          <p:nvPr/>
        </p:nvPicPr>
        <p:blipFill>
          <a:blip r:embed="rId3"/>
          <a:srcRect/>
          <a:stretch>
            <a:fillRect/>
          </a:stretch>
        </p:blipFill>
        <p:spPr bwMode="auto">
          <a:xfrm>
            <a:off x="4165586" y="1500174"/>
            <a:ext cx="7067550" cy="4733925"/>
          </a:xfrm>
          <a:prstGeom prst="rect">
            <a:avLst/>
          </a:prstGeom>
          <a:noFill/>
          <a:ln w="9525">
            <a:noFill/>
            <a:miter lim="800000"/>
            <a:headEnd/>
            <a:tailEnd/>
          </a:ln>
          <a:effectLst/>
        </p:spPr>
      </p:pic>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501386" cy="5509200"/>
          </a:xfrm>
          <a:prstGeom prst="rect">
            <a:avLst/>
          </a:prstGeom>
        </p:spPr>
        <p:txBody>
          <a:bodyPr wrap="square">
            <a:spAutoFit/>
          </a:bodyPr>
          <a:lstStyle/>
          <a:p>
            <a:r>
              <a:rPr lang="en-US" sz="3200" b="1" u="sng" dirty="0" smtClean="0">
                <a:solidFill>
                  <a:srgbClr val="FF0000"/>
                </a:solidFill>
              </a:rPr>
              <a:t>4. &lt;</a:t>
            </a:r>
            <a:r>
              <a:rPr lang="en-US" sz="3200" b="1" u="sng" dirty="0" err="1" smtClean="0">
                <a:solidFill>
                  <a:srgbClr val="FF0000"/>
                </a:solidFill>
              </a:rPr>
              <a:t>abbr</a:t>
            </a:r>
            <a:r>
              <a:rPr lang="en-US" sz="3200" b="1" u="sng" dirty="0" smtClean="0">
                <a:solidFill>
                  <a:srgbClr val="FF0000"/>
                </a:solidFill>
              </a:rPr>
              <a:t>&gt;</a:t>
            </a:r>
          </a:p>
          <a:p>
            <a:pPr algn="just">
              <a:buFont typeface="Wingdings" pitchFamily="2" charset="2"/>
              <a:buChar char="q"/>
            </a:pPr>
            <a:r>
              <a:rPr lang="en-US" sz="2800" dirty="0" smtClean="0"/>
              <a:t>Developers use this tag to mark an abbreviation. Abbreviations have a default underline and gain a help cursor to provide additional context on hover and to users of assistive technologies</a:t>
            </a:r>
          </a:p>
          <a:p>
            <a:pPr algn="just"/>
            <a:r>
              <a:rPr lang="en-US" sz="3200" b="1" u="sng" dirty="0" smtClean="0">
                <a:solidFill>
                  <a:srgbClr val="FF0000"/>
                </a:solidFill>
              </a:rPr>
              <a:t>Example:</a:t>
            </a:r>
          </a:p>
          <a:p>
            <a:pPr algn="just">
              <a:buFont typeface="Wingdings" pitchFamily="2" charset="2"/>
              <a:buChar char="q"/>
            </a:pPr>
            <a:r>
              <a:rPr lang="en-US" sz="2800" dirty="0" smtClean="0"/>
              <a:t>&lt;p&gt;There are so many countries in the world &lt;</a:t>
            </a:r>
            <a:r>
              <a:rPr lang="en-US" sz="2800" dirty="0" err="1" smtClean="0"/>
              <a:t>abbr</a:t>
            </a:r>
            <a:r>
              <a:rPr lang="en-US" sz="2800" dirty="0" smtClean="0"/>
              <a:t> title="</a:t>
            </a:r>
            <a:r>
              <a:rPr lang="en-US" sz="2800" dirty="0" err="1" smtClean="0"/>
              <a:t>ind</a:t>
            </a:r>
            <a:r>
              <a:rPr lang="en-US" sz="2800" dirty="0" smtClean="0"/>
              <a:t>"&gt;India&lt;/</a:t>
            </a:r>
            <a:r>
              <a:rPr lang="en-US" sz="2800" dirty="0" err="1" smtClean="0"/>
              <a:t>abbr</a:t>
            </a:r>
            <a:r>
              <a:rPr lang="en-US" sz="2800" dirty="0" smtClean="0"/>
              <a:t>&gt; is the best country&lt;/p&gt;</a:t>
            </a:r>
          </a:p>
          <a:p>
            <a:r>
              <a:rPr lang="en-US" sz="3200" b="1" u="sng" dirty="0" smtClean="0">
                <a:solidFill>
                  <a:srgbClr val="FF0000"/>
                </a:solidFill>
              </a:rPr>
              <a:t>5. &lt;mark&gt;</a:t>
            </a:r>
          </a:p>
          <a:p>
            <a:r>
              <a:rPr lang="en-US" sz="2800" dirty="0" smtClean="0"/>
              <a:t>Developers use this tag to highlight text.</a:t>
            </a:r>
          </a:p>
          <a:p>
            <a:pPr algn="just"/>
            <a:r>
              <a:rPr lang="en-US" sz="3200" b="1" u="sng" dirty="0" smtClean="0">
                <a:solidFill>
                  <a:srgbClr val="FF0000"/>
                </a:solidFill>
              </a:rPr>
              <a:t>Example:</a:t>
            </a:r>
          </a:p>
          <a:p>
            <a:r>
              <a:rPr lang="en-US" sz="2800" dirty="0" smtClean="0"/>
              <a:t>&lt;h2&gt;Bootstrap Typography&lt;/h2&gt; </a:t>
            </a:r>
          </a:p>
          <a:p>
            <a:r>
              <a:rPr lang="en-US" sz="2800" dirty="0" smtClean="0"/>
              <a:t>&lt;p&gt;This is used to &lt;mark&gt;highlight&lt;/mark&gt; text.&lt;/p&gt;</a:t>
            </a:r>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501386" cy="4955203"/>
          </a:xfrm>
          <a:prstGeom prst="rect">
            <a:avLst/>
          </a:prstGeom>
        </p:spPr>
        <p:txBody>
          <a:bodyPr wrap="square">
            <a:spAutoFit/>
          </a:bodyPr>
          <a:lstStyle/>
          <a:p>
            <a:pPr algn="just"/>
            <a:r>
              <a:rPr lang="en-US" sz="3200" b="1" u="sng" dirty="0" smtClean="0">
                <a:solidFill>
                  <a:srgbClr val="FF0000"/>
                </a:solidFill>
              </a:rPr>
              <a:t>What is Pagination?</a:t>
            </a:r>
          </a:p>
          <a:p>
            <a:pPr algn="just">
              <a:buFont typeface="Wingdings" pitchFamily="2" charset="2"/>
              <a:buChar char="q"/>
            </a:pPr>
            <a:r>
              <a:rPr lang="en-US" sz="2800" dirty="0" smtClean="0"/>
              <a:t>Paginations are built using </a:t>
            </a:r>
            <a:r>
              <a:rPr lang="en-US" sz="2800" dirty="0" smtClean="0">
                <a:hlinkClick r:id="rId3"/>
              </a:rPr>
              <a:t>HTML</a:t>
            </a:r>
            <a:r>
              <a:rPr lang="en-US" sz="2800" dirty="0" smtClean="0"/>
              <a:t> elements, and each page is hyperlinked to another page. For example, pagination can be used to navigate in between the search result pages</a:t>
            </a:r>
          </a:p>
          <a:p>
            <a:r>
              <a:rPr lang="en-US" sz="2800" dirty="0" smtClean="0"/>
              <a:t>Let’s get started with paginations!</a:t>
            </a:r>
          </a:p>
          <a:p>
            <a:r>
              <a:rPr lang="en-US" sz="3200" b="1" u="sng" dirty="0" smtClean="0">
                <a:solidFill>
                  <a:srgbClr val="FF0000"/>
                </a:solidFill>
              </a:rPr>
              <a:t>Bootstrap Pagination</a:t>
            </a:r>
          </a:p>
          <a:p>
            <a:pPr>
              <a:buFont typeface="Wingdings" pitchFamily="2" charset="2"/>
              <a:buChar char="q"/>
            </a:pPr>
            <a:r>
              <a:rPr lang="en-US" sz="2800" dirty="0" smtClean="0"/>
              <a:t>First, add “.pagination” class to an unordered list</a:t>
            </a:r>
          </a:p>
          <a:p>
            <a:pPr>
              <a:buFont typeface="Wingdings" pitchFamily="2" charset="2"/>
              <a:buChar char="q"/>
            </a:pPr>
            <a:r>
              <a:rPr lang="en-US" sz="2800" dirty="0" smtClean="0"/>
              <a:t>Next, add “.page-item” to each list item element and a “.page-link” class to every link inside the list item</a:t>
            </a:r>
          </a:p>
          <a:p>
            <a:pPr algn="just">
              <a:buFont typeface="Wingdings" pitchFamily="2" charset="2"/>
              <a:buChar char="q"/>
            </a:pPr>
            <a:endParaRPr lang="en-US" sz="2800" dirty="0" smtClean="0"/>
          </a:p>
          <a:p>
            <a:pPr algn="just">
              <a:buFont typeface="Wingdings" pitchFamily="2" charset="2"/>
              <a:buChar char="q"/>
            </a:pPr>
            <a:endParaRPr lang="en-US" sz="2800" dirty="0" smtClean="0"/>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6146" name="Picture 2"/>
          <p:cNvPicPr>
            <a:picLocks noChangeAspect="1" noChangeArrowheads="1"/>
          </p:cNvPicPr>
          <p:nvPr/>
        </p:nvPicPr>
        <p:blipFill>
          <a:blip r:embed="rId3"/>
          <a:srcRect/>
          <a:stretch>
            <a:fillRect/>
          </a:stretch>
        </p:blipFill>
        <p:spPr bwMode="auto">
          <a:xfrm>
            <a:off x="665124" y="214290"/>
            <a:ext cx="9283031" cy="52560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5237156" y="5357826"/>
            <a:ext cx="4724400" cy="1095375"/>
          </a:xfrm>
          <a:prstGeom prst="rect">
            <a:avLst/>
          </a:prstGeom>
          <a:noFill/>
          <a:ln w="9525">
            <a:noFill/>
            <a:miter lim="800000"/>
            <a:headEnd/>
            <a:tailEnd/>
          </a:ln>
          <a:effectLst/>
        </p:spPr>
      </p:pic>
      <p:sp>
        <p:nvSpPr>
          <p:cNvPr id="12" name="Rectangle 11"/>
          <p:cNvSpPr/>
          <p:nvPr/>
        </p:nvSpPr>
        <p:spPr>
          <a:xfrm>
            <a:off x="4094148" y="5643578"/>
            <a:ext cx="1103187" cy="461665"/>
          </a:xfrm>
          <a:prstGeom prst="rect">
            <a:avLst/>
          </a:prstGeom>
        </p:spPr>
        <p:txBody>
          <a:bodyPr wrap="none">
            <a:spAutoFit/>
          </a:bodyPr>
          <a:lstStyle/>
          <a:p>
            <a:r>
              <a:rPr lang="en-US" b="1" u="sng" dirty="0" smtClean="0">
                <a:solidFill>
                  <a:srgbClr val="FF0000"/>
                </a:solidFill>
              </a:rPr>
              <a:t>Output</a:t>
            </a:r>
            <a:endParaRPr lang="en-US" dirty="0"/>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501386" cy="5447645"/>
          </a:xfrm>
          <a:prstGeom prst="rect">
            <a:avLst/>
          </a:prstGeom>
        </p:spPr>
        <p:txBody>
          <a:bodyPr wrap="square">
            <a:spAutoFit/>
          </a:bodyPr>
          <a:lstStyle/>
          <a:p>
            <a:pPr algn="just"/>
            <a:r>
              <a:rPr lang="en-US" sz="3200" b="1" u="sng" dirty="0" smtClean="0">
                <a:solidFill>
                  <a:srgbClr val="FF0000"/>
                </a:solidFill>
              </a:rPr>
              <a:t>Bootstrap Progress Bar</a:t>
            </a:r>
          </a:p>
          <a:p>
            <a:pPr algn="just">
              <a:buFont typeface="Wingdings" pitchFamily="2" charset="2"/>
              <a:buChar char="q"/>
            </a:pPr>
            <a:r>
              <a:rPr lang="en-US" sz="2800" dirty="0" smtClean="0"/>
              <a:t>Bootstrap </a:t>
            </a:r>
            <a:r>
              <a:rPr lang="en-US" sz="2800" b="1" dirty="0" smtClean="0"/>
              <a:t>Progress Bars</a:t>
            </a:r>
            <a:r>
              <a:rPr lang="en-US" sz="2800" dirty="0" smtClean="0"/>
              <a:t> are used to show a user how far along he/she is in a process. To create a default progress bar, add a .progress class to a &lt;div&gt; element:</a:t>
            </a:r>
          </a:p>
          <a:p>
            <a:pPr algn="just"/>
            <a:r>
              <a:rPr lang="en-US" sz="3200" b="1" u="sng" dirty="0" smtClean="0">
                <a:solidFill>
                  <a:srgbClr val="FF0000"/>
                </a:solidFill>
              </a:rPr>
              <a:t>Example</a:t>
            </a:r>
          </a:p>
          <a:p>
            <a:pPr algn="just"/>
            <a:r>
              <a:rPr lang="en-US" sz="2800" dirty="0" smtClean="0"/>
              <a:t>&lt;div class="container"&gt;</a:t>
            </a:r>
          </a:p>
          <a:p>
            <a:pPr algn="just"/>
            <a:r>
              <a:rPr lang="en-US" sz="2800" dirty="0" smtClean="0"/>
              <a:t>&lt;h2&gt;Basic Progress Bar&lt;/h2&gt;</a:t>
            </a:r>
          </a:p>
          <a:p>
            <a:pPr algn="just"/>
            <a:r>
              <a:rPr lang="en-US" sz="2800" dirty="0" smtClean="0"/>
              <a:t>&lt;div class="progress"&gt;</a:t>
            </a:r>
          </a:p>
          <a:p>
            <a:pPr algn="just"/>
            <a:r>
              <a:rPr lang="en-US" sz="2800" dirty="0" smtClean="0"/>
              <a:t>&lt;div class="progress-bar" style="width: 60%"&gt;</a:t>
            </a:r>
          </a:p>
          <a:p>
            <a:pPr algn="just"/>
            <a:r>
              <a:rPr lang="en-US" sz="2800" dirty="0" smtClean="0"/>
              <a:t>60%</a:t>
            </a:r>
          </a:p>
          <a:p>
            <a:pPr algn="just"/>
            <a:r>
              <a:rPr lang="en-US" sz="2800" dirty="0" smtClean="0"/>
              <a:t>&lt;/div&gt;     </a:t>
            </a:r>
            <a:r>
              <a:rPr lang="en-US" dirty="0" smtClean="0"/>
              <a:t> </a:t>
            </a:r>
            <a:r>
              <a:rPr lang="en-US" b="1" u="sng" dirty="0" smtClean="0">
                <a:solidFill>
                  <a:srgbClr val="FF0000"/>
                </a:solidFill>
              </a:rPr>
              <a:t>Output</a:t>
            </a:r>
          </a:p>
          <a:p>
            <a:pPr algn="just"/>
            <a:r>
              <a:rPr lang="en-US" sz="2800" dirty="0" smtClean="0"/>
              <a:t>&lt;/div&gt;</a:t>
            </a:r>
          </a:p>
        </p:txBody>
      </p:sp>
      <p:pic>
        <p:nvPicPr>
          <p:cNvPr id="45059" name="Picture 3"/>
          <p:cNvPicPr>
            <a:picLocks noChangeAspect="1" noChangeArrowheads="1"/>
          </p:cNvPicPr>
          <p:nvPr/>
        </p:nvPicPr>
        <p:blipFill>
          <a:blip r:embed="rId3"/>
          <a:srcRect/>
          <a:stretch>
            <a:fillRect/>
          </a:stretch>
        </p:blipFill>
        <p:spPr bwMode="auto">
          <a:xfrm>
            <a:off x="1951008" y="5286388"/>
            <a:ext cx="9796154" cy="900000"/>
          </a:xfrm>
          <a:prstGeom prst="rect">
            <a:avLst/>
          </a:prstGeom>
          <a:noFill/>
          <a:ln w="9525">
            <a:noFill/>
            <a:miter lim="800000"/>
            <a:headEnd/>
            <a:tailEnd/>
          </a:ln>
          <a:effectLst/>
        </p:spPr>
      </p:pic>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501386" cy="2739211"/>
          </a:xfrm>
          <a:prstGeom prst="rect">
            <a:avLst/>
          </a:prstGeom>
        </p:spPr>
        <p:txBody>
          <a:bodyPr wrap="square">
            <a:spAutoFit/>
          </a:bodyPr>
          <a:lstStyle/>
          <a:p>
            <a:r>
              <a:rPr lang="en-US" sz="3200" b="1" u="sng" dirty="0" smtClean="0">
                <a:solidFill>
                  <a:srgbClr val="FF0000"/>
                </a:solidFill>
              </a:rPr>
              <a:t>Bootstrap Basic </a:t>
            </a:r>
            <a:r>
              <a:rPr lang="en-US" sz="3200" b="1" u="sng" dirty="0" err="1" smtClean="0">
                <a:solidFill>
                  <a:srgbClr val="FF0000"/>
                </a:solidFill>
              </a:rPr>
              <a:t>Nav</a:t>
            </a:r>
            <a:r>
              <a:rPr lang="en-US" sz="3200" b="1" u="sng" dirty="0" smtClean="0">
                <a:solidFill>
                  <a:srgbClr val="FF0000"/>
                </a:solidFill>
              </a:rPr>
              <a:t> Menu</a:t>
            </a:r>
          </a:p>
          <a:p>
            <a:pPr algn="just">
              <a:buFont typeface="Wingdings" pitchFamily="2" charset="2"/>
              <a:buChar char="q"/>
            </a:pPr>
            <a:r>
              <a:rPr lang="en-US" sz="2800" dirty="0" smtClean="0"/>
              <a:t>In bootstrap, we can create a basic navigation menu by adding the .</a:t>
            </a:r>
            <a:r>
              <a:rPr lang="en-US" sz="2800" dirty="0" err="1" smtClean="0"/>
              <a:t>nav</a:t>
            </a:r>
            <a:r>
              <a:rPr lang="en-US" sz="2800" dirty="0" smtClean="0"/>
              <a:t> class to &lt;</a:t>
            </a:r>
            <a:r>
              <a:rPr lang="en-US" sz="2800" dirty="0" err="1" smtClean="0"/>
              <a:t>ul</a:t>
            </a:r>
            <a:r>
              <a:rPr lang="en-US" sz="2800" dirty="0" smtClean="0"/>
              <a:t>&gt; element, .</a:t>
            </a:r>
            <a:r>
              <a:rPr lang="en-US" sz="2800" dirty="0" err="1" smtClean="0"/>
              <a:t>nav</a:t>
            </a:r>
            <a:r>
              <a:rPr lang="en-US" sz="2800" dirty="0" smtClean="0"/>
              <a:t>-item class to &lt;</a:t>
            </a:r>
            <a:r>
              <a:rPr lang="en-US" sz="2800" dirty="0" err="1" smtClean="0"/>
              <a:t>li</a:t>
            </a:r>
            <a:r>
              <a:rPr lang="en-US" sz="2800" dirty="0" smtClean="0"/>
              <a:t>&gt; element and .</a:t>
            </a:r>
            <a:r>
              <a:rPr lang="en-US" sz="2800" dirty="0" err="1" smtClean="0"/>
              <a:t>nav</a:t>
            </a:r>
            <a:r>
              <a:rPr lang="en-US" sz="2800" dirty="0" smtClean="0"/>
              <a:t>-link class to the menu items like as shown below.</a:t>
            </a:r>
          </a:p>
          <a:p>
            <a:pPr algn="just">
              <a:buFont typeface="Wingdings" pitchFamily="2" charset="2"/>
              <a:buChar char="q"/>
            </a:pPr>
            <a:endParaRPr lang="en-US" sz="2800" dirty="0" smtClean="0"/>
          </a:p>
          <a:p>
            <a:pPr algn="just">
              <a:buFont typeface="Wingdings" pitchFamily="2" charset="2"/>
              <a:buChar char="q"/>
            </a:pPr>
            <a:endParaRPr lang="en-US" sz="2800" dirty="0" smtClean="0"/>
          </a:p>
        </p:txBody>
      </p:sp>
      <p:pic>
        <p:nvPicPr>
          <p:cNvPr id="46082" name="Picture 2"/>
          <p:cNvPicPr>
            <a:picLocks noChangeAspect="1" noChangeArrowheads="1"/>
          </p:cNvPicPr>
          <p:nvPr/>
        </p:nvPicPr>
        <p:blipFill>
          <a:blip r:embed="rId3"/>
          <a:srcRect/>
          <a:stretch>
            <a:fillRect/>
          </a:stretch>
        </p:blipFill>
        <p:spPr bwMode="auto">
          <a:xfrm>
            <a:off x="593686" y="2000240"/>
            <a:ext cx="8816038" cy="3852000"/>
          </a:xfrm>
          <a:prstGeom prst="rect">
            <a:avLst/>
          </a:prstGeom>
          <a:noFill/>
          <a:ln w="9525">
            <a:noFill/>
            <a:miter lim="800000"/>
            <a:headEnd/>
            <a:tailEnd/>
          </a:ln>
          <a:effectLst/>
        </p:spPr>
      </p:pic>
      <p:pic>
        <p:nvPicPr>
          <p:cNvPr id="46083" name="Picture 3"/>
          <p:cNvPicPr>
            <a:picLocks noChangeAspect="1" noChangeArrowheads="1"/>
          </p:cNvPicPr>
          <p:nvPr/>
        </p:nvPicPr>
        <p:blipFill>
          <a:blip r:embed="rId4"/>
          <a:srcRect/>
          <a:stretch>
            <a:fillRect/>
          </a:stretch>
        </p:blipFill>
        <p:spPr bwMode="auto">
          <a:xfrm>
            <a:off x="2236760" y="5786454"/>
            <a:ext cx="5991225" cy="628650"/>
          </a:xfrm>
          <a:prstGeom prst="rect">
            <a:avLst/>
          </a:prstGeom>
          <a:noFill/>
          <a:ln w="9525">
            <a:noFill/>
            <a:miter lim="800000"/>
            <a:headEnd/>
            <a:tailEnd/>
          </a:ln>
          <a:effectLst/>
        </p:spPr>
      </p:pic>
      <p:sp>
        <p:nvSpPr>
          <p:cNvPr id="10" name="Rectangle 9"/>
          <p:cNvSpPr/>
          <p:nvPr/>
        </p:nvSpPr>
        <p:spPr>
          <a:xfrm>
            <a:off x="950876" y="5929330"/>
            <a:ext cx="1103187" cy="461665"/>
          </a:xfrm>
          <a:prstGeom prst="rect">
            <a:avLst/>
          </a:prstGeom>
        </p:spPr>
        <p:txBody>
          <a:bodyPr wrap="none">
            <a:spAutoFit/>
          </a:bodyPr>
          <a:lstStyle/>
          <a:p>
            <a:r>
              <a:rPr lang="en-US" b="1" u="sng" dirty="0" smtClean="0">
                <a:solidFill>
                  <a:srgbClr val="FF0000"/>
                </a:solidFill>
              </a:rPr>
              <a:t>Output</a:t>
            </a:r>
            <a:endParaRPr lang="en-US" dirty="0"/>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501386" cy="6617196"/>
          </a:xfrm>
          <a:prstGeom prst="rect">
            <a:avLst/>
          </a:prstGeom>
        </p:spPr>
        <p:txBody>
          <a:bodyPr wrap="square">
            <a:spAutoFit/>
          </a:bodyPr>
          <a:lstStyle/>
          <a:p>
            <a:r>
              <a:rPr lang="en-US" sz="3200" b="1" u="sng" dirty="0" smtClean="0">
                <a:solidFill>
                  <a:srgbClr val="FF0000"/>
                </a:solidFill>
              </a:rPr>
              <a:t>Alerts in Bootstrap</a:t>
            </a:r>
          </a:p>
          <a:p>
            <a:pPr algn="just">
              <a:buFont typeface="Wingdings" pitchFamily="2" charset="2"/>
              <a:buChar char="q"/>
            </a:pPr>
            <a:r>
              <a:rPr lang="en-US" sz="2800" dirty="0" smtClean="0"/>
              <a:t>There are 8 different types of bootstrap alert. The following example will show you the most commonly used alerts, which are: success, error or danger, warning, and info alerts: The different types of alerts in Bootstrap are:</a:t>
            </a:r>
          </a:p>
          <a:p>
            <a:pPr marL="514350" indent="-514350" algn="just">
              <a:buFont typeface="+mj-lt"/>
              <a:buAutoNum type="arabicPeriod"/>
            </a:pPr>
            <a:r>
              <a:rPr lang="en-US" sz="2800" dirty="0" smtClean="0"/>
              <a:t>Primary alert</a:t>
            </a:r>
          </a:p>
          <a:p>
            <a:pPr marL="514350" indent="-514350" algn="just">
              <a:buFont typeface="+mj-lt"/>
              <a:buAutoNum type="arabicPeriod"/>
            </a:pPr>
            <a:r>
              <a:rPr lang="en-US" sz="2800" dirty="0" smtClean="0"/>
              <a:t>Secondary alert</a:t>
            </a:r>
          </a:p>
          <a:p>
            <a:pPr marL="514350" indent="-514350" algn="just">
              <a:buFont typeface="+mj-lt"/>
              <a:buAutoNum type="arabicPeriod"/>
            </a:pPr>
            <a:r>
              <a:rPr lang="en-US" sz="2800" dirty="0" smtClean="0"/>
              <a:t>Success alert</a:t>
            </a:r>
          </a:p>
          <a:p>
            <a:pPr marL="514350" indent="-514350" algn="just">
              <a:buFont typeface="+mj-lt"/>
              <a:buAutoNum type="arabicPeriod"/>
            </a:pPr>
            <a:r>
              <a:rPr lang="en-US" sz="2800" dirty="0" smtClean="0"/>
              <a:t>Danger alert</a:t>
            </a:r>
          </a:p>
          <a:p>
            <a:pPr marL="514350" indent="-514350" algn="just">
              <a:buFont typeface="+mj-lt"/>
              <a:buAutoNum type="arabicPeriod"/>
            </a:pPr>
            <a:r>
              <a:rPr lang="en-US" sz="2800" dirty="0" smtClean="0"/>
              <a:t>Warning alert</a:t>
            </a:r>
          </a:p>
          <a:p>
            <a:pPr marL="514350" indent="-514350" algn="just">
              <a:buFont typeface="+mj-lt"/>
              <a:buAutoNum type="arabicPeriod"/>
            </a:pPr>
            <a:r>
              <a:rPr lang="en-US" sz="2800" dirty="0" smtClean="0"/>
              <a:t>Info alert</a:t>
            </a:r>
          </a:p>
          <a:p>
            <a:pPr marL="514350" indent="-514350" algn="just">
              <a:buFont typeface="+mj-lt"/>
              <a:buAutoNum type="arabicPeriod"/>
            </a:pPr>
            <a:r>
              <a:rPr lang="en-US" sz="2800" dirty="0" smtClean="0"/>
              <a:t>Light alert</a:t>
            </a:r>
          </a:p>
          <a:p>
            <a:pPr marL="514350" indent="-514350" algn="just">
              <a:buFont typeface="+mj-lt"/>
              <a:buAutoNum type="arabicPeriod"/>
            </a:pPr>
            <a:r>
              <a:rPr lang="en-US" sz="2800" dirty="0" smtClean="0"/>
              <a:t>Dark alert</a:t>
            </a:r>
          </a:p>
          <a:p>
            <a:pPr algn="just">
              <a:buFont typeface="Wingdings" pitchFamily="2" charset="2"/>
              <a:buChar char="q"/>
            </a:pPr>
            <a:endParaRPr lang="en-US" sz="2800" dirty="0" smtClean="0"/>
          </a:p>
          <a:p>
            <a:pPr algn="just">
              <a:buFont typeface="Wingdings" pitchFamily="2" charset="2"/>
              <a:buChar char="q"/>
            </a:pPr>
            <a:endParaRPr lang="en-US" sz="2800" dirty="0" smtClean="0"/>
          </a:p>
        </p:txBody>
      </p:sp>
      <p:sp>
        <p:nvSpPr>
          <p:cNvPr id="9" name="Rectangle 8"/>
          <p:cNvSpPr/>
          <p:nvPr/>
        </p:nvSpPr>
        <p:spPr>
          <a:xfrm>
            <a:off x="3451206" y="2428868"/>
            <a:ext cx="8358246" cy="3970318"/>
          </a:xfrm>
          <a:prstGeom prst="rect">
            <a:avLst/>
          </a:prstGeom>
        </p:spPr>
        <p:txBody>
          <a:bodyPr wrap="square">
            <a:spAutoFit/>
          </a:bodyPr>
          <a:lstStyle/>
          <a:p>
            <a:pPr algn="just">
              <a:buFont typeface="Wingdings" pitchFamily="2" charset="2"/>
              <a:buChar char="q"/>
            </a:pPr>
            <a:r>
              <a:rPr lang="en-US" sz="2800" dirty="0" smtClean="0"/>
              <a:t>Bootstrap Alerts are used to provide an easy way to create predefined alert messages. A Bootstrap alert popup is a build-in component designed to provide feedback on typical users' actions. </a:t>
            </a:r>
          </a:p>
          <a:p>
            <a:pPr algn="just">
              <a:buFont typeface="Wingdings" pitchFamily="2" charset="2"/>
              <a:buChar char="q"/>
            </a:pPr>
            <a:r>
              <a:rPr lang="en-US" sz="2800" dirty="0" smtClean="0"/>
              <a:t>The .alert class followed by contextual classes are used to display the alert message on website. </a:t>
            </a:r>
          </a:p>
          <a:p>
            <a:pPr algn="just">
              <a:buFont typeface="Wingdings" pitchFamily="2" charset="2"/>
              <a:buChar char="q"/>
            </a:pPr>
            <a:r>
              <a:rPr lang="en-US" sz="2800" dirty="0" smtClean="0"/>
              <a:t>The alert classes are: </a:t>
            </a:r>
            <a:r>
              <a:rPr lang="en-US" sz="2800" u="sng" dirty="0" smtClean="0"/>
              <a:t>.alert-success</a:t>
            </a:r>
            <a:r>
              <a:rPr lang="en-US" sz="2800" dirty="0" smtClean="0"/>
              <a:t>, </a:t>
            </a:r>
            <a:r>
              <a:rPr lang="en-US" sz="2800" u="sng" dirty="0" smtClean="0"/>
              <a:t>.alert-info</a:t>
            </a:r>
            <a:r>
              <a:rPr lang="en-US" sz="2800" dirty="0" smtClean="0"/>
              <a:t>, </a:t>
            </a:r>
            <a:r>
              <a:rPr lang="en-US" sz="2800" u="sng" dirty="0" smtClean="0"/>
              <a:t>.alert-warning</a:t>
            </a:r>
            <a:r>
              <a:rPr lang="en-US" sz="2800" dirty="0" smtClean="0"/>
              <a:t>, </a:t>
            </a:r>
            <a:r>
              <a:rPr lang="en-US" sz="2800" u="sng" dirty="0" smtClean="0"/>
              <a:t>.alert-danger</a:t>
            </a:r>
            <a:r>
              <a:rPr lang="en-US" sz="2800" dirty="0" smtClean="0"/>
              <a:t>, </a:t>
            </a:r>
            <a:r>
              <a:rPr lang="en-US" sz="2800" u="sng" dirty="0" smtClean="0"/>
              <a:t>.alert-primary</a:t>
            </a:r>
            <a:r>
              <a:rPr lang="en-US" sz="2800" dirty="0" smtClean="0"/>
              <a:t>, </a:t>
            </a:r>
            <a:r>
              <a:rPr lang="en-US" sz="2800" u="sng" dirty="0" smtClean="0"/>
              <a:t>.alert-secondary</a:t>
            </a:r>
            <a:r>
              <a:rPr lang="en-US" sz="2800" dirty="0" smtClean="0"/>
              <a:t>, .</a:t>
            </a:r>
            <a:r>
              <a:rPr lang="en-US" sz="2800" u="sng" dirty="0" smtClean="0"/>
              <a:t>alert-light</a:t>
            </a:r>
            <a:r>
              <a:rPr lang="en-US" sz="2800" dirty="0" smtClean="0"/>
              <a:t> and </a:t>
            </a:r>
            <a:r>
              <a:rPr lang="en-US" sz="2800" u="sng" dirty="0" smtClean="0"/>
              <a:t>.alert-dark</a:t>
            </a:r>
            <a:r>
              <a:rPr lang="en-US" sz="2800" dirty="0" smtClean="0"/>
              <a:t>.</a:t>
            </a:r>
            <a:endParaRPr lang="en-US" sz="2800" dirty="0"/>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0" y="0"/>
            <a:ext cx="10501386" cy="4462760"/>
          </a:xfrm>
          <a:prstGeom prst="rect">
            <a:avLst/>
          </a:prstGeom>
        </p:spPr>
        <p:txBody>
          <a:bodyPr wrap="square">
            <a:spAutoFit/>
          </a:bodyPr>
          <a:lstStyle/>
          <a:p>
            <a:pPr algn="just"/>
            <a:r>
              <a:rPr lang="en-US" sz="3200" b="1" u="sng" dirty="0" smtClean="0">
                <a:solidFill>
                  <a:srgbClr val="FF0000"/>
                </a:solidFill>
              </a:rPr>
              <a:t>Example:</a:t>
            </a:r>
          </a:p>
          <a:p>
            <a:r>
              <a:rPr lang="en-US" sz="2800" dirty="0" smtClean="0"/>
              <a:t>&lt;!-- Success Alert --&gt; </a:t>
            </a:r>
          </a:p>
          <a:p>
            <a:r>
              <a:rPr lang="en-US" sz="2800" dirty="0" smtClean="0"/>
              <a:t>&lt;div class="alert </a:t>
            </a:r>
            <a:r>
              <a:rPr lang="en-US" sz="2800" dirty="0" err="1" smtClean="0"/>
              <a:t>alert</a:t>
            </a:r>
            <a:r>
              <a:rPr lang="en-US" sz="2800" dirty="0" smtClean="0"/>
              <a:t>-success alert-dismissible fade show"&gt; &lt;strong&gt;Success!&lt;/strong&gt; </a:t>
            </a:r>
          </a:p>
          <a:p>
            <a:r>
              <a:rPr lang="en-US" sz="2800" dirty="0" smtClean="0"/>
              <a:t>Your message has been sent successfully. </a:t>
            </a:r>
          </a:p>
          <a:p>
            <a:r>
              <a:rPr lang="en-US" sz="2800" dirty="0" smtClean="0"/>
              <a:t>&lt;button type="button" class="</a:t>
            </a:r>
            <a:r>
              <a:rPr lang="en-US" sz="2800" dirty="0" err="1" smtClean="0"/>
              <a:t>btn</a:t>
            </a:r>
            <a:r>
              <a:rPr lang="en-US" sz="2800" dirty="0" smtClean="0"/>
              <a:t>-close" </a:t>
            </a:r>
            <a:endParaRPr lang="en-US" sz="2800" dirty="0" smtClean="0"/>
          </a:p>
          <a:p>
            <a:r>
              <a:rPr lang="en-US" sz="2800" dirty="0" smtClean="0"/>
              <a:t>data-</a:t>
            </a:r>
            <a:r>
              <a:rPr lang="en-US" sz="2800" dirty="0" err="1" smtClean="0"/>
              <a:t>bs</a:t>
            </a:r>
            <a:r>
              <a:rPr lang="en-US" sz="2800" dirty="0" smtClean="0"/>
              <a:t>-dismiss</a:t>
            </a:r>
            <a:r>
              <a:rPr lang="en-US" sz="2800" dirty="0" smtClean="0"/>
              <a:t>="alert"&gt;</a:t>
            </a:r>
          </a:p>
          <a:p>
            <a:r>
              <a:rPr lang="en-US" sz="2800" dirty="0" smtClean="0"/>
              <a:t>&lt;/button&gt; </a:t>
            </a:r>
          </a:p>
          <a:p>
            <a:r>
              <a:rPr lang="en-US" sz="2800" dirty="0" smtClean="0"/>
              <a:t>&lt;/div&gt;</a:t>
            </a:r>
          </a:p>
          <a:p>
            <a:pPr algn="just">
              <a:buFont typeface="Wingdings" pitchFamily="2" charset="2"/>
              <a:buChar char="q"/>
            </a:pPr>
            <a:endParaRPr lang="en-US" sz="2800" dirty="0" smtClean="0"/>
          </a:p>
        </p:txBody>
      </p:sp>
      <p:pic>
        <p:nvPicPr>
          <p:cNvPr id="47106" name="Picture 2"/>
          <p:cNvPicPr>
            <a:picLocks noChangeAspect="1" noChangeArrowheads="1"/>
          </p:cNvPicPr>
          <p:nvPr/>
        </p:nvPicPr>
        <p:blipFill>
          <a:blip r:embed="rId3"/>
          <a:srcRect/>
          <a:stretch>
            <a:fillRect/>
          </a:stretch>
        </p:blipFill>
        <p:spPr bwMode="auto">
          <a:xfrm>
            <a:off x="522248" y="4572008"/>
            <a:ext cx="5162550" cy="771525"/>
          </a:xfrm>
          <a:prstGeom prst="rect">
            <a:avLst/>
          </a:prstGeom>
          <a:noFill/>
          <a:ln w="9525">
            <a:noFill/>
            <a:miter lim="800000"/>
            <a:headEnd/>
            <a:tailEnd/>
          </a:ln>
          <a:effectLst/>
        </p:spPr>
      </p:pic>
      <p:sp>
        <p:nvSpPr>
          <p:cNvPr id="9" name="Rectangle 8"/>
          <p:cNvSpPr/>
          <p:nvPr/>
        </p:nvSpPr>
        <p:spPr>
          <a:xfrm>
            <a:off x="736562" y="3929066"/>
            <a:ext cx="1103187" cy="461665"/>
          </a:xfrm>
          <a:prstGeom prst="rect">
            <a:avLst/>
          </a:prstGeom>
        </p:spPr>
        <p:txBody>
          <a:bodyPr wrap="none">
            <a:spAutoFit/>
          </a:bodyPr>
          <a:lstStyle/>
          <a:p>
            <a:r>
              <a:rPr lang="en-US" b="1" u="sng" dirty="0" smtClean="0">
                <a:solidFill>
                  <a:srgbClr val="FF0000"/>
                </a:solidFill>
              </a:rPr>
              <a:t>Output</a:t>
            </a:r>
            <a:endParaRPr lang="en-US" dirty="0"/>
          </a:p>
        </p:txBody>
      </p:sp>
      <p:pic>
        <p:nvPicPr>
          <p:cNvPr id="10"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808792" y="1928802"/>
            <a:ext cx="4266063" cy="450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6737354" y="1357298"/>
            <a:ext cx="3481209" cy="584775"/>
          </a:xfrm>
          <a:prstGeom prst="rect">
            <a:avLst/>
          </a:prstGeom>
        </p:spPr>
        <p:txBody>
          <a:bodyPr wrap="none">
            <a:spAutoFit/>
          </a:bodyPr>
          <a:lstStyle/>
          <a:p>
            <a:r>
              <a:rPr lang="en-IN" sz="3200" b="1" u="sng" dirty="0" smtClean="0">
                <a:solidFill>
                  <a:srgbClr val="FF0000"/>
                </a:solidFill>
              </a:rPr>
              <a:t>Bootstrap 5 - Alerts</a:t>
            </a:r>
            <a:endParaRPr lang="en-US" sz="3200" b="1" u="sng" dirty="0" smtClean="0">
              <a:solidFill>
                <a:srgbClr val="FF0000"/>
              </a:solidFill>
            </a:endParaRPr>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9" name="Rectangle 8"/>
          <p:cNvSpPr/>
          <p:nvPr/>
        </p:nvSpPr>
        <p:spPr>
          <a:xfrm>
            <a:off x="236496" y="142852"/>
            <a:ext cx="5331984" cy="584775"/>
          </a:xfrm>
          <a:prstGeom prst="rect">
            <a:avLst/>
          </a:prstGeom>
        </p:spPr>
        <p:txBody>
          <a:bodyPr wrap="square">
            <a:spAutoFit/>
          </a:bodyPr>
          <a:lstStyle/>
          <a:p>
            <a:r>
              <a:rPr lang="en-US" sz="3200" b="1" u="sng" dirty="0" smtClean="0">
                <a:solidFill>
                  <a:srgbClr val="FF0000"/>
                </a:solidFill>
              </a:rPr>
              <a:t>Features of Bootstrap</a:t>
            </a:r>
          </a:p>
        </p:txBody>
      </p:sp>
      <p:pic>
        <p:nvPicPr>
          <p:cNvPr id="44034" name="Picture 2" descr="features of bootstrap"/>
          <p:cNvPicPr>
            <a:picLocks noChangeAspect="1" noChangeArrowheads="1"/>
          </p:cNvPicPr>
          <p:nvPr/>
        </p:nvPicPr>
        <p:blipFill>
          <a:blip r:embed="rId3"/>
          <a:srcRect/>
          <a:stretch>
            <a:fillRect/>
          </a:stretch>
        </p:blipFill>
        <p:spPr bwMode="auto">
          <a:xfrm>
            <a:off x="1450942" y="1071546"/>
            <a:ext cx="7296150" cy="4781551"/>
          </a:xfrm>
          <a:prstGeom prst="rect">
            <a:avLst/>
          </a:prstGeom>
          <a:noFill/>
        </p:spPr>
      </p:pic>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501386" cy="3170099"/>
          </a:xfrm>
          <a:prstGeom prst="rect">
            <a:avLst/>
          </a:prstGeom>
        </p:spPr>
        <p:txBody>
          <a:bodyPr wrap="square">
            <a:spAutoFit/>
          </a:bodyPr>
          <a:lstStyle/>
          <a:p>
            <a:r>
              <a:rPr lang="en-US" sz="3200" b="1" u="sng" dirty="0" smtClean="0">
                <a:solidFill>
                  <a:srgbClr val="FF0000"/>
                </a:solidFill>
              </a:rPr>
              <a:t>Bootstrap Carousel</a:t>
            </a:r>
          </a:p>
          <a:p>
            <a:pPr algn="just">
              <a:buFont typeface="Wingdings" pitchFamily="2" charset="2"/>
              <a:buChar char="q"/>
            </a:pPr>
            <a:r>
              <a:rPr lang="en-US" sz="2800" dirty="0" smtClean="0"/>
              <a:t>Bootstrap Carousel is a </a:t>
            </a:r>
            <a:r>
              <a:rPr lang="en-US" sz="2800" u="sng" dirty="0" smtClean="0">
                <a:hlinkClick r:id="rId3"/>
              </a:rPr>
              <a:t>JavaScript</a:t>
            </a:r>
            <a:r>
              <a:rPr lang="en-US" sz="2800" dirty="0" smtClean="0"/>
              <a:t> </a:t>
            </a:r>
            <a:r>
              <a:rPr lang="en-US" sz="2800" dirty="0" err="1" smtClean="0"/>
              <a:t>plugin</a:t>
            </a:r>
            <a:r>
              <a:rPr lang="en-US" sz="2800" dirty="0" smtClean="0"/>
              <a:t> that helps us create a slideshow or carousel of items, such as images or text. We can customize it with the provided styles and options. </a:t>
            </a:r>
          </a:p>
          <a:p>
            <a:pPr algn="just">
              <a:buFont typeface="Wingdings" pitchFamily="2" charset="2"/>
              <a:buChar char="q"/>
            </a:pPr>
            <a:r>
              <a:rPr lang="en-US" sz="2800" dirty="0" smtClean="0"/>
              <a:t>The carousel can be controlled using navigation buttons and indicators.</a:t>
            </a:r>
          </a:p>
          <a:p>
            <a:pPr algn="just">
              <a:buFont typeface="Wingdings" pitchFamily="2" charset="2"/>
              <a:buChar char="q"/>
            </a:pPr>
            <a:endParaRPr lang="en-US" sz="2800" dirty="0" smtClean="0"/>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1026" name="Picture 2"/>
          <p:cNvPicPr>
            <a:picLocks noChangeAspect="1" noChangeArrowheads="1"/>
          </p:cNvPicPr>
          <p:nvPr/>
        </p:nvPicPr>
        <p:blipFill>
          <a:blip r:embed="rId3"/>
          <a:srcRect/>
          <a:stretch>
            <a:fillRect/>
          </a:stretch>
        </p:blipFill>
        <p:spPr bwMode="auto">
          <a:xfrm>
            <a:off x="1165190" y="214290"/>
            <a:ext cx="8097840" cy="5868000"/>
          </a:xfrm>
          <a:prstGeom prst="rect">
            <a:avLst/>
          </a:prstGeom>
          <a:noFill/>
          <a:ln w="9525">
            <a:noFill/>
            <a:miter lim="800000"/>
            <a:headEnd/>
            <a:tailEnd/>
          </a:ln>
          <a:effectLst/>
        </p:spPr>
      </p:pic>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9" name="Rectangle 8"/>
          <p:cNvSpPr/>
          <p:nvPr/>
        </p:nvSpPr>
        <p:spPr>
          <a:xfrm>
            <a:off x="379372" y="58847"/>
            <a:ext cx="10358510" cy="6494085"/>
          </a:xfrm>
          <a:prstGeom prst="rect">
            <a:avLst/>
          </a:prstGeom>
        </p:spPr>
        <p:txBody>
          <a:bodyPr wrap="square">
            <a:spAutoFit/>
          </a:bodyPr>
          <a:lstStyle/>
          <a:p>
            <a:r>
              <a:rPr lang="en-US" sz="3200" b="1" u="sng" dirty="0" smtClean="0">
                <a:solidFill>
                  <a:srgbClr val="FF0000"/>
                </a:solidFill>
              </a:rPr>
              <a:t>Example</a:t>
            </a:r>
          </a:p>
          <a:p>
            <a:r>
              <a:rPr lang="en-US" b="1" dirty="0" smtClean="0">
                <a:solidFill>
                  <a:srgbClr val="FC6A10"/>
                </a:solidFill>
              </a:rPr>
              <a:t>&lt;head&gt;</a:t>
            </a:r>
            <a:r>
              <a:rPr lang="en-US" dirty="0" smtClean="0">
                <a:solidFill>
                  <a:schemeClr val="accent4"/>
                </a:solidFill>
              </a:rPr>
              <a:t>&lt;link </a:t>
            </a:r>
            <a:r>
              <a:rPr lang="en-US" dirty="0" err="1" smtClean="0">
                <a:solidFill>
                  <a:schemeClr val="accent4"/>
                </a:solidFill>
              </a:rPr>
              <a:t>rel</a:t>
            </a:r>
            <a:r>
              <a:rPr lang="en-US" dirty="0" smtClean="0"/>
              <a:t>="</a:t>
            </a:r>
            <a:r>
              <a:rPr lang="en-US" dirty="0" err="1" smtClean="0"/>
              <a:t>stylesheet</a:t>
            </a:r>
            <a:r>
              <a:rPr lang="en-US" dirty="0" smtClean="0"/>
              <a:t>" </a:t>
            </a:r>
            <a:r>
              <a:rPr lang="en-US" dirty="0" err="1" smtClean="0"/>
              <a:t>href</a:t>
            </a:r>
            <a:r>
              <a:rPr lang="en-US" dirty="0" smtClean="0"/>
              <a:t>="https://cdn.jsdelivr.net/npm/bootstrap@4.6.2/dist/css/bootstrap.min.css"&gt;</a:t>
            </a:r>
          </a:p>
          <a:p>
            <a:r>
              <a:rPr lang="en-US" dirty="0" smtClean="0"/>
              <a:t>  </a:t>
            </a:r>
            <a:r>
              <a:rPr lang="en-US" dirty="0" smtClean="0">
                <a:solidFill>
                  <a:schemeClr val="accent4"/>
                </a:solidFill>
              </a:rPr>
              <a:t>&lt;script </a:t>
            </a:r>
            <a:r>
              <a:rPr lang="en-US" dirty="0" err="1" smtClean="0"/>
              <a:t>src</a:t>
            </a:r>
            <a:r>
              <a:rPr lang="en-US" dirty="0" smtClean="0"/>
              <a:t>="https://cdn.jsdelivr.net/npm/jquery@3.7.1/dist/jquery.slim.min.js"&gt;&lt;/script&gt;</a:t>
            </a:r>
          </a:p>
          <a:p>
            <a:r>
              <a:rPr lang="en-US" dirty="0" smtClean="0"/>
              <a:t>  </a:t>
            </a:r>
            <a:r>
              <a:rPr lang="en-US" dirty="0" smtClean="0">
                <a:solidFill>
                  <a:schemeClr val="accent4"/>
                </a:solidFill>
              </a:rPr>
              <a:t>&lt;script </a:t>
            </a:r>
            <a:r>
              <a:rPr lang="en-US" dirty="0" err="1" smtClean="0"/>
              <a:t>src</a:t>
            </a:r>
            <a:r>
              <a:rPr lang="en-US" dirty="0" smtClean="0"/>
              <a:t>="https://cdn.jsdelivr.net/npm/popper.js@1.16.1/dist/umd/popper.min.js"&gt;</a:t>
            </a:r>
          </a:p>
          <a:p>
            <a:r>
              <a:rPr lang="en-US" dirty="0" smtClean="0">
                <a:solidFill>
                  <a:schemeClr val="accent4"/>
                </a:solidFill>
              </a:rPr>
              <a:t>&lt;/script&gt;</a:t>
            </a:r>
          </a:p>
          <a:p>
            <a:r>
              <a:rPr lang="en-US" dirty="0" smtClean="0"/>
              <a:t> </a:t>
            </a:r>
            <a:r>
              <a:rPr lang="en-US" dirty="0" smtClean="0">
                <a:solidFill>
                  <a:schemeClr val="accent4"/>
                </a:solidFill>
              </a:rPr>
              <a:t>&lt;script </a:t>
            </a:r>
            <a:r>
              <a:rPr lang="en-US" dirty="0" err="1" smtClean="0"/>
              <a:t>src</a:t>
            </a:r>
            <a:r>
              <a:rPr lang="en-US" dirty="0" smtClean="0"/>
              <a:t>="https://cdn.jsdelivr.net/npm/bootstrap@4.6.2/dist/js/bootstrap.bundle.min.</a:t>
            </a:r>
          </a:p>
          <a:p>
            <a:r>
              <a:rPr lang="en-US" dirty="0" err="1" smtClean="0"/>
              <a:t>js</a:t>
            </a:r>
            <a:r>
              <a:rPr lang="en-US" dirty="0" smtClean="0">
                <a:solidFill>
                  <a:schemeClr val="accent4"/>
                </a:solidFill>
              </a:rPr>
              <a:t>"&gt;&lt;/script&gt;</a:t>
            </a:r>
          </a:p>
          <a:p>
            <a:r>
              <a:rPr lang="en-US" dirty="0" smtClean="0">
                <a:solidFill>
                  <a:schemeClr val="accent4"/>
                </a:solidFill>
              </a:rPr>
              <a:t>&lt;style&gt;</a:t>
            </a:r>
          </a:p>
          <a:p>
            <a:r>
              <a:rPr lang="en-US" dirty="0" smtClean="0"/>
              <a:t>/* Make the image fully responsive */</a:t>
            </a:r>
          </a:p>
          <a:p>
            <a:r>
              <a:rPr lang="en-US" dirty="0" smtClean="0"/>
              <a:t>.carousel-inner </a:t>
            </a:r>
            <a:r>
              <a:rPr lang="en-US" dirty="0" err="1" smtClean="0"/>
              <a:t>img</a:t>
            </a:r>
            <a:r>
              <a:rPr lang="en-US" dirty="0" smtClean="0"/>
              <a:t> {</a:t>
            </a:r>
          </a:p>
          <a:p>
            <a:r>
              <a:rPr lang="en-US" dirty="0" smtClean="0"/>
              <a:t>width: 100%;</a:t>
            </a:r>
          </a:p>
          <a:p>
            <a:r>
              <a:rPr lang="en-US" dirty="0" smtClean="0"/>
              <a:t>height: 100%;</a:t>
            </a:r>
          </a:p>
          <a:p>
            <a:r>
              <a:rPr lang="en-US" dirty="0" smtClean="0"/>
              <a:t>  } </a:t>
            </a:r>
            <a:r>
              <a:rPr lang="en-US" dirty="0" smtClean="0">
                <a:solidFill>
                  <a:schemeClr val="accent4"/>
                </a:solidFill>
              </a:rPr>
              <a:t>&lt;/style&gt;</a:t>
            </a:r>
            <a:r>
              <a:rPr lang="en-US" b="1" dirty="0" smtClean="0">
                <a:solidFill>
                  <a:srgbClr val="FC6A10"/>
                </a:solidFill>
              </a:rPr>
              <a:t>&lt;/head&gt;</a:t>
            </a:r>
          </a:p>
        </p:txBody>
      </p:sp>
      <p:sp>
        <p:nvSpPr>
          <p:cNvPr id="8" name="Right Brace 7"/>
          <p:cNvSpPr/>
          <p:nvPr/>
        </p:nvSpPr>
        <p:spPr>
          <a:xfrm>
            <a:off x="10666444" y="1000108"/>
            <a:ext cx="798390" cy="277178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rgbClr val="FF0000"/>
              </a:solidFill>
            </a:endParaRPr>
          </a:p>
        </p:txBody>
      </p:sp>
      <p:sp>
        <p:nvSpPr>
          <p:cNvPr id="10" name="TextBox 9"/>
          <p:cNvSpPr txBox="1"/>
          <p:nvPr/>
        </p:nvSpPr>
        <p:spPr>
          <a:xfrm>
            <a:off x="11237948" y="2714620"/>
            <a:ext cx="950877" cy="954107"/>
          </a:xfrm>
          <a:prstGeom prst="rect">
            <a:avLst/>
          </a:prstGeom>
          <a:noFill/>
        </p:spPr>
        <p:txBody>
          <a:bodyPr wrap="square" rtlCol="0">
            <a:spAutoFit/>
          </a:bodyPr>
          <a:lstStyle/>
          <a:p>
            <a:r>
              <a:rPr lang="en-US" sz="1400" b="1" dirty="0" smtClean="0">
                <a:solidFill>
                  <a:srgbClr val="FF0000"/>
                </a:solidFill>
              </a:rPr>
              <a:t>Get these links from Bootstrap website</a:t>
            </a:r>
            <a:endParaRPr lang="en-US" sz="1400" b="1" dirty="0">
              <a:solidFill>
                <a:srgbClr val="FF0000"/>
              </a:solidFill>
            </a:endParaRPr>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9" name="Rectangle 8"/>
          <p:cNvSpPr/>
          <p:nvPr/>
        </p:nvSpPr>
        <p:spPr>
          <a:xfrm>
            <a:off x="379372" y="58847"/>
            <a:ext cx="10358510" cy="6494085"/>
          </a:xfrm>
          <a:prstGeom prst="rect">
            <a:avLst/>
          </a:prstGeom>
        </p:spPr>
        <p:txBody>
          <a:bodyPr wrap="square">
            <a:spAutoFit/>
          </a:bodyPr>
          <a:lstStyle/>
          <a:p>
            <a:r>
              <a:rPr lang="en-US" sz="3200" b="1" u="sng" dirty="0" smtClean="0">
                <a:solidFill>
                  <a:srgbClr val="FF0000"/>
                </a:solidFill>
              </a:rPr>
              <a:t>Example</a:t>
            </a:r>
          </a:p>
          <a:p>
            <a:r>
              <a:rPr lang="en-US" b="1" dirty="0" smtClean="0">
                <a:solidFill>
                  <a:srgbClr val="FC6A10"/>
                </a:solidFill>
              </a:rPr>
              <a:t>&lt;body&gt;</a:t>
            </a:r>
            <a:r>
              <a:rPr lang="en-US" dirty="0" smtClean="0">
                <a:solidFill>
                  <a:schemeClr val="accent4"/>
                </a:solidFill>
              </a:rPr>
              <a:t>&lt;div id="demo" class="carousel slide" data-ride="carousel"&gt;</a:t>
            </a:r>
          </a:p>
          <a:p>
            <a:r>
              <a:rPr lang="en-US" dirty="0" smtClean="0">
                <a:solidFill>
                  <a:srgbClr val="FF0000"/>
                </a:solidFill>
              </a:rPr>
              <a:t>&lt;!-- Indicators --&gt;</a:t>
            </a:r>
          </a:p>
          <a:p>
            <a:r>
              <a:rPr lang="en-US" dirty="0" smtClean="0">
                <a:solidFill>
                  <a:schemeClr val="accent4"/>
                </a:solidFill>
              </a:rPr>
              <a:t>&lt;</a:t>
            </a:r>
            <a:r>
              <a:rPr lang="en-US" dirty="0" err="1" smtClean="0">
                <a:solidFill>
                  <a:schemeClr val="accent4"/>
                </a:solidFill>
              </a:rPr>
              <a:t>ul</a:t>
            </a:r>
            <a:r>
              <a:rPr lang="en-US" dirty="0" smtClean="0">
                <a:solidFill>
                  <a:schemeClr val="accent4"/>
                </a:solidFill>
              </a:rPr>
              <a:t> class="carousel-indicators"&gt;</a:t>
            </a:r>
          </a:p>
          <a:p>
            <a:r>
              <a:rPr lang="en-US" dirty="0" smtClean="0">
                <a:solidFill>
                  <a:schemeClr val="accent4"/>
                </a:solidFill>
              </a:rPr>
              <a:t>&lt;</a:t>
            </a:r>
            <a:r>
              <a:rPr lang="en-US" dirty="0" err="1" smtClean="0">
                <a:solidFill>
                  <a:schemeClr val="accent4"/>
                </a:solidFill>
              </a:rPr>
              <a:t>li</a:t>
            </a:r>
            <a:r>
              <a:rPr lang="en-US" dirty="0" smtClean="0">
                <a:solidFill>
                  <a:schemeClr val="accent4"/>
                </a:solidFill>
              </a:rPr>
              <a:t> data-target="#demo" data-slide-to="0" class="active"&gt;&lt;/</a:t>
            </a:r>
            <a:r>
              <a:rPr lang="en-US" dirty="0" err="1" smtClean="0">
                <a:solidFill>
                  <a:schemeClr val="accent4"/>
                </a:solidFill>
              </a:rPr>
              <a:t>li</a:t>
            </a:r>
            <a:r>
              <a:rPr lang="en-US" dirty="0" smtClean="0">
                <a:solidFill>
                  <a:schemeClr val="accent4"/>
                </a:solidFill>
              </a:rPr>
              <a:t>&gt;</a:t>
            </a:r>
          </a:p>
          <a:p>
            <a:r>
              <a:rPr lang="en-US" dirty="0" smtClean="0">
                <a:solidFill>
                  <a:schemeClr val="accent4"/>
                </a:solidFill>
              </a:rPr>
              <a:t>&lt;</a:t>
            </a:r>
            <a:r>
              <a:rPr lang="en-US" dirty="0" err="1" smtClean="0">
                <a:solidFill>
                  <a:schemeClr val="accent4"/>
                </a:solidFill>
              </a:rPr>
              <a:t>li</a:t>
            </a:r>
            <a:r>
              <a:rPr lang="en-US" dirty="0" smtClean="0">
                <a:solidFill>
                  <a:schemeClr val="accent4"/>
                </a:solidFill>
              </a:rPr>
              <a:t> data-target="#demo" data-slide-to="1"&gt;&lt;/</a:t>
            </a:r>
            <a:r>
              <a:rPr lang="en-US" dirty="0" err="1" smtClean="0">
                <a:solidFill>
                  <a:schemeClr val="accent4"/>
                </a:solidFill>
              </a:rPr>
              <a:t>li</a:t>
            </a:r>
            <a:r>
              <a:rPr lang="en-US" dirty="0" smtClean="0">
                <a:solidFill>
                  <a:schemeClr val="accent4"/>
                </a:solidFill>
              </a:rPr>
              <a:t>&gt;</a:t>
            </a:r>
          </a:p>
          <a:p>
            <a:r>
              <a:rPr lang="en-US" dirty="0" smtClean="0">
                <a:solidFill>
                  <a:schemeClr val="accent4"/>
                </a:solidFill>
              </a:rPr>
              <a:t>&lt;</a:t>
            </a:r>
            <a:r>
              <a:rPr lang="en-US" dirty="0" err="1" smtClean="0">
                <a:solidFill>
                  <a:schemeClr val="accent4"/>
                </a:solidFill>
              </a:rPr>
              <a:t>li</a:t>
            </a:r>
            <a:r>
              <a:rPr lang="en-US" dirty="0" smtClean="0">
                <a:solidFill>
                  <a:schemeClr val="accent4"/>
                </a:solidFill>
              </a:rPr>
              <a:t> data-target="#demo" data-slide-to="2"&gt;&lt;/</a:t>
            </a:r>
            <a:r>
              <a:rPr lang="en-US" dirty="0" err="1" smtClean="0">
                <a:solidFill>
                  <a:schemeClr val="accent4"/>
                </a:solidFill>
              </a:rPr>
              <a:t>li</a:t>
            </a:r>
            <a:r>
              <a:rPr lang="en-US" dirty="0" smtClean="0">
                <a:solidFill>
                  <a:schemeClr val="accent4"/>
                </a:solidFill>
              </a:rPr>
              <a:t>&gt;</a:t>
            </a:r>
          </a:p>
          <a:p>
            <a:r>
              <a:rPr lang="en-US" dirty="0" smtClean="0">
                <a:solidFill>
                  <a:schemeClr val="accent4"/>
                </a:solidFill>
              </a:rPr>
              <a:t>&lt;/</a:t>
            </a:r>
            <a:r>
              <a:rPr lang="en-US" dirty="0" err="1" smtClean="0">
                <a:solidFill>
                  <a:schemeClr val="accent4"/>
                </a:solidFill>
              </a:rPr>
              <a:t>ul</a:t>
            </a:r>
            <a:r>
              <a:rPr lang="en-US" dirty="0" smtClean="0">
                <a:solidFill>
                  <a:schemeClr val="accent4"/>
                </a:solidFill>
              </a:rPr>
              <a:t>&gt;</a:t>
            </a:r>
          </a:p>
          <a:p>
            <a:r>
              <a:rPr lang="en-US" dirty="0" smtClean="0">
                <a:solidFill>
                  <a:srgbClr val="FF0000"/>
                </a:solidFill>
              </a:rPr>
              <a:t>&lt;!-- The slideshow --&gt;</a:t>
            </a:r>
          </a:p>
          <a:p>
            <a:r>
              <a:rPr lang="en-US" dirty="0" smtClean="0">
                <a:solidFill>
                  <a:schemeClr val="accent4"/>
                </a:solidFill>
              </a:rPr>
              <a:t>&lt;div class="carousel-inner"&gt;</a:t>
            </a:r>
          </a:p>
          <a:p>
            <a:r>
              <a:rPr lang="en-US" dirty="0" smtClean="0">
                <a:solidFill>
                  <a:schemeClr val="accent4"/>
                </a:solidFill>
              </a:rPr>
              <a:t>&lt;div class="carousel-item active"&gt;</a:t>
            </a:r>
          </a:p>
          <a:p>
            <a:r>
              <a:rPr lang="en-US" dirty="0" smtClean="0">
                <a:solidFill>
                  <a:schemeClr val="accent4"/>
                </a:solidFill>
              </a:rPr>
              <a:t>&lt;</a:t>
            </a:r>
            <a:r>
              <a:rPr lang="en-US" dirty="0" err="1" smtClean="0">
                <a:solidFill>
                  <a:schemeClr val="accent4"/>
                </a:solidFill>
              </a:rPr>
              <a:t>img</a:t>
            </a:r>
            <a:r>
              <a:rPr lang="en-US" dirty="0" smtClean="0">
                <a:solidFill>
                  <a:schemeClr val="accent4"/>
                </a:solidFill>
              </a:rPr>
              <a:t> </a:t>
            </a:r>
            <a:r>
              <a:rPr lang="en-US" dirty="0" err="1" smtClean="0">
                <a:solidFill>
                  <a:schemeClr val="accent4"/>
                </a:solidFill>
              </a:rPr>
              <a:t>src</a:t>
            </a:r>
            <a:r>
              <a:rPr lang="en-US" dirty="0" smtClean="0">
                <a:solidFill>
                  <a:schemeClr val="accent4"/>
                </a:solidFill>
              </a:rPr>
              <a:t>="la.jpg" alt="Los Angeles" width="1100" height="500"&gt;</a:t>
            </a:r>
          </a:p>
          <a:p>
            <a:r>
              <a:rPr lang="en-US" dirty="0" smtClean="0">
                <a:solidFill>
                  <a:schemeClr val="accent4"/>
                </a:solidFill>
              </a:rPr>
              <a:t>&lt;/div&gt;</a:t>
            </a:r>
          </a:p>
          <a:p>
            <a:r>
              <a:rPr lang="en-US" dirty="0" smtClean="0">
                <a:solidFill>
                  <a:schemeClr val="accent4"/>
                </a:solidFill>
              </a:rPr>
              <a:t>&lt;div class="carousel-item"&gt;</a:t>
            </a:r>
          </a:p>
          <a:p>
            <a:r>
              <a:rPr lang="en-US" dirty="0" smtClean="0">
                <a:solidFill>
                  <a:schemeClr val="accent4"/>
                </a:solidFill>
              </a:rPr>
              <a:t>&lt;</a:t>
            </a:r>
            <a:r>
              <a:rPr lang="en-US" dirty="0" err="1" smtClean="0">
                <a:solidFill>
                  <a:schemeClr val="accent4"/>
                </a:solidFill>
              </a:rPr>
              <a:t>img</a:t>
            </a:r>
            <a:r>
              <a:rPr lang="en-US" dirty="0" smtClean="0">
                <a:solidFill>
                  <a:schemeClr val="accent4"/>
                </a:solidFill>
              </a:rPr>
              <a:t> </a:t>
            </a:r>
            <a:r>
              <a:rPr lang="en-US" dirty="0" err="1" smtClean="0">
                <a:solidFill>
                  <a:schemeClr val="accent4"/>
                </a:solidFill>
              </a:rPr>
              <a:t>src</a:t>
            </a:r>
            <a:r>
              <a:rPr lang="en-US" dirty="0" smtClean="0">
                <a:solidFill>
                  <a:schemeClr val="accent4"/>
                </a:solidFill>
              </a:rPr>
              <a:t>="chicago.jpg" alt="Chicago" width="1100" height="500"&gt;</a:t>
            </a:r>
          </a:p>
          <a:p>
            <a:r>
              <a:rPr lang="en-US" dirty="0" smtClean="0">
                <a:solidFill>
                  <a:schemeClr val="accent4"/>
                </a:solidFill>
              </a:rPr>
              <a:t>&lt;/div&gt;</a:t>
            </a:r>
          </a:p>
          <a:p>
            <a:r>
              <a:rPr lang="en-US" dirty="0" smtClean="0">
                <a:solidFill>
                  <a:schemeClr val="accent4"/>
                </a:solidFill>
              </a:rPr>
              <a:t>&lt;/div&gt;</a:t>
            </a:r>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9" name="Rectangle 8"/>
          <p:cNvSpPr/>
          <p:nvPr/>
        </p:nvSpPr>
        <p:spPr>
          <a:xfrm>
            <a:off x="379372" y="58847"/>
            <a:ext cx="10358510" cy="3908762"/>
          </a:xfrm>
          <a:prstGeom prst="rect">
            <a:avLst/>
          </a:prstGeom>
        </p:spPr>
        <p:txBody>
          <a:bodyPr wrap="square">
            <a:spAutoFit/>
          </a:bodyPr>
          <a:lstStyle/>
          <a:p>
            <a:r>
              <a:rPr lang="en-US" sz="3200" b="1" u="sng" dirty="0" smtClean="0">
                <a:solidFill>
                  <a:srgbClr val="FF0000"/>
                </a:solidFill>
              </a:rPr>
              <a:t>Example</a:t>
            </a:r>
          </a:p>
          <a:p>
            <a:r>
              <a:rPr lang="en-US" dirty="0" smtClean="0">
                <a:solidFill>
                  <a:srgbClr val="FF0000"/>
                </a:solidFill>
              </a:rPr>
              <a:t>&lt;!-- Left and right controls --&gt;</a:t>
            </a:r>
          </a:p>
          <a:p>
            <a:r>
              <a:rPr lang="en-US" dirty="0" smtClean="0">
                <a:solidFill>
                  <a:schemeClr val="accent4"/>
                </a:solidFill>
              </a:rPr>
              <a:t>&lt;a class="carousel-control-</a:t>
            </a:r>
            <a:r>
              <a:rPr lang="en-US" dirty="0" err="1" smtClean="0">
                <a:solidFill>
                  <a:schemeClr val="accent4"/>
                </a:solidFill>
              </a:rPr>
              <a:t>prev</a:t>
            </a:r>
            <a:r>
              <a:rPr lang="en-US" dirty="0" smtClean="0">
                <a:solidFill>
                  <a:schemeClr val="accent4"/>
                </a:solidFill>
              </a:rPr>
              <a:t>" </a:t>
            </a:r>
            <a:r>
              <a:rPr lang="en-US" dirty="0" err="1" smtClean="0">
                <a:solidFill>
                  <a:schemeClr val="accent4"/>
                </a:solidFill>
              </a:rPr>
              <a:t>href</a:t>
            </a:r>
            <a:r>
              <a:rPr lang="en-US" dirty="0" smtClean="0">
                <a:solidFill>
                  <a:schemeClr val="accent4"/>
                </a:solidFill>
              </a:rPr>
              <a:t>="#demo" data-slide="</a:t>
            </a:r>
            <a:r>
              <a:rPr lang="en-US" dirty="0" err="1" smtClean="0">
                <a:solidFill>
                  <a:schemeClr val="accent4"/>
                </a:solidFill>
              </a:rPr>
              <a:t>prev</a:t>
            </a:r>
            <a:r>
              <a:rPr lang="en-US" dirty="0" smtClean="0">
                <a:solidFill>
                  <a:schemeClr val="accent4"/>
                </a:solidFill>
              </a:rPr>
              <a:t>"&gt;</a:t>
            </a:r>
          </a:p>
          <a:p>
            <a:r>
              <a:rPr lang="en-US" dirty="0" smtClean="0">
                <a:solidFill>
                  <a:schemeClr val="accent4"/>
                </a:solidFill>
              </a:rPr>
              <a:t>&lt;span class="carousel-control-</a:t>
            </a:r>
            <a:r>
              <a:rPr lang="en-US" dirty="0" err="1" smtClean="0">
                <a:solidFill>
                  <a:schemeClr val="accent4"/>
                </a:solidFill>
              </a:rPr>
              <a:t>prev</a:t>
            </a:r>
            <a:r>
              <a:rPr lang="en-US" dirty="0" smtClean="0">
                <a:solidFill>
                  <a:schemeClr val="accent4"/>
                </a:solidFill>
              </a:rPr>
              <a:t>-icon"&gt;&lt;/span&gt;</a:t>
            </a:r>
          </a:p>
          <a:p>
            <a:r>
              <a:rPr lang="en-US" dirty="0" smtClean="0">
                <a:solidFill>
                  <a:schemeClr val="accent4"/>
                </a:solidFill>
              </a:rPr>
              <a:t>&lt;/a&gt;</a:t>
            </a:r>
          </a:p>
          <a:p>
            <a:r>
              <a:rPr lang="en-US" dirty="0" smtClean="0">
                <a:solidFill>
                  <a:schemeClr val="accent4"/>
                </a:solidFill>
              </a:rPr>
              <a:t>&lt;a class="carousel-control-next" </a:t>
            </a:r>
            <a:r>
              <a:rPr lang="en-US" dirty="0" err="1" smtClean="0">
                <a:solidFill>
                  <a:schemeClr val="accent4"/>
                </a:solidFill>
              </a:rPr>
              <a:t>href</a:t>
            </a:r>
            <a:r>
              <a:rPr lang="en-US" dirty="0" smtClean="0">
                <a:solidFill>
                  <a:schemeClr val="accent4"/>
                </a:solidFill>
              </a:rPr>
              <a:t>="#demo" data-slide="next"&gt;</a:t>
            </a:r>
          </a:p>
          <a:p>
            <a:r>
              <a:rPr lang="en-US" dirty="0" smtClean="0">
                <a:solidFill>
                  <a:schemeClr val="accent4"/>
                </a:solidFill>
              </a:rPr>
              <a:t>&lt;span class="carousel-control-next-icon"&gt;&lt;/span&gt;</a:t>
            </a:r>
          </a:p>
          <a:p>
            <a:r>
              <a:rPr lang="en-US" dirty="0" smtClean="0">
                <a:solidFill>
                  <a:schemeClr val="accent4"/>
                </a:solidFill>
              </a:rPr>
              <a:t>&lt;/a&gt;</a:t>
            </a:r>
          </a:p>
          <a:p>
            <a:r>
              <a:rPr lang="en-US" dirty="0" smtClean="0">
                <a:solidFill>
                  <a:schemeClr val="accent4"/>
                </a:solidFill>
              </a:rPr>
              <a:t>&lt;/div&gt;</a:t>
            </a:r>
          </a:p>
          <a:p>
            <a:r>
              <a:rPr lang="en-US" b="1" dirty="0" smtClean="0">
                <a:solidFill>
                  <a:srgbClr val="FC6A10"/>
                </a:solidFill>
              </a:rPr>
              <a:t>&lt;body&gt;</a:t>
            </a:r>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9" name="Rectangle 8"/>
          <p:cNvSpPr/>
          <p:nvPr/>
        </p:nvSpPr>
        <p:spPr>
          <a:xfrm>
            <a:off x="379372" y="58847"/>
            <a:ext cx="10358510" cy="6309420"/>
          </a:xfrm>
          <a:prstGeom prst="rect">
            <a:avLst/>
          </a:prstGeom>
        </p:spPr>
        <p:txBody>
          <a:bodyPr wrap="square">
            <a:spAutoFit/>
          </a:bodyPr>
          <a:lstStyle/>
          <a:p>
            <a:endParaRPr lang="en-US" sz="3200" b="1" u="sng" dirty="0" smtClean="0">
              <a:solidFill>
                <a:srgbClr val="FF0000"/>
              </a:solidFill>
            </a:endParaRPr>
          </a:p>
          <a:p>
            <a:endParaRPr lang="en-US" sz="3200" b="1" u="sng" dirty="0" smtClean="0">
              <a:solidFill>
                <a:srgbClr val="FF0000"/>
              </a:solidFill>
            </a:endParaRP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pPr algn="just"/>
            <a:r>
              <a:rPr lang="en-US" dirty="0" smtClean="0"/>
              <a:t>&lt;</a:t>
            </a:r>
            <a:r>
              <a:rPr lang="en-US" dirty="0" smtClean="0"/>
              <a:t>div class="container mt-3"&gt;</a:t>
            </a:r>
          </a:p>
          <a:p>
            <a:pPr algn="just"/>
            <a:r>
              <a:rPr lang="en-US" dirty="0" smtClean="0"/>
              <a:t>&lt;</a:t>
            </a:r>
            <a:r>
              <a:rPr lang="en-US" dirty="0" smtClean="0"/>
              <a:t>h2&gt;Circle&lt;/h2&gt;</a:t>
            </a:r>
          </a:p>
          <a:p>
            <a:pPr algn="just"/>
            <a:r>
              <a:rPr lang="en-US" dirty="0" smtClean="0"/>
              <a:t>&lt;</a:t>
            </a:r>
            <a:r>
              <a:rPr lang="en-US" dirty="0" smtClean="0"/>
              <a:t>p&gt;The .rounded-circle class shapes the image to a circle:&lt;/p&gt;            </a:t>
            </a:r>
          </a:p>
          <a:p>
            <a:pPr algn="just"/>
            <a:r>
              <a:rPr lang="en-US" dirty="0" smtClean="0"/>
              <a:t>&lt;</a:t>
            </a:r>
            <a:r>
              <a:rPr lang="en-US" dirty="0" err="1" smtClean="0"/>
              <a:t>img</a:t>
            </a:r>
            <a:r>
              <a:rPr lang="en-US" dirty="0" smtClean="0"/>
              <a:t> </a:t>
            </a:r>
            <a:r>
              <a:rPr lang="en-US" dirty="0" err="1" smtClean="0"/>
              <a:t>src</a:t>
            </a:r>
            <a:r>
              <a:rPr lang="en-US" dirty="0" smtClean="0"/>
              <a:t>="image.jpg" class="rounded-circle" alt="Hills" </a:t>
            </a:r>
            <a:endParaRPr lang="en-US" dirty="0" smtClean="0"/>
          </a:p>
          <a:p>
            <a:pPr algn="just"/>
            <a:r>
              <a:rPr lang="en-US" dirty="0" smtClean="0"/>
              <a:t>width</a:t>
            </a:r>
            <a:r>
              <a:rPr lang="en-US" dirty="0" smtClean="0"/>
              <a:t>="304" height="236"&gt; </a:t>
            </a:r>
          </a:p>
          <a:p>
            <a:pPr algn="just"/>
            <a:r>
              <a:rPr lang="en-US" dirty="0" smtClean="0"/>
              <a:t>&lt;/div&gt;</a:t>
            </a:r>
          </a:p>
        </p:txBody>
      </p:sp>
      <p:pic>
        <p:nvPicPr>
          <p:cNvPr id="8"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733419" y="2071678"/>
            <a:ext cx="7455406" cy="230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65058" y="214290"/>
            <a:ext cx="10858576" cy="2308324"/>
          </a:xfrm>
          <a:prstGeom prst="rect">
            <a:avLst/>
          </a:prstGeom>
        </p:spPr>
        <p:txBody>
          <a:bodyPr wrap="square">
            <a:spAutoFit/>
          </a:bodyPr>
          <a:lstStyle/>
          <a:p>
            <a:r>
              <a:rPr lang="en-US" sz="3200" b="1" u="sng" dirty="0" smtClean="0">
                <a:solidFill>
                  <a:srgbClr val="FF0000"/>
                </a:solidFill>
              </a:rPr>
              <a:t>Bootstrap Images</a:t>
            </a:r>
          </a:p>
          <a:p>
            <a:pPr algn="just"/>
            <a:r>
              <a:rPr lang="en-US" sz="2800" b="1" dirty="0" smtClean="0"/>
              <a:t>Bootstrap </a:t>
            </a:r>
            <a:r>
              <a:rPr lang="en-US" sz="2800" dirty="0" smtClean="0"/>
              <a:t>offers different classes for images to make their appearance better and also to make them responsive. Making an image </a:t>
            </a:r>
            <a:r>
              <a:rPr lang="en-US" sz="2800" b="1" dirty="0" smtClean="0"/>
              <a:t>responsive </a:t>
            </a:r>
            <a:r>
              <a:rPr lang="en-US" sz="2800" dirty="0" smtClean="0"/>
              <a:t>means that it should scale according to its parent element. </a:t>
            </a:r>
            <a:endParaRPr lang="en-US" sz="2800" dirty="0"/>
          </a:p>
        </p:txBody>
      </p:sp>
      <p:sp>
        <p:nvSpPr>
          <p:cNvPr id="11" name="Rectangle 10"/>
          <p:cNvSpPr/>
          <p:nvPr/>
        </p:nvSpPr>
        <p:spPr>
          <a:xfrm>
            <a:off x="379372" y="3429000"/>
            <a:ext cx="1630575" cy="584775"/>
          </a:xfrm>
          <a:prstGeom prst="rect">
            <a:avLst/>
          </a:prstGeom>
        </p:spPr>
        <p:txBody>
          <a:bodyPr wrap="none">
            <a:spAutoFit/>
          </a:bodyPr>
          <a:lstStyle/>
          <a:p>
            <a:r>
              <a:rPr lang="en-US" sz="3200" b="1" u="sng" dirty="0" smtClean="0">
                <a:solidFill>
                  <a:srgbClr val="FF0000"/>
                </a:solidFill>
              </a:rPr>
              <a:t>Example</a:t>
            </a:r>
          </a:p>
        </p:txBody>
      </p:sp>
      <p:pic>
        <p:nvPicPr>
          <p:cNvPr id="1026" name="Picture 2"/>
          <p:cNvPicPr>
            <a:picLocks noChangeAspect="1" noChangeArrowheads="1"/>
          </p:cNvPicPr>
          <p:nvPr/>
        </p:nvPicPr>
        <p:blipFill>
          <a:blip r:embed="rId4"/>
          <a:srcRect/>
          <a:stretch>
            <a:fillRect/>
          </a:stretch>
        </p:blipFill>
        <p:spPr bwMode="auto">
          <a:xfrm>
            <a:off x="9665067" y="4429132"/>
            <a:ext cx="2523758" cy="1980000"/>
          </a:xfrm>
          <a:prstGeom prst="rect">
            <a:avLst/>
          </a:prstGeom>
          <a:noFill/>
          <a:ln w="9525">
            <a:noFill/>
            <a:miter lim="800000"/>
            <a:headEnd/>
            <a:tailEnd/>
          </a:ln>
          <a:effectLst/>
        </p:spPr>
      </p:pic>
      <p:sp>
        <p:nvSpPr>
          <p:cNvPr id="12" name="Rectangle 11"/>
          <p:cNvSpPr/>
          <p:nvPr/>
        </p:nvSpPr>
        <p:spPr>
          <a:xfrm>
            <a:off x="8523304" y="4500570"/>
            <a:ext cx="1103187" cy="461665"/>
          </a:xfrm>
          <a:prstGeom prst="rect">
            <a:avLst/>
          </a:prstGeom>
        </p:spPr>
        <p:txBody>
          <a:bodyPr wrap="none">
            <a:spAutoFit/>
          </a:bodyPr>
          <a:lstStyle/>
          <a:p>
            <a:r>
              <a:rPr lang="en-US" b="1" u="sng" dirty="0" smtClean="0">
                <a:solidFill>
                  <a:srgbClr val="FF0000"/>
                </a:solidFill>
              </a:rPr>
              <a:t>Output</a:t>
            </a:r>
            <a:endParaRPr lang="en-US" dirty="0"/>
          </a:p>
        </p:txBody>
      </p:sp>
      <p:sp>
        <p:nvSpPr>
          <p:cNvPr id="13" name="Rectangle 12"/>
          <p:cNvSpPr/>
          <p:nvPr/>
        </p:nvSpPr>
        <p:spPr>
          <a:xfrm>
            <a:off x="1665256" y="2357430"/>
            <a:ext cx="3073277" cy="1200329"/>
          </a:xfrm>
          <a:prstGeom prst="rect">
            <a:avLst/>
          </a:prstGeom>
        </p:spPr>
        <p:txBody>
          <a:bodyPr wrap="none">
            <a:spAutoFit/>
          </a:bodyPr>
          <a:lstStyle/>
          <a:p>
            <a:r>
              <a:rPr lang="en-IN" dirty="0" smtClean="0">
                <a:solidFill>
                  <a:srgbClr val="0000CD"/>
                </a:solidFill>
                <a:latin typeface="Consolas"/>
              </a:rPr>
              <a:t>1. rounded</a:t>
            </a:r>
            <a:endParaRPr lang="en-US" dirty="0" smtClean="0">
              <a:solidFill>
                <a:srgbClr val="0000CD"/>
              </a:solidFill>
              <a:latin typeface="Consolas"/>
            </a:endParaRPr>
          </a:p>
          <a:p>
            <a:r>
              <a:rPr lang="en-US" dirty="0" smtClean="0">
                <a:solidFill>
                  <a:srgbClr val="0000CD"/>
                </a:solidFill>
                <a:latin typeface="Consolas"/>
              </a:rPr>
              <a:t>2. rounded-circle</a:t>
            </a:r>
            <a:endParaRPr lang="en-US" dirty="0" smtClean="0">
              <a:solidFill>
                <a:srgbClr val="0000CD"/>
              </a:solidFill>
              <a:latin typeface="Consolas"/>
            </a:endParaRPr>
          </a:p>
          <a:p>
            <a:r>
              <a:rPr lang="en-IN" dirty="0" smtClean="0">
                <a:solidFill>
                  <a:srgbClr val="0000CD"/>
                </a:solidFill>
                <a:latin typeface="Consolas"/>
              </a:rPr>
              <a:t>3. </a:t>
            </a:r>
            <a:r>
              <a:rPr lang="en-IN" dirty="0" err="1" smtClean="0">
                <a:solidFill>
                  <a:srgbClr val="0000CD"/>
                </a:solidFill>
                <a:latin typeface="Consolas"/>
              </a:rPr>
              <a:t>img</a:t>
            </a:r>
            <a:r>
              <a:rPr lang="en-IN" dirty="0" smtClean="0">
                <a:solidFill>
                  <a:srgbClr val="0000CD"/>
                </a:solidFill>
                <a:latin typeface="Consolas"/>
              </a:rPr>
              <a:t>-thumbnail</a:t>
            </a:r>
            <a:endParaRPr lang="en-US" dirty="0">
              <a:solidFill>
                <a:srgbClr val="0000CD"/>
              </a:solidFill>
              <a:latin typeface="Consolas"/>
            </a:endParaRPr>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9" name="Rectangle 8"/>
          <p:cNvSpPr/>
          <p:nvPr/>
        </p:nvSpPr>
        <p:spPr>
          <a:xfrm>
            <a:off x="379372" y="58847"/>
            <a:ext cx="10358510" cy="2431435"/>
          </a:xfrm>
          <a:prstGeom prst="rect">
            <a:avLst/>
          </a:prstGeom>
        </p:spPr>
        <p:txBody>
          <a:bodyPr wrap="square">
            <a:spAutoFit/>
          </a:bodyPr>
          <a:lstStyle/>
          <a:p>
            <a:r>
              <a:rPr lang="en-US" sz="3200" b="1" u="sng" dirty="0" smtClean="0">
                <a:solidFill>
                  <a:srgbClr val="FF0000"/>
                </a:solidFill>
              </a:rPr>
              <a:t>Bootstrap Tables</a:t>
            </a:r>
            <a:endParaRPr lang="en-US" sz="3200" b="1" u="sng" dirty="0" smtClean="0">
              <a:solidFill>
                <a:srgbClr val="FF0000"/>
              </a:solidFill>
            </a:endParaRPr>
          </a:p>
          <a:p>
            <a:pPr algn="just">
              <a:buFont typeface="Wingdings" pitchFamily="2" charset="2"/>
              <a:buChar char="q"/>
            </a:pPr>
            <a:r>
              <a:rPr lang="en-IN" sz="2800" dirty="0" smtClean="0"/>
              <a:t>A basic Bootstrap 5 table has a light padding and horizontal dividers.</a:t>
            </a:r>
          </a:p>
          <a:p>
            <a:pPr algn="just"/>
            <a:r>
              <a:rPr lang="en-IN" sz="2800" dirty="0" smtClean="0"/>
              <a:t>The .table class adds basic styling to a table</a:t>
            </a:r>
          </a:p>
          <a:p>
            <a:r>
              <a:rPr lang="en-IN" sz="3200" b="1" u="sng" dirty="0" smtClean="0">
                <a:solidFill>
                  <a:srgbClr val="FF0000"/>
                </a:solidFill>
              </a:rPr>
              <a:t>Tables –contextual </a:t>
            </a:r>
            <a:r>
              <a:rPr lang="en-IN" sz="3200" b="1" u="sng" dirty="0" smtClean="0">
                <a:solidFill>
                  <a:srgbClr val="FF0000"/>
                </a:solidFill>
              </a:rPr>
              <a:t>classes</a:t>
            </a:r>
          </a:p>
          <a:p>
            <a:endParaRPr lang="en-IN" sz="3200" b="1" u="sng" dirty="0" smtClean="0">
              <a:solidFill>
                <a:srgbClr val="FF0000"/>
              </a:solidFill>
            </a:endParaRPr>
          </a:p>
        </p:txBody>
      </p:sp>
      <p:pic>
        <p:nvPicPr>
          <p:cNvPr id="2050" name="Picture 2"/>
          <p:cNvPicPr>
            <a:picLocks noChangeAspect="1" noChangeArrowheads="1"/>
          </p:cNvPicPr>
          <p:nvPr/>
        </p:nvPicPr>
        <p:blipFill>
          <a:blip r:embed="rId3"/>
          <a:srcRect/>
          <a:stretch>
            <a:fillRect/>
          </a:stretch>
        </p:blipFill>
        <p:spPr bwMode="auto">
          <a:xfrm>
            <a:off x="522248" y="2000240"/>
            <a:ext cx="1946368" cy="4320000"/>
          </a:xfrm>
          <a:prstGeom prst="rect">
            <a:avLst/>
          </a:prstGeom>
          <a:noFill/>
          <a:ln w="9525">
            <a:noFill/>
            <a:miter lim="800000"/>
            <a:headEnd/>
            <a:tailEnd/>
          </a:ln>
          <a:effectLst/>
        </p:spPr>
      </p:pic>
      <p:sp>
        <p:nvSpPr>
          <p:cNvPr id="10" name="Rectangle 9"/>
          <p:cNvSpPr/>
          <p:nvPr/>
        </p:nvSpPr>
        <p:spPr>
          <a:xfrm>
            <a:off x="2736826" y="2071678"/>
            <a:ext cx="4125296" cy="2431435"/>
          </a:xfrm>
          <a:prstGeom prst="rect">
            <a:avLst/>
          </a:prstGeom>
        </p:spPr>
        <p:txBody>
          <a:bodyPr wrap="none">
            <a:spAutoFit/>
          </a:bodyPr>
          <a:lstStyle/>
          <a:p>
            <a:r>
              <a:rPr lang="en-US" sz="3200" b="1" u="sng" dirty="0" smtClean="0">
                <a:solidFill>
                  <a:srgbClr val="FF0000"/>
                </a:solidFill>
              </a:rPr>
              <a:t>Example:</a:t>
            </a:r>
            <a:r>
              <a:rPr lang="en-US" dirty="0" smtClean="0"/>
              <a:t> </a:t>
            </a:r>
            <a:endParaRPr lang="en-US" dirty="0" smtClean="0"/>
          </a:p>
          <a:p>
            <a:r>
              <a:rPr lang="en-US" dirty="0" smtClean="0"/>
              <a:t>&lt;</a:t>
            </a:r>
            <a:r>
              <a:rPr lang="en-US" dirty="0" err="1" smtClean="0"/>
              <a:t>tr</a:t>
            </a:r>
            <a:r>
              <a:rPr lang="en-US" dirty="0" smtClean="0"/>
              <a:t> class="table </a:t>
            </a:r>
            <a:r>
              <a:rPr lang="en-US" dirty="0" err="1" smtClean="0"/>
              <a:t>table</a:t>
            </a:r>
            <a:r>
              <a:rPr lang="en-US" dirty="0" smtClean="0"/>
              <a:t>-success"&gt;</a:t>
            </a:r>
          </a:p>
          <a:p>
            <a:r>
              <a:rPr lang="en-US" dirty="0" smtClean="0"/>
              <a:t>&lt;</a:t>
            </a:r>
            <a:r>
              <a:rPr lang="en-US" dirty="0" smtClean="0"/>
              <a:t>td&gt;Success&lt;/td&gt;</a:t>
            </a:r>
          </a:p>
          <a:p>
            <a:r>
              <a:rPr lang="en-US" dirty="0" smtClean="0"/>
              <a:t>&lt;td&gt;</a:t>
            </a:r>
            <a:r>
              <a:rPr lang="en-US" dirty="0" err="1" smtClean="0"/>
              <a:t>Sachin</a:t>
            </a:r>
            <a:r>
              <a:rPr lang="en-US" dirty="0" smtClean="0"/>
              <a:t>&lt;/</a:t>
            </a:r>
            <a:r>
              <a:rPr lang="en-US" dirty="0" smtClean="0"/>
              <a:t>td&gt;</a:t>
            </a:r>
          </a:p>
          <a:p>
            <a:r>
              <a:rPr lang="en-US" dirty="0" smtClean="0"/>
              <a:t>&lt;td&gt;Sachin@gmail.com</a:t>
            </a:r>
            <a:r>
              <a:rPr lang="en-US" dirty="0" smtClean="0"/>
              <a:t>&lt;/td&gt;</a:t>
            </a:r>
          </a:p>
          <a:p>
            <a:r>
              <a:rPr lang="en-US" dirty="0" smtClean="0"/>
              <a:t>&lt;/</a:t>
            </a:r>
            <a:r>
              <a:rPr lang="en-US" dirty="0" err="1" smtClean="0"/>
              <a:t>tr</a:t>
            </a:r>
            <a:r>
              <a:rPr lang="en-US" dirty="0" smtClean="0"/>
              <a:t>&gt;</a:t>
            </a:r>
            <a:endParaRPr lang="en-US" dirty="0"/>
          </a:p>
        </p:txBody>
      </p:sp>
      <p:pic>
        <p:nvPicPr>
          <p:cNvPr id="2052" name="Picture 4"/>
          <p:cNvPicPr>
            <a:picLocks noChangeAspect="1" noChangeArrowheads="1"/>
          </p:cNvPicPr>
          <p:nvPr/>
        </p:nvPicPr>
        <p:blipFill>
          <a:blip r:embed="rId4"/>
          <a:srcRect/>
          <a:stretch>
            <a:fillRect/>
          </a:stretch>
        </p:blipFill>
        <p:spPr bwMode="auto">
          <a:xfrm>
            <a:off x="2879702" y="4929198"/>
            <a:ext cx="7591425" cy="1447800"/>
          </a:xfrm>
          <a:prstGeom prst="rect">
            <a:avLst/>
          </a:prstGeom>
          <a:noFill/>
          <a:ln w="9525">
            <a:noFill/>
            <a:miter lim="800000"/>
            <a:headEnd/>
            <a:tailEnd/>
          </a:ln>
          <a:effectLst/>
        </p:spPr>
      </p:pic>
      <p:sp>
        <p:nvSpPr>
          <p:cNvPr id="13" name="Rectangle 12"/>
          <p:cNvSpPr/>
          <p:nvPr/>
        </p:nvSpPr>
        <p:spPr>
          <a:xfrm>
            <a:off x="2879702" y="4500570"/>
            <a:ext cx="1103187" cy="461665"/>
          </a:xfrm>
          <a:prstGeom prst="rect">
            <a:avLst/>
          </a:prstGeom>
        </p:spPr>
        <p:txBody>
          <a:bodyPr wrap="none">
            <a:spAutoFit/>
          </a:bodyPr>
          <a:lstStyle/>
          <a:p>
            <a:r>
              <a:rPr lang="en-US" b="1" u="sng" dirty="0" smtClean="0">
                <a:solidFill>
                  <a:srgbClr val="FF0000"/>
                </a:solidFill>
              </a:rPr>
              <a:t>Output</a:t>
            </a:r>
            <a:endParaRPr lang="en-US" dirty="0"/>
          </a:p>
        </p:txBody>
      </p:sp>
      <p:sp>
        <p:nvSpPr>
          <p:cNvPr id="14" name="Rectangle 13"/>
          <p:cNvSpPr/>
          <p:nvPr/>
        </p:nvSpPr>
        <p:spPr>
          <a:xfrm>
            <a:off x="6808792" y="2071678"/>
            <a:ext cx="4063420" cy="2431435"/>
          </a:xfrm>
          <a:prstGeom prst="rect">
            <a:avLst/>
          </a:prstGeom>
        </p:spPr>
        <p:txBody>
          <a:bodyPr wrap="none">
            <a:spAutoFit/>
          </a:bodyPr>
          <a:lstStyle/>
          <a:p>
            <a:r>
              <a:rPr lang="en-US" sz="3200" b="1" u="sng" dirty="0" smtClean="0">
                <a:solidFill>
                  <a:srgbClr val="FF0000"/>
                </a:solidFill>
              </a:rPr>
              <a:t>Example:</a:t>
            </a:r>
            <a:r>
              <a:rPr lang="en-US" dirty="0" smtClean="0"/>
              <a:t> </a:t>
            </a:r>
            <a:endParaRPr lang="en-US" dirty="0" smtClean="0"/>
          </a:p>
          <a:p>
            <a:r>
              <a:rPr lang="en-US" dirty="0" smtClean="0"/>
              <a:t>&lt;</a:t>
            </a:r>
            <a:r>
              <a:rPr lang="en-US" dirty="0" err="1" smtClean="0"/>
              <a:t>tr</a:t>
            </a:r>
            <a:r>
              <a:rPr lang="en-US" dirty="0" smtClean="0"/>
              <a:t> class="table </a:t>
            </a:r>
            <a:r>
              <a:rPr lang="en-US" dirty="0" err="1" smtClean="0"/>
              <a:t>table</a:t>
            </a:r>
            <a:r>
              <a:rPr lang="en-US" dirty="0" smtClean="0"/>
              <a:t>-danger"&gt;</a:t>
            </a:r>
            <a:endParaRPr lang="en-US" dirty="0" smtClean="0"/>
          </a:p>
          <a:p>
            <a:r>
              <a:rPr lang="en-US" dirty="0" smtClean="0"/>
              <a:t>&lt;</a:t>
            </a:r>
            <a:r>
              <a:rPr lang="en-US" dirty="0" smtClean="0"/>
              <a:t>td&gt;Success&lt;/td&gt;</a:t>
            </a:r>
          </a:p>
          <a:p>
            <a:r>
              <a:rPr lang="en-US" dirty="0" smtClean="0"/>
              <a:t>&lt;td&gt;</a:t>
            </a:r>
            <a:r>
              <a:rPr lang="en-US" dirty="0" err="1" smtClean="0"/>
              <a:t>Sachin</a:t>
            </a:r>
            <a:r>
              <a:rPr lang="en-US" dirty="0" smtClean="0"/>
              <a:t>&lt;/</a:t>
            </a:r>
            <a:r>
              <a:rPr lang="en-US" dirty="0" smtClean="0"/>
              <a:t>td&gt;</a:t>
            </a:r>
          </a:p>
          <a:p>
            <a:r>
              <a:rPr lang="en-US" dirty="0" smtClean="0"/>
              <a:t>&lt;td&gt;Sachin@gmail.com</a:t>
            </a:r>
            <a:r>
              <a:rPr lang="en-US" dirty="0" smtClean="0"/>
              <a:t>&lt;/td&gt;</a:t>
            </a:r>
          </a:p>
          <a:p>
            <a:r>
              <a:rPr lang="en-US" dirty="0" smtClean="0"/>
              <a:t>&lt;/</a:t>
            </a:r>
            <a:r>
              <a:rPr lang="en-US" dirty="0" err="1" smtClean="0"/>
              <a:t>tr</a:t>
            </a:r>
            <a:r>
              <a:rPr lang="en-US" dirty="0" smtClean="0"/>
              <a:t>&gt;</a:t>
            </a:r>
            <a:endParaRPr lang="en-US" dirty="0"/>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9" name="Rectangle 8"/>
          <p:cNvSpPr/>
          <p:nvPr/>
        </p:nvSpPr>
        <p:spPr>
          <a:xfrm>
            <a:off x="379372" y="58847"/>
            <a:ext cx="10358510" cy="1508105"/>
          </a:xfrm>
          <a:prstGeom prst="rect">
            <a:avLst/>
          </a:prstGeom>
        </p:spPr>
        <p:txBody>
          <a:bodyPr wrap="square">
            <a:spAutoFit/>
          </a:bodyPr>
          <a:lstStyle/>
          <a:p>
            <a:endParaRPr lang="en-US" sz="3200" dirty="0" smtClean="0"/>
          </a:p>
          <a:p>
            <a:pPr algn="just">
              <a:buFont typeface="Wingdings" pitchFamily="2" charset="2"/>
              <a:buChar char="q"/>
            </a:pPr>
            <a:r>
              <a:rPr lang="en-US" sz="2800" dirty="0" smtClean="0"/>
              <a:t>The </a:t>
            </a:r>
            <a:r>
              <a:rPr lang="en-US" sz="2800" dirty="0" smtClean="0"/>
              <a:t>Bootstrap button class is </a:t>
            </a:r>
            <a:r>
              <a:rPr lang="en-US" sz="2800" b="1" dirty="0" smtClean="0"/>
              <a:t>.</a:t>
            </a:r>
            <a:r>
              <a:rPr lang="en-US" sz="2800" b="1" dirty="0" err="1" smtClean="0"/>
              <a:t>btn</a:t>
            </a:r>
            <a:r>
              <a:rPr lang="en-US" sz="2800" dirty="0" smtClean="0"/>
              <a:t>. Using this button class with a </a:t>
            </a:r>
            <a:r>
              <a:rPr lang="en-US" sz="2800" b="1" dirty="0" smtClean="0"/>
              <a:t>&lt;button&gt;</a:t>
            </a:r>
            <a:r>
              <a:rPr lang="en-US" sz="2800" dirty="0" smtClean="0"/>
              <a:t> element will create an unformatted button</a:t>
            </a:r>
            <a:r>
              <a:rPr lang="en-US" sz="3200" dirty="0" smtClean="0"/>
              <a:t>.</a:t>
            </a:r>
            <a:endParaRPr lang="en-US" b="1" dirty="0" smtClean="0">
              <a:solidFill>
                <a:srgbClr val="FC6A10"/>
              </a:solidFill>
            </a:endParaRPr>
          </a:p>
        </p:txBody>
      </p:sp>
      <p:sp>
        <p:nvSpPr>
          <p:cNvPr id="8" name="Rectangle 7"/>
          <p:cNvSpPr/>
          <p:nvPr/>
        </p:nvSpPr>
        <p:spPr>
          <a:xfrm>
            <a:off x="450810" y="2143116"/>
            <a:ext cx="8501122" cy="2677656"/>
          </a:xfrm>
          <a:prstGeom prst="rect">
            <a:avLst/>
          </a:prstGeom>
        </p:spPr>
        <p:txBody>
          <a:bodyPr wrap="square">
            <a:spAutoFit/>
          </a:bodyPr>
          <a:lstStyle/>
          <a:p>
            <a:r>
              <a:rPr lang="en-US" sz="2800" dirty="0" smtClean="0"/>
              <a:t>&lt;div class="container mt-3"&gt;</a:t>
            </a:r>
          </a:p>
          <a:p>
            <a:r>
              <a:rPr lang="en-US" sz="2800" dirty="0" smtClean="0"/>
              <a:t>&lt;</a:t>
            </a:r>
            <a:r>
              <a:rPr lang="en-US" sz="2800" dirty="0" smtClean="0"/>
              <a:t>h2&gt;Background Color with Contrasting Text Color&lt;/h2&gt;</a:t>
            </a:r>
          </a:p>
          <a:p>
            <a:r>
              <a:rPr lang="en-US" sz="2800" dirty="0" smtClean="0"/>
              <a:t>&lt;button type="button" class="</a:t>
            </a:r>
            <a:r>
              <a:rPr lang="en-US" sz="2800" dirty="0" err="1" smtClean="0"/>
              <a:t>btn</a:t>
            </a:r>
            <a:r>
              <a:rPr lang="en-US" sz="2800" dirty="0" smtClean="0"/>
              <a:t> </a:t>
            </a:r>
            <a:r>
              <a:rPr lang="en-US" sz="2800" dirty="0" err="1" smtClean="0"/>
              <a:t>btn</a:t>
            </a:r>
            <a:r>
              <a:rPr lang="en-US" sz="2800" dirty="0" smtClean="0"/>
              <a:t>-primary"&gt;Click me (primary)&lt;/button&gt;</a:t>
            </a:r>
          </a:p>
          <a:p>
            <a:r>
              <a:rPr lang="en-US" sz="2800" dirty="0" smtClean="0"/>
              <a:t>&lt;div</a:t>
            </a:r>
            <a:r>
              <a:rPr lang="en-US" sz="2800" dirty="0" smtClean="0"/>
              <a:t>&gt;</a:t>
            </a:r>
          </a:p>
          <a:p>
            <a:endParaRPr lang="en-US" sz="2800" dirty="0"/>
          </a:p>
        </p:txBody>
      </p:sp>
      <p:pic>
        <p:nvPicPr>
          <p:cNvPr id="3075" name="Picture 3"/>
          <p:cNvPicPr>
            <a:picLocks noChangeAspect="1" noChangeArrowheads="1"/>
          </p:cNvPicPr>
          <p:nvPr/>
        </p:nvPicPr>
        <p:blipFill>
          <a:blip r:embed="rId3"/>
          <a:srcRect/>
          <a:stretch>
            <a:fillRect/>
          </a:stretch>
        </p:blipFill>
        <p:spPr bwMode="auto">
          <a:xfrm>
            <a:off x="522248" y="5000636"/>
            <a:ext cx="1714500" cy="600075"/>
          </a:xfrm>
          <a:prstGeom prst="rect">
            <a:avLst/>
          </a:prstGeom>
          <a:noFill/>
          <a:ln w="9525">
            <a:noFill/>
            <a:miter lim="800000"/>
            <a:headEnd/>
            <a:tailEnd/>
          </a:ln>
          <a:effectLst/>
        </p:spPr>
      </p:pic>
      <p:sp>
        <p:nvSpPr>
          <p:cNvPr id="11" name="Rectangle 10"/>
          <p:cNvSpPr/>
          <p:nvPr/>
        </p:nvSpPr>
        <p:spPr>
          <a:xfrm>
            <a:off x="8523304" y="4500570"/>
            <a:ext cx="1103187" cy="461665"/>
          </a:xfrm>
          <a:prstGeom prst="rect">
            <a:avLst/>
          </a:prstGeom>
        </p:spPr>
        <p:txBody>
          <a:bodyPr wrap="none">
            <a:spAutoFit/>
          </a:bodyPr>
          <a:lstStyle/>
          <a:p>
            <a:r>
              <a:rPr lang="en-US" b="1" u="sng" dirty="0" smtClean="0">
                <a:solidFill>
                  <a:srgbClr val="FF0000"/>
                </a:solidFill>
              </a:rPr>
              <a:t>Output</a:t>
            </a:r>
            <a:endParaRPr lang="en-US" dirty="0"/>
          </a:p>
        </p:txBody>
      </p:sp>
      <p:sp>
        <p:nvSpPr>
          <p:cNvPr id="12" name="Rectangle 11"/>
          <p:cNvSpPr/>
          <p:nvPr/>
        </p:nvSpPr>
        <p:spPr>
          <a:xfrm>
            <a:off x="522248" y="1643050"/>
            <a:ext cx="1630575" cy="584775"/>
          </a:xfrm>
          <a:prstGeom prst="rect">
            <a:avLst/>
          </a:prstGeom>
        </p:spPr>
        <p:txBody>
          <a:bodyPr wrap="none">
            <a:spAutoFit/>
          </a:bodyPr>
          <a:lstStyle/>
          <a:p>
            <a:r>
              <a:rPr lang="en-US" sz="3200" b="1" u="sng" dirty="0" smtClean="0">
                <a:solidFill>
                  <a:srgbClr val="FF0000"/>
                </a:solidFill>
              </a:rPr>
              <a:t>Example</a:t>
            </a:r>
          </a:p>
        </p:txBody>
      </p:sp>
      <p:sp>
        <p:nvSpPr>
          <p:cNvPr id="13" name="Rectangle 12"/>
          <p:cNvSpPr/>
          <p:nvPr/>
        </p:nvSpPr>
        <p:spPr>
          <a:xfrm>
            <a:off x="450810" y="0"/>
            <a:ext cx="3377784" cy="584775"/>
          </a:xfrm>
          <a:prstGeom prst="rect">
            <a:avLst/>
          </a:prstGeom>
        </p:spPr>
        <p:txBody>
          <a:bodyPr wrap="none">
            <a:spAutoFit/>
          </a:bodyPr>
          <a:lstStyle/>
          <a:p>
            <a:r>
              <a:rPr lang="en-US" sz="3200" b="1" u="sng" dirty="0" smtClean="0">
                <a:solidFill>
                  <a:srgbClr val="FF0000"/>
                </a:solidFill>
              </a:rPr>
              <a:t>Bootstrap </a:t>
            </a:r>
            <a:r>
              <a:rPr lang="en-US" sz="3200" b="1" u="sng" dirty="0" smtClean="0">
                <a:solidFill>
                  <a:srgbClr val="FF0000"/>
                </a:solidFill>
              </a:rPr>
              <a:t>Buttons </a:t>
            </a:r>
            <a:endParaRPr lang="en-US" sz="3200" b="1" u="sng" dirty="0" smtClean="0">
              <a:solidFill>
                <a:srgbClr val="FF0000"/>
              </a:solidFill>
            </a:endParaRPr>
          </a:p>
        </p:txBody>
      </p:sp>
      <p:pic>
        <p:nvPicPr>
          <p:cNvPr id="3076" name="Picture 4"/>
          <p:cNvPicPr>
            <a:picLocks noChangeAspect="1" noChangeArrowheads="1"/>
          </p:cNvPicPr>
          <p:nvPr/>
        </p:nvPicPr>
        <p:blipFill>
          <a:blip r:embed="rId4"/>
          <a:srcRect/>
          <a:stretch>
            <a:fillRect/>
          </a:stretch>
        </p:blipFill>
        <p:spPr bwMode="auto">
          <a:xfrm>
            <a:off x="5759450" y="3429000"/>
            <a:ext cx="6429375" cy="3057525"/>
          </a:xfrm>
          <a:prstGeom prst="rect">
            <a:avLst/>
          </a:prstGeom>
          <a:noFill/>
          <a:ln w="9525">
            <a:noFill/>
            <a:miter lim="800000"/>
            <a:headEnd/>
            <a:tailEnd/>
          </a:ln>
          <a:effectLst/>
        </p:spPr>
      </p:pic>
      <p:sp>
        <p:nvSpPr>
          <p:cNvPr id="15" name="Rectangle 14"/>
          <p:cNvSpPr/>
          <p:nvPr/>
        </p:nvSpPr>
        <p:spPr>
          <a:xfrm>
            <a:off x="522248" y="4429132"/>
            <a:ext cx="1103187" cy="461665"/>
          </a:xfrm>
          <a:prstGeom prst="rect">
            <a:avLst/>
          </a:prstGeom>
        </p:spPr>
        <p:txBody>
          <a:bodyPr wrap="none">
            <a:spAutoFit/>
          </a:bodyPr>
          <a:lstStyle/>
          <a:p>
            <a:r>
              <a:rPr lang="en-US" b="1" u="sng" dirty="0" smtClean="0">
                <a:solidFill>
                  <a:srgbClr val="FF0000"/>
                </a:solidFill>
              </a:rPr>
              <a:t>Output</a:t>
            </a:r>
            <a:endParaRPr lang="en-US" dirty="0"/>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9" name="Rectangle 8"/>
          <p:cNvSpPr/>
          <p:nvPr/>
        </p:nvSpPr>
        <p:spPr>
          <a:xfrm>
            <a:off x="379372" y="58847"/>
            <a:ext cx="11644394" cy="6370975"/>
          </a:xfrm>
          <a:prstGeom prst="rect">
            <a:avLst/>
          </a:prstGeom>
        </p:spPr>
        <p:txBody>
          <a:bodyPr wrap="square">
            <a:spAutoFit/>
          </a:bodyPr>
          <a:lstStyle/>
          <a:p>
            <a:r>
              <a:rPr lang="en-US" sz="3200" b="1" u="sng" dirty="0" smtClean="0">
                <a:solidFill>
                  <a:srgbClr val="FF0000"/>
                </a:solidFill>
              </a:rPr>
              <a:t>Bootstrap modals</a:t>
            </a:r>
          </a:p>
          <a:p>
            <a:pPr>
              <a:buFont typeface="Wingdings" pitchFamily="2" charset="2"/>
              <a:buChar char="q"/>
            </a:pPr>
            <a:r>
              <a:rPr lang="en-US" sz="2800" dirty="0" smtClean="0"/>
              <a:t>The </a:t>
            </a:r>
            <a:r>
              <a:rPr lang="en-US" sz="2800" dirty="0" smtClean="0"/>
              <a:t>bootstrap modal </a:t>
            </a:r>
            <a:r>
              <a:rPr lang="en-US" sz="2800" dirty="0" err="1" smtClean="0"/>
              <a:t>plugin</a:t>
            </a:r>
            <a:r>
              <a:rPr lang="en-US" sz="2800" dirty="0" smtClean="0"/>
              <a:t> is a dialog box / popup window that is displayed on top of the current </a:t>
            </a:r>
            <a:r>
              <a:rPr lang="en-US" sz="2800" dirty="0" smtClean="0"/>
              <a:t>page</a:t>
            </a:r>
          </a:p>
          <a:p>
            <a:r>
              <a:rPr lang="en-US" sz="3200" b="1" u="sng" dirty="0" smtClean="0">
                <a:solidFill>
                  <a:srgbClr val="FF0000"/>
                </a:solidFill>
              </a:rPr>
              <a:t>Example:</a:t>
            </a:r>
          </a:p>
          <a:p>
            <a:r>
              <a:rPr lang="en-US" dirty="0" smtClean="0">
                <a:solidFill>
                  <a:srgbClr val="0000CD"/>
                </a:solidFill>
                <a:latin typeface="Calibri (Body)"/>
              </a:rPr>
              <a:t>&lt;body</a:t>
            </a:r>
            <a:r>
              <a:rPr lang="en-US" dirty="0" smtClean="0">
                <a:solidFill>
                  <a:srgbClr val="0000CD"/>
                </a:solidFill>
                <a:latin typeface="Calibri (Body)"/>
              </a:rPr>
              <a:t>&gt; </a:t>
            </a:r>
            <a:r>
              <a:rPr lang="en-US" dirty="0" smtClean="0"/>
              <a:t>&lt;div class</a:t>
            </a:r>
            <a:r>
              <a:rPr lang="en-US" dirty="0" smtClean="0"/>
              <a:t>="container"&gt;</a:t>
            </a:r>
          </a:p>
          <a:p>
            <a:r>
              <a:rPr lang="en-US" dirty="0" smtClean="0"/>
              <a:t>&lt;</a:t>
            </a:r>
            <a:r>
              <a:rPr lang="en-US" dirty="0" smtClean="0"/>
              <a:t>h2&gt;Modal Example&lt;/h2&gt;</a:t>
            </a:r>
          </a:p>
          <a:p>
            <a:r>
              <a:rPr lang="en-US" dirty="0" smtClean="0">
                <a:solidFill>
                  <a:srgbClr val="0000CD"/>
                </a:solidFill>
                <a:latin typeface="Calibri (Body)"/>
              </a:rPr>
              <a:t>&lt;!-- Trigger the modal with a button --&gt;</a:t>
            </a:r>
          </a:p>
          <a:p>
            <a:r>
              <a:rPr lang="en-US" dirty="0" smtClean="0"/>
              <a:t> </a:t>
            </a:r>
            <a:r>
              <a:rPr lang="en-US" dirty="0" smtClean="0"/>
              <a:t>&lt;</a:t>
            </a:r>
            <a:r>
              <a:rPr lang="en-US" dirty="0" smtClean="0"/>
              <a:t>button type="button" class="</a:t>
            </a:r>
            <a:r>
              <a:rPr lang="en-US" dirty="0" err="1" smtClean="0"/>
              <a:t>btn</a:t>
            </a:r>
            <a:r>
              <a:rPr lang="en-US" dirty="0" smtClean="0"/>
              <a:t> </a:t>
            </a:r>
            <a:r>
              <a:rPr lang="en-US" dirty="0" err="1" smtClean="0"/>
              <a:t>btn</a:t>
            </a:r>
            <a:r>
              <a:rPr lang="en-US" dirty="0" smtClean="0"/>
              <a:t>-info </a:t>
            </a:r>
            <a:r>
              <a:rPr lang="en-US" dirty="0" err="1" smtClean="0"/>
              <a:t>btn-lg</a:t>
            </a:r>
            <a:r>
              <a:rPr lang="en-US" dirty="0" smtClean="0"/>
              <a:t>" data-toggle="modal" data-target="#</a:t>
            </a:r>
            <a:r>
              <a:rPr lang="en-US" dirty="0" err="1" smtClean="0"/>
              <a:t>myModal</a:t>
            </a:r>
            <a:r>
              <a:rPr lang="en-US" dirty="0" smtClean="0"/>
              <a:t>"&gt;Open Modal&lt;/button</a:t>
            </a:r>
            <a:r>
              <a:rPr lang="en-US" dirty="0" smtClean="0"/>
              <a:t>&gt;</a:t>
            </a:r>
          </a:p>
          <a:p>
            <a:r>
              <a:rPr lang="en-US" dirty="0" smtClean="0">
                <a:solidFill>
                  <a:srgbClr val="0000CD"/>
                </a:solidFill>
                <a:latin typeface="Calibri (Body)"/>
              </a:rPr>
              <a:t>&lt;!-- Modal --&gt;</a:t>
            </a:r>
          </a:p>
          <a:p>
            <a:r>
              <a:rPr lang="en-US" dirty="0" smtClean="0"/>
              <a:t>&lt;</a:t>
            </a:r>
            <a:r>
              <a:rPr lang="en-US" dirty="0" smtClean="0"/>
              <a:t>div class="modal fade" id="</a:t>
            </a:r>
            <a:r>
              <a:rPr lang="en-US" dirty="0" err="1" smtClean="0"/>
              <a:t>myModal</a:t>
            </a:r>
            <a:r>
              <a:rPr lang="en-US" dirty="0" smtClean="0"/>
              <a:t>" role="dialog"&gt;</a:t>
            </a:r>
          </a:p>
          <a:p>
            <a:r>
              <a:rPr lang="en-US" dirty="0" smtClean="0"/>
              <a:t>&lt;</a:t>
            </a:r>
            <a:r>
              <a:rPr lang="en-US" dirty="0" smtClean="0"/>
              <a:t>div class="modal-dialog"&gt;</a:t>
            </a:r>
          </a:p>
          <a:p>
            <a:r>
              <a:rPr lang="en-US" dirty="0" smtClean="0">
                <a:solidFill>
                  <a:srgbClr val="0000CD"/>
                </a:solidFill>
                <a:latin typeface="Calibri (Body)"/>
              </a:rPr>
              <a:t>&lt;!-- Modal content--&gt;</a:t>
            </a:r>
          </a:p>
          <a:p>
            <a:r>
              <a:rPr lang="en-US" dirty="0" smtClean="0"/>
              <a:t>&lt;</a:t>
            </a:r>
            <a:r>
              <a:rPr lang="en-US" dirty="0" smtClean="0"/>
              <a:t>div class="modal-content"&gt;</a:t>
            </a:r>
          </a:p>
          <a:p>
            <a:r>
              <a:rPr lang="en-US" dirty="0" smtClean="0"/>
              <a:t>&lt;</a:t>
            </a:r>
            <a:r>
              <a:rPr lang="en-US" dirty="0" smtClean="0"/>
              <a:t>div class="modal-header"&gt;</a:t>
            </a:r>
          </a:p>
          <a:p>
            <a:r>
              <a:rPr lang="en-US" dirty="0" smtClean="0"/>
              <a:t>&lt;</a:t>
            </a:r>
            <a:r>
              <a:rPr lang="en-US" dirty="0" smtClean="0"/>
              <a:t>button type="button" class="close" data-dismiss="modal"&gt;&amp;times;&lt;/button</a:t>
            </a:r>
            <a:r>
              <a:rPr lang="en-US" dirty="0" smtClean="0"/>
              <a:t>&gt;</a:t>
            </a:r>
            <a:endParaRPr lang="en-US" dirty="0" smtClean="0"/>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9" name="Rectangle 8"/>
          <p:cNvSpPr/>
          <p:nvPr/>
        </p:nvSpPr>
        <p:spPr>
          <a:xfrm>
            <a:off x="379372" y="58847"/>
            <a:ext cx="10358510" cy="5324535"/>
          </a:xfrm>
          <a:prstGeom prst="rect">
            <a:avLst/>
          </a:prstGeom>
        </p:spPr>
        <p:txBody>
          <a:bodyPr wrap="square">
            <a:spAutoFit/>
          </a:bodyPr>
          <a:lstStyle/>
          <a:p>
            <a:r>
              <a:rPr lang="en-US" sz="2800" b="1" dirty="0" smtClean="0">
                <a:solidFill>
                  <a:srgbClr val="FC6A10"/>
                </a:solidFill>
              </a:rPr>
              <a:t> </a:t>
            </a:r>
            <a:r>
              <a:rPr lang="en-US" dirty="0" smtClean="0"/>
              <a:t>&lt;h4 class="modal-title"&gt;Modal Header&lt;/h4&gt;</a:t>
            </a:r>
          </a:p>
          <a:p>
            <a:r>
              <a:rPr lang="en-US" dirty="0" smtClean="0"/>
              <a:t> </a:t>
            </a:r>
            <a:r>
              <a:rPr lang="en-US" dirty="0" smtClean="0"/>
              <a:t>&lt;/</a:t>
            </a:r>
            <a:r>
              <a:rPr lang="en-US" dirty="0" smtClean="0"/>
              <a:t>div&gt;</a:t>
            </a:r>
          </a:p>
          <a:p>
            <a:r>
              <a:rPr lang="en-US" dirty="0" smtClean="0"/>
              <a:t> </a:t>
            </a:r>
            <a:r>
              <a:rPr lang="en-US" dirty="0" smtClean="0"/>
              <a:t>&lt;</a:t>
            </a:r>
            <a:r>
              <a:rPr lang="en-US" dirty="0" smtClean="0"/>
              <a:t>div class="modal-body"&gt;</a:t>
            </a:r>
          </a:p>
          <a:p>
            <a:r>
              <a:rPr lang="en-US" dirty="0" smtClean="0"/>
              <a:t>&lt;</a:t>
            </a:r>
            <a:r>
              <a:rPr lang="en-US" dirty="0" smtClean="0"/>
              <a:t>p&gt;Some text in the modal.&lt;/p&gt;</a:t>
            </a:r>
          </a:p>
          <a:p>
            <a:r>
              <a:rPr lang="en-US" dirty="0" smtClean="0"/>
              <a:t>&lt;/</a:t>
            </a:r>
            <a:r>
              <a:rPr lang="en-US" dirty="0" smtClean="0"/>
              <a:t>div</a:t>
            </a:r>
            <a:r>
              <a:rPr lang="en-US" dirty="0" smtClean="0"/>
              <a:t>&gt;</a:t>
            </a:r>
          </a:p>
          <a:p>
            <a:r>
              <a:rPr lang="en-US" dirty="0" smtClean="0"/>
              <a:t>&lt;</a:t>
            </a:r>
            <a:r>
              <a:rPr lang="en-US" dirty="0" smtClean="0"/>
              <a:t>div class="modal-footer"&gt;</a:t>
            </a:r>
          </a:p>
          <a:p>
            <a:r>
              <a:rPr lang="en-US" dirty="0" smtClean="0"/>
              <a:t>&lt;</a:t>
            </a:r>
            <a:r>
              <a:rPr lang="en-US" dirty="0" smtClean="0"/>
              <a:t>button type="button" class="</a:t>
            </a:r>
            <a:r>
              <a:rPr lang="en-US" dirty="0" err="1" smtClean="0"/>
              <a:t>btn</a:t>
            </a:r>
            <a:r>
              <a:rPr lang="en-US" dirty="0" smtClean="0"/>
              <a:t> </a:t>
            </a:r>
            <a:r>
              <a:rPr lang="en-US" dirty="0" err="1" smtClean="0"/>
              <a:t>btn</a:t>
            </a:r>
            <a:r>
              <a:rPr lang="en-US" dirty="0" smtClean="0"/>
              <a:t>-default" data-dismiss="modal"&gt;Close&lt;/button</a:t>
            </a:r>
            <a:r>
              <a:rPr lang="en-US" dirty="0" smtClean="0"/>
              <a:t>&gt;</a:t>
            </a:r>
          </a:p>
          <a:p>
            <a:r>
              <a:rPr lang="en-US" dirty="0" smtClean="0"/>
              <a:t>&lt;/</a:t>
            </a:r>
            <a:r>
              <a:rPr lang="en-US" dirty="0" smtClean="0"/>
              <a:t>div</a:t>
            </a:r>
            <a:r>
              <a:rPr lang="en-US" dirty="0" smtClean="0"/>
              <a:t>&gt;</a:t>
            </a:r>
          </a:p>
          <a:p>
            <a:r>
              <a:rPr lang="en-US" dirty="0" smtClean="0"/>
              <a:t>&lt;/</a:t>
            </a:r>
            <a:r>
              <a:rPr lang="en-US" dirty="0" smtClean="0"/>
              <a:t>div&gt;</a:t>
            </a:r>
          </a:p>
          <a:p>
            <a:r>
              <a:rPr lang="en-US" dirty="0" smtClean="0"/>
              <a:t>&lt;/</a:t>
            </a:r>
            <a:r>
              <a:rPr lang="en-US" dirty="0" smtClean="0"/>
              <a:t>div</a:t>
            </a:r>
            <a:r>
              <a:rPr lang="en-US" dirty="0" smtClean="0"/>
              <a:t>&gt;</a:t>
            </a:r>
          </a:p>
          <a:p>
            <a:r>
              <a:rPr lang="en-US" dirty="0" smtClean="0"/>
              <a:t>&lt;/</a:t>
            </a:r>
            <a:r>
              <a:rPr lang="en-US" dirty="0" smtClean="0"/>
              <a:t>div&gt;</a:t>
            </a:r>
          </a:p>
          <a:p>
            <a:r>
              <a:rPr lang="en-US" dirty="0" smtClean="0"/>
              <a:t> </a:t>
            </a:r>
            <a:r>
              <a:rPr lang="en-US" dirty="0" smtClean="0"/>
              <a:t>&lt;/</a:t>
            </a:r>
            <a:r>
              <a:rPr lang="en-US" dirty="0" smtClean="0"/>
              <a:t>div</a:t>
            </a:r>
            <a:r>
              <a:rPr lang="en-US" dirty="0" smtClean="0"/>
              <a:t>&gt;</a:t>
            </a:r>
          </a:p>
          <a:p>
            <a:r>
              <a:rPr lang="en-US" dirty="0" smtClean="0">
                <a:solidFill>
                  <a:srgbClr val="0000CD"/>
                </a:solidFill>
                <a:latin typeface="Calibri (Body)"/>
              </a:rPr>
              <a:t>&lt;/body&gt;</a:t>
            </a:r>
          </a:p>
        </p:txBody>
      </p:sp>
      <p:pic>
        <p:nvPicPr>
          <p:cNvPr id="5122" name="Picture 2"/>
          <p:cNvPicPr>
            <a:picLocks noChangeAspect="1" noChangeArrowheads="1"/>
          </p:cNvPicPr>
          <p:nvPr/>
        </p:nvPicPr>
        <p:blipFill>
          <a:blip r:embed="rId3"/>
          <a:srcRect/>
          <a:stretch>
            <a:fillRect/>
          </a:stretch>
        </p:blipFill>
        <p:spPr bwMode="auto">
          <a:xfrm>
            <a:off x="2451074" y="4071942"/>
            <a:ext cx="8877300" cy="2352675"/>
          </a:xfrm>
          <a:prstGeom prst="rect">
            <a:avLst/>
          </a:prstGeom>
          <a:noFill/>
          <a:ln w="9525">
            <a:noFill/>
            <a:miter lim="800000"/>
            <a:headEnd/>
            <a:tailEnd/>
          </a:ln>
          <a:effectLst/>
        </p:spPr>
      </p:pic>
      <p:sp>
        <p:nvSpPr>
          <p:cNvPr id="10" name="Rectangle 9"/>
          <p:cNvSpPr/>
          <p:nvPr/>
        </p:nvSpPr>
        <p:spPr>
          <a:xfrm>
            <a:off x="2451074" y="3500438"/>
            <a:ext cx="1103187" cy="461665"/>
          </a:xfrm>
          <a:prstGeom prst="rect">
            <a:avLst/>
          </a:prstGeom>
        </p:spPr>
        <p:txBody>
          <a:bodyPr wrap="none">
            <a:spAutoFit/>
          </a:bodyPr>
          <a:lstStyle/>
          <a:p>
            <a:r>
              <a:rPr lang="en-US" b="1" u="sng" dirty="0" smtClean="0">
                <a:solidFill>
                  <a:srgbClr val="FF0000"/>
                </a:solidFill>
              </a:rPr>
              <a:t>Output</a:t>
            </a:r>
            <a:endParaRPr lang="en-US" dirty="0"/>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9" name="Rectangle 8"/>
          <p:cNvSpPr/>
          <p:nvPr/>
        </p:nvSpPr>
        <p:spPr>
          <a:xfrm>
            <a:off x="236496" y="142852"/>
            <a:ext cx="10072758" cy="6617196"/>
          </a:xfrm>
          <a:prstGeom prst="rect">
            <a:avLst/>
          </a:prstGeom>
        </p:spPr>
        <p:txBody>
          <a:bodyPr wrap="square">
            <a:spAutoFit/>
          </a:bodyPr>
          <a:lstStyle/>
          <a:p>
            <a:r>
              <a:rPr lang="en-US" sz="3200" b="1" u="sng" dirty="0" smtClean="0">
                <a:solidFill>
                  <a:srgbClr val="FF0000"/>
                </a:solidFill>
              </a:rPr>
              <a:t>Bootstrap Container</a:t>
            </a:r>
          </a:p>
          <a:p>
            <a:pPr algn="just">
              <a:buFont typeface="Wingdings" pitchFamily="2" charset="2"/>
              <a:buChar char="q"/>
            </a:pPr>
            <a:r>
              <a:rPr lang="en-US" sz="2800" dirty="0" smtClean="0"/>
              <a:t>In Bootstrap, container is used to set the content's margins dealing with the responsive behaviors of your layout. It contains the row elements and the row elements are the container of columns (known as grid system).</a:t>
            </a:r>
          </a:p>
          <a:p>
            <a:pPr algn="just">
              <a:buFont typeface="Wingdings" pitchFamily="2" charset="2"/>
              <a:buChar char="q"/>
            </a:pPr>
            <a:r>
              <a:rPr lang="en-US" sz="2800" dirty="0" smtClean="0"/>
              <a:t>The </a:t>
            </a:r>
            <a:r>
              <a:rPr lang="en-US" sz="2800" b="1" dirty="0" smtClean="0"/>
              <a:t>container class</a:t>
            </a:r>
            <a:r>
              <a:rPr lang="en-US" sz="2800" dirty="0" smtClean="0"/>
              <a:t> is used to create boxed content.</a:t>
            </a:r>
          </a:p>
          <a:p>
            <a:pPr algn="just"/>
            <a:r>
              <a:rPr lang="en-US" sz="2800" dirty="0" smtClean="0"/>
              <a:t>There are two container classes in Bootstrap:</a:t>
            </a:r>
          </a:p>
          <a:p>
            <a:pPr marL="514350" indent="-514350" algn="just">
              <a:buFont typeface="+mj-lt"/>
              <a:buAutoNum type="arabicPeriod"/>
            </a:pPr>
            <a:r>
              <a:rPr lang="en-US" sz="2800" dirty="0" smtClean="0"/>
              <a:t>container</a:t>
            </a:r>
          </a:p>
          <a:p>
            <a:pPr marL="514350" indent="-514350" algn="just">
              <a:buFont typeface="+mj-lt"/>
              <a:buAutoNum type="arabicPeriod"/>
            </a:pPr>
            <a:r>
              <a:rPr lang="en-US" sz="2800" dirty="0" smtClean="0"/>
              <a:t>container-fluid</a:t>
            </a:r>
          </a:p>
          <a:p>
            <a:pPr algn="just">
              <a:buFont typeface="Wingdings" pitchFamily="2" charset="2"/>
              <a:buChar char="q"/>
            </a:pPr>
            <a:r>
              <a:rPr lang="en-US" sz="2800" dirty="0" smtClean="0"/>
              <a:t>The</a:t>
            </a:r>
            <a:r>
              <a:rPr lang="en-US" sz="2800" dirty="0" smtClean="0">
                <a:latin typeface="Times New Roman" pitchFamily="18" charset="0"/>
                <a:cs typeface="Times New Roman" pitchFamily="18" charset="0"/>
              </a:rPr>
              <a:t> </a:t>
            </a:r>
            <a:r>
              <a:rPr lang="en-US" sz="2800" b="1" i="1" dirty="0" smtClean="0">
                <a:solidFill>
                  <a:srgbClr val="0070C0"/>
                </a:solidFill>
                <a:latin typeface="Times New Roman" pitchFamily="18" charset="0"/>
                <a:cs typeface="Times New Roman" pitchFamily="18" charset="0"/>
              </a:rPr>
              <a:t>.container </a:t>
            </a:r>
            <a:r>
              <a:rPr lang="en-US" sz="2800" dirty="0" smtClean="0"/>
              <a:t>class provides a responsive </a:t>
            </a:r>
            <a:r>
              <a:rPr lang="en-US" sz="2800" dirty="0" smtClean="0">
                <a:solidFill>
                  <a:srgbClr val="0070C0"/>
                </a:solidFill>
                <a:latin typeface="Times New Roman" pitchFamily="18" charset="0"/>
                <a:cs typeface="Times New Roman" pitchFamily="18" charset="0"/>
              </a:rPr>
              <a:t>fixed width container</a:t>
            </a:r>
          </a:p>
          <a:p>
            <a:pPr algn="just">
              <a:buFont typeface="Wingdings" pitchFamily="2" charset="2"/>
              <a:buChar char="q"/>
            </a:pPr>
            <a:r>
              <a:rPr lang="en-US" sz="2800" dirty="0" smtClean="0"/>
              <a:t>The</a:t>
            </a:r>
            <a:r>
              <a:rPr lang="en-US" sz="2800" dirty="0" smtClean="0">
                <a:latin typeface="Times New Roman" pitchFamily="18" charset="0"/>
                <a:cs typeface="Times New Roman" pitchFamily="18" charset="0"/>
              </a:rPr>
              <a:t> </a:t>
            </a:r>
            <a:r>
              <a:rPr lang="en-US" sz="2800" b="1" i="1" dirty="0" smtClean="0">
                <a:solidFill>
                  <a:srgbClr val="0070C0"/>
                </a:solidFill>
                <a:latin typeface="Times New Roman" pitchFamily="18" charset="0"/>
                <a:cs typeface="Times New Roman" pitchFamily="18" charset="0"/>
              </a:rPr>
              <a:t>.container-fluid </a:t>
            </a:r>
            <a:r>
              <a:rPr lang="en-US" sz="2800" dirty="0" smtClean="0"/>
              <a:t>class provides a </a:t>
            </a:r>
            <a:r>
              <a:rPr lang="en-US" sz="2800" dirty="0" smtClean="0">
                <a:solidFill>
                  <a:srgbClr val="0070C0"/>
                </a:solidFill>
                <a:latin typeface="Times New Roman" pitchFamily="18" charset="0"/>
                <a:cs typeface="Times New Roman" pitchFamily="18" charset="0"/>
              </a:rPr>
              <a:t>full width container</a:t>
            </a:r>
            <a:r>
              <a:rPr lang="en-US" sz="2800" dirty="0" smtClean="0">
                <a:latin typeface="Times New Roman" pitchFamily="18" charset="0"/>
                <a:cs typeface="Times New Roman" pitchFamily="18" charset="0"/>
              </a:rPr>
              <a:t>, </a:t>
            </a:r>
            <a:r>
              <a:rPr lang="en-US" sz="2800" dirty="0" smtClean="0"/>
              <a:t>spanning the entire width of the viewport</a:t>
            </a:r>
            <a:endParaRPr lang="en-IN" sz="2800" dirty="0" smtClean="0"/>
          </a:p>
          <a:p>
            <a:pPr marL="514350" indent="-514350" algn="just"/>
            <a:endParaRPr lang="en-US" sz="2800" dirty="0" smtClean="0"/>
          </a:p>
          <a:p>
            <a:endParaRPr lang="en-US" sz="2800" dirty="0" smtClean="0"/>
          </a:p>
          <a:p>
            <a:pPr algn="just"/>
            <a:endParaRPr lang="en-US" sz="2800" dirty="0" smtClean="0"/>
          </a:p>
        </p:txBody>
      </p:sp>
    </p:spTree>
    <p:extLst>
      <p:ext uri="{BB962C8B-B14F-4D97-AF65-F5344CB8AC3E}">
        <p14:creationId xmlns:p14="http://schemas.microsoft.com/office/powerpoint/2010/main" xmlns="" val="28045794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9" name="Rectangle 8"/>
          <p:cNvSpPr/>
          <p:nvPr/>
        </p:nvSpPr>
        <p:spPr>
          <a:xfrm>
            <a:off x="379372" y="58847"/>
            <a:ext cx="10715700" cy="3539430"/>
          </a:xfrm>
          <a:prstGeom prst="rect">
            <a:avLst/>
          </a:prstGeom>
        </p:spPr>
        <p:txBody>
          <a:bodyPr wrap="square">
            <a:spAutoFit/>
          </a:bodyPr>
          <a:lstStyle/>
          <a:p>
            <a:r>
              <a:rPr lang="en-US" sz="3200" b="1" u="sng" dirty="0" smtClean="0">
                <a:solidFill>
                  <a:srgbClr val="FF0000"/>
                </a:solidFill>
              </a:rPr>
              <a:t>Bootstrap Cards</a:t>
            </a:r>
          </a:p>
          <a:p>
            <a:pPr marL="457200" lvl="0" indent="-457200" algn="just" fontAlgn="base">
              <a:spcBef>
                <a:spcPct val="0"/>
              </a:spcBef>
              <a:spcAft>
                <a:spcPct val="0"/>
              </a:spcAft>
              <a:buFont typeface="Wingdings" pitchFamily="2" charset="2"/>
              <a:buChar char="q"/>
            </a:pPr>
            <a:r>
              <a:rPr lang="en-US" sz="2800" dirty="0" smtClean="0"/>
              <a:t>A card in Bootstrap 5 is a bordered box with some padding around its content. It includes options for headers, footers, content, colors, etc.</a:t>
            </a:r>
          </a:p>
          <a:p>
            <a:pPr marL="457200" lvl="0" indent="-457200" algn="just" fontAlgn="base">
              <a:spcBef>
                <a:spcPct val="0"/>
              </a:spcBef>
              <a:spcAft>
                <a:spcPct val="0"/>
              </a:spcAft>
              <a:buFont typeface="Wingdings" pitchFamily="2" charset="2"/>
              <a:buChar char="q"/>
            </a:pPr>
            <a:r>
              <a:rPr lang="en-US" sz="2800" dirty="0" smtClean="0"/>
              <a:t>The</a:t>
            </a:r>
            <a:r>
              <a:rPr lang="en-US" sz="2800" dirty="0" smtClean="0"/>
              <a:t> </a:t>
            </a:r>
            <a:r>
              <a:rPr lang="en-US" dirty="0" smtClean="0">
                <a:solidFill>
                  <a:srgbClr val="0000CD"/>
                </a:solidFill>
                <a:latin typeface="Calibri (Body)"/>
              </a:rPr>
              <a:t>.card-header</a:t>
            </a:r>
            <a:r>
              <a:rPr lang="en-US" sz="2800" dirty="0" smtClean="0"/>
              <a:t> class adds a heading to the card and the </a:t>
            </a:r>
            <a:r>
              <a:rPr lang="en-US" dirty="0" smtClean="0">
                <a:solidFill>
                  <a:srgbClr val="0000CD"/>
                </a:solidFill>
                <a:latin typeface="Calibri (Body)"/>
              </a:rPr>
              <a:t>.card-footer</a:t>
            </a:r>
            <a:r>
              <a:rPr lang="en-US" sz="2800" dirty="0" smtClean="0"/>
              <a:t> class adds a footer to the card</a:t>
            </a:r>
          </a:p>
          <a:p>
            <a:pPr marL="457200" lvl="0" indent="-457200" algn="just" fontAlgn="base">
              <a:spcBef>
                <a:spcPct val="0"/>
              </a:spcBef>
              <a:spcAft>
                <a:spcPct val="0"/>
              </a:spcAft>
              <a:buFont typeface="Wingdings" pitchFamily="2" charset="2"/>
              <a:buChar char="q"/>
            </a:pPr>
            <a:r>
              <a:rPr lang="en-US" sz="2800" dirty="0" smtClean="0"/>
              <a:t>Add </a:t>
            </a:r>
            <a:r>
              <a:rPr lang="en-US" dirty="0" smtClean="0">
                <a:solidFill>
                  <a:srgbClr val="0000CD"/>
                </a:solidFill>
                <a:latin typeface="Calibri (Body)"/>
              </a:rPr>
              <a:t>.card-</a:t>
            </a:r>
            <a:r>
              <a:rPr lang="en-US" dirty="0" err="1" smtClean="0">
                <a:solidFill>
                  <a:srgbClr val="0000CD"/>
                </a:solidFill>
                <a:latin typeface="Calibri (Body)"/>
              </a:rPr>
              <a:t>img</a:t>
            </a:r>
            <a:r>
              <a:rPr lang="en-US" dirty="0" smtClean="0">
                <a:solidFill>
                  <a:srgbClr val="0000CD"/>
                </a:solidFill>
                <a:latin typeface="Calibri (Body)"/>
              </a:rPr>
              <a:t>-top </a:t>
            </a:r>
            <a:r>
              <a:rPr lang="en-US" sz="2800" dirty="0" smtClean="0"/>
              <a:t>or </a:t>
            </a:r>
            <a:r>
              <a:rPr lang="en-US" dirty="0" smtClean="0">
                <a:solidFill>
                  <a:srgbClr val="0000CD"/>
                </a:solidFill>
                <a:latin typeface="Calibri (Body)"/>
              </a:rPr>
              <a:t>.card-</a:t>
            </a:r>
            <a:r>
              <a:rPr lang="en-US" dirty="0" err="1" smtClean="0">
                <a:solidFill>
                  <a:srgbClr val="0000CD"/>
                </a:solidFill>
                <a:latin typeface="Calibri (Body)"/>
              </a:rPr>
              <a:t>img</a:t>
            </a:r>
            <a:r>
              <a:rPr lang="en-US" dirty="0" smtClean="0">
                <a:solidFill>
                  <a:srgbClr val="0000CD"/>
                </a:solidFill>
                <a:latin typeface="Calibri (Body)"/>
              </a:rPr>
              <a:t>-bottom </a:t>
            </a:r>
            <a:r>
              <a:rPr lang="en-US" sz="2800" dirty="0" smtClean="0"/>
              <a:t>to an &lt;</a:t>
            </a:r>
            <a:r>
              <a:rPr lang="en-US" sz="2800" dirty="0" err="1" smtClean="0"/>
              <a:t>img</a:t>
            </a:r>
            <a:r>
              <a:rPr lang="en-US" sz="2800" dirty="0" smtClean="0"/>
              <a:t>&gt; to place the image at the top or at the bottom inside the card. </a:t>
            </a:r>
          </a:p>
          <a:p>
            <a:endParaRPr lang="en-US" dirty="0" smtClean="0"/>
          </a:p>
        </p:txBody>
      </p:sp>
      <p:sp>
        <p:nvSpPr>
          <p:cNvPr id="8" name="Rectangle 7"/>
          <p:cNvSpPr/>
          <p:nvPr/>
        </p:nvSpPr>
        <p:spPr>
          <a:xfrm>
            <a:off x="522248" y="3143248"/>
            <a:ext cx="8001056" cy="2616101"/>
          </a:xfrm>
          <a:prstGeom prst="rect">
            <a:avLst/>
          </a:prstGeom>
        </p:spPr>
        <p:txBody>
          <a:bodyPr wrap="square">
            <a:spAutoFit/>
          </a:bodyPr>
          <a:lstStyle/>
          <a:p>
            <a:r>
              <a:rPr lang="en-IN" sz="3200" b="1" u="sng" dirty="0" smtClean="0">
                <a:solidFill>
                  <a:srgbClr val="FF0000"/>
                </a:solidFill>
              </a:rPr>
              <a:t>Example</a:t>
            </a:r>
          </a:p>
          <a:p>
            <a:r>
              <a:rPr lang="en-IN" dirty="0" smtClean="0">
                <a:solidFill>
                  <a:srgbClr val="0000CD"/>
                </a:solidFill>
                <a:latin typeface="Calibri (Body)"/>
              </a:rPr>
              <a:t>&lt;body&gt;</a:t>
            </a:r>
          </a:p>
          <a:p>
            <a:r>
              <a:rPr lang="en-IN" sz="2700" dirty="0" smtClean="0"/>
              <a:t>&lt;div class="container mt-3"&gt;</a:t>
            </a:r>
          </a:p>
          <a:p>
            <a:r>
              <a:rPr lang="en-IN" sz="2700" dirty="0" smtClean="0"/>
              <a:t>&lt;h2&gt;Card Image&lt;/h2&gt;</a:t>
            </a:r>
          </a:p>
          <a:p>
            <a:r>
              <a:rPr lang="en-IN" sz="2700" dirty="0" smtClean="0"/>
              <a:t>&lt;</a:t>
            </a:r>
            <a:r>
              <a:rPr lang="en-IN" sz="2700" dirty="0" smtClean="0"/>
              <a:t>div class="card" style="width:400px"&gt;</a:t>
            </a:r>
          </a:p>
          <a:p>
            <a:r>
              <a:rPr lang="en-IN" sz="2700" dirty="0" smtClean="0"/>
              <a:t>    </a:t>
            </a:r>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0" name="Rectangle 9"/>
          <p:cNvSpPr/>
          <p:nvPr/>
        </p:nvSpPr>
        <p:spPr>
          <a:xfrm>
            <a:off x="379372" y="357166"/>
            <a:ext cx="10501386" cy="5463034"/>
          </a:xfrm>
          <a:prstGeom prst="rect">
            <a:avLst/>
          </a:prstGeom>
        </p:spPr>
        <p:txBody>
          <a:bodyPr wrap="square">
            <a:spAutoFit/>
          </a:bodyPr>
          <a:lstStyle/>
          <a:p>
            <a:r>
              <a:rPr lang="en-IN" dirty="0" smtClean="0">
                <a:solidFill>
                  <a:srgbClr val="0000CD"/>
                </a:solidFill>
                <a:latin typeface="Calibri (Body)"/>
              </a:rPr>
              <a:t>&lt;</a:t>
            </a:r>
            <a:r>
              <a:rPr lang="en-IN" dirty="0" err="1" smtClean="0">
                <a:solidFill>
                  <a:srgbClr val="0000CD"/>
                </a:solidFill>
                <a:latin typeface="Calibri (Body)"/>
              </a:rPr>
              <a:t>img</a:t>
            </a:r>
            <a:r>
              <a:rPr lang="en-IN" dirty="0" smtClean="0">
                <a:solidFill>
                  <a:srgbClr val="0000CD"/>
                </a:solidFill>
                <a:latin typeface="Calibri (Body)"/>
              </a:rPr>
              <a:t> </a:t>
            </a:r>
            <a:r>
              <a:rPr lang="en-IN" sz="2700" dirty="0" smtClean="0"/>
              <a:t>class="card-</a:t>
            </a:r>
            <a:r>
              <a:rPr lang="en-IN" sz="2700" dirty="0" err="1" smtClean="0"/>
              <a:t>img</a:t>
            </a:r>
            <a:r>
              <a:rPr lang="en-IN" sz="2700" dirty="0" smtClean="0"/>
              <a:t>-top" </a:t>
            </a:r>
            <a:r>
              <a:rPr lang="en-IN" sz="2700" dirty="0" err="1" smtClean="0"/>
              <a:t>src</a:t>
            </a:r>
            <a:r>
              <a:rPr lang="en-IN" sz="2700" dirty="0" smtClean="0"/>
              <a:t>=“sachin.jpg" </a:t>
            </a:r>
            <a:r>
              <a:rPr lang="en-IN" sz="2700" dirty="0" smtClean="0"/>
              <a:t>alt="Card image" style="width:100%"&gt;</a:t>
            </a:r>
          </a:p>
          <a:p>
            <a:r>
              <a:rPr lang="en-IN" sz="2700" dirty="0" smtClean="0"/>
              <a:t>&lt;</a:t>
            </a:r>
            <a:r>
              <a:rPr lang="en-IN" sz="2700" dirty="0" smtClean="0"/>
              <a:t>div class="card-body"&gt;</a:t>
            </a:r>
          </a:p>
          <a:p>
            <a:r>
              <a:rPr lang="en-US" sz="2700" dirty="0" smtClean="0"/>
              <a:t>&lt;</a:t>
            </a:r>
            <a:r>
              <a:rPr lang="en-US" sz="2700" dirty="0" smtClean="0"/>
              <a:t>h4 class="card-title"&gt;</a:t>
            </a:r>
            <a:r>
              <a:rPr lang="en-US" sz="2700" dirty="0" err="1" smtClean="0"/>
              <a:t>Sachin</a:t>
            </a:r>
            <a:r>
              <a:rPr lang="en-US" sz="2700" dirty="0" smtClean="0"/>
              <a:t> </a:t>
            </a:r>
            <a:r>
              <a:rPr lang="en-US" sz="2700" dirty="0" err="1" smtClean="0"/>
              <a:t>Tendulkar</a:t>
            </a:r>
            <a:r>
              <a:rPr lang="en-US" sz="2700" dirty="0" smtClean="0"/>
              <a:t>&lt;/h4&gt;</a:t>
            </a:r>
          </a:p>
          <a:p>
            <a:r>
              <a:rPr lang="en-US" sz="2700" dirty="0" smtClean="0"/>
              <a:t>&lt;</a:t>
            </a:r>
            <a:r>
              <a:rPr lang="en-US" sz="2700" dirty="0" smtClean="0"/>
              <a:t>p class="card-text"&gt;</a:t>
            </a:r>
            <a:r>
              <a:rPr lang="en-US" sz="2700" dirty="0" err="1" smtClean="0"/>
              <a:t>Sachin</a:t>
            </a:r>
            <a:r>
              <a:rPr lang="en-US" sz="2700" dirty="0" smtClean="0"/>
              <a:t> </a:t>
            </a:r>
            <a:r>
              <a:rPr lang="en-US" sz="2700" dirty="0" err="1" smtClean="0"/>
              <a:t>Ramesh</a:t>
            </a:r>
            <a:r>
              <a:rPr lang="en-US" sz="2700" dirty="0" smtClean="0"/>
              <a:t> </a:t>
            </a:r>
            <a:r>
              <a:rPr lang="en-US" sz="2700" dirty="0" err="1" smtClean="0"/>
              <a:t>Tendulkar</a:t>
            </a:r>
            <a:r>
              <a:rPr lang="en-US" sz="2700" dirty="0" smtClean="0"/>
              <a:t> is </a:t>
            </a:r>
            <a:endParaRPr lang="en-US" sz="2700" dirty="0" smtClean="0"/>
          </a:p>
          <a:p>
            <a:r>
              <a:rPr lang="en-US" sz="2700" dirty="0" smtClean="0"/>
              <a:t>an </a:t>
            </a:r>
            <a:r>
              <a:rPr lang="en-US" sz="2700" dirty="0" smtClean="0"/>
              <a:t>Indian former international cricketer who </a:t>
            </a:r>
            <a:endParaRPr lang="en-US" sz="2700" dirty="0" smtClean="0"/>
          </a:p>
          <a:p>
            <a:r>
              <a:rPr lang="en-US" sz="2700" dirty="0" smtClean="0"/>
              <a:t>captained </a:t>
            </a:r>
            <a:r>
              <a:rPr lang="en-US" sz="2700" dirty="0" smtClean="0"/>
              <a:t>the Indian national team. &lt;/p&gt; </a:t>
            </a:r>
            <a:endParaRPr lang="en-US" sz="2700" dirty="0" smtClean="0"/>
          </a:p>
          <a:p>
            <a:r>
              <a:rPr lang="en-IN" sz="2700" dirty="0" smtClean="0"/>
              <a:t>&lt;</a:t>
            </a:r>
            <a:r>
              <a:rPr lang="en-IN" sz="2700" dirty="0" smtClean="0"/>
              <a:t>a </a:t>
            </a:r>
            <a:r>
              <a:rPr lang="en-IN" sz="2700" dirty="0" err="1" smtClean="0"/>
              <a:t>href</a:t>
            </a:r>
            <a:r>
              <a:rPr lang="en-IN" sz="2700" dirty="0" smtClean="0"/>
              <a:t>="#" class="</a:t>
            </a:r>
            <a:r>
              <a:rPr lang="en-IN" sz="2700" dirty="0" err="1" smtClean="0"/>
              <a:t>btn</a:t>
            </a:r>
            <a:r>
              <a:rPr lang="en-IN" sz="2700" dirty="0" smtClean="0"/>
              <a:t> </a:t>
            </a:r>
            <a:r>
              <a:rPr lang="en-IN" sz="2700" dirty="0" err="1" smtClean="0"/>
              <a:t>btn</a:t>
            </a:r>
            <a:r>
              <a:rPr lang="en-IN" sz="2700" dirty="0" smtClean="0"/>
              <a:t>-primary"&gt;See Profile&lt;/a&gt;</a:t>
            </a:r>
          </a:p>
          <a:p>
            <a:r>
              <a:rPr lang="en-IN" sz="2700" dirty="0" smtClean="0"/>
              <a:t>&lt;/</a:t>
            </a:r>
            <a:r>
              <a:rPr lang="en-IN" sz="2700" dirty="0" smtClean="0"/>
              <a:t>div</a:t>
            </a:r>
            <a:r>
              <a:rPr lang="en-IN" sz="2700" dirty="0" smtClean="0"/>
              <a:t>&gt;</a:t>
            </a:r>
          </a:p>
          <a:p>
            <a:r>
              <a:rPr lang="en-IN" sz="2700" dirty="0" smtClean="0"/>
              <a:t>&lt;/</a:t>
            </a:r>
            <a:r>
              <a:rPr lang="en-IN" sz="2700" dirty="0" smtClean="0"/>
              <a:t>div</a:t>
            </a:r>
            <a:r>
              <a:rPr lang="en-IN" sz="2700" dirty="0" smtClean="0"/>
              <a:t>&gt;</a:t>
            </a:r>
          </a:p>
          <a:p>
            <a:r>
              <a:rPr lang="en-IN" dirty="0" smtClean="0">
                <a:solidFill>
                  <a:srgbClr val="0000CD"/>
                </a:solidFill>
                <a:latin typeface="Calibri (Body)"/>
              </a:rPr>
              <a:t>&lt;/body&gt;</a:t>
            </a:r>
          </a:p>
          <a:p>
            <a:r>
              <a:rPr lang="en-IN" sz="2700" dirty="0" smtClean="0"/>
              <a:t> </a:t>
            </a:r>
          </a:p>
          <a:p>
            <a:endParaRPr lang="en-IN" sz="2800" dirty="0" smtClean="0"/>
          </a:p>
        </p:txBody>
      </p:sp>
      <p:pic>
        <p:nvPicPr>
          <p:cNvPr id="11" name="Picture 4"/>
          <p:cNvPicPr>
            <a:picLocks noChangeAspect="1" noChangeArrowheads="1"/>
          </p:cNvPicPr>
          <p:nvPr/>
        </p:nvPicPr>
        <p:blipFill>
          <a:blip r:embed="rId3"/>
          <a:srcRect/>
          <a:stretch>
            <a:fillRect/>
          </a:stretch>
        </p:blipFill>
        <p:spPr bwMode="auto">
          <a:xfrm>
            <a:off x="8426450" y="857232"/>
            <a:ext cx="3762375" cy="5648325"/>
          </a:xfrm>
          <a:prstGeom prst="rect">
            <a:avLst/>
          </a:prstGeom>
          <a:noFill/>
          <a:ln w="9525">
            <a:noFill/>
            <a:miter lim="800000"/>
            <a:headEnd/>
            <a:tailEnd/>
          </a:ln>
          <a:effectLst/>
        </p:spPr>
      </p:pic>
      <p:sp>
        <p:nvSpPr>
          <p:cNvPr id="12" name="Rectangle 11"/>
          <p:cNvSpPr/>
          <p:nvPr/>
        </p:nvSpPr>
        <p:spPr>
          <a:xfrm>
            <a:off x="9023370" y="285728"/>
            <a:ext cx="1103187" cy="461665"/>
          </a:xfrm>
          <a:prstGeom prst="rect">
            <a:avLst/>
          </a:prstGeom>
        </p:spPr>
        <p:txBody>
          <a:bodyPr wrap="none">
            <a:spAutoFit/>
          </a:bodyPr>
          <a:lstStyle/>
          <a:p>
            <a:r>
              <a:rPr lang="en-US" b="1" u="sng" dirty="0" smtClean="0">
                <a:solidFill>
                  <a:srgbClr val="FF0000"/>
                </a:solidFill>
              </a:rPr>
              <a:t>Output</a:t>
            </a:r>
            <a:endParaRPr lang="en-US" dirty="0"/>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89056" y="2739264"/>
            <a:ext cx="5184576" cy="711081"/>
          </a:xfrm>
        </p:spPr>
        <p:txBody>
          <a:bodyPr/>
          <a:lstStyle/>
          <a:p>
            <a:pPr algn="ctr"/>
            <a:r>
              <a:rPr lang="en-IN" sz="4800" b="1" i="0" u="none" strike="noStrike" baseline="0" dirty="0">
                <a:solidFill>
                  <a:schemeClr val="bg1"/>
                </a:solidFill>
                <a:latin typeface="Times New Roman" panose="02020603050405020304" pitchFamily="18" charset="0"/>
              </a:rPr>
              <a:t>Thank You</a:t>
            </a:r>
            <a:endParaRPr lang="en-IN" sz="4800" b="1" dirty="0">
              <a:solidFill>
                <a:schemeClr val="bg1"/>
              </a:solidFill>
              <a:latin typeface="Times New Roman" panose="02020603050405020304" pitchFamily="18" charset="0"/>
              <a:cs typeface="Times New Roman" panose="02020603050405020304" pitchFamily="18" charset="0"/>
            </a:endParaRPr>
          </a:p>
        </p:txBody>
      </p:sp>
      <p:sp>
        <p:nvSpPr>
          <p:cNvPr id="3" name="AutoShape 5" descr="Icon C #360082 - Free Icons Libr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en-US" dirty="0"/>
          </a:p>
        </p:txBody>
      </p:sp>
      <p:sp>
        <p:nvSpPr>
          <p:cNvPr id="4" name="AutoShape 7" descr="Icon C #360082 - Free Icons Librar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en-US" dirty="0"/>
          </a:p>
        </p:txBody>
      </p:sp>
      <p:pic>
        <p:nvPicPr>
          <p:cNvPr id="1033"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93" name="Group 92"/>
          <p:cNvGrpSpPr/>
          <p:nvPr/>
        </p:nvGrpSpPr>
        <p:grpSpPr>
          <a:xfrm>
            <a:off x="-26269" y="-27384"/>
            <a:ext cx="12245183" cy="95029"/>
            <a:chOff x="-26269" y="-27384"/>
            <a:chExt cx="12245183" cy="95029"/>
          </a:xfrm>
        </p:grpSpPr>
        <p:sp>
          <p:nvSpPr>
            <p:cNvPr id="94" name="Rectangle 93"/>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32"/>
          <p:cNvGrpSpPr/>
          <p:nvPr/>
        </p:nvGrpSpPr>
        <p:grpSpPr>
          <a:xfrm>
            <a:off x="-4789" y="6505233"/>
            <a:ext cx="12193614" cy="346028"/>
            <a:chOff x="-4789" y="6513360"/>
            <a:chExt cx="12246002" cy="346028"/>
          </a:xfrm>
        </p:grpSpPr>
        <p:sp>
          <p:nvSpPr>
            <p:cNvPr id="11" name="Rectangle 10"/>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12" name="Round Diagonal Corner Rectangle 11"/>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930014" cy="6740307"/>
          </a:xfrm>
          <a:prstGeom prst="rect">
            <a:avLst/>
          </a:prstGeom>
        </p:spPr>
        <p:txBody>
          <a:bodyPr wrap="square">
            <a:spAutoFit/>
          </a:bodyPr>
          <a:lstStyle/>
          <a:p>
            <a:r>
              <a:rPr lang="en-US" sz="3200" b="1" u="sng" dirty="0" smtClean="0">
                <a:solidFill>
                  <a:srgbClr val="FF0000"/>
                </a:solidFill>
              </a:rPr>
              <a:t>Why use Bootstrap</a:t>
            </a:r>
          </a:p>
          <a:p>
            <a:pPr algn="just">
              <a:buFont typeface="Wingdings" pitchFamily="2" charset="2"/>
              <a:buChar char="q"/>
            </a:pPr>
            <a:r>
              <a:rPr lang="en-US" sz="2800" dirty="0" smtClean="0"/>
              <a:t>It is very easy to use. Anybody having basic knowledge of HTML and CSS can use Bootstrap.</a:t>
            </a:r>
          </a:p>
          <a:p>
            <a:pPr algn="just">
              <a:buFont typeface="Wingdings" pitchFamily="2" charset="2"/>
              <a:buChar char="q"/>
            </a:pPr>
            <a:r>
              <a:rPr lang="en-US" sz="2800" dirty="0" smtClean="0"/>
              <a:t>It facilitates users to develop a responsive website.</a:t>
            </a:r>
          </a:p>
          <a:p>
            <a:pPr algn="just">
              <a:buFont typeface="Wingdings" pitchFamily="2" charset="2"/>
              <a:buChar char="q"/>
            </a:pPr>
            <a:r>
              <a:rPr lang="en-US" sz="2800" dirty="0" smtClean="0"/>
              <a:t>It is compatible with most of browsers like Chrome, Firefox, Internet Explorer, Safari and Opera etc.</a:t>
            </a:r>
          </a:p>
          <a:p>
            <a:r>
              <a:rPr lang="en-US" sz="3200" b="1" u="sng" dirty="0" smtClean="0">
                <a:solidFill>
                  <a:srgbClr val="FF0000"/>
                </a:solidFill>
              </a:rPr>
              <a:t>History of Bootstrap</a:t>
            </a:r>
          </a:p>
          <a:p>
            <a:pPr algn="just">
              <a:buFont typeface="Wingdings" pitchFamily="2" charset="2"/>
              <a:buChar char="q"/>
            </a:pPr>
            <a:r>
              <a:rPr lang="en-US" sz="2800" dirty="0" smtClean="0"/>
              <a:t>Bootstrap was developed by </a:t>
            </a:r>
            <a:r>
              <a:rPr lang="en-US" sz="2800" b="1" dirty="0" smtClean="0"/>
              <a:t>Mark Otto</a:t>
            </a:r>
            <a:r>
              <a:rPr lang="en-US" sz="2800" dirty="0" smtClean="0"/>
              <a:t> and </a:t>
            </a:r>
            <a:r>
              <a:rPr lang="en-US" sz="2800" b="1" dirty="0" smtClean="0"/>
              <a:t>Jacob Thornton</a:t>
            </a:r>
            <a:r>
              <a:rPr lang="en-US" sz="2800" dirty="0" smtClean="0"/>
              <a:t> at Twitter. It was released as an open source product in August 2011 on </a:t>
            </a:r>
            <a:r>
              <a:rPr lang="en-US" sz="2800" dirty="0" err="1" smtClean="0"/>
              <a:t>GitHub</a:t>
            </a:r>
            <a:r>
              <a:rPr lang="en-US" sz="2800" dirty="0" smtClean="0"/>
              <a:t>.</a:t>
            </a:r>
          </a:p>
          <a:p>
            <a:pPr fontAlgn="base"/>
            <a:r>
              <a:rPr lang="en-US" sz="3200" b="1" u="sng" dirty="0" smtClean="0">
                <a:solidFill>
                  <a:srgbClr val="FF0000"/>
                </a:solidFill>
              </a:rPr>
              <a:t>How to use Bootstrap on the webpage?</a:t>
            </a:r>
          </a:p>
          <a:p>
            <a:r>
              <a:rPr lang="en-US" sz="2800" dirty="0" smtClean="0"/>
              <a:t>There are two ways to start using Bootstrap on your own web site.</a:t>
            </a:r>
          </a:p>
          <a:p>
            <a:pPr marL="514350" indent="-514350">
              <a:buFont typeface="+mj-lt"/>
              <a:buAutoNum type="arabicPeriod"/>
            </a:pPr>
            <a:r>
              <a:rPr lang="en-US" sz="2800" dirty="0" smtClean="0"/>
              <a:t>Download Bootstrap from getbootstrap.com.</a:t>
            </a:r>
          </a:p>
          <a:p>
            <a:pPr marL="514350" indent="-514350">
              <a:buFont typeface="+mj-lt"/>
              <a:buAutoNum type="arabicPeriod"/>
            </a:pPr>
            <a:r>
              <a:rPr lang="en-US" sz="2800" dirty="0" smtClean="0"/>
              <a:t>Include Bootstrap from a CDN.</a:t>
            </a:r>
          </a:p>
          <a:p>
            <a:pPr algn="just">
              <a:buFont typeface="Wingdings" pitchFamily="2" charset="2"/>
              <a:buChar char="q"/>
            </a:pPr>
            <a:endParaRPr lang="en-US" sz="2800" dirty="0" smtClean="0"/>
          </a:p>
          <a:p>
            <a:pPr algn="just">
              <a:buFont typeface="Wingdings" pitchFamily="2" charset="2"/>
              <a:buChar char="q"/>
            </a:pPr>
            <a:endParaRPr lang="en-US" sz="2800" dirty="0" smtClean="0"/>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1" y="214290"/>
            <a:ext cx="11880889" cy="4462760"/>
          </a:xfrm>
          <a:prstGeom prst="rect">
            <a:avLst/>
          </a:prstGeom>
        </p:spPr>
        <p:txBody>
          <a:bodyPr wrap="square">
            <a:spAutoFit/>
          </a:bodyPr>
          <a:lstStyle/>
          <a:p>
            <a:r>
              <a:rPr lang="nl-NL" sz="3200" b="1" u="sng" dirty="0" smtClean="0">
                <a:solidFill>
                  <a:srgbClr val="FF0000"/>
                </a:solidFill>
              </a:rPr>
              <a:t>Use </a:t>
            </a:r>
            <a:r>
              <a:rPr lang="nl-NL" sz="3200" b="1" u="sng" dirty="0" smtClean="0">
                <a:solidFill>
                  <a:srgbClr val="FF0000"/>
                </a:solidFill>
              </a:rPr>
              <a:t>Bootstrap 5 via </a:t>
            </a:r>
            <a:r>
              <a:rPr lang="nl-NL" sz="3200" b="1" u="sng" dirty="0" smtClean="0">
                <a:solidFill>
                  <a:srgbClr val="FF0000"/>
                </a:solidFill>
              </a:rPr>
              <a:t>CDN </a:t>
            </a:r>
            <a:r>
              <a:rPr lang="en-US" sz="3200" b="1" u="sng" dirty="0" smtClean="0">
                <a:solidFill>
                  <a:srgbClr val="FF0000"/>
                </a:solidFill>
                <a:latin typeface="Times New Roman" pitchFamily="18" charset="0"/>
                <a:cs typeface="Times New Roman" pitchFamily="18" charset="0"/>
              </a:rPr>
              <a:t>(</a:t>
            </a:r>
            <a:r>
              <a:rPr lang="en-US" sz="3200" b="1" u="sng" dirty="0" smtClean="0">
                <a:solidFill>
                  <a:srgbClr val="FF0000"/>
                </a:solidFill>
              </a:rPr>
              <a:t>Content </a:t>
            </a:r>
            <a:r>
              <a:rPr lang="en-US" sz="3200" b="1" u="sng" dirty="0" smtClean="0">
                <a:solidFill>
                  <a:srgbClr val="FF0000"/>
                </a:solidFill>
              </a:rPr>
              <a:t>Delivery Network)</a:t>
            </a:r>
            <a:endParaRPr lang="en-IN" sz="3200" b="1" u="sng" dirty="0" smtClean="0">
              <a:solidFill>
                <a:srgbClr val="FF0000"/>
              </a:solidFill>
            </a:endParaRPr>
          </a:p>
          <a:p>
            <a:pPr>
              <a:lnSpc>
                <a:spcPct val="150000"/>
              </a:lnSpc>
            </a:pPr>
            <a:r>
              <a:rPr lang="en-US" sz="2800" dirty="0" smtClean="0">
                <a:solidFill>
                  <a:srgbClr val="008000"/>
                </a:solidFill>
                <a:latin typeface="Calibri (Body)"/>
              </a:rPr>
              <a:t>&lt;!-- Latest compiled and minified CSS --&gt;</a:t>
            </a:r>
            <a:r>
              <a:rPr lang="en-US" sz="2800" dirty="0" smtClean="0">
                <a:latin typeface="Calibri (Body)"/>
              </a:rPr>
              <a:t/>
            </a:r>
            <a:br>
              <a:rPr lang="en-US" sz="2800" dirty="0" smtClean="0">
                <a:latin typeface="Calibri (Body)"/>
              </a:rPr>
            </a:br>
            <a:r>
              <a:rPr lang="en-US" sz="2800" dirty="0" smtClean="0">
                <a:solidFill>
                  <a:srgbClr val="0000CD"/>
                </a:solidFill>
                <a:latin typeface="Calibri (Body)"/>
              </a:rPr>
              <a:t>&lt;</a:t>
            </a:r>
            <a:r>
              <a:rPr lang="en-US" sz="2800" dirty="0" smtClean="0">
                <a:solidFill>
                  <a:srgbClr val="A52A2A"/>
                </a:solidFill>
                <a:latin typeface="Calibri (Body)"/>
              </a:rPr>
              <a:t>link</a:t>
            </a:r>
            <a:r>
              <a:rPr lang="en-US" sz="2800" dirty="0" smtClean="0">
                <a:solidFill>
                  <a:srgbClr val="FF0000"/>
                </a:solidFill>
                <a:latin typeface="Calibri (Body)"/>
              </a:rPr>
              <a:t> </a:t>
            </a:r>
            <a:r>
              <a:rPr lang="en-US" sz="2800" dirty="0" err="1" smtClean="0">
                <a:solidFill>
                  <a:srgbClr val="FF0000"/>
                </a:solidFill>
                <a:latin typeface="Calibri (Body)"/>
              </a:rPr>
              <a:t>href</a:t>
            </a:r>
            <a:r>
              <a:rPr lang="en-US" sz="2800" dirty="0" smtClean="0">
                <a:solidFill>
                  <a:srgbClr val="0000CD"/>
                </a:solidFill>
                <a:latin typeface="Calibri (Body)"/>
              </a:rPr>
              <a:t>="https://cdn.jsdelivr.net/npm/bootstrap@5.3.2/dist/css/bootstrap.min.css"</a:t>
            </a:r>
            <a:r>
              <a:rPr lang="en-US" sz="2800" dirty="0" smtClean="0">
                <a:solidFill>
                  <a:srgbClr val="FF0000"/>
                </a:solidFill>
                <a:latin typeface="Calibri (Body)"/>
              </a:rPr>
              <a:t> </a:t>
            </a:r>
            <a:r>
              <a:rPr lang="en-US" sz="2800" dirty="0" err="1" smtClean="0">
                <a:solidFill>
                  <a:srgbClr val="FF0000"/>
                </a:solidFill>
                <a:latin typeface="Calibri (Body)"/>
              </a:rPr>
              <a:t>rel</a:t>
            </a:r>
            <a:r>
              <a:rPr lang="en-US" sz="2800" dirty="0" smtClean="0">
                <a:solidFill>
                  <a:srgbClr val="0000CD"/>
                </a:solidFill>
                <a:latin typeface="Calibri (Body)"/>
              </a:rPr>
              <a:t>="</a:t>
            </a:r>
            <a:r>
              <a:rPr lang="en-US" sz="2800" dirty="0" err="1" smtClean="0">
                <a:solidFill>
                  <a:srgbClr val="0000CD"/>
                </a:solidFill>
                <a:latin typeface="Calibri (Body)"/>
              </a:rPr>
              <a:t>stylesheet</a:t>
            </a:r>
            <a:r>
              <a:rPr lang="en-US" sz="2800" dirty="0" smtClean="0">
                <a:solidFill>
                  <a:srgbClr val="0000CD"/>
                </a:solidFill>
                <a:latin typeface="Calibri (Body)"/>
              </a:rPr>
              <a:t>"&gt;</a:t>
            </a:r>
            <a:r>
              <a:rPr lang="en-US" sz="2800" dirty="0" smtClean="0">
                <a:latin typeface="Calibri (Body)"/>
              </a:rPr>
              <a:t/>
            </a:r>
            <a:br>
              <a:rPr lang="en-US" sz="2800" dirty="0" smtClean="0">
                <a:latin typeface="Calibri (Body)"/>
              </a:rPr>
            </a:br>
            <a:r>
              <a:rPr lang="en-US" sz="2800" dirty="0" smtClean="0">
                <a:solidFill>
                  <a:srgbClr val="008000"/>
                </a:solidFill>
                <a:latin typeface="Calibri (Body)"/>
              </a:rPr>
              <a:t>&lt;!-- </a:t>
            </a:r>
            <a:r>
              <a:rPr lang="en-US" sz="2800" dirty="0" smtClean="0">
                <a:solidFill>
                  <a:srgbClr val="008000"/>
                </a:solidFill>
                <a:latin typeface="Calibri (Body)"/>
              </a:rPr>
              <a:t>Latest compiled JavaScript --&gt;</a:t>
            </a:r>
            <a:r>
              <a:rPr lang="en-US" sz="2800" dirty="0" smtClean="0">
                <a:latin typeface="Calibri (Body)"/>
              </a:rPr>
              <a:t/>
            </a:r>
            <a:br>
              <a:rPr lang="en-US" sz="2800" dirty="0" smtClean="0">
                <a:latin typeface="Calibri (Body)"/>
              </a:rPr>
            </a:br>
            <a:r>
              <a:rPr lang="en-US" sz="2800" dirty="0" smtClean="0">
                <a:solidFill>
                  <a:srgbClr val="0000CD"/>
                </a:solidFill>
                <a:latin typeface="Calibri (Body)"/>
              </a:rPr>
              <a:t>&lt;</a:t>
            </a:r>
            <a:r>
              <a:rPr lang="en-US" sz="2800" dirty="0" smtClean="0">
                <a:solidFill>
                  <a:srgbClr val="A52A2A"/>
                </a:solidFill>
                <a:latin typeface="Calibri (Body)"/>
              </a:rPr>
              <a:t>script</a:t>
            </a:r>
            <a:r>
              <a:rPr lang="en-US" sz="2800" dirty="0" smtClean="0">
                <a:solidFill>
                  <a:srgbClr val="FF0000"/>
                </a:solidFill>
                <a:latin typeface="Calibri (Body)"/>
              </a:rPr>
              <a:t> </a:t>
            </a:r>
            <a:r>
              <a:rPr lang="en-US" sz="2800" dirty="0" err="1" smtClean="0">
                <a:solidFill>
                  <a:srgbClr val="FF0000"/>
                </a:solidFill>
                <a:latin typeface="Calibri (Body)"/>
              </a:rPr>
              <a:t>src</a:t>
            </a:r>
            <a:r>
              <a:rPr lang="en-US" sz="2800" dirty="0" smtClean="0">
                <a:solidFill>
                  <a:srgbClr val="0000CD"/>
                </a:solidFill>
                <a:latin typeface="Calibri (Body)"/>
              </a:rPr>
              <a:t>="https://cdn.jsdelivr.net/npm/bootstrap@5.3.2/dist/js/bootstrap.bundle.min.js"&gt;&lt;</a:t>
            </a:r>
            <a:r>
              <a:rPr lang="en-US" sz="2800" dirty="0" smtClean="0">
                <a:solidFill>
                  <a:srgbClr val="A52A2A"/>
                </a:solidFill>
                <a:latin typeface="Calibri (Body)"/>
              </a:rPr>
              <a:t>/script</a:t>
            </a:r>
            <a:r>
              <a:rPr lang="en-US" sz="2800" dirty="0" smtClean="0">
                <a:solidFill>
                  <a:srgbClr val="0000CD"/>
                </a:solidFill>
                <a:latin typeface="Calibri (Body)"/>
              </a:rPr>
              <a:t>&gt;</a:t>
            </a:r>
            <a:endParaRPr lang="en-IN" sz="2800" dirty="0">
              <a:latin typeface="Calibri (Body)"/>
              <a:cs typeface="Times New Roman" pitchFamily="18" charset="0"/>
            </a:endParaRPr>
          </a:p>
        </p:txBody>
      </p:sp>
      <p:sp>
        <p:nvSpPr>
          <p:cNvPr id="10" name="TextBox 9"/>
          <p:cNvSpPr txBox="1"/>
          <p:nvPr/>
        </p:nvSpPr>
        <p:spPr>
          <a:xfrm>
            <a:off x="165058" y="4643446"/>
            <a:ext cx="11858708" cy="1384995"/>
          </a:xfrm>
          <a:prstGeom prst="rect">
            <a:avLst/>
          </a:prstGeom>
          <a:noFill/>
        </p:spPr>
        <p:txBody>
          <a:bodyPr wrap="square" rtlCol="0">
            <a:spAutoFit/>
          </a:bodyPr>
          <a:lstStyle/>
          <a:p>
            <a:pPr algn="just">
              <a:buFont typeface="Wingdings" pitchFamily="2" charset="2"/>
              <a:buChar char="q"/>
            </a:pPr>
            <a:r>
              <a:rPr lang="en-US" sz="2800" dirty="0" smtClean="0"/>
              <a:t>CDN enables a quick way to serve files over the internet such as HTML, </a:t>
            </a:r>
            <a:r>
              <a:rPr lang="en-US" sz="2800" dirty="0" smtClean="0"/>
              <a:t>JavaScript</a:t>
            </a:r>
            <a:r>
              <a:rPr lang="en-US" sz="2800" dirty="0" smtClean="0"/>
              <a:t>, CSS, images, and videos. In Bootstrap’s case, the main Bootstrap J</a:t>
            </a:r>
            <a:r>
              <a:rPr lang="en-US" sz="2800" dirty="0" smtClean="0"/>
              <a:t>avaScript </a:t>
            </a:r>
            <a:r>
              <a:rPr lang="en-US" sz="2800" dirty="0" smtClean="0"/>
              <a:t>and </a:t>
            </a:r>
            <a:r>
              <a:rPr lang="en-US" sz="2800" dirty="0" smtClean="0"/>
              <a:t>Style Sheet </a:t>
            </a:r>
            <a:r>
              <a:rPr lang="en-US" sz="2800" dirty="0" smtClean="0"/>
              <a:t>files are being served over a CDN network.</a:t>
            </a:r>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930014" cy="6247864"/>
          </a:xfrm>
          <a:prstGeom prst="rect">
            <a:avLst/>
          </a:prstGeom>
        </p:spPr>
        <p:txBody>
          <a:bodyPr wrap="square">
            <a:spAutoFit/>
          </a:bodyPr>
          <a:lstStyle/>
          <a:p>
            <a:r>
              <a:rPr lang="en-US" sz="3200" b="1" u="sng" dirty="0" smtClean="0">
                <a:solidFill>
                  <a:srgbClr val="FF0000"/>
                </a:solidFill>
              </a:rPr>
              <a:t>Bootstrap Container Syntax</a:t>
            </a:r>
          </a:p>
          <a:p>
            <a:r>
              <a:rPr lang="en-US" sz="2800" dirty="0" smtClean="0"/>
              <a:t>&lt;html&gt; </a:t>
            </a:r>
          </a:p>
          <a:p>
            <a:r>
              <a:rPr lang="en-US" sz="2800" dirty="0" smtClean="0"/>
              <a:t>&lt;body&gt; </a:t>
            </a:r>
          </a:p>
          <a:p>
            <a:r>
              <a:rPr lang="en-US" sz="2800" dirty="0" smtClean="0">
                <a:solidFill>
                  <a:srgbClr val="0000CD"/>
                </a:solidFill>
                <a:latin typeface="Calibri (Body)"/>
              </a:rPr>
              <a:t>&lt;div class="container"&gt; ... &lt;/div&gt; </a:t>
            </a:r>
          </a:p>
          <a:p>
            <a:r>
              <a:rPr lang="en-US" sz="2800" dirty="0" smtClean="0"/>
              <a:t>&lt;/body&gt; </a:t>
            </a:r>
          </a:p>
          <a:p>
            <a:r>
              <a:rPr lang="en-US" sz="2800" dirty="0" smtClean="0"/>
              <a:t>&lt;/html&gt; </a:t>
            </a:r>
          </a:p>
          <a:p>
            <a:r>
              <a:rPr lang="en-US" sz="3200" b="1" u="sng" dirty="0" smtClean="0">
                <a:solidFill>
                  <a:srgbClr val="FF0000"/>
                </a:solidFill>
              </a:rPr>
              <a:t>Bootstrap container-fluid Syntax</a:t>
            </a:r>
          </a:p>
          <a:p>
            <a:r>
              <a:rPr lang="en-US" sz="2800" dirty="0" smtClean="0"/>
              <a:t>&lt;html&gt; </a:t>
            </a:r>
          </a:p>
          <a:p>
            <a:r>
              <a:rPr lang="en-US" sz="2800" dirty="0" smtClean="0"/>
              <a:t>&lt;body&gt; </a:t>
            </a:r>
          </a:p>
          <a:p>
            <a:r>
              <a:rPr lang="en-US" sz="2800" dirty="0" smtClean="0">
                <a:solidFill>
                  <a:srgbClr val="0000CD"/>
                </a:solidFill>
                <a:latin typeface="Calibri (Body)"/>
              </a:rPr>
              <a:t>&lt;div class="container-fluid"&gt; ... &lt;/div&gt; </a:t>
            </a:r>
          </a:p>
          <a:p>
            <a:r>
              <a:rPr lang="en-US" sz="2800" dirty="0" smtClean="0"/>
              <a:t>&lt;/body&gt; </a:t>
            </a:r>
          </a:p>
          <a:p>
            <a:r>
              <a:rPr lang="en-US" sz="2800" dirty="0" smtClean="0"/>
              <a:t>&lt;/html&gt; </a:t>
            </a:r>
          </a:p>
          <a:p>
            <a:pPr algn="just"/>
            <a:endParaRPr lang="en-US" sz="2800" dirty="0" smtClean="0"/>
          </a:p>
          <a:p>
            <a:pPr algn="just">
              <a:buFont typeface="Wingdings" pitchFamily="2" charset="2"/>
              <a:buChar char="q"/>
            </a:pPr>
            <a:endParaRPr lang="en-US" sz="2800" dirty="0" smtClean="0"/>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1001452" cy="6617196"/>
          </a:xfrm>
          <a:prstGeom prst="rect">
            <a:avLst/>
          </a:prstGeom>
        </p:spPr>
        <p:txBody>
          <a:bodyPr wrap="square">
            <a:spAutoFit/>
          </a:bodyPr>
          <a:lstStyle/>
          <a:p>
            <a:r>
              <a:rPr lang="en-US" sz="3200" b="1" u="sng" dirty="0" smtClean="0">
                <a:solidFill>
                  <a:srgbClr val="FF0000"/>
                </a:solidFill>
              </a:rPr>
              <a:t>Bootstrap Container &amp; Container-fluid Example</a:t>
            </a:r>
          </a:p>
          <a:p>
            <a:r>
              <a:rPr lang="en-US" sz="2800" dirty="0" smtClean="0"/>
              <a:t>&lt;html&gt;</a:t>
            </a:r>
          </a:p>
          <a:p>
            <a:r>
              <a:rPr lang="en-US" sz="2800" dirty="0" smtClean="0"/>
              <a:t>&lt;head&gt;</a:t>
            </a:r>
          </a:p>
          <a:p>
            <a:r>
              <a:rPr lang="en-US" sz="2800" dirty="0" smtClean="0"/>
              <a:t>&lt;link </a:t>
            </a:r>
            <a:r>
              <a:rPr lang="en-US" sz="2800" dirty="0" err="1" smtClean="0"/>
              <a:t>rel</a:t>
            </a:r>
            <a:r>
              <a:rPr lang="en-US" sz="2800" dirty="0" smtClean="0"/>
              <a:t>="</a:t>
            </a:r>
            <a:r>
              <a:rPr lang="en-US" sz="2800" dirty="0" err="1" smtClean="0"/>
              <a:t>stylesheet</a:t>
            </a:r>
            <a:r>
              <a:rPr lang="en-US" sz="2800" dirty="0" smtClean="0"/>
              <a:t>"</a:t>
            </a:r>
          </a:p>
          <a:p>
            <a:r>
              <a:rPr lang="en-US" sz="2800" dirty="0" err="1" smtClean="0"/>
              <a:t>href</a:t>
            </a:r>
            <a:r>
              <a:rPr lang="en-US" sz="2800" dirty="0" smtClean="0"/>
              <a:t>="https://maxcdn.bootstrapcdn.com/bootstrap/3.4.1/css/bootstrap.min.css"/&gt;</a:t>
            </a:r>
          </a:p>
          <a:p>
            <a:r>
              <a:rPr lang="en-US" sz="2800" dirty="0" smtClean="0"/>
              <a:t>&lt;/head&gt;</a:t>
            </a:r>
          </a:p>
          <a:p>
            <a:r>
              <a:rPr lang="en-US" sz="2800" dirty="0" smtClean="0"/>
              <a:t>&lt;body&gt;</a:t>
            </a:r>
          </a:p>
          <a:p>
            <a:r>
              <a:rPr lang="en-US" sz="2800" dirty="0" smtClean="0"/>
              <a:t>&lt;div class</a:t>
            </a:r>
            <a:r>
              <a:rPr lang="en-US" sz="2800" b="1" i="1" dirty="0" smtClean="0">
                <a:solidFill>
                  <a:srgbClr val="0070C0"/>
                </a:solidFill>
                <a:latin typeface="Calibri (Body)"/>
                <a:cs typeface="Times New Roman" pitchFamily="18" charset="0"/>
              </a:rPr>
              <a:t>="container" </a:t>
            </a:r>
            <a:r>
              <a:rPr lang="en-US" sz="2800" dirty="0" smtClean="0"/>
              <a:t>style="background-color: plum;"&gt;</a:t>
            </a:r>
          </a:p>
          <a:p>
            <a:r>
              <a:rPr lang="en-US" sz="2800" dirty="0" smtClean="0"/>
              <a:t>&lt;h1&gt;container&lt;/h1&gt;</a:t>
            </a:r>
          </a:p>
          <a:p>
            <a:r>
              <a:rPr lang="en-US" sz="2800" dirty="0" smtClean="0"/>
              <a:t>&lt;p&gt;</a:t>
            </a:r>
          </a:p>
          <a:p>
            <a:r>
              <a:rPr lang="en-US" sz="2800" dirty="0" smtClean="0"/>
              <a:t>These are container content</a:t>
            </a:r>
          </a:p>
          <a:p>
            <a:r>
              <a:rPr lang="en-US" sz="2800" dirty="0" smtClean="0"/>
              <a:t>&lt;/p&gt;</a:t>
            </a:r>
          </a:p>
          <a:p>
            <a:r>
              <a:rPr lang="en-US" sz="2800" dirty="0" smtClean="0"/>
              <a:t>&lt;/div&gt;&lt;</a:t>
            </a:r>
            <a:r>
              <a:rPr lang="en-US" sz="2800" dirty="0" err="1" smtClean="0"/>
              <a:t>br</a:t>
            </a:r>
            <a:r>
              <a:rPr lang="en-US" sz="2800" dirty="0" smtClean="0"/>
              <a:t>&gt;</a:t>
            </a:r>
          </a:p>
          <a:p>
            <a:r>
              <a:rPr lang="en-US" sz="2800" dirty="0" smtClean="0"/>
              <a:t>    </a:t>
            </a:r>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descr="C:\Users\EV REDDY\Desktop\MRUniversity\MRU_Logo_Straight.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05076" y="44624"/>
            <a:ext cx="1038008" cy="9757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Group 32"/>
          <p:cNvGrpSpPr/>
          <p:nvPr/>
        </p:nvGrpSpPr>
        <p:grpSpPr>
          <a:xfrm>
            <a:off x="-4789" y="6505233"/>
            <a:ext cx="12193614" cy="346028"/>
            <a:chOff x="-4789" y="6513360"/>
            <a:chExt cx="12246002" cy="346028"/>
          </a:xfrm>
        </p:grpSpPr>
        <p:sp>
          <p:nvSpPr>
            <p:cNvPr id="4" name="Rectangle 3"/>
            <p:cNvSpPr/>
            <p:nvPr/>
          </p:nvSpPr>
          <p:spPr>
            <a:xfrm>
              <a:off x="5848563" y="6513360"/>
              <a:ext cx="6392650"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1500" b="1" dirty="0">
                  <a:solidFill>
                    <a:schemeClr val="bg1"/>
                  </a:solidFill>
                </a:rPr>
                <a:t>Department of CSE </a:t>
              </a:r>
              <a:endParaRPr lang="ko-KR" altLang="en-US" sz="1500" b="1" dirty="0">
                <a:solidFill>
                  <a:schemeClr val="bg1"/>
                </a:solidFill>
              </a:endParaRPr>
            </a:p>
          </p:txBody>
        </p:sp>
        <p:sp>
          <p:nvSpPr>
            <p:cNvPr id="5" name="Round Diagonal Corner Rectangle 4"/>
            <p:cNvSpPr/>
            <p:nvPr/>
          </p:nvSpPr>
          <p:spPr>
            <a:xfrm>
              <a:off x="-4789" y="6522100"/>
              <a:ext cx="4572033" cy="318980"/>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UI Web Development</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Unit </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8" name="Rectangle 7"/>
          <p:cNvSpPr/>
          <p:nvPr/>
        </p:nvSpPr>
        <p:spPr>
          <a:xfrm>
            <a:off x="450810" y="142853"/>
            <a:ext cx="10930014" cy="6986528"/>
          </a:xfrm>
          <a:prstGeom prst="rect">
            <a:avLst/>
          </a:prstGeom>
        </p:spPr>
        <p:txBody>
          <a:bodyPr wrap="square">
            <a:spAutoFit/>
          </a:bodyPr>
          <a:lstStyle/>
          <a:p>
            <a:r>
              <a:rPr lang="en-US" sz="2800" dirty="0" smtClean="0"/>
              <a:t>&lt;div class</a:t>
            </a:r>
            <a:r>
              <a:rPr lang="en-US" sz="2800" b="1" i="1" dirty="0" smtClean="0">
                <a:solidFill>
                  <a:srgbClr val="0070C0"/>
                </a:solidFill>
                <a:latin typeface="Calibri (Body)"/>
                <a:cs typeface="Times New Roman" pitchFamily="18" charset="0"/>
              </a:rPr>
              <a:t>="container-fluid" </a:t>
            </a:r>
            <a:r>
              <a:rPr lang="en-US" sz="2800" dirty="0" smtClean="0"/>
              <a:t>style="background-color: plum;"&gt;</a:t>
            </a:r>
          </a:p>
          <a:p>
            <a:r>
              <a:rPr lang="en-US" sz="2800" dirty="0" smtClean="0"/>
              <a:t>&lt;h1&gt;container-fluid&lt;/h1&gt;</a:t>
            </a:r>
          </a:p>
          <a:p>
            <a:r>
              <a:rPr lang="en-US" sz="2800" dirty="0" smtClean="0"/>
              <a:t>&lt;p&gt;</a:t>
            </a:r>
          </a:p>
          <a:p>
            <a:r>
              <a:rPr lang="en-US" sz="2800" dirty="0" smtClean="0"/>
              <a:t>These are container-fluid content</a:t>
            </a:r>
          </a:p>
          <a:p>
            <a:r>
              <a:rPr lang="en-US" sz="2800" dirty="0" smtClean="0"/>
              <a:t>&lt;/p&gt;</a:t>
            </a:r>
          </a:p>
          <a:p>
            <a:r>
              <a:rPr lang="en-US" sz="2800" dirty="0" smtClean="0"/>
              <a:t>&lt;/div&gt;</a:t>
            </a:r>
          </a:p>
          <a:p>
            <a:r>
              <a:rPr lang="en-US" sz="2800" dirty="0" smtClean="0"/>
              <a:t>&lt;script </a:t>
            </a:r>
            <a:r>
              <a:rPr lang="en-US" sz="2800" dirty="0" err="1" smtClean="0"/>
              <a:t>src</a:t>
            </a:r>
            <a:r>
              <a:rPr lang="en-US" sz="2800" dirty="0" smtClean="0"/>
              <a:t>="https://ajax.googleapis.com/ajax/libs/jquery/3.4.1/jquery.min.js"&gt;&lt;/script&gt;</a:t>
            </a:r>
          </a:p>
          <a:p>
            <a:r>
              <a:rPr lang="en-US" sz="2800" dirty="0" smtClean="0"/>
              <a:t>&lt;script </a:t>
            </a:r>
            <a:r>
              <a:rPr lang="en-US" sz="2800" dirty="0" err="1" smtClean="0"/>
              <a:t>src</a:t>
            </a:r>
            <a:r>
              <a:rPr lang="en-US" sz="2800" dirty="0" smtClean="0"/>
              <a:t>="https://maxcdn.bootstrapcdn.com/bootstrap/3.4.1/js/bootstrap.min.js"&gt;</a:t>
            </a:r>
          </a:p>
          <a:p>
            <a:r>
              <a:rPr lang="en-US" sz="2800" dirty="0" smtClean="0"/>
              <a:t>&lt;/script&gt;</a:t>
            </a:r>
          </a:p>
          <a:p>
            <a:r>
              <a:rPr lang="en-US" sz="2800" dirty="0" smtClean="0"/>
              <a:t>&lt;/body&gt;</a:t>
            </a:r>
          </a:p>
          <a:p>
            <a:r>
              <a:rPr lang="en-US" sz="2800" dirty="0" smtClean="0"/>
              <a:t>&lt;/html&gt;</a:t>
            </a:r>
          </a:p>
          <a:p>
            <a:pPr algn="just">
              <a:buFont typeface="Wingdings" pitchFamily="2" charset="2"/>
              <a:buChar char="q"/>
            </a:pPr>
            <a:endParaRPr lang="en-US" sz="2800" dirty="0" smtClean="0"/>
          </a:p>
        </p:txBody>
      </p:sp>
    </p:spTree>
    <p:extLst>
      <p:ext uri="{BB962C8B-B14F-4D97-AF65-F5344CB8AC3E}">
        <p14:creationId xmlns:p14="http://schemas.microsoft.com/office/powerpoint/2010/main" xmlns="" val="3318806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1F497D"/>
      </a:dk2>
      <a:lt2>
        <a:srgbClr val="51B95C"/>
      </a:lt2>
      <a:accent1>
        <a:srgbClr val="F9B74F"/>
      </a:accent1>
      <a:accent2>
        <a:srgbClr val="F59131"/>
      </a:accent2>
      <a:accent3>
        <a:srgbClr val="E54956"/>
      </a:accent3>
      <a:accent4>
        <a:srgbClr val="0C5483"/>
      </a:accent4>
      <a:accent5>
        <a:srgbClr val="2EB0E0"/>
      </a:accent5>
      <a:accent6>
        <a:srgbClr val="45BEA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3120</TotalTime>
  <Words>2237</Words>
  <Application>Microsoft Office PowerPoint</Application>
  <PresentationFormat>Custom</PresentationFormat>
  <Paragraphs>491</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CAPM Efficient Frontier Curve for PowerPoint</dc:title>
  <dc:creator>Julian</dc:creator>
  <cp:lastModifiedBy>Admin</cp:lastModifiedBy>
  <cp:revision>1329</cp:revision>
  <dcterms:created xsi:type="dcterms:W3CDTF">2013-09-12T13:05:00Z</dcterms:created>
  <dcterms:modified xsi:type="dcterms:W3CDTF">2023-12-05T17:10:48Z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FD660E16D43C4B58A8D72E08FF1B5BF1</vt:lpwstr>
  </property>
  <property fmtid="{D5CDD505-2E9C-101B-9397-08002B2CF9AE}" pid="3" name="KSOProductBuildVer">
    <vt:lpwstr>1033-11.2.0.11513</vt:lpwstr>
  </property>
</Properties>
</file>