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</a:t>
            </a:r>
            <a:r>
              <a:rPr b="0" lang="en-US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Master title style</a:t>
            </a:r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10/6/16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BE3C748-8D83-40D0-A248-0B2E9651CF75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10/6/16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B565A1-62FB-4FB3-A627-AF1EED7A4BC9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80160" indent="-228240">
              <a:lnSpc>
                <a:spcPct val="100000"/>
              </a:lnSpc>
              <a:buClr>
                <a:srgbClr val="95a39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480" indent="-228240">
              <a:lnSpc>
                <a:spcPct val="100000"/>
              </a:lnSpc>
              <a:buClr>
                <a:srgbClr val="c89f5d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10/6/16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BEBF7A7-DAA8-4D12-9A36-867D51BC70A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10/6/16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9099584-FC76-4161-BE99-2D729159DED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nightly.odoo.com/" TargetMode="External"/><Relationship Id="rId2" Type="http://schemas.openxmlformats.org/officeDocument/2006/relationships/hyperlink" Target="https://nightly.odoo.com/" TargetMode="External"/><Relationship Id="rId3" Type="http://schemas.openxmlformats.org/officeDocument/2006/relationships/hyperlink" Target="https://www.odoo.com/apps" TargetMode="External"/><Relationship Id="rId4" Type="http://schemas.openxmlformats.org/officeDocument/2006/relationships/hyperlink" Target="https://www.odoo.com/apps" TargetMode="External"/><Relationship Id="rId5" Type="http://schemas.openxmlformats.org/officeDocument/2006/relationships/hyperlink" Target="https://www.odoo.com/page/docs" TargetMode="External"/><Relationship Id="rId6" Type="http://schemas.openxmlformats.org/officeDocument/2006/relationships/hyperlink" Target="https://www.odoo.com/page/docs" TargetMode="External"/><Relationship Id="rId7" Type="http://schemas.openxmlformats.org/officeDocument/2006/relationships/hyperlink" Target="https://github.com/odoo" TargetMode="External"/><Relationship Id="rId8" Type="http://schemas.openxmlformats.org/officeDocument/2006/relationships/hyperlink" Target="https://github.com/odoo" TargetMode="External"/><Relationship Id="rId9" Type="http://schemas.openxmlformats.org/officeDocument/2006/relationships/hyperlink" Target="https://github.com/oca" TargetMode="External"/><Relationship Id="rId10" Type="http://schemas.openxmlformats.org/officeDocument/2006/relationships/hyperlink" Target="https://github.com/oca" TargetMode="External"/><Relationship Id="rId1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1600200" y="685800"/>
            <a:ext cx="5714640" cy="27144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Content Placeholder 5" descr=""/>
          <p:cNvPicPr/>
          <p:nvPr/>
        </p:nvPicPr>
        <p:blipFill>
          <a:blip r:embed="rId1"/>
          <a:stretch/>
        </p:blipFill>
        <p:spPr>
          <a:xfrm>
            <a:off x="304920" y="228600"/>
            <a:ext cx="6986520" cy="62488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8640" y="0"/>
            <a:ext cx="912636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Content Placeholder 3" descr=""/>
          <p:cNvPicPr/>
          <p:nvPr/>
        </p:nvPicPr>
        <p:blipFill>
          <a:blip r:embed="rId1"/>
          <a:stretch/>
        </p:blipFill>
        <p:spPr>
          <a:xfrm>
            <a:off x="21600" y="685800"/>
            <a:ext cx="8773560" cy="5050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Content Placeholder 3" descr=""/>
          <p:cNvPicPr/>
          <p:nvPr/>
        </p:nvPicPr>
        <p:blipFill>
          <a:blip r:embed="rId1"/>
          <a:stretch/>
        </p:blipFill>
        <p:spPr>
          <a:xfrm>
            <a:off x="380880" y="533520"/>
            <a:ext cx="7703640" cy="57301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Links &amp; Ref</a:t>
            </a:r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https://www.jetbrains.com/pycharm/download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https://nightly.odoo.com</a:t>
            </a: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/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</a:t>
            </a: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www.odoo.com/apps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</a:t>
            </a: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www.odoo.com/page/docs</a:t>
            </a: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(!!!)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https://</a:t>
            </a: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github.com/odoo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https://</a:t>
            </a:r>
            <a:r>
              <a:rPr b="0" lang="en-US" sz="2200" spc="-1" strike="noStrike" u="sng">
                <a:solidFill>
                  <a:srgbClr val="d25814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github.com/oca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Enterprise Resource Planing (ERP)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098600" y="2426040"/>
            <a:ext cx="4014720" cy="4014720"/>
          </a:xfrm>
          <a:prstGeom prst="blockArc">
            <a:avLst>
              <a:gd name="adj1" fmla="val 11529991"/>
              <a:gd name="adj2" fmla="val 15981566"/>
              <a:gd name="adj3" fmla="val 4632"/>
            </a:avLst>
          </a:prstGeom>
          <a:gradFill>
            <a:gsLst>
              <a:gs pos="0">
                <a:schemeClr val="accent6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6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6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6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z="-80000" prstMaterial="plastic">
            <a:bevelT w="50800" h="50800"/>
            <a:bevelB prst="angle" w="25400" h="25400"/>
          </a:sp3d>
        </p:spPr>
        <p:style>
          <a:lnRef idx="0"/>
          <a:fillRef idx="0"/>
          <a:effectRef idx="2"/>
          <a:fontRef idx="minor"/>
        </p:style>
      </p:sp>
      <p:sp>
        <p:nvSpPr>
          <p:cNvPr id="167" name="CustomShape 3"/>
          <p:cNvSpPr/>
          <p:nvPr/>
        </p:nvSpPr>
        <p:spPr>
          <a:xfrm>
            <a:off x="4078440" y="2511360"/>
            <a:ext cx="4014720" cy="4014720"/>
          </a:xfrm>
          <a:prstGeom prst="blockArc">
            <a:avLst>
              <a:gd name="adj1" fmla="val 7791553"/>
              <a:gd name="adj2" fmla="val 11683454"/>
              <a:gd name="adj3" fmla="val 4632"/>
            </a:avLst>
          </a:prstGeom>
          <a:gradFill>
            <a:gsLst>
              <a:gs pos="0">
                <a:schemeClr val="accent5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5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5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5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z="-80000" prstMaterial="plastic">
            <a:bevelT w="50800" h="50800"/>
            <a:bevelB prst="angle" w="25400" h="25400"/>
          </a:sp3d>
        </p:spPr>
        <p:style>
          <a:lnRef idx="0"/>
          <a:fillRef idx="0"/>
          <a:effectRef idx="2"/>
          <a:fontRef idx="minor"/>
        </p:style>
      </p:sp>
      <p:sp>
        <p:nvSpPr>
          <p:cNvPr id="168" name="CustomShape 4"/>
          <p:cNvSpPr/>
          <p:nvPr/>
        </p:nvSpPr>
        <p:spPr>
          <a:xfrm>
            <a:off x="3974040" y="2430000"/>
            <a:ext cx="4014720" cy="4014720"/>
          </a:xfrm>
          <a:prstGeom prst="blockArc">
            <a:avLst>
              <a:gd name="adj1" fmla="val 3240000"/>
              <a:gd name="adj2" fmla="val 7560000"/>
              <a:gd name="adj3" fmla="val 4632"/>
            </a:avLst>
          </a:prstGeom>
          <a:gradFill>
            <a:gsLst>
              <a:gs pos="0">
                <a:schemeClr val="accent4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4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4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4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z="-80000" prstMaterial="plastic">
            <a:bevelT w="50800" h="50800"/>
            <a:bevelB prst="angle" w="25400" h="25400"/>
          </a:sp3d>
        </p:spPr>
        <p:style>
          <a:lnRef idx="0"/>
          <a:fillRef idx="0"/>
          <a:effectRef idx="2"/>
          <a:fontRef idx="minor"/>
        </p:style>
      </p:sp>
      <p:sp>
        <p:nvSpPr>
          <p:cNvPr id="169" name="CustomShape 5"/>
          <p:cNvSpPr/>
          <p:nvPr/>
        </p:nvSpPr>
        <p:spPr>
          <a:xfrm>
            <a:off x="3974040" y="2430000"/>
            <a:ext cx="4014720" cy="4014720"/>
          </a:xfrm>
          <a:prstGeom prst="blockArc">
            <a:avLst>
              <a:gd name="adj1" fmla="val 20520000"/>
              <a:gd name="adj2" fmla="val 3240000"/>
              <a:gd name="adj3" fmla="val 4632"/>
            </a:avLst>
          </a:prstGeom>
          <a:gradFill>
            <a:gsLst>
              <a:gs pos="0">
                <a:schemeClr val="accent3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3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3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3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z="-80000" prstMaterial="plastic">
            <a:bevelT w="50800" h="50800"/>
            <a:bevelB prst="angle" w="25400" h="25400"/>
          </a:sp3d>
        </p:spPr>
        <p:style>
          <a:lnRef idx="0"/>
          <a:fillRef idx="0"/>
          <a:effectRef idx="2"/>
          <a:fontRef idx="minor"/>
        </p:style>
      </p:sp>
      <p:sp>
        <p:nvSpPr>
          <p:cNvPr id="170" name="CustomShape 6"/>
          <p:cNvSpPr/>
          <p:nvPr/>
        </p:nvSpPr>
        <p:spPr>
          <a:xfrm>
            <a:off x="3974040" y="2430000"/>
            <a:ext cx="4014720" cy="4014720"/>
          </a:xfrm>
          <a:prstGeom prst="blockArc">
            <a:avLst>
              <a:gd name="adj1" fmla="val 16200000"/>
              <a:gd name="adj2" fmla="val 20520000"/>
              <a:gd name="adj3" fmla="val 4632"/>
            </a:avLst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2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2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2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z="-80000" prstMaterial="plastic">
            <a:bevelT w="50800" h="50800"/>
            <a:bevelB prst="angle" w="25400" h="25400"/>
          </a:sp3d>
        </p:spPr>
        <p:style>
          <a:lnRef idx="0"/>
          <a:fillRef idx="0"/>
          <a:effectRef idx="2"/>
          <a:fontRef idx="minor"/>
        </p:style>
      </p:sp>
      <p:sp>
        <p:nvSpPr>
          <p:cNvPr id="171" name="CustomShape 7"/>
          <p:cNvSpPr/>
          <p:nvPr/>
        </p:nvSpPr>
        <p:spPr>
          <a:xfrm>
            <a:off x="5059080" y="3515040"/>
            <a:ext cx="1844640" cy="1844640"/>
          </a:xfrm>
          <a:prstGeom prst="ellipse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1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prstMaterial="plastic">
            <a:bevelT w="120900" h="88900"/>
            <a:bevelB prst="angle" w="88900" h="31750"/>
          </a:sp3d>
        </p:spPr>
        <p:style>
          <a:lnRef idx="0"/>
          <a:fillRef idx="0"/>
          <a:effectRef idx="2"/>
          <a:fontRef idx="minor"/>
        </p:style>
        <p:txBody>
          <a:bodyPr lIns="67320" rIns="67320" tIns="67320" bIns="67320" anchor="ctr"/>
          <a:p>
            <a:pPr algn="ctr">
              <a:lnSpc>
                <a:spcPct val="90000"/>
              </a:lnSpc>
            </a:pPr>
            <a:r>
              <a:rPr b="0" lang="en-US" sz="5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5335920" y="1830600"/>
            <a:ext cx="1291320" cy="1291320"/>
          </a:xfrm>
          <a:prstGeom prst="ellipse">
            <a:avLst/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2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2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2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prstMaterial="plastic">
            <a:bevelT w="120900" h="88900"/>
            <a:bevelB prst="angle" w="88900" h="31750"/>
          </a:sp3d>
        </p:spPr>
        <p:style>
          <a:lnRef idx="0"/>
          <a:fillRef idx="0"/>
          <a:effectRef idx="2"/>
          <a:fontRef idx="minor"/>
        </p:style>
        <p:txBody>
          <a:bodyPr lIns="36720" rIns="36720" tIns="36720" bIns="36720" anchor="ctr"/>
          <a:p>
            <a:pPr algn="ctr">
              <a:lnSpc>
                <a:spcPct val="90000"/>
              </a:lnSpc>
            </a:pP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7201080" y="3185640"/>
            <a:ext cx="1291320" cy="1291320"/>
          </a:xfrm>
          <a:prstGeom prst="ellipse">
            <a:avLst/>
          </a:prstGeom>
          <a:gradFill>
            <a:gsLst>
              <a:gs pos="0">
                <a:schemeClr val="accent3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3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3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3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prstMaterial="plastic">
            <a:bevelT w="120900" h="88900"/>
            <a:bevelB prst="angle" w="88900" h="31750"/>
          </a:sp3d>
        </p:spPr>
        <p:style>
          <a:lnRef idx="0"/>
          <a:fillRef idx="0"/>
          <a:effectRef idx="2"/>
          <a:fontRef idx="minor"/>
        </p:style>
        <p:txBody>
          <a:bodyPr lIns="36720" rIns="36720" tIns="36720" bIns="36720" anchor="ctr"/>
          <a:p>
            <a:pPr algn="ctr">
              <a:lnSpc>
                <a:spcPct val="90000"/>
              </a:lnSpc>
            </a:pP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6488640" y="5378400"/>
            <a:ext cx="1291320" cy="1291320"/>
          </a:xfrm>
          <a:prstGeom prst="ellipse">
            <a:avLst/>
          </a:prstGeom>
          <a:gradFill>
            <a:gsLst>
              <a:gs pos="0">
                <a:schemeClr val="accent4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4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4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4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prstMaterial="plastic">
            <a:bevelT w="120900" h="88900"/>
            <a:bevelB prst="angle" w="88900" h="31750"/>
          </a:sp3d>
        </p:spPr>
        <p:style>
          <a:lnRef idx="0"/>
          <a:fillRef idx="0"/>
          <a:effectRef idx="2"/>
          <a:fontRef idx="minor"/>
        </p:style>
        <p:txBody>
          <a:bodyPr lIns="36720" rIns="36720" tIns="36720" bIns="36720" anchor="ctr"/>
          <a:p>
            <a:pPr algn="ctr">
              <a:lnSpc>
                <a:spcPct val="90000"/>
              </a:lnSpc>
            </a:pP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4183200" y="5378400"/>
            <a:ext cx="1291320" cy="1291320"/>
          </a:xfrm>
          <a:prstGeom prst="ellipse">
            <a:avLst/>
          </a:prstGeom>
          <a:gradFill>
            <a:gsLst>
              <a:gs pos="0">
                <a:schemeClr val="accent5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5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5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5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prstMaterial="plastic">
            <a:bevelT w="120900" h="88900"/>
            <a:bevelB prst="angle" w="88900" h="31750"/>
          </a:sp3d>
        </p:spPr>
        <p:style>
          <a:lnRef idx="0"/>
          <a:fillRef idx="0"/>
          <a:effectRef idx="2"/>
          <a:fontRef idx="minor"/>
        </p:style>
        <p:txBody>
          <a:bodyPr lIns="36720" rIns="36720" tIns="36720" bIns="36720" anchor="ctr"/>
          <a:p>
            <a:pPr algn="ctr">
              <a:lnSpc>
                <a:spcPct val="90000"/>
              </a:lnSpc>
            </a:pP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SCM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3543480" y="3374640"/>
            <a:ext cx="1291320" cy="1291320"/>
          </a:xfrm>
          <a:prstGeom prst="ellipse">
            <a:avLst/>
          </a:prstGeom>
          <a:gradFill>
            <a:gsLst>
              <a:gs pos="0">
                <a:schemeClr val="accent6">
                  <a:hueOff val="0"/>
                  <a:satOff val="0"/>
                  <a:lumOff val="0"/>
                  <a:alphaOff val="0"/>
                  <a:shade val="15000"/>
                  <a:satMod val="180000"/>
                </a:schemeClr>
              </a:gs>
              <a:gs pos="50000">
                <a:schemeClr val="accent6">
                  <a:hueOff val="0"/>
                  <a:satOff val="0"/>
                  <a:lumOff val="0"/>
                  <a:alphaOff val="0"/>
                  <a:shade val="45000"/>
                  <a:satMod val="170000"/>
                </a:schemeClr>
              </a:gs>
              <a:gs pos="70000">
                <a:schemeClr val="accent6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chemeClr>
              </a:gs>
              <a:gs pos="100000">
                <a:schemeClr val="accent6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chemeClr>
              </a:gs>
            </a:gsLst>
            <a:lin ang="16200000"/>
          </a:gra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flat"/>
          </a:scene3d>
          <a:sp3d prstMaterial="plastic">
            <a:bevelT w="120900" h="88900"/>
            <a:bevelB prst="angle" w="88900" h="31750"/>
          </a:sp3d>
        </p:spPr>
        <p:style>
          <a:lnRef idx="0"/>
          <a:fillRef idx="0"/>
          <a:effectRef idx="2"/>
          <a:fontRef idx="minor"/>
        </p:style>
        <p:txBody>
          <a:bodyPr lIns="36720" rIns="36720" tIns="36720" bIns="36720" anchor="ctr"/>
          <a:p>
            <a:pPr algn="ctr">
              <a:lnSpc>
                <a:spcPct val="90000"/>
              </a:lnSpc>
            </a:pP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533520" y="1523880"/>
            <a:ext cx="3504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sebuah aplikasi manajemen bisnis yang memudahkan pengelolaan bisnis secara terintegrasi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What is odoo ?</a:t>
            </a:r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7619760" cy="182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14480">
              <a:lnSpc>
                <a:spcPct val="100000"/>
              </a:lnSpc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Odoo (formerly OpenERP and before that, TinyERP) is a suite of </a:t>
            </a:r>
            <a:r>
              <a:rPr b="1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core enterprise management applications</a:t>
            </a: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Targeting companies of </a:t>
            </a:r>
            <a:r>
              <a:rPr b="1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sizes</a:t>
            </a: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the application suite includes billing, accounting, manufacturing, purchasing, warehouse management, and project management.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57200" y="3603240"/>
            <a:ext cx="7619760" cy="24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ERP (more then ERP) Application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ERP/Application Framework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Framework (Backend &amp; Frontend)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0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0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80">
                                            <p:txEl>
                                              <p:p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80">
                                            <p:txEl>
                                              <p:p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4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80">
                                            <p:txEl>
                                              <p:pRg st="5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80">
                                            <p:txEl>
                                              <p:pRg st="5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352680" y="533520"/>
            <a:ext cx="5333760" cy="883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Formaly OpeERP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129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2005 has been developed as TinyERP by Febian P. (Belgium)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304920" y="228600"/>
            <a:ext cx="2857320" cy="124740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533520" y="3048120"/>
            <a:ext cx="4266720" cy="31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2,000,000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Enjoying using Odoo to run their business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1500 developers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Odoo community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4000 apps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cover all your business needs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648320" y="3352680"/>
            <a:ext cx="403812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620 license partners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Offering services to customers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120 countries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Covered by our official partners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2" dur="500"/>
                                        <p:tgtEl>
                                          <p:spTgt spid="182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OPEN SOUCE</a:t>
            </a:r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( Object Modeling )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( View, Meta Data, Template )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HTML5 ( View, Template )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/ LESS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Bootstrap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76320" y="533520"/>
            <a:ext cx="8165880" cy="55623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Contoh Aplikasi :</a:t>
            </a:r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feature : multiuser, multi….., integrasi, bisnis proses ???</a:t>
            </a: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Content Placeholder 3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7619760" cy="44128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Odoo Arc</a:t>
            </a:r>
            <a:endParaRPr b="0" lang="en-US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23760" y="90360"/>
            <a:ext cx="9096120" cy="66765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7274</TotalTime>
  <Application>LibreOffice/5.1.4.2$Linux_X86_64 LibreOffice_project/10m0$Build-2</Application>
  <Words>207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2016-07-31T16:57:27Z</dcterms:created>
  <dc:creator>EDY</dc:creator>
  <dc:description/>
  <dc:language>en-US</dc:language>
  <cp:lastModifiedBy>EDY</cp:lastModifiedBy>
  <dcterms:modified xsi:type="dcterms:W3CDTF">2016-08-10T06:00:34Z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