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75" r:id="rId2"/>
  </p:sldMasterIdLst>
  <p:sldIdLst>
    <p:sldId id="256" r:id="rId3"/>
    <p:sldId id="257" r:id="rId4"/>
    <p:sldId id="258" r:id="rId5"/>
    <p:sldId id="259" r:id="rId6"/>
    <p:sldId id="260" r:id="rId7"/>
    <p:sldId id="265" r:id="rId8"/>
    <p:sldId id="261" r:id="rId9"/>
    <p:sldId id="266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/>
    <p:restoredTop sz="94582"/>
  </p:normalViewPr>
  <p:slideViewPr>
    <p:cSldViewPr snapToGrid="0" snapToObjects="1">
      <p:cViewPr varScale="1">
        <p:scale>
          <a:sx n="95" d="100"/>
          <a:sy n="95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7A0946-B400-49D4-B70D-06A8A734BC7B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00A95D-15B5-4DC9-9546-2AD8E8256780}">
      <dgm:prSet/>
      <dgm:spPr/>
      <dgm:t>
        <a:bodyPr/>
        <a:lstStyle/>
        <a:p>
          <a:r>
            <a:rPr lang="en-US"/>
            <a:t>Eduardo Quin</a:t>
          </a:r>
        </a:p>
      </dgm:t>
    </dgm:pt>
    <dgm:pt modelId="{11D8F1BD-DAF6-4E51-89E5-09380429D910}" type="parTrans" cxnId="{1E6A3BC1-397B-436A-A801-1211A76BEABC}">
      <dgm:prSet/>
      <dgm:spPr/>
      <dgm:t>
        <a:bodyPr/>
        <a:lstStyle/>
        <a:p>
          <a:endParaRPr lang="en-US"/>
        </a:p>
      </dgm:t>
    </dgm:pt>
    <dgm:pt modelId="{5C9DD9EE-7C3C-4617-8934-A24862ABAB24}" type="sibTrans" cxnId="{1E6A3BC1-397B-436A-A801-1211A76BEABC}">
      <dgm:prSet/>
      <dgm:spPr/>
      <dgm:t>
        <a:bodyPr/>
        <a:lstStyle/>
        <a:p>
          <a:endParaRPr lang="en-US"/>
        </a:p>
      </dgm:t>
    </dgm:pt>
    <dgm:pt modelId="{511EADD7-25E0-4A46-A82B-A74EA8ABAB3C}">
      <dgm:prSet/>
      <dgm:spPr/>
      <dgm:t>
        <a:bodyPr/>
        <a:lstStyle/>
        <a:p>
          <a:r>
            <a:rPr lang="en-US"/>
            <a:t>Anthony Segovia</a:t>
          </a:r>
        </a:p>
      </dgm:t>
    </dgm:pt>
    <dgm:pt modelId="{CCD0ED4F-B7EE-46A5-81A6-D0D645080DB2}" type="parTrans" cxnId="{2CD52906-BF36-4A89-A671-ED258362488C}">
      <dgm:prSet/>
      <dgm:spPr/>
      <dgm:t>
        <a:bodyPr/>
        <a:lstStyle/>
        <a:p>
          <a:endParaRPr lang="en-US"/>
        </a:p>
      </dgm:t>
    </dgm:pt>
    <dgm:pt modelId="{484ACA79-D527-4E90-AE74-09023BAB072D}" type="sibTrans" cxnId="{2CD52906-BF36-4A89-A671-ED258362488C}">
      <dgm:prSet/>
      <dgm:spPr/>
      <dgm:t>
        <a:bodyPr/>
        <a:lstStyle/>
        <a:p>
          <a:endParaRPr lang="en-US"/>
        </a:p>
      </dgm:t>
    </dgm:pt>
    <dgm:pt modelId="{2E10E7B6-8949-41F4-BD4D-781343780EAA}">
      <dgm:prSet/>
      <dgm:spPr/>
      <dgm:t>
        <a:bodyPr/>
        <a:lstStyle/>
        <a:p>
          <a:r>
            <a:rPr lang="en-US"/>
            <a:t>Clifford Charles</a:t>
          </a:r>
        </a:p>
      </dgm:t>
    </dgm:pt>
    <dgm:pt modelId="{9CAFFC09-FBC1-4460-AA98-97D89D38B803}" type="parTrans" cxnId="{A98D6669-2D09-4E18-A34A-BDADFADA8F3C}">
      <dgm:prSet/>
      <dgm:spPr/>
      <dgm:t>
        <a:bodyPr/>
        <a:lstStyle/>
        <a:p>
          <a:endParaRPr lang="en-US"/>
        </a:p>
      </dgm:t>
    </dgm:pt>
    <dgm:pt modelId="{60D8785E-5027-43C5-954B-64033A87C6CC}" type="sibTrans" cxnId="{A98D6669-2D09-4E18-A34A-BDADFADA8F3C}">
      <dgm:prSet/>
      <dgm:spPr/>
      <dgm:t>
        <a:bodyPr/>
        <a:lstStyle/>
        <a:p>
          <a:endParaRPr lang="en-US"/>
        </a:p>
      </dgm:t>
    </dgm:pt>
    <dgm:pt modelId="{C69371EA-1F2F-8848-8B7A-72966438DA45}" type="pres">
      <dgm:prSet presAssocID="{267A0946-B400-49D4-B70D-06A8A734BC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B798AE-8A13-4A40-86AB-E619111BCF5F}" type="pres">
      <dgm:prSet presAssocID="{AB00A95D-15B5-4DC9-9546-2AD8E8256780}" presName="hierRoot1" presStyleCnt="0"/>
      <dgm:spPr/>
    </dgm:pt>
    <dgm:pt modelId="{2857E5FC-D784-4242-9CF4-FC0CED0A45C1}" type="pres">
      <dgm:prSet presAssocID="{AB00A95D-15B5-4DC9-9546-2AD8E8256780}" presName="composite" presStyleCnt="0"/>
      <dgm:spPr/>
    </dgm:pt>
    <dgm:pt modelId="{09C87417-8B3B-F043-9890-4E789C198032}" type="pres">
      <dgm:prSet presAssocID="{AB00A95D-15B5-4DC9-9546-2AD8E8256780}" presName="background" presStyleLbl="node0" presStyleIdx="0" presStyleCnt="3"/>
      <dgm:spPr/>
    </dgm:pt>
    <dgm:pt modelId="{612AF025-A16B-E046-BE8A-F1BBCAA22596}" type="pres">
      <dgm:prSet presAssocID="{AB00A95D-15B5-4DC9-9546-2AD8E8256780}" presName="text" presStyleLbl="fgAcc0" presStyleIdx="0" presStyleCnt="3">
        <dgm:presLayoutVars>
          <dgm:chPref val="3"/>
        </dgm:presLayoutVars>
      </dgm:prSet>
      <dgm:spPr/>
    </dgm:pt>
    <dgm:pt modelId="{C3782070-4998-9848-909E-94C636C1576F}" type="pres">
      <dgm:prSet presAssocID="{AB00A95D-15B5-4DC9-9546-2AD8E8256780}" presName="hierChild2" presStyleCnt="0"/>
      <dgm:spPr/>
    </dgm:pt>
    <dgm:pt modelId="{77175D0B-E11E-4B42-9B36-D8D5C612179C}" type="pres">
      <dgm:prSet presAssocID="{511EADD7-25E0-4A46-A82B-A74EA8ABAB3C}" presName="hierRoot1" presStyleCnt="0"/>
      <dgm:spPr/>
    </dgm:pt>
    <dgm:pt modelId="{C47F51B1-C8A1-264F-8677-416DCB1BE8A7}" type="pres">
      <dgm:prSet presAssocID="{511EADD7-25E0-4A46-A82B-A74EA8ABAB3C}" presName="composite" presStyleCnt="0"/>
      <dgm:spPr/>
    </dgm:pt>
    <dgm:pt modelId="{CF6D5918-4618-B145-AD87-B2077961FB68}" type="pres">
      <dgm:prSet presAssocID="{511EADD7-25E0-4A46-A82B-A74EA8ABAB3C}" presName="background" presStyleLbl="node0" presStyleIdx="1" presStyleCnt="3"/>
      <dgm:spPr/>
    </dgm:pt>
    <dgm:pt modelId="{87B14471-E9F1-3E44-B385-F02EB4D53A53}" type="pres">
      <dgm:prSet presAssocID="{511EADD7-25E0-4A46-A82B-A74EA8ABAB3C}" presName="text" presStyleLbl="fgAcc0" presStyleIdx="1" presStyleCnt="3">
        <dgm:presLayoutVars>
          <dgm:chPref val="3"/>
        </dgm:presLayoutVars>
      </dgm:prSet>
      <dgm:spPr/>
    </dgm:pt>
    <dgm:pt modelId="{67BD1C9C-9312-D749-B696-3962E30F1602}" type="pres">
      <dgm:prSet presAssocID="{511EADD7-25E0-4A46-A82B-A74EA8ABAB3C}" presName="hierChild2" presStyleCnt="0"/>
      <dgm:spPr/>
    </dgm:pt>
    <dgm:pt modelId="{7E65388A-7235-8745-9786-39AF60704F76}" type="pres">
      <dgm:prSet presAssocID="{2E10E7B6-8949-41F4-BD4D-781343780EAA}" presName="hierRoot1" presStyleCnt="0"/>
      <dgm:spPr/>
    </dgm:pt>
    <dgm:pt modelId="{991F2928-09C0-A24E-918A-1C498C976EFD}" type="pres">
      <dgm:prSet presAssocID="{2E10E7B6-8949-41F4-BD4D-781343780EAA}" presName="composite" presStyleCnt="0"/>
      <dgm:spPr/>
    </dgm:pt>
    <dgm:pt modelId="{8188AB4B-434F-6E4F-B144-53937A902341}" type="pres">
      <dgm:prSet presAssocID="{2E10E7B6-8949-41F4-BD4D-781343780EAA}" presName="background" presStyleLbl="node0" presStyleIdx="2" presStyleCnt="3"/>
      <dgm:spPr/>
    </dgm:pt>
    <dgm:pt modelId="{0C616FEE-6D93-AC4A-BAD1-786C600D41C9}" type="pres">
      <dgm:prSet presAssocID="{2E10E7B6-8949-41F4-BD4D-781343780EAA}" presName="text" presStyleLbl="fgAcc0" presStyleIdx="2" presStyleCnt="3">
        <dgm:presLayoutVars>
          <dgm:chPref val="3"/>
        </dgm:presLayoutVars>
      </dgm:prSet>
      <dgm:spPr/>
    </dgm:pt>
    <dgm:pt modelId="{2A54C4F4-7488-8149-B929-D25C418D945C}" type="pres">
      <dgm:prSet presAssocID="{2E10E7B6-8949-41F4-BD4D-781343780EAA}" presName="hierChild2" presStyleCnt="0"/>
      <dgm:spPr/>
    </dgm:pt>
  </dgm:ptLst>
  <dgm:cxnLst>
    <dgm:cxn modelId="{2CD52906-BF36-4A89-A671-ED258362488C}" srcId="{267A0946-B400-49D4-B70D-06A8A734BC7B}" destId="{511EADD7-25E0-4A46-A82B-A74EA8ABAB3C}" srcOrd="1" destOrd="0" parTransId="{CCD0ED4F-B7EE-46A5-81A6-D0D645080DB2}" sibTransId="{484ACA79-D527-4E90-AE74-09023BAB072D}"/>
    <dgm:cxn modelId="{4BF48F56-C7E3-2F43-8104-C1DE7170B33B}" type="presOf" srcId="{511EADD7-25E0-4A46-A82B-A74EA8ABAB3C}" destId="{87B14471-E9F1-3E44-B385-F02EB4D53A53}" srcOrd="0" destOrd="0" presId="urn:microsoft.com/office/officeart/2005/8/layout/hierarchy1"/>
    <dgm:cxn modelId="{A98D6669-2D09-4E18-A34A-BDADFADA8F3C}" srcId="{267A0946-B400-49D4-B70D-06A8A734BC7B}" destId="{2E10E7B6-8949-41F4-BD4D-781343780EAA}" srcOrd="2" destOrd="0" parTransId="{9CAFFC09-FBC1-4460-AA98-97D89D38B803}" sibTransId="{60D8785E-5027-43C5-954B-64033A87C6CC}"/>
    <dgm:cxn modelId="{3363CD88-D341-4D41-B5EC-7A1A9D1F2ADB}" type="presOf" srcId="{2E10E7B6-8949-41F4-BD4D-781343780EAA}" destId="{0C616FEE-6D93-AC4A-BAD1-786C600D41C9}" srcOrd="0" destOrd="0" presId="urn:microsoft.com/office/officeart/2005/8/layout/hierarchy1"/>
    <dgm:cxn modelId="{69A978B5-0053-CD45-9ECF-BDCF704E9F3B}" type="presOf" srcId="{AB00A95D-15B5-4DC9-9546-2AD8E8256780}" destId="{612AF025-A16B-E046-BE8A-F1BBCAA22596}" srcOrd="0" destOrd="0" presId="urn:microsoft.com/office/officeart/2005/8/layout/hierarchy1"/>
    <dgm:cxn modelId="{1E6A3BC1-397B-436A-A801-1211A76BEABC}" srcId="{267A0946-B400-49D4-B70D-06A8A734BC7B}" destId="{AB00A95D-15B5-4DC9-9546-2AD8E8256780}" srcOrd="0" destOrd="0" parTransId="{11D8F1BD-DAF6-4E51-89E5-09380429D910}" sibTransId="{5C9DD9EE-7C3C-4617-8934-A24862ABAB24}"/>
    <dgm:cxn modelId="{64D3B3DE-B64C-D748-8B6F-26A72E1A3D66}" type="presOf" srcId="{267A0946-B400-49D4-B70D-06A8A734BC7B}" destId="{C69371EA-1F2F-8848-8B7A-72966438DA45}" srcOrd="0" destOrd="0" presId="urn:microsoft.com/office/officeart/2005/8/layout/hierarchy1"/>
    <dgm:cxn modelId="{201E1CD7-9A20-5B47-8154-EA14F54AB668}" type="presParOf" srcId="{C69371EA-1F2F-8848-8B7A-72966438DA45}" destId="{73B798AE-8A13-4A40-86AB-E619111BCF5F}" srcOrd="0" destOrd="0" presId="urn:microsoft.com/office/officeart/2005/8/layout/hierarchy1"/>
    <dgm:cxn modelId="{F8821F31-569B-9A4D-8CF1-306B660BEBDA}" type="presParOf" srcId="{73B798AE-8A13-4A40-86AB-E619111BCF5F}" destId="{2857E5FC-D784-4242-9CF4-FC0CED0A45C1}" srcOrd="0" destOrd="0" presId="urn:microsoft.com/office/officeart/2005/8/layout/hierarchy1"/>
    <dgm:cxn modelId="{62562CCE-7B2F-3A42-BC0F-0781945C173C}" type="presParOf" srcId="{2857E5FC-D784-4242-9CF4-FC0CED0A45C1}" destId="{09C87417-8B3B-F043-9890-4E789C198032}" srcOrd="0" destOrd="0" presId="urn:microsoft.com/office/officeart/2005/8/layout/hierarchy1"/>
    <dgm:cxn modelId="{0D177116-3136-9945-95FA-D476CA307724}" type="presParOf" srcId="{2857E5FC-D784-4242-9CF4-FC0CED0A45C1}" destId="{612AF025-A16B-E046-BE8A-F1BBCAA22596}" srcOrd="1" destOrd="0" presId="urn:microsoft.com/office/officeart/2005/8/layout/hierarchy1"/>
    <dgm:cxn modelId="{180E50D0-CF16-8D46-B248-4A05E9016244}" type="presParOf" srcId="{73B798AE-8A13-4A40-86AB-E619111BCF5F}" destId="{C3782070-4998-9848-909E-94C636C1576F}" srcOrd="1" destOrd="0" presId="urn:microsoft.com/office/officeart/2005/8/layout/hierarchy1"/>
    <dgm:cxn modelId="{867B5C88-6FF6-F545-A874-40392B97F3E2}" type="presParOf" srcId="{C69371EA-1F2F-8848-8B7A-72966438DA45}" destId="{77175D0B-E11E-4B42-9B36-D8D5C612179C}" srcOrd="1" destOrd="0" presId="urn:microsoft.com/office/officeart/2005/8/layout/hierarchy1"/>
    <dgm:cxn modelId="{DF0A879F-5A0A-0149-9E62-2DC463DFA215}" type="presParOf" srcId="{77175D0B-E11E-4B42-9B36-D8D5C612179C}" destId="{C47F51B1-C8A1-264F-8677-416DCB1BE8A7}" srcOrd="0" destOrd="0" presId="urn:microsoft.com/office/officeart/2005/8/layout/hierarchy1"/>
    <dgm:cxn modelId="{BE902D9C-450B-5245-A2B0-E7168F6CB340}" type="presParOf" srcId="{C47F51B1-C8A1-264F-8677-416DCB1BE8A7}" destId="{CF6D5918-4618-B145-AD87-B2077961FB68}" srcOrd="0" destOrd="0" presId="urn:microsoft.com/office/officeart/2005/8/layout/hierarchy1"/>
    <dgm:cxn modelId="{A76FDF1E-6E0D-8C4F-A5E9-A268B25153EC}" type="presParOf" srcId="{C47F51B1-C8A1-264F-8677-416DCB1BE8A7}" destId="{87B14471-E9F1-3E44-B385-F02EB4D53A53}" srcOrd="1" destOrd="0" presId="urn:microsoft.com/office/officeart/2005/8/layout/hierarchy1"/>
    <dgm:cxn modelId="{765CEC10-6B75-BB43-9098-5A0289B8C9A0}" type="presParOf" srcId="{77175D0B-E11E-4B42-9B36-D8D5C612179C}" destId="{67BD1C9C-9312-D749-B696-3962E30F1602}" srcOrd="1" destOrd="0" presId="urn:microsoft.com/office/officeart/2005/8/layout/hierarchy1"/>
    <dgm:cxn modelId="{20B35E0F-2C3D-F74D-A9CC-01389E42BB31}" type="presParOf" srcId="{C69371EA-1F2F-8848-8B7A-72966438DA45}" destId="{7E65388A-7235-8745-9786-39AF60704F76}" srcOrd="2" destOrd="0" presId="urn:microsoft.com/office/officeart/2005/8/layout/hierarchy1"/>
    <dgm:cxn modelId="{0973F68F-7789-CB4C-AE9C-E698CAC3214A}" type="presParOf" srcId="{7E65388A-7235-8745-9786-39AF60704F76}" destId="{991F2928-09C0-A24E-918A-1C498C976EFD}" srcOrd="0" destOrd="0" presId="urn:microsoft.com/office/officeart/2005/8/layout/hierarchy1"/>
    <dgm:cxn modelId="{D09F48DD-4916-DE40-A4CB-0774013FFD3D}" type="presParOf" srcId="{991F2928-09C0-A24E-918A-1C498C976EFD}" destId="{8188AB4B-434F-6E4F-B144-53937A902341}" srcOrd="0" destOrd="0" presId="urn:microsoft.com/office/officeart/2005/8/layout/hierarchy1"/>
    <dgm:cxn modelId="{FD91D7F7-D0EA-F54F-833F-2DD973ADEB6F}" type="presParOf" srcId="{991F2928-09C0-A24E-918A-1C498C976EFD}" destId="{0C616FEE-6D93-AC4A-BAD1-786C600D41C9}" srcOrd="1" destOrd="0" presId="urn:microsoft.com/office/officeart/2005/8/layout/hierarchy1"/>
    <dgm:cxn modelId="{8CC57F4D-B8CD-F84D-8B22-652C5032F4CA}" type="presParOf" srcId="{7E65388A-7235-8745-9786-39AF60704F76}" destId="{2A54C4F4-7488-8149-B929-D25C418D94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87417-8B3B-F043-9890-4E789C198032}">
      <dsp:nvSpPr>
        <dsp:cNvPr id="0" name=""/>
        <dsp:cNvSpPr/>
      </dsp:nvSpPr>
      <dsp:spPr>
        <a:xfrm>
          <a:off x="0" y="411912"/>
          <a:ext cx="2887252" cy="1833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2AF025-A16B-E046-BE8A-F1BBCAA22596}">
      <dsp:nvSpPr>
        <dsp:cNvPr id="0" name=""/>
        <dsp:cNvSpPr/>
      </dsp:nvSpPr>
      <dsp:spPr>
        <a:xfrm>
          <a:off x="320805" y="716678"/>
          <a:ext cx="2887252" cy="183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Eduardo Quin</a:t>
          </a:r>
        </a:p>
      </dsp:txBody>
      <dsp:txXfrm>
        <a:off x="374504" y="770377"/>
        <a:ext cx="2779854" cy="1726007"/>
      </dsp:txXfrm>
    </dsp:sp>
    <dsp:sp modelId="{CF6D5918-4618-B145-AD87-B2077961FB68}">
      <dsp:nvSpPr>
        <dsp:cNvPr id="0" name=""/>
        <dsp:cNvSpPr/>
      </dsp:nvSpPr>
      <dsp:spPr>
        <a:xfrm>
          <a:off x="3528863" y="411912"/>
          <a:ext cx="2887252" cy="1833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B14471-E9F1-3E44-B385-F02EB4D53A53}">
      <dsp:nvSpPr>
        <dsp:cNvPr id="0" name=""/>
        <dsp:cNvSpPr/>
      </dsp:nvSpPr>
      <dsp:spPr>
        <a:xfrm>
          <a:off x="3849669" y="716678"/>
          <a:ext cx="2887252" cy="183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Anthony Segovia</a:t>
          </a:r>
        </a:p>
      </dsp:txBody>
      <dsp:txXfrm>
        <a:off x="3903368" y="770377"/>
        <a:ext cx="2779854" cy="1726007"/>
      </dsp:txXfrm>
    </dsp:sp>
    <dsp:sp modelId="{8188AB4B-434F-6E4F-B144-53937A902341}">
      <dsp:nvSpPr>
        <dsp:cNvPr id="0" name=""/>
        <dsp:cNvSpPr/>
      </dsp:nvSpPr>
      <dsp:spPr>
        <a:xfrm>
          <a:off x="7057727" y="411912"/>
          <a:ext cx="2887252" cy="1833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616FEE-6D93-AC4A-BAD1-786C600D41C9}">
      <dsp:nvSpPr>
        <dsp:cNvPr id="0" name=""/>
        <dsp:cNvSpPr/>
      </dsp:nvSpPr>
      <dsp:spPr>
        <a:xfrm>
          <a:off x="7378533" y="716678"/>
          <a:ext cx="2887252" cy="183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Clifford Charles</a:t>
          </a:r>
        </a:p>
      </dsp:txBody>
      <dsp:txXfrm>
        <a:off x="7432232" y="770377"/>
        <a:ext cx="2779854" cy="1726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6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1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37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31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79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8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03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60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1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08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824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76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57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86804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285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57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6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83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2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6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4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9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9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1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8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2" r:id="rId5"/>
    <p:sldLayoutId id="2147483663" r:id="rId6"/>
    <p:sldLayoutId id="2147483669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4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Blue and orange Colour Powder background">
            <a:extLst>
              <a:ext uri="{FF2B5EF4-FFF2-40B4-BE49-F238E27FC236}">
                <a16:creationId xmlns:a16="http://schemas.microsoft.com/office/drawing/2014/main" id="{5C990238-92D5-43FB-93FF-B42A694652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837" b="128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45C287-571C-EB46-8263-36F4C4E5B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878E2-EF1A-1042-BE29-A12609BFB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/>
              <a:t>UM BC CLASS</a:t>
            </a:r>
          </a:p>
          <a:p>
            <a:r>
              <a:rPr lang="en-US"/>
              <a:t>Food Analytics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8402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834B-56EC-164B-A1FF-C1162385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Habits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85B75-D10B-8541-A54F-724458E6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1E0B5-5E67-B74A-98EC-2A47D3F83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Contributors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15B8A1-EC27-4AE7-A0C6-8A8BED6E0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488899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88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egetables and fruits in a row">
            <a:extLst>
              <a:ext uri="{FF2B5EF4-FFF2-40B4-BE49-F238E27FC236}">
                <a16:creationId xmlns:a16="http://schemas.microsoft.com/office/drawing/2014/main" id="{677E7334-32BC-4E3D-BAB6-5C87EFA0D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-7237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869704-A797-1044-8ED1-3AF4CA8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Food Popularity 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B77A-2F0A-424C-B7B3-42DB51613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>
              <a:buClr>
                <a:srgbClr val="EDA127"/>
              </a:buClr>
            </a:pPr>
            <a:r>
              <a:rPr lang="en-US" dirty="0"/>
              <a:t>Comparison of different general food topics by region</a:t>
            </a:r>
          </a:p>
          <a:p>
            <a:pPr>
              <a:buClr>
                <a:srgbClr val="EDA127"/>
              </a:buClr>
            </a:pPr>
            <a:r>
              <a:rPr lang="en-US" dirty="0"/>
              <a:t>Visualize various data points to give clear insights</a:t>
            </a:r>
          </a:p>
          <a:p>
            <a:pPr>
              <a:buClr>
                <a:srgbClr val="EDA127"/>
              </a:buClr>
            </a:pPr>
            <a:r>
              <a:rPr lang="en-US" dirty="0"/>
              <a:t>Historical information over the last five years and growth among categories</a:t>
            </a:r>
          </a:p>
        </p:txBody>
      </p:sp>
    </p:spTree>
    <p:extLst>
      <p:ext uri="{BB962C8B-B14F-4D97-AF65-F5344CB8AC3E}">
        <p14:creationId xmlns:p14="http://schemas.microsoft.com/office/powerpoint/2010/main" val="2887483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1EC7-D943-C649-A122-D0AD16B4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ED561-FF39-E540-A558-90B6516D0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use cases for the data analytics:</a:t>
            </a:r>
          </a:p>
          <a:p>
            <a:r>
              <a:rPr lang="en-US" dirty="0"/>
              <a:t>Farmers</a:t>
            </a:r>
          </a:p>
          <a:p>
            <a:r>
              <a:rPr lang="en-US" dirty="0"/>
              <a:t>Restauranteur</a:t>
            </a:r>
          </a:p>
          <a:p>
            <a:r>
              <a:rPr lang="en-US" dirty="0"/>
              <a:t>Marketing/Advertising</a:t>
            </a:r>
          </a:p>
          <a:p>
            <a:r>
              <a:rPr lang="en-US" dirty="0"/>
              <a:t>Caterers</a:t>
            </a:r>
          </a:p>
        </p:txBody>
      </p:sp>
    </p:spTree>
    <p:extLst>
      <p:ext uri="{BB962C8B-B14F-4D97-AF65-F5344CB8AC3E}">
        <p14:creationId xmlns:p14="http://schemas.microsoft.com/office/powerpoint/2010/main" val="178803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88699-C73A-064E-9D5F-44D16965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Comparison of Food By Region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3654ED-9B0C-4ED7-9B58-E9D76E8A7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3EA6A7-851A-A146-85ED-A2EAB61FC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02" t="41108" r="40672" b="9476"/>
          <a:stretch/>
        </p:blipFill>
        <p:spPr>
          <a:xfrm>
            <a:off x="3977969" y="3426233"/>
            <a:ext cx="3832412" cy="3389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8C3783-FA9C-4C40-A375-ED7EE70A7B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81" t="37196" r="41953" b="13387"/>
          <a:stretch/>
        </p:blipFill>
        <p:spPr>
          <a:xfrm>
            <a:off x="163845" y="3468988"/>
            <a:ext cx="3650279" cy="338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3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A655-6CCE-DA41-8760-E1D8EF59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Interest Over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46EDB5-3CC1-144B-B243-4C2D6075C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186" t="42828" r="23763" b="3787"/>
          <a:stretch/>
        </p:blipFill>
        <p:spPr>
          <a:xfrm>
            <a:off x="188258" y="1211956"/>
            <a:ext cx="8807824" cy="56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8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2F77-80B6-3645-8626-E9537A6D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Interest Over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81A57B-AD3C-3E4A-8DAE-575BA7DEE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635" t="24297" r="13531" b="15175"/>
          <a:stretch/>
        </p:blipFill>
        <p:spPr>
          <a:xfrm>
            <a:off x="201706" y="1272732"/>
            <a:ext cx="8538882" cy="55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8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F758-A2AE-2E40-9A8F-8F01920D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Interest Over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17B587-FBD8-7649-987A-E76279376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635" t="25388" r="11084" b="14107"/>
          <a:stretch/>
        </p:blipFill>
        <p:spPr>
          <a:xfrm>
            <a:off x="215153" y="1142999"/>
            <a:ext cx="9090212" cy="570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5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79B6-12D4-6C48-85EC-D6174D55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on Over Time and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90CA-2EC9-B544-BE4F-32A21C6D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Pizza in the dominant food category with little to no growth in the last five years in terms of popularity</a:t>
            </a:r>
          </a:p>
          <a:p>
            <a:r>
              <a:rPr lang="en-US" dirty="0"/>
              <a:t>Tampa serves as an outlier for this as pizza has lost popularity but still is the dominant food category</a:t>
            </a:r>
          </a:p>
          <a:p>
            <a:r>
              <a:rPr lang="en-US" dirty="0"/>
              <a:t>Sushi experienced the biggest change in growth out of all of the food categories except for in the region of Tampa where the sushi category stayed flat</a:t>
            </a:r>
          </a:p>
          <a:p>
            <a:r>
              <a:rPr lang="en-US" dirty="0"/>
              <a:t>Vegetarian and Sushi grew parallel with each other being a possible change in younger demographics preferences</a:t>
            </a:r>
          </a:p>
          <a:p>
            <a:r>
              <a:rPr lang="en-US" dirty="0"/>
              <a:t>Another surprise is that seafood was flat </a:t>
            </a:r>
          </a:p>
        </p:txBody>
      </p:sp>
    </p:spTree>
    <p:extLst>
      <p:ext uri="{BB962C8B-B14F-4D97-AF65-F5344CB8AC3E}">
        <p14:creationId xmlns:p14="http://schemas.microsoft.com/office/powerpoint/2010/main" val="324375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2CC0-C791-E049-9EF9-19BE3431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Dish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F299-881D-3841-BC38-42D1FF63B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0631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321C1D"/>
      </a:dk2>
      <a:lt2>
        <a:srgbClr val="F0F2F3"/>
      </a:lt2>
      <a:accent1>
        <a:srgbClr val="C3784D"/>
      </a:accent1>
      <a:accent2>
        <a:srgbClr val="B13B41"/>
      </a:accent2>
      <a:accent3>
        <a:srgbClr val="C34D84"/>
      </a:accent3>
      <a:accent4>
        <a:srgbClr val="B13BA3"/>
      </a:accent4>
      <a:accent5>
        <a:srgbClr val="A04DC3"/>
      </a:accent5>
      <a:accent6>
        <a:srgbClr val="5E3CB2"/>
      </a:accent6>
      <a:hlink>
        <a:srgbClr val="3F90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181</Words>
  <Application>Microsoft Macintosh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 3</vt:lpstr>
      <vt:lpstr>BrushVTI</vt:lpstr>
      <vt:lpstr>Wisp</vt:lpstr>
      <vt:lpstr>Project 1</vt:lpstr>
      <vt:lpstr>Food Popularity Data Analytics</vt:lpstr>
      <vt:lpstr>Aims of Project</vt:lpstr>
      <vt:lpstr>Comparison of Food By Region</vt:lpstr>
      <vt:lpstr>Comparison of Interest Over Time</vt:lpstr>
      <vt:lpstr>Comparison of Interest Over Time</vt:lpstr>
      <vt:lpstr>Comparison of Interest Over Time</vt:lpstr>
      <vt:lpstr>Insights on Over Time and Comparisons</vt:lpstr>
      <vt:lpstr>Dish Comparison</vt:lpstr>
      <vt:lpstr>Consumer Habits</vt:lpstr>
      <vt:lpstr>Contributors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Clifford Charles</dc:creator>
  <cp:lastModifiedBy>Clifford Charles</cp:lastModifiedBy>
  <cp:revision>1</cp:revision>
  <dcterms:created xsi:type="dcterms:W3CDTF">2022-02-05T16:33:04Z</dcterms:created>
  <dcterms:modified xsi:type="dcterms:W3CDTF">2022-02-05T20:10:11Z</dcterms:modified>
</cp:coreProperties>
</file>