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0"/>
  </p:notesMasterIdLst>
  <p:sldIdLst>
    <p:sldId id="256" r:id="rId5"/>
    <p:sldId id="286" r:id="rId6"/>
    <p:sldId id="284" r:id="rId7"/>
    <p:sldId id="287"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8" autoAdjust="0"/>
  </p:normalViewPr>
  <p:slideViewPr>
    <p:cSldViewPr snapToGrid="0">
      <p:cViewPr varScale="1">
        <p:scale>
          <a:sx n="103" d="100"/>
          <a:sy n="103" d="100"/>
        </p:scale>
        <p:origin x="13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9/2/2022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318054" y="2322040"/>
            <a:ext cx="9144000" cy="1790700"/>
          </a:xfrm>
        </p:spPr>
        <p:txBody>
          <a:bodyPr/>
          <a:lstStyle/>
          <a:p>
            <a:pPr algn="ctr"/>
            <a:r>
              <a:rPr lang="en-US" b="1" dirty="0" smtClean="0"/>
              <a:t>Proposal for the adoption of Continuous Integration/</a:t>
            </a:r>
            <a:br>
              <a:rPr lang="en-US" b="1" dirty="0" smtClean="0"/>
            </a:br>
            <a:r>
              <a:rPr lang="en-US" b="1" dirty="0" smtClean="0"/>
              <a:t>Continuous Deployment</a:t>
            </a:r>
            <a:endParaRPr lang="en-US" b="1"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4433" y="1604211"/>
            <a:ext cx="10983133" cy="4572752"/>
          </a:xfrm>
        </p:spPr>
        <p:txBody>
          <a:bodyPr>
            <a:normAutofit lnSpcReduction="10000"/>
          </a:bodyPr>
          <a:lstStyle/>
          <a:p>
            <a:pPr algn="just">
              <a:lnSpc>
                <a:spcPct val="150000"/>
              </a:lnSpc>
            </a:pPr>
            <a:r>
              <a:rPr lang="en-US" sz="2000" dirty="0" smtClean="0"/>
              <a:t>CI, or Continuous Integration, simply means the process of streamlining incremental code changes/commits from our different developers and automating it in such a way that eliminates/reduces merge conflicts through automated tests that check for bugs and errors without any need for human interaction. </a:t>
            </a:r>
          </a:p>
          <a:p>
            <a:pPr algn="just">
              <a:lnSpc>
                <a:spcPct val="150000"/>
              </a:lnSpc>
            </a:pPr>
            <a:endParaRPr lang="en-US" sz="2000" dirty="0" smtClean="0"/>
          </a:p>
          <a:p>
            <a:pPr algn="just">
              <a:lnSpc>
                <a:spcPct val="150000"/>
              </a:lnSpc>
            </a:pPr>
            <a:endParaRPr lang="en-US" sz="2000" dirty="0" smtClean="0"/>
          </a:p>
          <a:p>
            <a:pPr algn="just">
              <a:lnSpc>
                <a:spcPct val="150000"/>
              </a:lnSpc>
            </a:pPr>
            <a:r>
              <a:rPr lang="en-US" sz="2000" dirty="0" smtClean="0"/>
              <a:t>CD, or Continuous Deployment, automates the deployment of production-ready code (code that has passed all tests) directly into production with the most minimum amount of downtime. </a:t>
            </a:r>
            <a:endParaRPr lang="en-US" sz="2000" dirty="0"/>
          </a:p>
          <a:p>
            <a:pPr algn="just">
              <a:lnSpc>
                <a:spcPct val="150000"/>
              </a:lnSpc>
            </a:pPr>
            <a:endParaRPr lang="en-US" sz="2000" dirty="0" smtClean="0"/>
          </a:p>
          <a:p>
            <a:pPr algn="just">
              <a:lnSpc>
                <a:spcPct val="150000"/>
              </a:lnSpc>
            </a:pPr>
            <a:endParaRPr lang="en-US" sz="2000" dirty="0"/>
          </a:p>
        </p:txBody>
      </p:sp>
      <p:sp>
        <p:nvSpPr>
          <p:cNvPr id="3" name="Title 2"/>
          <p:cNvSpPr>
            <a:spLocks noGrp="1"/>
          </p:cNvSpPr>
          <p:nvPr>
            <p:ph type="title"/>
          </p:nvPr>
        </p:nvSpPr>
        <p:spPr/>
        <p:txBody>
          <a:bodyPr>
            <a:normAutofit/>
          </a:bodyPr>
          <a:lstStyle/>
          <a:p>
            <a:r>
              <a:rPr lang="en-US" dirty="0" smtClean="0"/>
              <a:t>What is CI, what is CD?</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62972" b="7912"/>
          <a:stretch/>
        </p:blipFill>
        <p:spPr>
          <a:xfrm>
            <a:off x="2712616" y="3750906"/>
            <a:ext cx="5715000" cy="998376"/>
          </a:xfrm>
          <a:prstGeom prst="rect">
            <a:avLst/>
          </a:prstGeom>
        </p:spPr>
      </p:pic>
    </p:spTree>
    <p:extLst>
      <p:ext uri="{BB962C8B-B14F-4D97-AF65-F5344CB8AC3E}">
        <p14:creationId xmlns:p14="http://schemas.microsoft.com/office/powerpoint/2010/main" val="93029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4433" y="1604211"/>
            <a:ext cx="6860057" cy="2407952"/>
          </a:xfrm>
        </p:spPr>
        <p:txBody>
          <a:bodyPr>
            <a:normAutofit/>
          </a:bodyPr>
          <a:lstStyle/>
          <a:p>
            <a:pPr algn="just">
              <a:lnSpc>
                <a:spcPct val="150000"/>
              </a:lnSpc>
            </a:pPr>
            <a:r>
              <a:rPr lang="en-US" sz="2000" dirty="0" smtClean="0"/>
              <a:t>Adopting Continuous Integration and Continuous Deployment into our operations will introduce some level of automation into how our software is delivered right from our code repository </a:t>
            </a:r>
            <a:r>
              <a:rPr lang="en-US" sz="2000" dirty="0"/>
              <a:t>o</a:t>
            </a:r>
            <a:r>
              <a:rPr lang="en-US" sz="2000" dirty="0" smtClean="0"/>
              <a:t>nto our production environment and made available to our end users. </a:t>
            </a:r>
          </a:p>
        </p:txBody>
      </p:sp>
      <p:sp>
        <p:nvSpPr>
          <p:cNvPr id="3" name="Title 2"/>
          <p:cNvSpPr>
            <a:spLocks noGrp="1"/>
          </p:cNvSpPr>
          <p:nvPr>
            <p:ph type="title"/>
          </p:nvPr>
        </p:nvSpPr>
        <p:spPr/>
        <p:txBody>
          <a:bodyPr>
            <a:normAutofit/>
          </a:bodyPr>
          <a:lstStyle/>
          <a:p>
            <a:r>
              <a:rPr lang="en-US" dirty="0" smtClean="0"/>
              <a:t>Adopting a Continuous Integration/Continuous Deployment Approach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157" y="1741475"/>
            <a:ext cx="4047409" cy="2270688"/>
          </a:xfrm>
          <a:prstGeom prst="rect">
            <a:avLst/>
          </a:prstGeom>
        </p:spPr>
      </p:pic>
      <p:sp>
        <p:nvSpPr>
          <p:cNvPr id="5" name="Content Placeholder 1"/>
          <p:cNvSpPr txBox="1">
            <a:spLocks/>
          </p:cNvSpPr>
          <p:nvPr/>
        </p:nvSpPr>
        <p:spPr>
          <a:xfrm>
            <a:off x="604435" y="4313197"/>
            <a:ext cx="10983131" cy="45727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1200"/>
              </a:spcAft>
              <a:buSzPct val="25000"/>
              <a:buFont typeface="Segoe UI" panose="020B0502040204020203" pitchFamily="34" charset="0"/>
              <a:buChar char=" "/>
              <a:defRPr sz="1200" kern="1200">
                <a:solidFill>
                  <a:schemeClr val="tx1"/>
                </a:solidFill>
                <a:latin typeface="+mn-lt"/>
                <a:ea typeface="+mn-ea"/>
                <a:cs typeface="+mn-cs"/>
              </a:defRPr>
            </a:lvl1pPr>
            <a:lvl2pPr marL="401638" indent="7938" algn="l" defTabSz="914400" rtl="0" eaLnBrk="1" latinLnBrk="0" hangingPunct="1">
              <a:lnSpc>
                <a:spcPct val="90000"/>
              </a:lnSpc>
              <a:spcBef>
                <a:spcPts val="600"/>
              </a:spcBef>
              <a:spcAft>
                <a:spcPts val="1200"/>
              </a:spcAft>
              <a:buFont typeface="Segoe UI" panose="020B0502040204020203" pitchFamily="34" charset="0"/>
              <a:buChar char=" "/>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Segoe UI" panose="020B0502040204020203" pitchFamily="34" charset="0"/>
              <a:buChar char=" "/>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Segoe UI" panose="020B0502040204020203" pitchFamily="34" charset="0"/>
              <a:buChar char=" "/>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Segoe UI" panose="020B0502040204020203" pitchFamily="34" charset="0"/>
              <a:buChar char=" "/>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smtClean="0"/>
              <a:t>A CI/CD approach will optimize the way we ship code from our staging environment to production, reduce human errors in the deployment process, and ensure we get our codes in the hands of the end-users faster; thus reducing our time-to-market.  </a:t>
            </a:r>
          </a:p>
          <a:p>
            <a:pPr algn="just">
              <a:lnSpc>
                <a:spcPct val="150000"/>
              </a:lnSpc>
            </a:pPr>
            <a:endParaRPr lang="en-US" sz="2000" dirty="0" smtClean="0"/>
          </a:p>
          <a:p>
            <a:pPr algn="just">
              <a:lnSpc>
                <a:spcPct val="150000"/>
              </a:lnSpc>
            </a:pPr>
            <a:endParaRPr lang="en-US" sz="2000" dirty="0" smtClean="0"/>
          </a:p>
          <a:p>
            <a:pPr algn="just">
              <a:lnSpc>
                <a:spcPct val="150000"/>
              </a:lnSpc>
            </a:pPr>
            <a:endParaRPr lang="en-US" sz="2000" dirty="0"/>
          </a:p>
        </p:txBody>
      </p:sp>
    </p:spTree>
    <p:extLst>
      <p:ext uri="{BB962C8B-B14F-4D97-AF65-F5344CB8AC3E}">
        <p14:creationId xmlns:p14="http://schemas.microsoft.com/office/powerpoint/2010/main" val="176266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lnSpc>
                <a:spcPct val="150000"/>
              </a:lnSpc>
            </a:pPr>
            <a:r>
              <a:rPr lang="en-US" sz="2000" dirty="0" smtClean="0"/>
              <a:t>Some of the benefits of adopting a CI/CD approach are:</a:t>
            </a:r>
          </a:p>
          <a:p>
            <a:pPr marL="342900" indent="-342900" algn="just">
              <a:lnSpc>
                <a:spcPct val="150000"/>
              </a:lnSpc>
              <a:buSzPct val="75000"/>
              <a:buFont typeface="Wingdings" panose="05000000000000000000" pitchFamily="2" charset="2"/>
              <a:buChar char="q"/>
            </a:pPr>
            <a:r>
              <a:rPr lang="en-US" sz="2000" dirty="0" smtClean="0"/>
              <a:t>Continuous Integration will improve collaboration between the development teams.</a:t>
            </a:r>
          </a:p>
          <a:p>
            <a:pPr marL="342900" indent="-342900" algn="just">
              <a:lnSpc>
                <a:spcPct val="150000"/>
              </a:lnSpc>
              <a:buSzPct val="75000"/>
              <a:buFont typeface="Wingdings" panose="05000000000000000000" pitchFamily="2" charset="2"/>
              <a:buChar char="q"/>
            </a:pPr>
            <a:r>
              <a:rPr lang="en-US" sz="2000" dirty="0" smtClean="0"/>
              <a:t>Due to continuous and automated tests that follows every merge into the master branch, the quality of our software will be improved because bugs will be detected earlier in the testing phase, rather than after deployment. </a:t>
            </a:r>
          </a:p>
          <a:p>
            <a:pPr marL="342900" indent="-342900" algn="just">
              <a:lnSpc>
                <a:spcPct val="150000"/>
              </a:lnSpc>
              <a:buSzPct val="75000"/>
              <a:buFont typeface="Wingdings" panose="05000000000000000000" pitchFamily="2" charset="2"/>
              <a:buChar char="q"/>
            </a:pPr>
            <a:r>
              <a:rPr lang="en-US" sz="2000" dirty="0" smtClean="0"/>
              <a:t>With Continuous Deployment, we can roll out updates, patches, and fixes to our software product in real-time without any downtime, thus increasing customer retention and satisfaction. </a:t>
            </a:r>
          </a:p>
        </p:txBody>
      </p:sp>
      <p:sp>
        <p:nvSpPr>
          <p:cNvPr id="3" name="Title 2"/>
          <p:cNvSpPr>
            <a:spLocks noGrp="1"/>
          </p:cNvSpPr>
          <p:nvPr>
            <p:ph type="title"/>
          </p:nvPr>
        </p:nvSpPr>
        <p:spPr/>
        <p:txBody>
          <a:bodyPr>
            <a:normAutofit/>
          </a:bodyPr>
          <a:lstStyle/>
          <a:p>
            <a:r>
              <a:rPr lang="en-US" dirty="0" smtClean="0"/>
              <a:t>Why CI/CD?</a:t>
            </a:r>
            <a:endParaRPr lang="en-US" dirty="0"/>
          </a:p>
        </p:txBody>
      </p:sp>
    </p:spTree>
    <p:extLst>
      <p:ext uri="{BB962C8B-B14F-4D97-AF65-F5344CB8AC3E}">
        <p14:creationId xmlns:p14="http://schemas.microsoft.com/office/powerpoint/2010/main" val="355884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42900" indent="-342900" algn="just">
              <a:lnSpc>
                <a:spcPct val="150000"/>
              </a:lnSpc>
              <a:buSzPct val="75000"/>
              <a:buFont typeface="Wingdings" panose="05000000000000000000" pitchFamily="2" charset="2"/>
              <a:buChar char="q"/>
            </a:pPr>
            <a:r>
              <a:rPr lang="en-US" sz="2000" dirty="0"/>
              <a:t>CI/CD will drastically reduce the amount of deployment failures or downtimes experienced due to bad code that was pushed into production. </a:t>
            </a:r>
            <a:endParaRPr lang="en-US" sz="2000" dirty="0" smtClean="0"/>
          </a:p>
          <a:p>
            <a:pPr marL="342900" indent="-342900" algn="just">
              <a:lnSpc>
                <a:spcPct val="150000"/>
              </a:lnSpc>
              <a:buSzPct val="75000"/>
              <a:buFont typeface="Wingdings" panose="05000000000000000000" pitchFamily="2" charset="2"/>
              <a:buChar char="q"/>
            </a:pPr>
            <a:r>
              <a:rPr lang="en-US" sz="2000" dirty="0" smtClean="0"/>
              <a:t>With </a:t>
            </a:r>
            <a:r>
              <a:rPr lang="en-US" sz="2000" dirty="0"/>
              <a:t>Automated testing and deployment, our developers can actually spend more time on “writing codes</a:t>
            </a:r>
            <a:r>
              <a:rPr lang="en-US" sz="2000" dirty="0" smtClean="0"/>
              <a:t>”; thereby improving their efficiency. </a:t>
            </a:r>
          </a:p>
          <a:p>
            <a:pPr marL="342900" indent="-342900" algn="just">
              <a:lnSpc>
                <a:spcPct val="150000"/>
              </a:lnSpc>
              <a:buSzPct val="75000"/>
              <a:buFont typeface="Wingdings" panose="05000000000000000000" pitchFamily="2" charset="2"/>
              <a:buChar char="q"/>
            </a:pPr>
            <a:r>
              <a:rPr lang="en-US" sz="2000" dirty="0" smtClean="0"/>
              <a:t>With </a:t>
            </a:r>
            <a:r>
              <a:rPr lang="en-US" sz="2000" dirty="0"/>
              <a:t>CI/CD, we can easily scale-up/scale-down our infrastructure through automated </a:t>
            </a:r>
            <a:r>
              <a:rPr lang="en-US" sz="2000" dirty="0" smtClean="0"/>
              <a:t>deployment and automated configuration; thereby eliminating the cost of idle resources. </a:t>
            </a:r>
            <a:endParaRPr lang="en-US" sz="2000" dirty="0"/>
          </a:p>
          <a:p>
            <a:pPr marL="342900" indent="-342900" algn="just">
              <a:lnSpc>
                <a:spcPct val="150000"/>
              </a:lnSpc>
              <a:buSzPct val="75000"/>
              <a:buFont typeface="Wingdings" panose="05000000000000000000" pitchFamily="2" charset="2"/>
              <a:buChar char="q"/>
            </a:pPr>
            <a:r>
              <a:rPr lang="en-US" sz="2000" dirty="0" smtClean="0"/>
              <a:t>CI/CD makes it easy to roll back the state to a previous iteration in the event of bugs or inconsistencies in the deployed code.</a:t>
            </a:r>
            <a:endParaRPr lang="en-US" sz="2000" dirty="0"/>
          </a:p>
        </p:txBody>
      </p:sp>
      <p:sp>
        <p:nvSpPr>
          <p:cNvPr id="3" name="Title 2"/>
          <p:cNvSpPr>
            <a:spLocks noGrp="1"/>
          </p:cNvSpPr>
          <p:nvPr>
            <p:ph type="title"/>
          </p:nvPr>
        </p:nvSpPr>
        <p:spPr/>
        <p:txBody>
          <a:bodyPr>
            <a:normAutofit/>
          </a:bodyPr>
          <a:lstStyle/>
          <a:p>
            <a:r>
              <a:rPr lang="en-US" dirty="0" smtClean="0"/>
              <a:t>Why CI/CD?</a:t>
            </a:r>
            <a:endParaRPr lang="en-US" dirty="0"/>
          </a:p>
        </p:txBody>
      </p:sp>
    </p:spTree>
    <p:extLst>
      <p:ext uri="{BB962C8B-B14F-4D97-AF65-F5344CB8AC3E}">
        <p14:creationId xmlns:p14="http://schemas.microsoft.com/office/powerpoint/2010/main" val="3415062957"/>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372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Segoe UI</vt:lpstr>
      <vt:lpstr>Segoe UI Light</vt:lpstr>
      <vt:lpstr>Wingdings</vt:lpstr>
      <vt:lpstr>Get Started with 3D</vt:lpstr>
      <vt:lpstr>Proposal for the adoption of Continuous Integration/ Continuous Deployment</vt:lpstr>
      <vt:lpstr>What is CI, what is CD?</vt:lpstr>
      <vt:lpstr>Adopting a Continuous Integration/Continuous Deployment Approach</vt:lpstr>
      <vt:lpstr>Why CI/CD?</vt:lpstr>
      <vt:lpstr>Why CI/CD?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2022-09-02T06:25:58Z</dcterms:created>
  <dcterms:modified xsi:type="dcterms:W3CDTF">2022-09-03T17:57:29Z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