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74E0E-79DC-44ED-85B8-29001F4ECC44}" type="datetimeFigureOut">
              <a:rPr lang="en-MY" smtClean="0"/>
              <a:t>19/3/2025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3C8A50-2F51-4B58-AE14-4D53B23881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030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74E0E-79DC-44ED-85B8-29001F4ECC44}" type="datetimeFigureOut">
              <a:rPr lang="en-MY" smtClean="0"/>
              <a:t>19/3/2025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3C8A50-2F51-4B58-AE14-4D53B23881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341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74E0E-79DC-44ED-85B8-29001F4ECC44}" type="datetimeFigureOut">
              <a:rPr lang="en-MY" smtClean="0"/>
              <a:t>19/3/2025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3C8A50-2F51-4B58-AE14-4D53B23881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484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74E0E-79DC-44ED-85B8-29001F4ECC44}" type="datetimeFigureOut">
              <a:rPr lang="en-MY" smtClean="0"/>
              <a:t>19/3/2025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3C8A50-2F51-4B58-AE14-4D53B23881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216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74E0E-79DC-44ED-85B8-29001F4ECC44}" type="datetimeFigureOut">
              <a:rPr lang="en-MY" smtClean="0"/>
              <a:t>19/3/2025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3C8A50-2F51-4B58-AE14-4D53B23881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239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74E0E-79DC-44ED-85B8-29001F4ECC44}" type="datetimeFigureOut">
              <a:rPr lang="en-MY" smtClean="0"/>
              <a:t>19/3/2025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3C8A50-2F51-4B58-AE14-4D53B23881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652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74E0E-79DC-44ED-85B8-29001F4ECC44}" type="datetimeFigureOut">
              <a:rPr lang="en-MY" smtClean="0"/>
              <a:t>19/3/2025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3C8A50-2F51-4B58-AE14-4D53B23881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887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74E0E-79DC-44ED-85B8-29001F4ECC44}" type="datetimeFigureOut">
              <a:rPr lang="en-MY" smtClean="0"/>
              <a:t>19/3/2025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3C8A50-2F51-4B58-AE14-4D53B23881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896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74E0E-79DC-44ED-85B8-29001F4ECC44}" type="datetimeFigureOut">
              <a:rPr lang="en-MY" smtClean="0"/>
              <a:t>19/3/2025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3C8A50-2F51-4B58-AE14-4D53B23881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26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74E0E-79DC-44ED-85B8-29001F4ECC44}" type="datetimeFigureOut">
              <a:rPr lang="en-MY" smtClean="0"/>
              <a:t>19/3/2025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3C8A50-2F51-4B58-AE14-4D53B23881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8782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629" y="178067"/>
            <a:ext cx="88167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29" y="1645920"/>
            <a:ext cx="8816742" cy="5034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7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6063-4964-373A-62A8-899C74092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Numerical and Scientific Computing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2D443-665E-6B5D-EBF4-DD37250274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2452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11535A-0CA0-6208-BE00-487D0ED472B3}"/>
              </a:ext>
            </a:extLst>
          </p:cNvPr>
          <p:cNvSpPr txBox="1"/>
          <p:nvPr/>
        </p:nvSpPr>
        <p:spPr>
          <a:xfrm>
            <a:off x="375847" y="638234"/>
            <a:ext cx="52000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endParaRPr lang="en-MY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endParaRPr lang="en-MY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b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sin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AE0C3-A76D-6037-A486-FFF0647F443C}"/>
              </a:ext>
            </a:extLst>
          </p:cNvPr>
          <p:cNvSpPr txBox="1"/>
          <p:nvPr/>
        </p:nvSpPr>
        <p:spPr>
          <a:xfrm>
            <a:off x="4928136" y="537751"/>
            <a:ext cx="384001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Import the plotting module</a:t>
            </a:r>
            <a:endParaRPr lang="en-MY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75A62-5C60-F512-45A4-A42676AB3972}"/>
              </a:ext>
            </a:extLst>
          </p:cNvPr>
          <p:cNvSpPr txBox="1"/>
          <p:nvPr/>
        </p:nvSpPr>
        <p:spPr>
          <a:xfrm>
            <a:off x="5140827" y="1653897"/>
            <a:ext cx="2355243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Plot a sine wave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4328C6-6C8E-CE23-FAD7-AD80A6014A8A}"/>
              </a:ext>
            </a:extLst>
          </p:cNvPr>
          <p:cNvCxnSpPr>
            <a:cxnSpLocks/>
          </p:cNvCxnSpPr>
          <p:nvPr/>
        </p:nvCxnSpPr>
        <p:spPr>
          <a:xfrm>
            <a:off x="505058" y="2430309"/>
            <a:ext cx="4320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9CA7FB-E92A-2939-DB37-A753F7C58401}"/>
              </a:ext>
            </a:extLst>
          </p:cNvPr>
          <p:cNvSpPr txBox="1"/>
          <p:nvPr/>
        </p:nvSpPr>
        <p:spPr>
          <a:xfrm>
            <a:off x="375847" y="2853963"/>
            <a:ext cx="71728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"g"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sin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1B660-32E9-35C0-206F-5209C0AB4A7B}"/>
              </a:ext>
            </a:extLst>
          </p:cNvPr>
          <p:cNvSpPr txBox="1"/>
          <p:nvPr/>
        </p:nvSpPr>
        <p:spPr>
          <a:xfrm>
            <a:off x="4572000" y="3168711"/>
            <a:ext cx="2976696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Multiple plots, customizing colours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BB42BA-EEDE-7875-60FE-D3B155167180}"/>
              </a:ext>
            </a:extLst>
          </p:cNvPr>
          <p:cNvSpPr txBox="1"/>
          <p:nvPr/>
        </p:nvSpPr>
        <p:spPr>
          <a:xfrm>
            <a:off x="375847" y="5346690"/>
            <a:ext cx="62711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rng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default_rng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rng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rng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'.k'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markersize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6FBEA0-4457-B410-0C8E-3510FD2528BB}"/>
              </a:ext>
            </a:extLst>
          </p:cNvPr>
          <p:cNvCxnSpPr>
            <a:cxnSpLocks/>
          </p:cNvCxnSpPr>
          <p:nvPr/>
        </p:nvCxnSpPr>
        <p:spPr>
          <a:xfrm>
            <a:off x="505058" y="4934024"/>
            <a:ext cx="4320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1DD9B2-E048-8EBC-2818-BDE014200336}"/>
              </a:ext>
            </a:extLst>
          </p:cNvPr>
          <p:cNvSpPr txBox="1"/>
          <p:nvPr/>
        </p:nvSpPr>
        <p:spPr>
          <a:xfrm>
            <a:off x="5668800" y="6232003"/>
            <a:ext cx="1956369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Scatterplots</a:t>
            </a:r>
          </a:p>
        </p:txBody>
      </p:sp>
    </p:spTree>
    <p:extLst>
      <p:ext uri="{BB962C8B-B14F-4D97-AF65-F5344CB8AC3E}">
        <p14:creationId xmlns:p14="http://schemas.microsoft.com/office/powerpoint/2010/main" val="1555175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B39485-A18D-F22D-4524-DA57CEBD8B48}"/>
              </a:ext>
            </a:extLst>
          </p:cNvPr>
          <p:cNvSpPr txBox="1"/>
          <p:nvPr/>
        </p:nvSpPr>
        <p:spPr>
          <a:xfrm>
            <a:off x="406959" y="318689"/>
            <a:ext cx="64158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rng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default_rng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rng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rng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nrows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.hist(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.hist(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ABD10-C517-5F0B-2AB3-A55372C2EAEA}"/>
              </a:ext>
            </a:extLst>
          </p:cNvPr>
          <p:cNvSpPr txBox="1"/>
          <p:nvPr/>
        </p:nvSpPr>
        <p:spPr>
          <a:xfrm>
            <a:off x="5994937" y="1195852"/>
            <a:ext cx="1893019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Histograms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3B242-ABFF-C415-97A8-643C15D1E7A1}"/>
              </a:ext>
            </a:extLst>
          </p:cNvPr>
          <p:cNvSpPr txBox="1"/>
          <p:nvPr/>
        </p:nvSpPr>
        <p:spPr>
          <a:xfrm>
            <a:off x="789888" y="2106214"/>
            <a:ext cx="6897099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_ on the left means to ignore the returned value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2005C1-9B10-92D3-4ADD-60A37D598C72}"/>
              </a:ext>
            </a:extLst>
          </p:cNvPr>
          <p:cNvCxnSpPr>
            <a:cxnSpLocks/>
          </p:cNvCxnSpPr>
          <p:nvPr/>
        </p:nvCxnSpPr>
        <p:spPr>
          <a:xfrm>
            <a:off x="505058" y="2924354"/>
            <a:ext cx="4320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1048D9D-7F23-27D0-7DDA-D561CB95E8C2}"/>
              </a:ext>
            </a:extLst>
          </p:cNvPr>
          <p:cNvSpPr txBox="1"/>
          <p:nvPr/>
        </p:nvSpPr>
        <p:spPr>
          <a:xfrm>
            <a:off x="406959" y="3399990"/>
            <a:ext cx="671732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rng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default_rng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rng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MY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make it skewed</a:t>
            </a:r>
            <a:endParaRPr lang="en-MY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nrows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.boxplot(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vert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.hist(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.set_axis_off()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.get_yaxis().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set_visible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.spines[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"top"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set_visible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.spines[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"left"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set_visible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.spines[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"right"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set_visible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2313B-CB49-8F5A-47BB-FA2AF6902CE0}"/>
              </a:ext>
            </a:extLst>
          </p:cNvPr>
          <p:cNvSpPr txBox="1"/>
          <p:nvPr/>
        </p:nvSpPr>
        <p:spPr>
          <a:xfrm>
            <a:off x="5876321" y="4402950"/>
            <a:ext cx="1539363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Boxplots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04D10-5F5E-FAFB-D43F-F547741CAFA2}"/>
              </a:ext>
            </a:extLst>
          </p:cNvPr>
          <p:cNvSpPr txBox="1"/>
          <p:nvPr/>
        </p:nvSpPr>
        <p:spPr>
          <a:xfrm>
            <a:off x="6177772" y="5623168"/>
            <a:ext cx="246381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Customizations!</a:t>
            </a:r>
          </a:p>
        </p:txBody>
      </p:sp>
    </p:spTree>
    <p:extLst>
      <p:ext uri="{BB962C8B-B14F-4D97-AF65-F5344CB8AC3E}">
        <p14:creationId xmlns:p14="http://schemas.microsoft.com/office/powerpoint/2010/main" val="43563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DCB1E7-2727-F504-E379-B71363BD1750}"/>
              </a:ext>
            </a:extLst>
          </p:cNvPr>
          <p:cNvSpPr txBox="1"/>
          <p:nvPr/>
        </p:nvSpPr>
        <p:spPr>
          <a:xfrm>
            <a:off x="406959" y="287877"/>
            <a:ext cx="55316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yy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meshgrid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xx</a:t>
            </a: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yy</a:t>
            </a: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ncols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.imshow(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.imshow(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cmap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2B7E72-33A4-C00C-CDE3-0F311A4AFC5B}"/>
              </a:ext>
            </a:extLst>
          </p:cNvPr>
          <p:cNvCxnSpPr>
            <a:cxnSpLocks/>
          </p:cNvCxnSpPr>
          <p:nvPr/>
        </p:nvCxnSpPr>
        <p:spPr>
          <a:xfrm>
            <a:off x="505058" y="2622901"/>
            <a:ext cx="4320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E9B2B1E-AE3A-1988-094E-9BA5A616899F}"/>
              </a:ext>
            </a:extLst>
          </p:cNvPr>
          <p:cNvSpPr txBox="1"/>
          <p:nvPr/>
        </p:nvSpPr>
        <p:spPr>
          <a:xfrm>
            <a:off x="5938577" y="433851"/>
            <a:ext cx="2869786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A (grayscale) image is just a 2D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C3123-EB88-5F51-E654-E30A34C997A3}"/>
              </a:ext>
            </a:extLst>
          </p:cNvPr>
          <p:cNvSpPr txBox="1"/>
          <p:nvPr/>
        </p:nvSpPr>
        <p:spPr>
          <a:xfrm>
            <a:off x="406959" y="3027802"/>
            <a:ext cx="59837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rng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default_rng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rng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integers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imshow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MY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scale to ≈8-bit</a:t>
            </a:r>
            <a:endParaRPr lang="en-MY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[:,:,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B6CF85-8FC8-86AC-F6D7-1134FFA72A8A}"/>
              </a:ext>
            </a:extLst>
          </p:cNvPr>
          <p:cNvSpPr txBox="1"/>
          <p:nvPr/>
        </p:nvSpPr>
        <p:spPr>
          <a:xfrm>
            <a:off x="5123951" y="3984119"/>
            <a:ext cx="3173603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A colour (RGB) image is just a “3D”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1D1DE-10FC-FD17-9B7F-EC315A3AF242}"/>
              </a:ext>
            </a:extLst>
          </p:cNvPr>
          <p:cNvSpPr txBox="1"/>
          <p:nvPr/>
        </p:nvSpPr>
        <p:spPr>
          <a:xfrm>
            <a:off x="505058" y="5426555"/>
            <a:ext cx="7792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make the top-left yellow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make the bot-right orange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imshow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B5AB48-87D6-1E62-9F70-BD8D06D279A6}"/>
              </a:ext>
            </a:extLst>
          </p:cNvPr>
          <p:cNvCxnSpPr>
            <a:cxnSpLocks/>
          </p:cNvCxnSpPr>
          <p:nvPr/>
        </p:nvCxnSpPr>
        <p:spPr>
          <a:xfrm>
            <a:off x="505058" y="4965842"/>
            <a:ext cx="4320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338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C9114-B415-F3F6-4211-1A14333B776F}"/>
              </a:ext>
            </a:extLst>
          </p:cNvPr>
          <p:cNvSpPr txBox="1"/>
          <p:nvPr/>
        </p:nvSpPr>
        <p:spPr>
          <a:xfrm>
            <a:off x="562741" y="3013502"/>
            <a:ext cx="801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/>
              <a:t>NumPy and Matplotlib are enough to do a </a:t>
            </a:r>
            <a:r>
              <a:rPr lang="en-MY" sz="2400" b="1" i="1" dirty="0"/>
              <a:t>lot</a:t>
            </a:r>
            <a:r>
              <a:rPr lang="en-MY" sz="2400" dirty="0"/>
              <a:t> of scientific computing already. </a:t>
            </a:r>
          </a:p>
        </p:txBody>
      </p:sp>
    </p:spTree>
    <p:extLst>
      <p:ext uri="{BB962C8B-B14F-4D97-AF65-F5344CB8AC3E}">
        <p14:creationId xmlns:p14="http://schemas.microsoft.com/office/powerpoint/2010/main" val="313079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2FBC-9B7E-650F-A39D-0D0FB595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Python and Scientific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6B53-E4FB-A501-57E2-8AF94594D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Python was originally developed as a </a:t>
            </a:r>
            <a:r>
              <a:rPr lang="en-MY" b="1" i="1" dirty="0">
                <a:solidFill>
                  <a:schemeClr val="accent2"/>
                </a:solidFill>
              </a:rPr>
              <a:t>general purpose </a:t>
            </a:r>
            <a:r>
              <a:rPr lang="en-MY" dirty="0"/>
              <a:t>programming language. The basic language:</a:t>
            </a:r>
          </a:p>
          <a:p>
            <a:pPr lvl="1"/>
            <a:r>
              <a:rPr lang="en-MY" dirty="0"/>
              <a:t>Cannot handle matrixes (lists / arrays are not the same thing)</a:t>
            </a:r>
          </a:p>
          <a:p>
            <a:pPr lvl="1"/>
            <a:r>
              <a:rPr lang="en-MY" dirty="0"/>
              <a:t>Is missing a </a:t>
            </a:r>
            <a:r>
              <a:rPr lang="en-MY" b="1" dirty="0"/>
              <a:t>lot</a:t>
            </a:r>
            <a:r>
              <a:rPr lang="en-MY" b="1" i="1" dirty="0"/>
              <a:t> </a:t>
            </a:r>
            <a:r>
              <a:rPr lang="en-MY" dirty="0"/>
              <a:t>of math functionality (e.g., Fourier analysis, polynomials, statistical methods, etc.)</a:t>
            </a:r>
          </a:p>
          <a:p>
            <a:pPr lvl="1"/>
            <a:r>
              <a:rPr lang="en-MY" dirty="0"/>
              <a:t>Has no graphical plotting functions</a:t>
            </a:r>
          </a:p>
          <a:p>
            <a:pPr lvl="1"/>
            <a:r>
              <a:rPr lang="en-MY" dirty="0"/>
              <a:t>Cannot read medical images (DICOM)</a:t>
            </a:r>
          </a:p>
          <a:p>
            <a:r>
              <a:rPr lang="en-MY" dirty="0"/>
              <a:t>But, all of the above (and much more) are freely available from 3</a:t>
            </a:r>
            <a:r>
              <a:rPr lang="en-MY" baseline="30000" dirty="0"/>
              <a:t>rd</a:t>
            </a:r>
            <a:r>
              <a:rPr lang="en-MY" dirty="0"/>
              <a:t> party Python </a:t>
            </a:r>
            <a:r>
              <a:rPr lang="en-MY" b="1" dirty="0">
                <a:solidFill>
                  <a:schemeClr val="accent2"/>
                </a:solidFill>
              </a:rPr>
              <a:t>(scientific) libraries</a:t>
            </a:r>
          </a:p>
        </p:txBody>
      </p:sp>
    </p:spTree>
    <p:extLst>
      <p:ext uri="{BB962C8B-B14F-4D97-AF65-F5344CB8AC3E}">
        <p14:creationId xmlns:p14="http://schemas.microsoft.com/office/powerpoint/2010/main" val="236432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FD60-96E4-44BC-0C63-449BE5C7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0B0AA-2F7A-DB2A-0869-8426D1289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b="1" dirty="0">
                <a:solidFill>
                  <a:schemeClr val="accent2"/>
                </a:solidFill>
              </a:rPr>
              <a:t>Num</a:t>
            </a:r>
            <a:r>
              <a:rPr lang="en-MY" dirty="0"/>
              <a:t>erical </a:t>
            </a:r>
            <a:r>
              <a:rPr lang="en-MY" b="1" dirty="0">
                <a:solidFill>
                  <a:schemeClr val="accent2"/>
                </a:solidFill>
              </a:rPr>
              <a:t>Py</a:t>
            </a:r>
            <a:r>
              <a:rPr lang="en-MY" dirty="0"/>
              <a:t>thon. Adds the basic functionality for numerical computing: </a:t>
            </a:r>
          </a:p>
          <a:p>
            <a:pPr lvl="1"/>
            <a:r>
              <a:rPr lang="en-MY" dirty="0"/>
              <a:t>Matrices and linear algebra</a:t>
            </a:r>
          </a:p>
          <a:p>
            <a:pPr lvl="1"/>
            <a:r>
              <a:rPr lang="en-MY" dirty="0"/>
              <a:t>Fourier analysis and polynomials, etc.</a:t>
            </a:r>
          </a:p>
          <a:p>
            <a:pPr lvl="1"/>
            <a:r>
              <a:rPr lang="en-MY" i="1" dirty="0"/>
              <a:t>It is used by many other scientific computing libraries</a:t>
            </a:r>
          </a:p>
          <a:p>
            <a:r>
              <a:rPr lang="en-MY" dirty="0"/>
              <a:t>New data type: </a:t>
            </a:r>
            <a:r>
              <a:rPr lang="en-MY" b="1" dirty="0">
                <a:solidFill>
                  <a:schemeClr val="accent2"/>
                </a:solidFill>
              </a:rPr>
              <a:t>NumPy array</a:t>
            </a:r>
          </a:p>
          <a:p>
            <a:r>
              <a:rPr lang="en-MY" dirty="0"/>
              <a:t>NumPy arrays feel a bit like Python lists, but:</a:t>
            </a:r>
          </a:p>
          <a:p>
            <a:pPr lvl="1"/>
            <a:r>
              <a:rPr lang="en-MY" dirty="0"/>
              <a:t>Act as </a:t>
            </a:r>
            <a:r>
              <a:rPr lang="en-MY" i="1" dirty="0"/>
              <a:t>n</a:t>
            </a:r>
            <a:r>
              <a:rPr lang="en-MY" dirty="0"/>
              <a:t>-dimensional matrixes (including all matrix operations, i.e., linear algebra)</a:t>
            </a:r>
          </a:p>
          <a:p>
            <a:pPr lvl="1"/>
            <a:r>
              <a:rPr lang="en-MY" dirty="0"/>
              <a:t>Have restrictions: e.g., cannot mix-up strings and numbers in the same array</a:t>
            </a:r>
          </a:p>
        </p:txBody>
      </p:sp>
    </p:spTree>
    <p:extLst>
      <p:ext uri="{BB962C8B-B14F-4D97-AF65-F5344CB8AC3E}">
        <p14:creationId xmlns:p14="http://schemas.microsoft.com/office/powerpoint/2010/main" val="306592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04678CC-5BC9-F4F5-033F-4E15C7283BD3}"/>
              </a:ext>
            </a:extLst>
          </p:cNvPr>
          <p:cNvSpPr txBox="1"/>
          <p:nvPr/>
        </p:nvSpPr>
        <p:spPr>
          <a:xfrm>
            <a:off x="668215" y="1058265"/>
            <a:ext cx="2235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B269E4-CCD3-4C29-3E22-F22259C475AC}"/>
              </a:ext>
            </a:extLst>
          </p:cNvPr>
          <p:cNvSpPr txBox="1"/>
          <p:nvPr/>
        </p:nvSpPr>
        <p:spPr>
          <a:xfrm>
            <a:off x="2752328" y="827432"/>
            <a:ext cx="538416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MY" sz="2400" dirty="0"/>
              <a:t>Error: can’t do math operations on a </a:t>
            </a:r>
            <a:r>
              <a:rPr lang="en-MY" sz="2400" b="1" dirty="0"/>
              <a:t>list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32D959-F6AB-519C-E640-04379CDDC33D}"/>
              </a:ext>
            </a:extLst>
          </p:cNvPr>
          <p:cNvSpPr txBox="1"/>
          <p:nvPr/>
        </p:nvSpPr>
        <p:spPr>
          <a:xfrm>
            <a:off x="668215" y="282883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5866E4-911C-F463-6B55-702A1B554D52}"/>
              </a:ext>
            </a:extLst>
          </p:cNvPr>
          <p:cNvSpPr txBox="1"/>
          <p:nvPr/>
        </p:nvSpPr>
        <p:spPr>
          <a:xfrm>
            <a:off x="3447339" y="2598002"/>
            <a:ext cx="457920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MY" sz="2400" dirty="0"/>
              <a:t>Commonly done to reduce typing</a:t>
            </a:r>
            <a:endParaRPr lang="en-MY" sz="24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0F2694-0625-2D32-E02E-6CC4EE9FDD4B}"/>
              </a:ext>
            </a:extLst>
          </p:cNvPr>
          <p:cNvCxnSpPr>
            <a:cxnSpLocks/>
          </p:cNvCxnSpPr>
          <p:nvPr/>
        </p:nvCxnSpPr>
        <p:spPr>
          <a:xfrm>
            <a:off x="505058" y="2223198"/>
            <a:ext cx="4320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851E328-FC13-8AEB-70C7-E930CB552FD3}"/>
              </a:ext>
            </a:extLst>
          </p:cNvPr>
          <p:cNvSpPr txBox="1"/>
          <p:nvPr/>
        </p:nvSpPr>
        <p:spPr>
          <a:xfrm>
            <a:off x="3971528" y="3434470"/>
            <a:ext cx="310136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MY" sz="2400" dirty="0"/>
              <a:t>Create a </a:t>
            </a:r>
            <a:r>
              <a:rPr lang="en-MY" sz="2400" b="1" dirty="0" err="1"/>
              <a:t>numpy</a:t>
            </a:r>
            <a:r>
              <a:rPr lang="en-MY" sz="2400" b="1" dirty="0"/>
              <a:t> array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5C2DE5-004C-5BA0-A98A-2AC4F7EF7916}"/>
              </a:ext>
            </a:extLst>
          </p:cNvPr>
          <p:cNvSpPr txBox="1"/>
          <p:nvPr/>
        </p:nvSpPr>
        <p:spPr>
          <a:xfrm>
            <a:off x="668215" y="4798919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394A96-2CF5-0278-7CE4-DD15679C9081}"/>
              </a:ext>
            </a:extLst>
          </p:cNvPr>
          <p:cNvCxnSpPr>
            <a:cxnSpLocks/>
          </p:cNvCxnSpPr>
          <p:nvPr/>
        </p:nvCxnSpPr>
        <p:spPr>
          <a:xfrm>
            <a:off x="505058" y="4415413"/>
            <a:ext cx="4320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ED1233A-991B-D3D0-B3F9-A7141198F850}"/>
              </a:ext>
            </a:extLst>
          </p:cNvPr>
          <p:cNvSpPr txBox="1"/>
          <p:nvPr/>
        </p:nvSpPr>
        <p:spPr>
          <a:xfrm>
            <a:off x="5240215" y="4626194"/>
            <a:ext cx="2642198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MY" sz="2400" dirty="0"/>
              <a:t>Create a 2D matrix</a:t>
            </a:r>
            <a:endParaRPr lang="en-MY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F56D4-71E7-EF85-4227-5B40C677B3AD}"/>
              </a:ext>
            </a:extLst>
          </p:cNvPr>
          <p:cNvSpPr txBox="1"/>
          <p:nvPr/>
        </p:nvSpPr>
        <p:spPr>
          <a:xfrm>
            <a:off x="3094743" y="5857614"/>
            <a:ext cx="5041752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By default, all math operations are element-wise</a:t>
            </a:r>
            <a:endParaRPr lang="en-MY" sz="2400" b="1" dirty="0"/>
          </a:p>
        </p:txBody>
      </p:sp>
    </p:spTree>
    <p:extLst>
      <p:ext uri="{BB962C8B-B14F-4D97-AF65-F5344CB8AC3E}">
        <p14:creationId xmlns:p14="http://schemas.microsoft.com/office/powerpoint/2010/main" val="334330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A7280E-1BE5-5B52-B312-2272C292D869}"/>
              </a:ext>
            </a:extLst>
          </p:cNvPr>
          <p:cNvSpPr txBox="1"/>
          <p:nvPr/>
        </p:nvSpPr>
        <p:spPr>
          <a:xfrm>
            <a:off x="505058" y="610107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EFF56-C8C7-3CBE-6341-7DC278BB312E}"/>
              </a:ext>
            </a:extLst>
          </p:cNvPr>
          <p:cNvSpPr txBox="1"/>
          <p:nvPr/>
        </p:nvSpPr>
        <p:spPr>
          <a:xfrm>
            <a:off x="3403216" y="1468800"/>
            <a:ext cx="3695371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MY" sz="2400" b="1" dirty="0"/>
              <a:t>@ </a:t>
            </a:r>
            <a:r>
              <a:rPr lang="en-MY" sz="2400" dirty="0"/>
              <a:t>for matrix multiplication</a:t>
            </a:r>
            <a:endParaRPr lang="en-MY" sz="24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38028B-0EBE-D4A7-BC1B-D0E04830FEDF}"/>
              </a:ext>
            </a:extLst>
          </p:cNvPr>
          <p:cNvCxnSpPr>
            <a:cxnSpLocks/>
          </p:cNvCxnSpPr>
          <p:nvPr/>
        </p:nvCxnSpPr>
        <p:spPr>
          <a:xfrm>
            <a:off x="505058" y="2223198"/>
            <a:ext cx="4320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5327E6-6569-CAFB-178B-07B91947D378}"/>
              </a:ext>
            </a:extLst>
          </p:cNvPr>
          <p:cNvSpPr txBox="1"/>
          <p:nvPr/>
        </p:nvSpPr>
        <p:spPr>
          <a:xfrm>
            <a:off x="505058" y="2635961"/>
            <a:ext cx="45971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B212B-247D-6D82-3860-D2D63BB26B9D}"/>
              </a:ext>
            </a:extLst>
          </p:cNvPr>
          <p:cNvSpPr txBox="1"/>
          <p:nvPr/>
        </p:nvSpPr>
        <p:spPr>
          <a:xfrm>
            <a:off x="4572000" y="2820626"/>
            <a:ext cx="3226084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NumPy has many, many useful functions</a:t>
            </a:r>
            <a:endParaRPr lang="en-MY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CB55D-4F81-2FF4-BA8D-671BD3FDD466}"/>
              </a:ext>
            </a:extLst>
          </p:cNvPr>
          <p:cNvSpPr txBox="1"/>
          <p:nvPr/>
        </p:nvSpPr>
        <p:spPr>
          <a:xfrm>
            <a:off x="749769" y="4687512"/>
            <a:ext cx="6868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/>
              <a:t>Try some out: </a:t>
            </a:r>
            <a:r>
              <a:rPr lang="en-MY" sz="2400" b="1" dirty="0">
                <a:latin typeface="Consolas" panose="020B0609020204030204" pitchFamily="49" charset="0"/>
              </a:rPr>
              <a:t>np.</a:t>
            </a:r>
          </a:p>
          <a:p>
            <a:r>
              <a:rPr lang="en-MY" sz="2400" dirty="0">
                <a:latin typeface="Consolas" panose="020B0609020204030204" pitchFamily="49" charset="0"/>
              </a:rPr>
              <a:t>sin, cos, pi, floor, ceil, </a:t>
            </a:r>
            <a:br>
              <a:rPr lang="en-MY" sz="2400" dirty="0">
                <a:latin typeface="Consolas" panose="020B0609020204030204" pitchFamily="49" charset="0"/>
              </a:rPr>
            </a:br>
            <a:r>
              <a:rPr lang="en-MY" sz="2400" dirty="0">
                <a:latin typeface="Consolas" panose="020B0609020204030204" pitchFamily="49" charset="0"/>
              </a:rPr>
              <a:t>sum, min, max, mean, </a:t>
            </a:r>
            <a:br>
              <a:rPr lang="en-MY" sz="2400" dirty="0">
                <a:latin typeface="Consolas" panose="020B0609020204030204" pitchFamily="49" charset="0"/>
              </a:rPr>
            </a:br>
            <a:r>
              <a:rPr lang="en-MY" sz="2400" dirty="0">
                <a:latin typeface="Consolas" panose="020B0609020204030204" pitchFamily="49" charset="0"/>
              </a:rPr>
              <a:t>exp, log, pow, mod, sqrt, sign,</a:t>
            </a:r>
            <a:r>
              <a:rPr lang="en-MY" sz="2400" dirty="0"/>
              <a:t>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0C5CFB-D12E-5C1B-2895-F3E0A4E9097B}"/>
              </a:ext>
            </a:extLst>
          </p:cNvPr>
          <p:cNvSpPr txBox="1"/>
          <p:nvPr/>
        </p:nvSpPr>
        <p:spPr>
          <a:xfrm>
            <a:off x="5628525" y="4795457"/>
            <a:ext cx="335108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All of them work on both scalars and arrays</a:t>
            </a:r>
            <a:endParaRPr lang="en-MY" sz="2400" b="1" dirty="0"/>
          </a:p>
        </p:txBody>
      </p:sp>
    </p:spTree>
    <p:extLst>
      <p:ext uri="{BB962C8B-B14F-4D97-AF65-F5344CB8AC3E}">
        <p14:creationId xmlns:p14="http://schemas.microsoft.com/office/powerpoint/2010/main" val="172927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9CCCF4-F979-21D3-7072-67C6DB10340D}"/>
              </a:ext>
            </a:extLst>
          </p:cNvPr>
          <p:cNvSpPr txBox="1"/>
          <p:nvPr/>
        </p:nvSpPr>
        <p:spPr>
          <a:xfrm>
            <a:off x="281353" y="3415409"/>
            <a:ext cx="5672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rng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default_rng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rng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integers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CFA387-B01A-F344-AB9F-4CB7445951F2}"/>
              </a:ext>
            </a:extLst>
          </p:cNvPr>
          <p:cNvCxnSpPr>
            <a:cxnSpLocks/>
          </p:cNvCxnSpPr>
          <p:nvPr/>
        </p:nvCxnSpPr>
        <p:spPr>
          <a:xfrm>
            <a:off x="505058" y="4460072"/>
            <a:ext cx="4320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ABFD311-604F-FA9C-F53D-A950C0B623AB}"/>
              </a:ext>
            </a:extLst>
          </p:cNvPr>
          <p:cNvSpPr txBox="1"/>
          <p:nvPr/>
        </p:nvSpPr>
        <p:spPr>
          <a:xfrm>
            <a:off x="5074418" y="2859566"/>
            <a:ext cx="3226084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Create </a:t>
            </a:r>
            <a:r>
              <a:rPr lang="en-MY" sz="2400" b="1" dirty="0"/>
              <a:t>deterministic </a:t>
            </a:r>
            <a:r>
              <a:rPr lang="en-MY" sz="2400" dirty="0"/>
              <a:t>random numbers</a:t>
            </a:r>
            <a:endParaRPr lang="en-MY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1F4FB7-71DB-D2F9-8940-8A362F6EE711}"/>
              </a:ext>
            </a:extLst>
          </p:cNvPr>
          <p:cNvSpPr txBox="1"/>
          <p:nvPr/>
        </p:nvSpPr>
        <p:spPr>
          <a:xfrm>
            <a:off x="3441979" y="1514277"/>
            <a:ext cx="5004079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Function arguments in python can also be specified using </a:t>
            </a:r>
            <a:r>
              <a:rPr lang="en-MY" sz="2400" b="1" dirty="0"/>
              <a:t>keywords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4CE3C-02A6-55A8-F27B-A237067597AA}"/>
              </a:ext>
            </a:extLst>
          </p:cNvPr>
          <p:cNvSpPr txBox="1"/>
          <p:nvPr/>
        </p:nvSpPr>
        <p:spPr>
          <a:xfrm>
            <a:off x="281353" y="5213863"/>
            <a:ext cx="52452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rng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default_rng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M3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rng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integers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M3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M3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M3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M3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CCE7C-D0F1-E20F-336F-07971570DF16}"/>
              </a:ext>
            </a:extLst>
          </p:cNvPr>
          <p:cNvSpPr txBox="1"/>
          <p:nvPr/>
        </p:nvSpPr>
        <p:spPr>
          <a:xfrm>
            <a:off x="4938482" y="4652892"/>
            <a:ext cx="4205518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The random </a:t>
            </a:r>
            <a:r>
              <a:rPr lang="en-MY" sz="2400" b="1" dirty="0"/>
              <a:t>seed</a:t>
            </a:r>
            <a:r>
              <a:rPr lang="en-MY" sz="2400" dirty="0"/>
              <a:t> sets all the subsequent random numbers</a:t>
            </a:r>
            <a:endParaRPr lang="en-MY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97B81-1AC0-C723-B7F0-BD7549129183}"/>
              </a:ext>
            </a:extLst>
          </p:cNvPr>
          <p:cNvSpPr txBox="1"/>
          <p:nvPr/>
        </p:nvSpPr>
        <p:spPr>
          <a:xfrm>
            <a:off x="4540872" y="6155388"/>
            <a:ext cx="2630994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Logical operations</a:t>
            </a:r>
            <a:endParaRPr lang="en-MY" sz="24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3D6CAC-A4C1-9327-AB10-D467C48912F3}"/>
              </a:ext>
            </a:extLst>
          </p:cNvPr>
          <p:cNvCxnSpPr>
            <a:cxnSpLocks/>
          </p:cNvCxnSpPr>
          <p:nvPr/>
        </p:nvCxnSpPr>
        <p:spPr>
          <a:xfrm>
            <a:off x="505058" y="2603307"/>
            <a:ext cx="4320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72EC1B-3992-388D-BE63-A601D046ECC2}"/>
              </a:ext>
            </a:extLst>
          </p:cNvPr>
          <p:cNvSpPr txBox="1"/>
          <p:nvPr/>
        </p:nvSpPr>
        <p:spPr>
          <a:xfrm>
            <a:off x="396627" y="527855"/>
            <a:ext cx="49591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eye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>
              <a:lnSpc>
                <a:spcPct val="90000"/>
              </a:lnSpc>
            </a:pP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full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fill_value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85B0F5-9D67-B630-69C3-58B88FBF02F4}"/>
              </a:ext>
            </a:extLst>
          </p:cNvPr>
          <p:cNvSpPr txBox="1"/>
          <p:nvPr/>
        </p:nvSpPr>
        <p:spPr>
          <a:xfrm>
            <a:off x="4040274" y="297636"/>
            <a:ext cx="380749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Misc. convenient functions</a:t>
            </a:r>
            <a:endParaRPr lang="en-MY" sz="2400" b="1" dirty="0"/>
          </a:p>
        </p:txBody>
      </p:sp>
    </p:spTree>
    <p:extLst>
      <p:ext uri="{BB962C8B-B14F-4D97-AF65-F5344CB8AC3E}">
        <p14:creationId xmlns:p14="http://schemas.microsoft.com/office/powerpoint/2010/main" val="310484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0CDDBF-11BD-62F5-102F-28B7B30F1519}"/>
              </a:ext>
            </a:extLst>
          </p:cNvPr>
          <p:cNvSpPr txBox="1"/>
          <p:nvPr/>
        </p:nvSpPr>
        <p:spPr>
          <a:xfrm>
            <a:off x="507441" y="318022"/>
            <a:ext cx="53406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rng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default_rng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M4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rng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M4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M4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M4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M4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M4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79C86-596F-A1D4-4728-94F2A6E3AC34}"/>
              </a:ext>
            </a:extLst>
          </p:cNvPr>
          <p:cNvSpPr txBox="1"/>
          <p:nvPr/>
        </p:nvSpPr>
        <p:spPr>
          <a:xfrm>
            <a:off x="4571999" y="1195185"/>
            <a:ext cx="3275763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Integer array </a:t>
            </a:r>
            <a:r>
              <a:rPr lang="en-MY" sz="2400" b="1" dirty="0"/>
              <a:t>indexing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11B54-E536-7A46-8EC4-D05F5505D176}"/>
              </a:ext>
            </a:extLst>
          </p:cNvPr>
          <p:cNvSpPr txBox="1"/>
          <p:nvPr/>
        </p:nvSpPr>
        <p:spPr>
          <a:xfrm>
            <a:off x="3327679" y="1940437"/>
            <a:ext cx="4640664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In Python, indexes start with </a:t>
            </a:r>
            <a:r>
              <a:rPr lang="en-MY" sz="2400" b="1" dirty="0"/>
              <a:t>zero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B67DEB-5AF9-348F-719B-338755FF4435}"/>
              </a:ext>
            </a:extLst>
          </p:cNvPr>
          <p:cNvCxnSpPr>
            <a:cxnSpLocks/>
          </p:cNvCxnSpPr>
          <p:nvPr/>
        </p:nvCxnSpPr>
        <p:spPr>
          <a:xfrm>
            <a:off x="505058" y="2631276"/>
            <a:ext cx="4320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A4B2CF-0354-A9BD-D4D9-971AFA3BA966}"/>
              </a:ext>
            </a:extLst>
          </p:cNvPr>
          <p:cNvSpPr txBox="1"/>
          <p:nvPr/>
        </p:nvSpPr>
        <p:spPr>
          <a:xfrm>
            <a:off x="515944" y="3061411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M5</a:t>
            </a:r>
            <a:r>
              <a:rPr lang="fr-F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M4</a:t>
            </a:r>
            <a:r>
              <a:rPr lang="fr-F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  <a:buNone/>
            </a:pPr>
            <a:r>
              <a:rPr lang="fr-FR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M5</a:t>
            </a:r>
            <a:r>
              <a:rPr lang="fr-F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fr-FR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M5</a:t>
            </a:r>
            <a:r>
              <a:rPr lang="fr-F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fr-FR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M5</a:t>
            </a:r>
            <a:r>
              <a:rPr lang="fr-F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M5</a:t>
            </a:r>
            <a:r>
              <a:rPr lang="fr-F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0.6</a:t>
            </a:r>
            <a:r>
              <a:rPr lang="fr-F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fr-FR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fr-FR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M5</a:t>
            </a:r>
            <a:r>
              <a:rPr lang="fr-F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675BF5-9D6C-92DE-D68C-2850E7B8AFE3}"/>
              </a:ext>
            </a:extLst>
          </p:cNvPr>
          <p:cNvSpPr txBox="1"/>
          <p:nvPr/>
        </p:nvSpPr>
        <p:spPr>
          <a:xfrm>
            <a:off x="2801944" y="2830578"/>
            <a:ext cx="346417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Make a copy of the array</a:t>
            </a:r>
            <a:endParaRPr lang="en-MY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77A2B-C8CC-8415-EDDB-B4DF03AEA8A6}"/>
              </a:ext>
            </a:extLst>
          </p:cNvPr>
          <p:cNvSpPr txBox="1"/>
          <p:nvPr/>
        </p:nvSpPr>
        <p:spPr>
          <a:xfrm>
            <a:off x="3177790" y="3735247"/>
            <a:ext cx="4981472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b="1" dirty="0"/>
              <a:t>Integer</a:t>
            </a:r>
            <a:r>
              <a:rPr lang="en-MY" sz="2400" dirty="0"/>
              <a:t> and </a:t>
            </a:r>
            <a:r>
              <a:rPr lang="en-MY" sz="2400" b="1" dirty="0"/>
              <a:t>Boolean</a:t>
            </a:r>
            <a:r>
              <a:rPr lang="en-MY" sz="2400" dirty="0"/>
              <a:t> Array indexing can also be used for </a:t>
            </a:r>
            <a:r>
              <a:rPr lang="en-MY" sz="2400" b="1" dirty="0"/>
              <a:t>assignment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66BA0-D319-16D8-029A-77508423A0DF}"/>
              </a:ext>
            </a:extLst>
          </p:cNvPr>
          <p:cNvSpPr txBox="1"/>
          <p:nvPr/>
        </p:nvSpPr>
        <p:spPr>
          <a:xfrm>
            <a:off x="515944" y="5180395"/>
            <a:ext cx="79306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M5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M4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]]).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M5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MY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M5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FC5B8F-5450-04B0-48B6-A13CDED80FC9}"/>
              </a:ext>
            </a:extLst>
          </p:cNvPr>
          <p:cNvCxnSpPr>
            <a:cxnSpLocks/>
          </p:cNvCxnSpPr>
          <p:nvPr/>
        </p:nvCxnSpPr>
        <p:spPr>
          <a:xfrm>
            <a:off x="505058" y="4910869"/>
            <a:ext cx="4320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47351EF-9D2E-7091-4EB5-A32BFBA8D3C4}"/>
              </a:ext>
            </a:extLst>
          </p:cNvPr>
          <p:cNvSpPr txBox="1"/>
          <p:nvPr/>
        </p:nvSpPr>
        <p:spPr>
          <a:xfrm>
            <a:off x="5376316" y="5919059"/>
            <a:ext cx="325174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Convert to </a:t>
            </a:r>
            <a:r>
              <a:rPr lang="en-MY" sz="2400" b="1" dirty="0" err="1"/>
              <a:t>booleans</a:t>
            </a:r>
            <a:endParaRPr lang="en-MY" sz="2400" b="1" dirty="0"/>
          </a:p>
        </p:txBody>
      </p:sp>
    </p:spTree>
    <p:extLst>
      <p:ext uri="{BB962C8B-B14F-4D97-AF65-F5344CB8AC3E}">
        <p14:creationId xmlns:p14="http://schemas.microsoft.com/office/powerpoint/2010/main" val="6061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E7DF33-A2A4-00F8-0166-734816CA3BE6}"/>
              </a:ext>
            </a:extLst>
          </p:cNvPr>
          <p:cNvSpPr txBox="1"/>
          <p:nvPr/>
        </p:nvSpPr>
        <p:spPr>
          <a:xfrm>
            <a:off x="3495280" y="2756478"/>
            <a:ext cx="4965431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NumPy </a:t>
            </a:r>
            <a:r>
              <a:rPr lang="en-MY" sz="2400" b="1" dirty="0"/>
              <a:t>broadcasting </a:t>
            </a:r>
            <a:r>
              <a:rPr lang="en-MY" sz="2400" dirty="0"/>
              <a:t>automatically extends math operations across dimensions where possible</a:t>
            </a:r>
            <a:endParaRPr lang="en-MY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AF6AF-526A-0FEE-9D3E-755FF8620769}"/>
              </a:ext>
            </a:extLst>
          </p:cNvPr>
          <p:cNvSpPr txBox="1"/>
          <p:nvPr/>
        </p:nvSpPr>
        <p:spPr>
          <a:xfrm>
            <a:off x="597877" y="892779"/>
            <a:ext cx="54713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rng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default_rng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M6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rng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integers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M7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rng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integers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"shape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MY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M6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MY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M6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"shape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MY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M7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MY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M7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M6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M7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508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AB32-9B7D-9DCF-21F0-12B91721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28869-074E-93CB-6511-46C1D599D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most popular Python library for plotting</a:t>
            </a:r>
          </a:p>
          <a:p>
            <a:pPr lvl="1"/>
            <a:r>
              <a:rPr lang="en-MY" dirty="0"/>
              <a:t>Originally designed to imitate </a:t>
            </a:r>
            <a:r>
              <a:rPr lang="en-MY" b="1" dirty="0">
                <a:solidFill>
                  <a:schemeClr val="accent2"/>
                </a:solidFill>
              </a:rPr>
              <a:t>MATLAB</a:t>
            </a:r>
            <a:r>
              <a:rPr lang="en-MY" dirty="0"/>
              <a:t>’s plotting functions</a:t>
            </a:r>
          </a:p>
          <a:p>
            <a:pPr lvl="2"/>
            <a:r>
              <a:rPr lang="en-MY" b="1" dirty="0" err="1">
                <a:solidFill>
                  <a:schemeClr val="accent2"/>
                </a:solidFill>
              </a:rPr>
              <a:t>MAT</a:t>
            </a:r>
            <a:r>
              <a:rPr lang="en-MY" dirty="0" err="1"/>
              <a:t>lab</a:t>
            </a:r>
            <a:r>
              <a:rPr lang="en-MY" dirty="0"/>
              <a:t>-</a:t>
            </a:r>
            <a:r>
              <a:rPr lang="en-MY" b="1" dirty="0">
                <a:solidFill>
                  <a:schemeClr val="accent2"/>
                </a:solidFill>
              </a:rPr>
              <a:t>PLOT</a:t>
            </a:r>
            <a:r>
              <a:rPr lang="en-MY" dirty="0"/>
              <a:t>-</a:t>
            </a:r>
            <a:r>
              <a:rPr lang="en-MY" b="1" dirty="0" err="1">
                <a:solidFill>
                  <a:schemeClr val="accent2"/>
                </a:solidFill>
              </a:rPr>
              <a:t>LIB</a:t>
            </a:r>
            <a:r>
              <a:rPr lang="en-MY" dirty="0" err="1"/>
              <a:t>rary</a:t>
            </a:r>
            <a:endParaRPr lang="en-MY" dirty="0"/>
          </a:p>
          <a:p>
            <a:r>
              <a:rPr lang="en-MY" dirty="0"/>
              <a:t>Behaviour of plots differs when run in command prompt interpreter vs. IDE vs. </a:t>
            </a:r>
            <a:r>
              <a:rPr lang="en-MY" dirty="0" err="1"/>
              <a:t>Jupyter</a:t>
            </a:r>
            <a:r>
              <a:rPr lang="en-MY" dirty="0"/>
              <a:t> notebook</a:t>
            </a:r>
          </a:p>
          <a:p>
            <a:pPr lvl="1"/>
            <a:r>
              <a:rPr lang="en-MY" dirty="0"/>
              <a:t>plots in IDE and </a:t>
            </a:r>
            <a:r>
              <a:rPr lang="en-MY" dirty="0" err="1"/>
              <a:t>Jupyter</a:t>
            </a:r>
            <a:r>
              <a:rPr lang="en-MY" dirty="0"/>
              <a:t> are </a:t>
            </a:r>
            <a:r>
              <a:rPr lang="en-MY" b="1" dirty="0">
                <a:solidFill>
                  <a:schemeClr val="accent2"/>
                </a:solidFill>
              </a:rPr>
              <a:t>static </a:t>
            </a:r>
            <a:r>
              <a:rPr lang="en-MY" dirty="0"/>
              <a:t>by default; </a:t>
            </a:r>
            <a:br>
              <a:rPr lang="en-MY" dirty="0"/>
            </a:br>
            <a:r>
              <a:rPr lang="en-MY" dirty="0"/>
              <a:t>command prompts ones are </a:t>
            </a:r>
            <a:r>
              <a:rPr lang="en-MY" b="1" dirty="0">
                <a:solidFill>
                  <a:schemeClr val="accent2"/>
                </a:solidFill>
              </a:rPr>
              <a:t>interactive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35719-CDF6-F165-79F2-1C781C3C9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09" y="4427194"/>
            <a:ext cx="5966523" cy="2430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E074CD-0F2C-B893-BE4C-DBCA33678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032" y="5164810"/>
            <a:ext cx="986981" cy="118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9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4367</TotalTime>
  <Words>1489</Words>
  <Application>Microsoft Office PowerPoint</Application>
  <PresentationFormat>On-screen Show (4:3)</PresentationFormat>
  <Paragraphs>154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Office Theme</vt:lpstr>
      <vt:lpstr>Numerical and Scientific Computing in Python</vt:lpstr>
      <vt:lpstr>Python and Scientific Computing</vt:lpstr>
      <vt:lpstr>NumPy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Matplotlib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 LI KUO</dc:creator>
  <cp:lastModifiedBy>TAN LI KUO</cp:lastModifiedBy>
  <cp:revision>124</cp:revision>
  <dcterms:created xsi:type="dcterms:W3CDTF">2025-03-06T03:43:52Z</dcterms:created>
  <dcterms:modified xsi:type="dcterms:W3CDTF">2025-03-21T02:16:42Z</dcterms:modified>
</cp:coreProperties>
</file>