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26/3/2025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030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26/3/2025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341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26/3/2025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484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6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26/3/2025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21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26/3/2025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239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26/3/2025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652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26/3/2025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887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26/3/2025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896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26/3/2025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26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1274E0E-79DC-44ED-85B8-29001F4ECC44}" type="datetimeFigureOut">
              <a:rPr lang="en-MY" smtClean="0"/>
              <a:t>26/3/2025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3C8A50-2F51-4B58-AE14-4D53B23881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782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629" y="178067"/>
            <a:ext cx="88167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29" y="1645920"/>
            <a:ext cx="8816742" cy="5034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87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6063-4964-373A-62A8-899C74092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Medical Imaging Formats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2D443-665E-6B5D-EBF4-DD3725027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DICOM and </a:t>
            </a:r>
            <a:r>
              <a:rPr lang="en-MY" dirty="0" err="1"/>
              <a:t>NIfTI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4245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56D320-A795-E3E7-084B-BA1C6D7346D4}"/>
              </a:ext>
            </a:extLst>
          </p:cNvPr>
          <p:cNvSpPr txBox="1"/>
          <p:nvPr/>
        </p:nvSpPr>
        <p:spPr>
          <a:xfrm>
            <a:off x="292100" y="37578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.PixelSpacing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.SliceThickness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7D72C-2918-629B-D2E4-2C50D8FA077D}"/>
              </a:ext>
            </a:extLst>
          </p:cNvPr>
          <p:cNvSpPr txBox="1"/>
          <p:nvPr/>
        </p:nvSpPr>
        <p:spPr>
          <a:xfrm>
            <a:off x="4051300" y="515484"/>
            <a:ext cx="41910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The resolution is not isotropic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44065-FB4A-F77A-A564-B441008B64A4}"/>
              </a:ext>
            </a:extLst>
          </p:cNvPr>
          <p:cNvCxnSpPr>
            <a:cxnSpLocks/>
          </p:cNvCxnSpPr>
          <p:nvPr/>
        </p:nvCxnSpPr>
        <p:spPr>
          <a:xfrm>
            <a:off x="495300" y="2074621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7DE332-250A-7353-FCF5-0389A0A8B09B}"/>
              </a:ext>
            </a:extLst>
          </p:cNvPr>
          <p:cNvSpPr txBox="1"/>
          <p:nvPr/>
        </p:nvSpPr>
        <p:spPr>
          <a:xfrm>
            <a:off x="292100" y="3037460"/>
            <a:ext cx="80391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nrows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dpi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n_row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n_row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rot90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:],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.set_axis_off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.imshow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vmin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vmax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aspect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0.43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b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3E313C-EA1D-EAAE-6A8C-9DC26C42F51E}"/>
              </a:ext>
            </a:extLst>
          </p:cNvPr>
          <p:cNvSpPr txBox="1"/>
          <p:nvPr/>
        </p:nvSpPr>
        <p:spPr>
          <a:xfrm>
            <a:off x="3327400" y="2444975"/>
            <a:ext cx="56388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Multi-planar </a:t>
            </a:r>
            <a:r>
              <a:rPr lang="en-MY" sz="2400" dirty="0" err="1"/>
              <a:t>recontruction</a:t>
            </a:r>
            <a:r>
              <a:rPr lang="en-MY" sz="2400" dirty="0"/>
              <a:t> (sagittal view)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3D2E8-1ECA-B0CA-1E01-9776D36AD57E}"/>
              </a:ext>
            </a:extLst>
          </p:cNvPr>
          <p:cNvSpPr txBox="1"/>
          <p:nvPr/>
        </p:nvSpPr>
        <p:spPr>
          <a:xfrm>
            <a:off x="5181600" y="3805978"/>
            <a:ext cx="34417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Slice at a different 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E1697-CCEB-B2B1-8001-D0CBDC30986B}"/>
              </a:ext>
            </a:extLst>
          </p:cNvPr>
          <p:cNvSpPr txBox="1"/>
          <p:nvPr/>
        </p:nvSpPr>
        <p:spPr>
          <a:xfrm>
            <a:off x="5054600" y="5511519"/>
            <a:ext cx="37973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Set aspect ratio to account for resolution difference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8F190F-8E89-DE0D-4AB6-34B6599BC20B}"/>
              </a:ext>
            </a:extLst>
          </p:cNvPr>
          <p:cNvSpPr txBox="1"/>
          <p:nvPr/>
        </p:nvSpPr>
        <p:spPr>
          <a:xfrm>
            <a:off x="6369050" y="4514787"/>
            <a:ext cx="17843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Rotate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5F03F-3764-5D48-83E2-4BA311595D7A}"/>
              </a:ext>
            </a:extLst>
          </p:cNvPr>
          <p:cNvSpPr txBox="1"/>
          <p:nvPr/>
        </p:nvSpPr>
        <p:spPr>
          <a:xfrm>
            <a:off x="755650" y="5899782"/>
            <a:ext cx="36766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Only show every 16</a:t>
            </a:r>
            <a:r>
              <a:rPr lang="en-MY" sz="2400" baseline="30000" dirty="0"/>
              <a:t>th</a:t>
            </a:r>
            <a:r>
              <a:rPr lang="en-MY" sz="2400" dirty="0"/>
              <a:t> slice</a:t>
            </a:r>
          </a:p>
        </p:txBody>
      </p:sp>
    </p:spTree>
    <p:extLst>
      <p:ext uri="{BB962C8B-B14F-4D97-AF65-F5344CB8AC3E}">
        <p14:creationId xmlns:p14="http://schemas.microsoft.com/office/powerpoint/2010/main" val="308193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7EF4-3188-30B2-6E14-00BF5830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NIfTI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3BB5-5AB7-F483-B334-EAED5779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>
                <a:solidFill>
                  <a:schemeClr val="accent2"/>
                </a:solidFill>
              </a:rPr>
              <a:t>N</a:t>
            </a:r>
            <a:r>
              <a:rPr lang="en-MY" dirty="0"/>
              <a:t>euroimaging </a:t>
            </a:r>
            <a:r>
              <a:rPr lang="en-MY" b="1" dirty="0">
                <a:solidFill>
                  <a:schemeClr val="accent2"/>
                </a:solidFill>
              </a:rPr>
              <a:t>I</a:t>
            </a:r>
            <a:r>
              <a:rPr lang="en-MY" dirty="0"/>
              <a:t>n</a:t>
            </a:r>
            <a:r>
              <a:rPr lang="en-MY" b="1" dirty="0">
                <a:solidFill>
                  <a:schemeClr val="accent2"/>
                </a:solidFill>
              </a:rPr>
              <a:t>f</a:t>
            </a:r>
            <a:r>
              <a:rPr lang="en-MY" dirty="0"/>
              <a:t>ormatics </a:t>
            </a:r>
            <a:r>
              <a:rPr lang="en-MY" b="1" dirty="0">
                <a:solidFill>
                  <a:schemeClr val="accent2"/>
                </a:solidFill>
              </a:rPr>
              <a:t>T</a:t>
            </a:r>
            <a:r>
              <a:rPr lang="en-MY" dirty="0"/>
              <a:t>echnology </a:t>
            </a:r>
            <a:r>
              <a:rPr lang="en-MY" b="1" dirty="0">
                <a:solidFill>
                  <a:schemeClr val="accent2"/>
                </a:solidFill>
              </a:rPr>
              <a:t>I</a:t>
            </a:r>
            <a:r>
              <a:rPr lang="en-MY" dirty="0"/>
              <a:t>nitiative</a:t>
            </a:r>
          </a:p>
          <a:p>
            <a:pPr lvl="1"/>
            <a:r>
              <a:rPr lang="en-MY" dirty="0"/>
              <a:t>Research format designed for 3D/4D medical imaging data</a:t>
            </a:r>
          </a:p>
          <a:p>
            <a:pPr lvl="1"/>
            <a:r>
              <a:rPr lang="en-MY" b="1" dirty="0"/>
              <a:t>Advantages:</a:t>
            </a:r>
            <a:r>
              <a:rPr lang="en-MY" dirty="0"/>
              <a:t> single file stores the entire volume</a:t>
            </a:r>
          </a:p>
          <a:p>
            <a:pPr lvl="1"/>
            <a:r>
              <a:rPr lang="en-MY" b="1" dirty="0"/>
              <a:t>Disadvantages:</a:t>
            </a:r>
            <a:r>
              <a:rPr lang="en-MY" dirty="0"/>
              <a:t> very limited metadata support</a:t>
            </a:r>
            <a:br>
              <a:rPr lang="en-MY" dirty="0"/>
            </a:br>
            <a:r>
              <a:rPr lang="en-MY" dirty="0"/>
              <a:t>(not even patient or study name!)</a:t>
            </a:r>
          </a:p>
          <a:p>
            <a:r>
              <a:rPr lang="en-MY" dirty="0"/>
              <a:t>Use 3</a:t>
            </a:r>
            <a:r>
              <a:rPr lang="en-MY" baseline="30000" dirty="0"/>
              <a:t>rd</a:t>
            </a:r>
            <a:r>
              <a:rPr lang="en-MY" dirty="0"/>
              <a:t> party software to convert DICOM to </a:t>
            </a:r>
            <a:r>
              <a:rPr lang="en-MY" dirty="0" err="1"/>
              <a:t>NIfTI</a:t>
            </a:r>
            <a:endParaRPr lang="en-MY" dirty="0"/>
          </a:p>
          <a:p>
            <a:pPr lvl="1"/>
            <a:r>
              <a:rPr lang="en-MY" dirty="0"/>
              <a:t>E.g., dcm2nii, </a:t>
            </a:r>
            <a:r>
              <a:rPr lang="en-MY" dirty="0" err="1"/>
              <a:t>mriconvert</a:t>
            </a:r>
            <a:r>
              <a:rPr lang="en-MY" dirty="0"/>
              <a:t>, etc.</a:t>
            </a:r>
          </a:p>
          <a:p>
            <a:r>
              <a:rPr lang="en-MY" dirty="0"/>
              <a:t>Python library </a:t>
            </a:r>
            <a:r>
              <a:rPr lang="en-MY" b="1" dirty="0" err="1">
                <a:solidFill>
                  <a:schemeClr val="accent2"/>
                </a:solidFill>
              </a:rPr>
              <a:t>nibabel</a:t>
            </a:r>
            <a:r>
              <a:rPr lang="en-MY" dirty="0"/>
              <a:t> supports </a:t>
            </a:r>
            <a:r>
              <a:rPr lang="en-MY" dirty="0" err="1"/>
              <a:t>NIfTI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9089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6BF5F8-5F3B-C9CD-439C-D7F61D4E4A6D}"/>
              </a:ext>
            </a:extLst>
          </p:cNvPr>
          <p:cNvSpPr txBox="1"/>
          <p:nvPr/>
        </p:nvSpPr>
        <p:spPr>
          <a:xfrm>
            <a:off x="469900" y="615347"/>
            <a:ext cx="6184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nibabel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nib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b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nii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nib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'./data/mri-heart.nii.gz'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nii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195D7E-6E15-E55D-F2CA-87B804C6B675}"/>
              </a:ext>
            </a:extLst>
          </p:cNvPr>
          <p:cNvSpPr txBox="1"/>
          <p:nvPr/>
        </p:nvSpPr>
        <p:spPr>
          <a:xfrm>
            <a:off x="4051300" y="515484"/>
            <a:ext cx="41910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 err="1"/>
              <a:t>NIfTI</a:t>
            </a:r>
            <a:r>
              <a:rPr lang="en-MY" sz="2400" dirty="0"/>
              <a:t> metadata is more limited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B51B0F-6F78-99EC-E30D-9C45D6615042}"/>
              </a:ext>
            </a:extLst>
          </p:cNvPr>
          <p:cNvCxnSpPr>
            <a:cxnSpLocks/>
          </p:cNvCxnSpPr>
          <p:nvPr/>
        </p:nvCxnSpPr>
        <p:spPr>
          <a:xfrm>
            <a:off x="495300" y="2176221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D9E832-13FE-C14A-9F18-7E29B480DA4B}"/>
              </a:ext>
            </a:extLst>
          </p:cNvPr>
          <p:cNvSpPr txBox="1"/>
          <p:nvPr/>
        </p:nvSpPr>
        <p:spPr>
          <a:xfrm>
            <a:off x="495300" y="268805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nii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.get_fdata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212535-84FB-AA39-C4D5-B08A1C95E26C}"/>
              </a:ext>
            </a:extLst>
          </p:cNvPr>
          <p:cNvSpPr txBox="1"/>
          <p:nvPr/>
        </p:nvSpPr>
        <p:spPr>
          <a:xfrm>
            <a:off x="4051300" y="2780384"/>
            <a:ext cx="43180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 err="1"/>
              <a:t>NIfTI</a:t>
            </a:r>
            <a:r>
              <a:rPr lang="en-MY" sz="2400" dirty="0"/>
              <a:t> can store 3D/4D volumes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693386-334C-5300-F3A3-995F3310651E}"/>
              </a:ext>
            </a:extLst>
          </p:cNvPr>
          <p:cNvCxnSpPr>
            <a:cxnSpLocks/>
          </p:cNvCxnSpPr>
          <p:nvPr/>
        </p:nvCxnSpPr>
        <p:spPr>
          <a:xfrm>
            <a:off x="495300" y="3878021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B78FB3-4D07-B8F7-EF75-738C8A595727}"/>
              </a:ext>
            </a:extLst>
          </p:cNvPr>
          <p:cNvSpPr txBox="1"/>
          <p:nvPr/>
        </p:nvSpPr>
        <p:spPr>
          <a:xfrm>
            <a:off x="495300" y="46759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nii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.header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pixdim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63CCE-78FB-9921-88BE-0A9282A17E2A}"/>
              </a:ext>
            </a:extLst>
          </p:cNvPr>
          <p:cNvSpPr txBox="1"/>
          <p:nvPr/>
        </p:nvSpPr>
        <p:spPr>
          <a:xfrm>
            <a:off x="2997200" y="5243049"/>
            <a:ext cx="48006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In </a:t>
            </a:r>
            <a:r>
              <a:rPr lang="en-MY" sz="2400" dirty="0" err="1"/>
              <a:t>NIfTI</a:t>
            </a:r>
            <a:r>
              <a:rPr lang="en-MY" sz="2400" dirty="0"/>
              <a:t>, the </a:t>
            </a:r>
            <a:r>
              <a:rPr lang="en-MY" sz="2400" i="1" dirty="0" err="1"/>
              <a:t>x,y,z,t</a:t>
            </a:r>
            <a:r>
              <a:rPr lang="en-MY" sz="2400" dirty="0"/>
              <a:t> spacing / resolution info starts from </a:t>
            </a:r>
            <a:r>
              <a:rPr lang="en-MY" sz="2400" b="1" dirty="0"/>
              <a:t>index 1</a:t>
            </a:r>
            <a:r>
              <a:rPr lang="en-MY" sz="2400" dirty="0"/>
              <a:t> </a:t>
            </a:r>
            <a:br>
              <a:rPr lang="en-MY" sz="2400" dirty="0"/>
            </a:br>
            <a:r>
              <a:rPr lang="en-MY" sz="2400" i="1" dirty="0"/>
              <a:t>(index 0 is for the </a:t>
            </a:r>
            <a:r>
              <a:rPr lang="en-MY" sz="2400" i="1" dirty="0" err="1">
                <a:latin typeface="Consolas" panose="020B0609020204030204" pitchFamily="49" charset="0"/>
              </a:rPr>
              <a:t>qfac</a:t>
            </a:r>
            <a:r>
              <a:rPr lang="en-MY" sz="2400" i="1" dirty="0"/>
              <a:t> sign bit)</a:t>
            </a:r>
          </a:p>
        </p:txBody>
      </p:sp>
    </p:spTree>
    <p:extLst>
      <p:ext uri="{BB962C8B-B14F-4D97-AF65-F5344CB8AC3E}">
        <p14:creationId xmlns:p14="http://schemas.microsoft.com/office/powerpoint/2010/main" val="1288535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84A06-7E5C-CA7F-28D7-CB62A8565B09}"/>
              </a:ext>
            </a:extLst>
          </p:cNvPr>
          <p:cNvSpPr txBox="1"/>
          <p:nvPr/>
        </p:nvSpPr>
        <p:spPr>
          <a:xfrm>
            <a:off x="419100" y="3112038"/>
            <a:ext cx="8051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nrows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dpi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n_row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n_row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rot90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[:, :,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.set_axis_off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.imshow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vmin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vmax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23F19-0687-299A-216C-28800D772A85}"/>
              </a:ext>
            </a:extLst>
          </p:cNvPr>
          <p:cNvSpPr txBox="1"/>
          <p:nvPr/>
        </p:nvSpPr>
        <p:spPr>
          <a:xfrm>
            <a:off x="1200150" y="5697361"/>
            <a:ext cx="36766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Only show every 6</a:t>
            </a:r>
            <a:r>
              <a:rPr lang="en-MY" sz="2400" baseline="30000" dirty="0"/>
              <a:t>th</a:t>
            </a:r>
            <a:r>
              <a:rPr lang="en-MY" sz="2400" dirty="0"/>
              <a:t> slice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CCF86-788A-6463-FBD7-6E8A01E34BE7}"/>
              </a:ext>
            </a:extLst>
          </p:cNvPr>
          <p:cNvSpPr txBox="1"/>
          <p:nvPr/>
        </p:nvSpPr>
        <p:spPr>
          <a:xfrm>
            <a:off x="5746750" y="4173866"/>
            <a:ext cx="16827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Rotate 90°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C43DA-4F3D-9D6B-6EFC-C5CE42BE4904}"/>
              </a:ext>
            </a:extLst>
          </p:cNvPr>
          <p:cNvSpPr txBox="1"/>
          <p:nvPr/>
        </p:nvSpPr>
        <p:spPr>
          <a:xfrm>
            <a:off x="495300" y="283476"/>
            <a:ext cx="4902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b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.flat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yscale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"log"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DA8FB-D350-838C-CBAA-4B43B0ABC38A}"/>
              </a:ext>
            </a:extLst>
          </p:cNvPr>
          <p:cNvSpPr txBox="1"/>
          <p:nvPr/>
        </p:nvSpPr>
        <p:spPr>
          <a:xfrm>
            <a:off x="3835400" y="1807428"/>
            <a:ext cx="37846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Set histogram to log-scale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ED417B-6D99-DC2B-5B9D-CEAB501A13B8}"/>
              </a:ext>
            </a:extLst>
          </p:cNvPr>
          <p:cNvCxnSpPr>
            <a:cxnSpLocks/>
          </p:cNvCxnSpPr>
          <p:nvPr/>
        </p:nvCxnSpPr>
        <p:spPr>
          <a:xfrm>
            <a:off x="495300" y="2709621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1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DCFB4-0B7D-E0B9-499E-092BCDE9C46F}"/>
              </a:ext>
            </a:extLst>
          </p:cNvPr>
          <p:cNvSpPr txBox="1"/>
          <p:nvPr/>
        </p:nvSpPr>
        <p:spPr>
          <a:xfrm>
            <a:off x="562741" y="3013502"/>
            <a:ext cx="8018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400" dirty="0"/>
              <a:t>We haven’t yet </a:t>
            </a:r>
            <a:r>
              <a:rPr lang="en-MY" sz="2400" i="1" dirty="0"/>
              <a:t>properly</a:t>
            </a:r>
            <a:r>
              <a:rPr lang="en-MY" sz="2400" dirty="0"/>
              <a:t> accounted for </a:t>
            </a:r>
            <a:r>
              <a:rPr lang="en-MY" sz="2400" b="1" dirty="0">
                <a:solidFill>
                  <a:schemeClr val="accent2"/>
                </a:solidFill>
              </a:rPr>
              <a:t>spatial resolution</a:t>
            </a:r>
            <a:r>
              <a:rPr lang="en-MY" sz="2400" dirty="0"/>
              <a:t>, </a:t>
            </a:r>
            <a:r>
              <a:rPr lang="en-MY" sz="2400" b="1" dirty="0">
                <a:solidFill>
                  <a:schemeClr val="accent2"/>
                </a:solidFill>
              </a:rPr>
              <a:t>relative positioning</a:t>
            </a:r>
            <a:r>
              <a:rPr lang="en-MY" sz="2400" dirty="0"/>
              <a:t>, </a:t>
            </a:r>
            <a:r>
              <a:rPr lang="en-MY" sz="2400" b="1" dirty="0">
                <a:solidFill>
                  <a:schemeClr val="accent2"/>
                </a:solidFill>
              </a:rPr>
              <a:t>orientation</a:t>
            </a:r>
            <a:r>
              <a:rPr lang="en-MY" sz="2400" dirty="0"/>
              <a:t>, or </a:t>
            </a:r>
            <a:r>
              <a:rPr lang="en-MY" sz="2400" b="1" dirty="0">
                <a:solidFill>
                  <a:schemeClr val="accent2"/>
                </a:solidFill>
              </a:rPr>
              <a:t>4D</a:t>
            </a:r>
            <a:r>
              <a:rPr lang="en-MY" sz="2400" dirty="0"/>
              <a:t> (temporal) data, but this should be enough in many cases.</a:t>
            </a:r>
          </a:p>
        </p:txBody>
      </p:sp>
    </p:spTree>
    <p:extLst>
      <p:ext uri="{BB962C8B-B14F-4D97-AF65-F5344CB8AC3E}">
        <p14:creationId xmlns:p14="http://schemas.microsoft.com/office/powerpoint/2010/main" val="361342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3DC0-9EF5-FB3E-138E-0CD25697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Installing New Libraries /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C7C9-E59E-D094-1939-9C397B05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If using anaconda / </a:t>
            </a:r>
            <a:r>
              <a:rPr lang="en-MY" dirty="0" err="1"/>
              <a:t>miniconda</a:t>
            </a:r>
            <a:r>
              <a:rPr lang="en-MY" dirty="0"/>
              <a:t>:</a:t>
            </a:r>
          </a:p>
          <a:p>
            <a:pPr lvl="1"/>
            <a:r>
              <a:rPr lang="en-MY" dirty="0" err="1">
                <a:latin typeface="Consolas" panose="020B0609020204030204" pitchFamily="49" charset="0"/>
              </a:rPr>
              <a:t>conda</a:t>
            </a:r>
            <a:r>
              <a:rPr lang="en-MY" dirty="0">
                <a:latin typeface="Consolas" panose="020B0609020204030204" pitchFamily="49" charset="0"/>
              </a:rPr>
              <a:t> install </a:t>
            </a:r>
            <a:r>
              <a:rPr lang="en-MY" dirty="0">
                <a:highlight>
                  <a:srgbClr val="FFFF00"/>
                </a:highlight>
                <a:latin typeface="Consolas" panose="020B0609020204030204" pitchFamily="49" charset="0"/>
              </a:rPr>
              <a:t>-c </a:t>
            </a:r>
            <a:r>
              <a:rPr lang="en-MY" dirty="0" err="1">
                <a:highlight>
                  <a:srgbClr val="FFFF00"/>
                </a:highlight>
                <a:latin typeface="Consolas" panose="020B0609020204030204" pitchFamily="49" charset="0"/>
              </a:rPr>
              <a:t>conda</a:t>
            </a:r>
            <a:r>
              <a:rPr lang="en-MY" dirty="0">
                <a:highlight>
                  <a:srgbClr val="FFFF00"/>
                </a:highlight>
                <a:latin typeface="Consolas" panose="020B0609020204030204" pitchFamily="49" charset="0"/>
              </a:rPr>
              <a:t>-forge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 err="1">
                <a:highlight>
                  <a:srgbClr val="00FF00"/>
                </a:highlight>
                <a:latin typeface="Consolas" panose="020B0609020204030204" pitchFamily="49" charset="0"/>
              </a:rPr>
              <a:t>pydicom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 err="1">
                <a:highlight>
                  <a:srgbClr val="00FFFF"/>
                </a:highlight>
                <a:latin typeface="Consolas" panose="020B0609020204030204" pitchFamily="49" charset="0"/>
              </a:rPr>
              <a:t>nibabel</a:t>
            </a:r>
            <a:endParaRPr lang="en-MY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endParaRPr lang="en-MY" dirty="0"/>
          </a:p>
          <a:p>
            <a:endParaRPr lang="en-MY" dirty="0"/>
          </a:p>
          <a:p>
            <a:pPr lvl="1"/>
            <a:r>
              <a:rPr lang="en-MY" dirty="0"/>
              <a:t>Anaconda also has a GUI for managing libraries</a:t>
            </a:r>
          </a:p>
          <a:p>
            <a:r>
              <a:rPr lang="en-MY" dirty="0"/>
              <a:t>If using python.org:</a:t>
            </a:r>
          </a:p>
          <a:p>
            <a:pPr lvl="1"/>
            <a:r>
              <a:rPr lang="en-MY" dirty="0">
                <a:latin typeface="Consolas" panose="020B0609020204030204" pitchFamily="49" charset="0"/>
              </a:rPr>
              <a:t>pip install </a:t>
            </a:r>
            <a:r>
              <a:rPr lang="en-MY" dirty="0" err="1">
                <a:latin typeface="Consolas" panose="020B0609020204030204" pitchFamily="49" charset="0"/>
              </a:rPr>
              <a:t>pydicom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 err="1">
                <a:latin typeface="Consolas" panose="020B0609020204030204" pitchFamily="49" charset="0"/>
              </a:rPr>
              <a:t>nibabel</a:t>
            </a:r>
            <a:endParaRPr lang="en-MY" dirty="0">
              <a:latin typeface="Consolas" panose="020B0609020204030204" pitchFamily="49" charset="0"/>
            </a:endParaRPr>
          </a:p>
          <a:p>
            <a:pPr lvl="1"/>
            <a:r>
              <a:rPr lang="en-MY" i="1" dirty="0"/>
              <a:t>(pip also works in Anaconda, but it can lead to clashes)</a:t>
            </a:r>
          </a:p>
          <a:p>
            <a:r>
              <a:rPr lang="en-MY" dirty="0"/>
              <a:t>If using </a:t>
            </a:r>
            <a:r>
              <a:rPr lang="en-MY" dirty="0" err="1"/>
              <a:t>uv</a:t>
            </a:r>
            <a:r>
              <a:rPr lang="en-MY" dirty="0"/>
              <a:t>:</a:t>
            </a:r>
          </a:p>
          <a:p>
            <a:pPr lvl="1"/>
            <a:r>
              <a:rPr lang="en-MY" dirty="0" err="1">
                <a:latin typeface="Consolas" panose="020B0609020204030204" pitchFamily="49" charset="0"/>
              </a:rPr>
              <a:t>uv</a:t>
            </a:r>
            <a:r>
              <a:rPr lang="en-MY" dirty="0">
                <a:latin typeface="Consolas" panose="020B0609020204030204" pitchFamily="49" charset="0"/>
              </a:rPr>
              <a:t> pip install </a:t>
            </a:r>
            <a:r>
              <a:rPr lang="en-MY" dirty="0" err="1">
                <a:latin typeface="Consolas" panose="020B0609020204030204" pitchFamily="49" charset="0"/>
              </a:rPr>
              <a:t>pydicom</a:t>
            </a:r>
            <a:r>
              <a:rPr lang="en-MY" dirty="0">
                <a:latin typeface="Consolas" panose="020B0609020204030204" pitchFamily="49" charset="0"/>
              </a:rPr>
              <a:t> </a:t>
            </a:r>
            <a:r>
              <a:rPr lang="en-MY" dirty="0" err="1">
                <a:latin typeface="Consolas" panose="020B0609020204030204" pitchFamily="49" charset="0"/>
              </a:rPr>
              <a:t>nibabel</a:t>
            </a:r>
            <a:endParaRPr lang="en-MY" dirty="0">
              <a:latin typeface="Consolas" panose="020B0609020204030204" pitchFamily="49" charset="0"/>
            </a:endParaRPr>
          </a:p>
          <a:p>
            <a:endParaRPr lang="en-M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D46FF-4CD6-732D-5243-8868DAAC4B70}"/>
              </a:ext>
            </a:extLst>
          </p:cNvPr>
          <p:cNvSpPr txBox="1"/>
          <p:nvPr/>
        </p:nvSpPr>
        <p:spPr>
          <a:xfrm>
            <a:off x="1752104" y="2598003"/>
            <a:ext cx="4093892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The “main” channel only has the most popular libraries</a:t>
            </a:r>
            <a:endParaRPr lang="en-MY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3B633-A2C7-8974-E51C-EC921AA72417}"/>
              </a:ext>
            </a:extLst>
          </p:cNvPr>
          <p:cNvSpPr txBox="1"/>
          <p:nvPr/>
        </p:nvSpPr>
        <p:spPr>
          <a:xfrm>
            <a:off x="5470394" y="1478190"/>
            <a:ext cx="3509977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 err="1"/>
              <a:t>pydicom</a:t>
            </a:r>
            <a:r>
              <a:rPr lang="en-MY" sz="2400" dirty="0"/>
              <a:t> for DICOM files</a:t>
            </a:r>
            <a:endParaRPr lang="en-MY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EF380-4543-9132-D82B-8761313885D5}"/>
              </a:ext>
            </a:extLst>
          </p:cNvPr>
          <p:cNvSpPr txBox="1"/>
          <p:nvPr/>
        </p:nvSpPr>
        <p:spPr>
          <a:xfrm>
            <a:off x="6835146" y="2598002"/>
            <a:ext cx="230885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 err="1"/>
              <a:t>nibabel</a:t>
            </a:r>
            <a:r>
              <a:rPr lang="en-MY" sz="2400" dirty="0"/>
              <a:t> for </a:t>
            </a:r>
            <a:r>
              <a:rPr lang="en-MY" sz="2400" dirty="0" err="1"/>
              <a:t>NIfTI</a:t>
            </a:r>
            <a:r>
              <a:rPr lang="en-MY" sz="2400" dirty="0"/>
              <a:t> (and others…)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356588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C8B0-5578-884A-6C38-1E9BC4BD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DICOM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DEEC3-CA6E-D8B6-EABF-F05B5783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</a:t>
            </a:r>
            <a:r>
              <a:rPr lang="en-MY" b="1" dirty="0">
                <a:solidFill>
                  <a:schemeClr val="accent2"/>
                </a:solidFill>
              </a:rPr>
              <a:t>standard </a:t>
            </a:r>
            <a:r>
              <a:rPr lang="en-MY" dirty="0"/>
              <a:t>(imaging) format for medical imaging</a:t>
            </a:r>
          </a:p>
          <a:p>
            <a:pPr lvl="1"/>
            <a:r>
              <a:rPr lang="en-MY" dirty="0"/>
              <a:t>Stores </a:t>
            </a:r>
            <a:r>
              <a:rPr lang="en-MY" b="1" dirty="0">
                <a:solidFill>
                  <a:schemeClr val="accent2"/>
                </a:solidFill>
              </a:rPr>
              <a:t>image data </a:t>
            </a:r>
            <a:r>
              <a:rPr lang="en-MY" dirty="0"/>
              <a:t>and </a:t>
            </a:r>
            <a:r>
              <a:rPr lang="en-MY" b="1" dirty="0">
                <a:solidFill>
                  <a:schemeClr val="accent2"/>
                </a:solidFill>
              </a:rPr>
              <a:t>study metadata</a:t>
            </a:r>
          </a:p>
          <a:p>
            <a:pPr lvl="1"/>
            <a:r>
              <a:rPr lang="en-MY" dirty="0"/>
              <a:t>Mainly designed for </a:t>
            </a:r>
            <a:r>
              <a:rPr lang="en-MY" b="1" dirty="0"/>
              <a:t>compatibility </a:t>
            </a:r>
            <a:r>
              <a:rPr lang="en-MY" dirty="0"/>
              <a:t>and </a:t>
            </a:r>
            <a:r>
              <a:rPr lang="en-MY" b="1" dirty="0"/>
              <a:t>standardization</a:t>
            </a:r>
          </a:p>
          <a:p>
            <a:r>
              <a:rPr lang="en-MY" dirty="0"/>
              <a:t>Very complex: has to be flexible enough to handle different vendors, modalities, metadata, etc.</a:t>
            </a:r>
          </a:p>
          <a:p>
            <a:r>
              <a:rPr lang="en-MY" dirty="0"/>
              <a:t>Cannot handle </a:t>
            </a:r>
            <a:r>
              <a:rPr lang="en-MY" b="1" dirty="0"/>
              <a:t>raw data </a:t>
            </a:r>
            <a:r>
              <a:rPr lang="en-MY" i="1" dirty="0"/>
              <a:t>(e.g. CT sinogram, SPECT list mode, etc.) </a:t>
            </a:r>
            <a:r>
              <a:rPr lang="en-MY" dirty="0"/>
              <a:t>– those are usually proprietary formats</a:t>
            </a:r>
          </a:p>
          <a:p>
            <a:r>
              <a:rPr lang="en-MY" dirty="0"/>
              <a:t>Most modalities output multiple </a:t>
            </a:r>
            <a:r>
              <a:rPr lang="en-MY" b="1" dirty="0">
                <a:solidFill>
                  <a:schemeClr val="accent2"/>
                </a:solidFill>
              </a:rPr>
              <a:t>DICOM files in 2D</a:t>
            </a:r>
            <a:r>
              <a:rPr lang="en-MY" dirty="0"/>
              <a:t>, </a:t>
            </a:r>
            <a:br>
              <a:rPr lang="en-MY" dirty="0"/>
            </a:br>
            <a:r>
              <a:rPr lang="en-MY" dirty="0"/>
              <a:t>even for </a:t>
            </a:r>
            <a:r>
              <a:rPr lang="en-MY" i="1" dirty="0"/>
              <a:t>n</a:t>
            </a:r>
            <a:r>
              <a:rPr lang="en-MY" dirty="0"/>
              <a:t>-D scans (e.g. for a 4D MRI </a:t>
            </a:r>
            <a:r>
              <a:rPr lang="en-MY" dirty="0" err="1"/>
              <a:t>volume+time</a:t>
            </a:r>
            <a:r>
              <a:rPr lang="en-MY" dirty="0"/>
              <a:t>)</a:t>
            </a:r>
          </a:p>
          <a:p>
            <a:pPr lvl="1"/>
            <a:r>
              <a:rPr lang="en-MY" dirty="0"/>
              <a:t>In practice: usually convert from DICOM to a more “convenient” format for further processing</a:t>
            </a:r>
          </a:p>
        </p:txBody>
      </p:sp>
    </p:spTree>
    <p:extLst>
      <p:ext uri="{BB962C8B-B14F-4D97-AF65-F5344CB8AC3E}">
        <p14:creationId xmlns:p14="http://schemas.microsoft.com/office/powerpoint/2010/main" val="265327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717E59E-B013-5610-9C81-3342BC7D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43" y="4349753"/>
            <a:ext cx="2981325" cy="2476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17E9AA-9375-82FF-BC57-BBCB963C90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22"/>
          <a:stretch/>
        </p:blipFill>
        <p:spPr>
          <a:xfrm>
            <a:off x="2793142" y="4318006"/>
            <a:ext cx="3133725" cy="2514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8474B-BA49-0D7E-E858-C867BF2DF994}"/>
              </a:ext>
            </a:extLst>
          </p:cNvPr>
          <p:cNvSpPr txBox="1"/>
          <p:nvPr/>
        </p:nvSpPr>
        <p:spPr>
          <a:xfrm>
            <a:off x="518843" y="422420"/>
            <a:ext cx="50394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pydicom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b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'./data/</a:t>
            </a:r>
            <a:r>
              <a:rPr lang="en-MY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xray-chest.dcm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pydicom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dcmread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6A7B0-B4BF-3E2F-29BD-91E64BF9520E}"/>
              </a:ext>
            </a:extLst>
          </p:cNvPr>
          <p:cNvSpPr txBox="1"/>
          <p:nvPr/>
        </p:nvSpPr>
        <p:spPr>
          <a:xfrm>
            <a:off x="4175850" y="491872"/>
            <a:ext cx="392018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Location of the DICOM file</a:t>
            </a:r>
            <a:endParaRPr lang="en-MY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06319-0D97-CB59-9648-6C8DFEBFACB2}"/>
              </a:ext>
            </a:extLst>
          </p:cNvPr>
          <p:cNvSpPr txBox="1"/>
          <p:nvPr/>
        </p:nvSpPr>
        <p:spPr>
          <a:xfrm>
            <a:off x="2205482" y="1707545"/>
            <a:ext cx="4185043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Print all the DICOM metadata</a:t>
            </a:r>
            <a:endParaRPr lang="en-MY" sz="2400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095D31-6DF3-3AD3-BB3F-BE05B1B536A6}"/>
              </a:ext>
            </a:extLst>
          </p:cNvPr>
          <p:cNvCxnSpPr>
            <a:cxnSpLocks/>
          </p:cNvCxnSpPr>
          <p:nvPr/>
        </p:nvCxnSpPr>
        <p:spPr>
          <a:xfrm>
            <a:off x="505058" y="2397858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1A8061-AECD-5C19-C6C8-5A74FF577E71}"/>
              </a:ext>
            </a:extLst>
          </p:cNvPr>
          <p:cNvSpPr txBox="1"/>
          <p:nvPr/>
        </p:nvSpPr>
        <p:spPr>
          <a:xfrm>
            <a:off x="518842" y="2727622"/>
            <a:ext cx="51113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'00081030'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StudyDescription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.StudyDescription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StudyDescription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19C41-704B-8BFB-EBE0-5B61859FD3C2}"/>
              </a:ext>
            </a:extLst>
          </p:cNvPr>
          <p:cNvSpPr txBox="1"/>
          <p:nvPr/>
        </p:nvSpPr>
        <p:spPr>
          <a:xfrm>
            <a:off x="4979170" y="2653756"/>
            <a:ext cx="311686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Different ways to access the metadata</a:t>
            </a:r>
            <a:endParaRPr lang="en-MY" sz="2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0FB7FC-C8CA-8A97-CB76-9B7463385F0B}"/>
              </a:ext>
            </a:extLst>
          </p:cNvPr>
          <p:cNvCxnSpPr>
            <a:cxnSpLocks/>
          </p:cNvCxnSpPr>
          <p:nvPr/>
        </p:nvCxnSpPr>
        <p:spPr>
          <a:xfrm>
            <a:off x="518842" y="4238244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AA975B-EDF1-3110-CD02-C8A00F3FE279}"/>
              </a:ext>
            </a:extLst>
          </p:cNvPr>
          <p:cNvSpPr txBox="1"/>
          <p:nvPr/>
        </p:nvSpPr>
        <p:spPr>
          <a:xfrm>
            <a:off x="505058" y="5852146"/>
            <a:ext cx="66216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val</a:t>
            </a:r>
            <a:r>
              <a:rPr lang="en-MY" sz="2000" b="0" dirty="0">
                <a:solidFill>
                  <a:srgbClr val="3B3B3B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dcm</a:t>
            </a:r>
            <a:r>
              <a:rPr lang="en-MY" sz="2000" b="0" dirty="0" err="1">
                <a:solidFill>
                  <a:srgbClr val="3B3B3B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.XRayTubeCurrent</a:t>
            </a:r>
            <a:r>
              <a:rPr lang="en-MY" sz="2000" b="0" dirty="0">
                <a:solidFill>
                  <a:srgbClr val="3B3B3B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*</a:t>
            </a:r>
            <a:r>
              <a:rPr lang="en-MY" sz="2000" b="0" dirty="0">
                <a:solidFill>
                  <a:srgbClr val="3B3B3B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dcm</a:t>
            </a:r>
            <a:r>
              <a:rPr lang="en-MY" sz="2000" b="0" dirty="0" err="1">
                <a:solidFill>
                  <a:srgbClr val="3B3B3B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.ExposureTime</a:t>
            </a:r>
            <a:endParaRPr lang="en-MY" sz="2000" b="0" dirty="0">
              <a:solidFill>
                <a:srgbClr val="3B3B3B"/>
              </a:solidFill>
              <a:effectLst>
                <a:glow rad="254000">
                  <a:schemeClr val="bg1"/>
                </a:glow>
              </a:effectLs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00FF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f</a:t>
            </a:r>
            <a:r>
              <a:rPr lang="en-MY" sz="2000" b="0" dirty="0">
                <a:solidFill>
                  <a:srgbClr val="A31515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MY" sz="2000" b="0" dirty="0">
                <a:solidFill>
                  <a:srgbClr val="0000FF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{</a:t>
            </a:r>
            <a:r>
              <a:rPr lang="en-MY" sz="2000" b="0" dirty="0" err="1">
                <a:solidFill>
                  <a:srgbClr val="001080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val</a:t>
            </a:r>
            <a:r>
              <a:rPr lang="en-MY" sz="2000" b="0" dirty="0">
                <a:solidFill>
                  <a:srgbClr val="3B3B3B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/</a:t>
            </a:r>
            <a:r>
              <a:rPr lang="en-MY" sz="2000" b="0" dirty="0">
                <a:solidFill>
                  <a:srgbClr val="3B3B3B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98658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1000</a:t>
            </a:r>
            <a:r>
              <a:rPr lang="en-MY" sz="2000" b="0" dirty="0">
                <a:solidFill>
                  <a:srgbClr val="0000FF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}</a:t>
            </a:r>
            <a:r>
              <a:rPr lang="en-MY" sz="2000" b="0" dirty="0">
                <a:solidFill>
                  <a:srgbClr val="A31515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A31515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mAs</a:t>
            </a:r>
            <a:r>
              <a:rPr lang="en-MY" sz="2000" b="0" dirty="0">
                <a:solidFill>
                  <a:srgbClr val="A31515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"</a:t>
            </a:r>
            <a:r>
              <a:rPr lang="en-MY" sz="2000" b="0" dirty="0">
                <a:solidFill>
                  <a:srgbClr val="3B3B3B"/>
                </a:solidFill>
                <a:effectLst>
                  <a:glow rad="254000">
                    <a:schemeClr val="bg1"/>
                  </a:glow>
                </a:effectLs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36A173-C8B2-6472-1F6F-FF77E2E570F5}"/>
              </a:ext>
            </a:extLst>
          </p:cNvPr>
          <p:cNvSpPr txBox="1"/>
          <p:nvPr/>
        </p:nvSpPr>
        <p:spPr>
          <a:xfrm>
            <a:off x="255767" y="4723831"/>
            <a:ext cx="3668533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Search the Internet for the DICOM tag definition</a:t>
            </a:r>
            <a:endParaRPr lang="en-MY" sz="2400" b="1" dirty="0"/>
          </a:p>
        </p:txBody>
      </p:sp>
    </p:spTree>
    <p:extLst>
      <p:ext uri="{BB962C8B-B14F-4D97-AF65-F5344CB8AC3E}">
        <p14:creationId xmlns:p14="http://schemas.microsoft.com/office/powerpoint/2010/main" val="385930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280A02-3E6A-A7BA-DAC1-E804574C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16" y="2573594"/>
            <a:ext cx="2622908" cy="190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EA5363-6AF8-C8F1-5552-D5C8912D6AB2}"/>
              </a:ext>
            </a:extLst>
          </p:cNvPr>
          <p:cNvSpPr txBox="1"/>
          <p:nvPr/>
        </p:nvSpPr>
        <p:spPr>
          <a:xfrm>
            <a:off x="495300" y="817679"/>
            <a:ext cx="7556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b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pixel_array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MY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rows (height), columns (width)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imshow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5B2DFA-1DD6-6F68-3CB5-D7A708E83F02}"/>
              </a:ext>
            </a:extLst>
          </p:cNvPr>
          <p:cNvSpPr txBox="1"/>
          <p:nvPr/>
        </p:nvSpPr>
        <p:spPr>
          <a:xfrm>
            <a:off x="3714751" y="1183578"/>
            <a:ext cx="21145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Image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777C3-379C-D9FA-9DD8-9296D6E3724F}"/>
              </a:ext>
            </a:extLst>
          </p:cNvPr>
          <p:cNvSpPr txBox="1"/>
          <p:nvPr/>
        </p:nvSpPr>
        <p:spPr>
          <a:xfrm>
            <a:off x="2978150" y="2089574"/>
            <a:ext cx="2546349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≈7.5 megapixels!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BBA65A-7221-3ACF-25AC-026EF461BFC1}"/>
              </a:ext>
            </a:extLst>
          </p:cNvPr>
          <p:cNvCxnSpPr>
            <a:cxnSpLocks/>
          </p:cNvCxnSpPr>
          <p:nvPr/>
        </p:nvCxnSpPr>
        <p:spPr>
          <a:xfrm>
            <a:off x="505058" y="2804258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2E49C3-65FA-0939-6BC9-A276112BEC7C}"/>
              </a:ext>
            </a:extLst>
          </p:cNvPr>
          <p:cNvSpPr txBox="1"/>
          <p:nvPr/>
        </p:nvSpPr>
        <p:spPr>
          <a:xfrm>
            <a:off x="505058" y="317680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483E7-1B3B-965F-A1BE-E5C72F2E788F}"/>
              </a:ext>
            </a:extLst>
          </p:cNvPr>
          <p:cNvSpPr txBox="1"/>
          <p:nvPr/>
        </p:nvSpPr>
        <p:spPr>
          <a:xfrm>
            <a:off x="4467224" y="3057278"/>
            <a:ext cx="279717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Sample by getting every 10</a:t>
            </a:r>
            <a:r>
              <a:rPr lang="en-MY" sz="2400" baseline="30000" dirty="0"/>
              <a:t>th</a:t>
            </a:r>
            <a:r>
              <a:rPr lang="en-MY" sz="2400" dirty="0"/>
              <a:t>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7CAE7-F38E-60BA-BC8A-C9091AA72A7A}"/>
              </a:ext>
            </a:extLst>
          </p:cNvPr>
          <p:cNvSpPr txBox="1"/>
          <p:nvPr/>
        </p:nvSpPr>
        <p:spPr>
          <a:xfrm>
            <a:off x="495300" y="4945179"/>
            <a:ext cx="8045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ax1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.imshow(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vmin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vmax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'inferno'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.imshow(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vmin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vmax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'inferno'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AACB72-FEF5-59E9-2D50-C2D1A1CFEAEE}"/>
              </a:ext>
            </a:extLst>
          </p:cNvPr>
          <p:cNvCxnSpPr>
            <a:cxnSpLocks/>
          </p:cNvCxnSpPr>
          <p:nvPr/>
        </p:nvCxnSpPr>
        <p:spPr>
          <a:xfrm>
            <a:off x="495300" y="4350236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8D442D5-CEF3-56AF-9D2E-64F472E81698}"/>
              </a:ext>
            </a:extLst>
          </p:cNvPr>
          <p:cNvSpPr txBox="1"/>
          <p:nvPr/>
        </p:nvSpPr>
        <p:spPr>
          <a:xfrm>
            <a:off x="6257924" y="4631094"/>
            <a:ext cx="164147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Colormap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B9F94-8881-CB7C-1576-B56FBA97B375}"/>
              </a:ext>
            </a:extLst>
          </p:cNvPr>
          <p:cNvSpPr txBox="1"/>
          <p:nvPr/>
        </p:nvSpPr>
        <p:spPr>
          <a:xfrm>
            <a:off x="2665058" y="5943801"/>
            <a:ext cx="3304942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Different window/levels</a:t>
            </a:r>
          </a:p>
        </p:txBody>
      </p:sp>
    </p:spTree>
    <p:extLst>
      <p:ext uri="{BB962C8B-B14F-4D97-AF65-F5344CB8AC3E}">
        <p14:creationId xmlns:p14="http://schemas.microsoft.com/office/powerpoint/2010/main" val="178273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9ABCB8-02F7-D246-E7A8-B6EEB3DD6D64}"/>
              </a:ext>
            </a:extLst>
          </p:cNvPr>
          <p:cNvSpPr txBox="1"/>
          <p:nvPr/>
        </p:nvSpPr>
        <p:spPr>
          <a:xfrm>
            <a:off x="279400" y="1674674"/>
            <a:ext cx="5956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pathlib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Path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b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d_ct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"./data/</a:t>
            </a:r>
            <a:r>
              <a:rPr lang="en-MY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-head"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d_ct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glob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"CT*"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sorted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F018E-3BDB-639F-14A6-57F7F761A302}"/>
              </a:ext>
            </a:extLst>
          </p:cNvPr>
          <p:cNvSpPr txBox="1"/>
          <p:nvPr/>
        </p:nvSpPr>
        <p:spPr>
          <a:xfrm>
            <a:off x="3917950" y="1115874"/>
            <a:ext cx="410845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Library for handling files and folders / directories / paths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F9042-3F9E-FD39-5A16-687220202233}"/>
              </a:ext>
            </a:extLst>
          </p:cNvPr>
          <p:cNvSpPr txBox="1"/>
          <p:nvPr/>
        </p:nvSpPr>
        <p:spPr>
          <a:xfrm>
            <a:off x="4756150" y="2321004"/>
            <a:ext cx="36004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Get all files named “CT*”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82ECE-D178-311F-13A3-DFB964AA29CF}"/>
              </a:ext>
            </a:extLst>
          </p:cNvPr>
          <p:cNvSpPr txBox="1"/>
          <p:nvPr/>
        </p:nvSpPr>
        <p:spPr>
          <a:xfrm>
            <a:off x="3397250" y="2925969"/>
            <a:ext cx="36004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Sort in alphabetical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C1F55-2A12-12ED-6CDC-D6A5F3777318}"/>
              </a:ext>
            </a:extLst>
          </p:cNvPr>
          <p:cNvSpPr txBox="1"/>
          <p:nvPr/>
        </p:nvSpPr>
        <p:spPr>
          <a:xfrm>
            <a:off x="279400" y="3987800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pydicom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dcm_lst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f_lst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pydicom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.dcmread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dcm_lst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dcm_lst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B7F9E1-1698-923D-4C83-63A964824220}"/>
              </a:ext>
            </a:extLst>
          </p:cNvPr>
          <p:cNvCxnSpPr>
            <a:cxnSpLocks/>
          </p:cNvCxnSpPr>
          <p:nvPr/>
        </p:nvCxnSpPr>
        <p:spPr>
          <a:xfrm>
            <a:off x="279400" y="3700221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7C80E8-5B0B-75FA-2405-ACF1F1070BD2}"/>
              </a:ext>
            </a:extLst>
          </p:cNvPr>
          <p:cNvSpPr txBox="1"/>
          <p:nvPr/>
        </p:nvSpPr>
        <p:spPr>
          <a:xfrm>
            <a:off x="4724630" y="4587963"/>
            <a:ext cx="2898775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Load all the DICOM files into a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532693-5909-7ADE-2C26-D5800420699B}"/>
              </a:ext>
            </a:extLst>
          </p:cNvPr>
          <p:cNvSpPr txBox="1"/>
          <p:nvPr/>
        </p:nvSpPr>
        <p:spPr>
          <a:xfrm>
            <a:off x="495300" y="260695"/>
            <a:ext cx="6618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dirty="0"/>
              <a:t>What about loading 3D volumes (e.g. CT)?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6FAAB-07C1-4DAC-B532-111D275A6D70}"/>
              </a:ext>
            </a:extLst>
          </p:cNvPr>
          <p:cNvSpPr txBox="1"/>
          <p:nvPr/>
        </p:nvSpPr>
        <p:spPr>
          <a:xfrm>
            <a:off x="495299" y="6296488"/>
            <a:ext cx="8458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800" dirty="0"/>
              <a:t>How should we combine the 2D images → 3D volume?</a:t>
            </a:r>
          </a:p>
        </p:txBody>
      </p:sp>
    </p:spTree>
    <p:extLst>
      <p:ext uri="{BB962C8B-B14F-4D97-AF65-F5344CB8AC3E}">
        <p14:creationId xmlns:p14="http://schemas.microsoft.com/office/powerpoint/2010/main" val="293184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92613A-68AD-AF10-3599-8B1C78843E04}"/>
              </a:ext>
            </a:extLst>
          </p:cNvPr>
          <p:cNvSpPr txBox="1"/>
          <p:nvPr/>
        </p:nvSpPr>
        <p:spPr>
          <a:xfrm>
            <a:off x="495300" y="547507"/>
            <a:ext cx="6654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ImagePositionPatient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b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pos_lst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.ImagePositionPatient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pos_all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pos_all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21FC7-0BF5-526B-77BF-9CBA42AA5A3F}"/>
              </a:ext>
            </a:extLst>
          </p:cNvPr>
          <p:cNvSpPr txBox="1"/>
          <p:nvPr/>
        </p:nvSpPr>
        <p:spPr>
          <a:xfrm>
            <a:off x="4572000" y="1129474"/>
            <a:ext cx="40767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Image </a:t>
            </a:r>
            <a:r>
              <a:rPr lang="en-MY" sz="2400" i="1" dirty="0" err="1"/>
              <a:t>x,y,z</a:t>
            </a:r>
            <a:r>
              <a:rPr lang="en-MY" sz="2400" i="1" dirty="0"/>
              <a:t> </a:t>
            </a:r>
            <a:r>
              <a:rPr lang="en-MY" sz="2400" dirty="0"/>
              <a:t>position in the “patient coordinate system”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9DEAA-115F-76E5-B596-9179608651DE}"/>
              </a:ext>
            </a:extLst>
          </p:cNvPr>
          <p:cNvSpPr txBox="1"/>
          <p:nvPr/>
        </p:nvSpPr>
        <p:spPr>
          <a:xfrm>
            <a:off x="3314700" y="2611013"/>
            <a:ext cx="45847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Stack up into a single 32x3 matrix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EE0DA4-7199-B112-AD1B-2A10A15F9F56}"/>
              </a:ext>
            </a:extLst>
          </p:cNvPr>
          <p:cNvCxnSpPr>
            <a:cxnSpLocks/>
          </p:cNvCxnSpPr>
          <p:nvPr/>
        </p:nvCxnSpPr>
        <p:spPr>
          <a:xfrm>
            <a:off x="495300" y="3382721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94D314-863F-23B2-22F7-D3AFE9734080}"/>
              </a:ext>
            </a:extLst>
          </p:cNvPr>
          <p:cNvSpPr txBox="1"/>
          <p:nvPr/>
        </p:nvSpPr>
        <p:spPr>
          <a:xfrm>
            <a:off x="495300" y="3909612"/>
            <a:ext cx="4432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pos_all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pos_all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DD2F6-3432-B873-2432-DA03E798C83F}"/>
              </a:ext>
            </a:extLst>
          </p:cNvPr>
          <p:cNvSpPr txBox="1"/>
          <p:nvPr/>
        </p:nvSpPr>
        <p:spPr>
          <a:xfrm>
            <a:off x="4622800" y="3791878"/>
            <a:ext cx="41910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Get the </a:t>
            </a:r>
            <a:r>
              <a:rPr lang="en-MY" sz="2400" i="1" dirty="0" err="1"/>
              <a:t>x,y,z</a:t>
            </a:r>
            <a:r>
              <a:rPr lang="en-MY" sz="2400" dirty="0"/>
              <a:t> distance compared to the first 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34AC0-E108-6F87-4E53-7E3658836E99}"/>
              </a:ext>
            </a:extLst>
          </p:cNvPr>
          <p:cNvSpPr txBox="1"/>
          <p:nvPr/>
        </p:nvSpPr>
        <p:spPr>
          <a:xfrm>
            <a:off x="483600" y="5237146"/>
            <a:ext cx="434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E84FD-BAD1-E120-72CE-684BAA603D7A}"/>
              </a:ext>
            </a:extLst>
          </p:cNvPr>
          <p:cNvSpPr txBox="1"/>
          <p:nvPr/>
        </p:nvSpPr>
        <p:spPr>
          <a:xfrm>
            <a:off x="3314700" y="5386694"/>
            <a:ext cx="5092700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i="1" dirty="0"/>
              <a:t>In this specific case</a:t>
            </a:r>
            <a:r>
              <a:rPr lang="en-MY" sz="2400" dirty="0"/>
              <a:t>, it’s obvious the scans are captured along the </a:t>
            </a:r>
            <a:r>
              <a:rPr lang="en-MY" sz="2400" i="1" dirty="0"/>
              <a:t>z</a:t>
            </a:r>
            <a:r>
              <a:rPr lang="en-MY" sz="2400" dirty="0"/>
              <a:t>-axis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631F26-12A9-C3B7-8228-7124F9111301}"/>
              </a:ext>
            </a:extLst>
          </p:cNvPr>
          <p:cNvCxnSpPr>
            <a:cxnSpLocks/>
          </p:cNvCxnSpPr>
          <p:nvPr/>
        </p:nvCxnSpPr>
        <p:spPr>
          <a:xfrm>
            <a:off x="495300" y="4957521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16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858CACA-0471-EDD3-4AB1-362BDB64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76" y="4232759"/>
            <a:ext cx="3679824" cy="262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BF9D46-A88F-CE6B-513D-3DB31C1B7EE5}"/>
              </a:ext>
            </a:extLst>
          </p:cNvPr>
          <p:cNvSpPr txBox="1"/>
          <p:nvPr/>
        </p:nvSpPr>
        <p:spPr>
          <a:xfrm>
            <a:off x="431800" y="19798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argsort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09499-955A-C2BC-E691-42549E85081C}"/>
              </a:ext>
            </a:extLst>
          </p:cNvPr>
          <p:cNvSpPr txBox="1"/>
          <p:nvPr/>
        </p:nvSpPr>
        <p:spPr>
          <a:xfrm>
            <a:off x="3187700" y="659649"/>
            <a:ext cx="50038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Get the </a:t>
            </a:r>
            <a:r>
              <a:rPr lang="en-MY" sz="2400" b="1" dirty="0"/>
              <a:t>indexes</a:t>
            </a:r>
            <a:r>
              <a:rPr lang="en-MY" sz="2400" dirty="0"/>
              <a:t> in ascending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7CC2E-C2DB-C400-F93F-DD7B67D316F0}"/>
              </a:ext>
            </a:extLst>
          </p:cNvPr>
          <p:cNvSpPr txBox="1"/>
          <p:nvPr/>
        </p:nvSpPr>
        <p:spPr>
          <a:xfrm>
            <a:off x="431800" y="1706679"/>
            <a:ext cx="51943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pixel_array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img_lst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07566E-DFE5-7E13-0B11-46876D5AFBF1}"/>
              </a:ext>
            </a:extLst>
          </p:cNvPr>
          <p:cNvCxnSpPr>
            <a:cxnSpLocks/>
          </p:cNvCxnSpPr>
          <p:nvPr/>
        </p:nvCxnSpPr>
        <p:spPr>
          <a:xfrm>
            <a:off x="495300" y="1426921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989427-1DE7-E883-4BDA-7D55D3611BD2}"/>
              </a:ext>
            </a:extLst>
          </p:cNvPr>
          <p:cNvSpPr txBox="1"/>
          <p:nvPr/>
        </p:nvSpPr>
        <p:spPr>
          <a:xfrm>
            <a:off x="3028950" y="1753822"/>
            <a:ext cx="45847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Get the 2D images in order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07116-B7FE-AAC8-F674-C76AC069C10F}"/>
              </a:ext>
            </a:extLst>
          </p:cNvPr>
          <p:cNvSpPr txBox="1"/>
          <p:nvPr/>
        </p:nvSpPr>
        <p:spPr>
          <a:xfrm>
            <a:off x="3124200" y="3230172"/>
            <a:ext cx="50038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… and stack them into a 3D volume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745D44-07EB-66D7-B1F9-0127903CE05B}"/>
              </a:ext>
            </a:extLst>
          </p:cNvPr>
          <p:cNvSpPr txBox="1"/>
          <p:nvPr/>
        </p:nvSpPr>
        <p:spPr>
          <a:xfrm>
            <a:off x="317500" y="4364234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b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409444-9934-2FAC-4AA4-9B65E5A66344}"/>
              </a:ext>
            </a:extLst>
          </p:cNvPr>
          <p:cNvCxnSpPr>
            <a:cxnSpLocks/>
          </p:cNvCxnSpPr>
          <p:nvPr/>
        </p:nvCxnSpPr>
        <p:spPr>
          <a:xfrm>
            <a:off x="495300" y="4068521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B8BCE0-0D17-305C-2D29-251C3CFBB3EA}"/>
              </a:ext>
            </a:extLst>
          </p:cNvPr>
          <p:cNvSpPr txBox="1"/>
          <p:nvPr/>
        </p:nvSpPr>
        <p:spPr>
          <a:xfrm>
            <a:off x="771524" y="5782498"/>
            <a:ext cx="3355976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Sample every 10</a:t>
            </a:r>
            <a:r>
              <a:rPr lang="en-MY" sz="2400" baseline="30000" dirty="0"/>
              <a:t>th</a:t>
            </a:r>
            <a:r>
              <a:rPr lang="en-MY" sz="2400" dirty="0"/>
              <a:t> value and get histogram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47EA58-1CDA-9EE2-CCF2-941DF5D34D7F}"/>
              </a:ext>
            </a:extLst>
          </p:cNvPr>
          <p:cNvSpPr txBox="1"/>
          <p:nvPr/>
        </p:nvSpPr>
        <p:spPr>
          <a:xfrm>
            <a:off x="6673850" y="4431902"/>
            <a:ext cx="73660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Air?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F5C35F-A9A8-C95D-14BA-D8F1F1FEB008}"/>
              </a:ext>
            </a:extLst>
          </p:cNvPr>
          <p:cNvSpPr txBox="1"/>
          <p:nvPr/>
        </p:nvSpPr>
        <p:spPr>
          <a:xfrm>
            <a:off x="7210425" y="5086596"/>
            <a:ext cx="18097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Soft tissue?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94BB71-3177-EF9B-3C18-2A235ADE1E1C}"/>
              </a:ext>
            </a:extLst>
          </p:cNvPr>
          <p:cNvSpPr txBox="1"/>
          <p:nvPr/>
        </p:nvSpPr>
        <p:spPr>
          <a:xfrm>
            <a:off x="7716838" y="5940035"/>
            <a:ext cx="115887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Bone?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3A3AC14-340E-D9DB-BB94-63EAEE0A618D}"/>
              </a:ext>
            </a:extLst>
          </p:cNvPr>
          <p:cNvSpPr/>
          <p:nvPr/>
        </p:nvSpPr>
        <p:spPr>
          <a:xfrm rot="8100000">
            <a:off x="6540500" y="4819937"/>
            <a:ext cx="266700" cy="2131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B7584D6-41EC-8D58-DF4A-482298F46E08}"/>
              </a:ext>
            </a:extLst>
          </p:cNvPr>
          <p:cNvSpPr/>
          <p:nvPr/>
        </p:nvSpPr>
        <p:spPr>
          <a:xfrm rot="8100000">
            <a:off x="7107464" y="5475937"/>
            <a:ext cx="266700" cy="2131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5F1E004-2535-4FAF-C4CA-9C49128B5302}"/>
              </a:ext>
            </a:extLst>
          </p:cNvPr>
          <p:cNvSpPr/>
          <p:nvPr/>
        </p:nvSpPr>
        <p:spPr>
          <a:xfrm rot="8100000">
            <a:off x="7583488" y="6328071"/>
            <a:ext cx="266700" cy="2131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429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B6EC97-FBF6-6449-13A3-E4AB54818154}"/>
              </a:ext>
            </a:extLst>
          </p:cNvPr>
          <p:cNvSpPr txBox="1"/>
          <p:nvPr/>
        </p:nvSpPr>
        <p:spPr>
          <a:xfrm>
            <a:off x="381000" y="512011"/>
            <a:ext cx="7518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.RescaleSlope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.RescaleIntercept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.RescaleSlope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dcm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.RescaleIntercept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.flat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plt.hist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1061B-AC96-C0FD-D8A3-285D46E12C4F}"/>
              </a:ext>
            </a:extLst>
          </p:cNvPr>
          <p:cNvSpPr txBox="1"/>
          <p:nvPr/>
        </p:nvSpPr>
        <p:spPr>
          <a:xfrm>
            <a:off x="4425950" y="699722"/>
            <a:ext cx="34734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Convert to floating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CA091-19AD-3091-6CDA-6D6C036793A6}"/>
              </a:ext>
            </a:extLst>
          </p:cNvPr>
          <p:cNvSpPr txBox="1"/>
          <p:nvPr/>
        </p:nvSpPr>
        <p:spPr>
          <a:xfrm>
            <a:off x="4375150" y="1846226"/>
            <a:ext cx="39814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Rescale to HU / CT numbers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CCC1DB-37D9-FF5D-C479-3F7A3C93CEA7}"/>
              </a:ext>
            </a:extLst>
          </p:cNvPr>
          <p:cNvCxnSpPr>
            <a:cxnSpLocks/>
          </p:cNvCxnSpPr>
          <p:nvPr/>
        </p:nvCxnSpPr>
        <p:spPr>
          <a:xfrm>
            <a:off x="495300" y="2900121"/>
            <a:ext cx="432000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8BBF945-2719-09AC-C9A8-DD861CE9A5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227"/>
          <a:stretch/>
        </p:blipFill>
        <p:spPr>
          <a:xfrm>
            <a:off x="5334000" y="2464821"/>
            <a:ext cx="3746500" cy="1486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45672D-3666-7834-B7DE-47E5B0D96E03}"/>
              </a:ext>
            </a:extLst>
          </p:cNvPr>
          <p:cNvSpPr txBox="1"/>
          <p:nvPr/>
        </p:nvSpPr>
        <p:spPr>
          <a:xfrm>
            <a:off x="406400" y="4022902"/>
            <a:ext cx="7645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nrows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ncols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dpi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n_row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ax_lst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n_row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n_col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[:, :,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.set_axis_off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90000"/>
              </a:lnSpc>
              <a:buNone/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MY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.imshow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vmin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vmax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gray</a:t>
            </a:r>
            <a:r>
              <a:rPr lang="en-MY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MY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MY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11375-F84A-3F28-AE05-B8F1C00F7DCC}"/>
              </a:ext>
            </a:extLst>
          </p:cNvPr>
          <p:cNvSpPr txBox="1"/>
          <p:nvPr/>
        </p:nvSpPr>
        <p:spPr>
          <a:xfrm>
            <a:off x="5810250" y="4428541"/>
            <a:ext cx="31813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Make figure higher res.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75C50-794D-3F65-90C8-970DD7D08792}"/>
              </a:ext>
            </a:extLst>
          </p:cNvPr>
          <p:cNvSpPr txBox="1"/>
          <p:nvPr/>
        </p:nvSpPr>
        <p:spPr>
          <a:xfrm>
            <a:off x="4359275" y="5496957"/>
            <a:ext cx="4781550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MY" sz="2400" dirty="0"/>
              <a:t>Window / level to ≈ brain tissue HU</a:t>
            </a:r>
          </a:p>
        </p:txBody>
      </p:sp>
    </p:spTree>
    <p:extLst>
      <p:ext uri="{BB962C8B-B14F-4D97-AF65-F5344CB8AC3E}">
        <p14:creationId xmlns:p14="http://schemas.microsoft.com/office/powerpoint/2010/main" val="307507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4642</TotalTime>
  <Words>1464</Words>
  <Application>Microsoft Office PowerPoint</Application>
  <PresentationFormat>On-screen Show (4:3)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Consolas</vt:lpstr>
      <vt:lpstr>Office Theme</vt:lpstr>
      <vt:lpstr>Medical Imaging Formats</vt:lpstr>
      <vt:lpstr>Installing New Libraries / Packages</vt:lpstr>
      <vt:lpstr>DICOM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NIfTI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 LI KUO</dc:creator>
  <cp:lastModifiedBy>TAN LI KUO</cp:lastModifiedBy>
  <cp:revision>142</cp:revision>
  <dcterms:created xsi:type="dcterms:W3CDTF">2025-03-06T03:43:52Z</dcterms:created>
  <dcterms:modified xsi:type="dcterms:W3CDTF">2025-03-28T02:51:15Z</dcterms:modified>
</cp:coreProperties>
</file>