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F10548-D628-4149-8698-BCE1F9665FC0}">
  <a:tblStyle styleId="{06F10548-D628-4149-8698-BCE1F9665FC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aphicFrame>
        <p:nvGraphicFramePr>
          <p:cNvPr id="54" name="Google Shape;54;p13"/>
          <p:cNvGraphicFramePr/>
          <p:nvPr/>
        </p:nvGraphicFramePr>
        <p:xfrm>
          <a:off x="434093" y="2434597"/>
          <a:ext cx="3000000" cy="3000000"/>
        </p:xfrm>
        <a:graphic>
          <a:graphicData uri="http://schemas.openxmlformats.org/drawingml/2006/table">
            <a:tbl>
              <a:tblPr>
                <a:noFill/>
                <a:tableStyleId>{06F10548-D628-4149-8698-BCE1F9665FC0}</a:tableStyleId>
              </a:tblPr>
              <a:tblGrid>
                <a:gridCol w="693675"/>
                <a:gridCol w="5998125"/>
              </a:tblGrid>
              <a:tr h="2219525">
                <a:tc>
                  <a:txBody>
                    <a:bodyPr/>
                    <a:lstStyle/>
                    <a:p>
                      <a:pPr indent="0" lvl="0" marL="0" marR="0" rtl="0" algn="ctr">
                        <a:lnSpc>
                          <a:spcPct val="152727"/>
                        </a:lnSpc>
                        <a:spcBef>
                          <a:spcPts val="0"/>
                        </a:spcBef>
                        <a:spcAft>
                          <a:spcPts val="0"/>
                        </a:spcAft>
                        <a:buNone/>
                      </a:pPr>
                      <a:r>
                        <a:t/>
                      </a:r>
                      <a:endParaRPr sz="1100" u="none" cap="none" strike="noStrike"/>
                    </a:p>
                  </a:txBody>
                  <a:tcPr marT="114300" marB="114300" marR="114300" marL="11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4CFD4"/>
                    </a:solidFill>
                  </a:tcPr>
                </a:tc>
                <a:tc>
                  <a:txBody>
                    <a:bodyPr/>
                    <a:lstStyle/>
                    <a:p>
                      <a:pPr indent="0" lvl="0" marL="0" marR="0" rtl="0" algn="ctr">
                        <a:lnSpc>
                          <a:spcPct val="152727"/>
                        </a:lnSpc>
                        <a:spcBef>
                          <a:spcPts val="0"/>
                        </a:spcBef>
                        <a:spcAft>
                          <a:spcPts val="0"/>
                        </a:spcAft>
                        <a:buNone/>
                      </a:pPr>
                      <a:r>
                        <a:t/>
                      </a:r>
                      <a:endParaRPr sz="1100" u="none" cap="none" strike="noStrike"/>
                    </a:p>
                  </a:txBody>
                  <a:tcPr marT="114300" marB="114300" marR="114300" marL="11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874075">
                <a:tc>
                  <a:txBody>
                    <a:bodyPr/>
                    <a:lstStyle/>
                    <a:p>
                      <a:pPr indent="0" lvl="0" marL="0" marR="0" rtl="0" algn="ctr">
                        <a:lnSpc>
                          <a:spcPct val="152727"/>
                        </a:lnSpc>
                        <a:spcBef>
                          <a:spcPts val="0"/>
                        </a:spcBef>
                        <a:spcAft>
                          <a:spcPts val="0"/>
                        </a:spcAft>
                        <a:buNone/>
                      </a:pPr>
                      <a:r>
                        <a:t/>
                      </a:r>
                      <a:endParaRPr sz="1100" u="none" cap="none" strike="noStrike"/>
                    </a:p>
                  </a:txBody>
                  <a:tcPr marT="114300" marB="114300" marR="114300" marL="11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C1A4"/>
                    </a:solidFill>
                  </a:tcPr>
                </a:tc>
                <a:tc>
                  <a:txBody>
                    <a:bodyPr/>
                    <a:lstStyle/>
                    <a:p>
                      <a:pPr indent="0" lvl="0" marL="0" marR="0" rtl="0" algn="ctr">
                        <a:lnSpc>
                          <a:spcPct val="152727"/>
                        </a:lnSpc>
                        <a:spcBef>
                          <a:spcPts val="0"/>
                        </a:spcBef>
                        <a:spcAft>
                          <a:spcPts val="0"/>
                        </a:spcAft>
                        <a:buNone/>
                      </a:pPr>
                      <a:r>
                        <a:t/>
                      </a:r>
                      <a:endParaRPr sz="1100" u="none" cap="none" strike="noStrike"/>
                    </a:p>
                  </a:txBody>
                  <a:tcPr marT="114300" marB="114300" marR="114300" marL="11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1500">
                <a:tc>
                  <a:txBody>
                    <a:bodyPr/>
                    <a:lstStyle/>
                    <a:p>
                      <a:pPr indent="0" lvl="0" marL="0" marR="0" rtl="0" algn="ctr">
                        <a:lnSpc>
                          <a:spcPct val="152727"/>
                        </a:lnSpc>
                        <a:spcBef>
                          <a:spcPts val="0"/>
                        </a:spcBef>
                        <a:spcAft>
                          <a:spcPts val="0"/>
                        </a:spcAft>
                        <a:buNone/>
                      </a:pPr>
                      <a:r>
                        <a:t/>
                      </a:r>
                      <a:endParaRPr sz="1100" u="none" cap="none" strike="noStrike"/>
                    </a:p>
                  </a:txBody>
                  <a:tcPr marT="114300" marB="114300" marR="114300" marL="11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1B0A4"/>
                    </a:solidFill>
                  </a:tcPr>
                </a:tc>
                <a:tc>
                  <a:txBody>
                    <a:bodyPr/>
                    <a:lstStyle/>
                    <a:p>
                      <a:pPr indent="0" lvl="0" marL="0" marR="0" rtl="0" algn="ctr">
                        <a:lnSpc>
                          <a:spcPct val="152727"/>
                        </a:lnSpc>
                        <a:spcBef>
                          <a:spcPts val="0"/>
                        </a:spcBef>
                        <a:spcAft>
                          <a:spcPts val="0"/>
                        </a:spcAft>
                        <a:buNone/>
                      </a:pPr>
                      <a:r>
                        <a:t/>
                      </a:r>
                      <a:endParaRPr sz="1100" u="none" cap="none" strike="noStrike"/>
                    </a:p>
                  </a:txBody>
                  <a:tcPr marT="114300" marB="114300" marR="114300" marL="11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633800">
                <a:tc>
                  <a:txBody>
                    <a:bodyPr/>
                    <a:lstStyle/>
                    <a:p>
                      <a:pPr indent="0" lvl="0" marL="0" marR="0" rtl="0" algn="ctr">
                        <a:lnSpc>
                          <a:spcPct val="152727"/>
                        </a:lnSpc>
                        <a:spcBef>
                          <a:spcPts val="0"/>
                        </a:spcBef>
                        <a:spcAft>
                          <a:spcPts val="0"/>
                        </a:spcAft>
                        <a:buNone/>
                      </a:pPr>
                      <a:r>
                        <a:t/>
                      </a:r>
                      <a:endParaRPr sz="1100" u="none" cap="none" strike="noStrike"/>
                    </a:p>
                  </a:txBody>
                  <a:tcPr marT="114300" marB="114300" marR="114300" marL="11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D0D1A4"/>
                    </a:solidFill>
                  </a:tcPr>
                </a:tc>
                <a:tc>
                  <a:txBody>
                    <a:bodyPr/>
                    <a:lstStyle/>
                    <a:p>
                      <a:pPr indent="0" lvl="0" marL="0" marR="0" rtl="0" algn="ctr">
                        <a:lnSpc>
                          <a:spcPct val="152727"/>
                        </a:lnSpc>
                        <a:spcBef>
                          <a:spcPts val="0"/>
                        </a:spcBef>
                        <a:spcAft>
                          <a:spcPts val="0"/>
                        </a:spcAft>
                        <a:buNone/>
                      </a:pPr>
                      <a:r>
                        <a:t/>
                      </a:r>
                      <a:endParaRPr sz="1100" u="none" cap="none" strike="noStrike"/>
                    </a:p>
                  </a:txBody>
                  <a:tcPr marT="114300" marB="114300" marR="114300" marL="1143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5" name="Google Shape;55;p13"/>
          <p:cNvSpPr/>
          <p:nvPr/>
        </p:nvSpPr>
        <p:spPr>
          <a:xfrm>
            <a:off x="2208244" y="130503"/>
            <a:ext cx="2655882" cy="1593529"/>
          </a:xfrm>
          <a:custGeom>
            <a:rect b="b" l="l" r="r" t="t"/>
            <a:pathLst>
              <a:path extrusionOk="0" h="1593529" w="2655882">
                <a:moveTo>
                  <a:pt x="0" y="0"/>
                </a:moveTo>
                <a:lnTo>
                  <a:pt x="2655882" y="0"/>
                </a:lnTo>
                <a:lnTo>
                  <a:pt x="2655882" y="1593529"/>
                </a:lnTo>
                <a:lnTo>
                  <a:pt x="0" y="1593529"/>
                </a:lnTo>
                <a:lnTo>
                  <a:pt x="0" y="0"/>
                </a:lnTo>
                <a:close/>
              </a:path>
            </a:pathLst>
          </a:custGeom>
          <a:blipFill rotWithShape="1">
            <a:blip r:embed="rId3">
              <a:alphaModFix/>
            </a:blip>
            <a:stretch>
              <a:fillRect b="0" l="0" r="0" t="0"/>
            </a:stretch>
          </a:blipFill>
          <a:ln>
            <a:noFill/>
          </a:ln>
        </p:spPr>
      </p:sp>
      <p:sp>
        <p:nvSpPr>
          <p:cNvPr id="56" name="Google Shape;56;p13"/>
          <p:cNvSpPr txBox="1"/>
          <p:nvPr/>
        </p:nvSpPr>
        <p:spPr>
          <a:xfrm>
            <a:off x="969007" y="1421179"/>
            <a:ext cx="1368300" cy="184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 sz="1200" u="none" cap="none" strike="noStrike">
                <a:solidFill>
                  <a:srgbClr val="000000"/>
                </a:solidFill>
                <a:latin typeface="Arial"/>
                <a:ea typeface="Arial"/>
                <a:cs typeface="Arial"/>
                <a:sym typeface="Arial"/>
              </a:rPr>
              <a:t>PROJECT NAME:</a:t>
            </a:r>
            <a:endParaRPr/>
          </a:p>
        </p:txBody>
      </p:sp>
      <p:sp>
        <p:nvSpPr>
          <p:cNvPr id="57" name="Google Shape;57;p13"/>
          <p:cNvSpPr txBox="1"/>
          <p:nvPr/>
        </p:nvSpPr>
        <p:spPr>
          <a:xfrm>
            <a:off x="969007" y="1950727"/>
            <a:ext cx="1239300" cy="184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 sz="1200" u="none" cap="none" strike="noStrike">
                <a:solidFill>
                  <a:srgbClr val="000000"/>
                </a:solidFill>
                <a:latin typeface="Arial"/>
                <a:ea typeface="Arial"/>
                <a:cs typeface="Arial"/>
                <a:sym typeface="Arial"/>
              </a:rPr>
              <a:t>SUPERVISOR</a:t>
            </a:r>
            <a:endParaRPr/>
          </a:p>
        </p:txBody>
      </p:sp>
      <p:sp>
        <p:nvSpPr>
          <p:cNvPr id="58" name="Google Shape;58;p13"/>
          <p:cNvSpPr txBox="1"/>
          <p:nvPr/>
        </p:nvSpPr>
        <p:spPr>
          <a:xfrm>
            <a:off x="969007" y="1685932"/>
            <a:ext cx="1021800" cy="184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 sz="1200" u="none" cap="none" strike="noStrike">
                <a:solidFill>
                  <a:srgbClr val="000000"/>
                </a:solidFill>
                <a:latin typeface="Arial"/>
                <a:ea typeface="Arial"/>
                <a:cs typeface="Arial"/>
                <a:sym typeface="Arial"/>
              </a:rPr>
              <a:t>NAME</a:t>
            </a:r>
            <a:endParaRPr/>
          </a:p>
        </p:txBody>
      </p:sp>
      <p:sp>
        <p:nvSpPr>
          <p:cNvPr id="59" name="Google Shape;59;p13"/>
          <p:cNvSpPr txBox="1"/>
          <p:nvPr/>
        </p:nvSpPr>
        <p:spPr>
          <a:xfrm rot="-5400000">
            <a:off x="289939" y="3380778"/>
            <a:ext cx="915300" cy="184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1200" u="none" cap="none" strike="noStrike">
                <a:solidFill>
                  <a:srgbClr val="000000"/>
                </a:solidFill>
                <a:latin typeface="Arial"/>
                <a:ea typeface="Arial"/>
                <a:cs typeface="Arial"/>
                <a:sym typeface="Arial"/>
              </a:rPr>
              <a:t>ABSTRACT</a:t>
            </a:r>
            <a:endParaRPr/>
          </a:p>
        </p:txBody>
      </p:sp>
      <p:sp>
        <p:nvSpPr>
          <p:cNvPr id="60" name="Google Shape;60;p13"/>
          <p:cNvSpPr txBox="1"/>
          <p:nvPr/>
        </p:nvSpPr>
        <p:spPr>
          <a:xfrm rot="-5400000">
            <a:off x="38776" y="5433362"/>
            <a:ext cx="1263300" cy="184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1200" u="none" cap="none" strike="noStrike">
                <a:solidFill>
                  <a:srgbClr val="000000"/>
                </a:solidFill>
                <a:latin typeface="Arial"/>
                <a:ea typeface="Arial"/>
                <a:cs typeface="Arial"/>
                <a:sym typeface="Arial"/>
              </a:rPr>
              <a:t>METHODOLOGY</a:t>
            </a:r>
            <a:endParaRPr/>
          </a:p>
        </p:txBody>
      </p:sp>
      <p:sp>
        <p:nvSpPr>
          <p:cNvPr id="61" name="Google Shape;61;p13"/>
          <p:cNvSpPr txBox="1"/>
          <p:nvPr/>
        </p:nvSpPr>
        <p:spPr>
          <a:xfrm rot="-5400000">
            <a:off x="14940" y="7291335"/>
            <a:ext cx="1460700" cy="44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1200" u="none" cap="none" strike="noStrike">
                <a:solidFill>
                  <a:srgbClr val="000000"/>
                </a:solidFill>
                <a:latin typeface="Arial"/>
                <a:ea typeface="Arial"/>
                <a:cs typeface="Arial"/>
                <a:sym typeface="Arial"/>
              </a:rPr>
              <a:t>RESULT AND DISCUSSION</a:t>
            </a:r>
            <a:endParaRPr/>
          </a:p>
        </p:txBody>
      </p:sp>
      <p:sp>
        <p:nvSpPr>
          <p:cNvPr id="62" name="Google Shape;62;p13"/>
          <p:cNvSpPr txBox="1"/>
          <p:nvPr/>
        </p:nvSpPr>
        <p:spPr>
          <a:xfrm rot="-5400000">
            <a:off x="190639" y="9140276"/>
            <a:ext cx="1113900" cy="184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 sz="1200" u="none" cap="none" strike="noStrike">
                <a:solidFill>
                  <a:srgbClr val="000000"/>
                </a:solidFill>
                <a:latin typeface="Arial"/>
                <a:ea typeface="Arial"/>
                <a:cs typeface="Arial"/>
                <a:sym typeface="Arial"/>
              </a:rPr>
              <a:t>CONCLUSION</a:t>
            </a:r>
            <a:endParaRPr/>
          </a:p>
        </p:txBody>
      </p:sp>
      <p:sp>
        <p:nvSpPr>
          <p:cNvPr id="63" name="Google Shape;63;p13"/>
          <p:cNvSpPr txBox="1"/>
          <p:nvPr/>
        </p:nvSpPr>
        <p:spPr>
          <a:xfrm>
            <a:off x="2337412" y="1421179"/>
            <a:ext cx="4253700" cy="184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200"/>
              <a:t>Stock Price Prediction</a:t>
            </a:r>
            <a:endParaRPr/>
          </a:p>
        </p:txBody>
      </p:sp>
      <p:sp>
        <p:nvSpPr>
          <p:cNvPr id="64" name="Google Shape;64;p13"/>
          <p:cNvSpPr txBox="1"/>
          <p:nvPr/>
        </p:nvSpPr>
        <p:spPr>
          <a:xfrm>
            <a:off x="4464202" y="1685932"/>
            <a:ext cx="2661600" cy="184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200" u="none" cap="none" strike="noStrike">
                <a:solidFill>
                  <a:srgbClr val="000000"/>
                </a:solidFill>
                <a:latin typeface="Arial"/>
                <a:ea typeface="Arial"/>
                <a:cs typeface="Arial"/>
                <a:sym typeface="Arial"/>
              </a:rPr>
              <a:t>RDS(Honours) in Data Science</a:t>
            </a:r>
            <a:endParaRPr/>
          </a:p>
        </p:txBody>
      </p:sp>
      <p:sp>
        <p:nvSpPr>
          <p:cNvPr id="65" name="Google Shape;65;p13"/>
          <p:cNvSpPr txBox="1"/>
          <p:nvPr/>
        </p:nvSpPr>
        <p:spPr>
          <a:xfrm>
            <a:off x="2337397" y="1685957"/>
            <a:ext cx="2002200" cy="184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 sz="1200"/>
              <a:t>Ee Wei Li</a:t>
            </a:r>
            <a:endParaRPr/>
          </a:p>
        </p:txBody>
      </p:sp>
      <p:sp>
        <p:nvSpPr>
          <p:cNvPr id="66" name="Google Shape;66;p13"/>
          <p:cNvSpPr txBox="1"/>
          <p:nvPr/>
        </p:nvSpPr>
        <p:spPr>
          <a:xfrm>
            <a:off x="1127774" y="2434625"/>
            <a:ext cx="5997900" cy="2094000"/>
          </a:xfrm>
          <a:prstGeom prst="rect">
            <a:avLst/>
          </a:prstGeom>
          <a:noFill/>
          <a:ln>
            <a:noFill/>
          </a:ln>
        </p:spPr>
        <p:txBody>
          <a:bodyPr anchorCtr="0" anchor="t" bIns="0" lIns="0" spcFirstLastPara="1" rIns="0" wrap="square" tIns="0">
            <a:spAutoFit/>
          </a:bodyPr>
          <a:lstStyle/>
          <a:p>
            <a:pPr indent="0" lvl="0" marL="0" marR="0" rtl="0" algn="l">
              <a:lnSpc>
                <a:spcPct val="150050"/>
              </a:lnSpc>
              <a:spcBef>
                <a:spcPts val="0"/>
              </a:spcBef>
              <a:spcAft>
                <a:spcPts val="0"/>
              </a:spcAft>
              <a:buNone/>
            </a:pPr>
            <a:r>
              <a:rPr lang="en" sz="1200">
                <a:latin typeface="Times New Roman"/>
                <a:ea typeface="Times New Roman"/>
                <a:cs typeface="Times New Roman"/>
                <a:sym typeface="Times New Roman"/>
              </a:rPr>
              <a:t>This project explores a modern approach to stock price forecasting by implementing a Long Short-Term Memory (LSTM) deep learning model to capture complex temporal dependencies in financial time series data. Stock market prices are inherently volatile and influenced by multiple unpredictable factors, making traditional forecasting methods less effective. To address this, the system leverages LSTM’s strength in handling non-linear, sequential data, trained on real-world datasets sourced via KaggleHub. The objective is to not only enhance prediction accuracy but also to improve user interpretability through a web-based interface built with Streamlit.</a:t>
            </a:r>
            <a:endParaRPr sz="1200">
              <a:latin typeface="Times New Roman"/>
              <a:ea typeface="Times New Roman"/>
              <a:cs typeface="Times New Roman"/>
              <a:sym typeface="Times New Roman"/>
            </a:endParaRPr>
          </a:p>
          <a:p>
            <a:pPr indent="0" lvl="0" marL="0" marR="0" rtl="0" algn="l">
              <a:lnSpc>
                <a:spcPct val="150050"/>
              </a:lnSpc>
              <a:spcBef>
                <a:spcPts val="0"/>
              </a:spcBef>
              <a:spcAft>
                <a:spcPts val="0"/>
              </a:spcAft>
              <a:buNone/>
            </a:pPr>
            <a:r>
              <a:t/>
            </a:r>
            <a:endParaRPr b="0" i="0" sz="999" u="none" cap="none" strike="noStrike">
              <a:solidFill>
                <a:srgbClr val="000000"/>
              </a:solidFill>
              <a:latin typeface="Arial"/>
              <a:ea typeface="Arial"/>
              <a:cs typeface="Arial"/>
              <a:sym typeface="Arial"/>
            </a:endParaRPr>
          </a:p>
        </p:txBody>
      </p:sp>
      <p:sp>
        <p:nvSpPr>
          <p:cNvPr id="67" name="Google Shape;67;p13"/>
          <p:cNvSpPr txBox="1"/>
          <p:nvPr/>
        </p:nvSpPr>
        <p:spPr>
          <a:xfrm>
            <a:off x="1127775" y="4654125"/>
            <a:ext cx="5997900" cy="18471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 sz="1200">
                <a:latin typeface="Times New Roman"/>
                <a:ea typeface="Times New Roman"/>
                <a:cs typeface="Times New Roman"/>
                <a:sym typeface="Times New Roman"/>
              </a:rPr>
              <a:t>The project begins by preprocessing historical stock price data, applying MinMax scaling, and formatting the data into time-step sequences for LSTM model training. Hyperparameter tuning was performed using Keras Tuner to identify optimal LSTM configurations. The finalized model was trained and validated with early stopping and RMSE evaluation. The trained model is deployed through a Streamlit interface that allows users to select stocks, view historical trends, specify prediction horizons, and interactively visualize future forecasts. The system also enables CSV export and supports custom historical filtering.</a:t>
            </a:r>
            <a:endParaRPr sz="1200">
              <a:latin typeface="Times New Roman"/>
              <a:ea typeface="Times New Roman"/>
              <a:cs typeface="Times New Roman"/>
              <a:sym typeface="Times New Roman"/>
            </a:endParaRPr>
          </a:p>
        </p:txBody>
      </p:sp>
      <p:sp>
        <p:nvSpPr>
          <p:cNvPr id="68" name="Google Shape;68;p13"/>
          <p:cNvSpPr txBox="1"/>
          <p:nvPr/>
        </p:nvSpPr>
        <p:spPr>
          <a:xfrm>
            <a:off x="1144025" y="6528200"/>
            <a:ext cx="5997900" cy="1293300"/>
          </a:xfrm>
          <a:prstGeom prst="rect">
            <a:avLst/>
          </a:prstGeom>
          <a:noFill/>
          <a:ln>
            <a:noFill/>
          </a:ln>
        </p:spPr>
        <p:txBody>
          <a:bodyPr anchorCtr="0" anchor="t" bIns="0" lIns="0" spcFirstLastPara="1" rIns="0" wrap="square" tIns="0">
            <a:spAutoFit/>
          </a:bodyPr>
          <a:lstStyle/>
          <a:p>
            <a:pPr indent="0" lvl="0" marL="0" marR="0" rtl="0" algn="l">
              <a:lnSpc>
                <a:spcPct val="150050"/>
              </a:lnSpc>
              <a:spcBef>
                <a:spcPts val="0"/>
              </a:spcBef>
              <a:spcAft>
                <a:spcPts val="0"/>
              </a:spcAft>
              <a:buNone/>
            </a:pPr>
            <a:r>
              <a:rPr lang="en" sz="1200">
                <a:latin typeface="Times New Roman"/>
                <a:ea typeface="Times New Roman"/>
                <a:cs typeface="Times New Roman"/>
                <a:sym typeface="Times New Roman"/>
              </a:rPr>
              <a:t>Evaluation of the LSTM model revealed strong performance in forecasting short-term stock movements, achieving lower RMSE and MAE compared to benchmark models like ARIMA, RNN, SVR, and Random Forest. The actual versus predicted trend visualization showed the model's ability to capture market direction effectively. While the Streamlit app allowed for real-time user interaction.. However, the modular codebase supports easy future extension.</a:t>
            </a:r>
            <a:endParaRPr sz="1200">
              <a:latin typeface="Times New Roman"/>
              <a:ea typeface="Times New Roman"/>
              <a:cs typeface="Times New Roman"/>
              <a:sym typeface="Times New Roman"/>
            </a:endParaRPr>
          </a:p>
        </p:txBody>
      </p:sp>
      <p:sp>
        <p:nvSpPr>
          <p:cNvPr id="69" name="Google Shape;69;p13"/>
          <p:cNvSpPr txBox="1"/>
          <p:nvPr/>
        </p:nvSpPr>
        <p:spPr>
          <a:xfrm>
            <a:off x="1127775" y="8619700"/>
            <a:ext cx="5997900" cy="1831800"/>
          </a:xfrm>
          <a:prstGeom prst="rect">
            <a:avLst/>
          </a:prstGeom>
          <a:noFill/>
          <a:ln>
            <a:noFill/>
          </a:ln>
        </p:spPr>
        <p:txBody>
          <a:bodyPr anchorCtr="0" anchor="t" bIns="0" lIns="0" spcFirstLastPara="1" rIns="0" wrap="square" tIns="0">
            <a:spAutoFit/>
          </a:bodyPr>
          <a:lstStyle/>
          <a:p>
            <a:pPr indent="0" lvl="0" marL="0" rtl="0" algn="just">
              <a:lnSpc>
                <a:spcPct val="150000"/>
              </a:lnSpc>
              <a:spcBef>
                <a:spcPts val="1200"/>
              </a:spcBef>
              <a:spcAft>
                <a:spcPts val="0"/>
              </a:spcAft>
              <a:buClr>
                <a:schemeClr val="dk1"/>
              </a:buClr>
              <a:buSzPts val="1100"/>
              <a:buFont typeface="Arial"/>
              <a:buNone/>
            </a:pPr>
            <a:r>
              <a:rPr lang="en" sz="1100">
                <a:latin typeface="Times New Roman"/>
                <a:ea typeface="Times New Roman"/>
                <a:cs typeface="Times New Roman"/>
                <a:sym typeface="Times New Roman"/>
              </a:rPr>
              <a:t>This project successfully demonstrates how an LSTM-based deep learning model can be integrated with a user-friendly Streamlit interface to provide actionable stock price predictions. The approach emphasizes both model accuracy and accessibility, offering users a clear visual understanding of historical data and future trends. Despite challenges with time and external integration tools, the system lays the groundwork for future enhancements, such as cloud-based updates and financial dashboard integration, ultimately contributing to smarter, more informed investment decisions.</a:t>
            </a:r>
            <a:endParaRPr sz="1100">
              <a:latin typeface="Times New Roman"/>
              <a:ea typeface="Times New Roman"/>
              <a:cs typeface="Times New Roman"/>
              <a:sym typeface="Times New Roman"/>
            </a:endParaRPr>
          </a:p>
          <a:p>
            <a:pPr indent="0" lvl="0" marL="0" marR="0" rtl="0" algn="l">
              <a:lnSpc>
                <a:spcPct val="150000"/>
              </a:lnSpc>
              <a:spcBef>
                <a:spcPts val="1200"/>
              </a:spcBef>
              <a:spcAft>
                <a:spcPts val="0"/>
              </a:spcAft>
              <a:buNone/>
            </a:pPr>
            <a:r>
              <a:t/>
            </a:r>
            <a:endParaRPr sz="1000"/>
          </a:p>
        </p:txBody>
      </p:sp>
      <p:sp>
        <p:nvSpPr>
          <p:cNvPr id="70" name="Google Shape;70;p13"/>
          <p:cNvSpPr txBox="1"/>
          <p:nvPr/>
        </p:nvSpPr>
        <p:spPr>
          <a:xfrm>
            <a:off x="2337394" y="1927890"/>
            <a:ext cx="2002200" cy="184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 sz="1200" u="none" cap="none" strike="noStrike">
                <a:solidFill>
                  <a:srgbClr val="000000"/>
                </a:solidFill>
                <a:latin typeface="Arial"/>
                <a:ea typeface="Arial"/>
                <a:cs typeface="Arial"/>
                <a:sym typeface="Arial"/>
              </a:rPr>
              <a:t>Chaw Jun Kit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