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4" r:id="rId3"/>
    <p:sldId id="290" r:id="rId4"/>
    <p:sldId id="263" r:id="rId5"/>
    <p:sldId id="275" r:id="rId6"/>
    <p:sldId id="298" r:id="rId7"/>
    <p:sldId id="295" r:id="rId8"/>
    <p:sldId id="302" r:id="rId9"/>
    <p:sldId id="279" r:id="rId10"/>
    <p:sldId id="301" r:id="rId11"/>
    <p:sldId id="305" r:id="rId12"/>
    <p:sldId id="307" r:id="rId13"/>
    <p:sldId id="304" r:id="rId14"/>
    <p:sldId id="296" r:id="rId15"/>
    <p:sldId id="306" r:id="rId16"/>
    <p:sldId id="288" r:id="rId17"/>
    <p:sldId id="292" r:id="rId18"/>
    <p:sldId id="293" r:id="rId19"/>
    <p:sldId id="294" r:id="rId20"/>
    <p:sldId id="303" r:id="rId21"/>
    <p:sldId id="300" r:id="rId22"/>
    <p:sldId id="309" r:id="rId23"/>
    <p:sldId id="311" r:id="rId24"/>
    <p:sldId id="313" r:id="rId25"/>
    <p:sldId id="312" r:id="rId26"/>
    <p:sldId id="314" r:id="rId27"/>
    <p:sldId id="316" r:id="rId28"/>
    <p:sldId id="315" r:id="rId29"/>
    <p:sldId id="318" r:id="rId30"/>
    <p:sldId id="319" r:id="rId31"/>
    <p:sldId id="317" r:id="rId32"/>
    <p:sldId id="320" r:id="rId33"/>
    <p:sldId id="310" r:id="rId34"/>
    <p:sldId id="266" r:id="rId35"/>
  </p:sldIdLst>
  <p:sldSz cx="12192000" cy="6858000"/>
  <p:notesSz cx="6858000" cy="9144000"/>
  <p:embeddedFontLs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06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6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CFD1"/>
    <a:srgbClr val="D0E0D9"/>
    <a:srgbClr val="4B465E"/>
    <a:srgbClr val="BBFFE6"/>
    <a:srgbClr val="F8FAFA"/>
    <a:srgbClr val="F2F2F2"/>
    <a:srgbClr val="332543"/>
    <a:srgbClr val="F8F8F8"/>
    <a:srgbClr val="301A46"/>
    <a:srgbClr val="FF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3" autoAdjust="0"/>
    <p:restoredTop sz="94660"/>
  </p:normalViewPr>
  <p:slideViewPr>
    <p:cSldViewPr snapToGrid="0">
      <p:cViewPr varScale="1">
        <p:scale>
          <a:sx n="58" d="100"/>
          <a:sy n="58" d="100"/>
        </p:scale>
        <p:origin x="82" y="322"/>
      </p:cViewPr>
      <p:guideLst>
        <p:guide pos="506"/>
        <p:guide pos="7174"/>
        <p:guide orient="horz" pos="436"/>
        <p:guide orient="horz" pos="4088"/>
        <p:guide pos="3840"/>
        <p:guide pos="65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EAE4A-A09C-4E7B-B24F-46F0D09F3E4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B74EB-7915-4BC2-A0F3-A8C69D963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15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87483-C397-43F3-ABB1-B8D09FEC7C4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717C5-460F-4A32-8DBF-627906F5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3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5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 </a:t>
            </a:r>
            <a:r>
              <a:rPr lang="en-US" altLang="ko-KR" dirty="0" smtClean="0"/>
              <a:t>Latex </a:t>
            </a:r>
            <a:r>
              <a:rPr lang="ko-KR" altLang="en-US" dirty="0" smtClean="0"/>
              <a:t>자체적인 얘기는 적습니다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또한 다른 </a:t>
            </a:r>
            <a:r>
              <a:rPr lang="ko-KR" altLang="en-US" baseline="0" dirty="0" err="1" smtClean="0"/>
              <a:t>블로그에</a:t>
            </a:r>
            <a:r>
              <a:rPr lang="ko-KR" altLang="en-US" baseline="0" dirty="0" smtClean="0"/>
              <a:t> 대해서도 총체적으로 넣어놨습니다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손수 인터넷으로 찾아가면서 </a:t>
            </a:r>
            <a:r>
              <a:rPr lang="ko-KR" altLang="en-US" baseline="0" dirty="0" err="1" smtClean="0"/>
              <a:t>정리한것인데</a:t>
            </a:r>
            <a:r>
              <a:rPr lang="ko-KR" altLang="en-US" baseline="0" dirty="0" smtClean="0"/>
              <a:t> 정보가 </a:t>
            </a:r>
            <a:r>
              <a:rPr lang="ko-KR" altLang="en-US" baseline="0" dirty="0" err="1" smtClean="0"/>
              <a:t>부정확할수도</a:t>
            </a:r>
            <a:r>
              <a:rPr lang="ko-KR" altLang="en-US" baseline="0" dirty="0" smtClean="0"/>
              <a:t> 있고 다른 더 좋은 방법이 있을 수 </a:t>
            </a:r>
            <a:r>
              <a:rPr lang="ko-KR" altLang="en-US" baseline="0" dirty="0" err="1" smtClean="0"/>
              <a:t>있단점</a:t>
            </a:r>
            <a:r>
              <a:rPr lang="ko-KR" altLang="en-US" baseline="0" dirty="0" smtClean="0"/>
              <a:t> 유의해주시기 바랍니다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0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다른곳에ㅐ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공유할때는</a:t>
            </a:r>
            <a:r>
              <a:rPr lang="ko-KR" altLang="en-US" dirty="0" smtClean="0"/>
              <a:t> 수식이 이미지로 </a:t>
            </a:r>
            <a:r>
              <a:rPr lang="ko-KR" altLang="en-US" dirty="0" err="1" smtClean="0"/>
              <a:t>바껴서</a:t>
            </a:r>
            <a:r>
              <a:rPr lang="ko-KR" altLang="en-US" dirty="0" smtClean="0"/>
              <a:t> 나오는데 </a:t>
            </a:r>
            <a:r>
              <a:rPr lang="ko-KR" altLang="en-US" dirty="0" err="1" smtClean="0"/>
              <a:t>화질히</a:t>
            </a:r>
            <a:r>
              <a:rPr lang="ko-KR" altLang="en-US" dirty="0" smtClean="0"/>
              <a:t> 상당히 떨어져서 </a:t>
            </a:r>
            <a:r>
              <a:rPr lang="ko-KR" altLang="en-US" dirty="0" err="1" smtClean="0"/>
              <a:t>보기싫습니다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5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0">
              <a:srgbClr val="BBFFE6"/>
            </a:gs>
            <a:gs pos="100000">
              <a:srgbClr val="55CFD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1640791" y="1483062"/>
            <a:ext cx="8226975" cy="3891876"/>
            <a:chOff x="956306" y="1185729"/>
            <a:chExt cx="9484030" cy="4486542"/>
          </a:xfrm>
        </p:grpSpPr>
        <p:sp>
          <p:nvSpPr>
            <p:cNvPr id="8" name="다이아몬드 7"/>
            <p:cNvSpPr/>
            <p:nvPr userDrawn="1"/>
          </p:nvSpPr>
          <p:spPr>
            <a:xfrm>
              <a:off x="3852729" y="1185729"/>
              <a:ext cx="4486542" cy="4486542"/>
            </a:xfrm>
            <a:prstGeom prst="diamond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 userDrawn="1"/>
          </p:nvSpPr>
          <p:spPr>
            <a:xfrm>
              <a:off x="4113020" y="1446020"/>
              <a:ext cx="3965960" cy="3965960"/>
            </a:xfrm>
            <a:prstGeom prst="diamond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 userDrawn="1"/>
          </p:nvSpPr>
          <p:spPr>
            <a:xfrm>
              <a:off x="2079833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다이아몬드 19"/>
            <p:cNvSpPr/>
            <p:nvPr userDrawn="1"/>
          </p:nvSpPr>
          <p:spPr>
            <a:xfrm>
              <a:off x="7196805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다이아몬드 20"/>
            <p:cNvSpPr/>
            <p:nvPr userDrawn="1"/>
          </p:nvSpPr>
          <p:spPr>
            <a:xfrm>
              <a:off x="7038617" y="3962042"/>
              <a:ext cx="666573" cy="666573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 userDrawn="1"/>
          </p:nvSpPr>
          <p:spPr>
            <a:xfrm>
              <a:off x="7745693" y="4122010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다이아몬드 22"/>
            <p:cNvSpPr/>
            <p:nvPr userDrawn="1"/>
          </p:nvSpPr>
          <p:spPr>
            <a:xfrm>
              <a:off x="7657120" y="4375313"/>
              <a:ext cx="491475" cy="50660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다이아몬드 23"/>
            <p:cNvSpPr/>
            <p:nvPr userDrawn="1"/>
          </p:nvSpPr>
          <p:spPr>
            <a:xfrm>
              <a:off x="9510843" y="280484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다이아몬드 24"/>
            <p:cNvSpPr/>
            <p:nvPr userDrawn="1"/>
          </p:nvSpPr>
          <p:spPr>
            <a:xfrm>
              <a:off x="9756580" y="184938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다이아몬드 25"/>
            <p:cNvSpPr/>
            <p:nvPr userDrawn="1"/>
          </p:nvSpPr>
          <p:spPr>
            <a:xfrm>
              <a:off x="3693964" y="4201993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다이아몬드 26"/>
            <p:cNvSpPr/>
            <p:nvPr userDrawn="1"/>
          </p:nvSpPr>
          <p:spPr>
            <a:xfrm>
              <a:off x="4557089" y="5042508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다이아몬드 27"/>
            <p:cNvSpPr/>
            <p:nvPr userDrawn="1"/>
          </p:nvSpPr>
          <p:spPr>
            <a:xfrm>
              <a:off x="4350165" y="2355992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다이아몬드 28"/>
            <p:cNvSpPr/>
            <p:nvPr userDrawn="1"/>
          </p:nvSpPr>
          <p:spPr>
            <a:xfrm>
              <a:off x="2006838" y="2694686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다이아몬드 29"/>
            <p:cNvSpPr/>
            <p:nvPr userDrawn="1"/>
          </p:nvSpPr>
          <p:spPr>
            <a:xfrm>
              <a:off x="2531511" y="4789205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다이아몬드 30"/>
            <p:cNvSpPr/>
            <p:nvPr userDrawn="1"/>
          </p:nvSpPr>
          <p:spPr>
            <a:xfrm>
              <a:off x="10112167" y="3623770"/>
              <a:ext cx="328169" cy="338272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다이아몬드 31"/>
            <p:cNvSpPr/>
            <p:nvPr userDrawn="1"/>
          </p:nvSpPr>
          <p:spPr>
            <a:xfrm>
              <a:off x="1567573" y="2635710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다이아몬드 32"/>
            <p:cNvSpPr/>
            <p:nvPr userDrawn="1"/>
          </p:nvSpPr>
          <p:spPr>
            <a:xfrm>
              <a:off x="956306" y="3090727"/>
              <a:ext cx="328169" cy="338272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805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BBFFE6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79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4B4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2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1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605899"/>
            <a:ext cx="12192000" cy="252101"/>
          </a:xfrm>
          <a:prstGeom prst="rect">
            <a:avLst/>
          </a:prstGeom>
          <a:solidFill>
            <a:srgbClr val="55CF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489959" y="65558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9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        © </a:t>
            </a:r>
            <a:r>
              <a:rPr lang="en-US" altLang="ko-KR" dirty="0" err="1" smtClean="0">
                <a:solidFill>
                  <a:schemeClr val="bg1"/>
                </a:solidFill>
              </a:rPr>
              <a:t>Smilegate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Megaport</a:t>
            </a:r>
            <a:r>
              <a:rPr lang="en-US" altLang="ko-KR" dirty="0" smtClean="0">
                <a:solidFill>
                  <a:schemeClr val="bg1"/>
                </a:solidFill>
              </a:rPr>
              <a:t>. All rights reserved.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9448800" y="65338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9321B-8E93-4938-ACA9-6254A66BA3E1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" y="6655153"/>
            <a:ext cx="1213502" cy="1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textemplates.com/template/eboo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katex.org/docs/supported.html" TargetMode="External"/><Relationship Id="rId2" Type="http://schemas.openxmlformats.org/officeDocument/2006/relationships/hyperlink" Target="http://docs.mathjax.org/en/latest/input/tex/macro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meta.stackexchange.com/questions/338933/next-math-renderer-mathjax-v3-versus-katex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ysics.meta.stackexchange.com/questions/10152/katex-instead-of-mathjax" TargetMode="External"/><Relationship Id="rId5" Type="http://schemas.openxmlformats.org/officeDocument/2006/relationships/hyperlink" Target="https://math.meta.stackexchange.com/questions/16809/a-mathjax-alternative-from-khan-academy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math.com/cg5/katex-mathjax-comparison.php?processor=MathJa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staticgen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jekyll/minima/releas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eUnS/jekylltest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5315" y="3106218"/>
            <a:ext cx="8321377" cy="2015866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6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ko-KR" altLang="en-US" sz="6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블로그와</a:t>
            </a:r>
            <a:r>
              <a:rPr kumimoji="1" lang="ko-KR" altLang="en-US" sz="6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6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레이텍</a:t>
            </a:r>
            <a:endParaRPr kumimoji="1" lang="en-US" altLang="ko-KR" sz="60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endParaRPr kumimoji="1" lang="en-US" altLang="ko-KR" sz="6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655" y="4410636"/>
            <a:ext cx="1840692" cy="27692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Made By. </a:t>
            </a:r>
            <a:r>
              <a:rPr kumimoji="1" lang="ko-KR" altLang="en-US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스마일게이트</a:t>
            </a:r>
            <a:endParaRPr kumimoji="1" lang="en-US" altLang="ko-KR" sz="12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5869" y="5122084"/>
            <a:ext cx="2888149" cy="4000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이윤승  </a:t>
            </a:r>
            <a:r>
              <a:rPr kumimoji="1" lang="ko-KR" altLang="en-US" sz="2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부경대학교</a:t>
            </a:r>
            <a:endParaRPr kumimoji="1" lang="en-US" altLang="ko-KR" sz="20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764848" cy="634858"/>
            <a:chOff x="521264" y="339362"/>
            <a:chExt cx="176484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175188" cy="613763"/>
              <a:chOff x="1110924" y="256992"/>
              <a:chExt cx="117518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093436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Image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175188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원본을 보존하자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95124" y="1534107"/>
            <a:ext cx="6662502" cy="1216569"/>
          </a:xfrm>
          <a:prstGeom prst="rect">
            <a:avLst/>
          </a:prstGeom>
        </p:spPr>
        <p:txBody>
          <a:bodyPr wrap="square" rtlCol="0" anchor="b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altLang="ko-KR" sz="3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3000" dirty="0"/>
              <a:t>수식만 이미지로 </a:t>
            </a:r>
            <a:r>
              <a:rPr lang="ko-KR" altLang="en-US" sz="3000" dirty="0" err="1"/>
              <a:t>변환후</a:t>
            </a:r>
            <a:r>
              <a:rPr lang="ko-KR" altLang="en-US" sz="3000" dirty="0"/>
              <a:t> 첨부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3000" dirty="0"/>
              <a:t>진짜 </a:t>
            </a:r>
            <a:r>
              <a:rPr lang="en-US" altLang="ko-KR" sz="3000" dirty="0"/>
              <a:t>pdf</a:t>
            </a:r>
            <a:r>
              <a:rPr lang="ko-KR" altLang="en-US" sz="3000" dirty="0"/>
              <a:t>를 그대로 이미지로 </a:t>
            </a:r>
            <a:r>
              <a:rPr lang="ko-KR" altLang="en-US" sz="3000" dirty="0" err="1"/>
              <a:t>변환후</a:t>
            </a:r>
            <a:r>
              <a:rPr lang="ko-KR" altLang="en-US" sz="3000" dirty="0"/>
              <a:t> </a:t>
            </a:r>
            <a:r>
              <a:rPr lang="ko-KR" altLang="en-US" sz="3000" dirty="0" smtClean="0"/>
              <a:t>첨부하기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14375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764848" cy="634858"/>
            <a:chOff x="521264" y="339362"/>
            <a:chExt cx="176484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175188" cy="613763"/>
              <a:chOff x="1110924" y="256992"/>
              <a:chExt cx="117518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093436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Image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175188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원본을 보존하자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205531" y="3244334"/>
            <a:ext cx="17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아 </a:t>
            </a:r>
            <a:r>
              <a:rPr kumimoji="1" lang="en-US" altLang="ko-KR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하고싶다</a:t>
            </a:r>
            <a:r>
              <a:rPr kumimoji="1" lang="en-US" altLang="ko-KR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8" y="1095147"/>
            <a:ext cx="4112502" cy="534768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205531" y="2888673"/>
            <a:ext cx="1790676" cy="1111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28" y="1154631"/>
            <a:ext cx="4022975" cy="53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8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764848" cy="634858"/>
            <a:chOff x="521264" y="339362"/>
            <a:chExt cx="176484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175188" cy="613763"/>
              <a:chOff x="1110924" y="256992"/>
              <a:chExt cx="117518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093436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Image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175188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원본을 보존하자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205531" y="3244334"/>
            <a:ext cx="17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아 </a:t>
            </a:r>
            <a:r>
              <a:rPr kumimoji="1" lang="en-US" altLang="ko-KR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하고싶다</a:t>
            </a:r>
            <a:r>
              <a:rPr kumimoji="1" lang="en-US" altLang="ko-KR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3275" y="1445104"/>
            <a:ext cx="7290858" cy="1229948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해당 </a:t>
            </a:r>
            <a:r>
              <a:rPr lang="en-US" altLang="ko-KR" sz="2400" dirty="0" smtClean="0">
                <a:hlinkClick r:id="rId2"/>
              </a:rPr>
              <a:t>template</a:t>
            </a:r>
            <a:r>
              <a:rPr lang="ko-KR" altLang="en-US" sz="2400" dirty="0" smtClean="0"/>
              <a:t>을 간단히 수정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사진 크기를 </a:t>
            </a:r>
            <a:r>
              <a:rPr lang="ko-KR" altLang="en-US" sz="2400" dirty="0" err="1"/>
              <a:t>조정하는등</a:t>
            </a:r>
            <a:r>
              <a:rPr lang="ko-KR" altLang="en-US" sz="2400" dirty="0"/>
              <a:t> 약간의 수정은 </a:t>
            </a:r>
            <a:r>
              <a:rPr lang="ko-KR" altLang="en-US" sz="2400" dirty="0" smtClean="0"/>
              <a:t>필요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패키지 충돌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6764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2293968" cy="634858"/>
            <a:chOff x="521264" y="339362"/>
            <a:chExt cx="229396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704308" cy="613763"/>
              <a:chOff x="1110924" y="256992"/>
              <a:chExt cx="170430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704308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Tex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Plugin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088626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웹 수식 </a:t>
                </a:r>
                <a:r>
                  <a:rPr kumimoji="1" lang="ko-KR" altLang="en-US" sz="1050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끝판왕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85095" y="1632767"/>
            <a:ext cx="10829572" cy="2443572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해결법 수식 </a:t>
            </a:r>
            <a:r>
              <a:rPr lang="en-US" altLang="ko-KR" sz="3000" dirty="0" smtClean="0"/>
              <a:t>-&gt; </a:t>
            </a:r>
            <a:r>
              <a:rPr lang="en-US" altLang="ko-KR" sz="3000" dirty="0" err="1" smtClean="0"/>
              <a:t>tex</a:t>
            </a:r>
            <a:r>
              <a:rPr lang="ko-KR" altLang="en-US" sz="3000" dirty="0" smtClean="0"/>
              <a:t>로 자동 변환해주는 </a:t>
            </a:r>
            <a:r>
              <a:rPr lang="en-US" altLang="ko-KR" sz="3000" dirty="0" err="1" smtClean="0"/>
              <a:t>js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라이브러리 사용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수식 문법을 쓰면 자동으로 </a:t>
            </a:r>
            <a:r>
              <a:rPr lang="ko-KR" altLang="en-US" sz="3000" dirty="0" smtClean="0"/>
              <a:t>변환해서 수식으로 보여줌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실제 </a:t>
            </a:r>
            <a:r>
              <a:rPr lang="en-US" altLang="ko-KR" sz="3000" dirty="0" err="1"/>
              <a:t>tex</a:t>
            </a:r>
            <a:r>
              <a:rPr lang="ko-KR" altLang="en-US" sz="3000" dirty="0"/>
              <a:t>사용 환경과 문법이 미묘하게 </a:t>
            </a:r>
            <a:r>
              <a:rPr lang="ko-KR" altLang="en-US" sz="3000" dirty="0" smtClean="0"/>
              <a:t>다름</a:t>
            </a:r>
            <a:r>
              <a:rPr lang="en-US" altLang="ko-KR" sz="3000" dirty="0" smtClean="0"/>
              <a:t/>
            </a:r>
            <a:br>
              <a:rPr lang="en-US" altLang="ko-KR" sz="3000" dirty="0" smtClean="0"/>
            </a:br>
            <a:endParaRPr lang="en-US" altLang="ko-KR" sz="3000" dirty="0" smtClean="0"/>
          </a:p>
          <a:p>
            <a:endParaRPr lang="ko-KR" altLang="en-US" sz="30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5205531" y="3244334"/>
            <a:ext cx="17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아 </a:t>
            </a:r>
            <a:r>
              <a:rPr kumimoji="1" lang="en-US" altLang="ko-KR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하고싶다</a:t>
            </a:r>
            <a:r>
              <a:rPr kumimoji="1" lang="en-US" altLang="ko-KR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76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262310" cy="634858"/>
            <a:chOff x="521264" y="339362"/>
            <a:chExt cx="3262310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672650" cy="613763"/>
              <a:chOff x="1110924" y="256992"/>
              <a:chExt cx="2672650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672650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Mathjax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en-US" altLang="ko-KR" sz="2400" b="1" dirty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&amp;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Katex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944630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실제 사용하면서 느낀 차이점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474005" y="3828471"/>
            <a:ext cx="236141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>
                <a:hlinkClick r:id="rId2"/>
              </a:rPr>
              <a:t>command</a:t>
            </a:r>
            <a:endParaRPr lang="ko-KR" altLang="en-US" sz="30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119" y="1082675"/>
            <a:ext cx="2285714" cy="9904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519" y="2255087"/>
            <a:ext cx="3542726" cy="101033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54" y="2340222"/>
            <a:ext cx="3707855" cy="84006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87" y="1231954"/>
            <a:ext cx="3536477" cy="69191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205531" y="3244334"/>
            <a:ext cx="17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아 </a:t>
            </a:r>
            <a:r>
              <a:rPr kumimoji="1" lang="en-US" altLang="ko-KR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하고싶다</a:t>
            </a:r>
            <a:r>
              <a:rPr kumimoji="1" lang="en-US" altLang="ko-KR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4604" y="3760469"/>
            <a:ext cx="236141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>
                <a:hlinkClick r:id="rId7"/>
              </a:rPr>
              <a:t>command</a:t>
            </a:r>
            <a:endParaRPr lang="ko-KR" alt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743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71593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Mathjax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vs </a:t>
              </a: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Katex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18657" y="1040588"/>
            <a:ext cx="236141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err="1" smtClean="0"/>
              <a:t>Mathjax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944979" y="1121476"/>
            <a:ext cx="2599749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err="1" smtClean="0"/>
              <a:t>Ktex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00" y="1205069"/>
            <a:ext cx="9135750" cy="12098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7" y="2743951"/>
            <a:ext cx="7220958" cy="113363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0" y="4090771"/>
            <a:ext cx="8592749" cy="12193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588437" y="5783788"/>
            <a:ext cx="3600989" cy="678094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ko-KR" altLang="en-US" sz="2400" dirty="0" smtClean="0">
                <a:hlinkClick r:id="rId5" tooltip="링크1"/>
              </a:rPr>
              <a:t>링크</a:t>
            </a:r>
            <a:r>
              <a:rPr lang="en-US" altLang="ko-KR" sz="2400" dirty="0" smtClean="0">
                <a:hlinkClick r:id="rId5" tooltip="링크1"/>
              </a:rPr>
              <a:t>1   </a:t>
            </a:r>
            <a:r>
              <a:rPr lang="en-US" altLang="ko-KR" sz="2400" dirty="0" smtClean="0"/>
              <a:t>  </a:t>
            </a:r>
            <a:r>
              <a:rPr lang="ko-KR" altLang="en-US" sz="2400" dirty="0" smtClean="0">
                <a:hlinkClick r:id="rId6" tooltip="링크2"/>
              </a:rPr>
              <a:t>링크 </a:t>
            </a:r>
            <a:r>
              <a:rPr lang="en-US" altLang="ko-KR" sz="2400" dirty="0" smtClean="0">
                <a:hlinkClick r:id="rId6" tooltip="링크2"/>
              </a:rPr>
              <a:t>2</a:t>
            </a:r>
            <a:r>
              <a:rPr lang="en-US" altLang="ko-KR" sz="2400" dirty="0" smtClean="0"/>
              <a:t>  </a:t>
            </a:r>
            <a:r>
              <a:rPr lang="ko-KR" altLang="en-US" sz="2400" dirty="0" smtClean="0">
                <a:hlinkClick r:id="rId7"/>
              </a:rPr>
              <a:t>링크</a:t>
            </a:r>
            <a:r>
              <a:rPr lang="en-US" altLang="ko-KR" sz="2400" dirty="0" smtClean="0">
                <a:hlinkClick r:id="rId7"/>
              </a:rPr>
              <a:t>3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154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71593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Mathjax</a:t>
              </a:r>
              <a:r>
                <a: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vs </a:t>
              </a:r>
              <a:r>
                <a:rPr kumimoji="1" lang="en-US" altLang="ko-KR" sz="2400" b="1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Katex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20236"/>
              </p:ext>
            </p:extLst>
          </p:nvPr>
        </p:nvGraphicFramePr>
        <p:xfrm>
          <a:off x="2" y="1272811"/>
          <a:ext cx="12191998" cy="54235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17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7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7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4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비교</a:t>
                      </a:r>
                    </a:p>
                    <a:p>
                      <a:pPr algn="ctr" latinLnBrk="1"/>
                      <a:endParaRPr lang="ko-KR" altLang="en-US" sz="2500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rgbClr val="4B465E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mathjax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katex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기능 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D0E0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압도적으로 많음</a:t>
                      </a:r>
                    </a:p>
                  </a:txBody>
                  <a:tcPr anchor="ctr" anchorCtr="1">
                    <a:solidFill>
                      <a:srgbClr val="D0E0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압도적으로 많음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D0E0D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4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1" i="0" u="none" strike="noStrike" kern="1200" cap="none" spc="0" normalizeH="0" baseline="0" noProof="0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렌더링</a:t>
                      </a:r>
                      <a:r>
                        <a:rPr kumimoji="0" lang="ko-KR" altLang="en-US" sz="2500" b="1" i="0" u="none" strike="noStrike" kern="1200" cap="none" spc="0" normalizeH="0" baseline="0" noProof="0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시간</a:t>
                      </a:r>
                      <a:endParaRPr kumimoji="0" lang="ko-KR" altLang="en-US" sz="2500" b="1" i="0" u="none" strike="noStrike" kern="1200" cap="none" spc="0" normalizeH="0" baseline="0" noProof="0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김 </a:t>
                      </a:r>
                      <a:r>
                        <a:rPr kumimoji="0" lang="ko-KR" altLang="en-US" sz="2500" b="1" i="0" u="none" strike="noStrike" kern="1200" cap="none" spc="0" normalizeH="0" baseline="0" noProof="0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"/>
                        </a:rPr>
                        <a:t>비교체험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2500" b="1" u="none" strike="noStrike" kern="1200" cap="none" spc="0" normalizeH="0" baseline="0" noProof="0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짧음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BUS factor</a:t>
                      </a:r>
                    </a:p>
                    <a:p>
                      <a:pPr algn="ctr" latinLnBrk="1"/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10</a:t>
                      </a:r>
                      <a:r>
                        <a:rPr lang="ko-KR" altLang="en-US" sz="2500" b="1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번이상</a:t>
                      </a:r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 </a:t>
                      </a:r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commit </a:t>
                      </a:r>
                      <a:r>
                        <a:rPr lang="ko-KR" altLang="en-US" sz="2500" b="1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한사람으로</a:t>
                      </a:r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 측정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rgbClr val="4B465E"/>
                        </a:solidFill>
                      </a:endParaRPr>
                    </a:p>
                  </a:txBody>
                  <a:tcPr anchor="ctr" anchorCtr="1">
                    <a:solidFill>
                      <a:srgbClr val="55CFD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5(1)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rgbClr val="4B465E"/>
                        </a:solidFill>
                      </a:endParaRPr>
                    </a:p>
                  </a:txBody>
                  <a:tcPr anchor="ctr" anchorCtr="1">
                    <a:solidFill>
                      <a:srgbClr val="55CFD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10(1)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rgbClr val="4B465E"/>
                        </a:solidFill>
                      </a:endParaRPr>
                    </a:p>
                  </a:txBody>
                  <a:tcPr anchor="ctr" anchorCtr="1">
                    <a:solidFill>
                      <a:srgbClr val="55CFD1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5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715931" cy="613763"/>
              <a:chOff x="1110924" y="256992"/>
              <a:chExt cx="271593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71593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Mathjax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vs </a:t>
                </a: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Katex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944630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실제 사용하면서 느낀 차이점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18657" y="1040588"/>
            <a:ext cx="236141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err="1" smtClean="0"/>
              <a:t>Mathjax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944979" y="1121476"/>
            <a:ext cx="2599749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err="1" smtClean="0"/>
              <a:t>Katex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42" y="2277176"/>
            <a:ext cx="1924319" cy="109552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16" y="2210492"/>
            <a:ext cx="2105319" cy="116221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47" y="3709503"/>
            <a:ext cx="4041979" cy="291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715931" cy="613763"/>
              <a:chOff x="1110924" y="256992"/>
              <a:chExt cx="271593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71593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Mathjax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vs </a:t>
                </a: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Katex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944630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실제 사용하면서 느낀 차이점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81018" y="960516"/>
            <a:ext cx="1347210" cy="704522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400" dirty="0" err="1" smtClean="0"/>
              <a:t>Mathjax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984718" y="509338"/>
            <a:ext cx="97516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400" dirty="0" err="1" smtClean="0"/>
              <a:t>Katex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8" y="1334138"/>
            <a:ext cx="5624577" cy="552386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12" y="1687525"/>
            <a:ext cx="750674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715931" cy="613763"/>
              <a:chOff x="1110924" y="256992"/>
              <a:chExt cx="271593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71593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Mathjax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vs </a:t>
                </a: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Katex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944630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실제 사용하면서 느낀 차이점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723338" y="1715954"/>
            <a:ext cx="1347210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400" dirty="0" err="1" smtClean="0"/>
              <a:t>Mathjax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606598" y="4848167"/>
            <a:ext cx="97516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400" dirty="0" err="1" smtClean="0"/>
              <a:t>Katex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" y="878105"/>
            <a:ext cx="8444520" cy="283139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00" y="3768987"/>
            <a:ext cx="7565452" cy="30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092" y="2673157"/>
            <a:ext cx="769822" cy="64626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3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00</a:t>
            </a:r>
            <a:endParaRPr kumimoji="1" lang="en-US" altLang="ko-KR" sz="3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4296" y="3256068"/>
            <a:ext cx="1723415" cy="70781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4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타이틀</a:t>
            </a:r>
            <a:endParaRPr kumimoji="1" lang="en-US" altLang="ko-KR" sz="4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634" y="1758757"/>
            <a:ext cx="769822" cy="31546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99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828" y="3439737"/>
            <a:ext cx="2529726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32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en-US" altLang="ko-KR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blog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3475" y="4156306"/>
            <a:ext cx="2782159" cy="2615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Static blog</a:t>
            </a:r>
            <a:r>
              <a:rPr kumimoji="1"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만들기</a:t>
            </a:r>
            <a:endParaRPr kumimoji="1" lang="en-US" altLang="ko-KR" sz="11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2491" y="2918564"/>
            <a:ext cx="5556069" cy="16311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blog </a:t>
            </a:r>
            <a:r>
              <a:rPr kumimoji="1" lang="ko-KR" altLang="en-US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수식</a:t>
            </a:r>
            <a:endParaRPr kumimoji="1" lang="en-US" altLang="ko-KR" sz="30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image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plugin(</a:t>
            </a: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Mathjax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vs </a:t>
            </a: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Kaktex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77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389746" cy="634858"/>
            <a:chOff x="521264" y="339362"/>
            <a:chExt cx="1389746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80008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대안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21062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28776" y="1328750"/>
            <a:ext cx="4583154" cy="862037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/>
              <a:t>Static website generator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4004" y="2389035"/>
            <a:ext cx="4210191" cy="3399049"/>
          </a:xfrm>
          <a:prstGeom prst="rect">
            <a:avLst/>
          </a:prstGeom>
        </p:spPr>
        <p:txBody>
          <a:bodyPr wrap="square" rtlCol="0" anchor="b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Jekyll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Hugo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/>
              <a:t>Mkdocs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hlinkClick r:id="rId2"/>
              </a:rPr>
              <a:t>Etc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제한된 기능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편의성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직접 </a:t>
            </a:r>
            <a:r>
              <a:rPr lang="ko-KR" altLang="en-US" sz="3000" dirty="0" err="1" smtClean="0"/>
              <a:t>세팅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파일로서 직접 소유</a:t>
            </a:r>
            <a:endParaRPr lang="en-US" altLang="ko-KR" sz="3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168736" y="2875823"/>
            <a:ext cx="4607132" cy="1407271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서버 유지 비용 </a:t>
            </a:r>
            <a:r>
              <a:rPr lang="en-US" altLang="ko-KR" sz="2800" dirty="0" smtClean="0"/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도메인 비용 </a:t>
            </a:r>
            <a:r>
              <a:rPr lang="en-US" altLang="ko-KR" sz="2800" dirty="0" smtClean="0"/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도메인 직접 설정가능</a:t>
            </a:r>
            <a:endParaRPr lang="en-US" altLang="ko-KR" sz="28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135" y="1450627"/>
            <a:ext cx="3158604" cy="10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3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21264" y="339362"/>
            <a:ext cx="2478185" cy="634858"/>
            <a:chOff x="521264" y="339362"/>
            <a:chExt cx="2478185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1888525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Using </a:t>
              </a: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jekyll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06326" y="3519754"/>
            <a:ext cx="4453467" cy="3232859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2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697522" cy="634858"/>
            <a:chOff x="521264" y="339362"/>
            <a:chExt cx="1697522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1107862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준비물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8060" y="2836871"/>
            <a:ext cx="6138029" cy="1600200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Ruby </a:t>
            </a:r>
            <a:r>
              <a:rPr lang="ko-KR" altLang="en-US" sz="3000" dirty="0" smtClean="0"/>
              <a:t>설치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/>
              <a:t>Github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가입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기초적인 </a:t>
            </a:r>
            <a:r>
              <a:rPr lang="en-US" altLang="ko-KR" sz="3000" dirty="0" err="1" smtClean="0"/>
              <a:t>cmd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사용법</a:t>
            </a:r>
            <a:r>
              <a:rPr lang="en-US" altLang="ko-KR" sz="3000" dirty="0" smtClean="0"/>
              <a:t>  </a:t>
            </a:r>
            <a:endParaRPr lang="ko-KR" altLang="en-US" sz="3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28" y="1175262"/>
            <a:ext cx="3158604" cy="10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53" y="3041448"/>
            <a:ext cx="6971725" cy="14556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1264" y="1490184"/>
            <a:ext cx="4583154" cy="862037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/>
              <a:t>1. Jekyll bundler </a:t>
            </a:r>
            <a:r>
              <a:rPr lang="ko-KR" altLang="en-US" sz="3000" dirty="0" smtClean="0"/>
              <a:t>설치</a:t>
            </a:r>
            <a:endParaRPr lang="en-US" altLang="ko-KR" sz="30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521264" y="339362"/>
            <a:ext cx="2766726" cy="634858"/>
            <a:chOff x="521264" y="339362"/>
            <a:chExt cx="2766726" cy="634858"/>
          </a:xfrm>
        </p:grpSpPr>
        <p:sp>
          <p:nvSpPr>
            <p:cNvPr id="8" name="다이아몬드 7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0924" y="339362"/>
              <a:ext cx="217706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- 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공통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1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21264" y="339362"/>
            <a:ext cx="1915531" cy="634858"/>
            <a:chOff x="521264" y="339362"/>
            <a:chExt cx="1915531" cy="634858"/>
          </a:xfrm>
        </p:grpSpPr>
        <p:sp>
          <p:nvSpPr>
            <p:cNvPr id="22" name="다이아몬드 2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0924" y="339362"/>
              <a:ext cx="132587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03275" y="908140"/>
            <a:ext cx="10921368" cy="1269239"/>
          </a:xfrm>
          <a:prstGeom prst="rect">
            <a:avLst/>
          </a:prstGeom>
        </p:spPr>
        <p:txBody>
          <a:bodyPr wrap="square" rtlCol="0" anchor="b">
            <a:normAutofit fontScale="92500" lnSpcReduction="20000"/>
          </a:bodyPr>
          <a:lstStyle/>
          <a:p>
            <a:r>
              <a:rPr lang="en-US" altLang="ko-KR" sz="3000" dirty="0" smtClean="0"/>
              <a:t>2. </a:t>
            </a:r>
            <a:r>
              <a:rPr lang="ko-KR" altLang="en-US" sz="3000" dirty="0" smtClean="0"/>
              <a:t>기본 </a:t>
            </a:r>
            <a:r>
              <a:rPr lang="en-US" altLang="ko-KR" sz="3000" dirty="0" smtClean="0"/>
              <a:t>setting :  </a:t>
            </a:r>
            <a:r>
              <a:rPr lang="ko-KR" altLang="en-US" sz="3000" dirty="0" err="1" smtClean="0"/>
              <a:t>마음에드는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theme </a:t>
            </a:r>
            <a:r>
              <a:rPr lang="en-US" altLang="ko-KR" sz="3000" dirty="0" err="1" smtClean="0"/>
              <a:t>github</a:t>
            </a:r>
            <a:r>
              <a:rPr lang="ko-KR" altLang="en-US" sz="3000" dirty="0" smtClean="0"/>
              <a:t>에서 </a:t>
            </a:r>
            <a:r>
              <a:rPr lang="ko-KR" altLang="en-US" sz="3000" dirty="0" err="1" smtClean="0"/>
              <a:t>폴더채로</a:t>
            </a:r>
            <a:r>
              <a:rPr lang="ko-KR" altLang="en-US" sz="3000" dirty="0" smtClean="0"/>
              <a:t> 받고 </a:t>
            </a:r>
            <a:r>
              <a:rPr lang="en-US" altLang="ko-KR" sz="3000" dirty="0" smtClean="0"/>
              <a:t>blog</a:t>
            </a:r>
            <a:r>
              <a:rPr lang="ko-KR" altLang="en-US" sz="3000" dirty="0" smtClean="0"/>
              <a:t>를 지정할 폴더에 압축풀기</a:t>
            </a:r>
            <a:endParaRPr lang="en-US" altLang="ko-KR" sz="3000" dirty="0" smtClean="0"/>
          </a:p>
          <a:p>
            <a:r>
              <a:rPr lang="en-US" altLang="ko-KR" sz="3200" dirty="0" smtClean="0">
                <a:hlinkClick r:id="rId2"/>
              </a:rPr>
              <a:t>https</a:t>
            </a:r>
            <a:r>
              <a:rPr lang="en-US" altLang="ko-KR" sz="3200" dirty="0">
                <a:hlinkClick r:id="rId2"/>
              </a:rPr>
              <a:t>://</a:t>
            </a:r>
            <a:r>
              <a:rPr lang="en-US" altLang="ko-KR" sz="3200" dirty="0" smtClean="0">
                <a:hlinkClick r:id="rId2"/>
              </a:rPr>
              <a:t>github.com/jekyll/minima/releases</a:t>
            </a:r>
            <a:endParaRPr lang="en-US" altLang="ko-KR" sz="30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4" y="2284563"/>
            <a:ext cx="8922528" cy="417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21264" y="339362"/>
            <a:ext cx="1806527" cy="634858"/>
            <a:chOff x="521264" y="339362"/>
            <a:chExt cx="1806527" cy="634858"/>
          </a:xfrm>
        </p:grpSpPr>
        <p:sp>
          <p:nvSpPr>
            <p:cNvPr id="22" name="다이아몬드 2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0924" y="339362"/>
              <a:ext cx="1216867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486400" y="203200"/>
            <a:ext cx="5628143" cy="5960533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000" dirty="0"/>
              <a:t>├─_includes</a:t>
            </a:r>
          </a:p>
          <a:p>
            <a:r>
              <a:rPr lang="en-US" altLang="ko-KR" sz="2000" dirty="0"/>
              <a:t>│      disqus_comments.html</a:t>
            </a:r>
          </a:p>
          <a:p>
            <a:r>
              <a:rPr lang="en-US" altLang="ko-KR" sz="2000" dirty="0"/>
              <a:t>│      footer.html</a:t>
            </a:r>
          </a:p>
          <a:p>
            <a:r>
              <a:rPr lang="en-US" altLang="ko-KR" sz="2000" dirty="0"/>
              <a:t>│      google-analytics.html</a:t>
            </a:r>
          </a:p>
          <a:p>
            <a:r>
              <a:rPr lang="en-US" altLang="ko-KR" sz="2000" dirty="0"/>
              <a:t>│      head.html</a:t>
            </a:r>
          </a:p>
          <a:p>
            <a:r>
              <a:rPr lang="en-US" altLang="ko-KR" sz="2000" dirty="0"/>
              <a:t>│      header.html</a:t>
            </a:r>
          </a:p>
          <a:p>
            <a:r>
              <a:rPr lang="en-US" altLang="ko-KR" sz="2000" dirty="0"/>
              <a:t>│      icon-github.html</a:t>
            </a:r>
          </a:p>
          <a:p>
            <a:r>
              <a:rPr lang="en-US" altLang="ko-KR" sz="2000" dirty="0"/>
              <a:t>│      icon-</a:t>
            </a:r>
            <a:r>
              <a:rPr lang="en-US" altLang="ko-KR" sz="2000" dirty="0" err="1"/>
              <a:t>github.svg</a:t>
            </a:r>
            <a:endParaRPr lang="en-US" altLang="ko-KR" sz="2000" dirty="0"/>
          </a:p>
          <a:p>
            <a:r>
              <a:rPr lang="en-US" altLang="ko-KR" sz="2000" dirty="0"/>
              <a:t>│      icon-twitter.html</a:t>
            </a:r>
          </a:p>
          <a:p>
            <a:r>
              <a:rPr lang="en-US" altLang="ko-KR" sz="2000" dirty="0"/>
              <a:t>│      icon-</a:t>
            </a:r>
            <a:r>
              <a:rPr lang="en-US" altLang="ko-KR" sz="2000" dirty="0" err="1"/>
              <a:t>twitter.svg</a:t>
            </a:r>
            <a:endParaRPr lang="en-US" altLang="ko-KR" sz="2000" dirty="0"/>
          </a:p>
          <a:p>
            <a:r>
              <a:rPr lang="en-US" altLang="ko-KR" sz="2000" dirty="0"/>
              <a:t>│      social.html</a:t>
            </a:r>
          </a:p>
          <a:p>
            <a:endParaRPr lang="ko-KR" alt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854" y="1896533"/>
            <a:ext cx="5080000" cy="3826933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600" dirty="0"/>
              <a:t>├─assets</a:t>
            </a:r>
          </a:p>
          <a:p>
            <a:r>
              <a:rPr lang="en-US" altLang="ko-KR" sz="2600" dirty="0"/>
              <a:t>├─script</a:t>
            </a:r>
          </a:p>
          <a:p>
            <a:r>
              <a:rPr lang="en-US" altLang="ko-KR" sz="2600" dirty="0"/>
              <a:t>├─_includes</a:t>
            </a:r>
          </a:p>
          <a:p>
            <a:r>
              <a:rPr lang="en-US" altLang="ko-KR" sz="2600" dirty="0"/>
              <a:t>├─_layouts</a:t>
            </a:r>
          </a:p>
          <a:p>
            <a:r>
              <a:rPr lang="en-US" altLang="ko-KR" sz="2600" dirty="0"/>
              <a:t>├─_posts</a:t>
            </a:r>
          </a:p>
          <a:p>
            <a:r>
              <a:rPr lang="en-US" altLang="ko-KR" sz="2600" dirty="0"/>
              <a:t>├─_sass</a:t>
            </a:r>
          </a:p>
          <a:p>
            <a:r>
              <a:rPr lang="en-US" altLang="ko-KR" sz="2600" dirty="0"/>
              <a:t>│  └─minima</a:t>
            </a:r>
          </a:p>
          <a:p>
            <a:endParaRPr lang="ko-KR" alt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90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21264" y="339362"/>
            <a:ext cx="1806527" cy="634858"/>
            <a:chOff x="521264" y="339362"/>
            <a:chExt cx="1806527" cy="634858"/>
          </a:xfrm>
        </p:grpSpPr>
        <p:sp>
          <p:nvSpPr>
            <p:cNvPr id="22" name="다이아몬드 2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0924" y="339362"/>
              <a:ext cx="1216867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4563"/>
            <a:ext cx="8201031" cy="3562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7253" y="1015324"/>
            <a:ext cx="10921368" cy="905928"/>
          </a:xfrm>
          <a:prstGeom prst="rect">
            <a:avLst/>
          </a:prstGeom>
        </p:spPr>
        <p:txBody>
          <a:bodyPr wrap="square" rtlCol="0" anchor="t">
            <a:normAutofit fontScale="92500" lnSpcReduction="10000"/>
          </a:bodyPr>
          <a:lstStyle/>
          <a:p>
            <a:r>
              <a:rPr lang="en-US" altLang="ko-KR" sz="3000" dirty="0"/>
              <a:t>4</a:t>
            </a:r>
            <a:r>
              <a:rPr lang="en-US" altLang="ko-KR" sz="3000" dirty="0" smtClean="0"/>
              <a:t>. </a:t>
            </a:r>
            <a:r>
              <a:rPr lang="en-US" altLang="ko-KR" sz="3000" dirty="0" err="1" smtClean="0"/>
              <a:t>cmd</a:t>
            </a:r>
            <a:r>
              <a:rPr lang="ko-KR" altLang="en-US" sz="3000" dirty="0" smtClean="0"/>
              <a:t> 에서 폴더로 이동해 </a:t>
            </a:r>
            <a:r>
              <a:rPr lang="en-US" altLang="ko-KR" sz="3000" dirty="0" smtClean="0"/>
              <a:t>Jekyll serve</a:t>
            </a:r>
            <a:r>
              <a:rPr lang="ko-KR" altLang="en-US" sz="3000" dirty="0" smtClean="0"/>
              <a:t>로 작동하는지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test 127.0.0.1:4000</a:t>
            </a:r>
            <a:endParaRPr lang="en-US" altLang="ko-KR" sz="3000" dirty="0"/>
          </a:p>
          <a:p>
            <a:endParaRPr lang="en-US" altLang="ko-KR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2284563"/>
            <a:ext cx="5364480" cy="43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21264" y="339362"/>
            <a:ext cx="1915531" cy="634858"/>
            <a:chOff x="521264" y="339362"/>
            <a:chExt cx="1915531" cy="634858"/>
          </a:xfrm>
        </p:grpSpPr>
        <p:sp>
          <p:nvSpPr>
            <p:cNvPr id="22" name="다이아몬드 2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0924" y="339362"/>
              <a:ext cx="132587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03275" y="908140"/>
            <a:ext cx="10921368" cy="1269239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altLang="ko-KR" sz="3000" dirty="0" smtClean="0"/>
              <a:t>5. </a:t>
            </a:r>
            <a:r>
              <a:rPr lang="en-US" altLang="ko-KR" sz="3000" dirty="0" err="1" smtClean="0"/>
              <a:t>Mathjax</a:t>
            </a:r>
            <a:r>
              <a:rPr lang="en-US" altLang="ko-KR" sz="3000" dirty="0" smtClean="0"/>
              <a:t> setting : Mathjax_support.html </a:t>
            </a:r>
            <a:r>
              <a:rPr lang="ko-KR" altLang="en-US" sz="3000" dirty="0" smtClean="0"/>
              <a:t>파일을 </a:t>
            </a:r>
            <a:r>
              <a:rPr lang="en-US" altLang="ko-KR" sz="3000" dirty="0" smtClean="0"/>
              <a:t>_includes</a:t>
            </a:r>
            <a:r>
              <a:rPr lang="ko-KR" altLang="en-US" sz="3000" dirty="0" smtClean="0"/>
              <a:t>안에 넣고 </a:t>
            </a:r>
            <a:r>
              <a:rPr lang="en-US" altLang="ko-KR" sz="3000" dirty="0" smtClean="0"/>
              <a:t>header.html</a:t>
            </a:r>
            <a:r>
              <a:rPr lang="ko-KR" altLang="en-US" sz="3000" dirty="0" smtClean="0"/>
              <a:t>을 수정</a:t>
            </a:r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803275" y="1720517"/>
            <a:ext cx="5066947" cy="2302933"/>
          </a:xfrm>
          <a:prstGeom prst="rect">
            <a:avLst/>
          </a:prstGeom>
        </p:spPr>
        <p:txBody>
          <a:bodyPr wrap="square" rtlCol="0" anchor="b">
            <a:normAutofit fontScale="92500"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  {% if </a:t>
            </a:r>
            <a:r>
              <a:rPr lang="en-US" altLang="ko-KR" sz="2400" dirty="0" err="1"/>
              <a:t>page.use_math</a:t>
            </a:r>
            <a:r>
              <a:rPr lang="en-US" altLang="ko-KR" sz="2400" dirty="0"/>
              <a:t> %}</a:t>
            </a:r>
          </a:p>
          <a:p>
            <a:r>
              <a:rPr lang="en-US" altLang="ko-KR" sz="2400" dirty="0"/>
              <a:t>  {% include mathjax_support.html %}</a:t>
            </a:r>
          </a:p>
          <a:p>
            <a:r>
              <a:rPr lang="en-US" altLang="ko-KR" sz="2400" dirty="0"/>
              <a:t>  {% </a:t>
            </a:r>
            <a:r>
              <a:rPr lang="en-US" altLang="ko-KR" sz="2400" dirty="0" err="1"/>
              <a:t>endif</a:t>
            </a:r>
            <a:r>
              <a:rPr lang="en-US" altLang="ko-KR" sz="2400" dirty="0"/>
              <a:t> </a:t>
            </a:r>
            <a:r>
              <a:rPr lang="en-US" altLang="ko-KR" sz="2400" dirty="0" smtClean="0"/>
              <a:t>%}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&lt;/head&gt;</a:t>
            </a:r>
            <a:r>
              <a:rPr lang="ko-KR" altLang="en-US" sz="2400" dirty="0" smtClean="0"/>
              <a:t>안에 삽입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5453" y="1404428"/>
            <a:ext cx="6986058" cy="4759305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├─_includes</a:t>
            </a:r>
          </a:p>
          <a:p>
            <a:r>
              <a:rPr lang="en-US" altLang="ko-KR" sz="2000" dirty="0"/>
              <a:t>│      disqus_comments.html</a:t>
            </a:r>
          </a:p>
          <a:p>
            <a:r>
              <a:rPr lang="en-US" altLang="ko-KR" sz="2000" dirty="0"/>
              <a:t>│      footer.html</a:t>
            </a:r>
          </a:p>
          <a:p>
            <a:r>
              <a:rPr lang="en-US" altLang="ko-KR" sz="2000" dirty="0"/>
              <a:t>│      google-analytics.html</a:t>
            </a:r>
          </a:p>
          <a:p>
            <a:r>
              <a:rPr lang="en-US" altLang="ko-KR" sz="2000" dirty="0"/>
              <a:t>│      head.html</a:t>
            </a:r>
          </a:p>
          <a:p>
            <a:r>
              <a:rPr lang="en-US" altLang="ko-KR" sz="2000" dirty="0"/>
              <a:t>│      header.html</a:t>
            </a:r>
          </a:p>
          <a:p>
            <a:r>
              <a:rPr lang="en-US" altLang="ko-KR" sz="2000" dirty="0"/>
              <a:t>│      icon-github.html</a:t>
            </a:r>
          </a:p>
          <a:p>
            <a:r>
              <a:rPr lang="en-US" altLang="ko-KR" sz="2000" dirty="0"/>
              <a:t>│      icon-</a:t>
            </a:r>
            <a:r>
              <a:rPr lang="en-US" altLang="ko-KR" sz="2000" dirty="0" err="1"/>
              <a:t>github.svg</a:t>
            </a:r>
            <a:endParaRPr lang="en-US" altLang="ko-KR" sz="2000" dirty="0"/>
          </a:p>
          <a:p>
            <a:r>
              <a:rPr lang="en-US" altLang="ko-KR" sz="2000" dirty="0"/>
              <a:t>│      icon-twitter.html</a:t>
            </a:r>
          </a:p>
          <a:p>
            <a:r>
              <a:rPr lang="en-US" altLang="ko-KR" sz="2000" dirty="0"/>
              <a:t>│      icon-</a:t>
            </a:r>
            <a:r>
              <a:rPr lang="en-US" altLang="ko-KR" sz="2000" dirty="0" err="1"/>
              <a:t>twitter.svg</a:t>
            </a:r>
            <a:endParaRPr lang="en-US" altLang="ko-KR" sz="2000" dirty="0"/>
          </a:p>
          <a:p>
            <a:r>
              <a:rPr lang="en-US" altLang="ko-KR" sz="2000" dirty="0"/>
              <a:t>│      mathjax_support.html</a:t>
            </a:r>
          </a:p>
          <a:p>
            <a:r>
              <a:rPr lang="en-US" altLang="ko-KR" sz="2000" dirty="0"/>
              <a:t>│      social.html</a:t>
            </a:r>
          </a:p>
          <a:p>
            <a:r>
              <a:rPr lang="en-US" altLang="ko-KR" sz="2000" dirty="0"/>
              <a:t>│ 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892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521740" cy="634858"/>
            <a:chOff x="521264" y="339362"/>
            <a:chExt cx="3521740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932080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Github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에 올리기 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-1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93" y="2075499"/>
            <a:ext cx="8342489" cy="45188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7253" y="1169571"/>
            <a:ext cx="10921368" cy="905928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altLang="ko-KR" sz="3000" dirty="0" smtClean="0"/>
              <a:t>Upload files</a:t>
            </a:r>
            <a:r>
              <a:rPr lang="ko-KR" altLang="en-US" sz="3000" dirty="0" smtClean="0"/>
              <a:t>를 통해서 폴더 내부 통째로 올리기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8803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00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31253" y="451302"/>
            <a:ext cx="1357931" cy="666799"/>
            <a:chOff x="1110924" y="256992"/>
            <a:chExt cx="1357931" cy="666799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80008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대상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69946"/>
              <a:ext cx="1357931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05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누가 들으면 좋을까</a:t>
              </a:r>
              <a:endParaRPr kumimoji="1" lang="en-US" altLang="ko-KR" sz="10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21264" y="2291160"/>
            <a:ext cx="6607766" cy="1354146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</a:p>
          <a:p>
            <a:pPr marL="342900" indent="-34290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대상 </a:t>
            </a: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: blog</a:t>
            </a: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를 운영 </a:t>
            </a: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&amp;</a:t>
            </a: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수식을 </a:t>
            </a:r>
            <a:r>
              <a:rPr kumimoji="1" lang="ko-KR" altLang="en-US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쓰고싶은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사람</a:t>
            </a:r>
            <a:endParaRPr kumimoji="1" lang="ko-KR" altLang="en-US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521740" cy="634858"/>
            <a:chOff x="521264" y="339362"/>
            <a:chExt cx="3521740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932080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Github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에 올리기 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-2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13" y="1094972"/>
            <a:ext cx="8382587" cy="5763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8667" y="3860124"/>
            <a:ext cx="10921368" cy="905928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altLang="ko-KR" sz="3000" dirty="0" err="1" smtClean="0"/>
              <a:t>Git</a:t>
            </a:r>
            <a:r>
              <a:rPr lang="en-US" altLang="ko-KR" sz="3000" dirty="0" smtClean="0"/>
              <a:t> or </a:t>
            </a:r>
            <a:r>
              <a:rPr lang="en-US" altLang="ko-KR" sz="3000" dirty="0" err="1" smtClean="0"/>
              <a:t>github</a:t>
            </a:r>
            <a:r>
              <a:rPr lang="en-US" altLang="ko-KR" sz="3000" dirty="0" smtClean="0"/>
              <a:t> desktop</a:t>
            </a:r>
            <a:r>
              <a:rPr lang="ko-KR" altLang="en-US" sz="3000" dirty="0" smtClean="0"/>
              <a:t>을 이용해서 올리기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7529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108165" cy="634858"/>
            <a:chOff x="521264" y="339362"/>
            <a:chExt cx="3108165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518505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Github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에 올리기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48" y="0"/>
            <a:ext cx="8313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2729856" cy="634858"/>
            <a:chOff x="521264" y="339362"/>
            <a:chExt cx="2729856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14019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쉽고 </a:t>
              </a:r>
              <a:r>
                <a:rPr kumimoji="1" lang="ko-KR" altLang="en-US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빠른방법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47" y="701965"/>
            <a:ext cx="9013954" cy="61560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1264" y="1603513"/>
            <a:ext cx="2606249" cy="1444487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ko-KR" altLang="en-US" sz="2400" dirty="0" smtClean="0">
                <a:hlinkClick r:id="rId3"/>
              </a:rPr>
              <a:t>링크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60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389746" cy="634858"/>
            <a:chOff x="521264" y="339362"/>
            <a:chExt cx="1389746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80008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단점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77253" y="1222560"/>
            <a:ext cx="7287814" cy="3902596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제한된 기능</a:t>
            </a: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여전히 복잡하고 어려움</a:t>
            </a: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500" dirty="0" err="1" smtClean="0"/>
              <a:t>Git</a:t>
            </a:r>
            <a:r>
              <a:rPr lang="ko-KR" altLang="en-US" sz="2500" dirty="0" smtClean="0"/>
              <a:t>이 뭐죠</a:t>
            </a:r>
            <a:r>
              <a:rPr lang="en-US" altLang="ko-KR" sz="25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8582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68860" y="3256068"/>
            <a:ext cx="3254284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End Of Document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6300" y="2968685"/>
            <a:ext cx="1339401" cy="36926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Thank</a:t>
            </a:r>
            <a:r>
              <a:rPr kumimoji="1" lang="ko-KR" altLang="en-US" b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you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>
                  <a:alpha val="50000"/>
                </a:srgbClr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394264" y="561971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6333" y="602844"/>
            <a:ext cx="1284642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INDEX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5915" y="3091201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01.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005" y="3134746"/>
            <a:ext cx="2196302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수식을 위한 </a:t>
            </a:r>
            <a:r>
              <a:rPr kumimoji="1"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blog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005" y="3534785"/>
            <a:ext cx="1137358" cy="106175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Tistory</a:t>
            </a: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	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blog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blogspot</a:t>
            </a:r>
            <a:endParaRPr kumimoji="1" lang="en-US" altLang="ko-KR" sz="12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Static site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4946" y="3073191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02.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8036" y="3116736"/>
            <a:ext cx="1300223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수식 쓰기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8036" y="3516775"/>
            <a:ext cx="3155941" cy="800148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blog </a:t>
            </a:r>
            <a:r>
              <a:rPr kumimoji="1"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수식</a:t>
            </a:r>
            <a:endParaRPr kumimoji="1" lang="en-US" altLang="ko-KR" sz="12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image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plugin(</a:t>
            </a:r>
            <a:r>
              <a:rPr kumimoji="1" lang="en-US" altLang="ko-KR" sz="1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Mathjax</a:t>
            </a:r>
            <a:r>
              <a:rPr kumimoji="1"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vs </a:t>
            </a: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Kaktex</a:t>
            </a: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64877" y="3083737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03.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17967" y="3127282"/>
            <a:ext cx="1649677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blog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17967" y="3527321"/>
            <a:ext cx="1768300" cy="27692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blog + </a:t>
            </a: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jekyll</a:t>
            </a:r>
            <a:endParaRPr kumimoji="1"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634" y="1758757"/>
            <a:ext cx="769822" cy="31546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99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1</a:t>
            </a:r>
            <a:endParaRPr kumimoji="1" lang="en-US" altLang="ko-KR" sz="199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4345" y="3505196"/>
            <a:ext cx="2420722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About Blog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7119" y="2712671"/>
            <a:ext cx="3975728" cy="216975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Tistory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	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blog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blogspot</a:t>
            </a:r>
            <a:endParaRPr kumimoji="1" lang="en-US" altLang="ko-KR" sz="30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Static site</a:t>
            </a:r>
          </a:p>
        </p:txBody>
      </p:sp>
    </p:spTree>
    <p:extLst>
      <p:ext uri="{BB962C8B-B14F-4D97-AF65-F5344CB8AC3E}">
        <p14:creationId xmlns:p14="http://schemas.microsoft.com/office/powerpoint/2010/main" val="6967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2162393" cy="634858"/>
            <a:chOff x="521264" y="339362"/>
            <a:chExt cx="2162393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1572733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Blog 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종류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407728" y="625817"/>
            <a:ext cx="2361418" cy="898116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ko-KR" altLang="en-US" sz="3000" dirty="0" smtClean="0"/>
              <a:t>직접 만들기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9205" y="526255"/>
            <a:ext cx="3534328" cy="862037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/>
              <a:t>Blog </a:t>
            </a:r>
            <a:r>
              <a:rPr lang="en-US" altLang="ko-KR" sz="3200" u="sng" dirty="0" smtClean="0"/>
              <a:t>platform</a:t>
            </a:r>
            <a:endParaRPr lang="en-US" altLang="ko-KR" sz="3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172595" y="1821705"/>
            <a:ext cx="4210191" cy="16002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/>
              <a:t>Naver</a:t>
            </a:r>
            <a:r>
              <a:rPr lang="en-US" altLang="ko-KR" sz="3000" dirty="0" smtClean="0"/>
              <a:t> blog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/>
              <a:t>Tistory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Blogger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72595" y="3421905"/>
            <a:ext cx="3250761" cy="1838325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000" dirty="0" err="1" smtClean="0"/>
              <a:t>접근성</a:t>
            </a:r>
            <a:r>
              <a:rPr lang="ko-KR" altLang="en-US" sz="3000" dirty="0" smtClean="0"/>
              <a:t> 용이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제한된 기능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편의성</a:t>
            </a:r>
            <a:endParaRPr lang="en-US" altLang="ko-KR" sz="3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328915" y="1534107"/>
            <a:ext cx="5634741" cy="3727634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000" dirty="0"/>
              <a:t>직접 </a:t>
            </a:r>
            <a:r>
              <a:rPr lang="ko-KR" altLang="en-US" sz="3000" dirty="0" err="1"/>
              <a:t>세팅</a:t>
            </a:r>
            <a:endParaRPr lang="en-US" altLang="ko-KR" sz="3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높은 자유도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서버 유지 비용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도메인 비용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파일로서 직접 평생 소유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어렵다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225138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4" grpId="0" build="p"/>
      <p:bldP spid="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634" y="1758757"/>
            <a:ext cx="769822" cy="31546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99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5145" y="3441785"/>
            <a:ext cx="1970278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수식 쓰기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3475" y="4156306"/>
            <a:ext cx="2782159" cy="2615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아 </a:t>
            </a:r>
            <a:r>
              <a:rPr kumimoji="1" lang="en-US" altLang="ko-KR" sz="11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sz="11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하고싶다</a:t>
            </a:r>
            <a:r>
              <a:rPr kumimoji="1" lang="en-US" altLang="ko-KR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  <a:endParaRPr kumimoji="1" lang="en-US" altLang="ko-KR" sz="1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2491" y="2918564"/>
            <a:ext cx="5556069" cy="16311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blog </a:t>
            </a:r>
            <a:r>
              <a:rPr kumimoji="1" lang="ko-KR" altLang="en-US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수식</a:t>
            </a:r>
            <a:endParaRPr kumimoji="1" lang="en-US" altLang="ko-KR" sz="30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image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plugin(</a:t>
            </a:r>
            <a:r>
              <a:rPr kumimoji="1" lang="en-US" altLang="ko-KR" sz="3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Mathjax</a:t>
            </a:r>
            <a:r>
              <a:rPr kumimoji="1" lang="en-US" altLang="ko-KR" sz="3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vs </a:t>
            </a: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Katex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10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4364791" cy="634858"/>
            <a:chOff x="521264" y="339362"/>
            <a:chExt cx="43647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3775131" cy="613763"/>
              <a:chOff x="1110924" y="256992"/>
              <a:chExt cx="377513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377513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Naver</a:t>
                </a:r>
                <a:r>
                  <a:rPr kumimoji="1" lang="ko-KR" altLang="en-US" sz="2400" b="1" dirty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blog</a:t>
                </a:r>
                <a:r>
                  <a:rPr kumimoji="1" lang="ko-KR" altLang="en-US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에서 수식쓰기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319185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err="1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쩝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67" y="0"/>
            <a:ext cx="7104834" cy="657152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16" y="1652193"/>
            <a:ext cx="2667372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4364791" cy="634858"/>
            <a:chOff x="521264" y="339362"/>
            <a:chExt cx="43647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377513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Naver</a:t>
              </a:r>
              <a:r>
                <a:rPr kumimoji="1" lang="ko-KR" altLang="en-US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blog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에서 수식쓰기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77253" y="2121402"/>
            <a:ext cx="5495664" cy="1092536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5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sz="25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을 몰라도 </a:t>
            </a:r>
            <a:r>
              <a:rPr kumimoji="1" lang="ko-KR" altLang="en-US" sz="25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사용가능</a:t>
            </a:r>
            <a:endParaRPr kumimoji="1" lang="en-US" altLang="ko-KR" sz="25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5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네이버</a:t>
            </a:r>
            <a:r>
              <a:rPr kumimoji="1" lang="ko-KR" altLang="en-US" sz="25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카페에 글 공유가능</a:t>
            </a:r>
            <a:endParaRPr kumimoji="1" lang="en-US" altLang="ko-KR" sz="25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37" y="0"/>
            <a:ext cx="4476206" cy="644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3A3838"/>
      </a:dk1>
      <a:lt1>
        <a:srgbClr val="FFFFFF"/>
      </a:lt1>
      <a:dk2>
        <a:srgbClr val="AEABAB"/>
      </a:dk2>
      <a:lt2>
        <a:srgbClr val="F2F2F2"/>
      </a:lt2>
      <a:accent1>
        <a:srgbClr val="FF8E32"/>
      </a:accent1>
      <a:accent2>
        <a:srgbClr val="48A1F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563</Words>
  <Application>Microsoft Office PowerPoint</Application>
  <PresentationFormat>와이드스크린</PresentationFormat>
  <Paragraphs>230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Wingdings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Smilegate</dc:creator>
  <cp:lastModifiedBy>note</cp:lastModifiedBy>
  <cp:revision>355</cp:revision>
  <dcterms:created xsi:type="dcterms:W3CDTF">2019-03-11T06:50:22Z</dcterms:created>
  <dcterms:modified xsi:type="dcterms:W3CDTF">2020-02-14T23:48:13Z</dcterms:modified>
</cp:coreProperties>
</file>