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570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032" y="-28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presProps" Target="presProps.xml"  /><Relationship Id="rId3" Type="http://schemas.openxmlformats.org/officeDocument/2006/relationships/handoutMaster" Target="handoutMasters/handoutMaster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9DEAE4A-A09C-4E7B-B24F-46F0D09F3E4E}" type="datetime1">
              <a:rPr lang="ko-KR" altLang="en-US"/>
              <a:pPr lvl="0">
                <a:defRPr/>
              </a:pPr>
              <a:t>2019-11-09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9B74EB-7915-4BC2-A0F3-A8C69D963DF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CE87483-C397-43F3-ABB1-B8D09FEC7C42}" type="datetime1">
              <a:rPr lang="ko-KR" altLang="en-US"/>
              <a:pPr lvl="0">
                <a:defRPr/>
              </a:pPr>
              <a:t>2019-11-09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2E717C5-460F-4A32-8DBF-627906F5508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2E717C5-460F-4A32-8DBF-627906F5508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0">
              <a:srgbClr val="BBFFE6"/>
            </a:gs>
            <a:gs pos="100000">
              <a:srgbClr val="55CFD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1640791" y="1483062"/>
            <a:ext cx="8226975" cy="3891876"/>
            <a:chOff x="956306" y="1185729"/>
            <a:chExt cx="9484030" cy="4486542"/>
          </a:xfrm>
        </p:grpSpPr>
        <p:sp>
          <p:nvSpPr>
            <p:cNvPr id="8" name="다이아몬드 7"/>
            <p:cNvSpPr/>
            <p:nvPr userDrawn="1"/>
          </p:nvSpPr>
          <p:spPr>
            <a:xfrm>
              <a:off x="3852729" y="1185729"/>
              <a:ext cx="4486542" cy="4486542"/>
            </a:xfrm>
            <a:prstGeom prst="diamond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 userDrawn="1"/>
          </p:nvSpPr>
          <p:spPr>
            <a:xfrm>
              <a:off x="4113020" y="1446020"/>
              <a:ext cx="3965960" cy="3965960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 userDrawn="1"/>
          </p:nvSpPr>
          <p:spPr>
            <a:xfrm>
              <a:off x="2079833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/>
            <p:cNvSpPr/>
            <p:nvPr userDrawn="1"/>
          </p:nvSpPr>
          <p:spPr>
            <a:xfrm>
              <a:off x="7196805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다이아몬드 20"/>
            <p:cNvSpPr/>
            <p:nvPr userDrawn="1"/>
          </p:nvSpPr>
          <p:spPr>
            <a:xfrm>
              <a:off x="7038617" y="3962042"/>
              <a:ext cx="666573" cy="666573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 userDrawn="1"/>
          </p:nvSpPr>
          <p:spPr>
            <a:xfrm>
              <a:off x="7745693" y="4122010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다이아몬드 22"/>
            <p:cNvSpPr/>
            <p:nvPr userDrawn="1"/>
          </p:nvSpPr>
          <p:spPr>
            <a:xfrm>
              <a:off x="7657120" y="4375313"/>
              <a:ext cx="491475" cy="50660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/>
            <p:cNvSpPr/>
            <p:nvPr userDrawn="1"/>
          </p:nvSpPr>
          <p:spPr>
            <a:xfrm>
              <a:off x="9510843" y="280484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 userDrawn="1"/>
          </p:nvSpPr>
          <p:spPr>
            <a:xfrm>
              <a:off x="9756580" y="184938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다이아몬드 25"/>
            <p:cNvSpPr/>
            <p:nvPr userDrawn="1"/>
          </p:nvSpPr>
          <p:spPr>
            <a:xfrm>
              <a:off x="3693964" y="4201993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다이아몬드 26"/>
            <p:cNvSpPr/>
            <p:nvPr userDrawn="1"/>
          </p:nvSpPr>
          <p:spPr>
            <a:xfrm>
              <a:off x="4557089" y="5042508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다이아몬드 27"/>
            <p:cNvSpPr/>
            <p:nvPr userDrawn="1"/>
          </p:nvSpPr>
          <p:spPr>
            <a:xfrm>
              <a:off x="4350165" y="2355992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다이아몬드 28"/>
            <p:cNvSpPr/>
            <p:nvPr userDrawn="1"/>
          </p:nvSpPr>
          <p:spPr>
            <a:xfrm>
              <a:off x="2006838" y="2694686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다이아몬드 29"/>
            <p:cNvSpPr/>
            <p:nvPr userDrawn="1"/>
          </p:nvSpPr>
          <p:spPr>
            <a:xfrm>
              <a:off x="2531511" y="4789205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다이아몬드 30"/>
            <p:cNvSpPr/>
            <p:nvPr userDrawn="1"/>
          </p:nvSpPr>
          <p:spPr>
            <a:xfrm>
              <a:off x="10112167" y="3623770"/>
              <a:ext cx="328169" cy="338272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/>
            <p:cNvSpPr/>
            <p:nvPr userDrawn="1"/>
          </p:nvSpPr>
          <p:spPr>
            <a:xfrm>
              <a:off x="1567573" y="2635710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 userDrawn="1"/>
          </p:nvSpPr>
          <p:spPr>
            <a:xfrm>
              <a:off x="956306" y="3090727"/>
              <a:ext cx="328169" cy="33827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0521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9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111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Relationship Id="rId6" Type="http://schemas.openxmlformats.org/officeDocument/2006/relationships/image" Target="../media/image1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605899"/>
            <a:ext cx="12192000" cy="252101"/>
          </a:xfrm>
          <a:prstGeom prst="rect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489959" y="6555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9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        © </a:t>
            </a:r>
            <a:r>
              <a:rPr lang="en-US" altLang="ko-KR" dirty="0" err="1" smtClean="0">
                <a:solidFill>
                  <a:schemeClr val="bg1"/>
                </a:solidFill>
              </a:rPr>
              <a:t>Smilegate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Megaport</a:t>
            </a:r>
            <a:r>
              <a:rPr lang="en-US" altLang="ko-KR" dirty="0" smtClean="0">
                <a:solidFill>
                  <a:schemeClr val="bg1"/>
                </a:solidFill>
              </a:rPr>
              <a:t>. All rights reserved.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9448800" y="6533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9321B-8E93-4938-ACA9-6254A66BA3E1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" y="6655153"/>
            <a:ext cx="1213502" cy="1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2.png"  /><Relationship Id="rId4" Type="http://schemas.openxmlformats.org/officeDocument/2006/relationships/image" Target="../media/image1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5851" y="2678928"/>
            <a:ext cx="3392672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32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CERT-IS Seminar</a:t>
            </a:r>
            <a:endParaRPr kumimoji="1" lang="en-US" altLang="ko-KR" sz="32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5076" y="3106218"/>
            <a:ext cx="592322" cy="997117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ko-KR" sz="60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1651" y="4410636"/>
            <a:ext cx="2078223" cy="26419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2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designed By. </a:t>
            </a:r>
            <a:r>
              <a:rPr kumimoji="1" lang="ko-KR" altLang="en-US" sz="12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스마일게이트</a:t>
            </a:r>
            <a:endParaRPr kumimoji="1" lang="ko-KR" altLang="en-US" sz="12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1171200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TCP/IP</a:t>
              </a:r>
              <a:r>
                <a:rPr kumimoji="1" lang="ko-KR" altLang="en-US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에 대해서</a:t>
              </a:r>
              <a:endParaRPr kumimoji="1" lang="ko-KR" altLang="en-US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-1" y="1021030"/>
            <a:ext cx="12192001" cy="44388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패킷이 전달되는 과정</a:t>
            </a:r>
            <a:endParaRPr kumimoji="1" lang="ko-KR" altLang="en-US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63" name="TextBox 31"/>
          <p:cNvSpPr txBox="1"/>
          <p:nvPr/>
        </p:nvSpPr>
        <p:spPr>
          <a:xfrm>
            <a:off x="565149" y="2094179"/>
            <a:ext cx="2582332" cy="45128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lIns="91374" tIns="45685" rIns="91374" bIns="45685">
            <a:spAutoFit/>
          </a:bodyPr>
          <a:p>
            <a:pPr marL="0" indent="0" algn="ctr" defTabSz="912813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Encapsulation</a:t>
            </a:r>
            <a:r>
              <a:rPr xmlns:mc="http://schemas.openxmlformats.org/markup-compatibility/2006" xmlns:hp="http://schemas.haansoft.com/office/presentation/8.0" kumimoji="1" lang="ko-KR" altLang="en-US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  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ln w="9525">
                <a:solidFill>
                  <a:srgbClr val="d9d9d9"/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3217332" y="2095499"/>
            <a:ext cx="7476067" cy="459316"/>
          </a:xfrm>
          <a:prstGeom prst="rect">
            <a:avLst/>
          </a:prstGeom>
        </p:spPr>
        <p:txBody>
          <a:bodyPr wrap="none" anchor="b">
            <a:normAutofit lnSpcReduction="10000"/>
          </a:bodyPr>
          <a:p>
            <a:pPr>
              <a:defRPr/>
            </a:pPr>
            <a:r>
              <a:rPr lang="ko-KR" altLang="en-US" sz="2400"/>
              <a:t>패킷을 만드는 과정임</a:t>
            </a:r>
            <a:r>
              <a:rPr lang="en-US" altLang="ko-KR" sz="2400"/>
              <a:t>.</a:t>
            </a:r>
            <a:r>
              <a:rPr lang="ko-KR" altLang="en-US" sz="2400"/>
              <a:t> 자세한건 교수님 ㄱ</a:t>
            </a:r>
            <a:endParaRPr lang="ko-KR" altLang="en-US" sz="2400"/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2549" y="2886074"/>
            <a:ext cx="9105900" cy="3371850"/>
          </a:xfrm>
          <a:prstGeom prst="rect">
            <a:avLst/>
          </a:prstGeom>
        </p:spPr>
      </p:pic>
      <p:cxnSp>
        <p:nvCxnSpPr>
          <p:cNvPr id="68" name=""/>
          <p:cNvCxnSpPr/>
          <p:nvPr/>
        </p:nvCxnSpPr>
        <p:spPr>
          <a:xfrm rot="16200000" flipH="1" flipV="1">
            <a:off x="-121" y="4016497"/>
            <a:ext cx="20534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1171200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TCP/IP</a:t>
              </a:r>
              <a:r>
                <a:rPr kumimoji="1" lang="ko-KR" altLang="en-US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에 대해서</a:t>
              </a:r>
              <a:endParaRPr kumimoji="1" lang="ko-KR" altLang="en-US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-1" y="1021030"/>
            <a:ext cx="12192001" cy="81535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패킷이 전달되는 과정</a:t>
            </a:r>
            <a:b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</a:b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(</a:t>
            </a:r>
            <a: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유</a:t>
            </a: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/</a:t>
            </a:r>
            <a: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무선에 따라 차이가 있음</a:t>
            </a: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)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24400" y="1746250"/>
            <a:ext cx="27432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1171200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TCP/IP</a:t>
              </a:r>
              <a:r>
                <a:rPr kumimoji="1" lang="ko-KR" altLang="en-US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에 대해서</a:t>
              </a:r>
              <a:endParaRPr kumimoji="1" lang="ko-KR" altLang="en-US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-1" y="1021030"/>
            <a:ext cx="12192001" cy="44388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패킷이 전달되는 과정</a:t>
            </a:r>
            <a:endParaRPr kumimoji="1" lang="ko-KR" altLang="en-US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63" name="TextBox 31"/>
          <p:cNvSpPr txBox="1"/>
          <p:nvPr/>
        </p:nvSpPr>
        <p:spPr>
          <a:xfrm>
            <a:off x="565149" y="2094179"/>
            <a:ext cx="2582332" cy="45128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lIns="91374" tIns="45685" rIns="91374" bIns="45685">
            <a:spAutoFit/>
          </a:bodyPr>
          <a:p>
            <a:pPr marL="0" indent="0" algn="ctr" defTabSz="912813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Decapsulation</a:t>
            </a:r>
            <a:r>
              <a:rPr xmlns:mc="http://schemas.openxmlformats.org/markup-compatibility/2006" xmlns:hp="http://schemas.haansoft.com/office/presentation/8.0" kumimoji="1" lang="ko-KR" altLang="en-US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  </a:t>
            </a:r>
            <a:endParaRPr xmlns:mc="http://schemas.openxmlformats.org/markup-compatibility/2006" xmlns:hp="http://schemas.haansoft.com/office/presentation/8.0" kumimoji="1" lang="ko-KR" altLang="en-US" sz="2400" b="1" i="0" u="none" strike="noStrike" kern="1200" cap="none" spc="0" normalizeH="0" baseline="0" mc:Ignorable="hp" hp:hslEmbossed="0">
              <a:ln w="9525">
                <a:solidFill>
                  <a:srgbClr val="d9d9d9"/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3217332" y="2095499"/>
            <a:ext cx="7476067" cy="459316"/>
          </a:xfrm>
          <a:prstGeom prst="rect">
            <a:avLst/>
          </a:prstGeom>
        </p:spPr>
        <p:txBody>
          <a:bodyPr wrap="none" anchor="b">
            <a:normAutofit lnSpcReduction="10000"/>
          </a:bodyPr>
          <a:p>
            <a:pPr>
              <a:defRPr/>
            </a:pPr>
            <a:r>
              <a:rPr lang="ko-KR" altLang="en-US" sz="2400"/>
              <a:t>패킷을 읽는 과정임</a:t>
            </a:r>
            <a:r>
              <a:rPr lang="en-US" altLang="ko-KR" sz="2400"/>
              <a:t>.</a:t>
            </a:r>
            <a:r>
              <a:rPr lang="ko-KR" altLang="en-US" sz="2400"/>
              <a:t> 자세한건 교수님 ㄱ</a:t>
            </a:r>
            <a:endParaRPr lang="ko-KR" altLang="en-US" sz="2400"/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2549" y="2886074"/>
            <a:ext cx="9105900" cy="3371850"/>
          </a:xfrm>
          <a:prstGeom prst="rect">
            <a:avLst/>
          </a:prstGeom>
        </p:spPr>
      </p:pic>
      <p:cxnSp>
        <p:nvCxnSpPr>
          <p:cNvPr id="68" name=""/>
          <p:cNvCxnSpPr/>
          <p:nvPr/>
        </p:nvCxnSpPr>
        <p:spPr>
          <a:xfrm rot="5400000" flipH="1" flipV="1">
            <a:off x="95248" y="3984625"/>
            <a:ext cx="2127250" cy="10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1171200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TCP/IP</a:t>
              </a:r>
              <a:r>
                <a:rPr kumimoji="1" lang="ko-KR" altLang="en-US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에 대해서</a:t>
              </a:r>
              <a:endParaRPr kumimoji="1" lang="ko-KR" altLang="en-US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-1" y="1021030"/>
            <a:ext cx="12192001" cy="44388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요약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63" name="TextBox 31"/>
          <p:cNvSpPr txBox="1"/>
          <p:nvPr/>
        </p:nvSpPr>
        <p:spPr>
          <a:xfrm>
            <a:off x="9609668" y="3429000"/>
            <a:ext cx="2582332" cy="45128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lIns="91374" tIns="45685" rIns="91374" bIns="45685">
            <a:spAutoFit/>
          </a:bodyPr>
          <a:p>
            <a:pPr marL="0" indent="0" algn="ctr" defTabSz="912813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Decapsulation</a:t>
            </a:r>
            <a:r>
              <a:rPr xmlns:mc="http://schemas.openxmlformats.org/markup-compatibility/2006" xmlns:hp="http://schemas.haansoft.com/office/presentation/8.0" kumimoji="1" lang="ko-KR" altLang="en-US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  </a:t>
            </a:r>
            <a:endParaRPr xmlns:mc="http://schemas.openxmlformats.org/markup-compatibility/2006" xmlns:hp="http://schemas.haansoft.com/office/presentation/8.0" kumimoji="1" lang="ko-KR" altLang="en-US" sz="2400" b="1" i="0" u="none" strike="noStrike" kern="1200" cap="none" spc="0" normalizeH="0" baseline="0" mc:Ignorable="hp" hp:hslEmbossed="0">
              <a:ln w="9525">
                <a:solidFill>
                  <a:srgbClr val="d9d9d9"/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69" name="TextBox 31"/>
          <p:cNvSpPr txBox="1"/>
          <p:nvPr/>
        </p:nvSpPr>
        <p:spPr>
          <a:xfrm>
            <a:off x="0" y="3429000"/>
            <a:ext cx="2582332" cy="451289"/>
          </a:xfrm>
          <a:prstGeom prst="rect">
            <a:avLst/>
          </a:prstGeom>
          <a:noFill/>
          <a:ln>
            <a:solidFill>
              <a:srgbClr val="3a3838">
                <a:alpha val="100000"/>
              </a:srgbClr>
            </a:solidFill>
          </a:ln>
        </p:spPr>
        <p:txBody>
          <a:bodyPr wrap="square" lIns="91374" tIns="45685" rIns="91374" bIns="45685">
            <a:spAutoFit/>
          </a:bodyPr>
          <a:p>
            <a:pPr marL="0" indent="0" algn="ctr" defTabSz="912813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Encapsulation</a:t>
            </a:r>
            <a:r>
              <a:rPr xmlns:mc="http://schemas.openxmlformats.org/markup-compatibility/2006" xmlns:hp="http://schemas.haansoft.com/office/presentation/8.0" kumimoji="1" lang="ko-KR" altLang="en-US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  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ln w="9525">
                <a:solidFill>
                  <a:srgbClr val="d9d9d9"/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24400" y="1746250"/>
            <a:ext cx="27432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37900" cy="613763"/>
            <a:chOff x="1110924" y="256992"/>
            <a:chExt cx="1437900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37900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Network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894975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Network</a:t>
              </a:r>
              <a:r>
                <a:rPr kumimoji="1" lang="ko-KR" altLang="en-US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란</a:t>
              </a: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?</a:t>
              </a:r>
              <a:endParaRPr kumimoji="1" lang="en-US" altLang="ko-KR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01537" y="1597824"/>
            <a:ext cx="3561762" cy="44811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편지를 보내기 위한 가정</a:t>
            </a:r>
            <a:endParaRPr kumimoji="1" lang="ko-KR" altLang="en-US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910165" y="2017183"/>
            <a:ext cx="3401483" cy="914400"/>
          </a:xfrm>
          <a:prstGeom prst="rect">
            <a:avLst/>
          </a:prstGeom>
        </p:spPr>
        <p:txBody>
          <a:bodyPr wrap="none" anchor="b">
            <a:normAutofit/>
          </a:bodyPr>
          <a:p>
            <a:pPr>
              <a:defRPr/>
            </a:pPr>
            <a:r>
              <a:rPr lang="en-US" altLang="ko-KR" sz="2400"/>
              <a:t>1.</a:t>
            </a:r>
            <a:r>
              <a:rPr lang="ko-KR" altLang="en-US" sz="2400"/>
              <a:t> 편지를 받을 주소</a:t>
            </a:r>
            <a:endParaRPr lang="ko-KR" altLang="en-US" sz="2400"/>
          </a:p>
          <a:p>
            <a:pPr>
              <a:defRPr/>
            </a:pPr>
            <a:r>
              <a:rPr lang="en-US" altLang="ko-KR" sz="2400"/>
              <a:t>2.</a:t>
            </a:r>
            <a:r>
              <a:rPr lang="ko-KR" altLang="en-US" sz="2400"/>
              <a:t> 우편함</a:t>
            </a:r>
            <a:endParaRPr lang="ko-KR" altLang="en-US" sz="2400"/>
          </a:p>
        </p:txBody>
      </p:sp>
      <p:sp>
        <p:nvSpPr>
          <p:cNvPr id="38" name="TextBox 31"/>
          <p:cNvSpPr txBox="1"/>
          <p:nvPr/>
        </p:nvSpPr>
        <p:spPr>
          <a:xfrm>
            <a:off x="561859" y="3429000"/>
            <a:ext cx="3863389" cy="44811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데이터를 보내기 위한 가정</a:t>
            </a:r>
            <a:endParaRPr kumimoji="1" lang="ko-KR" altLang="en-US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956732" y="3922183"/>
            <a:ext cx="3771899" cy="914400"/>
          </a:xfrm>
          <a:prstGeom prst="rect">
            <a:avLst/>
          </a:prstGeom>
        </p:spPr>
        <p:txBody>
          <a:bodyPr wrap="none" anchor="b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 데이터를 받을 주소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(IP)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3a383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PORT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3a383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27434" y="2238375"/>
            <a:ext cx="1828800" cy="238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37900" cy="613763"/>
            <a:chOff x="1110924" y="256992"/>
            <a:chExt cx="1437900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37900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Network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894975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Network</a:t>
              </a:r>
              <a:r>
                <a:rPr kumimoji="1" lang="ko-KR" altLang="en-US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란</a:t>
              </a: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?</a:t>
              </a:r>
              <a:endParaRPr kumimoji="1" lang="en-US" altLang="ko-KR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38" name="TextBox 31"/>
          <p:cNvSpPr txBox="1"/>
          <p:nvPr/>
        </p:nvSpPr>
        <p:spPr>
          <a:xfrm>
            <a:off x="585671" y="1452562"/>
            <a:ext cx="3863390" cy="450498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데이터를 보내기 위한 가정</a:t>
            </a:r>
            <a:endParaRPr kumimoji="1" lang="ko-KR" altLang="en-US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980545" y="1945745"/>
            <a:ext cx="3771899" cy="914400"/>
          </a:xfrm>
          <a:prstGeom prst="rect">
            <a:avLst/>
          </a:prstGeom>
        </p:spPr>
        <p:txBody>
          <a:bodyPr wrap="none" anchor="b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 데이터를 받을 주소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(IP)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3a383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-&gt;cmd, ipconfig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3a383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46042" y="1547812"/>
            <a:ext cx="4943475" cy="3762375"/>
          </a:xfrm>
          <a:prstGeom prst="rect">
            <a:avLst/>
          </a:prstGeom>
        </p:spPr>
      </p:pic>
      <p:sp>
        <p:nvSpPr>
          <p:cNvPr id="44" name=""/>
          <p:cNvSpPr/>
          <p:nvPr/>
        </p:nvSpPr>
        <p:spPr>
          <a:xfrm>
            <a:off x="6453188" y="2934890"/>
            <a:ext cx="3655219" cy="11906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37900" cy="613763"/>
            <a:chOff x="1110924" y="256992"/>
            <a:chExt cx="1437900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37900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Network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894975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Network</a:t>
              </a:r>
              <a:r>
                <a:rPr kumimoji="1" lang="ko-KR" altLang="en-US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란</a:t>
              </a: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?</a:t>
              </a:r>
              <a:endParaRPr kumimoji="1" lang="en-US" altLang="ko-KR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38" name="TextBox 31"/>
          <p:cNvSpPr txBox="1"/>
          <p:nvPr/>
        </p:nvSpPr>
        <p:spPr>
          <a:xfrm>
            <a:off x="585671" y="1452562"/>
            <a:ext cx="3863390" cy="450498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데이터를 보내기 위한 가정</a:t>
            </a:r>
            <a:endParaRPr kumimoji="1" lang="ko-KR" altLang="en-US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980545" y="2133600"/>
            <a:ext cx="3771899" cy="1295400"/>
          </a:xfrm>
          <a:prstGeom prst="rect">
            <a:avLst/>
          </a:prstGeom>
        </p:spPr>
        <p:txBody>
          <a:bodyPr wrap="none" anchor="b">
            <a:normAutofit fontScale="92500" lnSpcReduction="1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 데이터를 받을 주소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(IP)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3a383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-&gt;cmd, ipconfig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3a383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2. PORT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3a383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-&gt;cmd, netstat -ano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3a3838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0181" y="1895475"/>
            <a:ext cx="6172200" cy="306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523500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Proxy</a:t>
              </a:r>
              <a:endParaRPr kumimoji="1" lang="en-US" altLang="ko-KR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-1" y="1021030"/>
            <a:ext cx="12192001" cy="44388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Proxy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71" name="TextBox 31"/>
          <p:cNvSpPr txBox="1"/>
          <p:nvPr/>
        </p:nvSpPr>
        <p:spPr>
          <a:xfrm>
            <a:off x="9609668" y="3429000"/>
            <a:ext cx="2582332" cy="451289"/>
          </a:xfrm>
          <a:prstGeom prst="rect">
            <a:avLst/>
          </a:prstGeom>
          <a:noFill/>
          <a:ln>
            <a:solidFill>
              <a:srgbClr val="3a3838">
                <a:alpha val="100000"/>
              </a:srgbClr>
            </a:solidFill>
          </a:ln>
        </p:spPr>
        <p:txBody>
          <a:bodyPr wrap="square" lIns="91374" tIns="45685" rIns="91374" bIns="45685">
            <a:spAutoFit/>
          </a:bodyPr>
          <a:p>
            <a:pPr marL="0" indent="0" algn="ctr" defTabSz="912813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SERVER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ln w="9525">
                <a:solidFill>
                  <a:srgbClr val="d9d9d9"/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72" name="TextBox 31"/>
          <p:cNvSpPr txBox="1"/>
          <p:nvPr/>
        </p:nvSpPr>
        <p:spPr>
          <a:xfrm>
            <a:off x="0" y="3429000"/>
            <a:ext cx="2582332" cy="451289"/>
          </a:xfrm>
          <a:prstGeom prst="rect">
            <a:avLst/>
          </a:prstGeom>
          <a:noFill/>
          <a:ln>
            <a:solidFill>
              <a:srgbClr val="3a3838">
                <a:alpha val="100000"/>
              </a:srgbClr>
            </a:solidFill>
          </a:ln>
        </p:spPr>
        <p:txBody>
          <a:bodyPr wrap="square" lIns="91374" tIns="45685" rIns="91374" bIns="45685">
            <a:spAutoFit/>
          </a:bodyPr>
          <a:p>
            <a:pPr marL="0" indent="0" algn="ctr" defTabSz="912813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USER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ln w="9525">
                <a:solidFill>
                  <a:srgbClr val="d9d9d9"/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81600" y="2495550"/>
            <a:ext cx="1828800" cy="1866900"/>
          </a:xfrm>
          <a:prstGeom prst="rect">
            <a:avLst/>
          </a:prstGeom>
        </p:spPr>
      </p:pic>
      <p:cxnSp>
        <p:nvCxnSpPr>
          <p:cNvPr id="76" name=""/>
          <p:cNvCxnSpPr/>
          <p:nvPr/>
        </p:nvCxnSpPr>
        <p:spPr>
          <a:xfrm>
            <a:off x="2686051" y="3429000"/>
            <a:ext cx="22212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/>
          <p:nvPr/>
        </p:nvCxnSpPr>
        <p:spPr>
          <a:xfrm>
            <a:off x="7165182" y="3409950"/>
            <a:ext cx="2221281" cy="0"/>
          </a:xfrm>
          <a:prstGeom prst="straightConnector1">
            <a:avLst/>
          </a:prstGeom>
          <a:noFill/>
          <a:ln w="6350" cap="flat" cmpd="sng" algn="ctr">
            <a:solidFill>
              <a:srgbClr val="ff8e32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78" name=""/>
          <p:cNvCxnSpPr/>
          <p:nvPr/>
        </p:nvCxnSpPr>
        <p:spPr>
          <a:xfrm rot="10800000">
            <a:off x="7190224" y="3768327"/>
            <a:ext cx="221571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/>
          <p:nvPr/>
        </p:nvCxnSpPr>
        <p:spPr>
          <a:xfrm rot="10800000">
            <a:off x="2699186" y="3777853"/>
            <a:ext cx="2215714" cy="0"/>
          </a:xfrm>
          <a:prstGeom prst="straightConnector1">
            <a:avLst/>
          </a:prstGeom>
          <a:noFill/>
          <a:ln w="6350" cap="flat" cmpd="sng" algn="ctr">
            <a:solidFill>
              <a:schemeClr val="accent2">
                <a:alpha val="100000"/>
              </a:schemeClr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456825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VPN</a:t>
              </a:r>
              <a:endParaRPr kumimoji="1" lang="en-US" altLang="ko-KR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-1" y="1021030"/>
            <a:ext cx="12192001" cy="44388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VPN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71" name="TextBox 31"/>
          <p:cNvSpPr txBox="1"/>
          <p:nvPr/>
        </p:nvSpPr>
        <p:spPr>
          <a:xfrm>
            <a:off x="9609668" y="3429000"/>
            <a:ext cx="2582332" cy="451289"/>
          </a:xfrm>
          <a:prstGeom prst="rect">
            <a:avLst/>
          </a:prstGeom>
          <a:noFill/>
          <a:ln>
            <a:solidFill>
              <a:srgbClr val="3a3838">
                <a:alpha val="100000"/>
              </a:srgbClr>
            </a:solidFill>
          </a:ln>
        </p:spPr>
        <p:txBody>
          <a:bodyPr wrap="square" lIns="91374" tIns="45685" rIns="91374" bIns="45685">
            <a:spAutoFit/>
          </a:bodyPr>
          <a:p>
            <a:pPr marL="0" indent="0" algn="ctr" defTabSz="912813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SERVER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ln w="9525">
                <a:solidFill>
                  <a:srgbClr val="d9d9d9"/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72" name="TextBox 31"/>
          <p:cNvSpPr txBox="1"/>
          <p:nvPr/>
        </p:nvSpPr>
        <p:spPr>
          <a:xfrm>
            <a:off x="0" y="3429000"/>
            <a:ext cx="2582332" cy="451289"/>
          </a:xfrm>
          <a:prstGeom prst="rect">
            <a:avLst/>
          </a:prstGeom>
          <a:noFill/>
          <a:ln>
            <a:solidFill>
              <a:srgbClr val="3a3838">
                <a:alpha val="100000"/>
              </a:srgbClr>
            </a:solidFill>
          </a:ln>
        </p:spPr>
        <p:txBody>
          <a:bodyPr wrap="square" lIns="91374" tIns="45685" rIns="91374" bIns="45685">
            <a:spAutoFit/>
          </a:bodyPr>
          <a:p>
            <a:pPr marL="0" indent="0" algn="ctr" defTabSz="912813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USER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ln w="9525">
                <a:solidFill>
                  <a:srgbClr val="d9d9d9"/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81600" y="2495550"/>
            <a:ext cx="1828800" cy="1866900"/>
          </a:xfrm>
          <a:prstGeom prst="rect">
            <a:avLst/>
          </a:prstGeom>
        </p:spPr>
      </p:pic>
      <p:cxnSp>
        <p:nvCxnSpPr>
          <p:cNvPr id="76" name=""/>
          <p:cNvCxnSpPr/>
          <p:nvPr/>
        </p:nvCxnSpPr>
        <p:spPr>
          <a:xfrm>
            <a:off x="2686051" y="3429000"/>
            <a:ext cx="22212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/>
          <p:nvPr/>
        </p:nvCxnSpPr>
        <p:spPr>
          <a:xfrm>
            <a:off x="7165182" y="3409950"/>
            <a:ext cx="2221281" cy="0"/>
          </a:xfrm>
          <a:prstGeom prst="straightConnector1">
            <a:avLst/>
          </a:prstGeom>
          <a:noFill/>
          <a:ln w="6350" cap="flat" cmpd="sng" algn="ctr">
            <a:solidFill>
              <a:srgbClr val="ff8e32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78" name=""/>
          <p:cNvCxnSpPr/>
          <p:nvPr/>
        </p:nvCxnSpPr>
        <p:spPr>
          <a:xfrm rot="10800000">
            <a:off x="7190224" y="3768327"/>
            <a:ext cx="221571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/>
          <p:nvPr/>
        </p:nvCxnSpPr>
        <p:spPr>
          <a:xfrm rot="10800000">
            <a:off x="2699186" y="3777853"/>
            <a:ext cx="2215714" cy="0"/>
          </a:xfrm>
          <a:prstGeom prst="straightConnector1">
            <a:avLst/>
          </a:prstGeom>
          <a:noFill/>
          <a:ln w="6350" cap="flat" cmpd="sng" algn="ctr">
            <a:solidFill>
              <a:schemeClr val="accent2">
                <a:alpha val="100000"/>
              </a:schemeClr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456825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VPN</a:t>
              </a:r>
              <a:endParaRPr kumimoji="1" lang="en-US" altLang="ko-KR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-1" y="1021030"/>
            <a:ext cx="12192001" cy="44388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VPN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71" name="TextBox 31"/>
          <p:cNvSpPr txBox="1"/>
          <p:nvPr/>
        </p:nvSpPr>
        <p:spPr>
          <a:xfrm>
            <a:off x="9609668" y="3429000"/>
            <a:ext cx="2582332" cy="451289"/>
          </a:xfrm>
          <a:prstGeom prst="rect">
            <a:avLst/>
          </a:prstGeom>
          <a:noFill/>
          <a:ln>
            <a:solidFill>
              <a:srgbClr val="3a3838">
                <a:alpha val="100000"/>
              </a:srgbClr>
            </a:solidFill>
          </a:ln>
        </p:spPr>
        <p:txBody>
          <a:bodyPr wrap="square" lIns="91374" tIns="45685" rIns="91374" bIns="45685">
            <a:spAutoFit/>
          </a:bodyPr>
          <a:p>
            <a:pPr marL="0" indent="0" algn="ctr" defTabSz="912813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SERVER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ln w="9525">
                <a:solidFill>
                  <a:srgbClr val="d9d9d9"/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72" name="TextBox 31"/>
          <p:cNvSpPr txBox="1"/>
          <p:nvPr/>
        </p:nvSpPr>
        <p:spPr>
          <a:xfrm>
            <a:off x="0" y="3429000"/>
            <a:ext cx="2582332" cy="451289"/>
          </a:xfrm>
          <a:prstGeom prst="rect">
            <a:avLst/>
          </a:prstGeom>
          <a:noFill/>
          <a:ln>
            <a:solidFill>
              <a:srgbClr val="3a3838">
                <a:alpha val="100000"/>
              </a:srgbClr>
            </a:solidFill>
          </a:ln>
        </p:spPr>
        <p:txBody>
          <a:bodyPr wrap="square" lIns="91374" tIns="45685" rIns="91374" bIns="45685">
            <a:spAutoFit/>
          </a:bodyPr>
          <a:p>
            <a:pPr marL="0" indent="0" algn="ctr" defTabSz="912813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USER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ln w="9525">
                <a:solidFill>
                  <a:srgbClr val="d9d9d9"/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81600" y="2495550"/>
            <a:ext cx="1828800" cy="1866900"/>
          </a:xfrm>
          <a:prstGeom prst="rect">
            <a:avLst/>
          </a:prstGeom>
        </p:spPr>
      </p:pic>
      <p:cxnSp>
        <p:nvCxnSpPr>
          <p:cNvPr id="76" name=""/>
          <p:cNvCxnSpPr/>
          <p:nvPr/>
        </p:nvCxnSpPr>
        <p:spPr>
          <a:xfrm>
            <a:off x="2686051" y="3429000"/>
            <a:ext cx="22212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/>
          <p:nvPr/>
        </p:nvCxnSpPr>
        <p:spPr>
          <a:xfrm>
            <a:off x="7165182" y="3409950"/>
            <a:ext cx="2221281" cy="0"/>
          </a:xfrm>
          <a:prstGeom prst="straightConnector1">
            <a:avLst/>
          </a:prstGeom>
          <a:noFill/>
          <a:ln w="6350" cap="flat" cmpd="sng" algn="ctr">
            <a:solidFill>
              <a:srgbClr val="ff8e32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78" name=""/>
          <p:cNvCxnSpPr/>
          <p:nvPr/>
        </p:nvCxnSpPr>
        <p:spPr>
          <a:xfrm rot="10800000">
            <a:off x="7190224" y="3768327"/>
            <a:ext cx="221571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/>
          <p:nvPr/>
        </p:nvCxnSpPr>
        <p:spPr>
          <a:xfrm rot="10800000">
            <a:off x="2699186" y="3777853"/>
            <a:ext cx="2215714" cy="0"/>
          </a:xfrm>
          <a:prstGeom prst="straightConnector1">
            <a:avLst/>
          </a:prstGeom>
          <a:noFill/>
          <a:ln w="6350" cap="flat" cmpd="sng" algn="ctr">
            <a:solidFill>
              <a:schemeClr val="accent2">
                <a:alpha val="100000"/>
              </a:schemeClr>
            </a:solidFill>
            <a:prstDash val="solid"/>
            <a:miter/>
            <a:tailEnd type="arrow"/>
          </a:ln>
        </p:spPr>
      </p:cxnSp>
      <p:sp>
        <p:nvSpPr>
          <p:cNvPr id="80" name="TextBox 31"/>
          <p:cNvSpPr txBox="1"/>
          <p:nvPr/>
        </p:nvSpPr>
        <p:spPr>
          <a:xfrm>
            <a:off x="0" y="4164806"/>
            <a:ext cx="2582332" cy="452879"/>
          </a:xfrm>
          <a:prstGeom prst="rect">
            <a:avLst/>
          </a:prstGeom>
          <a:noFill/>
          <a:ln>
            <a:solidFill>
              <a:srgbClr val="3a3838">
                <a:alpha val="100000"/>
              </a:srgbClr>
            </a:solidFill>
          </a:ln>
        </p:spPr>
        <p:txBody>
          <a:bodyPr wrap="square" lIns="91374" tIns="45685" rIns="91374" bIns="45685">
            <a:spAutoFit/>
          </a:bodyPr>
          <a:p>
            <a:pPr marL="0" indent="0" algn="ctr" defTabSz="912813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USER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ln w="9525">
                <a:solidFill>
                  <a:srgbClr val="d9d9d9"/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81" name="TextBox 31"/>
          <p:cNvSpPr txBox="1"/>
          <p:nvPr/>
        </p:nvSpPr>
        <p:spPr>
          <a:xfrm>
            <a:off x="0" y="2697956"/>
            <a:ext cx="2582332" cy="452879"/>
          </a:xfrm>
          <a:prstGeom prst="rect">
            <a:avLst/>
          </a:prstGeom>
          <a:noFill/>
          <a:ln>
            <a:solidFill>
              <a:srgbClr val="3a3838">
                <a:alpha val="100000"/>
              </a:srgbClr>
            </a:solidFill>
          </a:ln>
        </p:spPr>
        <p:txBody>
          <a:bodyPr wrap="square" lIns="91374" tIns="45685" rIns="91374" bIns="45685">
            <a:spAutoFit/>
          </a:bodyPr>
          <a:p>
            <a:pPr marL="0" indent="0" algn="ctr" defTabSz="912813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USER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ln w="9525">
                <a:solidFill>
                  <a:srgbClr val="d9d9d9"/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0" y="1744265"/>
            <a:ext cx="7072313" cy="417909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445064" y="1857371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7133" y="1898244"/>
            <a:ext cx="1284642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8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ea typeface="맑은 고딕"/>
                <a:cs typeface="Arial"/>
              </a:rPr>
              <a:t>INDEX</a:t>
            </a:r>
            <a:endParaRPr kumimoji="1" lang="en-US" altLang="ko-KR" sz="28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9968" y="3002852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/>
                <a:ea typeface="맑은 고딕"/>
                <a:cs typeface="Arial"/>
              </a:rPr>
              <a:t>01.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3058" y="3046397"/>
            <a:ext cx="1226816" cy="39018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0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Network</a:t>
            </a:r>
            <a:endParaRPr kumimoji="1" lang="en-US" altLang="ko-KR" sz="20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3058" y="3446436"/>
            <a:ext cx="1093466" cy="104742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/>
              <a:buChar char="§"/>
              <a:defRPr/>
            </a:pPr>
            <a:r>
              <a:rPr kumimoji="1" lang="en-US" altLang="ko-KR" sz="12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Protocol</a:t>
            </a:r>
            <a:endParaRPr kumimoji="1" lang="en-US" altLang="ko-KR" sz="12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  <a:p>
            <a:pPr marL="171450" indent="-171450" defTabSz="912813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/>
              <a:buChar char="§"/>
              <a:defRPr/>
            </a:pPr>
            <a:r>
              <a:rPr kumimoji="1" lang="en-US" altLang="ko-KR" sz="12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TCP/IP</a:t>
            </a:r>
            <a:endParaRPr kumimoji="1" lang="en-US" altLang="ko-KR" sz="12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  <a:p>
            <a:pPr marL="171450" indent="-171450" defTabSz="912813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/>
              <a:buChar char="§"/>
              <a:defRPr/>
            </a:pPr>
            <a:r>
              <a:rPr kumimoji="1" lang="en-US" altLang="ko-KR" sz="12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Proxy/VPN</a:t>
            </a:r>
            <a:endParaRPr kumimoji="1" lang="en-US" altLang="ko-KR" sz="12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  <a:p>
            <a:pPr marL="171450" indent="-171450" defTabSz="912813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/>
              <a:buChar char="§"/>
              <a:defRPr/>
            </a:pPr>
            <a:r>
              <a:rPr kumimoji="1" lang="en-US" altLang="ko-KR" sz="12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Tor</a:t>
            </a:r>
            <a:endParaRPr kumimoji="1" lang="en-US" altLang="ko-KR" sz="12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1078" y="3002852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/>
                <a:ea typeface="맑은 고딕"/>
                <a:cs typeface="Arial"/>
              </a:rPr>
              <a:t>02.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4168" y="3046397"/>
            <a:ext cx="1715580" cy="39018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0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Socket Prog.</a:t>
            </a:r>
            <a:endParaRPr kumimoji="1" lang="en-US" altLang="ko-KR" sz="20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4168" y="3446436"/>
            <a:ext cx="1525080" cy="104742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/>
              <a:buChar char="§"/>
              <a:defRPr/>
            </a:pPr>
            <a:r>
              <a:rPr kumimoji="1" lang="en-US" altLang="ko-KR" sz="12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Server/Client</a:t>
            </a:r>
            <a:endParaRPr kumimoji="1" lang="en-US" altLang="ko-KR" sz="12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  <a:p>
            <a:pPr marL="171450" indent="-171450" defTabSz="912813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/>
              <a:buChar char="§"/>
              <a:defRPr/>
            </a:pPr>
            <a:r>
              <a:rPr kumimoji="1" lang="en-US" altLang="ko-KR" sz="12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Proxy/Tor</a:t>
            </a:r>
            <a:endParaRPr kumimoji="1" lang="en-US" altLang="ko-KR" sz="12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  <a:p>
            <a:pPr marL="171450" indent="-171450" defTabSz="912813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/>
              <a:buChar char="§"/>
              <a:defRPr/>
            </a:pPr>
            <a:r>
              <a:rPr kumimoji="1" lang="en-US" altLang="ko-KR" sz="12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Custom Protocol</a:t>
            </a:r>
            <a:endParaRPr kumimoji="1" lang="en-US" altLang="ko-KR" sz="12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  <a:p>
            <a:pPr marL="171450" indent="-171450" defTabSz="912813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/>
              <a:buChar char="§"/>
              <a:defRPr/>
            </a:pPr>
            <a:endParaRPr kumimoji="1" lang="ko-KR" altLang="en-US" sz="12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92188" y="3002852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/>
                <a:ea typeface="맑은 고딕"/>
                <a:cs typeface="Arial"/>
              </a:rPr>
              <a:t>03.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5278" y="3046397"/>
            <a:ext cx="1432821" cy="39018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0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Web Basic</a:t>
            </a:r>
            <a:endParaRPr kumimoji="1" lang="en-US" altLang="ko-KR" sz="20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45278" y="3446436"/>
            <a:ext cx="1394721" cy="104742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/>
              <a:buChar char="§"/>
              <a:defRPr/>
            </a:pPr>
            <a:r>
              <a:rPr kumimoji="1" lang="en-US" altLang="ko-KR" sz="12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HTTP / Parsing</a:t>
            </a:r>
            <a:endParaRPr kumimoji="1" lang="en-US" altLang="ko-KR" sz="12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  <a:p>
            <a:pPr marL="171450" indent="-171450" defTabSz="912813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/>
              <a:buChar char="§"/>
              <a:defRPr/>
            </a:pPr>
            <a:r>
              <a:rPr kumimoji="1" lang="en-US" altLang="ko-KR" sz="12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APM</a:t>
            </a:r>
            <a:endParaRPr kumimoji="1" lang="en-US" altLang="ko-KR" sz="12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  <a:p>
            <a:pPr marL="171450" indent="-171450" defTabSz="912813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/>
              <a:buChar char="§"/>
              <a:defRPr/>
            </a:pPr>
            <a:r>
              <a:rPr kumimoji="1" lang="en-US" altLang="ko-KR" sz="12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Session</a:t>
            </a:r>
            <a:endParaRPr kumimoji="1" lang="en-US" altLang="ko-KR" sz="12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  <a:p>
            <a:pPr marL="171450" indent="-171450" defTabSz="912813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/>
              <a:buChar char="§"/>
              <a:defRPr/>
            </a:pPr>
            <a:r>
              <a:rPr kumimoji="1" lang="en-US" altLang="ko-KR" sz="12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Login Page</a:t>
            </a:r>
            <a:endParaRPr kumimoji="1" lang="en-US" altLang="ko-KR" sz="12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13299" y="3002852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/>
                <a:ea typeface="맑은 고딕"/>
                <a:cs typeface="Arial"/>
              </a:rPr>
              <a:t>04.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66389" y="3046397"/>
            <a:ext cx="2026359" cy="39018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0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Hack 4 Newbie</a:t>
            </a:r>
            <a:endParaRPr kumimoji="1" lang="en-US" altLang="ko-KR" sz="20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66389" y="3446436"/>
            <a:ext cx="1273885" cy="104742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/>
              <a:buChar char="§"/>
              <a:defRPr/>
            </a:pPr>
            <a:r>
              <a:rPr kumimoji="1" lang="en-US" altLang="ko-KR" sz="12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OWASP 10</a:t>
            </a:r>
            <a:endParaRPr kumimoji="1" lang="en-US" altLang="ko-KR" sz="12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  <a:p>
            <a:pPr marL="171450" indent="-171450" defTabSz="912813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/>
              <a:buChar char="§"/>
              <a:defRPr/>
            </a:pPr>
            <a:r>
              <a:rPr kumimoji="1" lang="en-US" altLang="ko-KR" sz="12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XSS</a:t>
            </a:r>
            <a:r>
              <a:rPr kumimoji="1" lang="ko-KR" altLang="en-US" sz="12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 </a:t>
            </a:r>
            <a:r>
              <a:rPr kumimoji="1" lang="en-US" altLang="ko-KR" sz="12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/ CSRF</a:t>
            </a:r>
            <a:endParaRPr kumimoji="1" lang="en-US" altLang="ko-KR" sz="12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  <a:p>
            <a:pPr marL="171450" indent="-171450" defTabSz="912813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/>
              <a:buChar char="§"/>
              <a:defRPr/>
            </a:pPr>
            <a:r>
              <a:rPr kumimoji="1" lang="en-US" altLang="ko-KR" sz="12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SQL injection</a:t>
            </a:r>
            <a:endParaRPr kumimoji="1" lang="en-US" altLang="ko-KR" sz="12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  <a:p>
            <a:pPr marL="171450" indent="-171450" defTabSz="912813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/>
              <a:buChar char="§"/>
              <a:defRPr/>
            </a:pPr>
            <a:endParaRPr kumimoji="1" lang="ko-KR" altLang="en-US" sz="12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390150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Tor</a:t>
              </a:r>
              <a:endParaRPr kumimoji="1" lang="en-US" altLang="ko-KR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-1" y="1021030"/>
            <a:ext cx="12192001" cy="44388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Tor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71" name="TextBox 31"/>
          <p:cNvSpPr txBox="1"/>
          <p:nvPr/>
        </p:nvSpPr>
        <p:spPr>
          <a:xfrm>
            <a:off x="9609668" y="3429000"/>
            <a:ext cx="2582332" cy="451289"/>
          </a:xfrm>
          <a:prstGeom prst="rect">
            <a:avLst/>
          </a:prstGeom>
          <a:noFill/>
          <a:ln>
            <a:solidFill>
              <a:srgbClr val="3a3838">
                <a:alpha val="100000"/>
              </a:srgbClr>
            </a:solidFill>
          </a:ln>
        </p:spPr>
        <p:txBody>
          <a:bodyPr wrap="square" lIns="91374" tIns="45685" rIns="91374" bIns="45685">
            <a:spAutoFit/>
          </a:bodyPr>
          <a:p>
            <a:pPr marL="0" indent="0" algn="ctr" defTabSz="912813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SERVER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ln w="9525">
                <a:solidFill>
                  <a:srgbClr val="d9d9d9"/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72" name="TextBox 31"/>
          <p:cNvSpPr txBox="1"/>
          <p:nvPr/>
        </p:nvSpPr>
        <p:spPr>
          <a:xfrm>
            <a:off x="0" y="3429000"/>
            <a:ext cx="2582332" cy="451289"/>
          </a:xfrm>
          <a:prstGeom prst="rect">
            <a:avLst/>
          </a:prstGeom>
          <a:noFill/>
          <a:ln>
            <a:solidFill>
              <a:srgbClr val="3a3838">
                <a:alpha val="100000"/>
              </a:srgbClr>
            </a:solidFill>
          </a:ln>
        </p:spPr>
        <p:txBody>
          <a:bodyPr wrap="square" lIns="91374" tIns="45685" rIns="91374" bIns="45685">
            <a:spAutoFit/>
          </a:bodyPr>
          <a:p>
            <a:pPr marL="0" indent="0" algn="ctr" defTabSz="912813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ln w="9525">
                  <a:solidFill>
                    <a:srgbClr val="d9d9d9"/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USER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ln w="9525">
                <a:solidFill>
                  <a:srgbClr val="d9d9d9"/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95662" y="1066799"/>
            <a:ext cx="1828800" cy="1866900"/>
          </a:xfrm>
          <a:prstGeom prst="rect">
            <a:avLst/>
          </a:prstGeom>
        </p:spPr>
      </p:pic>
      <p:cxnSp>
        <p:nvCxnSpPr>
          <p:cNvPr id="76" name=""/>
          <p:cNvCxnSpPr/>
          <p:nvPr/>
        </p:nvCxnSpPr>
        <p:spPr>
          <a:xfrm flipV="1">
            <a:off x="2686051" y="2958703"/>
            <a:ext cx="1231106" cy="470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/>
          <p:nvPr/>
        </p:nvCxnSpPr>
        <p:spPr>
          <a:xfrm>
            <a:off x="8274844" y="3042047"/>
            <a:ext cx="1111619" cy="367902"/>
          </a:xfrm>
          <a:prstGeom prst="straightConnector1">
            <a:avLst/>
          </a:prstGeom>
          <a:noFill/>
          <a:ln w="6350" cap="flat" cmpd="sng" algn="ctr">
            <a:solidFill>
              <a:srgbClr val="ff8e32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78" name=""/>
          <p:cNvCxnSpPr/>
          <p:nvPr/>
        </p:nvCxnSpPr>
        <p:spPr>
          <a:xfrm rot="10800000">
            <a:off x="8131970" y="3292078"/>
            <a:ext cx="1273968" cy="4762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/>
          <p:nvPr/>
        </p:nvCxnSpPr>
        <p:spPr>
          <a:xfrm rot="10800000" flipV="1">
            <a:off x="2699186" y="3220641"/>
            <a:ext cx="1384658" cy="557209"/>
          </a:xfrm>
          <a:prstGeom prst="straightConnector1">
            <a:avLst/>
          </a:prstGeom>
          <a:noFill/>
          <a:ln w="6350" cap="flat" cmpd="sng" algn="ctr">
            <a:solidFill>
              <a:schemeClr val="accent2">
                <a:alpha val="100000"/>
              </a:schemeClr>
            </a:solidFill>
            <a:prstDash val="solid"/>
            <a:miter/>
            <a:tailEnd type="arrow"/>
          </a:ln>
        </p:spPr>
      </p:cxnSp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17280" y="4362450"/>
            <a:ext cx="1828800" cy="1866900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81839" y="1073944"/>
            <a:ext cx="1828800" cy="1866900"/>
          </a:xfrm>
          <a:prstGeom prst="rect">
            <a:avLst/>
          </a:prstGeom>
        </p:spPr>
      </p:pic>
      <p:cxnSp>
        <p:nvCxnSpPr>
          <p:cNvPr id="85" name=""/>
          <p:cNvCxnSpPr>
            <a:endCxn id="83" idx="0"/>
          </p:cNvCxnSpPr>
          <p:nvPr/>
        </p:nvCxnSpPr>
        <p:spPr>
          <a:xfrm rot="16200000" flipH="1">
            <a:off x="4642841" y="3173612"/>
            <a:ext cx="1320403" cy="1057272"/>
          </a:xfrm>
          <a:prstGeom prst="straightConnector1">
            <a:avLst/>
          </a:prstGeom>
          <a:noFill/>
          <a:ln w="6350" cap="flat" cmpd="sng" algn="ctr">
            <a:solidFill>
              <a:srgbClr val="ff8e32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6" name=""/>
          <p:cNvCxnSpPr>
            <a:stCxn id="83" idx="0"/>
          </p:cNvCxnSpPr>
          <p:nvPr/>
        </p:nvCxnSpPr>
        <p:spPr>
          <a:xfrm flipV="1">
            <a:off x="5831676" y="3077765"/>
            <a:ext cx="1383512" cy="1284683"/>
          </a:xfrm>
          <a:prstGeom prst="straightConnector1">
            <a:avLst/>
          </a:prstGeom>
          <a:noFill/>
          <a:ln w="6350" cap="flat" cmpd="sng" algn="ctr">
            <a:solidFill>
              <a:srgbClr val="ff8e32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7" name=""/>
          <p:cNvCxnSpPr/>
          <p:nvPr/>
        </p:nvCxnSpPr>
        <p:spPr>
          <a:xfrm rot="16200000" flipV="1">
            <a:off x="4375547" y="3298031"/>
            <a:ext cx="1131094" cy="928688"/>
          </a:xfrm>
          <a:prstGeom prst="straightConnector1">
            <a:avLst/>
          </a:prstGeom>
          <a:noFill/>
          <a:ln w="6350" cap="flat" cmpd="sng" algn="ctr">
            <a:solidFill>
              <a:srgbClr val="48a1fa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8" name=""/>
          <p:cNvCxnSpPr/>
          <p:nvPr/>
        </p:nvCxnSpPr>
        <p:spPr>
          <a:xfrm rot="10800000" flipV="1">
            <a:off x="6274594" y="3429000"/>
            <a:ext cx="1023938" cy="934641"/>
          </a:xfrm>
          <a:prstGeom prst="straightConnector1">
            <a:avLst/>
          </a:prstGeom>
          <a:noFill/>
          <a:ln w="6350" cap="flat" cmpd="sng" algn="ctr">
            <a:solidFill>
              <a:srgbClr val="48a1fa">
                <a:alpha val="100000"/>
              </a:srgbClr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390150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Tor</a:t>
              </a:r>
              <a:endParaRPr kumimoji="1" lang="en-US" altLang="ko-KR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3050" y="1133475"/>
            <a:ext cx="9105900" cy="459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590175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Report</a:t>
              </a:r>
              <a:endParaRPr kumimoji="1" lang="en-US" altLang="ko-KR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91" name=""/>
          <p:cNvSpPr txBox="1"/>
          <p:nvPr/>
        </p:nvSpPr>
        <p:spPr>
          <a:xfrm>
            <a:off x="833438" y="1375171"/>
            <a:ext cx="9320213" cy="2771775"/>
          </a:xfrm>
          <a:prstGeom prst="rect">
            <a:avLst/>
          </a:prstGeom>
        </p:spPr>
        <p:txBody>
          <a:bodyPr wrap="none" anchor="b">
            <a:normAutofit/>
          </a:bodyPr>
          <a:p>
            <a:pPr>
              <a:defRPr/>
            </a:pPr>
            <a:r>
              <a:rPr lang="en-US" altLang="ko-KR" sz="2400"/>
              <a:t>1. Vmware </a:t>
            </a:r>
            <a:r>
              <a:rPr lang="ko-KR" altLang="en-US" sz="2400"/>
              <a:t>설치 </a:t>
            </a:r>
            <a:r>
              <a:rPr lang="en-US" altLang="ko-KR" sz="2400"/>
              <a:t>/</a:t>
            </a:r>
            <a:r>
              <a:rPr lang="ko-KR" altLang="en-US" sz="2400"/>
              <a:t> </a:t>
            </a:r>
            <a:r>
              <a:rPr lang="en-US" altLang="ko-KR" sz="2400"/>
              <a:t>Ubuntu</a:t>
            </a:r>
            <a:r>
              <a:rPr lang="ko-KR" altLang="en-US" sz="2400"/>
              <a:t> </a:t>
            </a:r>
            <a:r>
              <a:rPr lang="en-US" altLang="ko-KR" sz="2400"/>
              <a:t>18.04</a:t>
            </a:r>
            <a:r>
              <a:rPr lang="ko-KR" altLang="en-US" sz="2400"/>
              <a:t> 이상 설치</a:t>
            </a:r>
            <a:endParaRPr lang="ko-KR" altLang="en-US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en-US" altLang="ko-KR" sz="2400"/>
              <a:t>2.</a:t>
            </a:r>
            <a:r>
              <a:rPr lang="ko-KR" altLang="en-US" sz="2400"/>
              <a:t> </a:t>
            </a:r>
            <a:r>
              <a:rPr lang="en-US" altLang="ko-KR" sz="2400"/>
              <a:t>tcpdump </a:t>
            </a:r>
            <a:r>
              <a:rPr lang="ko-KR" altLang="en-US" sz="2400"/>
              <a:t>혹은 </a:t>
            </a:r>
            <a:r>
              <a:rPr lang="en-US" altLang="ko-KR" sz="2400"/>
              <a:t>wireshark </a:t>
            </a:r>
            <a:r>
              <a:rPr lang="ko-KR" altLang="en-US" sz="2400"/>
              <a:t>등으로 </a:t>
            </a:r>
            <a:r>
              <a:rPr lang="en-US" altLang="ko-KR" sz="2400"/>
              <a:t>http</a:t>
            </a:r>
            <a:r>
              <a:rPr lang="ko-KR" altLang="en-US" sz="2400"/>
              <a:t> 사이트 패킷 캡쳐후 스크린샷</a:t>
            </a:r>
            <a:endParaRPr lang="ko-KR" altLang="en-US" sz="2400"/>
          </a:p>
          <a:p>
            <a:pPr>
              <a:defRPr/>
            </a:pPr>
            <a:endParaRPr lang="ko-KR" altLang="en-US" sz="2400"/>
          </a:p>
          <a:p>
            <a:pPr>
              <a:defRPr/>
            </a:pPr>
            <a:r>
              <a:rPr lang="en-US" altLang="ko-KR" sz="2400"/>
              <a:t>3.</a:t>
            </a:r>
            <a:r>
              <a:rPr lang="ko-KR" altLang="en-US" sz="2400"/>
              <a:t> 조교에게 스크린샷 제출</a:t>
            </a:r>
            <a:endParaRPr lang="ko-KR" altLang="en-US" sz="2400"/>
          </a:p>
          <a:p>
            <a:pPr>
              <a:defRPr/>
            </a:pP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590175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Report</a:t>
              </a:r>
              <a:endParaRPr kumimoji="1" lang="en-US" altLang="ko-KR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91" name=""/>
          <p:cNvSpPr txBox="1"/>
          <p:nvPr/>
        </p:nvSpPr>
        <p:spPr>
          <a:xfrm>
            <a:off x="833438" y="1375171"/>
            <a:ext cx="9320213" cy="2771775"/>
          </a:xfrm>
          <a:prstGeom prst="rect">
            <a:avLst/>
          </a:prstGeom>
        </p:spPr>
        <p:txBody>
          <a:bodyPr wrap="none" anchor="b">
            <a:normAutofit/>
          </a:bodyPr>
          <a:p>
            <a:pPr>
              <a:defRPr/>
            </a:pPr>
            <a:endParaRPr lang="en-US" altLang="ko-KR" sz="2400"/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4138" y="1154905"/>
            <a:ext cx="5229225" cy="2800350"/>
          </a:xfrm>
          <a:prstGeom prst="rect">
            <a:avLst/>
          </a:prstGeom>
        </p:spPr>
      </p:pic>
      <p:sp>
        <p:nvSpPr>
          <p:cNvPr id="94" name=""/>
          <p:cNvSpPr txBox="1"/>
          <p:nvPr/>
        </p:nvSpPr>
        <p:spPr>
          <a:xfrm>
            <a:off x="785812" y="1268015"/>
            <a:ext cx="4700587" cy="1997868"/>
          </a:xfrm>
          <a:prstGeom prst="rect">
            <a:avLst/>
          </a:prstGeom>
        </p:spPr>
        <p:txBody>
          <a:bodyPr wrap="none" anchor="b">
            <a:normAutofit lnSpcReduction="10000"/>
          </a:bodyPr>
          <a:p>
            <a:pPr>
              <a:defRPr/>
            </a:pPr>
            <a:r>
              <a:rPr lang="en-US" altLang="ko-KR" sz="2400"/>
              <a:t>1.</a:t>
            </a:r>
            <a:r>
              <a:rPr lang="ko-KR" altLang="en-US" sz="2400"/>
              <a:t>담당조교에게 개인메세지</a:t>
            </a:r>
            <a:endParaRPr lang="ko-KR" altLang="en-US" sz="2400"/>
          </a:p>
          <a:p>
            <a:pPr>
              <a:defRPr/>
            </a:pPr>
            <a:endParaRPr lang="ko-KR" altLang="en-US" sz="2400"/>
          </a:p>
          <a:p>
            <a:pPr>
              <a:defRPr/>
            </a:pPr>
            <a:r>
              <a:rPr lang="en-US" altLang="ko-KR" sz="2400"/>
              <a:t>2.</a:t>
            </a:r>
            <a:r>
              <a:rPr lang="ko-KR" altLang="en-US" sz="2400"/>
              <a:t>파일 업로드후 댓글에 </a:t>
            </a:r>
            <a:r>
              <a:rPr lang="en-US" altLang="ko-KR" sz="2400"/>
              <a:t>!report</a:t>
            </a:r>
            <a:r>
              <a:rPr lang="ko-KR" altLang="en-US" sz="2400"/>
              <a:t> 입력</a:t>
            </a:r>
            <a:endParaRPr lang="ko-KR" altLang="en-US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590175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Report</a:t>
              </a:r>
              <a:endParaRPr kumimoji="1" lang="en-US" altLang="ko-KR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91" name=""/>
          <p:cNvSpPr txBox="1"/>
          <p:nvPr/>
        </p:nvSpPr>
        <p:spPr>
          <a:xfrm>
            <a:off x="833438" y="1375171"/>
            <a:ext cx="9320213" cy="2771775"/>
          </a:xfrm>
          <a:prstGeom prst="rect">
            <a:avLst/>
          </a:prstGeom>
        </p:spPr>
        <p:txBody>
          <a:bodyPr wrap="none" anchor="b">
            <a:normAutofit/>
          </a:bodyPr>
          <a:p>
            <a:pPr>
              <a:defRPr/>
            </a:pPr>
            <a:endParaRPr lang="en-US" altLang="ko-KR" sz="2400"/>
          </a:p>
        </p:txBody>
      </p:sp>
      <p:sp>
        <p:nvSpPr>
          <p:cNvPr id="94" name=""/>
          <p:cNvSpPr txBox="1"/>
          <p:nvPr/>
        </p:nvSpPr>
        <p:spPr>
          <a:xfrm>
            <a:off x="785812" y="1268014"/>
            <a:ext cx="4700587" cy="2614191"/>
          </a:xfrm>
          <a:prstGeom prst="rect">
            <a:avLst/>
          </a:prstGeom>
        </p:spPr>
        <p:txBody>
          <a:bodyPr wrap="none" anchor="b">
            <a:normAutofit lnSpcReduction="10000"/>
          </a:bodyPr>
          <a:p>
            <a:pPr>
              <a:defRPr/>
            </a:pPr>
            <a:r>
              <a:rPr lang="en-US" altLang="ko-KR" sz="2400"/>
              <a:t>1.</a:t>
            </a:r>
            <a:r>
              <a:rPr lang="ko-KR" altLang="en-US" sz="2400"/>
              <a:t>담당조교에게 개인메세지</a:t>
            </a:r>
            <a:endParaRPr lang="ko-KR" altLang="en-US" sz="2400"/>
          </a:p>
          <a:p>
            <a:pPr>
              <a:defRPr/>
            </a:pPr>
            <a:endParaRPr lang="ko-KR" altLang="en-US" sz="2400"/>
          </a:p>
          <a:p>
            <a:pPr>
              <a:defRPr/>
            </a:pPr>
            <a:r>
              <a:rPr lang="en-US" altLang="ko-KR" sz="2400"/>
              <a:t>2.</a:t>
            </a:r>
            <a:r>
              <a:rPr lang="ko-KR" altLang="en-US" sz="2400"/>
              <a:t>파일 업로드후 댓글에 </a:t>
            </a:r>
            <a:r>
              <a:rPr lang="en-US" altLang="ko-KR" sz="2400"/>
              <a:t>!report</a:t>
            </a:r>
            <a:r>
              <a:rPr lang="ko-KR" altLang="en-US" sz="2400"/>
              <a:t> 입력</a:t>
            </a:r>
            <a:endParaRPr lang="ko-KR" altLang="en-US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en-US" altLang="ko-KR" sz="2400"/>
              <a:t>3.</a:t>
            </a:r>
            <a:r>
              <a:rPr lang="ko-KR" altLang="en-US" sz="2400"/>
              <a:t> 업로드가 성공하면 제출완료라고 알려줌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ko-KR" altLang="en-US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endParaRPr lang="ko-KR" altLang="en-US" sz="2400"/>
          </a:p>
        </p:txBody>
      </p:sp>
      <p:pic>
        <p:nvPicPr>
          <p:cNvPr id="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85891" y="175931"/>
            <a:ext cx="4438650" cy="4438650"/>
          </a:xfrm>
          <a:prstGeom prst="rect">
            <a:avLst/>
          </a:prstGeom>
        </p:spPr>
      </p:pic>
      <p:pic>
        <p:nvPicPr>
          <p:cNvPr id="9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49441" y="4774826"/>
            <a:ext cx="5581650" cy="179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8860" y="3256068"/>
            <a:ext cx="3254284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8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/>
                <a:cs typeface="Arial"/>
              </a:rPr>
              <a:t>End Of Document</a:t>
            </a:r>
            <a:endParaRPr kumimoji="1" lang="en-US" altLang="ko-KR" sz="28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9801" y="2968685"/>
            <a:ext cx="1125723" cy="36926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/>
                <a:cs typeface="Arial"/>
              </a:rPr>
              <a:t>Network</a:t>
            </a:r>
            <a:endParaRPr kumimoji="1" lang="en-US" altLang="ko-KR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>
                  <a:alpha val="50000"/>
                </a:srgbClr>
              </a:solidFill>
              <a:latin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73157"/>
            <a:ext cx="12192000" cy="639603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36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/>
                <a:cs typeface="Arial"/>
              </a:rPr>
              <a:t>0x01</a:t>
            </a:r>
            <a:endParaRPr kumimoji="1" lang="en-US" altLang="ko-KR" sz="36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9226" y="3256068"/>
            <a:ext cx="2744973" cy="694867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40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/>
                <a:cs typeface="Arial"/>
              </a:rPr>
              <a:t>NETWORK</a:t>
            </a:r>
            <a:endParaRPr kumimoji="1" lang="en-US" altLang="ko-KR" sz="40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/>
                <a:cs typeface="Arial"/>
              </a:rPr>
              <a:t>1</a:t>
            </a:r>
            <a:endParaRPr kumimoji="1" lang="en-US" altLang="ko-KR" sz="199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4345" y="3505196"/>
            <a:ext cx="1817004" cy="56956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32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/>
                <a:cs typeface="Arial"/>
              </a:rPr>
              <a:t>Protocol</a:t>
            </a:r>
            <a:endParaRPr kumimoji="1" lang="en-US" altLang="ko-KR" sz="32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4345" y="4026490"/>
            <a:ext cx="626379" cy="295920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14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/>
                <a:cs typeface="Arial"/>
              </a:rPr>
              <a:t>       </a:t>
            </a:r>
            <a:endParaRPr kumimoji="1" lang="ko-KR" altLang="en-US" sz="14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1056900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프로토콜이란</a:t>
              </a: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?</a:t>
              </a:r>
              <a:endParaRPr kumimoji="1" lang="en-US" altLang="ko-KR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324600" y="2165979"/>
            <a:ext cx="653626" cy="2794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TCP</a:t>
            </a:r>
            <a:endParaRPr lang="en-US" altLang="ko-KR" sz="11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78226" y="2178756"/>
            <a:ext cx="3933344" cy="25770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1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Transmission Control Protocol</a:t>
            </a:r>
            <a:endParaRPr kumimoji="1" lang="en-US" altLang="ko-KR" sz="11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24600" y="2629306"/>
            <a:ext cx="653626" cy="2794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UDP</a:t>
            </a:r>
            <a:endParaRPr lang="en-US" altLang="ko-KR" sz="11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78226" y="2642083"/>
            <a:ext cx="5323994" cy="261102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1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User Datagram Protocol</a:t>
            </a:r>
            <a:endParaRPr kumimoji="1" lang="en-US" altLang="ko-KR" sz="11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4288" y="1544905"/>
            <a:ext cx="5488986" cy="443880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프로토콜은 서로 정해진 메세지 읽는법</a:t>
            </a:r>
            <a:endParaRPr kumimoji="1" lang="ko-KR" altLang="en-US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2550" y="1376361"/>
            <a:ext cx="3437646" cy="473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1056900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프로토콜이란</a:t>
              </a: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?</a:t>
              </a:r>
              <a:endParaRPr kumimoji="1" lang="en-US" altLang="ko-KR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324600" y="2165979"/>
            <a:ext cx="653626" cy="2794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TCP</a:t>
            </a:r>
            <a:endParaRPr lang="en-US" altLang="ko-KR" sz="11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78226" y="2178756"/>
            <a:ext cx="3933344" cy="25770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11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대체적으로 쓴다</a:t>
            </a:r>
            <a:endParaRPr kumimoji="1" lang="ko-KR" altLang="en-US" sz="11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24600" y="2629306"/>
            <a:ext cx="653626" cy="2794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UDP</a:t>
            </a:r>
            <a:endParaRPr lang="en-US" altLang="ko-KR" sz="11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78226" y="2642083"/>
            <a:ext cx="5323994" cy="261102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11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필요할때 쓴다</a:t>
            </a:r>
            <a:endParaRPr kumimoji="1" lang="ko-KR" altLang="en-US" sz="11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4288" y="1544905"/>
            <a:ext cx="3698286" cy="443880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이걸 다 알아야만 하나요</a:t>
            </a: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?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9612" y="1400174"/>
            <a:ext cx="5090229" cy="320040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09674" y="4686299"/>
            <a:ext cx="6800850" cy="15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1056900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프로토콜이란</a:t>
              </a: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?</a:t>
              </a:r>
              <a:endParaRPr kumimoji="1" lang="en-US" altLang="ko-KR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-1" y="1021030"/>
            <a:ext cx="12192001" cy="44388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뭔말인지 몰라도 조금만 보자</a:t>
            </a:r>
            <a:endParaRPr kumimoji="1" lang="ko-KR" altLang="en-US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7338" y="1735137"/>
            <a:ext cx="9077325" cy="2390775"/>
          </a:xfrm>
          <a:prstGeom prst="rect">
            <a:avLst/>
          </a:prstGeom>
        </p:spPr>
      </p:pic>
      <p:cxnSp>
        <p:nvCxnSpPr>
          <p:cNvPr id="41" name="직선 화살표 연결선 11"/>
          <p:cNvCxnSpPr/>
          <p:nvPr/>
        </p:nvCxnSpPr>
        <p:spPr>
          <a:xfrm rot="5400000">
            <a:off x="2193933" y="3708644"/>
            <a:ext cx="1091947" cy="1069739"/>
          </a:xfrm>
          <a:prstGeom prst="straightConnector1">
            <a:avLst/>
          </a:prstGeom>
          <a:noFill/>
          <a:ln w="15875" cap="flat" cmpd="sng" algn="ctr">
            <a:solidFill>
              <a:srgbClr val="55cfd1">
                <a:alpha val="100000"/>
              </a:srgbClr>
            </a:solidFill>
            <a:prstDash val="solid"/>
            <a:miter/>
            <a:headEnd w="lg" len="lg"/>
            <a:tailEnd type="oval" w="lg" len="lg"/>
          </a:ln>
        </p:spPr>
      </p:cxnSp>
      <p:sp>
        <p:nvSpPr>
          <p:cNvPr id="42" name=""/>
          <p:cNvSpPr/>
          <p:nvPr/>
        </p:nvSpPr>
        <p:spPr>
          <a:xfrm>
            <a:off x="3276600" y="2163762"/>
            <a:ext cx="1195387" cy="1528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4" name=""/>
          <p:cNvSpPr/>
          <p:nvPr/>
        </p:nvSpPr>
        <p:spPr>
          <a:xfrm>
            <a:off x="4900612" y="2173286"/>
            <a:ext cx="1195387" cy="1528762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/>
          <a:p>
            <a:pPr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직선 화살표 연결선 11"/>
          <p:cNvCxnSpPr/>
          <p:nvPr/>
        </p:nvCxnSpPr>
        <p:spPr>
          <a:xfrm rot="5400000">
            <a:off x="3822708" y="3718169"/>
            <a:ext cx="1091947" cy="1069739"/>
          </a:xfrm>
          <a:prstGeom prst="straightConnector1">
            <a:avLst/>
          </a:prstGeom>
          <a:noFill/>
          <a:ln w="15875" cap="flat" cmpd="sng" algn="ctr">
            <a:solidFill>
              <a:srgbClr val="55cfd1">
                <a:alpha val="100000"/>
              </a:srgbClr>
            </a:solidFill>
            <a:prstDash val="solid"/>
            <a:miter/>
            <a:headEnd w="lg" len="lg"/>
            <a:tailEnd type="oval" w="lg" len="lg"/>
          </a:ln>
        </p:spPr>
      </p:cxnSp>
      <p:sp>
        <p:nvSpPr>
          <p:cNvPr id="46" name=""/>
          <p:cNvSpPr txBox="1"/>
          <p:nvPr/>
        </p:nvSpPr>
        <p:spPr>
          <a:xfrm>
            <a:off x="1552575" y="4891087"/>
            <a:ext cx="1114425" cy="428625"/>
          </a:xfrm>
          <a:prstGeom prst="rect">
            <a:avLst/>
          </a:prstGeom>
        </p:spPr>
        <p:txBody>
          <a:bodyPr wrap="none" anchor="b">
            <a:normAutofit lnSpcReduction="10000"/>
          </a:bodyPr>
          <a:p>
            <a:pPr>
              <a:defRPr/>
            </a:pPr>
            <a:r>
              <a:rPr lang="ko-KR" altLang="en-US" sz="2400"/>
              <a:t>보낸놈</a:t>
            </a:r>
            <a:endParaRPr lang="ko-KR" altLang="en-US" sz="2400"/>
          </a:p>
        </p:txBody>
      </p:sp>
      <p:sp>
        <p:nvSpPr>
          <p:cNvPr id="47" name=""/>
          <p:cNvSpPr txBox="1"/>
          <p:nvPr/>
        </p:nvSpPr>
        <p:spPr>
          <a:xfrm>
            <a:off x="3171825" y="4924424"/>
            <a:ext cx="1009649" cy="419100"/>
          </a:xfrm>
          <a:prstGeom prst="rect">
            <a:avLst/>
          </a:prstGeom>
        </p:spPr>
        <p:txBody>
          <a:bodyPr wrap="none" anchor="b">
            <a:normAutofit lnSpcReduction="10000"/>
          </a:bodyPr>
          <a:p>
            <a:pPr>
              <a:defRPr/>
            </a:pPr>
            <a:r>
              <a:rPr lang="ko-KR" altLang="en-US" sz="2400"/>
              <a:t>받은놈</a:t>
            </a:r>
            <a:endParaRPr lang="ko-KR" altLang="en-US" sz="2400"/>
          </a:p>
        </p:txBody>
      </p:sp>
      <p:sp>
        <p:nvSpPr>
          <p:cNvPr id="48" name=""/>
          <p:cNvSpPr/>
          <p:nvPr/>
        </p:nvSpPr>
        <p:spPr>
          <a:xfrm>
            <a:off x="8501064" y="2144711"/>
            <a:ext cx="2128837" cy="1528762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9" name="직선 화살표 연결선 11"/>
          <p:cNvCxnSpPr/>
          <p:nvPr/>
        </p:nvCxnSpPr>
        <p:spPr>
          <a:xfrm rot="5400000">
            <a:off x="7423158" y="3718169"/>
            <a:ext cx="1091947" cy="1069739"/>
          </a:xfrm>
          <a:prstGeom prst="straightConnector1">
            <a:avLst/>
          </a:prstGeom>
          <a:noFill/>
          <a:ln w="15875" cap="flat" cmpd="sng" algn="ctr">
            <a:solidFill>
              <a:srgbClr val="55cfd1">
                <a:alpha val="100000"/>
              </a:srgbClr>
            </a:solidFill>
            <a:prstDash val="solid"/>
            <a:miter/>
            <a:headEnd w="lg" len="lg"/>
            <a:tailEnd type="oval" w="lg" len="lg"/>
          </a:ln>
        </p:spPr>
      </p:cxnSp>
      <p:sp>
        <p:nvSpPr>
          <p:cNvPr id="50" name=""/>
          <p:cNvSpPr txBox="1"/>
          <p:nvPr/>
        </p:nvSpPr>
        <p:spPr>
          <a:xfrm>
            <a:off x="6696075" y="4933948"/>
            <a:ext cx="1743075" cy="419100"/>
          </a:xfrm>
          <a:prstGeom prst="rect">
            <a:avLst/>
          </a:prstGeom>
        </p:spPr>
        <p:txBody>
          <a:bodyPr wrap="none" anchor="b">
            <a:normAutofit lnSpcReduction="1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a3838"/>
                </a:solidFill>
                <a:latin typeface="맑은 고딕"/>
                <a:ea typeface="맑은 고딕"/>
                <a:cs typeface="맑은 고딕"/>
              </a:rPr>
              <a:t>유용한정보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a3838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1056900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프로토콜이란</a:t>
              </a: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?</a:t>
              </a:r>
              <a:endParaRPr kumimoji="1" lang="en-US" altLang="ko-KR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-1" y="1021030"/>
            <a:ext cx="12192001" cy="44388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조금만 더 보자</a:t>
            </a:r>
            <a:endParaRPr kumimoji="1" lang="ko-KR" altLang="en-US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3050" y="1743075"/>
            <a:ext cx="9105900" cy="3371850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01771" y="2736849"/>
            <a:ext cx="5090229" cy="3200400"/>
          </a:xfrm>
          <a:prstGeom prst="rect">
            <a:avLst/>
          </a:prstGeom>
        </p:spPr>
      </p:pic>
      <p:sp>
        <p:nvSpPr>
          <p:cNvPr id="54" name=""/>
          <p:cNvSpPr txBox="1"/>
          <p:nvPr/>
        </p:nvSpPr>
        <p:spPr>
          <a:xfrm>
            <a:off x="9039064" y="3345656"/>
            <a:ext cx="628650" cy="223837"/>
          </a:xfrm>
          <a:prstGeom prst="rect">
            <a:avLst/>
          </a:prstGeom>
        </p:spPr>
        <p:txBody>
          <a:bodyPr wrap="none" anchor="b">
            <a:normAutofit fontScale="40000" lnSpcReduction="20000"/>
          </a:bodyPr>
          <a:p>
            <a:pPr>
              <a:defRPr/>
            </a:pPr>
            <a:r>
              <a:rPr lang="en-US" altLang="ko-KR" sz="2400"/>
              <a:t>2byte                                        2byte</a:t>
            </a:r>
            <a:endParaRPr lang="en-US" altLang="ko-KR" sz="2400"/>
          </a:p>
        </p:txBody>
      </p:sp>
      <p:sp>
        <p:nvSpPr>
          <p:cNvPr id="56" name=""/>
          <p:cNvSpPr/>
          <p:nvPr/>
        </p:nvSpPr>
        <p:spPr>
          <a:xfrm>
            <a:off x="2514600" y="4300537"/>
            <a:ext cx="419100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7" name=""/>
          <p:cNvSpPr/>
          <p:nvPr/>
        </p:nvSpPr>
        <p:spPr>
          <a:xfrm>
            <a:off x="2886074" y="2547937"/>
            <a:ext cx="419100" cy="200025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/>
          <a:p>
            <a:pPr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"/>
          <p:cNvSpPr/>
          <p:nvPr/>
        </p:nvSpPr>
        <p:spPr>
          <a:xfrm>
            <a:off x="3267074" y="2738437"/>
            <a:ext cx="419100" cy="200025"/>
          </a:xfrm>
          <a:prstGeom prst="rect">
            <a:avLst/>
          </a:prstGeom>
          <a:noFill/>
          <a:ln w="12700" cap="flat" cmpd="sng" algn="ctr">
            <a:solidFill>
              <a:schemeClr val="accent1">
                <a:alpha val="100000"/>
              </a:schemeClr>
            </a:solidFill>
            <a:prstDash val="solid"/>
            <a:miter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"/>
          <p:cNvSpPr/>
          <p:nvPr/>
        </p:nvSpPr>
        <p:spPr>
          <a:xfrm>
            <a:off x="2952750" y="4291013"/>
            <a:ext cx="419100" cy="202025"/>
          </a:xfrm>
          <a:prstGeom prst="rect">
            <a:avLst/>
          </a:prstGeom>
          <a:noFill/>
          <a:ln w="12700" cap="flat" cmpd="sng" algn="ctr">
            <a:solidFill>
              <a:srgbClr val="ff8e32">
                <a:alpha val="100000"/>
              </a:srgbClr>
            </a:solidFill>
            <a:prstDash val="solid"/>
            <a:miter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01</a:t>
            </a:r>
            <a:endParaRPr kumimoji="1" lang="en-US" altLang="ko-KR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110924" y="339362"/>
            <a:ext cx="1409325" cy="613763"/>
            <a:chOff x="1110924" y="256992"/>
            <a:chExt cx="1409325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409325" cy="44927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Protocol</a:t>
              </a:r>
              <a:endPara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1056900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프로토콜이란</a:t>
              </a:r>
              <a:r>
                <a:rPr kumimoji="1" lang="en-US" altLang="ko-KR" sz="10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/>
                  <a:cs typeface="Arial"/>
                </a:rPr>
                <a:t>?</a:t>
              </a:r>
              <a:endParaRPr kumimoji="1" lang="en-US" altLang="ko-KR" sz="10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-1" y="1021030"/>
            <a:ext cx="12192001" cy="44388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더 많은걸 보고 싶으면 </a:t>
            </a:r>
            <a:r>
              <a:rPr kumimoji="1" lang="en-US" altLang="ko-KR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wireshark</a:t>
            </a:r>
            <a:r>
              <a:rPr kumimoji="1" lang="ko-KR" altLang="en-US" sz="24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/>
                <a:cs typeface="Arial"/>
              </a:rPr>
              <a:t> 설치</a:t>
            </a:r>
            <a:endParaRPr kumimoji="1" lang="ko-KR" altLang="en-US" sz="2400" b="1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/>
              <a:cs typeface="Arial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0" y="1762125"/>
            <a:ext cx="4572000" cy="333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사용자 지정 1">
      <a:dk1>
        <a:srgbClr val="3a3838"/>
      </a:dk1>
      <a:lt1>
        <a:srgbClr val="ffffff"/>
      </a:lt1>
      <a:dk2>
        <a:srgbClr val="aeabab"/>
      </a:dk2>
      <a:lt2>
        <a:srgbClr val="f2f2f2"/>
      </a:lt2>
      <a:accent1>
        <a:srgbClr val="ff8e32"/>
      </a:accent1>
      <a:accent2>
        <a:srgbClr val="48a1f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b">
        <a:normAutofit/>
      </a:bodyPr>
      <a:lstStyle>
        <a:defPPr>
          <a:defRPr sz="24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270</ep:Words>
  <ep:PresentationFormat>사용자 지정</ep:PresentationFormat>
  <ep:Paragraphs>115</ep:Paragraphs>
  <ep:Slides>25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2019-03-11T06:50:22.000</dcterms:created>
  <dc:creator>Smilegate</dc:creator>
  <cp:lastModifiedBy>Sakuya</cp:lastModifiedBy>
  <dcterms:modified xsi:type="dcterms:W3CDTF">2019-11-08T17:01:33.576</dcterms:modified>
  <cp:revision>114</cp:revision>
  <dc:title>PowerPoint 프레젠테이션</dc:title>
  <cp:version/>
</cp:coreProperties>
</file>