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Override5.xml" ContentType="application/vnd.openxmlformats-officedocument.themeOverr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charts/style11.xml" ContentType="application/vnd.ms-office.chartstyl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charts/colors2.xml" ContentType="application/vnd.ms-office.chartcolorstyl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charts/chart7.xml" ContentType="application/vnd.openxmlformats-officedocument.drawingml.chart+xml"/>
  <Override PartName="/ppt/charts/style9.xml" ContentType="application/vnd.ms-office.chartstyle+xml"/>
  <Override PartName="/ppt/notesSlides/notesSlide7.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charts/colors9.xml" ContentType="application/vnd.ms-office.chartcolorstyle+xml"/>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theme/themeOverride6.xml" ContentType="application/vnd.openxmlformats-officedocument.themeOverride+xml"/>
  <Override PartName="/ppt/notesSlides/notesSlide19.xml" ContentType="application/vnd.openxmlformats-officedocument.presentationml.notesSlide+xml"/>
  <Override PartName="/ppt/charts/colors7.xml" ContentType="application/vnd.ms-office.chartcolor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theme/themeOverride4.xml" ContentType="application/vnd.openxmlformats-officedocument.themeOverride+xml"/>
  <Override PartName="/ppt/notesSlides/notesSlide17.xml" ContentType="application/vnd.openxmlformats-officedocument.presentationml.notesSlide+xml"/>
  <Override PartName="/ppt/charts/style10.xml" ContentType="application/vnd.ms-office.chart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theme/themeOverride2.xml" ContentType="application/vnd.openxmlformats-officedocument.themeOverride+xml"/>
  <Override PartName="/docProps/app.xml" ContentType="application/vnd.openxmlformats-officedocument.extended-properties+xml"/>
  <Override PartName="/ppt/charts/colors3.xml" ContentType="application/vnd.ms-office.chartcolorstyle+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charts/chart8.xml" ContentType="application/vnd.openxmlformats-officedocument.drawingml.chart+xml"/>
  <Override PartName="/ppt/notesSlides/notesSlide22.xml" ContentType="application/vnd.openxmlformats-officedocument.presentationml.notesSlide+xml"/>
  <Override PartName="/ppt/charts/colors11.xml" ContentType="application/vnd.ms-office.chartcolorstyle+xml"/>
  <Override PartName="/ppt/charts/colors1.xml" ContentType="application/vnd.ms-office.chartcolorstyl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charts/chart6.xml" ContentType="application/vnd.openxmlformats-officedocument.drawingml.chart+xml"/>
  <Override PartName="/ppt/charts/chart10.xml" ContentType="application/vnd.openxmlformats-officedocument.drawingml.chart+xml"/>
  <Override PartName="/ppt/notesSlides/notesSlide20.xml" ContentType="application/vnd.openxmlformats-officedocument.presentationml.notesSlide+xml"/>
  <Override PartName="/ppt/charts/style8.xml" ContentType="application/vnd.ms-office.chartstyl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charts/style4.xml" ContentType="application/vnd.ms-office.chartstyle+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Override7.xml" ContentType="application/vnd.openxmlformats-officedocument.themeOverride+xml"/>
  <Override PartName="/ppt/charts/colors8.xml" ContentType="application/vnd.ms-office.chartcolorstyle+xml"/>
  <Override PartName="/ppt/charts/style2.xml" ContentType="application/vnd.ms-office.chart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theme/themeOverride3.xml" ContentType="application/vnd.openxmlformats-officedocument.themeOverride+xml"/>
  <Override PartName="/ppt/notesSlides/notesSlide18.xml" ContentType="application/vnd.openxmlformats-officedocument.presentationml.notesSlide+xml"/>
  <Override PartName="/ppt/charts/colors4.xml" ContentType="application/vnd.ms-office.chartcolorstyl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harts/chart9.xml" ContentType="application/vnd.openxmlformats-officedocument.drawingml.chart+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charts/colors10.xml" ContentType="application/vnd.ms-office.chartcolorstyle+xml"/>
  <Override PartName="/ppt/charts/style7.xml" ContentType="application/vnd.ms-office.chartstyle+xml"/>
  <Override PartName="/ppt/notesSlides/notesSlide10.xml" ContentType="application/vnd.openxmlformats-officedocument.presentationml.notesSlide+xml"/>
  <Override PartName="/ppt/charts/chart5.xml" ContentType="application/vnd.openxmlformats-officedocument.drawingml.chart+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charts/style3.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16" r:id="rId1"/>
  </p:sldMasterIdLst>
  <p:notesMasterIdLst>
    <p:notesMasterId r:id="rId36"/>
  </p:notesMasterIdLst>
  <p:handoutMasterIdLst>
    <p:handoutMasterId r:id="rId37"/>
  </p:handoutMasterIdLst>
  <p:sldIdLst>
    <p:sldId id="301" r:id="rId2"/>
    <p:sldId id="339" r:id="rId3"/>
    <p:sldId id="340" r:id="rId4"/>
    <p:sldId id="341" r:id="rId5"/>
    <p:sldId id="338" r:id="rId6"/>
    <p:sldId id="324" r:id="rId7"/>
    <p:sldId id="305" r:id="rId8"/>
    <p:sldId id="309" r:id="rId9"/>
    <p:sldId id="328" r:id="rId10"/>
    <p:sldId id="345" r:id="rId11"/>
    <p:sldId id="346" r:id="rId12"/>
    <p:sldId id="347" r:id="rId13"/>
    <p:sldId id="348" r:id="rId14"/>
    <p:sldId id="349" r:id="rId15"/>
    <p:sldId id="323" r:id="rId16"/>
    <p:sldId id="342" r:id="rId17"/>
    <p:sldId id="344" r:id="rId18"/>
    <p:sldId id="325" r:id="rId19"/>
    <p:sldId id="343" r:id="rId20"/>
    <p:sldId id="353" r:id="rId21"/>
    <p:sldId id="352" r:id="rId22"/>
    <p:sldId id="329" r:id="rId23"/>
    <p:sldId id="331" r:id="rId24"/>
    <p:sldId id="333" r:id="rId25"/>
    <p:sldId id="332" r:id="rId26"/>
    <p:sldId id="334" r:id="rId27"/>
    <p:sldId id="335" r:id="rId28"/>
    <p:sldId id="336" r:id="rId29"/>
    <p:sldId id="326" r:id="rId30"/>
    <p:sldId id="330" r:id="rId31"/>
    <p:sldId id="337" r:id="rId32"/>
    <p:sldId id="354" r:id="rId33"/>
    <p:sldId id="355" r:id="rId34"/>
    <p:sldId id="289" r:id="rId35"/>
  </p:sldIdLst>
  <p:sldSz cx="9144000" cy="6858000" type="screen4x3"/>
  <p:notesSz cx="9874250" cy="67246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993">
          <p15:clr>
            <a:srgbClr val="A4A3A4"/>
          </p15:clr>
        </p15:guide>
        <p15:guide id="2" orient="horz" pos="4240">
          <p15:clr>
            <a:srgbClr val="A4A3A4"/>
          </p15:clr>
        </p15:guide>
        <p15:guide id="3" orient="horz" pos="3819">
          <p15:clr>
            <a:srgbClr val="A4A3A4"/>
          </p15:clr>
        </p15:guide>
        <p15:guide id="4" orient="horz" pos="3963">
          <p15:clr>
            <a:srgbClr val="A4A3A4"/>
          </p15:clr>
        </p15:guide>
        <p15:guide id="5" orient="horz" pos="232">
          <p15:clr>
            <a:srgbClr val="A4A3A4"/>
          </p15:clr>
        </p15:guide>
        <p15:guide id="6" orient="horz">
          <p15:clr>
            <a:srgbClr val="A4A3A4"/>
          </p15:clr>
        </p15:guide>
        <p15:guide id="7" orient="horz" pos="340">
          <p15:clr>
            <a:srgbClr val="A4A3A4"/>
          </p15:clr>
        </p15:guide>
        <p15:guide id="8" orient="horz" pos="798">
          <p15:clr>
            <a:srgbClr val="A4A3A4"/>
          </p15:clr>
        </p15:guide>
        <p15:guide id="9" pos="2767">
          <p15:clr>
            <a:srgbClr val="A4A3A4"/>
          </p15:clr>
        </p15:guide>
        <p15:guide id="10" pos="2991">
          <p15:clr>
            <a:srgbClr val="A4A3A4"/>
          </p15:clr>
        </p15:guide>
        <p15:guide id="11" pos="2880">
          <p15:clr>
            <a:srgbClr val="A4A3A4"/>
          </p15:clr>
        </p15:guide>
        <p15:guide id="12">
          <p15:clr>
            <a:srgbClr val="A4A3A4"/>
          </p15:clr>
        </p15:guide>
        <p15:guide id="13" pos="5549">
          <p15:clr>
            <a:srgbClr val="A4A3A4"/>
          </p15:clr>
        </p15:guide>
        <p15:guide id="14" pos="206">
          <p15:clr>
            <a:srgbClr val="A4A3A4"/>
          </p15:clr>
        </p15:guide>
      </p15:sldGuideLst>
    </p:ext>
    <p:ext uri="{2D200454-40CA-4A62-9FC3-DE9A4176ACB9}">
      <p15:notesGuideLst xmlns:p15="http://schemas.microsoft.com/office/powerpoint/2012/main" xmlns="">
        <p15:guide id="1" orient="horz" pos="2119" userDrawn="1">
          <p15:clr>
            <a:srgbClr val="A4A3A4"/>
          </p15:clr>
        </p15:guide>
        <p15:guide id="2" pos="311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ladstone, Scott" initials="GS" lastIdx="6" clrIdx="0">
    <p:extLst>
      <p:ext uri="{19B8F6BF-5375-455C-9EA6-DF929625EA0E}">
        <p15:presenceInfo xmlns:p15="http://schemas.microsoft.com/office/powerpoint/2012/main" xmlns="" userId="S-1-5-21-1893938050-575629652-5522801-817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9D9D9"/>
    <a:srgbClr val="000000"/>
    <a:srgbClr val="F8971D"/>
    <a:srgbClr val="009A3D"/>
    <a:srgbClr val="0079C1"/>
    <a:srgbClr val="FFD200"/>
    <a:srgbClr val="E31B2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85" autoAdjust="0"/>
    <p:restoredTop sz="96884" autoAdjust="0"/>
  </p:normalViewPr>
  <p:slideViewPr>
    <p:cSldViewPr snapToGrid="0" showGuides="1">
      <p:cViewPr varScale="1">
        <p:scale>
          <a:sx n="44" d="100"/>
          <a:sy n="44" d="100"/>
        </p:scale>
        <p:origin x="-1380" y="-108"/>
      </p:cViewPr>
      <p:guideLst>
        <p:guide orient="horz" pos="993"/>
        <p:guide orient="horz" pos="4240"/>
        <p:guide orient="horz" pos="3819"/>
        <p:guide orient="horz" pos="3963"/>
        <p:guide orient="horz" pos="232"/>
        <p:guide orient="horz"/>
        <p:guide orient="horz" pos="340"/>
        <p:guide orient="horz" pos="798"/>
        <p:guide pos="2767"/>
        <p:guide pos="2991"/>
        <p:guide pos="2880"/>
        <p:guide/>
        <p:guide pos="5549"/>
        <p:guide pos="2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902"/>
    </p:cViewPr>
  </p:sorterViewPr>
  <p:notesViewPr>
    <p:cSldViewPr snapToGrid="0" showGuides="1">
      <p:cViewPr varScale="1">
        <p:scale>
          <a:sx n="119" d="100"/>
          <a:sy n="119" d="100"/>
        </p:scale>
        <p:origin x="2016" y="102"/>
      </p:cViewPr>
      <p:guideLst>
        <p:guide orient="horz" pos="2119"/>
        <p:guide pos="311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homedir5\aang$\CalPERS\Copy%20of%20ma_factor_exposure_20150708.xlsx" TargetMode="External"/></Relationships>
</file>

<file path=ppt/charts/_rels/chart10.xml.rels><?xml version="1.0" encoding="UTF-8" standalone="yes"?>
<Relationships xmlns="http://schemas.openxmlformats.org/package/2006/relationships"><Relationship Id="rId3" Type="http://schemas.microsoft.com/office/2011/relationships/chartColorStyle" Target="colors11.xml"/><Relationship Id="rId2" Type="http://schemas.openxmlformats.org/officeDocument/2006/relationships/package" Target="../embeddings/Microsoft_Office_Excel_Worksheet7.xlsx"/><Relationship Id="rId1" Type="http://schemas.openxmlformats.org/officeDocument/2006/relationships/themeOverride" Target="../theme/themeOverride7.xml"/><Relationship Id="rId4"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Microsoft_Office_Excel_Worksheet1.xlsx"/><Relationship Id="rId1" Type="http://schemas.openxmlformats.org/officeDocument/2006/relationships/themeOverride" Target="../theme/themeOverride1.xml"/><Relationship Id="rId5" Type="http://schemas.microsoft.com/office/2011/relationships/chartStyle" Target="style1.xml"/><Relationship Id="rId4" Type="http://schemas.microsoft.com/office/2011/relationships/chartColorStyle" Target="colors1.xml"/></Relationships>
</file>

<file path=ppt/charts/_rels/chart3.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homedir5\ababu$\My%20Documents\AFW%20Paper%20Charts%20REVISED%2020160307.xlsx" TargetMode="External"/></Relationships>
</file>

<file path=ppt/charts/_rels/chart4.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oleObject" Target="file:///\\homedir5\ababu$\My%20Documents\AFW%20Paper%20Charts%20REVISED%2020160307.xlsx"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4.xml"/><Relationship Id="rId2" Type="http://schemas.openxmlformats.org/officeDocument/2006/relationships/package" Target="../embeddings/Microsoft_Office_Excel_Worksheet2.xlsx"/><Relationship Id="rId1" Type="http://schemas.openxmlformats.org/officeDocument/2006/relationships/themeOverride" Target="../theme/themeOverride2.xml"/><Relationship Id="rId4" Type="http://schemas.microsoft.com/office/2011/relationships/chartStyle" Target="style4.xml"/></Relationships>
</file>

<file path=ppt/charts/_rels/chart6.xml.rels><?xml version="1.0" encoding="UTF-8" standalone="yes"?>
<Relationships xmlns="http://schemas.openxmlformats.org/package/2006/relationships"><Relationship Id="rId3" Type="http://schemas.microsoft.com/office/2011/relationships/chartColorStyle" Target="colors7.xml"/><Relationship Id="rId2" Type="http://schemas.openxmlformats.org/officeDocument/2006/relationships/package" Target="../embeddings/Microsoft_Office_Excel_Worksheet3.xlsx"/><Relationship Id="rId1" Type="http://schemas.openxmlformats.org/officeDocument/2006/relationships/themeOverride" Target="../theme/themeOverride3.xml"/><Relationship Id="rId4" Type="http://schemas.microsoft.com/office/2011/relationships/chartStyle" Target="style7.xml"/></Relationships>
</file>

<file path=ppt/charts/_rels/chart7.xml.rels><?xml version="1.0" encoding="UTF-8" standalone="yes"?>
<Relationships xmlns="http://schemas.openxmlformats.org/package/2006/relationships"><Relationship Id="rId3" Type="http://schemas.microsoft.com/office/2011/relationships/chartColorStyle" Target="colors8.xml"/><Relationship Id="rId2" Type="http://schemas.openxmlformats.org/officeDocument/2006/relationships/package" Target="../embeddings/Microsoft_Office_Excel_Worksheet4.xlsx"/><Relationship Id="rId1" Type="http://schemas.openxmlformats.org/officeDocument/2006/relationships/themeOverride" Target="../theme/themeOverride4.xml"/><Relationship Id="rId4" Type="http://schemas.microsoft.com/office/2011/relationships/chartStyle" Target="style8.xml"/></Relationships>
</file>

<file path=ppt/charts/_rels/chart8.xml.rels><?xml version="1.0" encoding="UTF-8" standalone="yes"?>
<Relationships xmlns="http://schemas.openxmlformats.org/package/2006/relationships"><Relationship Id="rId3" Type="http://schemas.microsoft.com/office/2011/relationships/chartColorStyle" Target="colors9.xml"/><Relationship Id="rId2" Type="http://schemas.openxmlformats.org/officeDocument/2006/relationships/package" Target="../embeddings/Microsoft_Office_Excel_Worksheet5.xlsx"/><Relationship Id="rId1" Type="http://schemas.openxmlformats.org/officeDocument/2006/relationships/themeOverride" Target="../theme/themeOverride5.xml"/><Relationship Id="rId4" Type="http://schemas.microsoft.com/office/2011/relationships/chartStyle" Target="style9.xml"/></Relationships>
</file>

<file path=ppt/charts/_rels/chart9.xml.rels><?xml version="1.0" encoding="UTF-8" standalone="yes"?>
<Relationships xmlns="http://schemas.openxmlformats.org/package/2006/relationships"><Relationship Id="rId3" Type="http://schemas.microsoft.com/office/2011/relationships/chartColorStyle" Target="colors10.xml"/><Relationship Id="rId2" Type="http://schemas.openxmlformats.org/officeDocument/2006/relationships/package" Target="../embeddings/Microsoft_Office_Excel_Worksheet6.xlsx"/><Relationship Id="rId1" Type="http://schemas.openxmlformats.org/officeDocument/2006/relationships/themeOverride" Target="../theme/themeOverride6.xml"/><Relationship Id="rId4" Type="http://schemas.microsoft.com/office/2011/relationships/chartStyle" Target="style10.xm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Factor </a:t>
            </a:r>
            <a:r>
              <a:rPr lang="en-US" dirty="0" smtClean="0"/>
              <a:t>Risk </a:t>
            </a:r>
            <a:r>
              <a:rPr lang="en-US" baseline="0" dirty="0" smtClean="0"/>
              <a:t>Allocations</a:t>
            </a:r>
            <a:endParaRPr lang="en-US" dirty="0"/>
          </a:p>
        </c:rich>
      </c:tx>
      <c:spPr>
        <a:noFill/>
        <a:ln>
          <a:noFill/>
        </a:ln>
        <a:effectLst/>
      </c:spPr>
    </c:title>
    <c:plotArea>
      <c:layout/>
      <c:pieChart>
        <c:varyColors val="1"/>
        <c:ser>
          <c:idx val="0"/>
          <c:order val="0"/>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dPt>
            <c:idx val="4"/>
            <c:spPr>
              <a:solidFill>
                <a:schemeClr val="accent5"/>
              </a:solidFill>
              <a:ln w="19050">
                <a:solidFill>
                  <a:schemeClr val="lt1"/>
                </a:solidFill>
              </a:ln>
              <a:effectLst/>
            </c:spPr>
          </c:dPt>
          <c:dPt>
            <c:idx val="5"/>
            <c:spPr>
              <a:solidFill>
                <a:schemeClr val="accent6"/>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CatName val="1"/>
            <c:showPercent val="1"/>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'Factor Exposure'!$B$23:$B$28</c:f>
              <c:strCache>
                <c:ptCount val="6"/>
                <c:pt idx="0">
                  <c:v>Real Rates</c:v>
                </c:pt>
                <c:pt idx="1">
                  <c:v>Inflation</c:v>
                </c:pt>
                <c:pt idx="2">
                  <c:v>Credit</c:v>
                </c:pt>
                <c:pt idx="3">
                  <c:v>Economic</c:v>
                </c:pt>
                <c:pt idx="4">
                  <c:v>EmergingMarkets</c:v>
                </c:pt>
                <c:pt idx="5">
                  <c:v>Liquidity</c:v>
                </c:pt>
              </c:strCache>
            </c:strRef>
          </c:cat>
          <c:val>
            <c:numRef>
              <c:f>'Factor Exposure'!$C$23:$C$28</c:f>
              <c:numCache>
                <c:formatCode>0.0%</c:formatCode>
                <c:ptCount val="6"/>
                <c:pt idx="0">
                  <c:v>0.25</c:v>
                </c:pt>
                <c:pt idx="1">
                  <c:v>0.1</c:v>
                </c:pt>
                <c:pt idx="2">
                  <c:v>0.1</c:v>
                </c:pt>
                <c:pt idx="3">
                  <c:v>0.35000000000000003</c:v>
                </c:pt>
                <c:pt idx="4">
                  <c:v>0.1</c:v>
                </c:pt>
                <c:pt idx="5">
                  <c:v>0.1</c:v>
                </c:pt>
              </c:numCache>
            </c:numRef>
          </c:val>
        </c:ser>
        <c:dLbls>
          <c:showPercent val="1"/>
        </c:dLbls>
        <c:firstSliceAng val="0"/>
      </c:pieChart>
      <c:spPr>
        <a:noFill/>
        <a:ln>
          <a:noFill/>
        </a:ln>
        <a:effectLst/>
      </c:spPr>
    </c:plotArea>
    <c:plotVisOnly val="1"/>
    <c:dispBlanksAs val="zero"/>
  </c:chart>
  <c:spPr>
    <a:noFill/>
    <a:ln w="9525" cap="flat" cmpd="sng" algn="ctr">
      <a:noFill/>
      <a:round/>
    </a:ln>
    <a:effectLst/>
  </c:spPr>
  <c:txPr>
    <a:bodyPr/>
    <a:lstStyle/>
    <a:p>
      <a:pPr>
        <a:defRPr/>
      </a:pPr>
      <a:endParaRPr lang="en-US"/>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100" b="1" dirty="0" smtClean="0"/>
              <a:t>Hypothetical Completion </a:t>
            </a:r>
            <a:r>
              <a:rPr lang="en-US" sz="1100" b="1" dirty="0"/>
              <a:t>Portfolio Weights</a:t>
            </a:r>
          </a:p>
        </c:rich>
      </c:tx>
      <c:spPr>
        <a:noFill/>
        <a:ln>
          <a:noFill/>
        </a:ln>
        <a:effectLst/>
      </c:spPr>
    </c:title>
    <c:plotArea>
      <c:layout/>
      <c:barChart>
        <c:barDir val="bar"/>
        <c:grouping val="clustered"/>
        <c:ser>
          <c:idx val="0"/>
          <c:order val="0"/>
          <c:tx>
            <c:strRef>
              <c:f>Completion!$B$12</c:f>
              <c:strCache>
                <c:ptCount val="1"/>
                <c:pt idx="0">
                  <c:v>Completion Portfolio</c:v>
                </c:pt>
              </c:strCache>
            </c:strRef>
          </c:tx>
          <c:spPr>
            <a:solidFill>
              <a:schemeClr val="accent1"/>
            </a:solidFill>
            <a:ln>
              <a:solidFill>
                <a:schemeClr val="tx1"/>
              </a:solidFill>
            </a:ln>
            <a:effectLst/>
          </c:spPr>
          <c:cat>
            <c:strRef>
              <c:f>Completion!$A$13:$A$21</c:f>
              <c:strCache>
                <c:ptCount val="9"/>
                <c:pt idx="0">
                  <c:v>MSCI World Ex US Index</c:v>
                </c:pt>
                <c:pt idx="1">
                  <c:v>S&amp;P 500 Index</c:v>
                </c:pt>
                <c:pt idx="2">
                  <c:v>MSCI Emerging Markets Index</c:v>
                </c:pt>
                <c:pt idx="3">
                  <c:v>S&amp;P GSCI Commodity  Index</c:v>
                </c:pt>
                <c:pt idx="4">
                  <c:v>Barclays US TIPS Index</c:v>
                </c:pt>
                <c:pt idx="5">
                  <c:v>JP Morgan Global EMBI Index</c:v>
                </c:pt>
                <c:pt idx="6">
                  <c:v>Barclays US High Yield Index</c:v>
                </c:pt>
                <c:pt idx="7">
                  <c:v>Barclays US Credit Index</c:v>
                </c:pt>
                <c:pt idx="8">
                  <c:v>Barclays US Treasury Index</c:v>
                </c:pt>
              </c:strCache>
            </c:strRef>
          </c:cat>
          <c:val>
            <c:numRef>
              <c:f>Completion!$B$13:$B$21</c:f>
              <c:numCache>
                <c:formatCode>0%</c:formatCode>
                <c:ptCount val="9"/>
                <c:pt idx="0">
                  <c:v>0.2261</c:v>
                </c:pt>
                <c:pt idx="1">
                  <c:v>0.1623</c:v>
                </c:pt>
                <c:pt idx="2">
                  <c:v>6.5699999999999995E-2</c:v>
                </c:pt>
                <c:pt idx="3">
                  <c:v>6.3600000000000004E-2</c:v>
                </c:pt>
                <c:pt idx="4">
                  <c:v>2.7900000000000005E-2</c:v>
                </c:pt>
                <c:pt idx="5">
                  <c:v>-2.5000000000000001E-2</c:v>
                </c:pt>
                <c:pt idx="6">
                  <c:v>-4.8899999999999999E-2</c:v>
                </c:pt>
                <c:pt idx="7">
                  <c:v>-0.10550000000000001</c:v>
                </c:pt>
                <c:pt idx="8">
                  <c:v>-0.36630000000000007</c:v>
                </c:pt>
              </c:numCache>
            </c:numRef>
          </c:val>
        </c:ser>
        <c:dLbls/>
        <c:gapWidth val="0"/>
        <c:axId val="61555456"/>
        <c:axId val="61556992"/>
      </c:barChart>
      <c:catAx>
        <c:axId val="61555456"/>
        <c:scaling>
          <c:orientation val="minMax"/>
        </c:scaling>
        <c:axPos val="l"/>
        <c:numFmt formatCode="General" sourceLinked="1"/>
        <c:maj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1556992"/>
        <c:crosses val="autoZero"/>
        <c:auto val="1"/>
        <c:lblAlgn val="ctr"/>
        <c:lblOffset val="100"/>
      </c:catAx>
      <c:valAx>
        <c:axId val="61556992"/>
        <c:scaling>
          <c:orientation val="minMax"/>
        </c:scaling>
        <c:axPos val="b"/>
        <c:majorGridlines>
          <c:spPr>
            <a:ln w="9525" cap="flat" cmpd="sng" algn="ctr">
              <a:solidFill>
                <a:schemeClr val="tx1">
                  <a:lumMod val="15000"/>
                  <a:lumOff val="85000"/>
                </a:schemeClr>
              </a:solidFill>
              <a:round/>
            </a:ln>
            <a:effectLst/>
          </c:spPr>
        </c:majorGridlines>
        <c:numFmt formatCode="0%" sourceLinked="0"/>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1555456"/>
        <c:crosses val="autoZero"/>
        <c:crossBetween val="between"/>
      </c:valAx>
      <c:spPr>
        <a:noFill/>
        <a:ln>
          <a:noFill/>
        </a:ln>
        <a:effectLst/>
      </c:spPr>
    </c:plotArea>
    <c:plotVisOnly val="1"/>
    <c:dispBlanksAs val="gap"/>
  </c:chart>
  <c:spPr>
    <a:solidFill>
      <a:schemeClr val="bg1"/>
    </a:solidFill>
    <a:ln w="9525" cap="flat" cmpd="sng" algn="ctr">
      <a:noFill/>
      <a:round/>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autoTitleDeleted val="1"/>
    <c:plotArea>
      <c:layout/>
      <c:barChart>
        <c:barDir val="bar"/>
        <c:grouping val="stacked"/>
        <c:ser>
          <c:idx val="0"/>
          <c:order val="0"/>
          <c:tx>
            <c:strRef>
              <c:f>'Portfolio Drawdowns'!$A$8</c:f>
              <c:strCache>
                <c:ptCount val="1"/>
                <c:pt idx="0">
                  <c:v>Equity</c:v>
                </c:pt>
              </c:strCache>
            </c:strRef>
          </c:tx>
          <c:spPr>
            <a:solidFill>
              <a:srgbClr val="E31B23"/>
            </a:solidFill>
            <a:ln>
              <a:noFill/>
            </a:ln>
            <a:effectLst/>
          </c:spPr>
          <c:cat>
            <c:strRef>
              <c:f>'Portfolio Drawdowns'!$B$7:$F$7</c:f>
              <c:strCache>
                <c:ptCount val="5"/>
                <c:pt idx="0">
                  <c:v>Tech Bubble (2000 - 2002)</c:v>
                </c:pt>
                <c:pt idx="1">
                  <c:v>Bull Market (2003 - 2007)</c:v>
                </c:pt>
                <c:pt idx="2">
                  <c:v>Financial Crisis (2008)</c:v>
                </c:pt>
                <c:pt idx="3">
                  <c:v>Post Crisis (2009 - 2011)</c:v>
                </c:pt>
                <c:pt idx="4">
                  <c:v>Bull Market (2012 - 2016)</c:v>
                </c:pt>
              </c:strCache>
            </c:strRef>
          </c:cat>
          <c:val>
            <c:numRef>
              <c:f>'Portfolio Drawdowns'!$B$8:$F$8</c:f>
              <c:numCache>
                <c:formatCode>##0.00</c:formatCode>
                <c:ptCount val="5"/>
                <c:pt idx="0">
                  <c:v>-3.48</c:v>
                </c:pt>
                <c:pt idx="1">
                  <c:v>4.3899999999999997</c:v>
                </c:pt>
                <c:pt idx="2">
                  <c:v>-8.8600000000000012</c:v>
                </c:pt>
                <c:pt idx="3">
                  <c:v>1.9900000000000002</c:v>
                </c:pt>
                <c:pt idx="4">
                  <c:v>3.62</c:v>
                </c:pt>
              </c:numCache>
            </c:numRef>
          </c:val>
        </c:ser>
        <c:ser>
          <c:idx val="3"/>
          <c:order val="1"/>
          <c:tx>
            <c:strRef>
              <c:f>'Portfolio Drawdowns'!$A$10</c:f>
              <c:strCache>
                <c:ptCount val="1"/>
                <c:pt idx="0">
                  <c:v>Inflation</c:v>
                </c:pt>
              </c:strCache>
            </c:strRef>
          </c:tx>
          <c:spPr>
            <a:solidFill>
              <a:srgbClr val="0079C1"/>
            </a:solidFill>
            <a:ln>
              <a:noFill/>
            </a:ln>
            <a:effectLst/>
          </c:spPr>
          <c:cat>
            <c:strRef>
              <c:f>'Portfolio Drawdowns'!$B$7:$F$7</c:f>
              <c:strCache>
                <c:ptCount val="5"/>
                <c:pt idx="0">
                  <c:v>Tech Bubble (2000 - 2002)</c:v>
                </c:pt>
                <c:pt idx="1">
                  <c:v>Bull Market (2003 - 2007)</c:v>
                </c:pt>
                <c:pt idx="2">
                  <c:v>Financial Crisis (2008)</c:v>
                </c:pt>
                <c:pt idx="3">
                  <c:v>Post Crisis (2009 - 2011)</c:v>
                </c:pt>
                <c:pt idx="4">
                  <c:v>Bull Market (2012 - 2016)</c:v>
                </c:pt>
              </c:strCache>
            </c:strRef>
          </c:cat>
          <c:val>
            <c:numRef>
              <c:f>'Portfolio Drawdowns'!$B$10:$F$10</c:f>
              <c:numCache>
                <c:formatCode>##0.00</c:formatCode>
                <c:ptCount val="5"/>
                <c:pt idx="0">
                  <c:v>-0.26</c:v>
                </c:pt>
                <c:pt idx="1">
                  <c:v>-0.1</c:v>
                </c:pt>
                <c:pt idx="2">
                  <c:v>1.82</c:v>
                </c:pt>
                <c:pt idx="3">
                  <c:v>-0.30000000000000004</c:v>
                </c:pt>
                <c:pt idx="4">
                  <c:v>0.17</c:v>
                </c:pt>
              </c:numCache>
            </c:numRef>
          </c:val>
        </c:ser>
        <c:ser>
          <c:idx val="4"/>
          <c:order val="2"/>
          <c:tx>
            <c:strRef>
              <c:f>'Portfolio Drawdowns'!$A$11</c:f>
              <c:strCache>
                <c:ptCount val="1"/>
                <c:pt idx="0">
                  <c:v>Credit</c:v>
                </c:pt>
              </c:strCache>
            </c:strRef>
          </c:tx>
          <c:spPr>
            <a:solidFill>
              <a:srgbClr val="009A3D"/>
            </a:solidFill>
            <a:ln>
              <a:noFill/>
            </a:ln>
            <a:effectLst/>
          </c:spPr>
          <c:cat>
            <c:strRef>
              <c:f>'Portfolio Drawdowns'!$B$7:$F$7</c:f>
              <c:strCache>
                <c:ptCount val="5"/>
                <c:pt idx="0">
                  <c:v>Tech Bubble (2000 - 2002)</c:v>
                </c:pt>
                <c:pt idx="1">
                  <c:v>Bull Market (2003 - 2007)</c:v>
                </c:pt>
                <c:pt idx="2">
                  <c:v>Financial Crisis (2008)</c:v>
                </c:pt>
                <c:pt idx="3">
                  <c:v>Post Crisis (2009 - 2011)</c:v>
                </c:pt>
                <c:pt idx="4">
                  <c:v>Bull Market (2012 - 2016)</c:v>
                </c:pt>
              </c:strCache>
            </c:strRef>
          </c:cat>
          <c:val>
            <c:numRef>
              <c:f>'Portfolio Drawdowns'!$B$11:$F$11</c:f>
              <c:numCache>
                <c:formatCode>##0.00</c:formatCode>
                <c:ptCount val="5"/>
                <c:pt idx="0">
                  <c:v>0.33000000000000007</c:v>
                </c:pt>
                <c:pt idx="1">
                  <c:v>0.82000000000000006</c:v>
                </c:pt>
                <c:pt idx="2">
                  <c:v>-6.64</c:v>
                </c:pt>
                <c:pt idx="3">
                  <c:v>0.99</c:v>
                </c:pt>
                <c:pt idx="4">
                  <c:v>0.05</c:v>
                </c:pt>
              </c:numCache>
            </c:numRef>
          </c:val>
        </c:ser>
        <c:ser>
          <c:idx val="5"/>
          <c:order val="3"/>
          <c:tx>
            <c:strRef>
              <c:f>'Portfolio Drawdowns'!$A$13</c:f>
              <c:strCache>
                <c:ptCount val="1"/>
                <c:pt idx="0">
                  <c:v>Commodity</c:v>
                </c:pt>
              </c:strCache>
            </c:strRef>
          </c:tx>
          <c:spPr>
            <a:solidFill>
              <a:srgbClr val="F8971D"/>
            </a:solidFill>
            <a:ln>
              <a:noFill/>
            </a:ln>
            <a:effectLst/>
          </c:spPr>
          <c:cat>
            <c:strRef>
              <c:f>'Portfolio Drawdowns'!$B$7:$F$7</c:f>
              <c:strCache>
                <c:ptCount val="5"/>
                <c:pt idx="0">
                  <c:v>Tech Bubble (2000 - 2002)</c:v>
                </c:pt>
                <c:pt idx="1">
                  <c:v>Bull Market (2003 - 2007)</c:v>
                </c:pt>
                <c:pt idx="2">
                  <c:v>Financial Crisis (2008)</c:v>
                </c:pt>
                <c:pt idx="3">
                  <c:v>Post Crisis (2009 - 2011)</c:v>
                </c:pt>
                <c:pt idx="4">
                  <c:v>Bull Market (2012 - 2016)</c:v>
                </c:pt>
              </c:strCache>
            </c:strRef>
          </c:cat>
          <c:val>
            <c:numRef>
              <c:f>'Portfolio Drawdowns'!$B$13:$F$13</c:f>
              <c:numCache>
                <c:formatCode>##0.00</c:formatCode>
                <c:ptCount val="5"/>
                <c:pt idx="0">
                  <c:v>0.23</c:v>
                </c:pt>
                <c:pt idx="1">
                  <c:v>0.99</c:v>
                </c:pt>
                <c:pt idx="2">
                  <c:v>-1.0900000000000001</c:v>
                </c:pt>
                <c:pt idx="3">
                  <c:v>0.66000000000000014</c:v>
                </c:pt>
                <c:pt idx="4">
                  <c:v>-0.32000000000000006</c:v>
                </c:pt>
              </c:numCache>
            </c:numRef>
          </c:val>
        </c:ser>
        <c:ser>
          <c:idx val="1"/>
          <c:order val="4"/>
          <c:tx>
            <c:strRef>
              <c:f>'Portfolio Drawdowns'!$A$12</c:f>
              <c:strCache>
                <c:ptCount val="1"/>
                <c:pt idx="0">
                  <c:v>Emerging Markets</c:v>
                </c:pt>
              </c:strCache>
            </c:strRef>
          </c:tx>
          <c:spPr>
            <a:solidFill>
              <a:srgbClr val="FFD200"/>
            </a:solidFill>
            <a:ln>
              <a:noFill/>
            </a:ln>
            <a:effectLst/>
          </c:spPr>
          <c:cat>
            <c:strRef>
              <c:f>'Portfolio Drawdowns'!$B$7:$F$7</c:f>
              <c:strCache>
                <c:ptCount val="5"/>
                <c:pt idx="0">
                  <c:v>Tech Bubble (2000 - 2002)</c:v>
                </c:pt>
                <c:pt idx="1">
                  <c:v>Bull Market (2003 - 2007)</c:v>
                </c:pt>
                <c:pt idx="2">
                  <c:v>Financial Crisis (2008)</c:v>
                </c:pt>
                <c:pt idx="3">
                  <c:v>Post Crisis (2009 - 2011)</c:v>
                </c:pt>
                <c:pt idx="4">
                  <c:v>Bull Market (2012 - 2016)</c:v>
                </c:pt>
              </c:strCache>
            </c:strRef>
          </c:cat>
          <c:val>
            <c:numRef>
              <c:f>'Portfolio Drawdowns'!$B$12:$F$12</c:f>
              <c:numCache>
                <c:formatCode>##0.00</c:formatCode>
                <c:ptCount val="5"/>
                <c:pt idx="0">
                  <c:v>-2.67</c:v>
                </c:pt>
                <c:pt idx="1">
                  <c:v>5.07</c:v>
                </c:pt>
                <c:pt idx="2">
                  <c:v>-3.62</c:v>
                </c:pt>
                <c:pt idx="3">
                  <c:v>0.54</c:v>
                </c:pt>
                <c:pt idx="4">
                  <c:v>-0.97000000000000008</c:v>
                </c:pt>
              </c:numCache>
            </c:numRef>
          </c:val>
        </c:ser>
        <c:ser>
          <c:idx val="2"/>
          <c:order val="5"/>
          <c:tx>
            <c:strRef>
              <c:f>'Portfolio Drawdowns'!$A$9</c:f>
              <c:strCache>
                <c:ptCount val="1"/>
                <c:pt idx="0">
                  <c:v>Real Rates</c:v>
                </c:pt>
              </c:strCache>
            </c:strRef>
          </c:tx>
          <c:spPr>
            <a:solidFill>
              <a:schemeClr val="accent3"/>
            </a:solidFill>
            <a:ln>
              <a:noFill/>
            </a:ln>
            <a:effectLst/>
          </c:spPr>
          <c:cat>
            <c:strRef>
              <c:f>'Portfolio Drawdowns'!$B$7:$F$7</c:f>
              <c:strCache>
                <c:ptCount val="5"/>
                <c:pt idx="0">
                  <c:v>Tech Bubble (2000 - 2002)</c:v>
                </c:pt>
                <c:pt idx="1">
                  <c:v>Bull Market (2003 - 2007)</c:v>
                </c:pt>
                <c:pt idx="2">
                  <c:v>Financial Crisis (2008)</c:v>
                </c:pt>
                <c:pt idx="3">
                  <c:v>Post Crisis (2009 - 2011)</c:v>
                </c:pt>
                <c:pt idx="4">
                  <c:v>Bull Market (2012 - 2016)</c:v>
                </c:pt>
              </c:strCache>
            </c:strRef>
          </c:cat>
          <c:val>
            <c:numRef>
              <c:f>'Portfolio Drawdowns'!$B$9:$F$9</c:f>
              <c:numCache>
                <c:formatCode>##0.00</c:formatCode>
                <c:ptCount val="5"/>
                <c:pt idx="0">
                  <c:v>-3.0000000000000002E-2</c:v>
                </c:pt>
                <c:pt idx="1">
                  <c:v>0.21000000000000002</c:v>
                </c:pt>
                <c:pt idx="2">
                  <c:v>-0.65000000000000013</c:v>
                </c:pt>
                <c:pt idx="3">
                  <c:v>1.71</c:v>
                </c:pt>
                <c:pt idx="4">
                  <c:v>0.16</c:v>
                </c:pt>
              </c:numCache>
            </c:numRef>
          </c:val>
        </c:ser>
        <c:dLbls/>
        <c:overlap val="100"/>
        <c:axId val="78490624"/>
        <c:axId val="78385920"/>
      </c:barChart>
      <c:scatterChart>
        <c:scatterStyle val="lineMarker"/>
        <c:ser>
          <c:idx val="6"/>
          <c:order val="6"/>
          <c:tx>
            <c:v>Total</c:v>
          </c:tx>
          <c:spPr>
            <a:ln w="25400" cap="rnd">
              <a:noFill/>
              <a:round/>
            </a:ln>
            <a:effectLst/>
          </c:spPr>
          <c:marker>
            <c:symbol val="diamond"/>
            <c:size val="5"/>
            <c:spPr>
              <a:solidFill>
                <a:sysClr val="windowText" lastClr="000000"/>
              </a:solidFill>
              <a:ln w="9525">
                <a:solidFill>
                  <a:sysClr val="windowText" lastClr="000000"/>
                </a:solidFill>
              </a:ln>
              <a:effectLst/>
            </c:spPr>
          </c:marker>
          <c:xVal>
            <c:numRef>
              <c:f>'Portfolio Drawdowns'!$B$14:$F$14</c:f>
              <c:numCache>
                <c:formatCode>#0</c:formatCode>
                <c:ptCount val="5"/>
                <c:pt idx="0">
                  <c:v>-5.879999999999999</c:v>
                </c:pt>
                <c:pt idx="1">
                  <c:v>11.38</c:v>
                </c:pt>
                <c:pt idx="2">
                  <c:v>-19.04</c:v>
                </c:pt>
                <c:pt idx="3">
                  <c:v>5.5900000000000007</c:v>
                </c:pt>
                <c:pt idx="4">
                  <c:v>2.7100000000000004</c:v>
                </c:pt>
              </c:numCache>
            </c:numRef>
          </c:xVal>
          <c:yVal>
            <c:numRef>
              <c:f>'Portfolio Drawdowns'!$B$15:$F$15</c:f>
              <c:numCache>
                <c:formatCode>#0</c:formatCode>
                <c:ptCount val="5"/>
                <c:pt idx="0">
                  <c:v>4.5</c:v>
                </c:pt>
                <c:pt idx="1">
                  <c:v>3.5</c:v>
                </c:pt>
                <c:pt idx="2">
                  <c:v>2.5</c:v>
                </c:pt>
                <c:pt idx="3">
                  <c:v>1.5</c:v>
                </c:pt>
                <c:pt idx="4">
                  <c:v>0.5</c:v>
                </c:pt>
              </c:numCache>
            </c:numRef>
          </c:yVal>
        </c:ser>
        <c:dLbls/>
        <c:axId val="78389248"/>
        <c:axId val="78387456"/>
      </c:scatterChart>
      <c:catAx>
        <c:axId val="78490624"/>
        <c:scaling>
          <c:orientation val="maxMin"/>
        </c:scaling>
        <c:axPos val="l"/>
        <c:numFmt formatCode="General" sourceLinked="1"/>
        <c:maj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385920"/>
        <c:crosses val="autoZero"/>
        <c:auto val="1"/>
        <c:lblAlgn val="ctr"/>
        <c:lblOffset val="100"/>
      </c:catAx>
      <c:valAx>
        <c:axId val="78385920"/>
        <c:scaling>
          <c:orientation val="minMax"/>
          <c:max val="20"/>
          <c:min val="-20"/>
        </c:scaling>
        <c:axPos val="t"/>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dirty="0" smtClean="0"/>
                  <a:t>Returns </a:t>
                </a:r>
                <a:r>
                  <a:rPr lang="en-US" baseline="0" dirty="0"/>
                  <a:t>(%)</a:t>
                </a:r>
                <a:endParaRPr lang="en-US" dirty="0"/>
              </a:p>
            </c:rich>
          </c:tx>
          <c:layout>
            <c:manualLayout>
              <c:xMode val="edge"/>
              <c:yMode val="edge"/>
              <c:x val="0.55941289817534312"/>
              <c:y val="0.87522219306069304"/>
            </c:manualLayout>
          </c:layout>
          <c:spPr>
            <a:noFill/>
            <a:ln>
              <a:noFill/>
            </a:ln>
            <a:effectLst/>
          </c:spPr>
        </c:title>
        <c:numFmt formatCode="##0.00" sourceLinked="1"/>
        <c:majorTickMark val="none"/>
        <c:tickLblPos val="high"/>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490624"/>
        <c:crosses val="autoZero"/>
        <c:crossBetween val="between"/>
        <c:majorUnit val="20"/>
      </c:valAx>
      <c:valAx>
        <c:axId val="78387456"/>
        <c:scaling>
          <c:orientation val="minMax"/>
        </c:scaling>
        <c:delete val="1"/>
        <c:axPos val="r"/>
        <c:numFmt formatCode="#0" sourceLinked="1"/>
        <c:tickLblPos val="none"/>
        <c:crossAx val="78389248"/>
        <c:crosses val="max"/>
        <c:crossBetween val="midCat"/>
      </c:valAx>
      <c:valAx>
        <c:axId val="78389248"/>
        <c:scaling>
          <c:orientation val="minMax"/>
        </c:scaling>
        <c:delete val="1"/>
        <c:axPos val="b"/>
        <c:numFmt formatCode="#0" sourceLinked="1"/>
        <c:tickLblPos val="none"/>
        <c:crossAx val="78387456"/>
        <c:crosses val="autoZero"/>
        <c:crossBetween val="midCat"/>
      </c:valAx>
      <c:spPr>
        <a:noFill/>
        <a:ln>
          <a:noFill/>
        </a:ln>
        <a:effectLst/>
      </c:spPr>
    </c:plotArea>
    <c:legend>
      <c:legendPos val="b"/>
      <c:layout>
        <c:manualLayout>
          <c:xMode val="edge"/>
          <c:yMode val="edge"/>
          <c:x val="1.3097177057090089E-2"/>
          <c:y val="0.94403664277963661"/>
          <c:w val="0.98690276053248482"/>
          <c:h val="5.596325459317586E-2"/>
        </c:manualLayout>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2"/>
  <c:userShapes r:id="rId3"/>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baseline="0" dirty="0" smtClean="0">
                <a:latin typeface="Times New Roman" panose="02020603050405020304" pitchFamily="18" charset="0"/>
                <a:cs typeface="Times New Roman" panose="02020603050405020304" pitchFamily="18" charset="0"/>
              </a:rPr>
              <a:t>Exposures of Hypothetical </a:t>
            </a:r>
            <a:r>
              <a:rPr lang="en-US" sz="1100" b="1" dirty="0" smtClean="0">
                <a:latin typeface="Times New Roman" panose="02020603050405020304" pitchFamily="18" charset="0"/>
                <a:cs typeface="Times New Roman" panose="02020603050405020304" pitchFamily="18" charset="0"/>
              </a:rPr>
              <a:t>Factor Benchmark</a:t>
            </a:r>
            <a:endParaRPr lang="en-US" sz="1100" b="1" dirty="0">
              <a:latin typeface="Times New Roman" panose="02020603050405020304" pitchFamily="18" charset="0"/>
              <a:cs typeface="Times New Roman" panose="02020603050405020304" pitchFamily="18" charset="0"/>
            </a:endParaRPr>
          </a:p>
        </c:rich>
      </c:tx>
      <c:spPr>
        <a:noFill/>
        <a:ln>
          <a:noFill/>
        </a:ln>
        <a:effectLst/>
      </c:spPr>
    </c:title>
    <c:plotArea>
      <c:layout/>
      <c:barChart>
        <c:barDir val="bar"/>
        <c:grouping val="clustered"/>
        <c:ser>
          <c:idx val="0"/>
          <c:order val="0"/>
          <c:tx>
            <c:strRef>
              <c:f>'Benchmark Redone'!$B$1</c:f>
              <c:strCache>
                <c:ptCount val="1"/>
                <c:pt idx="0">
                  <c:v>Replicating Portfolio</c:v>
                </c:pt>
              </c:strCache>
            </c:strRef>
          </c:tx>
          <c:spPr>
            <a:solidFill>
              <a:schemeClr val="accent1"/>
            </a:solidFill>
            <a:ln>
              <a:noFill/>
            </a:ln>
            <a:effectLst/>
          </c:spPr>
          <c:dPt>
            <c:idx val="0"/>
            <c:spPr>
              <a:solidFill>
                <a:srgbClr val="FF0000"/>
              </a:solidFill>
              <a:ln>
                <a:noFill/>
              </a:ln>
              <a:effectLst/>
            </c:spPr>
          </c:dPt>
          <c:dPt>
            <c:idx val="1"/>
            <c:spPr>
              <a:solidFill>
                <a:srgbClr val="7030A0"/>
              </a:solidFill>
              <a:ln>
                <a:noFill/>
              </a:ln>
              <a:effectLst/>
            </c:spPr>
          </c:dPt>
          <c:dPt>
            <c:idx val="2"/>
            <c:spPr>
              <a:solidFill>
                <a:srgbClr val="00B0F0"/>
              </a:solidFill>
              <a:ln>
                <a:noFill/>
              </a:ln>
              <a:effectLst/>
            </c:spPr>
          </c:dPt>
          <c:dPt>
            <c:idx val="3"/>
            <c:spPr>
              <a:solidFill>
                <a:srgbClr val="FFFF00"/>
              </a:solidFill>
              <a:ln>
                <a:noFill/>
              </a:ln>
              <a:effectLst/>
            </c:spPr>
          </c:dPt>
          <c:dPt>
            <c:idx val="4"/>
            <c:spPr>
              <a:solidFill>
                <a:srgbClr val="00B050"/>
              </a:solidFill>
              <a:ln>
                <a:noFill/>
              </a:ln>
              <a:effectLst/>
            </c:spPr>
          </c:dPt>
          <c:dPt>
            <c:idx val="5"/>
            <c:spPr>
              <a:solidFill>
                <a:srgbClr val="FFC000"/>
              </a:solidFill>
              <a:ln>
                <a:noFill/>
              </a:ln>
              <a:effectLst/>
            </c:spPr>
          </c:dPt>
          <c:cat>
            <c:strRef>
              <c:f>'Benchmark Redone'!$A$2:$A$7</c:f>
              <c:strCache>
                <c:ptCount val="6"/>
                <c:pt idx="0">
                  <c:v>Equity</c:v>
                </c:pt>
                <c:pt idx="1">
                  <c:v>Real Rates</c:v>
                </c:pt>
                <c:pt idx="2">
                  <c:v>Inflation</c:v>
                </c:pt>
                <c:pt idx="3">
                  <c:v>Emerging Markets</c:v>
                </c:pt>
                <c:pt idx="4">
                  <c:v>Credit</c:v>
                </c:pt>
                <c:pt idx="5">
                  <c:v>Commodity</c:v>
                </c:pt>
              </c:strCache>
            </c:strRef>
          </c:cat>
          <c:val>
            <c:numRef>
              <c:f>'Benchmark Redone'!$B$2:$B$7</c:f>
              <c:numCache>
                <c:formatCode>0%</c:formatCode>
                <c:ptCount val="6"/>
                <c:pt idx="0">
                  <c:v>0.45</c:v>
                </c:pt>
                <c:pt idx="1">
                  <c:v>0.31000000000000005</c:v>
                </c:pt>
                <c:pt idx="2">
                  <c:v>0.29000000000000004</c:v>
                </c:pt>
                <c:pt idx="3">
                  <c:v>0.13</c:v>
                </c:pt>
                <c:pt idx="4">
                  <c:v>0.13</c:v>
                </c:pt>
                <c:pt idx="5">
                  <c:v>7.0000000000000021E-2</c:v>
                </c:pt>
              </c:numCache>
            </c:numRef>
          </c:val>
        </c:ser>
        <c:dLbls/>
        <c:gapWidth val="0"/>
        <c:axId val="66932096"/>
        <c:axId val="66937984"/>
      </c:barChart>
      <c:catAx>
        <c:axId val="66932096"/>
        <c:scaling>
          <c:orientation val="minMax"/>
        </c:scaling>
        <c:axPos val="l"/>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6937984"/>
        <c:crosses val="autoZero"/>
        <c:auto val="1"/>
        <c:lblAlgn val="ctr"/>
        <c:lblOffset val="100"/>
      </c:catAx>
      <c:valAx>
        <c:axId val="66937984"/>
        <c:scaling>
          <c:orientation val="minMax"/>
        </c:scaling>
        <c:axPos val="b"/>
        <c:majorGridlines>
          <c:spPr>
            <a:ln w="9525" cap="flat" cmpd="sng" algn="ctr">
              <a:solidFill>
                <a:schemeClr val="tx1">
                  <a:lumMod val="15000"/>
                  <a:lumOff val="85000"/>
                </a:schemeClr>
              </a:solidFill>
              <a:round/>
            </a:ln>
            <a:effectLst/>
          </c:spPr>
        </c:majorGridlines>
        <c:numFmt formatCode="0%"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6932096"/>
        <c:crosses val="autoZero"/>
        <c:crossBetween val="between"/>
      </c:valAx>
      <c:spPr>
        <a:noFill/>
        <a:ln>
          <a:noFill/>
        </a:ln>
        <a:effectLst/>
      </c:spPr>
    </c:plotArea>
    <c:plotVisOnly val="1"/>
    <c:dispBlanksAs val="gap"/>
  </c:chart>
  <c:spPr>
    <a:solidFill>
      <a:schemeClr val="bg1"/>
    </a:solidFill>
    <a:ln w="9525" cap="flat" cmpd="sng" algn="ctr">
      <a:noFill/>
      <a:round/>
    </a:ln>
    <a:effectLst/>
  </c:spPr>
  <c:txPr>
    <a:bodyPr/>
    <a:lstStyle/>
    <a:p>
      <a:pPr>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dirty="0" smtClean="0">
                <a:latin typeface="Times New Roman" panose="02020603050405020304" pitchFamily="18" charset="0"/>
                <a:cs typeface="Times New Roman" panose="02020603050405020304" pitchFamily="18" charset="0"/>
              </a:rPr>
              <a:t>Hypothetical Replicating</a:t>
            </a:r>
            <a:r>
              <a:rPr lang="en-US" sz="1100" b="1" baseline="0" dirty="0" smtClean="0">
                <a:latin typeface="Times New Roman" panose="02020603050405020304" pitchFamily="18" charset="0"/>
                <a:cs typeface="Times New Roman" panose="02020603050405020304" pitchFamily="18" charset="0"/>
              </a:rPr>
              <a:t> </a:t>
            </a:r>
            <a:r>
              <a:rPr lang="en-US" sz="1100" b="1" baseline="0" dirty="0">
                <a:latin typeface="Times New Roman" panose="02020603050405020304" pitchFamily="18" charset="0"/>
                <a:cs typeface="Times New Roman" panose="02020603050405020304" pitchFamily="18" charset="0"/>
              </a:rPr>
              <a:t>Portfolio Exposures</a:t>
            </a:r>
            <a:endParaRPr lang="en-US" sz="1100" b="1" dirty="0">
              <a:latin typeface="Times New Roman" panose="02020603050405020304" pitchFamily="18" charset="0"/>
              <a:cs typeface="Times New Roman" panose="02020603050405020304" pitchFamily="18" charset="0"/>
            </a:endParaRPr>
          </a:p>
        </c:rich>
      </c:tx>
      <c:spPr>
        <a:noFill/>
        <a:ln>
          <a:noFill/>
        </a:ln>
        <a:effectLst/>
      </c:spPr>
    </c:title>
    <c:plotArea>
      <c:layout/>
      <c:barChart>
        <c:barDir val="bar"/>
        <c:grouping val="clustered"/>
        <c:ser>
          <c:idx val="0"/>
          <c:order val="0"/>
          <c:tx>
            <c:strRef>
              <c:f>'Unconstrained Redone'!$B$1</c:f>
              <c:strCache>
                <c:ptCount val="1"/>
                <c:pt idx="0">
                  <c:v>Replicating Portfolio</c:v>
                </c:pt>
              </c:strCache>
            </c:strRef>
          </c:tx>
          <c:spPr>
            <a:solidFill>
              <a:schemeClr val="accent1"/>
            </a:solidFill>
            <a:ln>
              <a:noFill/>
            </a:ln>
            <a:effectLst/>
          </c:spPr>
          <c:dPt>
            <c:idx val="0"/>
            <c:spPr>
              <a:solidFill>
                <a:srgbClr val="FF0000"/>
              </a:solidFill>
              <a:ln>
                <a:noFill/>
              </a:ln>
              <a:effectLst/>
            </c:spPr>
          </c:dPt>
          <c:dPt>
            <c:idx val="1"/>
            <c:spPr>
              <a:solidFill>
                <a:srgbClr val="7030A0"/>
              </a:solidFill>
              <a:ln>
                <a:noFill/>
              </a:ln>
              <a:effectLst/>
            </c:spPr>
          </c:dPt>
          <c:dPt>
            <c:idx val="2"/>
            <c:spPr>
              <a:solidFill>
                <a:srgbClr val="00B0F0"/>
              </a:solidFill>
              <a:ln>
                <a:noFill/>
              </a:ln>
              <a:effectLst/>
            </c:spPr>
          </c:dPt>
          <c:dPt>
            <c:idx val="3"/>
            <c:spPr>
              <a:solidFill>
                <a:srgbClr val="FFFF00"/>
              </a:solidFill>
              <a:ln>
                <a:noFill/>
              </a:ln>
              <a:effectLst/>
            </c:spPr>
          </c:dPt>
          <c:dPt>
            <c:idx val="4"/>
            <c:spPr>
              <a:solidFill>
                <a:srgbClr val="00B050"/>
              </a:solidFill>
              <a:ln>
                <a:noFill/>
              </a:ln>
              <a:effectLst/>
            </c:spPr>
          </c:dPt>
          <c:dPt>
            <c:idx val="5"/>
            <c:spPr>
              <a:solidFill>
                <a:srgbClr val="FFC000"/>
              </a:solidFill>
              <a:ln>
                <a:noFill/>
              </a:ln>
              <a:effectLst/>
            </c:spPr>
          </c:dPt>
          <c:cat>
            <c:strRef>
              <c:f>'Unconstrained Redone'!$A$2:$A$7</c:f>
              <c:strCache>
                <c:ptCount val="6"/>
                <c:pt idx="0">
                  <c:v>Equity</c:v>
                </c:pt>
                <c:pt idx="1">
                  <c:v>Real Rates</c:v>
                </c:pt>
                <c:pt idx="2">
                  <c:v>Inflation</c:v>
                </c:pt>
                <c:pt idx="3">
                  <c:v>Emerging Markets</c:v>
                </c:pt>
                <c:pt idx="4">
                  <c:v>Credit</c:v>
                </c:pt>
                <c:pt idx="5">
                  <c:v>Commodity</c:v>
                </c:pt>
              </c:strCache>
            </c:strRef>
          </c:cat>
          <c:val>
            <c:numRef>
              <c:f>'Unconstrained Redone'!$B$2:$B$7</c:f>
              <c:numCache>
                <c:formatCode>0%</c:formatCode>
                <c:ptCount val="6"/>
                <c:pt idx="0">
                  <c:v>0.45660000000000001</c:v>
                </c:pt>
                <c:pt idx="1">
                  <c:v>0.30360000000000004</c:v>
                </c:pt>
                <c:pt idx="2">
                  <c:v>0.29200000000000004</c:v>
                </c:pt>
                <c:pt idx="3">
                  <c:v>0.1</c:v>
                </c:pt>
                <c:pt idx="4">
                  <c:v>0.12989999999999999</c:v>
                </c:pt>
                <c:pt idx="5">
                  <c:v>7.1400000000000019E-2</c:v>
                </c:pt>
              </c:numCache>
            </c:numRef>
          </c:val>
        </c:ser>
        <c:dLbls/>
        <c:gapWidth val="0"/>
        <c:axId val="60585472"/>
        <c:axId val="60587008"/>
      </c:barChart>
      <c:scatterChart>
        <c:scatterStyle val="lineMarker"/>
        <c:ser>
          <c:idx val="1"/>
          <c:order val="1"/>
          <c:tx>
            <c:v>Benchmark Exposures</c:v>
          </c:tx>
          <c:spPr>
            <a:ln w="25400" cap="rnd">
              <a:noFill/>
              <a:round/>
            </a:ln>
            <a:effectLst/>
          </c:spPr>
          <c:marker>
            <c:symbol val="diamond"/>
            <c:size val="5"/>
            <c:spPr>
              <a:solidFill>
                <a:schemeClr val="tx1"/>
              </a:solidFill>
              <a:ln w="9525">
                <a:solidFill>
                  <a:schemeClr val="tx1"/>
                </a:solidFill>
              </a:ln>
              <a:effectLst/>
            </c:spPr>
          </c:marker>
          <c:xVal>
            <c:numRef>
              <c:f>'Unconstrained Redone'!$C$2:$C$7</c:f>
              <c:numCache>
                <c:formatCode>0%</c:formatCode>
                <c:ptCount val="6"/>
                <c:pt idx="0">
                  <c:v>0.45</c:v>
                </c:pt>
                <c:pt idx="1">
                  <c:v>0.31000000000000005</c:v>
                </c:pt>
                <c:pt idx="2">
                  <c:v>0.29000000000000004</c:v>
                </c:pt>
                <c:pt idx="3">
                  <c:v>0.13</c:v>
                </c:pt>
                <c:pt idx="4">
                  <c:v>0.13</c:v>
                </c:pt>
                <c:pt idx="5">
                  <c:v>7.0000000000000021E-2</c:v>
                </c:pt>
              </c:numCache>
            </c:numRef>
          </c:xVal>
          <c:yVal>
            <c:numRef>
              <c:f>'Unconstrained Redone'!$D$2:$D$7</c:f>
              <c:numCache>
                <c:formatCode>General</c:formatCode>
                <c:ptCount val="6"/>
                <c:pt idx="0">
                  <c:v>1</c:v>
                </c:pt>
                <c:pt idx="1">
                  <c:v>2</c:v>
                </c:pt>
                <c:pt idx="2">
                  <c:v>3</c:v>
                </c:pt>
                <c:pt idx="3">
                  <c:v>4</c:v>
                </c:pt>
                <c:pt idx="4">
                  <c:v>5</c:v>
                </c:pt>
                <c:pt idx="5">
                  <c:v>6</c:v>
                </c:pt>
              </c:numCache>
            </c:numRef>
          </c:yVal>
        </c:ser>
        <c:dLbls/>
        <c:axId val="60594432"/>
        <c:axId val="60592896"/>
      </c:scatterChart>
      <c:catAx>
        <c:axId val="60585472"/>
        <c:scaling>
          <c:orientation val="minMax"/>
        </c:scaling>
        <c:axPos val="l"/>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0587008"/>
        <c:crosses val="autoZero"/>
        <c:auto val="1"/>
        <c:lblAlgn val="ctr"/>
        <c:lblOffset val="100"/>
      </c:catAx>
      <c:valAx>
        <c:axId val="60587008"/>
        <c:scaling>
          <c:orientation val="minMax"/>
        </c:scaling>
        <c:axPos val="b"/>
        <c:majorGridlines>
          <c:spPr>
            <a:ln w="9525" cap="flat" cmpd="sng" algn="ctr">
              <a:solidFill>
                <a:schemeClr val="tx1">
                  <a:lumMod val="15000"/>
                  <a:lumOff val="85000"/>
                </a:schemeClr>
              </a:solidFill>
              <a:round/>
            </a:ln>
            <a:effectLst/>
          </c:spPr>
        </c:majorGridlines>
        <c:numFmt formatCode="0%"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0585472"/>
        <c:crosses val="autoZero"/>
        <c:crossBetween val="between"/>
      </c:valAx>
      <c:valAx>
        <c:axId val="60592896"/>
        <c:scaling>
          <c:orientation val="minMax"/>
          <c:max val="6.5"/>
          <c:min val="0.5"/>
        </c:scaling>
        <c:delete val="1"/>
        <c:axPos val="r"/>
        <c:numFmt formatCode="General" sourceLinked="1"/>
        <c:tickLblPos val="none"/>
        <c:crossAx val="60594432"/>
        <c:crosses val="max"/>
        <c:crossBetween val="midCat"/>
      </c:valAx>
      <c:valAx>
        <c:axId val="60594432"/>
        <c:scaling>
          <c:orientation val="minMax"/>
        </c:scaling>
        <c:delete val="1"/>
        <c:axPos val="b"/>
        <c:numFmt formatCode="0%" sourceLinked="1"/>
        <c:tickLblPos val="none"/>
        <c:crossAx val="60592896"/>
        <c:crosses val="autoZero"/>
        <c:crossBetween val="midCat"/>
      </c:valAx>
      <c:spPr>
        <a:noFill/>
        <a:ln>
          <a:noFill/>
        </a:ln>
        <a:effectLst/>
      </c:spPr>
    </c:plotArea>
    <c:legend>
      <c:legendPos val="b"/>
      <c:legendEntry>
        <c:idx val="0"/>
        <c:delete val="1"/>
      </c:legendEntry>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chart>
  <c:spPr>
    <a:solidFill>
      <a:schemeClr val="bg1"/>
    </a:solidFill>
    <a:ln w="9525" cap="flat" cmpd="sng" algn="ctr">
      <a:noFill/>
      <a:round/>
    </a:ln>
    <a:effectLst/>
  </c:spPr>
  <c:txPr>
    <a:bodyPr/>
    <a:lstStyle/>
    <a:p>
      <a:pPr>
        <a:defRPr/>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dirty="0" smtClean="0">
                <a:latin typeface="Times New Roman" panose="02020603050405020304" pitchFamily="18" charset="0"/>
                <a:cs typeface="Times New Roman" panose="02020603050405020304" pitchFamily="18" charset="0"/>
              </a:rPr>
              <a:t>Hypothetical Replicating </a:t>
            </a:r>
            <a:r>
              <a:rPr lang="en-US" sz="1100" b="1" dirty="0">
                <a:latin typeface="Times New Roman" panose="02020603050405020304" pitchFamily="18" charset="0"/>
                <a:cs typeface="Times New Roman" panose="02020603050405020304" pitchFamily="18" charset="0"/>
              </a:rPr>
              <a:t>Portfolio Weights</a:t>
            </a:r>
          </a:p>
        </c:rich>
      </c:tx>
      <c:spPr>
        <a:noFill/>
        <a:ln>
          <a:noFill/>
        </a:ln>
        <a:effectLst/>
      </c:spPr>
    </c:title>
    <c:plotArea>
      <c:layout/>
      <c:barChart>
        <c:barDir val="bar"/>
        <c:grouping val="clustered"/>
        <c:ser>
          <c:idx val="0"/>
          <c:order val="0"/>
          <c:tx>
            <c:strRef>
              <c:f>Unconstrained!$B$17</c:f>
              <c:strCache>
                <c:ptCount val="1"/>
                <c:pt idx="0">
                  <c:v>Replicating Portfolio</c:v>
                </c:pt>
              </c:strCache>
            </c:strRef>
          </c:tx>
          <c:spPr>
            <a:solidFill>
              <a:schemeClr val="accent1"/>
            </a:solidFill>
            <a:ln w="9525">
              <a:solidFill>
                <a:schemeClr val="tx1"/>
              </a:solidFill>
            </a:ln>
            <a:effectLst/>
          </c:spPr>
          <c:cat>
            <c:strRef>
              <c:f>Unconstrained!$A$18:$A$32</c:f>
              <c:strCache>
                <c:ptCount val="15"/>
                <c:pt idx="0">
                  <c:v>MSCI World Ex US Index</c:v>
                </c:pt>
                <c:pt idx="1">
                  <c:v>Barclays US Credit Index</c:v>
                </c:pt>
                <c:pt idx="2">
                  <c:v>S&amp;P 500 Index</c:v>
                </c:pt>
                <c:pt idx="3">
                  <c:v>Barclays US Treasury Index</c:v>
                </c:pt>
                <c:pt idx="4">
                  <c:v>LIBOR 3 Month Index</c:v>
                </c:pt>
                <c:pt idx="5">
                  <c:v>S&amp;P GSCI Commodity  Index</c:v>
                </c:pt>
                <c:pt idx="6">
                  <c:v>MSCI Emerging Markets Index</c:v>
                </c:pt>
                <c:pt idx="7">
                  <c:v>Barclays US TIPS Index</c:v>
                </c:pt>
                <c:pt idx="8">
                  <c:v>Hedge Funds - Model Portfolio</c:v>
                </c:pt>
                <c:pt idx="9">
                  <c:v>Private Equity - Model Portfolio</c:v>
                </c:pt>
                <c:pt idx="10">
                  <c:v>JP Morgan Global EMBI Index</c:v>
                </c:pt>
                <c:pt idx="11">
                  <c:v>Real Estate - Model Portfolio</c:v>
                </c:pt>
                <c:pt idx="12">
                  <c:v>S&amp;P Global Infrastructure Index</c:v>
                </c:pt>
                <c:pt idx="13">
                  <c:v>Barclays US High Yield Index</c:v>
                </c:pt>
                <c:pt idx="14">
                  <c:v>Russell 2000 Index</c:v>
                </c:pt>
              </c:strCache>
            </c:strRef>
          </c:cat>
          <c:val>
            <c:numRef>
              <c:f>Unconstrained!$B$18:$B$32</c:f>
              <c:numCache>
                <c:formatCode>0%</c:formatCode>
                <c:ptCount val="15"/>
                <c:pt idx="0">
                  <c:v>0.20840000000000003</c:v>
                </c:pt>
                <c:pt idx="1">
                  <c:v>0.19470000000000001</c:v>
                </c:pt>
                <c:pt idx="2">
                  <c:v>0.17840000000000003</c:v>
                </c:pt>
                <c:pt idx="3">
                  <c:v>0.14710000000000001</c:v>
                </c:pt>
                <c:pt idx="4">
                  <c:v>8.7399999999999992E-2</c:v>
                </c:pt>
                <c:pt idx="5">
                  <c:v>6.4900000000000013E-2</c:v>
                </c:pt>
                <c:pt idx="6">
                  <c:v>5.6400000000000006E-2</c:v>
                </c:pt>
                <c:pt idx="7">
                  <c:v>3.1000000000000003E-2</c:v>
                </c:pt>
                <c:pt idx="8">
                  <c:v>3.0200000000000005E-2</c:v>
                </c:pt>
                <c:pt idx="9">
                  <c:v>2.4500000000000001E-2</c:v>
                </c:pt>
                <c:pt idx="10">
                  <c:v>2.1300000000000003E-2</c:v>
                </c:pt>
                <c:pt idx="11">
                  <c:v>8.3000000000000018E-3</c:v>
                </c:pt>
                <c:pt idx="12">
                  <c:v>7.8000000000000014E-3</c:v>
                </c:pt>
                <c:pt idx="13">
                  <c:v>-1.3200000000000002E-2</c:v>
                </c:pt>
                <c:pt idx="14">
                  <c:v>-4.7300000000000009E-2</c:v>
                </c:pt>
              </c:numCache>
            </c:numRef>
          </c:val>
        </c:ser>
        <c:dLbls/>
        <c:gapWidth val="0"/>
        <c:axId val="67299968"/>
        <c:axId val="68030848"/>
      </c:barChart>
      <c:catAx>
        <c:axId val="67299968"/>
        <c:scaling>
          <c:orientation val="minMax"/>
        </c:scaling>
        <c:axPos val="l"/>
        <c:numFmt formatCode="General" sourceLinked="1"/>
        <c:maj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8030848"/>
        <c:crosses val="autoZero"/>
        <c:auto val="1"/>
        <c:lblAlgn val="ctr"/>
        <c:lblOffset val="100"/>
      </c:catAx>
      <c:valAx>
        <c:axId val="68030848"/>
        <c:scaling>
          <c:orientation val="minMax"/>
        </c:scaling>
        <c:axPos val="b"/>
        <c:majorGridlines>
          <c:spPr>
            <a:ln w="9525" cap="flat" cmpd="sng" algn="ctr">
              <a:solidFill>
                <a:schemeClr val="tx1">
                  <a:lumMod val="15000"/>
                  <a:lumOff val="85000"/>
                </a:schemeClr>
              </a:solidFill>
              <a:round/>
            </a:ln>
            <a:effectLst/>
          </c:spPr>
        </c:majorGridlines>
        <c:numFmt formatCode="0%"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7299968"/>
        <c:crosses val="autoZero"/>
        <c:crossBetween val="between"/>
      </c:valAx>
      <c:spPr>
        <a:noFill/>
        <a:ln>
          <a:noFill/>
        </a:ln>
        <a:effectLst/>
      </c:spPr>
    </c:plotArea>
    <c:plotVisOnly val="1"/>
    <c:dispBlanksAs val="gap"/>
  </c:chart>
  <c:spPr>
    <a:solidFill>
      <a:schemeClr val="bg1"/>
    </a:solidFill>
    <a:ln w="9525" cap="flat" cmpd="sng" algn="ctr">
      <a:noFill/>
      <a:round/>
    </a:ln>
    <a:effectLst/>
  </c:spPr>
  <c:txPr>
    <a:bodyPr/>
    <a:lstStyle/>
    <a:p>
      <a:pPr>
        <a:defRPr/>
      </a:pPr>
      <a:endParaRPr lang="en-US"/>
    </a:p>
  </c:txPr>
  <c:externalData r:id="rId2"/>
</c:chartSpace>
</file>

<file path=ppt/charts/chart6.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dirty="0" smtClean="0">
                <a:latin typeface="Times New Roman" panose="02020603050405020304" pitchFamily="18" charset="0"/>
                <a:cs typeface="Times New Roman" panose="02020603050405020304" pitchFamily="18" charset="0"/>
              </a:rPr>
              <a:t>Hypothetical Replicating</a:t>
            </a:r>
            <a:r>
              <a:rPr lang="en-US" sz="1100" b="1" baseline="0" dirty="0" smtClean="0">
                <a:latin typeface="Times New Roman" panose="02020603050405020304" pitchFamily="18" charset="0"/>
                <a:cs typeface="Times New Roman" panose="02020603050405020304" pitchFamily="18" charset="0"/>
              </a:rPr>
              <a:t> </a:t>
            </a:r>
            <a:r>
              <a:rPr lang="en-US" sz="1100" b="1" baseline="0" dirty="0">
                <a:latin typeface="Times New Roman" panose="02020603050405020304" pitchFamily="18" charset="0"/>
                <a:cs typeface="Times New Roman" panose="02020603050405020304" pitchFamily="18" charset="0"/>
              </a:rPr>
              <a:t>Portfolio Exposures</a:t>
            </a:r>
            <a:endParaRPr lang="en-US" sz="1100" b="1" dirty="0">
              <a:latin typeface="Times New Roman" panose="02020603050405020304" pitchFamily="18" charset="0"/>
              <a:cs typeface="Times New Roman" panose="02020603050405020304" pitchFamily="18" charset="0"/>
            </a:endParaRPr>
          </a:p>
        </c:rich>
      </c:tx>
      <c:spPr>
        <a:noFill/>
        <a:ln>
          <a:noFill/>
        </a:ln>
        <a:effectLst/>
      </c:spPr>
    </c:title>
    <c:plotArea>
      <c:layout/>
      <c:barChart>
        <c:barDir val="bar"/>
        <c:grouping val="clustered"/>
        <c:ser>
          <c:idx val="0"/>
          <c:order val="0"/>
          <c:tx>
            <c:strRef>
              <c:f>'Expenses Redone'!$B$1</c:f>
              <c:strCache>
                <c:ptCount val="1"/>
                <c:pt idx="0">
                  <c:v>Replicating Portfolio</c:v>
                </c:pt>
              </c:strCache>
            </c:strRef>
          </c:tx>
          <c:spPr>
            <a:solidFill>
              <a:schemeClr val="accent1"/>
            </a:solidFill>
            <a:ln>
              <a:noFill/>
            </a:ln>
            <a:effectLst/>
          </c:spPr>
          <c:dPt>
            <c:idx val="0"/>
            <c:spPr>
              <a:solidFill>
                <a:srgbClr val="FF0000"/>
              </a:solidFill>
              <a:ln>
                <a:noFill/>
              </a:ln>
              <a:effectLst/>
            </c:spPr>
          </c:dPt>
          <c:dPt>
            <c:idx val="1"/>
            <c:spPr>
              <a:solidFill>
                <a:srgbClr val="7030A0"/>
              </a:solidFill>
              <a:ln>
                <a:noFill/>
              </a:ln>
              <a:effectLst/>
            </c:spPr>
          </c:dPt>
          <c:dPt>
            <c:idx val="2"/>
            <c:spPr>
              <a:solidFill>
                <a:srgbClr val="00B0F0"/>
              </a:solidFill>
              <a:ln>
                <a:noFill/>
              </a:ln>
              <a:effectLst/>
            </c:spPr>
          </c:dPt>
          <c:dPt>
            <c:idx val="3"/>
            <c:spPr>
              <a:solidFill>
                <a:srgbClr val="FFFF00"/>
              </a:solidFill>
              <a:ln>
                <a:noFill/>
              </a:ln>
              <a:effectLst/>
            </c:spPr>
          </c:dPt>
          <c:dPt>
            <c:idx val="4"/>
            <c:spPr>
              <a:solidFill>
                <a:srgbClr val="00B050"/>
              </a:solidFill>
              <a:ln>
                <a:noFill/>
              </a:ln>
              <a:effectLst/>
            </c:spPr>
          </c:dPt>
          <c:dPt>
            <c:idx val="5"/>
            <c:spPr>
              <a:solidFill>
                <a:srgbClr val="FFC000"/>
              </a:solidFill>
              <a:ln>
                <a:noFill/>
              </a:ln>
              <a:effectLst/>
            </c:spPr>
          </c:dPt>
          <c:cat>
            <c:strRef>
              <c:f>'Expenses Redone'!$A$2:$A$7</c:f>
              <c:strCache>
                <c:ptCount val="6"/>
                <c:pt idx="0">
                  <c:v>Equity</c:v>
                </c:pt>
                <c:pt idx="1">
                  <c:v>Real Rates</c:v>
                </c:pt>
                <c:pt idx="2">
                  <c:v>Inflation</c:v>
                </c:pt>
                <c:pt idx="3">
                  <c:v>Emerging Markets</c:v>
                </c:pt>
                <c:pt idx="4">
                  <c:v>Credit</c:v>
                </c:pt>
                <c:pt idx="5">
                  <c:v>Commodity</c:v>
                </c:pt>
              </c:strCache>
            </c:strRef>
          </c:cat>
          <c:val>
            <c:numRef>
              <c:f>'Expenses Redone'!$B$2:$B$7</c:f>
              <c:numCache>
                <c:formatCode>0%</c:formatCode>
                <c:ptCount val="6"/>
                <c:pt idx="0">
                  <c:v>0.43550000000000005</c:v>
                </c:pt>
                <c:pt idx="1">
                  <c:v>0.30390000000000006</c:v>
                </c:pt>
                <c:pt idx="2">
                  <c:v>0.28900000000000003</c:v>
                </c:pt>
                <c:pt idx="3">
                  <c:v>0.15840000000000004</c:v>
                </c:pt>
                <c:pt idx="4">
                  <c:v>0.1353</c:v>
                </c:pt>
                <c:pt idx="5">
                  <c:v>0.05</c:v>
                </c:pt>
              </c:numCache>
            </c:numRef>
          </c:val>
        </c:ser>
        <c:dLbls/>
        <c:gapWidth val="0"/>
        <c:axId val="60786176"/>
        <c:axId val="60787712"/>
      </c:barChart>
      <c:scatterChart>
        <c:scatterStyle val="lineMarker"/>
        <c:ser>
          <c:idx val="1"/>
          <c:order val="1"/>
          <c:tx>
            <c:v>Benchmark Exposures</c:v>
          </c:tx>
          <c:spPr>
            <a:ln w="25400" cap="rnd">
              <a:noFill/>
              <a:round/>
            </a:ln>
            <a:effectLst/>
          </c:spPr>
          <c:marker>
            <c:symbol val="diamond"/>
            <c:size val="5"/>
            <c:spPr>
              <a:solidFill>
                <a:schemeClr val="tx1"/>
              </a:solidFill>
              <a:ln w="9525">
                <a:solidFill>
                  <a:schemeClr val="tx1"/>
                </a:solidFill>
              </a:ln>
              <a:effectLst/>
            </c:spPr>
          </c:marker>
          <c:xVal>
            <c:numRef>
              <c:f>'Expenses Redone'!$C$2:$C$7</c:f>
              <c:numCache>
                <c:formatCode>0%</c:formatCode>
                <c:ptCount val="6"/>
                <c:pt idx="0">
                  <c:v>0.45</c:v>
                </c:pt>
                <c:pt idx="1">
                  <c:v>0.31000000000000005</c:v>
                </c:pt>
                <c:pt idx="2">
                  <c:v>0.29000000000000004</c:v>
                </c:pt>
                <c:pt idx="3">
                  <c:v>0.13</c:v>
                </c:pt>
                <c:pt idx="4">
                  <c:v>0.13</c:v>
                </c:pt>
                <c:pt idx="5">
                  <c:v>7.0000000000000021E-2</c:v>
                </c:pt>
              </c:numCache>
            </c:numRef>
          </c:xVal>
          <c:yVal>
            <c:numRef>
              <c:f>'Expenses Redone'!$D$2:$D$7</c:f>
              <c:numCache>
                <c:formatCode>General</c:formatCode>
                <c:ptCount val="6"/>
                <c:pt idx="0">
                  <c:v>1</c:v>
                </c:pt>
                <c:pt idx="1">
                  <c:v>2</c:v>
                </c:pt>
                <c:pt idx="2">
                  <c:v>3</c:v>
                </c:pt>
                <c:pt idx="3">
                  <c:v>4</c:v>
                </c:pt>
                <c:pt idx="4">
                  <c:v>5</c:v>
                </c:pt>
                <c:pt idx="5">
                  <c:v>6</c:v>
                </c:pt>
              </c:numCache>
            </c:numRef>
          </c:yVal>
        </c:ser>
        <c:dLbls/>
        <c:axId val="60836096"/>
        <c:axId val="60834560"/>
      </c:scatterChart>
      <c:catAx>
        <c:axId val="60786176"/>
        <c:scaling>
          <c:orientation val="minMax"/>
        </c:scaling>
        <c:axPos val="l"/>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0787712"/>
        <c:crosses val="autoZero"/>
        <c:auto val="1"/>
        <c:lblAlgn val="ctr"/>
        <c:lblOffset val="100"/>
      </c:catAx>
      <c:valAx>
        <c:axId val="60787712"/>
        <c:scaling>
          <c:orientation val="minMax"/>
        </c:scaling>
        <c:axPos val="b"/>
        <c:majorGridlines>
          <c:spPr>
            <a:ln w="9525" cap="flat" cmpd="sng" algn="ctr">
              <a:solidFill>
                <a:schemeClr val="tx1">
                  <a:lumMod val="15000"/>
                  <a:lumOff val="85000"/>
                </a:schemeClr>
              </a:solidFill>
              <a:round/>
            </a:ln>
            <a:effectLst/>
          </c:spPr>
        </c:majorGridlines>
        <c:numFmt formatCode="0%"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0786176"/>
        <c:crosses val="autoZero"/>
        <c:crossBetween val="between"/>
      </c:valAx>
      <c:valAx>
        <c:axId val="60834560"/>
        <c:scaling>
          <c:orientation val="minMax"/>
          <c:max val="6.5"/>
          <c:min val="0.5"/>
        </c:scaling>
        <c:delete val="1"/>
        <c:axPos val="r"/>
        <c:numFmt formatCode="General" sourceLinked="1"/>
        <c:tickLblPos val="none"/>
        <c:crossAx val="60836096"/>
        <c:crosses val="max"/>
        <c:crossBetween val="midCat"/>
      </c:valAx>
      <c:valAx>
        <c:axId val="60836096"/>
        <c:scaling>
          <c:orientation val="minMax"/>
        </c:scaling>
        <c:delete val="1"/>
        <c:axPos val="b"/>
        <c:numFmt formatCode="0%" sourceLinked="1"/>
        <c:tickLblPos val="none"/>
        <c:crossAx val="60834560"/>
        <c:crosses val="autoZero"/>
        <c:crossBetween val="midCat"/>
      </c:valAx>
      <c:spPr>
        <a:noFill/>
        <a:ln>
          <a:noFill/>
        </a:ln>
        <a:effectLst/>
      </c:spPr>
    </c:plotArea>
    <c:legend>
      <c:legendPos val="b"/>
      <c:legendEntry>
        <c:idx val="0"/>
        <c:delete val="1"/>
      </c:legendEntry>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chart>
  <c:spPr>
    <a:solidFill>
      <a:schemeClr val="bg1"/>
    </a:solidFill>
    <a:ln w="9525" cap="flat" cmpd="sng" algn="ctr">
      <a:noFill/>
      <a:round/>
    </a:ln>
    <a:effectLst/>
  </c:spPr>
  <c:txPr>
    <a:bodyPr/>
    <a:lstStyle/>
    <a:p>
      <a:pPr>
        <a:defRPr/>
      </a:pPr>
      <a:endParaRPr lang="en-US"/>
    </a:p>
  </c:txPr>
  <c:externalData r:id="rId2"/>
</c:chartSpace>
</file>

<file path=ppt/charts/chart7.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dirty="0" smtClean="0">
                <a:latin typeface="Times New Roman" panose="02020603050405020304" pitchFamily="18" charset="0"/>
                <a:cs typeface="Times New Roman" panose="02020603050405020304" pitchFamily="18" charset="0"/>
              </a:rPr>
              <a:t>Hypothetical Replicating </a:t>
            </a:r>
            <a:r>
              <a:rPr lang="en-US" sz="1100" b="1" dirty="0">
                <a:latin typeface="Times New Roman" panose="02020603050405020304" pitchFamily="18" charset="0"/>
                <a:cs typeface="Times New Roman" panose="02020603050405020304" pitchFamily="18" charset="0"/>
              </a:rPr>
              <a:t>Portfolio Weights</a:t>
            </a:r>
          </a:p>
        </c:rich>
      </c:tx>
      <c:spPr>
        <a:noFill/>
        <a:ln>
          <a:noFill/>
        </a:ln>
        <a:effectLst/>
      </c:spPr>
    </c:title>
    <c:plotArea>
      <c:layout/>
      <c:barChart>
        <c:barDir val="bar"/>
        <c:grouping val="clustered"/>
        <c:ser>
          <c:idx val="0"/>
          <c:order val="0"/>
          <c:tx>
            <c:strRef>
              <c:f>Expenses!$B$17</c:f>
              <c:strCache>
                <c:ptCount val="1"/>
                <c:pt idx="0">
                  <c:v>Replicating Portfolio</c:v>
                </c:pt>
              </c:strCache>
            </c:strRef>
          </c:tx>
          <c:spPr>
            <a:solidFill>
              <a:schemeClr val="accent1"/>
            </a:solidFill>
            <a:ln>
              <a:solidFill>
                <a:schemeClr val="tx1"/>
              </a:solidFill>
            </a:ln>
            <a:effectLst/>
          </c:spPr>
          <c:cat>
            <c:strRef>
              <c:f>Expenses!$A$18:$A$25</c:f>
              <c:strCache>
                <c:ptCount val="8"/>
                <c:pt idx="0">
                  <c:v>S&amp;P 500 Index</c:v>
                </c:pt>
                <c:pt idx="1">
                  <c:v>Barclays US Credit Index</c:v>
                </c:pt>
                <c:pt idx="2">
                  <c:v>Barclays US Treasury Index</c:v>
                </c:pt>
                <c:pt idx="3">
                  <c:v>LIBOR 3 Month Index</c:v>
                </c:pt>
                <c:pt idx="4">
                  <c:v>MSCI Emerging Markets Index</c:v>
                </c:pt>
                <c:pt idx="5">
                  <c:v>MSCI World Ex US Index</c:v>
                </c:pt>
                <c:pt idx="6">
                  <c:v>S&amp;P GSCI Commodity  Index</c:v>
                </c:pt>
                <c:pt idx="7">
                  <c:v>Barclays US TIPS Index</c:v>
                </c:pt>
              </c:strCache>
            </c:strRef>
          </c:cat>
          <c:val>
            <c:numRef>
              <c:f>Expenses!$B$18:$B$25</c:f>
              <c:numCache>
                <c:formatCode>0%</c:formatCode>
                <c:ptCount val="8"/>
                <c:pt idx="0">
                  <c:v>0.32310000000000005</c:v>
                </c:pt>
                <c:pt idx="1">
                  <c:v>0.21820000000000003</c:v>
                </c:pt>
                <c:pt idx="2">
                  <c:v>0.13639999999999999</c:v>
                </c:pt>
                <c:pt idx="3">
                  <c:v>0.11600000000000002</c:v>
                </c:pt>
                <c:pt idx="4">
                  <c:v>6.7299999999999999E-2</c:v>
                </c:pt>
                <c:pt idx="5">
                  <c:v>5.3300000000000007E-2</c:v>
                </c:pt>
                <c:pt idx="6">
                  <c:v>4.8700000000000007E-2</c:v>
                </c:pt>
                <c:pt idx="7">
                  <c:v>3.7100000000000001E-2</c:v>
                </c:pt>
              </c:numCache>
            </c:numRef>
          </c:val>
        </c:ser>
        <c:dLbls/>
        <c:gapWidth val="0"/>
        <c:axId val="60697216"/>
        <c:axId val="60727680"/>
      </c:barChart>
      <c:catAx>
        <c:axId val="60697216"/>
        <c:scaling>
          <c:orientation val="minMax"/>
        </c:scaling>
        <c:axPos val="l"/>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0727680"/>
        <c:crosses val="autoZero"/>
        <c:auto val="1"/>
        <c:lblAlgn val="ctr"/>
        <c:lblOffset val="100"/>
      </c:catAx>
      <c:valAx>
        <c:axId val="60727680"/>
        <c:scaling>
          <c:orientation val="minMax"/>
        </c:scaling>
        <c:axPos val="b"/>
        <c:majorGridlines>
          <c:spPr>
            <a:ln w="9525" cap="flat" cmpd="sng" algn="ctr">
              <a:solidFill>
                <a:schemeClr val="tx1">
                  <a:lumMod val="15000"/>
                  <a:lumOff val="85000"/>
                </a:schemeClr>
              </a:solidFill>
              <a:round/>
            </a:ln>
            <a:effectLst/>
          </c:spPr>
        </c:majorGridlines>
        <c:numFmt formatCode="0%"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0697216"/>
        <c:crosses val="autoZero"/>
        <c:crossBetween val="between"/>
      </c:valAx>
      <c:spPr>
        <a:noFill/>
        <a:ln>
          <a:noFill/>
        </a:ln>
        <a:effectLst/>
      </c:spPr>
    </c:plotArea>
    <c:plotVisOnly val="1"/>
    <c:dispBlanksAs val="gap"/>
  </c:chart>
  <c:spPr>
    <a:solidFill>
      <a:schemeClr val="bg1"/>
    </a:solidFill>
    <a:ln w="9525" cap="flat" cmpd="sng" algn="ctr">
      <a:noFill/>
      <a:round/>
    </a:ln>
    <a:effectLst/>
  </c:spPr>
  <c:txPr>
    <a:bodyPr/>
    <a:lstStyle/>
    <a:p>
      <a:pPr>
        <a:defRPr/>
      </a:pPr>
      <a:endParaRPr lang="en-US"/>
    </a:p>
  </c:txPr>
  <c:externalData r:id="rId2"/>
</c:chartSpace>
</file>

<file path=ppt/charts/chart8.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dirty="0">
                <a:latin typeface="Times New Roman" panose="02020603050405020304" pitchFamily="18" charset="0"/>
                <a:cs typeface="Times New Roman" panose="02020603050405020304" pitchFamily="18" charset="0"/>
              </a:rPr>
              <a:t>Original </a:t>
            </a:r>
            <a:r>
              <a:rPr lang="en-US" sz="1100" b="1" dirty="0" smtClean="0">
                <a:latin typeface="Times New Roman" panose="02020603050405020304" pitchFamily="18" charset="0"/>
                <a:cs typeface="Times New Roman" panose="02020603050405020304" pitchFamily="18" charset="0"/>
              </a:rPr>
              <a:t>Hypothetical </a:t>
            </a:r>
            <a:r>
              <a:rPr lang="en-US" sz="1100" b="1" baseline="0" dirty="0" smtClean="0">
                <a:latin typeface="Times New Roman" panose="02020603050405020304" pitchFamily="18" charset="0"/>
                <a:cs typeface="Times New Roman" panose="02020603050405020304" pitchFamily="18" charset="0"/>
              </a:rPr>
              <a:t>Portfolio </a:t>
            </a:r>
            <a:r>
              <a:rPr lang="en-US" sz="1100" b="1" baseline="0" dirty="0">
                <a:latin typeface="Times New Roman" panose="02020603050405020304" pitchFamily="18" charset="0"/>
                <a:cs typeface="Times New Roman" panose="02020603050405020304" pitchFamily="18" charset="0"/>
              </a:rPr>
              <a:t>Exposures</a:t>
            </a:r>
            <a:endParaRPr lang="en-US" sz="1100" b="1" dirty="0">
              <a:latin typeface="Times New Roman" panose="02020603050405020304" pitchFamily="18" charset="0"/>
              <a:cs typeface="Times New Roman" panose="02020603050405020304" pitchFamily="18" charset="0"/>
            </a:endParaRPr>
          </a:p>
        </c:rich>
      </c:tx>
      <c:spPr>
        <a:noFill/>
        <a:ln>
          <a:noFill/>
        </a:ln>
        <a:effectLst/>
      </c:spPr>
    </c:title>
    <c:plotArea>
      <c:layout/>
      <c:barChart>
        <c:barDir val="bar"/>
        <c:grouping val="clustered"/>
        <c:ser>
          <c:idx val="0"/>
          <c:order val="0"/>
          <c:tx>
            <c:strRef>
              <c:f>'Orig Redone (2)'!$B$1</c:f>
              <c:strCache>
                <c:ptCount val="1"/>
                <c:pt idx="0">
                  <c:v>Replicating Portfolio</c:v>
                </c:pt>
              </c:strCache>
            </c:strRef>
          </c:tx>
          <c:spPr>
            <a:solidFill>
              <a:schemeClr val="accent1"/>
            </a:solidFill>
            <a:ln>
              <a:noFill/>
            </a:ln>
            <a:effectLst/>
          </c:spPr>
          <c:dPt>
            <c:idx val="0"/>
            <c:spPr>
              <a:solidFill>
                <a:srgbClr val="7030A0"/>
              </a:solidFill>
              <a:ln>
                <a:noFill/>
              </a:ln>
              <a:effectLst/>
            </c:spPr>
          </c:dPt>
          <c:dPt>
            <c:idx val="1"/>
            <c:spPr>
              <a:solidFill>
                <a:srgbClr val="00B0F0"/>
              </a:solidFill>
              <a:ln>
                <a:noFill/>
              </a:ln>
              <a:effectLst/>
            </c:spPr>
          </c:dPt>
          <c:dPt>
            <c:idx val="2"/>
            <c:spPr>
              <a:solidFill>
                <a:srgbClr val="00B050"/>
              </a:solidFill>
              <a:ln>
                <a:noFill/>
              </a:ln>
              <a:effectLst/>
            </c:spPr>
          </c:dPt>
          <c:cat>
            <c:strRef>
              <c:f>'Orig Redone (2)'!$A$2:$A$4</c:f>
              <c:strCache>
                <c:ptCount val="3"/>
                <c:pt idx="0">
                  <c:v>Real Rates</c:v>
                </c:pt>
                <c:pt idx="1">
                  <c:v>Inflation</c:v>
                </c:pt>
                <c:pt idx="2">
                  <c:v>Credit</c:v>
                </c:pt>
              </c:strCache>
            </c:strRef>
          </c:cat>
          <c:val>
            <c:numRef>
              <c:f>'Orig Redone (2)'!$B$2:$B$4</c:f>
              <c:numCache>
                <c:formatCode>0%</c:formatCode>
                <c:ptCount val="3"/>
                <c:pt idx="0">
                  <c:v>0.65000000000000013</c:v>
                </c:pt>
                <c:pt idx="1">
                  <c:v>0.70000000000000007</c:v>
                </c:pt>
                <c:pt idx="2">
                  <c:v>0.31000000000000005</c:v>
                </c:pt>
              </c:numCache>
            </c:numRef>
          </c:val>
        </c:ser>
        <c:dLbls/>
        <c:gapWidth val="0"/>
        <c:axId val="61076992"/>
        <c:axId val="61078528"/>
      </c:barChart>
      <c:catAx>
        <c:axId val="61076992"/>
        <c:scaling>
          <c:orientation val="minMax"/>
        </c:scaling>
        <c:axPos val="l"/>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1078528"/>
        <c:crosses val="autoZero"/>
        <c:auto val="1"/>
        <c:lblAlgn val="ctr"/>
        <c:lblOffset val="100"/>
      </c:catAx>
      <c:valAx>
        <c:axId val="61078528"/>
        <c:scaling>
          <c:orientation val="minMax"/>
        </c:scaling>
        <c:axPos val="b"/>
        <c:majorGridlines>
          <c:spPr>
            <a:ln w="9525" cap="flat" cmpd="sng" algn="ctr">
              <a:solidFill>
                <a:schemeClr val="tx1">
                  <a:lumMod val="15000"/>
                  <a:lumOff val="85000"/>
                </a:schemeClr>
              </a:solidFill>
              <a:round/>
            </a:ln>
            <a:effectLst/>
          </c:spPr>
        </c:majorGridlines>
        <c:numFmt formatCode="0%"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1076992"/>
        <c:crosses val="autoZero"/>
        <c:crossBetween val="between"/>
      </c:valAx>
      <c:spPr>
        <a:noFill/>
        <a:ln>
          <a:noFill/>
        </a:ln>
        <a:effectLst/>
      </c:spPr>
    </c:plotArea>
    <c:plotVisOnly val="1"/>
    <c:dispBlanksAs val="gap"/>
  </c:chart>
  <c:spPr>
    <a:solidFill>
      <a:schemeClr val="bg1"/>
    </a:solidFill>
    <a:ln w="9525" cap="flat" cmpd="sng" algn="ctr">
      <a:noFill/>
      <a:round/>
    </a:ln>
    <a:effectLst/>
  </c:spPr>
  <c:txPr>
    <a:bodyPr/>
    <a:lstStyle/>
    <a:p>
      <a:pPr>
        <a:defRPr/>
      </a:pPr>
      <a:endParaRPr lang="en-US"/>
    </a:p>
  </c:txPr>
  <c:externalData r:id="rId2"/>
</c:chartSpace>
</file>

<file path=ppt/charts/chart9.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dirty="0">
                <a:latin typeface="Times New Roman" panose="02020603050405020304" pitchFamily="18" charset="0"/>
                <a:cs typeface="Times New Roman" panose="02020603050405020304" pitchFamily="18" charset="0"/>
              </a:rPr>
              <a:t>New </a:t>
            </a:r>
            <a:r>
              <a:rPr lang="en-US" sz="1100" b="1" dirty="0" smtClean="0">
                <a:latin typeface="Times New Roman" panose="02020603050405020304" pitchFamily="18" charset="0"/>
                <a:cs typeface="Times New Roman" panose="02020603050405020304" pitchFamily="18" charset="0"/>
              </a:rPr>
              <a:t>Hypothetical </a:t>
            </a:r>
            <a:r>
              <a:rPr lang="en-US" sz="1100" b="1" baseline="0" dirty="0" smtClean="0">
                <a:latin typeface="Times New Roman" panose="02020603050405020304" pitchFamily="18" charset="0"/>
                <a:cs typeface="Times New Roman" panose="02020603050405020304" pitchFamily="18" charset="0"/>
              </a:rPr>
              <a:t>Portfolio </a:t>
            </a:r>
            <a:r>
              <a:rPr lang="en-US" sz="1100" b="1" baseline="0" dirty="0">
                <a:latin typeface="Times New Roman" panose="02020603050405020304" pitchFamily="18" charset="0"/>
                <a:cs typeface="Times New Roman" panose="02020603050405020304" pitchFamily="18" charset="0"/>
              </a:rPr>
              <a:t>Exposures</a:t>
            </a:r>
            <a:endParaRPr lang="en-US" sz="1100" b="1" dirty="0">
              <a:latin typeface="Times New Roman" panose="02020603050405020304" pitchFamily="18" charset="0"/>
              <a:cs typeface="Times New Roman" panose="02020603050405020304" pitchFamily="18" charset="0"/>
            </a:endParaRPr>
          </a:p>
        </c:rich>
      </c:tx>
      <c:spPr>
        <a:noFill/>
        <a:ln>
          <a:noFill/>
        </a:ln>
        <a:effectLst/>
      </c:spPr>
    </c:title>
    <c:plotArea>
      <c:layout/>
      <c:barChart>
        <c:barDir val="bar"/>
        <c:grouping val="clustered"/>
        <c:ser>
          <c:idx val="0"/>
          <c:order val="0"/>
          <c:tx>
            <c:strRef>
              <c:f>'Completion Redone'!$B$1</c:f>
              <c:strCache>
                <c:ptCount val="1"/>
                <c:pt idx="0">
                  <c:v>Replicating Portfolio</c:v>
                </c:pt>
              </c:strCache>
            </c:strRef>
          </c:tx>
          <c:spPr>
            <a:solidFill>
              <a:schemeClr val="accent1"/>
            </a:solidFill>
            <a:ln>
              <a:noFill/>
            </a:ln>
            <a:effectLst/>
          </c:spPr>
          <c:dPt>
            <c:idx val="0"/>
            <c:spPr>
              <a:solidFill>
                <a:srgbClr val="FF0000"/>
              </a:solidFill>
              <a:ln>
                <a:noFill/>
              </a:ln>
              <a:effectLst/>
            </c:spPr>
          </c:dPt>
          <c:dPt>
            <c:idx val="1"/>
            <c:spPr>
              <a:solidFill>
                <a:srgbClr val="7030A0"/>
              </a:solidFill>
              <a:ln>
                <a:noFill/>
              </a:ln>
              <a:effectLst/>
            </c:spPr>
          </c:dPt>
          <c:dPt>
            <c:idx val="2"/>
            <c:spPr>
              <a:solidFill>
                <a:srgbClr val="00B0F0"/>
              </a:solidFill>
              <a:ln>
                <a:noFill/>
              </a:ln>
              <a:effectLst/>
            </c:spPr>
          </c:dPt>
          <c:dPt>
            <c:idx val="3"/>
            <c:spPr>
              <a:solidFill>
                <a:srgbClr val="FFFF00"/>
              </a:solidFill>
              <a:ln>
                <a:noFill/>
              </a:ln>
              <a:effectLst/>
            </c:spPr>
          </c:dPt>
          <c:dPt>
            <c:idx val="4"/>
            <c:spPr>
              <a:solidFill>
                <a:srgbClr val="00B050"/>
              </a:solidFill>
              <a:ln>
                <a:noFill/>
              </a:ln>
              <a:effectLst/>
            </c:spPr>
          </c:dPt>
          <c:dPt>
            <c:idx val="5"/>
            <c:spPr>
              <a:solidFill>
                <a:srgbClr val="FFC000"/>
              </a:solidFill>
              <a:ln>
                <a:noFill/>
              </a:ln>
              <a:effectLst/>
            </c:spPr>
          </c:dPt>
          <c:cat>
            <c:strRef>
              <c:f>'Completion Redone'!$A$2:$A$7</c:f>
              <c:strCache>
                <c:ptCount val="6"/>
                <c:pt idx="0">
                  <c:v>Equity</c:v>
                </c:pt>
                <c:pt idx="1">
                  <c:v>Real Rates</c:v>
                </c:pt>
                <c:pt idx="2">
                  <c:v>Inflation</c:v>
                </c:pt>
                <c:pt idx="3">
                  <c:v>Emerging Markets</c:v>
                </c:pt>
                <c:pt idx="4">
                  <c:v>Credit</c:v>
                </c:pt>
                <c:pt idx="5">
                  <c:v>Commodity</c:v>
                </c:pt>
              </c:strCache>
            </c:strRef>
          </c:cat>
          <c:val>
            <c:numRef>
              <c:f>'Completion Redone'!$B$2:$B$7</c:f>
              <c:numCache>
                <c:formatCode>0%</c:formatCode>
                <c:ptCount val="6"/>
                <c:pt idx="0">
                  <c:v>0.43740000000000007</c:v>
                </c:pt>
                <c:pt idx="1">
                  <c:v>0.29810000000000003</c:v>
                </c:pt>
                <c:pt idx="2">
                  <c:v>0.29300000000000004</c:v>
                </c:pt>
                <c:pt idx="3">
                  <c:v>0.14810000000000001</c:v>
                </c:pt>
                <c:pt idx="4">
                  <c:v>0.13119999999999998</c:v>
                </c:pt>
                <c:pt idx="5">
                  <c:v>6.5400000000000014E-2</c:v>
                </c:pt>
              </c:numCache>
            </c:numRef>
          </c:val>
        </c:ser>
        <c:dLbls/>
        <c:gapWidth val="0"/>
        <c:axId val="61488512"/>
        <c:axId val="61498496"/>
      </c:barChart>
      <c:scatterChart>
        <c:scatterStyle val="lineMarker"/>
        <c:ser>
          <c:idx val="1"/>
          <c:order val="1"/>
          <c:tx>
            <c:v>Benchmark Exposures</c:v>
          </c:tx>
          <c:spPr>
            <a:ln w="25400" cap="rnd">
              <a:noFill/>
              <a:round/>
            </a:ln>
            <a:effectLst/>
          </c:spPr>
          <c:marker>
            <c:symbol val="diamond"/>
            <c:size val="5"/>
            <c:spPr>
              <a:solidFill>
                <a:schemeClr val="tx1"/>
              </a:solidFill>
              <a:ln w="9525">
                <a:solidFill>
                  <a:schemeClr val="tx1"/>
                </a:solidFill>
              </a:ln>
              <a:effectLst/>
            </c:spPr>
          </c:marker>
          <c:xVal>
            <c:numRef>
              <c:f>'Completion Redone'!$C$2:$C$7</c:f>
              <c:numCache>
                <c:formatCode>0%</c:formatCode>
                <c:ptCount val="6"/>
                <c:pt idx="0">
                  <c:v>0.45</c:v>
                </c:pt>
                <c:pt idx="1">
                  <c:v>0.31000000000000005</c:v>
                </c:pt>
                <c:pt idx="2">
                  <c:v>0.29000000000000004</c:v>
                </c:pt>
                <c:pt idx="3">
                  <c:v>0.13</c:v>
                </c:pt>
                <c:pt idx="4">
                  <c:v>0.13</c:v>
                </c:pt>
                <c:pt idx="5">
                  <c:v>7.0000000000000021E-2</c:v>
                </c:pt>
              </c:numCache>
            </c:numRef>
          </c:xVal>
          <c:yVal>
            <c:numRef>
              <c:f>'Completion Redone'!$D$2:$D$7</c:f>
              <c:numCache>
                <c:formatCode>General</c:formatCode>
                <c:ptCount val="6"/>
                <c:pt idx="0">
                  <c:v>1</c:v>
                </c:pt>
                <c:pt idx="1">
                  <c:v>2</c:v>
                </c:pt>
                <c:pt idx="2">
                  <c:v>3</c:v>
                </c:pt>
                <c:pt idx="3">
                  <c:v>4</c:v>
                </c:pt>
                <c:pt idx="4">
                  <c:v>5</c:v>
                </c:pt>
                <c:pt idx="5">
                  <c:v>6</c:v>
                </c:pt>
              </c:numCache>
            </c:numRef>
          </c:yVal>
        </c:ser>
        <c:dLbls/>
        <c:axId val="61501824"/>
        <c:axId val="61500032"/>
      </c:scatterChart>
      <c:catAx>
        <c:axId val="61488512"/>
        <c:scaling>
          <c:orientation val="minMax"/>
        </c:scaling>
        <c:axPos val="l"/>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1498496"/>
        <c:crosses val="autoZero"/>
        <c:auto val="1"/>
        <c:lblAlgn val="ctr"/>
        <c:lblOffset val="100"/>
      </c:catAx>
      <c:valAx>
        <c:axId val="61498496"/>
        <c:scaling>
          <c:orientation val="minMax"/>
        </c:scaling>
        <c:axPos val="b"/>
        <c:majorGridlines>
          <c:spPr>
            <a:ln w="9525" cap="flat" cmpd="sng" algn="ctr">
              <a:solidFill>
                <a:schemeClr val="tx1">
                  <a:lumMod val="15000"/>
                  <a:lumOff val="85000"/>
                </a:schemeClr>
              </a:solidFill>
              <a:round/>
            </a:ln>
            <a:effectLst/>
          </c:spPr>
        </c:majorGridlines>
        <c:numFmt formatCode="0%"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1488512"/>
        <c:crosses val="autoZero"/>
        <c:crossBetween val="between"/>
      </c:valAx>
      <c:valAx>
        <c:axId val="61500032"/>
        <c:scaling>
          <c:orientation val="minMax"/>
          <c:max val="6.5"/>
          <c:min val="0.5"/>
        </c:scaling>
        <c:delete val="1"/>
        <c:axPos val="r"/>
        <c:numFmt formatCode="General" sourceLinked="1"/>
        <c:tickLblPos val="none"/>
        <c:crossAx val="61501824"/>
        <c:crosses val="max"/>
        <c:crossBetween val="midCat"/>
      </c:valAx>
      <c:valAx>
        <c:axId val="61501824"/>
        <c:scaling>
          <c:orientation val="minMax"/>
        </c:scaling>
        <c:delete val="1"/>
        <c:axPos val="b"/>
        <c:numFmt formatCode="0%" sourceLinked="1"/>
        <c:tickLblPos val="none"/>
        <c:crossAx val="61500032"/>
        <c:crosses val="autoZero"/>
        <c:crossBetween val="midCat"/>
      </c:valAx>
      <c:spPr>
        <a:noFill/>
        <a:ln>
          <a:noFill/>
        </a:ln>
        <a:effectLst/>
      </c:spPr>
    </c:plotArea>
    <c:legend>
      <c:legendPos val="b"/>
      <c:legendEntry>
        <c:idx val="0"/>
        <c:delete val="1"/>
      </c:legendEntry>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chart>
  <c:spPr>
    <a:solidFill>
      <a:schemeClr val="bg1"/>
    </a:solidFill>
    <a:ln w="9525" cap="flat" cmpd="sng" algn="ctr">
      <a:noFill/>
      <a:round/>
    </a:ln>
    <a:effectLst/>
  </c:spPr>
  <c:txPr>
    <a:bodyPr/>
    <a:lstStyle/>
    <a:p>
      <a:pPr>
        <a:defRPr/>
      </a:pPr>
      <a:endParaRPr lang="en-US"/>
    </a:p>
  </c:txPr>
  <c:externalData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drawing1.xml><?xml version="1.0" encoding="utf-8"?>
<c:userShapes xmlns:c="http://schemas.openxmlformats.org/drawingml/2006/chart">
  <cdr:relSizeAnchor xmlns:cdr="http://schemas.openxmlformats.org/drawingml/2006/chartDrawing">
    <cdr:from>
      <cdr:x>0</cdr:x>
      <cdr:y>0</cdr:y>
    </cdr:from>
    <cdr:to>
      <cdr:x>1</cdr:x>
      <cdr:y>0.09299</cdr:y>
    </cdr:to>
    <cdr:sp macro="" textlink="">
      <cdr:nvSpPr>
        <cdr:cNvPr id="4" name="Rectangle 3"/>
        <cdr:cNvSpPr/>
      </cdr:nvSpPr>
      <cdr:spPr>
        <a:xfrm xmlns:a="http://schemas.openxmlformats.org/drawingml/2006/main">
          <a:off x="-33914" y="0"/>
          <a:ext cx="4892686" cy="253916"/>
        </a:xfrm>
        <a:prstGeom xmlns:a="http://schemas.openxmlformats.org/drawingml/2006/main" prst="rect">
          <a:avLst/>
        </a:prstGeom>
      </cdr:spPr>
      <cdr:txBody>
        <a:bodyPr xmlns:a="http://schemas.openxmlformats.org/drawingml/2006/main" wrap="none">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spcBef>
              <a:spcPts val="700"/>
            </a:spcBef>
            <a:defRPr sz="1400" b="0" i="0" u="none" strike="noStrike" kern="1200" spc="0" baseline="0">
              <a:solidFill>
                <a:srgbClr val="000000">
                  <a:lumMod val="65000"/>
                  <a:lumOff val="35000"/>
                </a:srgbClr>
              </a:solidFill>
              <a:latin typeface="+mn-lt"/>
              <a:ea typeface="+mn-ea"/>
              <a:cs typeface="+mn-cs"/>
            </a:defRPr>
          </a:pPr>
          <a:r>
            <a:rPr lang="en-US" sz="1050" b="1" dirty="0" smtClean="0">
              <a:solidFill>
                <a:srgbClr val="4F4E50"/>
              </a:solidFill>
              <a:latin typeface="Arial" panose="020B0604020202020204" pitchFamily="34" charset="0"/>
            </a:rPr>
            <a:t>Hypothetical Factor Allocation Performance Across Market Environments</a:t>
          </a:r>
          <a:endParaRPr lang="en-US" sz="105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9" y="4"/>
            <a:ext cx="4278843" cy="336073"/>
          </a:xfrm>
          <a:prstGeom prst="rect">
            <a:avLst/>
          </a:prstGeom>
        </p:spPr>
        <p:txBody>
          <a:bodyPr vert="horz" lIns="90536" tIns="45267" rIns="90536" bIns="45267" rtlCol="0"/>
          <a:lstStyle>
            <a:lvl1pPr algn="l">
              <a:defRPr sz="1200"/>
            </a:lvl1pPr>
          </a:lstStyle>
          <a:p>
            <a:endParaRPr/>
          </a:p>
        </p:txBody>
      </p:sp>
      <p:sp>
        <p:nvSpPr>
          <p:cNvPr id="4" name="Footer Placeholder 3"/>
          <p:cNvSpPr>
            <a:spLocks noGrp="1"/>
          </p:cNvSpPr>
          <p:nvPr>
            <p:ph type="ftr" sz="quarter" idx="2"/>
          </p:nvPr>
        </p:nvSpPr>
        <p:spPr>
          <a:xfrm>
            <a:off x="9" y="6387508"/>
            <a:ext cx="4278843" cy="336071"/>
          </a:xfrm>
          <a:prstGeom prst="rect">
            <a:avLst/>
          </a:prstGeom>
        </p:spPr>
        <p:txBody>
          <a:bodyPr vert="horz" lIns="90536" tIns="45267" rIns="90536" bIns="45267" rtlCol="0" anchor="b"/>
          <a:lstStyle>
            <a:lvl1pPr algn="l">
              <a:defRPr sz="1200"/>
            </a:lvl1pPr>
          </a:lstStyle>
          <a:p>
            <a:endParaRPr/>
          </a:p>
        </p:txBody>
      </p:sp>
      <p:sp>
        <p:nvSpPr>
          <p:cNvPr id="5" name="Slide Number Placeholder 4"/>
          <p:cNvSpPr>
            <a:spLocks noGrp="1"/>
          </p:cNvSpPr>
          <p:nvPr>
            <p:ph type="sldNum" sz="quarter" idx="3"/>
          </p:nvPr>
        </p:nvSpPr>
        <p:spPr>
          <a:xfrm>
            <a:off x="5593115" y="6387508"/>
            <a:ext cx="4278843" cy="336071"/>
          </a:xfrm>
          <a:prstGeom prst="rect">
            <a:avLst/>
          </a:prstGeom>
        </p:spPr>
        <p:txBody>
          <a:bodyPr vert="horz" lIns="90536" tIns="45267" rIns="90536" bIns="45267" rtlCol="0" anchor="b"/>
          <a:lstStyle>
            <a:lvl1pPr algn="r">
              <a:defRPr sz="1200"/>
            </a:lvl1pPr>
          </a:lstStyle>
          <a:p>
            <a:fld id="{6812BD1F-9895-46CC-84E0-7207F1474CBB}" type="slidenum">
              <a:rPr/>
              <a:pPr/>
              <a:t>‹#›</a:t>
            </a:fld>
            <a:endParaRPr/>
          </a:p>
        </p:txBody>
      </p:sp>
    </p:spTree>
    <p:extLst>
      <p:ext uri="{BB962C8B-B14F-4D97-AF65-F5344CB8AC3E}">
        <p14:creationId xmlns:p14="http://schemas.microsoft.com/office/powerpoint/2010/main" xmlns="" val="585078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9" y="4"/>
            <a:ext cx="4278843" cy="336073"/>
          </a:xfrm>
          <a:prstGeom prst="rect">
            <a:avLst/>
          </a:prstGeom>
        </p:spPr>
        <p:txBody>
          <a:bodyPr vert="horz" lIns="90536" tIns="45267" rIns="90536" bIns="45267" rtlCol="0"/>
          <a:lstStyle>
            <a:lvl1pPr algn="l">
              <a:defRPr sz="1200"/>
            </a:lvl1pPr>
          </a:lstStyle>
          <a:p>
            <a:endParaRPr/>
          </a:p>
        </p:txBody>
      </p:sp>
      <p:sp>
        <p:nvSpPr>
          <p:cNvPr id="3" name="Date Placeholder 2"/>
          <p:cNvSpPr>
            <a:spLocks noGrp="1"/>
          </p:cNvSpPr>
          <p:nvPr>
            <p:ph type="dt" idx="1"/>
          </p:nvPr>
        </p:nvSpPr>
        <p:spPr>
          <a:xfrm>
            <a:off x="5593115" y="4"/>
            <a:ext cx="4278843" cy="336073"/>
          </a:xfrm>
          <a:prstGeom prst="rect">
            <a:avLst/>
          </a:prstGeom>
        </p:spPr>
        <p:txBody>
          <a:bodyPr vert="horz" lIns="90536" tIns="45267" rIns="90536" bIns="45267" rtlCol="0"/>
          <a:lstStyle>
            <a:lvl1pPr algn="r">
              <a:defRPr sz="1200"/>
            </a:lvl1pPr>
          </a:lstStyle>
          <a:p>
            <a:fld id="{CA7B17E1-9691-4CF0-8878-002E44B3FE99}" type="datetimeFigureOut">
              <a:rPr lang="en-US"/>
              <a:pPr/>
              <a:t>10/19/2016</a:t>
            </a:fld>
            <a:endParaRPr/>
          </a:p>
        </p:txBody>
      </p:sp>
      <p:sp>
        <p:nvSpPr>
          <p:cNvPr id="4" name="Slide Image Placeholder 3"/>
          <p:cNvSpPr>
            <a:spLocks noGrp="1" noRot="1" noChangeAspect="1"/>
          </p:cNvSpPr>
          <p:nvPr>
            <p:ph type="sldImg" idx="2"/>
          </p:nvPr>
        </p:nvSpPr>
        <p:spPr>
          <a:xfrm>
            <a:off x="3255963" y="504825"/>
            <a:ext cx="3362325" cy="2520950"/>
          </a:xfrm>
          <a:prstGeom prst="rect">
            <a:avLst/>
          </a:prstGeom>
          <a:noFill/>
          <a:ln w="12700">
            <a:solidFill>
              <a:prstClr val="black"/>
            </a:solidFill>
          </a:ln>
        </p:spPr>
        <p:txBody>
          <a:bodyPr vert="horz" lIns="90536" tIns="45267" rIns="90536" bIns="45267" rtlCol="0" anchor="ctr"/>
          <a:lstStyle/>
          <a:p>
            <a:endParaRPr/>
          </a:p>
        </p:txBody>
      </p:sp>
      <p:sp>
        <p:nvSpPr>
          <p:cNvPr id="5" name="Notes Placeholder 4"/>
          <p:cNvSpPr>
            <a:spLocks noGrp="1"/>
          </p:cNvSpPr>
          <p:nvPr>
            <p:ph type="body" sz="quarter" idx="3"/>
          </p:nvPr>
        </p:nvSpPr>
        <p:spPr>
          <a:xfrm>
            <a:off x="987428" y="3194296"/>
            <a:ext cx="7899399" cy="3025717"/>
          </a:xfrm>
          <a:prstGeom prst="rect">
            <a:avLst/>
          </a:prstGeom>
        </p:spPr>
        <p:txBody>
          <a:bodyPr vert="horz" lIns="90536" tIns="45267" rIns="90536" bIns="45267"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9" y="6387508"/>
            <a:ext cx="4278843" cy="336071"/>
          </a:xfrm>
          <a:prstGeom prst="rect">
            <a:avLst/>
          </a:prstGeom>
        </p:spPr>
        <p:txBody>
          <a:bodyPr vert="horz" lIns="90536" tIns="45267" rIns="90536" bIns="45267" rtlCol="0" anchor="b"/>
          <a:lstStyle>
            <a:lvl1pPr algn="l">
              <a:defRPr sz="1200"/>
            </a:lvl1pPr>
          </a:lstStyle>
          <a:p>
            <a:endParaRPr/>
          </a:p>
        </p:txBody>
      </p:sp>
      <p:sp>
        <p:nvSpPr>
          <p:cNvPr id="7" name="Slide Number Placeholder 6"/>
          <p:cNvSpPr>
            <a:spLocks noGrp="1"/>
          </p:cNvSpPr>
          <p:nvPr>
            <p:ph type="sldNum" sz="quarter" idx="5"/>
          </p:nvPr>
        </p:nvSpPr>
        <p:spPr>
          <a:xfrm>
            <a:off x="5593115" y="6387508"/>
            <a:ext cx="4278843" cy="336071"/>
          </a:xfrm>
          <a:prstGeom prst="rect">
            <a:avLst/>
          </a:prstGeom>
        </p:spPr>
        <p:txBody>
          <a:bodyPr vert="horz" lIns="90536" tIns="45267" rIns="90536" bIns="45267" rtlCol="0" anchor="b"/>
          <a:lstStyle>
            <a:lvl1pPr algn="r">
              <a:defRPr sz="1200"/>
            </a:lvl1pPr>
          </a:lstStyle>
          <a:p>
            <a:fld id="{DC7191D3-4E4B-42E3-96E0-819975A3A0A6}" type="slidenum">
              <a:rPr/>
              <a:pPr/>
              <a:t>‹#›</a:t>
            </a:fld>
            <a:endParaRPr/>
          </a:p>
        </p:txBody>
      </p:sp>
    </p:spTree>
    <p:extLst>
      <p:ext uri="{BB962C8B-B14F-4D97-AF65-F5344CB8AC3E}">
        <p14:creationId xmlns:p14="http://schemas.microsoft.com/office/powerpoint/2010/main" xmlns="" val="2864956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191D3-4E4B-42E3-96E0-819975A3A0A6}" type="slidenum">
              <a:rPr lang="en-US" smtClean="0"/>
              <a:pPr/>
              <a:t>1</a:t>
            </a:fld>
            <a:endParaRPr lang="en-US"/>
          </a:p>
        </p:txBody>
      </p:sp>
    </p:spTree>
    <p:extLst>
      <p:ext uri="{BB962C8B-B14F-4D97-AF65-F5344CB8AC3E}">
        <p14:creationId xmlns:p14="http://schemas.microsoft.com/office/powerpoint/2010/main" xmlns="" val="3217768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191D3-4E4B-42E3-96E0-819975A3A0A6}" type="slidenum">
              <a:rPr lang="en-US" smtClean="0"/>
              <a:pPr/>
              <a:t>17</a:t>
            </a:fld>
            <a:endParaRPr lang="en-US"/>
          </a:p>
        </p:txBody>
      </p:sp>
    </p:spTree>
    <p:extLst>
      <p:ext uri="{BB962C8B-B14F-4D97-AF65-F5344CB8AC3E}">
        <p14:creationId xmlns:p14="http://schemas.microsoft.com/office/powerpoint/2010/main" xmlns="" val="3957032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Views can be expressed as factors, allowing investors</a:t>
            </a:r>
            <a:r>
              <a:rPr lang="en-US" baseline="0" dirty="0" smtClean="0"/>
              <a:t> to balance factors while allocating to traditional asset classes…</a:t>
            </a:r>
            <a:endParaRPr lang="en-US" dirty="0"/>
          </a:p>
        </p:txBody>
      </p:sp>
      <p:sp>
        <p:nvSpPr>
          <p:cNvPr id="4" name="Slide Number Placeholder 3"/>
          <p:cNvSpPr>
            <a:spLocks noGrp="1"/>
          </p:cNvSpPr>
          <p:nvPr>
            <p:ph type="sldNum" sz="quarter" idx="10"/>
          </p:nvPr>
        </p:nvSpPr>
        <p:spPr/>
        <p:txBody>
          <a:bodyPr/>
          <a:lstStyle/>
          <a:p>
            <a:fld id="{DC7191D3-4E4B-42E3-96E0-819975A3A0A6}" type="slidenum">
              <a:rPr lang="en-US" smtClean="0"/>
              <a:pPr/>
              <a:t>20</a:t>
            </a:fld>
            <a:endParaRPr lang="en-US"/>
          </a:p>
        </p:txBody>
      </p:sp>
    </p:spTree>
    <p:extLst>
      <p:ext uri="{BB962C8B-B14F-4D97-AF65-F5344CB8AC3E}">
        <p14:creationId xmlns:p14="http://schemas.microsoft.com/office/powerpoint/2010/main" xmlns="" val="2963683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C7191D3-4E4B-42E3-96E0-819975A3A0A6}" type="slidenum">
              <a:rPr lang="en-GB" smtClean="0"/>
              <a:pPr/>
              <a:t>21</a:t>
            </a:fld>
            <a:endParaRPr lang="en-GB"/>
          </a:p>
        </p:txBody>
      </p:sp>
    </p:spTree>
    <p:extLst>
      <p:ext uri="{BB962C8B-B14F-4D97-AF65-F5344CB8AC3E}">
        <p14:creationId xmlns:p14="http://schemas.microsoft.com/office/powerpoint/2010/main" xmlns="" val="1216527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Backup in case of issue with the demo</a:t>
            </a:r>
          </a:p>
          <a:p>
            <a:endParaRPr lang="en-US" dirty="0"/>
          </a:p>
        </p:txBody>
      </p:sp>
      <p:sp>
        <p:nvSpPr>
          <p:cNvPr id="4" name="Slide Number Placeholder 3"/>
          <p:cNvSpPr>
            <a:spLocks noGrp="1"/>
          </p:cNvSpPr>
          <p:nvPr>
            <p:ph type="sldNum" sz="quarter" idx="10"/>
          </p:nvPr>
        </p:nvSpPr>
        <p:spPr/>
        <p:txBody>
          <a:bodyPr/>
          <a:lstStyle/>
          <a:p>
            <a:fld id="{DC7191D3-4E4B-42E3-96E0-819975A3A0A6}" type="slidenum">
              <a:rPr lang="en-US" smtClean="0"/>
              <a:pPr/>
              <a:t>22</a:t>
            </a:fld>
            <a:endParaRPr lang="en-US"/>
          </a:p>
        </p:txBody>
      </p:sp>
    </p:spTree>
    <p:extLst>
      <p:ext uri="{BB962C8B-B14F-4D97-AF65-F5344CB8AC3E}">
        <p14:creationId xmlns:p14="http://schemas.microsoft.com/office/powerpoint/2010/main" xmlns="" val="3583316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Backup in case of issue with the demo</a:t>
            </a:r>
          </a:p>
          <a:p>
            <a:endParaRPr lang="en-US" dirty="0"/>
          </a:p>
        </p:txBody>
      </p:sp>
      <p:sp>
        <p:nvSpPr>
          <p:cNvPr id="4" name="Slide Number Placeholder 3"/>
          <p:cNvSpPr>
            <a:spLocks noGrp="1"/>
          </p:cNvSpPr>
          <p:nvPr>
            <p:ph type="sldNum" sz="quarter" idx="10"/>
          </p:nvPr>
        </p:nvSpPr>
        <p:spPr/>
        <p:txBody>
          <a:bodyPr/>
          <a:lstStyle/>
          <a:p>
            <a:fld id="{DC7191D3-4E4B-42E3-96E0-819975A3A0A6}" type="slidenum">
              <a:rPr lang="en-US" smtClean="0"/>
              <a:pPr/>
              <a:t>23</a:t>
            </a:fld>
            <a:endParaRPr lang="en-US"/>
          </a:p>
        </p:txBody>
      </p:sp>
    </p:spTree>
    <p:extLst>
      <p:ext uri="{BB962C8B-B14F-4D97-AF65-F5344CB8AC3E}">
        <p14:creationId xmlns:p14="http://schemas.microsoft.com/office/powerpoint/2010/main" xmlns="" val="3884045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Backup in case of issue with the demo</a:t>
            </a:r>
          </a:p>
          <a:p>
            <a:endParaRPr lang="en-US" dirty="0"/>
          </a:p>
        </p:txBody>
      </p:sp>
      <p:sp>
        <p:nvSpPr>
          <p:cNvPr id="4" name="Slide Number Placeholder 3"/>
          <p:cNvSpPr>
            <a:spLocks noGrp="1"/>
          </p:cNvSpPr>
          <p:nvPr>
            <p:ph type="sldNum" sz="quarter" idx="10"/>
          </p:nvPr>
        </p:nvSpPr>
        <p:spPr/>
        <p:txBody>
          <a:bodyPr/>
          <a:lstStyle/>
          <a:p>
            <a:fld id="{DC7191D3-4E4B-42E3-96E0-819975A3A0A6}" type="slidenum">
              <a:rPr lang="en-US" smtClean="0"/>
              <a:pPr/>
              <a:t>24</a:t>
            </a:fld>
            <a:endParaRPr lang="en-US"/>
          </a:p>
        </p:txBody>
      </p:sp>
    </p:spTree>
    <p:extLst>
      <p:ext uri="{BB962C8B-B14F-4D97-AF65-F5344CB8AC3E}">
        <p14:creationId xmlns:p14="http://schemas.microsoft.com/office/powerpoint/2010/main" xmlns="" val="3360776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Backup in case of issue with the demo</a:t>
            </a:r>
          </a:p>
          <a:p>
            <a:endParaRPr lang="en-US" dirty="0"/>
          </a:p>
        </p:txBody>
      </p:sp>
      <p:sp>
        <p:nvSpPr>
          <p:cNvPr id="4" name="Slide Number Placeholder 3"/>
          <p:cNvSpPr>
            <a:spLocks noGrp="1"/>
          </p:cNvSpPr>
          <p:nvPr>
            <p:ph type="sldNum" sz="quarter" idx="10"/>
          </p:nvPr>
        </p:nvSpPr>
        <p:spPr/>
        <p:txBody>
          <a:bodyPr/>
          <a:lstStyle/>
          <a:p>
            <a:fld id="{DC7191D3-4E4B-42E3-96E0-819975A3A0A6}" type="slidenum">
              <a:rPr lang="en-US" smtClean="0"/>
              <a:pPr/>
              <a:t>26</a:t>
            </a:fld>
            <a:endParaRPr lang="en-US"/>
          </a:p>
        </p:txBody>
      </p:sp>
    </p:spTree>
    <p:extLst>
      <p:ext uri="{BB962C8B-B14F-4D97-AF65-F5344CB8AC3E}">
        <p14:creationId xmlns:p14="http://schemas.microsoft.com/office/powerpoint/2010/main" xmlns="" val="2406223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Backup in case of issue with the demo</a:t>
            </a:r>
          </a:p>
          <a:p>
            <a:endParaRPr lang="en-US" dirty="0"/>
          </a:p>
        </p:txBody>
      </p:sp>
      <p:sp>
        <p:nvSpPr>
          <p:cNvPr id="4" name="Slide Number Placeholder 3"/>
          <p:cNvSpPr>
            <a:spLocks noGrp="1"/>
          </p:cNvSpPr>
          <p:nvPr>
            <p:ph type="sldNum" sz="quarter" idx="10"/>
          </p:nvPr>
        </p:nvSpPr>
        <p:spPr/>
        <p:txBody>
          <a:bodyPr/>
          <a:lstStyle/>
          <a:p>
            <a:fld id="{DC7191D3-4E4B-42E3-96E0-819975A3A0A6}" type="slidenum">
              <a:rPr lang="en-US" smtClean="0"/>
              <a:pPr/>
              <a:t>27</a:t>
            </a:fld>
            <a:endParaRPr lang="en-US"/>
          </a:p>
        </p:txBody>
      </p:sp>
    </p:spTree>
    <p:extLst>
      <p:ext uri="{BB962C8B-B14F-4D97-AF65-F5344CB8AC3E}">
        <p14:creationId xmlns:p14="http://schemas.microsoft.com/office/powerpoint/2010/main" xmlns="" val="1298104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Backup in case of issue with the demo</a:t>
            </a:r>
          </a:p>
          <a:p>
            <a:endParaRPr lang="en-US" dirty="0"/>
          </a:p>
        </p:txBody>
      </p:sp>
      <p:sp>
        <p:nvSpPr>
          <p:cNvPr id="4" name="Slide Number Placeholder 3"/>
          <p:cNvSpPr>
            <a:spLocks noGrp="1"/>
          </p:cNvSpPr>
          <p:nvPr>
            <p:ph type="sldNum" sz="quarter" idx="10"/>
          </p:nvPr>
        </p:nvSpPr>
        <p:spPr/>
        <p:txBody>
          <a:bodyPr/>
          <a:lstStyle/>
          <a:p>
            <a:fld id="{DC7191D3-4E4B-42E3-96E0-819975A3A0A6}" type="slidenum">
              <a:rPr lang="en-US" smtClean="0"/>
              <a:pPr/>
              <a:t>28</a:t>
            </a:fld>
            <a:endParaRPr lang="en-US"/>
          </a:p>
        </p:txBody>
      </p:sp>
    </p:spTree>
    <p:extLst>
      <p:ext uri="{BB962C8B-B14F-4D97-AF65-F5344CB8AC3E}">
        <p14:creationId xmlns:p14="http://schemas.microsoft.com/office/powerpoint/2010/main" xmlns="" val="3038067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C7191D3-4E4B-42E3-96E0-819975A3A0A6}" type="slidenum">
              <a:rPr lang="en-GB" smtClean="0"/>
              <a:pPr/>
              <a:t>29</a:t>
            </a:fld>
            <a:endParaRPr lang="en-GB"/>
          </a:p>
        </p:txBody>
      </p:sp>
    </p:spTree>
    <p:extLst>
      <p:ext uri="{BB962C8B-B14F-4D97-AF65-F5344CB8AC3E}">
        <p14:creationId xmlns:p14="http://schemas.microsoft.com/office/powerpoint/2010/main" xmlns="" val="378137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191D3-4E4B-42E3-96E0-819975A3A0A6}" type="slidenum">
              <a:rPr lang="en-US" smtClean="0"/>
              <a:pPr/>
              <a:t>2</a:t>
            </a:fld>
            <a:endParaRPr lang="en-US"/>
          </a:p>
        </p:txBody>
      </p:sp>
    </p:spTree>
    <p:extLst>
      <p:ext uri="{BB962C8B-B14F-4D97-AF65-F5344CB8AC3E}">
        <p14:creationId xmlns:p14="http://schemas.microsoft.com/office/powerpoint/2010/main" xmlns="" val="29524710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Backup in case of issue with the demo</a:t>
            </a:r>
          </a:p>
          <a:p>
            <a:endParaRPr lang="en-US" dirty="0"/>
          </a:p>
        </p:txBody>
      </p:sp>
      <p:sp>
        <p:nvSpPr>
          <p:cNvPr id="4" name="Slide Number Placeholder 3"/>
          <p:cNvSpPr>
            <a:spLocks noGrp="1"/>
          </p:cNvSpPr>
          <p:nvPr>
            <p:ph type="sldNum" sz="quarter" idx="10"/>
          </p:nvPr>
        </p:nvSpPr>
        <p:spPr/>
        <p:txBody>
          <a:bodyPr/>
          <a:lstStyle/>
          <a:p>
            <a:fld id="{DC7191D3-4E4B-42E3-96E0-819975A3A0A6}" type="slidenum">
              <a:rPr lang="en-US" smtClean="0"/>
              <a:pPr/>
              <a:t>30</a:t>
            </a:fld>
            <a:endParaRPr lang="en-US"/>
          </a:p>
        </p:txBody>
      </p:sp>
    </p:spTree>
    <p:extLst>
      <p:ext uri="{BB962C8B-B14F-4D97-AF65-F5344CB8AC3E}">
        <p14:creationId xmlns:p14="http://schemas.microsoft.com/office/powerpoint/2010/main" xmlns="" val="2144915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Backup in case of issue with the demo</a:t>
            </a:r>
          </a:p>
          <a:p>
            <a:endParaRPr lang="en-US" dirty="0"/>
          </a:p>
        </p:txBody>
      </p:sp>
      <p:sp>
        <p:nvSpPr>
          <p:cNvPr id="4" name="Slide Number Placeholder 3"/>
          <p:cNvSpPr>
            <a:spLocks noGrp="1"/>
          </p:cNvSpPr>
          <p:nvPr>
            <p:ph type="sldNum" sz="quarter" idx="10"/>
          </p:nvPr>
        </p:nvSpPr>
        <p:spPr/>
        <p:txBody>
          <a:bodyPr/>
          <a:lstStyle/>
          <a:p>
            <a:fld id="{DC7191D3-4E4B-42E3-96E0-819975A3A0A6}" type="slidenum">
              <a:rPr lang="en-US" smtClean="0"/>
              <a:pPr/>
              <a:t>31</a:t>
            </a:fld>
            <a:endParaRPr lang="en-US"/>
          </a:p>
        </p:txBody>
      </p:sp>
    </p:spTree>
    <p:extLst>
      <p:ext uri="{BB962C8B-B14F-4D97-AF65-F5344CB8AC3E}">
        <p14:creationId xmlns:p14="http://schemas.microsoft.com/office/powerpoint/2010/main" xmlns="" val="33341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7191D3-4E4B-42E3-96E0-819975A3A0A6}" type="slidenum">
              <a:rPr lang="en-US" smtClean="0"/>
              <a:pPr/>
              <a:t>32</a:t>
            </a:fld>
            <a:endParaRPr lang="en-US" dirty="0"/>
          </a:p>
        </p:txBody>
      </p:sp>
    </p:spTree>
    <p:extLst>
      <p:ext uri="{BB962C8B-B14F-4D97-AF65-F5344CB8AC3E}">
        <p14:creationId xmlns:p14="http://schemas.microsoft.com/office/powerpoint/2010/main" xmlns="" val="1286783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7191D3-4E4B-42E3-96E0-819975A3A0A6}" type="slidenum">
              <a:rPr lang="en-US" smtClean="0"/>
              <a:pPr/>
              <a:t>33</a:t>
            </a:fld>
            <a:endParaRPr lang="en-US" dirty="0"/>
          </a:p>
        </p:txBody>
      </p:sp>
    </p:spTree>
    <p:extLst>
      <p:ext uri="{BB962C8B-B14F-4D97-AF65-F5344CB8AC3E}">
        <p14:creationId xmlns:p14="http://schemas.microsoft.com/office/powerpoint/2010/main" xmlns="" val="2323063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191D3-4E4B-42E3-96E0-819975A3A0A6}" type="slidenum">
              <a:rPr lang="en-US" smtClean="0"/>
              <a:pPr/>
              <a:t>3</a:t>
            </a:fld>
            <a:endParaRPr lang="en-US"/>
          </a:p>
        </p:txBody>
      </p:sp>
    </p:spTree>
    <p:extLst>
      <p:ext uri="{BB962C8B-B14F-4D97-AF65-F5344CB8AC3E}">
        <p14:creationId xmlns:p14="http://schemas.microsoft.com/office/powerpoint/2010/main" xmlns="" val="3076428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DC7191D3-4E4B-42E3-96E0-819975A3A0A6}" type="slidenum">
              <a:rPr lang="en-US" smtClean="0"/>
              <a:pPr/>
              <a:t>6</a:t>
            </a:fld>
            <a:endParaRPr lang="en-US" dirty="0"/>
          </a:p>
        </p:txBody>
      </p:sp>
    </p:spTree>
    <p:extLst>
      <p:ext uri="{BB962C8B-B14F-4D97-AF65-F5344CB8AC3E}">
        <p14:creationId xmlns:p14="http://schemas.microsoft.com/office/powerpoint/2010/main" xmlns="" val="1996059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Views can be expressed as factors, allowing investors</a:t>
            </a:r>
            <a:r>
              <a:rPr lang="en-US" baseline="0" dirty="0" smtClean="0"/>
              <a:t> to balance factors while allocating to traditional asset classes…</a:t>
            </a:r>
            <a:endParaRPr lang="en-US" dirty="0"/>
          </a:p>
        </p:txBody>
      </p:sp>
      <p:sp>
        <p:nvSpPr>
          <p:cNvPr id="4" name="Slide Number Placeholder 3"/>
          <p:cNvSpPr>
            <a:spLocks noGrp="1"/>
          </p:cNvSpPr>
          <p:nvPr>
            <p:ph type="sldNum" sz="quarter" idx="10"/>
          </p:nvPr>
        </p:nvSpPr>
        <p:spPr/>
        <p:txBody>
          <a:bodyPr/>
          <a:lstStyle/>
          <a:p>
            <a:fld id="{DC7191D3-4E4B-42E3-96E0-819975A3A0A6}" type="slidenum">
              <a:rPr lang="en-US" smtClean="0"/>
              <a:pPr/>
              <a:t>8</a:t>
            </a:fld>
            <a:endParaRPr lang="en-US"/>
          </a:p>
        </p:txBody>
      </p:sp>
    </p:spTree>
    <p:extLst>
      <p:ext uri="{BB962C8B-B14F-4D97-AF65-F5344CB8AC3E}">
        <p14:creationId xmlns:p14="http://schemas.microsoft.com/office/powerpoint/2010/main" xmlns="" val="4193996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191D3-4E4B-42E3-96E0-819975A3A0A6}" type="slidenum">
              <a:rPr lang="en-US" smtClean="0"/>
              <a:pPr/>
              <a:t>11</a:t>
            </a:fld>
            <a:endParaRPr lang="en-US"/>
          </a:p>
        </p:txBody>
      </p:sp>
    </p:spTree>
    <p:extLst>
      <p:ext uri="{BB962C8B-B14F-4D97-AF65-F5344CB8AC3E}">
        <p14:creationId xmlns:p14="http://schemas.microsoft.com/office/powerpoint/2010/main" xmlns="" val="1221457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Backup in case of issue with the demo</a:t>
            </a:r>
          </a:p>
          <a:p>
            <a:endParaRPr lang="en-US" dirty="0"/>
          </a:p>
        </p:txBody>
      </p:sp>
      <p:sp>
        <p:nvSpPr>
          <p:cNvPr id="4" name="Slide Number Placeholder 3"/>
          <p:cNvSpPr>
            <a:spLocks noGrp="1"/>
          </p:cNvSpPr>
          <p:nvPr>
            <p:ph type="sldNum" sz="quarter" idx="10"/>
          </p:nvPr>
        </p:nvSpPr>
        <p:spPr/>
        <p:txBody>
          <a:bodyPr/>
          <a:lstStyle/>
          <a:p>
            <a:fld id="{DC7191D3-4E4B-42E3-96E0-819975A3A0A6}" type="slidenum">
              <a:rPr lang="en-US" smtClean="0"/>
              <a:pPr/>
              <a:t>12</a:t>
            </a:fld>
            <a:endParaRPr lang="en-US"/>
          </a:p>
        </p:txBody>
      </p:sp>
    </p:spTree>
    <p:extLst>
      <p:ext uri="{BB962C8B-B14F-4D97-AF65-F5344CB8AC3E}">
        <p14:creationId xmlns:p14="http://schemas.microsoft.com/office/powerpoint/2010/main" xmlns="" val="900695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191D3-4E4B-42E3-96E0-819975A3A0A6}" type="slidenum">
              <a:rPr lang="en-US" smtClean="0"/>
              <a:pPr/>
              <a:t>14</a:t>
            </a:fld>
            <a:endParaRPr lang="en-US"/>
          </a:p>
        </p:txBody>
      </p:sp>
    </p:spTree>
    <p:extLst>
      <p:ext uri="{BB962C8B-B14F-4D97-AF65-F5344CB8AC3E}">
        <p14:creationId xmlns:p14="http://schemas.microsoft.com/office/powerpoint/2010/main" xmlns="" val="2216772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Backup in case of issue with the demo</a:t>
            </a:r>
          </a:p>
          <a:p>
            <a:endParaRPr lang="en-US" dirty="0"/>
          </a:p>
        </p:txBody>
      </p:sp>
      <p:sp>
        <p:nvSpPr>
          <p:cNvPr id="4" name="Slide Number Placeholder 3"/>
          <p:cNvSpPr>
            <a:spLocks noGrp="1"/>
          </p:cNvSpPr>
          <p:nvPr>
            <p:ph type="sldNum" sz="quarter" idx="10"/>
          </p:nvPr>
        </p:nvSpPr>
        <p:spPr/>
        <p:txBody>
          <a:bodyPr/>
          <a:lstStyle/>
          <a:p>
            <a:fld id="{DC7191D3-4E4B-42E3-96E0-819975A3A0A6}" type="slidenum">
              <a:rPr lang="en-US" smtClean="0"/>
              <a:pPr/>
              <a:t>15</a:t>
            </a:fld>
            <a:endParaRPr lang="en-US"/>
          </a:p>
        </p:txBody>
      </p:sp>
    </p:spTree>
    <p:extLst>
      <p:ext uri="{BB962C8B-B14F-4D97-AF65-F5344CB8AC3E}">
        <p14:creationId xmlns:p14="http://schemas.microsoft.com/office/powerpoint/2010/main" xmlns="" val="30676865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 y="0"/>
            <a:ext cx="9158604" cy="6868953"/>
          </a:xfrm>
          <a:prstGeom prst="rect">
            <a:avLst/>
          </a:prstGeom>
        </p:spPr>
      </p:pic>
      <p:sp>
        <p:nvSpPr>
          <p:cNvPr id="13" name="Title 1"/>
          <p:cNvSpPr>
            <a:spLocks noGrp="1"/>
          </p:cNvSpPr>
          <p:nvPr>
            <p:ph type="ctrTitle"/>
          </p:nvPr>
        </p:nvSpPr>
        <p:spPr>
          <a:xfrm>
            <a:off x="2518172" y="2429210"/>
            <a:ext cx="6532467" cy="917583"/>
          </a:xfrm>
        </p:spPr>
        <p:txBody>
          <a:bodyPr lIns="0" tIns="0" rIns="0" bIns="0" anchor="t" anchorCtr="0">
            <a:noAutofit/>
          </a:bodyPr>
          <a:lstStyle>
            <a:lvl1pPr>
              <a:defRPr sz="2600" b="1">
                <a:solidFill>
                  <a:srgbClr val="00467F"/>
                </a:solidFill>
                <a:latin typeface="+mj-lt"/>
                <a:ea typeface="Tahoma" pitchFamily="34" charset="0"/>
                <a:cs typeface="Tahoma" pitchFamily="34" charset="0"/>
              </a:defRPr>
            </a:lvl1pPr>
          </a:lstStyle>
          <a:p>
            <a:r>
              <a:rPr lang="en-US" smtClean="0"/>
              <a:t>Click to edit Master title style</a:t>
            </a:r>
            <a:endParaRPr/>
          </a:p>
        </p:txBody>
      </p:sp>
      <p:sp>
        <p:nvSpPr>
          <p:cNvPr id="15" name="Text Placeholder 4"/>
          <p:cNvSpPr>
            <a:spLocks noGrp="1"/>
          </p:cNvSpPr>
          <p:nvPr>
            <p:ph type="body" sz="quarter" idx="11" hasCustomPrompt="1"/>
          </p:nvPr>
        </p:nvSpPr>
        <p:spPr>
          <a:xfrm>
            <a:off x="2518172" y="3383364"/>
            <a:ext cx="6539675" cy="425450"/>
          </a:xfrm>
          <a:prstGeom prst="rect">
            <a:avLst/>
          </a:prstGeom>
        </p:spPr>
        <p:txBody>
          <a:bodyPr lIns="0" tIns="0" rIns="0" bIns="0" anchor="t" anchorCtr="0">
            <a:noAutofit/>
          </a:bodyPr>
          <a:lstStyle>
            <a:lvl1pPr>
              <a:defRPr sz="1600" b="1">
                <a:solidFill>
                  <a:schemeClr val="tx2"/>
                </a:solidFill>
                <a:latin typeface="+mj-lt"/>
              </a:defRPr>
            </a:lvl1pPr>
          </a:lstStyle>
          <a:p>
            <a:pPr lvl="0"/>
            <a:r>
              <a:rPr/>
              <a:t>Presenter Name / Title</a:t>
            </a:r>
          </a:p>
        </p:txBody>
      </p:sp>
      <p:sp>
        <p:nvSpPr>
          <p:cNvPr id="3" name="Text Placeholder 2"/>
          <p:cNvSpPr>
            <a:spLocks noGrp="1"/>
          </p:cNvSpPr>
          <p:nvPr>
            <p:ph type="body" sz="quarter" idx="12" hasCustomPrompt="1"/>
          </p:nvPr>
        </p:nvSpPr>
        <p:spPr>
          <a:xfrm>
            <a:off x="2518172" y="4054489"/>
            <a:ext cx="6547792" cy="321149"/>
          </a:xfrm>
          <a:prstGeom prst="rect">
            <a:avLst/>
          </a:prstGeom>
        </p:spPr>
        <p:txBody>
          <a:bodyPr lIns="0" tIns="0" rIns="0" bIns="0"/>
          <a:lstStyle>
            <a:lvl1pPr>
              <a:defRPr b="0"/>
            </a:lvl1pPr>
          </a:lstStyle>
          <a:p>
            <a:pPr lvl="0"/>
            <a:r>
              <a:rPr/>
              <a:t>Date</a:t>
            </a: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424950" y="6078945"/>
            <a:ext cx="1371600" cy="466707"/>
          </a:xfrm>
          <a:prstGeom prst="rect">
            <a:avLst/>
          </a:prstGeom>
        </p:spPr>
      </p:pic>
      <p:sp>
        <p:nvSpPr>
          <p:cNvPr id="8" name="Footer Placeholder 3"/>
          <p:cNvSpPr txBox="1">
            <a:spLocks/>
          </p:cNvSpPr>
          <p:nvPr userDrawn="1"/>
        </p:nvSpPr>
        <p:spPr>
          <a:xfrm>
            <a:off x="2162175" y="6181986"/>
            <a:ext cx="5267326" cy="361689"/>
          </a:xfrm>
          <a:prstGeom prst="rect">
            <a:avLst/>
          </a:prstGeom>
        </p:spPr>
        <p:txBody>
          <a:bodyPr/>
          <a:lstStyle>
            <a:defPPr>
              <a:defRPr lang="en-US"/>
            </a:defPPr>
            <a:lvl1pPr marL="0" algn="l" defTabSz="914400" rtl="0" eaLnBrk="1" latinLnBrk="0" hangingPunct="1">
              <a:defRPr lang="en-US" sz="800" kern="1200" smtClean="0">
                <a:solidFill>
                  <a:schemeClr val="tx2"/>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a:t>
            </a:r>
            <a:r>
              <a:rPr lang="en-US" smtClean="0"/>
              <a:t>2016 </a:t>
            </a:r>
            <a:r>
              <a:rPr lang="en-US" dirty="0"/>
              <a:t>BlackRock, Inc. All Rights Reserved.  BLACKROCK, BLACKROCK SOLUTIONS and ALADDIN are registered trademark of BlackRock, Inc. All other trademarks are the property of their respective owners</a:t>
            </a:r>
          </a:p>
        </p:txBody>
      </p:sp>
    </p:spTree>
    <p:extLst>
      <p:ext uri="{BB962C8B-B14F-4D97-AF65-F5344CB8AC3E}">
        <p14:creationId xmlns:p14="http://schemas.microsoft.com/office/powerpoint/2010/main" xmlns="" val="21857973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liance ">
    <p:spTree>
      <p:nvGrpSpPr>
        <p:cNvPr id="1" name=""/>
        <p:cNvGrpSpPr/>
        <p:nvPr/>
      </p:nvGrpSpPr>
      <p:grpSpPr>
        <a:xfrm>
          <a:off x="0" y="0"/>
          <a:ext cx="0" cy="0"/>
          <a:chOff x="0" y="0"/>
          <a:chExt cx="0" cy="0"/>
        </a:xfrm>
      </p:grpSpPr>
      <p:sp>
        <p:nvSpPr>
          <p:cNvPr id="15" name="Content Placeholder 14"/>
          <p:cNvSpPr>
            <a:spLocks noGrp="1"/>
          </p:cNvSpPr>
          <p:nvPr>
            <p:ph sz="quarter" idx="11" hasCustomPrompt="1"/>
          </p:nvPr>
        </p:nvSpPr>
        <p:spPr>
          <a:xfrm>
            <a:off x="315560" y="1165136"/>
            <a:ext cx="8493478" cy="4846727"/>
          </a:xfrm>
        </p:spPr>
        <p:txBody>
          <a:bodyPr>
            <a:noAutofit/>
          </a:bodyPr>
          <a:lstStyle>
            <a:lvl1pPr>
              <a:defRPr sz="800" b="0" baseline="0"/>
            </a:lvl1pPr>
            <a:lvl2pPr>
              <a:defRPr sz="800"/>
            </a:lvl2pPr>
            <a:lvl3pPr>
              <a:defRPr sz="800"/>
            </a:lvl3pPr>
            <a:lvl4pPr>
              <a:defRPr sz="800"/>
            </a:lvl4pPr>
            <a:lvl5pPr>
              <a:defRPr sz="800"/>
            </a:lvl5pPr>
          </a:lstStyle>
          <a:p>
            <a:pPr lvl="0"/>
            <a:r>
              <a:rPr lang="en-GB" dirty="0" smtClean="0"/>
              <a:t>Click to add text – (8pt Bold ). To apply bullets go to the increase / decrease list level button on the home tab.</a:t>
            </a:r>
          </a:p>
          <a:p>
            <a:pPr lvl="1"/>
            <a:r>
              <a:rPr dirty="0" smtClean="0"/>
              <a:t>Second </a:t>
            </a:r>
            <a:r>
              <a:rPr dirty="0"/>
              <a:t>level</a:t>
            </a:r>
          </a:p>
          <a:p>
            <a:pPr lvl="2"/>
            <a:r>
              <a:rPr dirty="0"/>
              <a:t>Third level</a:t>
            </a:r>
          </a:p>
          <a:p>
            <a:pPr lvl="3"/>
            <a:r>
              <a:rPr dirty="0"/>
              <a:t>Fourth level</a:t>
            </a:r>
          </a:p>
          <a:p>
            <a:pPr lvl="4"/>
            <a:r>
              <a:rPr dirty="0"/>
              <a:t>Fifth level</a:t>
            </a:r>
          </a:p>
        </p:txBody>
      </p:sp>
      <p:sp>
        <p:nvSpPr>
          <p:cNvPr id="5"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smtClean="0"/>
              <a:t>Slide title - use sentence case (18pt Bold)</a:t>
            </a:r>
            <a:endParaRPr dirty="0"/>
          </a:p>
        </p:txBody>
      </p:sp>
      <p:sp>
        <p:nvSpPr>
          <p:cNvPr id="6" name="Footer Placeholder 3"/>
          <p:cNvSpPr>
            <a:spLocks noGrp="1"/>
          </p:cNvSpPr>
          <p:nvPr>
            <p:ph type="ftr" sz="quarter" idx="10"/>
          </p:nvPr>
        </p:nvSpPr>
        <p:spPr>
          <a:xfrm>
            <a:off x="1495997" y="6593667"/>
            <a:ext cx="6134100" cy="219709"/>
          </a:xfrm>
          <a:prstGeom prst="rect">
            <a:avLst/>
          </a:prstGeom>
        </p:spPr>
        <p:txBody>
          <a:bodyPr/>
          <a:lstStyle>
            <a:lvl1pPr algn="ctr">
              <a:defRPr sz="800">
                <a:solidFill>
                  <a:schemeClr val="tx2"/>
                </a:solidFill>
              </a:defRPr>
            </a:lvl1pPr>
          </a:lstStyle>
          <a:p>
            <a:endParaRPr/>
          </a:p>
        </p:txBody>
      </p:sp>
      <p:sp>
        <p:nvSpPr>
          <p:cNvPr id="2" name="Slide Number Placeholder 1"/>
          <p:cNvSpPr>
            <a:spLocks noGrp="1"/>
          </p:cNvSpPr>
          <p:nvPr>
            <p:ph type="sldNum" sz="quarter" idx="12"/>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xmlns="" val="26591289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8" name="Picture 5"/>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auto">
          <a:xfrm>
            <a:off x="1246125" y="1693015"/>
            <a:ext cx="6365958" cy="2166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xmlns="" val="108933504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5" name="Content Placeholder 14"/>
          <p:cNvSpPr>
            <a:spLocks noGrp="1"/>
          </p:cNvSpPr>
          <p:nvPr>
            <p:ph sz="quarter" idx="11" hasCustomPrompt="1"/>
          </p:nvPr>
        </p:nvSpPr>
        <p:spPr>
          <a:xfrm>
            <a:off x="316695" y="1190626"/>
            <a:ext cx="8500458" cy="4943475"/>
          </a:xfrm>
        </p:spPr>
        <p:txBody>
          <a:bodyPr/>
          <a:lstStyle>
            <a:lvl1pPr>
              <a:defRPr/>
            </a:lvl1pPr>
            <a:lvl3pPr marL="542975" indent="-190518">
              <a:defRPr/>
            </a:lvl3pPr>
          </a:lstStyle>
          <a:p>
            <a:pPr lvl="0"/>
            <a:r>
              <a:rPr lang="en-GB" dirty="0" smtClean="0"/>
              <a:t>Click to add text – (24pt Bold ). To apply bullets go to the increase / decrease list level button on the home tab.</a:t>
            </a:r>
          </a:p>
          <a:p>
            <a:pPr lvl="1"/>
            <a:r>
              <a:rPr dirty="0" smtClean="0"/>
              <a:t>Second </a:t>
            </a:r>
            <a:r>
              <a:rPr dirty="0"/>
              <a:t>level</a:t>
            </a:r>
          </a:p>
          <a:p>
            <a:pPr lvl="2"/>
            <a:r>
              <a:rPr dirty="0"/>
              <a:t>Third level</a:t>
            </a:r>
          </a:p>
          <a:p>
            <a:pPr lvl="3"/>
            <a:r>
              <a:rPr dirty="0"/>
              <a:t>Fourth level</a:t>
            </a:r>
          </a:p>
          <a:p>
            <a:pPr lvl="4"/>
            <a:r>
              <a:rPr dirty="0"/>
              <a:t>Fifth level</a:t>
            </a:r>
          </a:p>
        </p:txBody>
      </p:sp>
      <p:sp>
        <p:nvSpPr>
          <p:cNvPr id="3" name="Text Placeholder 2"/>
          <p:cNvSpPr>
            <a:spLocks noGrp="1"/>
          </p:cNvSpPr>
          <p:nvPr>
            <p:ph type="body" sz="quarter" idx="12" hasCustomPrompt="1"/>
          </p:nvPr>
        </p:nvSpPr>
        <p:spPr>
          <a:xfrm>
            <a:off x="314236" y="6221385"/>
            <a:ext cx="8494802" cy="92333"/>
          </a:xfrm>
        </p:spPr>
        <p:txBody>
          <a:bodyPr anchor="b" anchorCtr="0">
            <a:spAutoFit/>
          </a:bodyPr>
          <a:lstStyle>
            <a:lvl1pPr>
              <a:defRPr sz="600" b="0"/>
            </a:lvl1pPr>
          </a:lstStyle>
          <a:p>
            <a:pPr lvl="0"/>
            <a:r>
              <a:rPr lang="en-GB" dirty="0" smtClean="0"/>
              <a:t>Insert source or footnote text here</a:t>
            </a:r>
            <a:endParaRPr lang="en-GB" dirty="0"/>
          </a:p>
        </p:txBody>
      </p:sp>
      <p:sp>
        <p:nvSpPr>
          <p:cNvPr id="7" name="Title Placeholder 1"/>
          <p:cNvSpPr>
            <a:spLocks noGrp="1"/>
          </p:cNvSpPr>
          <p:nvPr>
            <p:ph type="title" hasCustomPrompt="1"/>
          </p:nvPr>
        </p:nvSpPr>
        <p:spPr>
          <a:xfrm>
            <a:off x="315162" y="142930"/>
            <a:ext cx="8506095" cy="603179"/>
          </a:xfrm>
          <a:prstGeom prst="rect">
            <a:avLst/>
          </a:prstGeom>
        </p:spPr>
        <p:txBody>
          <a:bodyPr vert="horz" lIns="0" tIns="0" rIns="0" bIns="0" rtlCol="0" anchor="ctr" anchorCtr="0">
            <a:noAutofit/>
          </a:bodyPr>
          <a:lstStyle>
            <a:lvl1pPr>
              <a:defRPr/>
            </a:lvl1pPr>
          </a:lstStyle>
          <a:p>
            <a:r>
              <a:rPr lang="en-GB" dirty="0" smtClean="0"/>
              <a:t>Slide title - use sentence case (29pt Bold)</a:t>
            </a:r>
            <a:endParaRPr dirty="0"/>
          </a:p>
        </p:txBody>
      </p:sp>
      <p:sp>
        <p:nvSpPr>
          <p:cNvPr id="9" name="Footer Placeholder 3"/>
          <p:cNvSpPr>
            <a:spLocks noGrp="1"/>
          </p:cNvSpPr>
          <p:nvPr>
            <p:ph type="ftr" sz="quarter" idx="10"/>
          </p:nvPr>
        </p:nvSpPr>
        <p:spPr>
          <a:xfrm>
            <a:off x="1495997" y="6582414"/>
            <a:ext cx="6134100" cy="219709"/>
          </a:xfrm>
          <a:prstGeom prst="rect">
            <a:avLst/>
          </a:prstGeom>
        </p:spPr>
        <p:txBody>
          <a:bodyPr/>
          <a:lstStyle>
            <a:lvl1pPr algn="ctr">
              <a:defRPr sz="600">
                <a:solidFill>
                  <a:schemeClr val="tx1"/>
                </a:solidFill>
              </a:defRPr>
            </a:lvl1pPr>
          </a:lstStyle>
          <a:p>
            <a:endParaRPr lang="en-US" dirty="0"/>
          </a:p>
        </p:txBody>
      </p:sp>
      <p:sp>
        <p:nvSpPr>
          <p:cNvPr id="2" name="Slide Number Placeholder 1"/>
          <p:cNvSpPr>
            <a:spLocks noGrp="1"/>
          </p:cNvSpPr>
          <p:nvPr>
            <p:ph type="sldNum" sz="quarter" idx="13"/>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xmlns="" val="17453548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Title Only">
    <p:spTree>
      <p:nvGrpSpPr>
        <p:cNvPr id="1" name=""/>
        <p:cNvGrpSpPr/>
        <p:nvPr/>
      </p:nvGrpSpPr>
      <p:grpSpPr>
        <a:xfrm>
          <a:off x="0" y="0"/>
          <a:ext cx="0" cy="0"/>
          <a:chOff x="0" y="0"/>
          <a:chExt cx="0" cy="0"/>
        </a:xfrm>
      </p:grpSpPr>
      <p:sp>
        <p:nvSpPr>
          <p:cNvPr id="5"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smtClean="0"/>
              <a:t>Slide title - use sentence case (18pt Bold)</a:t>
            </a:r>
            <a:endParaRPr dirty="0"/>
          </a:p>
        </p:txBody>
      </p:sp>
      <p:sp>
        <p:nvSpPr>
          <p:cNvPr id="4" name="Text Placeholder 2"/>
          <p:cNvSpPr>
            <a:spLocks noGrp="1"/>
          </p:cNvSpPr>
          <p:nvPr>
            <p:ph type="body" sz="quarter" idx="12" hasCustomPrompt="1"/>
          </p:nvPr>
        </p:nvSpPr>
        <p:spPr>
          <a:xfrm>
            <a:off x="314236" y="6177678"/>
            <a:ext cx="8494802" cy="123111"/>
          </a:xfrm>
        </p:spPr>
        <p:txBody>
          <a:bodyPr wrap="square" anchor="b" anchorCtr="0">
            <a:spAutoFit/>
          </a:bodyPr>
          <a:lstStyle>
            <a:lvl1pPr>
              <a:spcBef>
                <a:spcPts val="0"/>
              </a:spcBef>
              <a:defRPr sz="800" b="0"/>
            </a:lvl1pPr>
          </a:lstStyle>
          <a:p>
            <a:pPr lvl="0"/>
            <a:r>
              <a:rPr dirty="0"/>
              <a:t>Insert source </a:t>
            </a:r>
            <a:r>
              <a:rPr lang="en-GB" dirty="0" smtClean="0"/>
              <a:t>or footnote </a:t>
            </a:r>
            <a:r>
              <a:rPr dirty="0" smtClean="0"/>
              <a:t>text </a:t>
            </a:r>
            <a:r>
              <a:rPr dirty="0"/>
              <a:t>here</a:t>
            </a:r>
          </a:p>
        </p:txBody>
      </p:sp>
      <p:sp>
        <p:nvSpPr>
          <p:cNvPr id="2" name="Slide Number Placeholder 1"/>
          <p:cNvSpPr>
            <a:spLocks noGrp="1"/>
          </p:cNvSpPr>
          <p:nvPr>
            <p:ph type="sldNum" sz="quarter" idx="13"/>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xmlns="" val="22624293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5"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smtClean="0"/>
              <a:t>Slide title - use sentence case (18pt Bold)</a:t>
            </a:r>
            <a:endParaRPr dirty="0"/>
          </a:p>
        </p:txBody>
      </p:sp>
      <p:sp>
        <p:nvSpPr>
          <p:cNvPr id="4" name="Text Placeholder 2"/>
          <p:cNvSpPr>
            <a:spLocks noGrp="1"/>
          </p:cNvSpPr>
          <p:nvPr>
            <p:ph type="body" sz="quarter" idx="12" hasCustomPrompt="1"/>
          </p:nvPr>
        </p:nvSpPr>
        <p:spPr>
          <a:xfrm>
            <a:off x="314236" y="6177678"/>
            <a:ext cx="8494802" cy="123111"/>
          </a:xfrm>
        </p:spPr>
        <p:txBody>
          <a:bodyPr wrap="square" anchor="b" anchorCtr="0">
            <a:spAutoFit/>
          </a:bodyPr>
          <a:lstStyle>
            <a:lvl1pPr>
              <a:spcBef>
                <a:spcPts val="0"/>
              </a:spcBef>
              <a:defRPr sz="800" b="0"/>
            </a:lvl1pPr>
          </a:lstStyle>
          <a:p>
            <a:pPr lvl="0"/>
            <a:r>
              <a:rPr dirty="0"/>
              <a:t>Insert source </a:t>
            </a:r>
            <a:r>
              <a:rPr lang="en-GB" dirty="0" smtClean="0"/>
              <a:t>or footnote </a:t>
            </a:r>
            <a:r>
              <a:rPr dirty="0" smtClean="0"/>
              <a:t>text </a:t>
            </a:r>
            <a:r>
              <a:rPr dirty="0"/>
              <a:t>here</a:t>
            </a:r>
          </a:p>
        </p:txBody>
      </p:sp>
      <p:sp>
        <p:nvSpPr>
          <p:cNvPr id="2" name="Slide Number Placeholder 1"/>
          <p:cNvSpPr>
            <a:spLocks noGrp="1"/>
          </p:cNvSpPr>
          <p:nvPr>
            <p:ph type="sldNum" sz="quarter" idx="13"/>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xmlns="" val="29289798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310655" y="162595"/>
            <a:ext cx="8498384" cy="596469"/>
          </a:xfrm>
        </p:spPr>
        <p:txBody>
          <a:bodyPr/>
          <a:lstStyle>
            <a:lvl1pPr>
              <a:lnSpc>
                <a:spcPts val="1568"/>
              </a:lnSpc>
              <a:defRPr sz="1429" b="1" baseline="0">
                <a:solidFill>
                  <a:srgbClr val="0079C1"/>
                </a:solidFill>
              </a:defRPr>
            </a:lvl1pPr>
          </a:lstStyle>
          <a:p>
            <a:r>
              <a:rPr lang="en-GB" dirty="0" smtClean="0"/>
              <a:t>Slide title - use sentence case (18pt Bold)</a:t>
            </a:r>
            <a:endParaRPr dirty="0"/>
          </a:p>
        </p:txBody>
      </p:sp>
      <p:sp>
        <p:nvSpPr>
          <p:cNvPr id="15" name="Content Placeholder 14"/>
          <p:cNvSpPr>
            <a:spLocks noGrp="1"/>
          </p:cNvSpPr>
          <p:nvPr>
            <p:ph sz="quarter" idx="11" hasCustomPrompt="1"/>
          </p:nvPr>
        </p:nvSpPr>
        <p:spPr>
          <a:xfrm>
            <a:off x="308581" y="1091105"/>
            <a:ext cx="8500458" cy="4937542"/>
          </a:xfrm>
        </p:spPr>
        <p:txBody>
          <a:bodyPr/>
          <a:lstStyle>
            <a:lvl1pPr>
              <a:defRPr baseline="0"/>
            </a:lvl1pPr>
            <a:lvl3pPr marL="425623" indent="-149342">
              <a:defRPr/>
            </a:lvl3pPr>
          </a:lstStyle>
          <a:p>
            <a:pPr lvl="0"/>
            <a:r>
              <a:rPr lang="en-GB" dirty="0" smtClean="0"/>
              <a:t>Click to add text – (14pt Bold ). To apply bullets go to the increase / decrease list level button on the home tab.</a:t>
            </a:r>
            <a:endParaRPr dirty="0" smtClean="0"/>
          </a:p>
          <a:p>
            <a:pPr lvl="1"/>
            <a:r>
              <a:rPr dirty="0" smtClean="0"/>
              <a:t>Second level</a:t>
            </a:r>
          </a:p>
          <a:p>
            <a:pPr lvl="2"/>
            <a:r>
              <a:rPr dirty="0" smtClean="0"/>
              <a:t>Third </a:t>
            </a:r>
            <a:r>
              <a:rPr dirty="0"/>
              <a:t>level</a:t>
            </a:r>
          </a:p>
          <a:p>
            <a:pPr lvl="3"/>
            <a:r>
              <a:rPr dirty="0"/>
              <a:t>Fourth level</a:t>
            </a:r>
          </a:p>
          <a:p>
            <a:pPr lvl="4"/>
            <a:r>
              <a:rPr dirty="0"/>
              <a:t>Fifth level</a:t>
            </a:r>
          </a:p>
        </p:txBody>
      </p:sp>
      <p:sp>
        <p:nvSpPr>
          <p:cNvPr id="7" name="Footer Placeholder 3"/>
          <p:cNvSpPr>
            <a:spLocks noGrp="1"/>
          </p:cNvSpPr>
          <p:nvPr>
            <p:ph type="ftr" sz="quarter" idx="10"/>
          </p:nvPr>
        </p:nvSpPr>
        <p:spPr>
          <a:xfrm>
            <a:off x="1495996" y="6593668"/>
            <a:ext cx="6134100" cy="219709"/>
          </a:xfrm>
          <a:prstGeom prst="rect">
            <a:avLst/>
          </a:prstGeom>
        </p:spPr>
        <p:txBody>
          <a:bodyPr/>
          <a:lstStyle>
            <a:lvl1pPr algn="ctr">
              <a:defRPr sz="643">
                <a:solidFill>
                  <a:schemeClr val="tx2"/>
                </a:solidFill>
              </a:defRPr>
            </a:lvl1pPr>
          </a:lstStyle>
          <a:p>
            <a:endParaRPr/>
          </a:p>
        </p:txBody>
      </p:sp>
      <p:sp>
        <p:nvSpPr>
          <p:cNvPr id="2" name="Slide Number Placeholder 1"/>
          <p:cNvSpPr>
            <a:spLocks noGrp="1"/>
          </p:cNvSpPr>
          <p:nvPr>
            <p:ph type="sldNum" sz="quarter" idx="13"/>
          </p:nvPr>
        </p:nvSpPr>
        <p:spPr>
          <a:xfrm>
            <a:off x="8456105" y="6591243"/>
            <a:ext cx="364921" cy="222745"/>
          </a:xfrm>
          <a:prstGeom prst="rect">
            <a:avLst/>
          </a:prstGeom>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xmlns="" val="1771324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smtClean="0"/>
              <a:t>Slide title - use sentence case (18pt Bold)</a:t>
            </a:r>
            <a:endParaRPr dirty="0"/>
          </a:p>
        </p:txBody>
      </p:sp>
      <p:sp>
        <p:nvSpPr>
          <p:cNvPr id="15" name="Content Placeholder 14"/>
          <p:cNvSpPr>
            <a:spLocks noGrp="1"/>
          </p:cNvSpPr>
          <p:nvPr>
            <p:ph sz="quarter" idx="11" hasCustomPrompt="1"/>
          </p:nvPr>
        </p:nvSpPr>
        <p:spPr>
          <a:xfrm>
            <a:off x="308580" y="1091103"/>
            <a:ext cx="8500458" cy="4937542"/>
          </a:xfrm>
        </p:spPr>
        <p:txBody>
          <a:bodyPr/>
          <a:lstStyle>
            <a:lvl1pPr>
              <a:defRPr baseline="0"/>
            </a:lvl1pPr>
            <a:lvl3pPr marL="542925" indent="-190500">
              <a:defRPr/>
            </a:lvl3pPr>
          </a:lstStyle>
          <a:p>
            <a:pPr lvl="0"/>
            <a:r>
              <a:rPr lang="en-GB" dirty="0" smtClean="0"/>
              <a:t>Click to add text – (14pt Bold ). To apply bullets go to the increase / decrease list level button on the home tab.</a:t>
            </a:r>
            <a:endParaRPr dirty="0" smtClean="0"/>
          </a:p>
          <a:p>
            <a:pPr lvl="1"/>
            <a:r>
              <a:rPr dirty="0" smtClean="0"/>
              <a:t>Second level</a:t>
            </a:r>
          </a:p>
          <a:p>
            <a:pPr lvl="2"/>
            <a:r>
              <a:rPr dirty="0" smtClean="0"/>
              <a:t>Third </a:t>
            </a:r>
            <a:r>
              <a:rPr dirty="0"/>
              <a:t>level</a:t>
            </a:r>
          </a:p>
          <a:p>
            <a:pPr lvl="3"/>
            <a:r>
              <a:rPr dirty="0"/>
              <a:t>Fourth level</a:t>
            </a:r>
          </a:p>
          <a:p>
            <a:pPr lvl="4"/>
            <a:r>
              <a:rPr dirty="0"/>
              <a:t>Fifth level</a:t>
            </a:r>
          </a:p>
        </p:txBody>
      </p:sp>
      <p:sp>
        <p:nvSpPr>
          <p:cNvPr id="5" name="Text Placeholder 2"/>
          <p:cNvSpPr>
            <a:spLocks noGrp="1"/>
          </p:cNvSpPr>
          <p:nvPr>
            <p:ph type="body" sz="quarter" idx="12" hasCustomPrompt="1"/>
          </p:nvPr>
        </p:nvSpPr>
        <p:spPr>
          <a:xfrm>
            <a:off x="314236" y="6177678"/>
            <a:ext cx="8494802" cy="123111"/>
          </a:xfrm>
        </p:spPr>
        <p:txBody>
          <a:bodyPr wrap="square" anchor="b" anchorCtr="0">
            <a:spAutoFit/>
          </a:bodyPr>
          <a:lstStyle>
            <a:lvl1pPr>
              <a:spcBef>
                <a:spcPts val="0"/>
              </a:spcBef>
              <a:defRPr sz="800" b="0"/>
            </a:lvl1pPr>
          </a:lstStyle>
          <a:p>
            <a:pPr lvl="0"/>
            <a:r>
              <a:rPr dirty="0"/>
              <a:t>Insert source </a:t>
            </a:r>
            <a:r>
              <a:rPr lang="en-GB" dirty="0" smtClean="0"/>
              <a:t>or footnote </a:t>
            </a:r>
            <a:r>
              <a:rPr dirty="0" smtClean="0"/>
              <a:t>text </a:t>
            </a:r>
            <a:r>
              <a:rPr dirty="0"/>
              <a:t>here</a:t>
            </a:r>
          </a:p>
        </p:txBody>
      </p:sp>
      <p:sp>
        <p:nvSpPr>
          <p:cNvPr id="2" name="Slide Number Placeholder 1"/>
          <p:cNvSpPr>
            <a:spLocks noGrp="1"/>
          </p:cNvSpPr>
          <p:nvPr>
            <p:ph type="sldNum" sz="quarter" idx="13"/>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xmlns="" val="23689744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310654" y="162594"/>
            <a:ext cx="8498384" cy="596469"/>
          </a:xfrm>
        </p:spPr>
        <p:txBody>
          <a:bodyPr/>
          <a:lstStyle>
            <a:lvl1pPr>
              <a:lnSpc>
                <a:spcPts val="1941"/>
              </a:lnSpc>
              <a:defRPr sz="1747" b="1" baseline="0">
                <a:solidFill>
                  <a:srgbClr val="0079C1"/>
                </a:solidFill>
              </a:defRPr>
            </a:lvl1pPr>
          </a:lstStyle>
          <a:p>
            <a:r>
              <a:rPr lang="en-GB" dirty="0"/>
              <a:t>Slide title - use sentence case (18pt Bold)</a:t>
            </a:r>
            <a:endParaRPr dirty="0"/>
          </a:p>
        </p:txBody>
      </p:sp>
      <p:sp>
        <p:nvSpPr>
          <p:cNvPr id="15" name="Content Placeholder 14"/>
          <p:cNvSpPr>
            <a:spLocks noGrp="1"/>
          </p:cNvSpPr>
          <p:nvPr>
            <p:ph sz="quarter" idx="11" hasCustomPrompt="1"/>
          </p:nvPr>
        </p:nvSpPr>
        <p:spPr>
          <a:xfrm>
            <a:off x="308580" y="1091103"/>
            <a:ext cx="8500458" cy="4937542"/>
          </a:xfrm>
        </p:spPr>
        <p:txBody>
          <a:bodyPr/>
          <a:lstStyle>
            <a:lvl1pPr>
              <a:defRPr baseline="0"/>
            </a:lvl1pPr>
            <a:lvl3pPr marL="526985" indent="-184907">
              <a:defRPr/>
            </a:lvl3pPr>
          </a:lstStyle>
          <a:p>
            <a:pPr lvl="0"/>
            <a:r>
              <a:rPr lang="en-GB" dirty="0"/>
              <a:t>Click to add text – (14pt Bold ). To apply bullets go to the increase / decrease list level button on the home tab.</a:t>
            </a:r>
            <a:endParaRPr dirty="0"/>
          </a:p>
          <a:p>
            <a:pPr lvl="1"/>
            <a:r>
              <a:rPr dirty="0"/>
              <a:t>Second level</a:t>
            </a:r>
          </a:p>
          <a:p>
            <a:pPr lvl="2"/>
            <a:r>
              <a:rPr dirty="0"/>
              <a:t>Third level</a:t>
            </a:r>
          </a:p>
          <a:p>
            <a:pPr lvl="3"/>
            <a:r>
              <a:rPr dirty="0"/>
              <a:t>Fourth level</a:t>
            </a:r>
          </a:p>
          <a:p>
            <a:pPr lvl="4"/>
            <a:r>
              <a:rPr dirty="0"/>
              <a:t>Fifth level</a:t>
            </a:r>
          </a:p>
        </p:txBody>
      </p:sp>
      <p:sp>
        <p:nvSpPr>
          <p:cNvPr id="5" name="Text Placeholder 2"/>
          <p:cNvSpPr>
            <a:spLocks noGrp="1"/>
          </p:cNvSpPr>
          <p:nvPr>
            <p:ph type="body" sz="quarter" idx="12" hasCustomPrompt="1"/>
          </p:nvPr>
        </p:nvSpPr>
        <p:spPr>
          <a:xfrm>
            <a:off x="314236" y="6177679"/>
            <a:ext cx="8494802" cy="123111"/>
          </a:xfrm>
        </p:spPr>
        <p:txBody>
          <a:bodyPr wrap="square" anchor="b" anchorCtr="0">
            <a:spAutoFit/>
          </a:bodyPr>
          <a:lstStyle>
            <a:lvl1pPr>
              <a:spcBef>
                <a:spcPts val="0"/>
              </a:spcBef>
              <a:defRPr sz="777" b="0"/>
            </a:lvl1pPr>
          </a:lstStyle>
          <a:p>
            <a:pPr lvl="0"/>
            <a:r>
              <a:rPr dirty="0"/>
              <a:t>Insert source </a:t>
            </a:r>
            <a:r>
              <a:rPr lang="en-GB" dirty="0"/>
              <a:t>or footnote </a:t>
            </a:r>
            <a:r>
              <a:rPr dirty="0"/>
              <a:t>text here</a:t>
            </a:r>
          </a:p>
        </p:txBody>
      </p:sp>
      <p:sp>
        <p:nvSpPr>
          <p:cNvPr id="7" name="Text Placeholder 2"/>
          <p:cNvSpPr>
            <a:spLocks noGrp="1"/>
          </p:cNvSpPr>
          <p:nvPr>
            <p:ph type="body" sz="quarter" idx="13" hasCustomPrompt="1"/>
          </p:nvPr>
        </p:nvSpPr>
        <p:spPr>
          <a:xfrm>
            <a:off x="7464230" y="6471989"/>
            <a:ext cx="1363663" cy="177800"/>
          </a:xfrm>
        </p:spPr>
        <p:txBody>
          <a:bodyPr anchor="ctr"/>
          <a:lstStyle>
            <a:lvl1pPr algn="r">
              <a:defRPr sz="777" b="0" baseline="0"/>
            </a:lvl1pPr>
          </a:lstStyle>
          <a:p>
            <a:pPr lvl="0"/>
            <a:r>
              <a:rPr lang="en-US" dirty="0"/>
              <a:t>Insert CARS CODE</a:t>
            </a:r>
          </a:p>
        </p:txBody>
      </p:sp>
      <p:sp>
        <p:nvSpPr>
          <p:cNvPr id="2" name="Slide Number Placeholder 1"/>
          <p:cNvSpPr>
            <a:spLocks noGrp="1"/>
          </p:cNvSpPr>
          <p:nvPr>
            <p:ph type="sldNum" sz="quarter" idx="14"/>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xmlns="" val="38031039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a:t>Slide title - use sentence case (18pt Bold)</a:t>
            </a:r>
            <a:endParaRPr dirty="0"/>
          </a:p>
        </p:txBody>
      </p:sp>
      <p:sp>
        <p:nvSpPr>
          <p:cNvPr id="15" name="Content Placeholder 14"/>
          <p:cNvSpPr>
            <a:spLocks noGrp="1"/>
          </p:cNvSpPr>
          <p:nvPr>
            <p:ph sz="quarter" idx="11" hasCustomPrompt="1"/>
          </p:nvPr>
        </p:nvSpPr>
        <p:spPr>
          <a:xfrm>
            <a:off x="308580" y="1091103"/>
            <a:ext cx="8500458" cy="4937542"/>
          </a:xfrm>
        </p:spPr>
        <p:txBody>
          <a:bodyPr/>
          <a:lstStyle>
            <a:lvl1pPr>
              <a:defRPr baseline="0"/>
            </a:lvl1pPr>
            <a:lvl3pPr marL="542925" indent="-190500">
              <a:defRPr/>
            </a:lvl3pPr>
          </a:lstStyle>
          <a:p>
            <a:pPr lvl="0"/>
            <a:r>
              <a:rPr lang="en-GB" dirty="0"/>
              <a:t>Click to add text – (14pt Bold ). To apply bullets go to the increase / decrease list level button on the home tab.</a:t>
            </a:r>
            <a:endParaRPr dirty="0"/>
          </a:p>
          <a:p>
            <a:pPr lvl="1"/>
            <a:r>
              <a:rPr dirty="0"/>
              <a:t>Second level</a:t>
            </a:r>
          </a:p>
          <a:p>
            <a:pPr lvl="2"/>
            <a:r>
              <a:rPr dirty="0"/>
              <a:t>Third level</a:t>
            </a:r>
          </a:p>
          <a:p>
            <a:pPr lvl="3"/>
            <a:r>
              <a:rPr dirty="0"/>
              <a:t>Fourth level</a:t>
            </a:r>
          </a:p>
          <a:p>
            <a:pPr lvl="4"/>
            <a:r>
              <a:rPr dirty="0"/>
              <a:t>Fifth level</a:t>
            </a:r>
          </a:p>
        </p:txBody>
      </p:sp>
      <p:sp>
        <p:nvSpPr>
          <p:cNvPr id="5" name="Text Placeholder 2"/>
          <p:cNvSpPr>
            <a:spLocks noGrp="1"/>
          </p:cNvSpPr>
          <p:nvPr>
            <p:ph type="body" sz="quarter" idx="12" hasCustomPrompt="1"/>
          </p:nvPr>
        </p:nvSpPr>
        <p:spPr>
          <a:xfrm>
            <a:off x="314236" y="6177678"/>
            <a:ext cx="8494802" cy="123111"/>
          </a:xfrm>
        </p:spPr>
        <p:txBody>
          <a:bodyPr wrap="square" anchor="b" anchorCtr="0">
            <a:spAutoFit/>
          </a:bodyPr>
          <a:lstStyle>
            <a:lvl1pPr>
              <a:spcBef>
                <a:spcPts val="0"/>
              </a:spcBef>
              <a:defRPr sz="800" b="0"/>
            </a:lvl1pPr>
          </a:lstStyle>
          <a:p>
            <a:pPr lvl="0"/>
            <a:r>
              <a:rPr dirty="0"/>
              <a:t>Insert source </a:t>
            </a:r>
            <a:r>
              <a:rPr lang="en-GB" dirty="0"/>
              <a:t>or footnote </a:t>
            </a:r>
            <a:r>
              <a:rPr dirty="0"/>
              <a:t>text here</a:t>
            </a:r>
          </a:p>
        </p:txBody>
      </p:sp>
      <p:sp>
        <p:nvSpPr>
          <p:cNvPr id="7" name="Text Placeholder 2"/>
          <p:cNvSpPr>
            <a:spLocks noGrp="1"/>
          </p:cNvSpPr>
          <p:nvPr>
            <p:ph type="body" sz="quarter" idx="13" hasCustomPrompt="1"/>
          </p:nvPr>
        </p:nvSpPr>
        <p:spPr>
          <a:xfrm>
            <a:off x="7464229" y="6471988"/>
            <a:ext cx="1363663" cy="177800"/>
          </a:xfrm>
        </p:spPr>
        <p:txBody>
          <a:bodyPr anchor="ctr"/>
          <a:lstStyle>
            <a:lvl1pPr algn="r">
              <a:defRPr sz="800" b="0" baseline="0"/>
            </a:lvl1pPr>
          </a:lstStyle>
          <a:p>
            <a:pPr lvl="0"/>
            <a:r>
              <a:rPr lang="en-US" dirty="0"/>
              <a:t>Insert CARS CODE</a:t>
            </a:r>
          </a:p>
        </p:txBody>
      </p:sp>
      <p:sp>
        <p:nvSpPr>
          <p:cNvPr id="2" name="Slide Number Placeholder 1"/>
          <p:cNvSpPr>
            <a:spLocks noGrp="1"/>
          </p:cNvSpPr>
          <p:nvPr>
            <p:ph type="sldNum" sz="quarter" idx="14"/>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xmlns="" val="13123026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Chart / table Layout">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733426" y="1895475"/>
            <a:ext cx="7662862" cy="4124325"/>
          </a:xfrm>
        </p:spPr>
        <p:txBody>
          <a:bodyPr/>
          <a:lstStyle>
            <a:lvl1pPr>
              <a:defRPr/>
            </a:lvl1pPr>
          </a:lstStyle>
          <a:p>
            <a:pPr lvl="0"/>
            <a:r>
              <a:rPr lang="en-GB" dirty="0"/>
              <a:t>Click on the icon to insert content</a:t>
            </a:r>
            <a:endParaRPr dirty="0"/>
          </a:p>
        </p:txBody>
      </p:sp>
      <p:sp>
        <p:nvSpPr>
          <p:cNvPr id="11" name="Text Placeholder 6"/>
          <p:cNvSpPr>
            <a:spLocks noGrp="1"/>
          </p:cNvSpPr>
          <p:nvPr>
            <p:ph type="body" sz="quarter" idx="14" hasCustomPrompt="1"/>
          </p:nvPr>
        </p:nvSpPr>
        <p:spPr>
          <a:xfrm>
            <a:off x="315162" y="1082675"/>
            <a:ext cx="8482013" cy="324000"/>
          </a:xfrm>
          <a:solidFill>
            <a:srgbClr val="CFD4D8"/>
          </a:solidFill>
        </p:spPr>
        <p:txBody>
          <a:bodyPr lIns="90000" tIns="36000" rIns="90000" bIns="36000" anchor="ctr" anchorCtr="0"/>
          <a:lstStyle>
            <a:lvl1pPr>
              <a:defRPr baseline="0"/>
            </a:lvl1pPr>
          </a:lstStyle>
          <a:p>
            <a:pPr lvl="0"/>
            <a:r>
              <a:rPr lang="en-GB" dirty="0"/>
              <a:t>Enter your c</a:t>
            </a:r>
            <a:r>
              <a:rPr dirty="0"/>
              <a:t>hart / </a:t>
            </a:r>
            <a:r>
              <a:rPr lang="en-GB" dirty="0"/>
              <a:t>t</a:t>
            </a:r>
            <a:r>
              <a:rPr dirty="0"/>
              <a:t>able </a:t>
            </a:r>
            <a:r>
              <a:rPr lang="en-GB" dirty="0"/>
              <a:t>title here (14pt Bold)</a:t>
            </a:r>
            <a:endParaRPr dirty="0"/>
          </a:p>
        </p:txBody>
      </p:sp>
      <p:sp>
        <p:nvSpPr>
          <p:cNvPr id="2" name="Slide Number Placeholder 1"/>
          <p:cNvSpPr>
            <a:spLocks noGrp="1"/>
          </p:cNvSpPr>
          <p:nvPr>
            <p:ph type="sldNum" sz="quarter" idx="15"/>
          </p:nvPr>
        </p:nvSpPr>
        <p:spPr>
          <a:xfrm>
            <a:off x="8456102" y="6591242"/>
            <a:ext cx="364921" cy="222745"/>
          </a:xfrm>
          <a:prstGeom prst="rect">
            <a:avLst/>
          </a:prstGeom>
        </p:spPr>
        <p:txBody>
          <a:bodyPr/>
          <a:lstStyle/>
          <a:p>
            <a:fld id="{C0531ADF-2191-45C5-9D71-08764BF86A6F}" type="slidenum">
              <a:rPr lang="en-GB" smtClean="0"/>
              <a:pPr/>
              <a:t>‹#›</a:t>
            </a:fld>
            <a:endParaRPr lang="en-GB" dirty="0"/>
          </a:p>
        </p:txBody>
      </p:sp>
      <p:sp>
        <p:nvSpPr>
          <p:cNvPr id="3" name="Title 2"/>
          <p:cNvSpPr>
            <a:spLocks noGrp="1"/>
          </p:cNvSpPr>
          <p:nvPr>
            <p:ph type="title"/>
          </p:nvPr>
        </p:nvSpPr>
        <p:spPr>
          <a:xfrm>
            <a:off x="315162" y="149369"/>
            <a:ext cx="8493876" cy="603179"/>
          </a:xfrm>
        </p:spPr>
        <p:txBody>
          <a:bodyPr/>
          <a:lstStyle/>
          <a:p>
            <a:r>
              <a:rPr lang="en-US"/>
              <a:t>Click to edit Master title style</a:t>
            </a:r>
            <a:endParaRPr lang="en-GB"/>
          </a:p>
        </p:txBody>
      </p:sp>
    </p:spTree>
    <p:extLst>
      <p:ext uri="{BB962C8B-B14F-4D97-AF65-F5344CB8AC3E}">
        <p14:creationId xmlns:p14="http://schemas.microsoft.com/office/powerpoint/2010/main" xmlns="" val="5778865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smtClean="0"/>
              <a:t>Slide title - use sentence case (18pt Bold)</a:t>
            </a:r>
            <a:endParaRPr dirty="0"/>
          </a:p>
        </p:txBody>
      </p:sp>
      <p:sp>
        <p:nvSpPr>
          <p:cNvPr id="15" name="Content Placeholder 14"/>
          <p:cNvSpPr>
            <a:spLocks noGrp="1"/>
          </p:cNvSpPr>
          <p:nvPr>
            <p:ph sz="quarter" idx="11" hasCustomPrompt="1"/>
          </p:nvPr>
        </p:nvSpPr>
        <p:spPr>
          <a:xfrm>
            <a:off x="308580" y="1091103"/>
            <a:ext cx="8500458" cy="4937542"/>
          </a:xfrm>
        </p:spPr>
        <p:txBody>
          <a:bodyPr/>
          <a:lstStyle>
            <a:lvl1pPr>
              <a:defRPr baseline="0"/>
            </a:lvl1pPr>
            <a:lvl3pPr marL="542925" indent="-190500">
              <a:defRPr/>
            </a:lvl3pPr>
          </a:lstStyle>
          <a:p>
            <a:pPr lvl="0"/>
            <a:r>
              <a:rPr lang="en-GB" dirty="0" smtClean="0"/>
              <a:t>Click to add text – (14pt Bold ). To apply bullets go to the increase / decrease list level button on the home tab.</a:t>
            </a:r>
            <a:endParaRPr dirty="0" smtClean="0"/>
          </a:p>
          <a:p>
            <a:pPr lvl="1"/>
            <a:r>
              <a:rPr dirty="0" smtClean="0"/>
              <a:t>Second level</a:t>
            </a:r>
          </a:p>
          <a:p>
            <a:pPr lvl="2"/>
            <a:r>
              <a:rPr dirty="0" smtClean="0"/>
              <a:t>Third </a:t>
            </a:r>
            <a:r>
              <a:rPr dirty="0"/>
              <a:t>level</a:t>
            </a:r>
          </a:p>
          <a:p>
            <a:pPr lvl="3"/>
            <a:r>
              <a:rPr dirty="0"/>
              <a:t>Fourth level</a:t>
            </a:r>
          </a:p>
          <a:p>
            <a:pPr lvl="4"/>
            <a:r>
              <a:rPr dirty="0"/>
              <a:t>Fifth level</a:t>
            </a:r>
          </a:p>
        </p:txBody>
      </p:sp>
      <p:sp>
        <p:nvSpPr>
          <p:cNvPr id="7" name="Footer Placeholder 3"/>
          <p:cNvSpPr>
            <a:spLocks noGrp="1"/>
          </p:cNvSpPr>
          <p:nvPr>
            <p:ph type="ftr" sz="quarter" idx="10"/>
          </p:nvPr>
        </p:nvSpPr>
        <p:spPr>
          <a:xfrm>
            <a:off x="1495997" y="6593667"/>
            <a:ext cx="6134100" cy="219709"/>
          </a:xfrm>
          <a:prstGeom prst="rect">
            <a:avLst/>
          </a:prstGeom>
        </p:spPr>
        <p:txBody>
          <a:bodyPr/>
          <a:lstStyle>
            <a:lvl1pPr algn="ctr">
              <a:defRPr sz="800">
                <a:solidFill>
                  <a:schemeClr val="tx2"/>
                </a:solidFill>
              </a:defRPr>
            </a:lvl1pPr>
          </a:lstStyle>
          <a:p>
            <a:endParaRPr/>
          </a:p>
        </p:txBody>
      </p:sp>
      <p:sp>
        <p:nvSpPr>
          <p:cNvPr id="2" name="Slide Number Placeholder 1"/>
          <p:cNvSpPr>
            <a:spLocks noGrp="1"/>
          </p:cNvSpPr>
          <p:nvPr>
            <p:ph type="sldNum" sz="quarter" idx="13"/>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xmlns="" val="34038220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a:t>Slide title - use sentence case (18pt Bold)</a:t>
            </a:r>
            <a:endParaRPr dirty="0"/>
          </a:p>
        </p:txBody>
      </p:sp>
      <p:sp>
        <p:nvSpPr>
          <p:cNvPr id="15" name="Content Placeholder 14"/>
          <p:cNvSpPr>
            <a:spLocks noGrp="1"/>
          </p:cNvSpPr>
          <p:nvPr>
            <p:ph sz="quarter" idx="11" hasCustomPrompt="1"/>
          </p:nvPr>
        </p:nvSpPr>
        <p:spPr>
          <a:xfrm>
            <a:off x="308580" y="1091103"/>
            <a:ext cx="8500458" cy="4937542"/>
          </a:xfrm>
        </p:spPr>
        <p:txBody>
          <a:bodyPr/>
          <a:lstStyle>
            <a:lvl1pPr>
              <a:defRPr baseline="0"/>
            </a:lvl1pPr>
            <a:lvl3pPr marL="542925" indent="-190500">
              <a:defRPr/>
            </a:lvl3pPr>
          </a:lstStyle>
          <a:p>
            <a:pPr lvl="0"/>
            <a:r>
              <a:rPr lang="en-GB" dirty="0"/>
              <a:t>Click to add text – (14pt Bold ). To apply bullets go to the increase / decrease list level button on the home tab.</a:t>
            </a:r>
            <a:endParaRPr dirty="0"/>
          </a:p>
          <a:p>
            <a:pPr lvl="1"/>
            <a:r>
              <a:rPr dirty="0"/>
              <a:t>Second level</a:t>
            </a:r>
          </a:p>
          <a:p>
            <a:pPr lvl="2"/>
            <a:r>
              <a:rPr dirty="0"/>
              <a:t>Third level</a:t>
            </a:r>
          </a:p>
          <a:p>
            <a:pPr lvl="3"/>
            <a:r>
              <a:rPr dirty="0"/>
              <a:t>Fourth level</a:t>
            </a:r>
          </a:p>
          <a:p>
            <a:pPr lvl="4"/>
            <a:r>
              <a:rPr dirty="0"/>
              <a:t>Fifth level</a:t>
            </a:r>
          </a:p>
        </p:txBody>
      </p:sp>
      <p:sp>
        <p:nvSpPr>
          <p:cNvPr id="5" name="Text Placeholder 2"/>
          <p:cNvSpPr>
            <a:spLocks noGrp="1"/>
          </p:cNvSpPr>
          <p:nvPr>
            <p:ph type="body" sz="quarter" idx="12" hasCustomPrompt="1"/>
          </p:nvPr>
        </p:nvSpPr>
        <p:spPr>
          <a:xfrm>
            <a:off x="314236" y="6177678"/>
            <a:ext cx="8494802" cy="123111"/>
          </a:xfrm>
        </p:spPr>
        <p:txBody>
          <a:bodyPr wrap="square" anchor="b" anchorCtr="0">
            <a:spAutoFit/>
          </a:bodyPr>
          <a:lstStyle>
            <a:lvl1pPr>
              <a:spcBef>
                <a:spcPts val="0"/>
              </a:spcBef>
              <a:defRPr sz="800" b="0"/>
            </a:lvl1pPr>
          </a:lstStyle>
          <a:p>
            <a:pPr lvl="0"/>
            <a:r>
              <a:rPr dirty="0"/>
              <a:t>Insert source </a:t>
            </a:r>
            <a:r>
              <a:rPr lang="en-GB" dirty="0"/>
              <a:t>or footnote </a:t>
            </a:r>
            <a:r>
              <a:rPr dirty="0"/>
              <a:t>text here</a:t>
            </a:r>
          </a:p>
        </p:txBody>
      </p:sp>
      <p:sp>
        <p:nvSpPr>
          <p:cNvPr id="7" name="Text Placeholder 2"/>
          <p:cNvSpPr>
            <a:spLocks noGrp="1"/>
          </p:cNvSpPr>
          <p:nvPr>
            <p:ph type="body" sz="quarter" idx="13" hasCustomPrompt="1"/>
          </p:nvPr>
        </p:nvSpPr>
        <p:spPr>
          <a:xfrm>
            <a:off x="7464229" y="6471988"/>
            <a:ext cx="1363663" cy="177800"/>
          </a:xfrm>
        </p:spPr>
        <p:txBody>
          <a:bodyPr anchor="ctr"/>
          <a:lstStyle>
            <a:lvl1pPr algn="r">
              <a:defRPr sz="800" b="0" baseline="0"/>
            </a:lvl1pPr>
          </a:lstStyle>
          <a:p>
            <a:pPr lvl="0"/>
            <a:r>
              <a:rPr lang="en-US" dirty="0"/>
              <a:t>Insert CARS CODE</a:t>
            </a:r>
          </a:p>
        </p:txBody>
      </p:sp>
      <p:sp>
        <p:nvSpPr>
          <p:cNvPr id="2" name="Slide Number Placeholder 1"/>
          <p:cNvSpPr>
            <a:spLocks noGrp="1"/>
          </p:cNvSpPr>
          <p:nvPr>
            <p:ph type="sldNum" sz="quarter" idx="14"/>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xmlns="" val="26608122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smtClean="0"/>
              <a:t>Slide title - use sentence case (18pt Bold)</a:t>
            </a:r>
            <a:endParaRPr dirty="0"/>
          </a:p>
        </p:txBody>
      </p:sp>
      <p:sp>
        <p:nvSpPr>
          <p:cNvPr id="15" name="Content Placeholder 14"/>
          <p:cNvSpPr>
            <a:spLocks noGrp="1"/>
          </p:cNvSpPr>
          <p:nvPr>
            <p:ph sz="quarter" idx="11" hasCustomPrompt="1"/>
          </p:nvPr>
        </p:nvSpPr>
        <p:spPr>
          <a:xfrm>
            <a:off x="308580" y="1091103"/>
            <a:ext cx="8500458" cy="4937542"/>
          </a:xfrm>
        </p:spPr>
        <p:txBody>
          <a:bodyPr/>
          <a:lstStyle>
            <a:lvl1pPr>
              <a:defRPr baseline="0"/>
            </a:lvl1pPr>
            <a:lvl3pPr marL="542925" indent="-190500">
              <a:defRPr/>
            </a:lvl3pPr>
          </a:lstStyle>
          <a:p>
            <a:pPr lvl="0"/>
            <a:r>
              <a:rPr lang="en-GB" dirty="0" smtClean="0"/>
              <a:t>Click to add text – (14pt Bold ). To apply bullets go to the increase / decrease list level button on the home tab.</a:t>
            </a:r>
            <a:endParaRPr dirty="0" smtClean="0"/>
          </a:p>
          <a:p>
            <a:pPr lvl="1"/>
            <a:r>
              <a:rPr dirty="0" smtClean="0"/>
              <a:t>Second level</a:t>
            </a:r>
          </a:p>
          <a:p>
            <a:pPr lvl="2"/>
            <a:r>
              <a:rPr dirty="0" smtClean="0"/>
              <a:t>Third </a:t>
            </a:r>
            <a:r>
              <a:rPr dirty="0"/>
              <a:t>level</a:t>
            </a:r>
          </a:p>
          <a:p>
            <a:pPr lvl="3"/>
            <a:r>
              <a:rPr dirty="0"/>
              <a:t>Fourth level</a:t>
            </a:r>
          </a:p>
          <a:p>
            <a:pPr lvl="4"/>
            <a:r>
              <a:rPr dirty="0"/>
              <a:t>Fifth level</a:t>
            </a:r>
          </a:p>
        </p:txBody>
      </p:sp>
      <p:sp>
        <p:nvSpPr>
          <p:cNvPr id="5" name="Text Placeholder 2"/>
          <p:cNvSpPr>
            <a:spLocks noGrp="1"/>
          </p:cNvSpPr>
          <p:nvPr>
            <p:ph type="body" sz="quarter" idx="12" hasCustomPrompt="1"/>
          </p:nvPr>
        </p:nvSpPr>
        <p:spPr>
          <a:xfrm>
            <a:off x="314236" y="6177678"/>
            <a:ext cx="8494802" cy="123111"/>
          </a:xfrm>
        </p:spPr>
        <p:txBody>
          <a:bodyPr wrap="square" anchor="b" anchorCtr="0">
            <a:spAutoFit/>
          </a:bodyPr>
          <a:lstStyle>
            <a:lvl1pPr>
              <a:spcBef>
                <a:spcPts val="0"/>
              </a:spcBef>
              <a:defRPr sz="800" b="0"/>
            </a:lvl1pPr>
          </a:lstStyle>
          <a:p>
            <a:pPr lvl="0"/>
            <a:r>
              <a:rPr dirty="0"/>
              <a:t>Insert source </a:t>
            </a:r>
            <a:r>
              <a:rPr lang="en-GB" dirty="0" smtClean="0"/>
              <a:t>or footnote </a:t>
            </a:r>
            <a:r>
              <a:rPr dirty="0" smtClean="0"/>
              <a:t>text </a:t>
            </a:r>
            <a:r>
              <a:rPr dirty="0"/>
              <a:t>here</a:t>
            </a:r>
          </a:p>
        </p:txBody>
      </p:sp>
      <p:sp>
        <p:nvSpPr>
          <p:cNvPr id="2" name="Slide Number Placeholder 1"/>
          <p:cNvSpPr>
            <a:spLocks noGrp="1"/>
          </p:cNvSpPr>
          <p:nvPr>
            <p:ph type="sldNum" sz="quarter" idx="13"/>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xmlns="" val="28756352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smtClean="0"/>
              <a:t>Slide title - use sentence case (18pt Bold)</a:t>
            </a:r>
            <a:endParaRPr dirty="0"/>
          </a:p>
        </p:txBody>
      </p:sp>
      <p:sp>
        <p:nvSpPr>
          <p:cNvPr id="15" name="Content Placeholder 14"/>
          <p:cNvSpPr>
            <a:spLocks noGrp="1"/>
          </p:cNvSpPr>
          <p:nvPr>
            <p:ph sz="quarter" idx="11" hasCustomPrompt="1"/>
          </p:nvPr>
        </p:nvSpPr>
        <p:spPr>
          <a:xfrm>
            <a:off x="308580" y="1091103"/>
            <a:ext cx="8500458" cy="4937542"/>
          </a:xfrm>
        </p:spPr>
        <p:txBody>
          <a:bodyPr/>
          <a:lstStyle>
            <a:lvl1pPr>
              <a:defRPr baseline="0"/>
            </a:lvl1pPr>
            <a:lvl3pPr marL="542925" indent="-190500">
              <a:defRPr/>
            </a:lvl3pPr>
          </a:lstStyle>
          <a:p>
            <a:pPr lvl="0"/>
            <a:r>
              <a:rPr lang="en-GB" dirty="0" smtClean="0"/>
              <a:t>Click to add text – (14pt Bold ). To apply bullets go to the increase / decrease list level button on the home tab.</a:t>
            </a:r>
            <a:endParaRPr dirty="0" smtClean="0"/>
          </a:p>
          <a:p>
            <a:pPr lvl="1"/>
            <a:r>
              <a:rPr dirty="0" smtClean="0"/>
              <a:t>Second level</a:t>
            </a:r>
          </a:p>
          <a:p>
            <a:pPr lvl="2"/>
            <a:r>
              <a:rPr dirty="0" smtClean="0"/>
              <a:t>Third </a:t>
            </a:r>
            <a:r>
              <a:rPr dirty="0"/>
              <a:t>level</a:t>
            </a:r>
          </a:p>
          <a:p>
            <a:pPr lvl="3"/>
            <a:r>
              <a:rPr dirty="0"/>
              <a:t>Fourth level</a:t>
            </a:r>
          </a:p>
          <a:p>
            <a:pPr lvl="4"/>
            <a:r>
              <a:rPr dirty="0"/>
              <a:t>Fifth level</a:t>
            </a:r>
          </a:p>
        </p:txBody>
      </p:sp>
      <p:sp>
        <p:nvSpPr>
          <p:cNvPr id="5" name="Text Placeholder 2"/>
          <p:cNvSpPr>
            <a:spLocks noGrp="1"/>
          </p:cNvSpPr>
          <p:nvPr>
            <p:ph type="body" sz="quarter" idx="12" hasCustomPrompt="1"/>
          </p:nvPr>
        </p:nvSpPr>
        <p:spPr>
          <a:xfrm>
            <a:off x="314236" y="6177678"/>
            <a:ext cx="8494802" cy="123111"/>
          </a:xfrm>
        </p:spPr>
        <p:txBody>
          <a:bodyPr wrap="square" anchor="b" anchorCtr="0">
            <a:spAutoFit/>
          </a:bodyPr>
          <a:lstStyle>
            <a:lvl1pPr>
              <a:spcBef>
                <a:spcPts val="0"/>
              </a:spcBef>
              <a:defRPr sz="800" b="0"/>
            </a:lvl1pPr>
          </a:lstStyle>
          <a:p>
            <a:pPr lvl="0"/>
            <a:r>
              <a:rPr dirty="0"/>
              <a:t>Insert source </a:t>
            </a:r>
            <a:r>
              <a:rPr lang="en-GB" dirty="0" smtClean="0"/>
              <a:t>or footnote </a:t>
            </a:r>
            <a:r>
              <a:rPr dirty="0" smtClean="0"/>
              <a:t>text </a:t>
            </a:r>
            <a:r>
              <a:rPr dirty="0"/>
              <a:t>here</a:t>
            </a:r>
          </a:p>
        </p:txBody>
      </p:sp>
      <p:sp>
        <p:nvSpPr>
          <p:cNvPr id="2" name="Slide Number Placeholder 1"/>
          <p:cNvSpPr>
            <a:spLocks noGrp="1"/>
          </p:cNvSpPr>
          <p:nvPr>
            <p:ph type="sldNum" sz="quarter" idx="13"/>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xmlns="" val="18250907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smtClean="0"/>
              <a:t>Slide title - use sentence case (18pt Bold)</a:t>
            </a:r>
            <a:endParaRPr dirty="0"/>
          </a:p>
        </p:txBody>
      </p:sp>
      <p:sp>
        <p:nvSpPr>
          <p:cNvPr id="15" name="Content Placeholder 14"/>
          <p:cNvSpPr>
            <a:spLocks noGrp="1"/>
          </p:cNvSpPr>
          <p:nvPr>
            <p:ph sz="quarter" idx="11" hasCustomPrompt="1"/>
          </p:nvPr>
        </p:nvSpPr>
        <p:spPr>
          <a:xfrm>
            <a:off x="308580" y="1091103"/>
            <a:ext cx="8500458" cy="4937542"/>
          </a:xfrm>
        </p:spPr>
        <p:txBody>
          <a:bodyPr/>
          <a:lstStyle>
            <a:lvl1pPr>
              <a:defRPr baseline="0"/>
            </a:lvl1pPr>
            <a:lvl3pPr marL="542925" indent="-190500">
              <a:defRPr/>
            </a:lvl3pPr>
          </a:lstStyle>
          <a:p>
            <a:pPr lvl="0"/>
            <a:r>
              <a:rPr lang="en-GB" dirty="0" smtClean="0"/>
              <a:t>Click to add text – (14pt Bold ). To apply bullets go to the increase / decrease list level button on the home tab.</a:t>
            </a:r>
            <a:endParaRPr dirty="0" smtClean="0"/>
          </a:p>
          <a:p>
            <a:pPr lvl="1"/>
            <a:r>
              <a:rPr dirty="0" smtClean="0"/>
              <a:t>Second level</a:t>
            </a:r>
          </a:p>
          <a:p>
            <a:pPr lvl="2"/>
            <a:r>
              <a:rPr dirty="0" smtClean="0"/>
              <a:t>Third </a:t>
            </a:r>
            <a:r>
              <a:rPr dirty="0"/>
              <a:t>level</a:t>
            </a:r>
          </a:p>
          <a:p>
            <a:pPr lvl="3"/>
            <a:r>
              <a:rPr dirty="0"/>
              <a:t>Fourth level</a:t>
            </a:r>
          </a:p>
          <a:p>
            <a:pPr lvl="4"/>
            <a:r>
              <a:rPr dirty="0"/>
              <a:t>Fifth level</a:t>
            </a:r>
          </a:p>
        </p:txBody>
      </p:sp>
      <p:sp>
        <p:nvSpPr>
          <p:cNvPr id="5" name="Text Placeholder 2"/>
          <p:cNvSpPr>
            <a:spLocks noGrp="1"/>
          </p:cNvSpPr>
          <p:nvPr>
            <p:ph type="body" sz="quarter" idx="12" hasCustomPrompt="1"/>
          </p:nvPr>
        </p:nvSpPr>
        <p:spPr>
          <a:xfrm>
            <a:off x="314236" y="6177678"/>
            <a:ext cx="8494802" cy="123111"/>
          </a:xfrm>
        </p:spPr>
        <p:txBody>
          <a:bodyPr wrap="square" anchor="b" anchorCtr="0">
            <a:spAutoFit/>
          </a:bodyPr>
          <a:lstStyle>
            <a:lvl1pPr>
              <a:spcBef>
                <a:spcPts val="0"/>
              </a:spcBef>
              <a:defRPr sz="800" b="0"/>
            </a:lvl1pPr>
          </a:lstStyle>
          <a:p>
            <a:pPr lvl="0"/>
            <a:r>
              <a:rPr dirty="0"/>
              <a:t>Insert source </a:t>
            </a:r>
            <a:r>
              <a:rPr lang="en-GB" dirty="0" smtClean="0"/>
              <a:t>or footnote </a:t>
            </a:r>
            <a:r>
              <a:rPr dirty="0" smtClean="0"/>
              <a:t>text </a:t>
            </a:r>
            <a:r>
              <a:rPr dirty="0"/>
              <a:t>here</a:t>
            </a:r>
          </a:p>
        </p:txBody>
      </p:sp>
      <p:sp>
        <p:nvSpPr>
          <p:cNvPr id="2" name="Slide Number Placeholder 1"/>
          <p:cNvSpPr>
            <a:spLocks noGrp="1"/>
          </p:cNvSpPr>
          <p:nvPr>
            <p:ph type="sldNum" sz="quarter" idx="13"/>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xmlns="" val="15145994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Compliance ">
    <p:spTree>
      <p:nvGrpSpPr>
        <p:cNvPr id="1" name=""/>
        <p:cNvGrpSpPr/>
        <p:nvPr/>
      </p:nvGrpSpPr>
      <p:grpSpPr>
        <a:xfrm>
          <a:off x="0" y="0"/>
          <a:ext cx="0" cy="0"/>
          <a:chOff x="0" y="0"/>
          <a:chExt cx="0" cy="0"/>
        </a:xfrm>
      </p:grpSpPr>
      <p:sp>
        <p:nvSpPr>
          <p:cNvPr id="15" name="Content Placeholder 14"/>
          <p:cNvSpPr>
            <a:spLocks noGrp="1"/>
          </p:cNvSpPr>
          <p:nvPr>
            <p:ph sz="quarter" idx="11" hasCustomPrompt="1"/>
          </p:nvPr>
        </p:nvSpPr>
        <p:spPr>
          <a:xfrm>
            <a:off x="315560" y="1165136"/>
            <a:ext cx="8493478" cy="4846727"/>
          </a:xfrm>
        </p:spPr>
        <p:txBody>
          <a:bodyPr>
            <a:noAutofit/>
          </a:bodyPr>
          <a:lstStyle>
            <a:lvl1pPr>
              <a:defRPr sz="800" b="0" baseline="0"/>
            </a:lvl1pPr>
            <a:lvl2pPr>
              <a:defRPr sz="800"/>
            </a:lvl2pPr>
            <a:lvl3pPr>
              <a:defRPr sz="800"/>
            </a:lvl3pPr>
            <a:lvl4pPr>
              <a:defRPr sz="800"/>
            </a:lvl4pPr>
            <a:lvl5pPr>
              <a:defRPr sz="800"/>
            </a:lvl5pPr>
          </a:lstStyle>
          <a:p>
            <a:pPr lvl="0"/>
            <a:r>
              <a:rPr lang="en-GB" dirty="0" smtClean="0"/>
              <a:t>Click to add text – (8pt Bold ). To apply bullets go to the increase / decrease list level button on the home tab.</a:t>
            </a:r>
          </a:p>
          <a:p>
            <a:pPr lvl="1"/>
            <a:r>
              <a:rPr dirty="0" smtClean="0"/>
              <a:t>Second </a:t>
            </a:r>
            <a:r>
              <a:rPr dirty="0"/>
              <a:t>level</a:t>
            </a:r>
          </a:p>
          <a:p>
            <a:pPr lvl="2"/>
            <a:r>
              <a:rPr dirty="0"/>
              <a:t>Third level</a:t>
            </a:r>
          </a:p>
          <a:p>
            <a:pPr lvl="3"/>
            <a:r>
              <a:rPr dirty="0"/>
              <a:t>Fourth level</a:t>
            </a:r>
          </a:p>
          <a:p>
            <a:pPr lvl="4"/>
            <a:r>
              <a:rPr dirty="0"/>
              <a:t>Fifth level</a:t>
            </a:r>
          </a:p>
        </p:txBody>
      </p:sp>
      <p:sp>
        <p:nvSpPr>
          <p:cNvPr id="5"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smtClean="0"/>
              <a:t>Slide title - use sentence case (18pt Bold)</a:t>
            </a:r>
            <a:endParaRPr dirty="0"/>
          </a:p>
        </p:txBody>
      </p:sp>
      <p:sp>
        <p:nvSpPr>
          <p:cNvPr id="6" name="Text Placeholder 2"/>
          <p:cNvSpPr>
            <a:spLocks noGrp="1"/>
          </p:cNvSpPr>
          <p:nvPr>
            <p:ph type="body" sz="quarter" idx="12" hasCustomPrompt="1"/>
          </p:nvPr>
        </p:nvSpPr>
        <p:spPr>
          <a:xfrm>
            <a:off x="314236" y="6177678"/>
            <a:ext cx="8494802" cy="123111"/>
          </a:xfrm>
        </p:spPr>
        <p:txBody>
          <a:bodyPr wrap="square" anchor="b" anchorCtr="0">
            <a:spAutoFit/>
          </a:bodyPr>
          <a:lstStyle>
            <a:lvl1pPr>
              <a:spcBef>
                <a:spcPts val="0"/>
              </a:spcBef>
              <a:defRPr sz="800" b="0"/>
            </a:lvl1pPr>
          </a:lstStyle>
          <a:p>
            <a:pPr lvl="0"/>
            <a:r>
              <a:rPr dirty="0"/>
              <a:t>Insert source </a:t>
            </a:r>
            <a:r>
              <a:rPr lang="en-GB" dirty="0" smtClean="0"/>
              <a:t>or footnote </a:t>
            </a:r>
            <a:r>
              <a:rPr dirty="0" smtClean="0"/>
              <a:t>text </a:t>
            </a:r>
            <a:r>
              <a:rPr dirty="0"/>
              <a:t>here</a:t>
            </a:r>
          </a:p>
        </p:txBody>
      </p:sp>
    </p:spTree>
    <p:extLst>
      <p:ext uri="{BB962C8B-B14F-4D97-AF65-F5344CB8AC3E}">
        <p14:creationId xmlns:p14="http://schemas.microsoft.com/office/powerpoint/2010/main" xmlns="" val="5453494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6_Compliance ">
    <p:spTree>
      <p:nvGrpSpPr>
        <p:cNvPr id="1" name=""/>
        <p:cNvGrpSpPr/>
        <p:nvPr/>
      </p:nvGrpSpPr>
      <p:grpSpPr>
        <a:xfrm>
          <a:off x="0" y="0"/>
          <a:ext cx="0" cy="0"/>
          <a:chOff x="0" y="0"/>
          <a:chExt cx="0" cy="0"/>
        </a:xfrm>
      </p:grpSpPr>
      <p:sp>
        <p:nvSpPr>
          <p:cNvPr id="15" name="Content Placeholder 14"/>
          <p:cNvSpPr>
            <a:spLocks noGrp="1"/>
          </p:cNvSpPr>
          <p:nvPr>
            <p:ph sz="quarter" idx="11" hasCustomPrompt="1"/>
          </p:nvPr>
        </p:nvSpPr>
        <p:spPr>
          <a:xfrm>
            <a:off x="315560" y="1165136"/>
            <a:ext cx="8493478" cy="4846727"/>
          </a:xfrm>
        </p:spPr>
        <p:txBody>
          <a:bodyPr>
            <a:noAutofit/>
          </a:bodyPr>
          <a:lstStyle>
            <a:lvl1pPr>
              <a:defRPr sz="800" b="0" baseline="0"/>
            </a:lvl1pPr>
            <a:lvl2pPr>
              <a:defRPr sz="800"/>
            </a:lvl2pPr>
            <a:lvl3pPr>
              <a:defRPr sz="800"/>
            </a:lvl3pPr>
            <a:lvl4pPr>
              <a:defRPr sz="800"/>
            </a:lvl4pPr>
            <a:lvl5pPr>
              <a:defRPr sz="800"/>
            </a:lvl5pPr>
          </a:lstStyle>
          <a:p>
            <a:pPr lvl="0"/>
            <a:r>
              <a:rPr lang="en-GB" dirty="0" smtClean="0"/>
              <a:t>Click to add text – (8pt Bold ). To apply bullets go to the increase / decrease list level button on the home tab.</a:t>
            </a:r>
          </a:p>
          <a:p>
            <a:pPr lvl="1"/>
            <a:r>
              <a:rPr dirty="0" smtClean="0"/>
              <a:t>Second </a:t>
            </a:r>
            <a:r>
              <a:rPr dirty="0"/>
              <a:t>level</a:t>
            </a:r>
          </a:p>
          <a:p>
            <a:pPr lvl="2"/>
            <a:r>
              <a:rPr dirty="0"/>
              <a:t>Third level</a:t>
            </a:r>
          </a:p>
          <a:p>
            <a:pPr lvl="3"/>
            <a:r>
              <a:rPr dirty="0"/>
              <a:t>Fourth level</a:t>
            </a:r>
          </a:p>
          <a:p>
            <a:pPr lvl="4"/>
            <a:r>
              <a:rPr dirty="0"/>
              <a:t>Fifth level</a:t>
            </a:r>
          </a:p>
        </p:txBody>
      </p:sp>
      <p:sp>
        <p:nvSpPr>
          <p:cNvPr id="5"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smtClean="0"/>
              <a:t>Slide title - use sentence case (18pt Bold)</a:t>
            </a:r>
            <a:endParaRPr dirty="0"/>
          </a:p>
        </p:txBody>
      </p:sp>
      <p:sp>
        <p:nvSpPr>
          <p:cNvPr id="6" name="Text Placeholder 2"/>
          <p:cNvSpPr>
            <a:spLocks noGrp="1"/>
          </p:cNvSpPr>
          <p:nvPr>
            <p:ph type="body" sz="quarter" idx="12" hasCustomPrompt="1"/>
          </p:nvPr>
        </p:nvSpPr>
        <p:spPr>
          <a:xfrm>
            <a:off x="314236" y="6177678"/>
            <a:ext cx="8494802" cy="123111"/>
          </a:xfrm>
        </p:spPr>
        <p:txBody>
          <a:bodyPr wrap="square" anchor="b" anchorCtr="0">
            <a:spAutoFit/>
          </a:bodyPr>
          <a:lstStyle>
            <a:lvl1pPr>
              <a:spcBef>
                <a:spcPts val="0"/>
              </a:spcBef>
              <a:defRPr sz="800" b="0"/>
            </a:lvl1pPr>
          </a:lstStyle>
          <a:p>
            <a:pPr lvl="0"/>
            <a:r>
              <a:rPr dirty="0"/>
              <a:t>Insert source </a:t>
            </a:r>
            <a:r>
              <a:rPr lang="en-GB" dirty="0" smtClean="0"/>
              <a:t>or footnote </a:t>
            </a:r>
            <a:r>
              <a:rPr dirty="0" smtClean="0"/>
              <a:t>text </a:t>
            </a:r>
            <a:r>
              <a:rPr dirty="0"/>
              <a:t>here</a:t>
            </a:r>
          </a:p>
        </p:txBody>
      </p:sp>
    </p:spTree>
    <p:extLst>
      <p:ext uri="{BB962C8B-B14F-4D97-AF65-F5344CB8AC3E}">
        <p14:creationId xmlns:p14="http://schemas.microsoft.com/office/powerpoint/2010/main" xmlns="" val="203209117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smtClean="0"/>
              <a:t>Slide title - use sentence case (18pt Bold)</a:t>
            </a:r>
            <a:endParaRPr dirty="0"/>
          </a:p>
        </p:txBody>
      </p:sp>
      <p:sp>
        <p:nvSpPr>
          <p:cNvPr id="7" name="Footer Placeholder 3"/>
          <p:cNvSpPr>
            <a:spLocks noGrp="1"/>
          </p:cNvSpPr>
          <p:nvPr>
            <p:ph type="ftr" sz="quarter" idx="10"/>
          </p:nvPr>
        </p:nvSpPr>
        <p:spPr>
          <a:xfrm>
            <a:off x="1495997" y="6593667"/>
            <a:ext cx="6134100" cy="219709"/>
          </a:xfrm>
          <a:prstGeom prst="rect">
            <a:avLst/>
          </a:prstGeom>
        </p:spPr>
        <p:txBody>
          <a:bodyPr/>
          <a:lstStyle>
            <a:lvl1pPr algn="ctr">
              <a:defRPr sz="800">
                <a:solidFill>
                  <a:schemeClr val="tx2"/>
                </a:solidFill>
              </a:defRPr>
            </a:lvl1pPr>
          </a:lstStyle>
          <a:p>
            <a:endParaRPr/>
          </a:p>
        </p:txBody>
      </p:sp>
      <p:sp>
        <p:nvSpPr>
          <p:cNvPr id="2" name="Slide Number Placeholder 1"/>
          <p:cNvSpPr>
            <a:spLocks noGrp="1"/>
          </p:cNvSpPr>
          <p:nvPr>
            <p:ph type="sldNum" sz="quarter" idx="13"/>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xmlns="" val="1495254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3" name="Content Placeholder 2"/>
          <p:cNvSpPr>
            <a:spLocks noGrp="1"/>
          </p:cNvSpPr>
          <p:nvPr>
            <p:ph sz="quarter" idx="15" hasCustomPrompt="1"/>
          </p:nvPr>
        </p:nvSpPr>
        <p:spPr>
          <a:xfrm>
            <a:off x="311150" y="1085851"/>
            <a:ext cx="4071938" cy="4935538"/>
          </a:xfrm>
        </p:spPr>
        <p:txBody>
          <a:bodyPr/>
          <a:lstStyle/>
          <a:p>
            <a:pPr lvl="0"/>
            <a:r>
              <a:rPr lang="en-GB" dirty="0" smtClean="0"/>
              <a:t>Click to add text – (14pt Bold ). To apply bullets go to the increase / decrease list level button on the home tab.</a:t>
            </a:r>
          </a:p>
          <a:p>
            <a:pPr lvl="1"/>
            <a:r>
              <a:rPr dirty="0" smtClean="0"/>
              <a:t>Second </a:t>
            </a:r>
            <a:r>
              <a:rPr dirty="0"/>
              <a:t>level</a:t>
            </a:r>
          </a:p>
          <a:p>
            <a:pPr lvl="2"/>
            <a:r>
              <a:rPr dirty="0"/>
              <a:t>Third level</a:t>
            </a:r>
          </a:p>
          <a:p>
            <a:pPr lvl="3"/>
            <a:r>
              <a:rPr dirty="0"/>
              <a:t>Fourth level</a:t>
            </a:r>
          </a:p>
          <a:p>
            <a:pPr lvl="4"/>
            <a:r>
              <a:rPr dirty="0"/>
              <a:t>Fifth level</a:t>
            </a:r>
          </a:p>
        </p:txBody>
      </p:sp>
      <p:sp>
        <p:nvSpPr>
          <p:cNvPr id="15" name="Content Placeholder 2"/>
          <p:cNvSpPr>
            <a:spLocks noGrp="1"/>
          </p:cNvSpPr>
          <p:nvPr>
            <p:ph sz="quarter" idx="16" hasCustomPrompt="1"/>
          </p:nvPr>
        </p:nvSpPr>
        <p:spPr>
          <a:xfrm>
            <a:off x="4741863" y="1085851"/>
            <a:ext cx="4071938" cy="4935538"/>
          </a:xfrm>
        </p:spPr>
        <p:txBody>
          <a:bodyPr/>
          <a:lstStyle/>
          <a:p>
            <a:pPr lvl="0"/>
            <a:r>
              <a:rPr lang="en-GB" dirty="0" smtClean="0"/>
              <a:t>Click to add text – (14pt Bold ). To apply bullets go to the increase / decrease list level button on the home tab.</a:t>
            </a:r>
          </a:p>
          <a:p>
            <a:pPr lvl="1"/>
            <a:r>
              <a:rPr dirty="0" smtClean="0"/>
              <a:t>Second </a:t>
            </a:r>
            <a:r>
              <a:rPr dirty="0"/>
              <a:t>level</a:t>
            </a:r>
          </a:p>
          <a:p>
            <a:pPr lvl="2"/>
            <a:r>
              <a:rPr dirty="0"/>
              <a:t>Third level</a:t>
            </a:r>
          </a:p>
          <a:p>
            <a:pPr lvl="3"/>
            <a:r>
              <a:rPr dirty="0"/>
              <a:t>Fourth level</a:t>
            </a:r>
          </a:p>
          <a:p>
            <a:pPr lvl="4"/>
            <a:r>
              <a:rPr dirty="0"/>
              <a:t>Fifth level</a:t>
            </a:r>
          </a:p>
        </p:txBody>
      </p:sp>
      <p:sp>
        <p:nvSpPr>
          <p:cNvPr id="10"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smtClean="0"/>
              <a:t>Slide title - use sentence case (18pt Bold)</a:t>
            </a:r>
            <a:endParaRPr dirty="0"/>
          </a:p>
        </p:txBody>
      </p:sp>
      <p:sp>
        <p:nvSpPr>
          <p:cNvPr id="14" name="Footer Placeholder 3"/>
          <p:cNvSpPr>
            <a:spLocks noGrp="1"/>
          </p:cNvSpPr>
          <p:nvPr>
            <p:ph type="ftr" sz="quarter" idx="10"/>
          </p:nvPr>
        </p:nvSpPr>
        <p:spPr>
          <a:xfrm>
            <a:off x="1495997" y="6593667"/>
            <a:ext cx="6134100" cy="219709"/>
          </a:xfrm>
          <a:prstGeom prst="rect">
            <a:avLst/>
          </a:prstGeom>
        </p:spPr>
        <p:txBody>
          <a:bodyPr/>
          <a:lstStyle>
            <a:lvl1pPr algn="ctr">
              <a:defRPr sz="800">
                <a:solidFill>
                  <a:schemeClr val="tx2"/>
                </a:solidFill>
              </a:defRPr>
            </a:lvl1pPr>
          </a:lstStyle>
          <a:p>
            <a:endParaRPr/>
          </a:p>
        </p:txBody>
      </p:sp>
      <p:sp>
        <p:nvSpPr>
          <p:cNvPr id="2" name="Slide Number Placeholder 1"/>
          <p:cNvSpPr>
            <a:spLocks noGrp="1"/>
          </p:cNvSpPr>
          <p:nvPr>
            <p:ph type="sldNum" sz="quarter" idx="18"/>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xmlns="" val="10366599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 table Layout">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733426" y="1895475"/>
            <a:ext cx="7662862" cy="4125913"/>
          </a:xfrm>
        </p:spPr>
        <p:txBody>
          <a:bodyPr/>
          <a:lstStyle>
            <a:lvl1pPr>
              <a:defRPr/>
            </a:lvl1pPr>
          </a:lstStyle>
          <a:p>
            <a:pPr lvl="0"/>
            <a:r>
              <a:rPr lang="en-GB" dirty="0" smtClean="0"/>
              <a:t>Click on the icon to insert content</a:t>
            </a:r>
            <a:endParaRPr dirty="0"/>
          </a:p>
        </p:txBody>
      </p:sp>
      <p:sp>
        <p:nvSpPr>
          <p:cNvPr id="11" name="Text Placeholder 6"/>
          <p:cNvSpPr>
            <a:spLocks noGrp="1"/>
          </p:cNvSpPr>
          <p:nvPr>
            <p:ph type="body" sz="quarter" idx="14" hasCustomPrompt="1"/>
          </p:nvPr>
        </p:nvSpPr>
        <p:spPr>
          <a:xfrm>
            <a:off x="327025" y="1125538"/>
            <a:ext cx="8482013" cy="324000"/>
          </a:xfrm>
          <a:solidFill>
            <a:srgbClr val="CFD4D8"/>
          </a:solidFill>
        </p:spPr>
        <p:txBody>
          <a:bodyPr lIns="90000" tIns="36000" rIns="90000" bIns="36000" anchor="ctr" anchorCtr="0"/>
          <a:lstStyle>
            <a:lvl1pPr>
              <a:defRPr baseline="0"/>
            </a:lvl1pPr>
          </a:lstStyle>
          <a:p>
            <a:pPr lvl="0"/>
            <a:r>
              <a:rPr lang="en-GB" dirty="0" smtClean="0"/>
              <a:t>Enter your c</a:t>
            </a:r>
            <a:r>
              <a:rPr dirty="0" smtClean="0"/>
              <a:t>hart </a:t>
            </a:r>
            <a:r>
              <a:rPr dirty="0"/>
              <a:t>/ </a:t>
            </a:r>
            <a:r>
              <a:rPr lang="en-GB" dirty="0" smtClean="0"/>
              <a:t>t</a:t>
            </a:r>
            <a:r>
              <a:rPr dirty="0" smtClean="0"/>
              <a:t>able </a:t>
            </a:r>
            <a:r>
              <a:rPr lang="en-GB" dirty="0" smtClean="0"/>
              <a:t>title here (14pt Bold)</a:t>
            </a:r>
            <a:endParaRPr dirty="0"/>
          </a:p>
        </p:txBody>
      </p:sp>
      <p:sp>
        <p:nvSpPr>
          <p:cNvPr id="7"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smtClean="0"/>
              <a:t>Slide title - use sentence case (18pt Bold)</a:t>
            </a:r>
            <a:endParaRPr dirty="0"/>
          </a:p>
        </p:txBody>
      </p:sp>
      <p:sp>
        <p:nvSpPr>
          <p:cNvPr id="10" name="Footer Placeholder 3"/>
          <p:cNvSpPr>
            <a:spLocks noGrp="1"/>
          </p:cNvSpPr>
          <p:nvPr>
            <p:ph type="ftr" sz="quarter" idx="10"/>
          </p:nvPr>
        </p:nvSpPr>
        <p:spPr>
          <a:xfrm>
            <a:off x="1495997" y="6593667"/>
            <a:ext cx="6134100" cy="219709"/>
          </a:xfrm>
          <a:prstGeom prst="rect">
            <a:avLst/>
          </a:prstGeom>
        </p:spPr>
        <p:txBody>
          <a:bodyPr/>
          <a:lstStyle>
            <a:lvl1pPr algn="ctr">
              <a:defRPr sz="800">
                <a:solidFill>
                  <a:schemeClr val="tx2"/>
                </a:solidFill>
              </a:defRPr>
            </a:lvl1pPr>
          </a:lstStyle>
          <a:p>
            <a:endParaRPr/>
          </a:p>
        </p:txBody>
      </p:sp>
      <p:sp>
        <p:nvSpPr>
          <p:cNvPr id="2" name="Slide Number Placeholder 1"/>
          <p:cNvSpPr>
            <a:spLocks noGrp="1"/>
          </p:cNvSpPr>
          <p:nvPr>
            <p:ph type="sldNum" sz="quarter" idx="15"/>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xmlns="" val="8442230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Chart / Table">
    <p:spTree>
      <p:nvGrpSpPr>
        <p:cNvPr id="1" name=""/>
        <p:cNvGrpSpPr/>
        <p:nvPr/>
      </p:nvGrpSpPr>
      <p:grpSpPr>
        <a:xfrm>
          <a:off x="0" y="0"/>
          <a:ext cx="0" cy="0"/>
          <a:chOff x="0" y="0"/>
          <a:chExt cx="0" cy="0"/>
        </a:xfrm>
      </p:grpSpPr>
      <p:sp>
        <p:nvSpPr>
          <p:cNvPr id="13" name="Content Placeholder 2"/>
          <p:cNvSpPr>
            <a:spLocks noGrp="1"/>
          </p:cNvSpPr>
          <p:nvPr>
            <p:ph sz="quarter" idx="15" hasCustomPrompt="1"/>
          </p:nvPr>
        </p:nvSpPr>
        <p:spPr>
          <a:xfrm>
            <a:off x="311150" y="1085851"/>
            <a:ext cx="4071938" cy="4924568"/>
          </a:xfrm>
        </p:spPr>
        <p:txBody>
          <a:bodyPr/>
          <a:lstStyle/>
          <a:p>
            <a:pPr lvl="0"/>
            <a:r>
              <a:rPr lang="en-GB" dirty="0" smtClean="0"/>
              <a:t>Click to add text – (14pt Bold ). To apply bullets go to the increase / decrease list level button on the home tab.</a:t>
            </a:r>
          </a:p>
          <a:p>
            <a:pPr lvl="1"/>
            <a:r>
              <a:rPr dirty="0" smtClean="0"/>
              <a:t>Second </a:t>
            </a:r>
            <a:r>
              <a:rPr dirty="0"/>
              <a:t>level</a:t>
            </a:r>
          </a:p>
          <a:p>
            <a:pPr lvl="2"/>
            <a:r>
              <a:rPr dirty="0"/>
              <a:t>Third level</a:t>
            </a:r>
          </a:p>
          <a:p>
            <a:pPr lvl="3"/>
            <a:r>
              <a:rPr dirty="0"/>
              <a:t>Fourth level</a:t>
            </a:r>
          </a:p>
          <a:p>
            <a:pPr lvl="4"/>
            <a:r>
              <a:rPr dirty="0"/>
              <a:t>Fifth level</a:t>
            </a:r>
          </a:p>
        </p:txBody>
      </p:sp>
      <p:sp>
        <p:nvSpPr>
          <p:cNvPr id="15" name="Content Placeholder 2"/>
          <p:cNvSpPr>
            <a:spLocks noGrp="1"/>
          </p:cNvSpPr>
          <p:nvPr>
            <p:ph sz="quarter" idx="16" hasCustomPrompt="1"/>
          </p:nvPr>
        </p:nvSpPr>
        <p:spPr>
          <a:xfrm>
            <a:off x="4741863" y="1570039"/>
            <a:ext cx="4067175" cy="4451350"/>
          </a:xfrm>
        </p:spPr>
        <p:txBody>
          <a:bodyPr/>
          <a:lstStyle>
            <a:lvl1pPr>
              <a:defRPr sz="1200"/>
            </a:lvl1pPr>
          </a:lstStyle>
          <a:p>
            <a:pPr lvl="0"/>
            <a:r>
              <a:rPr lang="en-GB" dirty="0" smtClean="0"/>
              <a:t>Click on the icon to insert content</a:t>
            </a:r>
            <a:endParaRPr lang="en-GB" dirty="0"/>
          </a:p>
        </p:txBody>
      </p:sp>
      <p:sp>
        <p:nvSpPr>
          <p:cNvPr id="14" name="Text Placeholder 2"/>
          <p:cNvSpPr>
            <a:spLocks noGrp="1"/>
          </p:cNvSpPr>
          <p:nvPr>
            <p:ph type="body" sz="quarter" idx="33" hasCustomPrompt="1"/>
          </p:nvPr>
        </p:nvSpPr>
        <p:spPr>
          <a:xfrm>
            <a:off x="4746625" y="1111337"/>
            <a:ext cx="4062413" cy="324000"/>
          </a:xfrm>
          <a:solidFill>
            <a:srgbClr val="CFD4D8"/>
          </a:solidFill>
        </p:spPr>
        <p:txBody>
          <a:bodyPr lIns="90000" tIns="36000" rIns="90000" bIns="36000" anchor="ctr" anchorCtr="0"/>
          <a:lstStyle>
            <a:lvl1pPr>
              <a:defRPr sz="1200" baseline="0"/>
            </a:lvl1pPr>
          </a:lstStyle>
          <a:p>
            <a:pPr lvl="0"/>
            <a:r>
              <a:rPr lang="en-GB" dirty="0" smtClean="0"/>
              <a:t>Enter your chart / table title here (12pt Bold)</a:t>
            </a:r>
            <a:endParaRPr lang="en-GB" dirty="0"/>
          </a:p>
        </p:txBody>
      </p:sp>
      <p:sp>
        <p:nvSpPr>
          <p:cNvPr id="10"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smtClean="0"/>
              <a:t>Slide title - use sentence case (18pt Bold)</a:t>
            </a:r>
            <a:endParaRPr dirty="0"/>
          </a:p>
        </p:txBody>
      </p:sp>
      <p:sp>
        <p:nvSpPr>
          <p:cNvPr id="16" name="Footer Placeholder 3"/>
          <p:cNvSpPr>
            <a:spLocks noGrp="1"/>
          </p:cNvSpPr>
          <p:nvPr>
            <p:ph type="ftr" sz="quarter" idx="10"/>
          </p:nvPr>
        </p:nvSpPr>
        <p:spPr>
          <a:xfrm>
            <a:off x="1495997" y="6593667"/>
            <a:ext cx="6134100" cy="219709"/>
          </a:xfrm>
          <a:prstGeom prst="rect">
            <a:avLst/>
          </a:prstGeom>
        </p:spPr>
        <p:txBody>
          <a:bodyPr/>
          <a:lstStyle>
            <a:lvl1pPr algn="ctr">
              <a:defRPr sz="800">
                <a:solidFill>
                  <a:schemeClr val="tx2"/>
                </a:solidFill>
              </a:defRPr>
            </a:lvl1pPr>
          </a:lstStyle>
          <a:p>
            <a:endParaRPr/>
          </a:p>
        </p:txBody>
      </p:sp>
      <p:sp>
        <p:nvSpPr>
          <p:cNvPr id="2" name="Slide Number Placeholder 1"/>
          <p:cNvSpPr>
            <a:spLocks noGrp="1"/>
          </p:cNvSpPr>
          <p:nvPr>
            <p:ph type="sldNum" sz="quarter" idx="34"/>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xmlns="" val="39982223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15" name="Text Placeholder 2"/>
          <p:cNvSpPr>
            <a:spLocks noGrp="1"/>
          </p:cNvSpPr>
          <p:nvPr>
            <p:ph type="body" sz="quarter" idx="16" hasCustomPrompt="1"/>
          </p:nvPr>
        </p:nvSpPr>
        <p:spPr>
          <a:xfrm>
            <a:off x="314236" y="3532851"/>
            <a:ext cx="4078377" cy="123111"/>
          </a:xfrm>
        </p:spPr>
        <p:txBody>
          <a:bodyPr anchor="b" anchorCtr="0">
            <a:spAutoFit/>
          </a:bodyPr>
          <a:lstStyle>
            <a:lvl1pPr>
              <a:defRPr sz="800" b="0"/>
            </a:lvl1pPr>
          </a:lstStyle>
          <a:p>
            <a:pPr lvl="0"/>
            <a:r>
              <a:rPr lang="en-GB" dirty="0" smtClean="0"/>
              <a:t>Insert source or footnote text here</a:t>
            </a:r>
            <a:endParaRPr lang="en-GB" dirty="0"/>
          </a:p>
        </p:txBody>
      </p:sp>
      <p:sp>
        <p:nvSpPr>
          <p:cNvPr id="22" name="Text Placeholder 2"/>
          <p:cNvSpPr>
            <a:spLocks noGrp="1"/>
          </p:cNvSpPr>
          <p:nvPr>
            <p:ph type="body" sz="quarter" idx="23" hasCustomPrompt="1"/>
          </p:nvPr>
        </p:nvSpPr>
        <p:spPr>
          <a:xfrm>
            <a:off x="320675" y="1111337"/>
            <a:ext cx="4060800" cy="324000"/>
          </a:xfrm>
          <a:solidFill>
            <a:srgbClr val="CFD4D8"/>
          </a:solidFill>
        </p:spPr>
        <p:txBody>
          <a:bodyPr lIns="90000" tIns="36000" rIns="90000" bIns="36000" anchor="ctr" anchorCtr="0"/>
          <a:lstStyle>
            <a:lvl1pPr>
              <a:defRPr sz="1200" baseline="0"/>
            </a:lvl1pPr>
          </a:lstStyle>
          <a:p>
            <a:pPr lvl="0"/>
            <a:r>
              <a:rPr lang="en-GB" dirty="0" smtClean="0"/>
              <a:t>Enter your chart / table title here (12pt Bold)</a:t>
            </a:r>
            <a:endParaRPr lang="en-GB" dirty="0"/>
          </a:p>
        </p:txBody>
      </p:sp>
      <p:sp>
        <p:nvSpPr>
          <p:cNvPr id="5" name="Content Placeholder 4"/>
          <p:cNvSpPr>
            <a:spLocks noGrp="1"/>
          </p:cNvSpPr>
          <p:nvPr>
            <p:ph sz="quarter" idx="24" hasCustomPrompt="1"/>
          </p:nvPr>
        </p:nvSpPr>
        <p:spPr>
          <a:xfrm>
            <a:off x="320675" y="1570037"/>
            <a:ext cx="4071938" cy="1796400"/>
          </a:xfrm>
        </p:spPr>
        <p:txBody>
          <a:bodyPr/>
          <a:lstStyle>
            <a:lvl1pPr>
              <a:defRPr sz="1200" b="0" baseline="0"/>
            </a:lvl1pPr>
          </a:lstStyle>
          <a:p>
            <a:pPr lvl="0"/>
            <a:r>
              <a:rPr lang="en-GB" dirty="0" smtClean="0"/>
              <a:t>Click on the icon to insert content</a:t>
            </a:r>
            <a:endParaRPr lang="en-GB" dirty="0"/>
          </a:p>
        </p:txBody>
      </p:sp>
      <p:sp>
        <p:nvSpPr>
          <p:cNvPr id="18" name="Text Placeholder 2"/>
          <p:cNvSpPr>
            <a:spLocks noGrp="1"/>
          </p:cNvSpPr>
          <p:nvPr>
            <p:ph type="body" sz="quarter" idx="32" hasCustomPrompt="1"/>
          </p:nvPr>
        </p:nvSpPr>
        <p:spPr>
          <a:xfrm>
            <a:off x="4745841" y="3532851"/>
            <a:ext cx="4078377" cy="123111"/>
          </a:xfrm>
        </p:spPr>
        <p:txBody>
          <a:bodyPr anchor="b" anchorCtr="0">
            <a:spAutoFit/>
          </a:bodyPr>
          <a:lstStyle>
            <a:lvl1pPr>
              <a:defRPr sz="800" b="0"/>
            </a:lvl1pPr>
          </a:lstStyle>
          <a:p>
            <a:pPr lvl="0"/>
            <a:r>
              <a:rPr lang="en-GB" dirty="0" smtClean="0"/>
              <a:t>Insert source or footnote text here</a:t>
            </a:r>
            <a:endParaRPr lang="en-GB" dirty="0"/>
          </a:p>
        </p:txBody>
      </p:sp>
      <p:sp>
        <p:nvSpPr>
          <p:cNvPr id="19" name="Text Placeholder 2"/>
          <p:cNvSpPr>
            <a:spLocks noGrp="1"/>
          </p:cNvSpPr>
          <p:nvPr>
            <p:ph type="body" sz="quarter" idx="33" hasCustomPrompt="1"/>
          </p:nvPr>
        </p:nvSpPr>
        <p:spPr>
          <a:xfrm>
            <a:off x="4746625" y="1111337"/>
            <a:ext cx="4060800" cy="324000"/>
          </a:xfrm>
          <a:solidFill>
            <a:srgbClr val="CFD4D8"/>
          </a:solidFill>
        </p:spPr>
        <p:txBody>
          <a:bodyPr lIns="90000" tIns="36000" rIns="90000" bIns="36000" anchor="ctr" anchorCtr="0"/>
          <a:lstStyle>
            <a:lvl1pPr>
              <a:defRPr sz="1200" baseline="0"/>
            </a:lvl1pPr>
          </a:lstStyle>
          <a:p>
            <a:pPr lvl="0"/>
            <a:r>
              <a:rPr lang="en-GB" dirty="0" smtClean="0"/>
              <a:t>Enter your chart / table title here (12pt Bold)</a:t>
            </a:r>
            <a:endParaRPr lang="en-GB" dirty="0"/>
          </a:p>
        </p:txBody>
      </p:sp>
      <p:sp>
        <p:nvSpPr>
          <p:cNvPr id="20" name="Content Placeholder 4"/>
          <p:cNvSpPr>
            <a:spLocks noGrp="1"/>
          </p:cNvSpPr>
          <p:nvPr>
            <p:ph sz="quarter" idx="34" hasCustomPrompt="1"/>
          </p:nvPr>
        </p:nvSpPr>
        <p:spPr>
          <a:xfrm>
            <a:off x="4737100" y="1570037"/>
            <a:ext cx="4071938" cy="1796400"/>
          </a:xfrm>
        </p:spPr>
        <p:txBody>
          <a:bodyPr/>
          <a:lstStyle>
            <a:lvl1pPr>
              <a:defRPr sz="1200" b="0" baseline="0"/>
            </a:lvl1pPr>
          </a:lstStyle>
          <a:p>
            <a:pPr lvl="0"/>
            <a:r>
              <a:rPr lang="en-GB" dirty="0" smtClean="0"/>
              <a:t>Click on the icon to insert content</a:t>
            </a:r>
            <a:endParaRPr lang="en-GB" dirty="0"/>
          </a:p>
        </p:txBody>
      </p:sp>
      <p:sp>
        <p:nvSpPr>
          <p:cNvPr id="32" name="Text Placeholder 2"/>
          <p:cNvSpPr>
            <a:spLocks noGrp="1"/>
          </p:cNvSpPr>
          <p:nvPr>
            <p:ph type="body" sz="quarter" idx="36" hasCustomPrompt="1"/>
          </p:nvPr>
        </p:nvSpPr>
        <p:spPr>
          <a:xfrm>
            <a:off x="320675" y="3766323"/>
            <a:ext cx="4060800" cy="324000"/>
          </a:xfrm>
          <a:solidFill>
            <a:srgbClr val="CFD4D8"/>
          </a:solidFill>
        </p:spPr>
        <p:txBody>
          <a:bodyPr lIns="90000" tIns="36000" rIns="90000" bIns="36000" anchor="ctr" anchorCtr="0"/>
          <a:lstStyle>
            <a:lvl1pPr>
              <a:defRPr sz="1200" baseline="0"/>
            </a:lvl1pPr>
          </a:lstStyle>
          <a:p>
            <a:pPr lvl="0"/>
            <a:r>
              <a:rPr lang="en-GB" dirty="0" smtClean="0"/>
              <a:t>Enter your chart / table title here (12pt Bold)</a:t>
            </a:r>
            <a:endParaRPr lang="en-GB" dirty="0"/>
          </a:p>
        </p:txBody>
      </p:sp>
      <p:sp>
        <p:nvSpPr>
          <p:cNvPr id="39" name="Content Placeholder 4"/>
          <p:cNvSpPr>
            <a:spLocks noGrp="1"/>
          </p:cNvSpPr>
          <p:nvPr>
            <p:ph sz="quarter" idx="37" hasCustomPrompt="1"/>
          </p:nvPr>
        </p:nvSpPr>
        <p:spPr>
          <a:xfrm>
            <a:off x="320675" y="4225023"/>
            <a:ext cx="4071938" cy="1796365"/>
          </a:xfrm>
        </p:spPr>
        <p:txBody>
          <a:bodyPr/>
          <a:lstStyle>
            <a:lvl1pPr>
              <a:defRPr sz="1200" b="0" baseline="0"/>
            </a:lvl1pPr>
          </a:lstStyle>
          <a:p>
            <a:pPr lvl="0"/>
            <a:r>
              <a:rPr lang="en-GB" dirty="0" smtClean="0"/>
              <a:t>Click on the icon to insert content</a:t>
            </a:r>
            <a:endParaRPr lang="en-GB" dirty="0"/>
          </a:p>
        </p:txBody>
      </p:sp>
      <p:sp>
        <p:nvSpPr>
          <p:cNvPr id="41" name="Text Placeholder 2"/>
          <p:cNvSpPr>
            <a:spLocks noGrp="1"/>
          </p:cNvSpPr>
          <p:nvPr>
            <p:ph type="body" sz="quarter" idx="39" hasCustomPrompt="1"/>
          </p:nvPr>
        </p:nvSpPr>
        <p:spPr>
          <a:xfrm>
            <a:off x="4746625" y="3766323"/>
            <a:ext cx="4060800" cy="324000"/>
          </a:xfrm>
          <a:solidFill>
            <a:srgbClr val="CFD4D8"/>
          </a:solidFill>
        </p:spPr>
        <p:txBody>
          <a:bodyPr lIns="90000" tIns="36000" rIns="90000" bIns="36000" anchor="ctr" anchorCtr="0"/>
          <a:lstStyle>
            <a:lvl1pPr>
              <a:defRPr sz="1200" baseline="0"/>
            </a:lvl1pPr>
          </a:lstStyle>
          <a:p>
            <a:pPr lvl="0"/>
            <a:r>
              <a:rPr lang="en-GB" dirty="0" smtClean="0"/>
              <a:t>Enter your chart / table title here (12pt Bold)</a:t>
            </a:r>
            <a:endParaRPr lang="en-GB" dirty="0"/>
          </a:p>
        </p:txBody>
      </p:sp>
      <p:sp>
        <p:nvSpPr>
          <p:cNvPr id="42" name="Content Placeholder 4"/>
          <p:cNvSpPr>
            <a:spLocks noGrp="1"/>
          </p:cNvSpPr>
          <p:nvPr>
            <p:ph sz="quarter" idx="40" hasCustomPrompt="1"/>
          </p:nvPr>
        </p:nvSpPr>
        <p:spPr>
          <a:xfrm>
            <a:off x="4737100" y="4225023"/>
            <a:ext cx="4071938" cy="1796365"/>
          </a:xfrm>
        </p:spPr>
        <p:txBody>
          <a:bodyPr/>
          <a:lstStyle>
            <a:lvl1pPr>
              <a:defRPr sz="1200" b="0" baseline="0"/>
            </a:lvl1pPr>
          </a:lstStyle>
          <a:p>
            <a:pPr lvl="0"/>
            <a:r>
              <a:rPr lang="en-GB" dirty="0" smtClean="0"/>
              <a:t>Click on the icon to insert content</a:t>
            </a:r>
            <a:endParaRPr lang="en-GB" dirty="0"/>
          </a:p>
        </p:txBody>
      </p:sp>
      <p:sp>
        <p:nvSpPr>
          <p:cNvPr id="16"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smtClean="0"/>
              <a:t>Slide title - use sentence case (18pt Bold)</a:t>
            </a:r>
            <a:endParaRPr dirty="0"/>
          </a:p>
        </p:txBody>
      </p:sp>
      <p:sp>
        <p:nvSpPr>
          <p:cNvPr id="17" name="Footer Placeholder 3"/>
          <p:cNvSpPr>
            <a:spLocks noGrp="1"/>
          </p:cNvSpPr>
          <p:nvPr>
            <p:ph type="ftr" sz="quarter" idx="10"/>
          </p:nvPr>
        </p:nvSpPr>
        <p:spPr>
          <a:xfrm>
            <a:off x="1495997" y="6593667"/>
            <a:ext cx="6134100" cy="219709"/>
          </a:xfrm>
          <a:prstGeom prst="rect">
            <a:avLst/>
          </a:prstGeom>
        </p:spPr>
        <p:txBody>
          <a:bodyPr/>
          <a:lstStyle>
            <a:lvl1pPr algn="ctr">
              <a:defRPr sz="800">
                <a:solidFill>
                  <a:schemeClr val="tx2"/>
                </a:solidFill>
              </a:defRPr>
            </a:lvl1pPr>
          </a:lstStyle>
          <a:p>
            <a:endParaRPr/>
          </a:p>
        </p:txBody>
      </p:sp>
      <p:sp>
        <p:nvSpPr>
          <p:cNvPr id="21" name="Text Placeholder 2"/>
          <p:cNvSpPr>
            <a:spLocks noGrp="1"/>
          </p:cNvSpPr>
          <p:nvPr>
            <p:ph type="body" sz="quarter" idx="12" hasCustomPrompt="1"/>
          </p:nvPr>
        </p:nvSpPr>
        <p:spPr>
          <a:xfrm>
            <a:off x="314236" y="6193779"/>
            <a:ext cx="4068000" cy="123111"/>
          </a:xfrm>
        </p:spPr>
        <p:txBody>
          <a:bodyPr anchor="b" anchorCtr="0">
            <a:spAutoFit/>
          </a:bodyPr>
          <a:lstStyle>
            <a:lvl1pPr>
              <a:defRPr sz="800" b="0"/>
            </a:lvl1pPr>
          </a:lstStyle>
          <a:p>
            <a:pPr lvl="0"/>
            <a:r>
              <a:rPr dirty="0"/>
              <a:t>Insert source </a:t>
            </a:r>
            <a:r>
              <a:rPr lang="en-GB" dirty="0" smtClean="0"/>
              <a:t>or footnote </a:t>
            </a:r>
            <a:r>
              <a:rPr dirty="0" smtClean="0"/>
              <a:t>text </a:t>
            </a:r>
            <a:r>
              <a:rPr dirty="0"/>
              <a:t>here</a:t>
            </a:r>
          </a:p>
        </p:txBody>
      </p:sp>
      <p:sp>
        <p:nvSpPr>
          <p:cNvPr id="23" name="Text Placeholder 2"/>
          <p:cNvSpPr>
            <a:spLocks noGrp="1"/>
          </p:cNvSpPr>
          <p:nvPr>
            <p:ph type="body" sz="quarter" idx="17" hasCustomPrompt="1"/>
          </p:nvPr>
        </p:nvSpPr>
        <p:spPr>
          <a:xfrm>
            <a:off x="4748213" y="6193779"/>
            <a:ext cx="4068000" cy="123111"/>
          </a:xfrm>
        </p:spPr>
        <p:txBody>
          <a:bodyPr anchor="b" anchorCtr="0">
            <a:spAutoFit/>
          </a:bodyPr>
          <a:lstStyle>
            <a:lvl1pPr>
              <a:defRPr sz="800" b="0"/>
            </a:lvl1pPr>
          </a:lstStyle>
          <a:p>
            <a:pPr lvl="0"/>
            <a:r>
              <a:rPr dirty="0"/>
              <a:t>Insert source </a:t>
            </a:r>
            <a:r>
              <a:rPr lang="en-GB" dirty="0" smtClean="0"/>
              <a:t>or footnote </a:t>
            </a:r>
            <a:r>
              <a:rPr dirty="0" smtClean="0"/>
              <a:t>text </a:t>
            </a:r>
            <a:r>
              <a:rPr dirty="0"/>
              <a:t>here</a:t>
            </a:r>
          </a:p>
        </p:txBody>
      </p:sp>
      <p:sp>
        <p:nvSpPr>
          <p:cNvPr id="2" name="Slide Number Placeholder 1"/>
          <p:cNvSpPr>
            <a:spLocks noGrp="1"/>
          </p:cNvSpPr>
          <p:nvPr>
            <p:ph type="sldNum" sz="quarter" idx="41"/>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xmlns="" val="23171579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6367" y="2983196"/>
            <a:ext cx="6970822" cy="556929"/>
          </a:xfrm>
          <a:ln>
            <a:noFill/>
          </a:ln>
        </p:spPr>
        <p:txBody>
          <a:bodyPr lIns="0" tIns="0" rIns="0" bIns="0" anchor="b" anchorCtr="0"/>
          <a:lstStyle>
            <a:lvl1pPr algn="l" defTabSz="914400" rtl="0" eaLnBrk="1" latinLnBrk="0" hangingPunct="1">
              <a:spcBef>
                <a:spcPct val="0"/>
              </a:spcBef>
              <a:buNone/>
              <a:defRPr sz="2400" b="0" kern="1200" baseline="0">
                <a:solidFill>
                  <a:schemeClr val="accent2"/>
                </a:solidFill>
                <a:latin typeface="+mj-lt"/>
                <a:ea typeface="Tahoma" pitchFamily="34" charset="0"/>
                <a:cs typeface="Tahoma" pitchFamily="34" charset="0"/>
              </a:defRPr>
            </a:lvl1pPr>
          </a:lstStyle>
          <a:p>
            <a:r>
              <a:rPr lang="en-GB" dirty="0" smtClean="0"/>
              <a:t>Divider title here – sentence case (24pt)</a:t>
            </a:r>
            <a:endParaRPr dirty="0"/>
          </a:p>
        </p:txBody>
      </p:sp>
      <p:sp>
        <p:nvSpPr>
          <p:cNvPr id="3" name="Text Placeholder 2"/>
          <p:cNvSpPr>
            <a:spLocks noGrp="1"/>
          </p:cNvSpPr>
          <p:nvPr>
            <p:ph type="body" idx="1" hasCustomPrompt="1"/>
          </p:nvPr>
        </p:nvSpPr>
        <p:spPr>
          <a:xfrm>
            <a:off x="302641" y="3712081"/>
            <a:ext cx="6983983" cy="444500"/>
          </a:xfrm>
          <a:prstGeom prst="rect">
            <a:avLst/>
          </a:prstGeom>
        </p:spPr>
        <p:txBody>
          <a:bodyPr lIns="0" tIns="0" rIns="0" bIns="0" anchor="t" anchorCtr="0"/>
          <a:lstStyle>
            <a:lvl1pPr marL="0" indent="0">
              <a:buNone/>
              <a:defRPr kumimoji="0" sz="1600" b="0" i="0" u="none" strike="noStrike" kern="1200" cap="none" spc="0" normalizeH="0" baseline="0">
                <a:ln>
                  <a:noFill/>
                </a:ln>
                <a:solidFill>
                  <a:schemeClr val="accent2"/>
                </a:solidFill>
                <a:effectLst/>
                <a:uLnTx/>
                <a:uFillTx/>
                <a:latin typeface="+mj-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400"/>
              </a:spcAft>
              <a:buSzTx/>
              <a:buFont typeface="Arial" pitchFamily="34" charset="0"/>
              <a:buNone/>
              <a:tabLst/>
            </a:pPr>
            <a:r>
              <a:rPr lang="en-GB" dirty="0" smtClean="0"/>
              <a:t>Subtitle here if required (16pt)</a:t>
            </a:r>
            <a:endParaRPr dirty="0"/>
          </a:p>
        </p:txBody>
      </p:sp>
      <p:cxnSp>
        <p:nvCxnSpPr>
          <p:cNvPr id="6" name="Straight Connector 5"/>
          <p:cNvCxnSpPr/>
          <p:nvPr/>
        </p:nvCxnSpPr>
        <p:spPr>
          <a:xfrm>
            <a:off x="317499" y="3581400"/>
            <a:ext cx="6553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1231956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5" name="Content Placeholder 14"/>
          <p:cNvSpPr>
            <a:spLocks noGrp="1"/>
          </p:cNvSpPr>
          <p:nvPr>
            <p:ph sz="quarter" idx="11" hasCustomPrompt="1"/>
          </p:nvPr>
        </p:nvSpPr>
        <p:spPr>
          <a:xfrm>
            <a:off x="306035" y="1090285"/>
            <a:ext cx="8503003" cy="4938360"/>
          </a:xfrm>
        </p:spPr>
        <p:txBody>
          <a:bodyPr/>
          <a:lstStyle>
            <a:lvl1pPr marL="361950" indent="-361950">
              <a:buFont typeface="+mj-lt"/>
              <a:buAutoNum type="arabicPeriod"/>
              <a:defRPr baseline="0"/>
            </a:lvl1pPr>
          </a:lstStyle>
          <a:p>
            <a:pPr lvl="0"/>
            <a:r>
              <a:rPr dirty="0"/>
              <a:t>Click to </a:t>
            </a:r>
            <a:r>
              <a:rPr lang="en-GB" dirty="0" smtClean="0"/>
              <a:t>add text (14pt Bold) – each line has automatic numbering on this Table of Contents layout.</a:t>
            </a:r>
            <a:endParaRPr dirty="0"/>
          </a:p>
          <a:p>
            <a:pPr lvl="1"/>
            <a:r>
              <a:rPr dirty="0"/>
              <a:t>Second level</a:t>
            </a:r>
          </a:p>
          <a:p>
            <a:pPr lvl="2"/>
            <a:r>
              <a:rPr dirty="0"/>
              <a:t>Third level</a:t>
            </a:r>
          </a:p>
          <a:p>
            <a:pPr lvl="3"/>
            <a:r>
              <a:rPr dirty="0"/>
              <a:t>Fourth level</a:t>
            </a:r>
          </a:p>
          <a:p>
            <a:pPr lvl="4"/>
            <a:r>
              <a:rPr dirty="0"/>
              <a:t>Fifth level</a:t>
            </a:r>
          </a:p>
        </p:txBody>
      </p:sp>
      <p:sp>
        <p:nvSpPr>
          <p:cNvPr id="5"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smtClean="0"/>
              <a:t>Slide title - use sentence case (18pt Bold)</a:t>
            </a:r>
            <a:endParaRPr dirty="0"/>
          </a:p>
        </p:txBody>
      </p:sp>
      <p:sp>
        <p:nvSpPr>
          <p:cNvPr id="6" name="Footer Placeholder 3"/>
          <p:cNvSpPr>
            <a:spLocks noGrp="1"/>
          </p:cNvSpPr>
          <p:nvPr>
            <p:ph type="ftr" sz="quarter" idx="10"/>
          </p:nvPr>
        </p:nvSpPr>
        <p:spPr>
          <a:xfrm>
            <a:off x="1495997" y="6593667"/>
            <a:ext cx="6134100" cy="219709"/>
          </a:xfrm>
          <a:prstGeom prst="rect">
            <a:avLst/>
          </a:prstGeom>
        </p:spPr>
        <p:txBody>
          <a:bodyPr/>
          <a:lstStyle>
            <a:lvl1pPr algn="ctr">
              <a:defRPr sz="800">
                <a:solidFill>
                  <a:schemeClr val="tx2"/>
                </a:solidFill>
              </a:defRPr>
            </a:lvl1pPr>
          </a:lstStyle>
          <a:p>
            <a:endParaRPr/>
          </a:p>
        </p:txBody>
      </p:sp>
      <p:sp>
        <p:nvSpPr>
          <p:cNvPr id="2" name="Slide Number Placeholder 1"/>
          <p:cNvSpPr>
            <a:spLocks noGrp="1"/>
          </p:cNvSpPr>
          <p:nvPr>
            <p:ph type="sldNum" sz="quarter" idx="12"/>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xmlns="" val="26591289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bwMode="auto">
          <a:xfrm>
            <a:off x="0" y="-4706"/>
            <a:ext cx="9146423" cy="875539"/>
          </a:xfrm>
          <a:prstGeom prst="rect">
            <a:avLst/>
          </a:prstGeom>
          <a:solidFill>
            <a:srgbClr val="CFD4D8"/>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315162" y="149369"/>
            <a:ext cx="8493876" cy="603179"/>
          </a:xfrm>
          <a:prstGeom prst="rect">
            <a:avLst/>
          </a:prstGeom>
        </p:spPr>
        <p:txBody>
          <a:bodyPr vert="horz" lIns="0" tIns="0" rIns="0" bIns="0" rtlCol="0" anchor="ctr" anchorCtr="0">
            <a:noAutofit/>
          </a:bodyPr>
          <a:lstStyle/>
          <a:p>
            <a:r>
              <a:rPr lang="en-US" smtClean="0"/>
              <a:t>Click to edit Master title style</a:t>
            </a:r>
            <a:endParaRPr dirty="0"/>
          </a:p>
        </p:txBody>
      </p:sp>
      <p:sp>
        <p:nvSpPr>
          <p:cNvPr id="5" name="Text Placeholder 4"/>
          <p:cNvSpPr>
            <a:spLocks noGrp="1"/>
          </p:cNvSpPr>
          <p:nvPr>
            <p:ph type="body" idx="1"/>
          </p:nvPr>
        </p:nvSpPr>
        <p:spPr>
          <a:xfrm>
            <a:off x="312445" y="1087211"/>
            <a:ext cx="8496593" cy="4921571"/>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cxnSp>
        <p:nvCxnSpPr>
          <p:cNvPr id="13" name="Straight Connector 12"/>
          <p:cNvCxnSpPr/>
          <p:nvPr/>
        </p:nvCxnSpPr>
        <p:spPr>
          <a:xfrm>
            <a:off x="-9525" y="6439633"/>
            <a:ext cx="9151200" cy="0"/>
          </a:xfrm>
          <a:prstGeom prst="line">
            <a:avLst/>
          </a:prstGeom>
          <a:ln w="9525">
            <a:solidFill>
              <a:srgbClr val="7E8083"/>
            </a:solidFill>
          </a:ln>
        </p:spPr>
        <p:style>
          <a:lnRef idx="1">
            <a:schemeClr val="accent1"/>
          </a:lnRef>
          <a:fillRef idx="0">
            <a:schemeClr val="accent1"/>
          </a:fillRef>
          <a:effectRef idx="0">
            <a:schemeClr val="accent1"/>
          </a:effectRef>
          <a:fontRef idx="minor">
            <a:schemeClr val="tx1"/>
          </a:fontRef>
        </p:style>
      </p:cxnSp>
      <p:sp>
        <p:nvSpPr>
          <p:cNvPr id="14" name="Slide Number Placeholder 2"/>
          <p:cNvSpPr>
            <a:spLocks noGrp="1"/>
          </p:cNvSpPr>
          <p:nvPr>
            <p:ph type="sldNum" sz="quarter" idx="4"/>
          </p:nvPr>
        </p:nvSpPr>
        <p:spPr>
          <a:xfrm>
            <a:off x="8456102" y="6591242"/>
            <a:ext cx="364921" cy="222745"/>
          </a:xfrm>
          <a:prstGeom prst="rect">
            <a:avLst/>
          </a:prstGeom>
        </p:spPr>
        <p:txBody>
          <a:bodyPr vert="horz" lIns="0" tIns="0" rIns="0" bIns="0" rtlCol="0" anchor="ctr"/>
          <a:lstStyle>
            <a:lvl1pPr algn="r">
              <a:defRPr sz="800">
                <a:solidFill>
                  <a:schemeClr val="tx2"/>
                </a:solidFill>
              </a:defRPr>
            </a:lvl1pPr>
          </a:lstStyle>
          <a:p>
            <a:fld id="{C0531ADF-2191-45C5-9D71-08764BF86A6F}" type="slidenum">
              <a:rPr lang="en-GB" smtClean="0"/>
              <a:pPr/>
              <a:t>‹#›</a:t>
            </a:fld>
            <a:endParaRPr lang="en-GB"/>
          </a:p>
        </p:txBody>
      </p:sp>
      <p:pic>
        <p:nvPicPr>
          <p:cNvPr id="10" name="Picture 9"/>
          <p:cNvPicPr>
            <a:picLocks noChangeAspect="1"/>
          </p:cNvPicPr>
          <p:nvPr userDrawn="1"/>
        </p:nvPicPr>
        <p:blipFill>
          <a:blip r:embed="rId27" cstate="print">
            <a:extLst>
              <a:ext uri="{28A0092B-C50C-407E-A947-70E740481C1C}">
                <a14:useLocalDpi xmlns:a14="http://schemas.microsoft.com/office/drawing/2010/main" xmlns="" val="0"/>
              </a:ext>
            </a:extLst>
          </a:blip>
          <a:stretch>
            <a:fillRect/>
          </a:stretch>
        </p:blipFill>
        <p:spPr>
          <a:xfrm>
            <a:off x="256164" y="6522610"/>
            <a:ext cx="797956" cy="271516"/>
          </a:xfrm>
          <a:prstGeom prst="rect">
            <a:avLst/>
          </a:prstGeom>
        </p:spPr>
      </p:pic>
      <p:sp>
        <p:nvSpPr>
          <p:cNvPr id="8" name="TextBox 7"/>
          <p:cNvSpPr txBox="1"/>
          <p:nvPr userDrawn="1"/>
        </p:nvSpPr>
        <p:spPr>
          <a:xfrm>
            <a:off x="8000989" y="6603509"/>
            <a:ext cx="729687" cy="215444"/>
          </a:xfrm>
          <a:prstGeom prst="rect">
            <a:avLst/>
          </a:prstGeom>
          <a:noFill/>
        </p:spPr>
        <p:txBody>
          <a:bodyPr wrap="none" rtlCol="0">
            <a:spAutoFit/>
          </a:bodyPr>
          <a:lstStyle/>
          <a:p>
            <a:pPr>
              <a:buClr>
                <a:schemeClr val="tx2"/>
              </a:buClr>
            </a:pPr>
            <a:r>
              <a:rPr lang="en-US" sz="800" dirty="0" smtClean="0">
                <a:solidFill>
                  <a:schemeClr val="tx2"/>
                </a:solidFill>
              </a:rPr>
              <a:t>FBSG-0356</a:t>
            </a:r>
          </a:p>
        </p:txBody>
      </p:sp>
      <p:sp>
        <p:nvSpPr>
          <p:cNvPr id="3" name="TextBox 2"/>
          <p:cNvSpPr txBox="1"/>
          <p:nvPr userDrawn="1"/>
        </p:nvSpPr>
        <p:spPr>
          <a:xfrm>
            <a:off x="2827867" y="6591242"/>
            <a:ext cx="3784600" cy="215444"/>
          </a:xfrm>
          <a:prstGeom prst="rect">
            <a:avLst/>
          </a:prstGeom>
          <a:noFill/>
        </p:spPr>
        <p:txBody>
          <a:bodyPr wrap="square" rtlCol="0">
            <a:spAutoFit/>
          </a:bodyPr>
          <a:lstStyle/>
          <a:p>
            <a:pPr marL="0" indent="0">
              <a:buClr>
                <a:schemeClr val="tx2"/>
              </a:buClr>
              <a:buFont typeface="Wingdings 3" pitchFamily="18" charset="2"/>
              <a:buNone/>
            </a:pPr>
            <a:r>
              <a:rPr lang="en-US" sz="800" dirty="0" smtClean="0">
                <a:solidFill>
                  <a:schemeClr val="tx2"/>
                </a:solidFill>
              </a:rPr>
              <a:t>For use with institutional investors only- proprietary and confidential</a:t>
            </a:r>
          </a:p>
        </p:txBody>
      </p:sp>
    </p:spTree>
    <p:extLst>
      <p:ext uri="{BB962C8B-B14F-4D97-AF65-F5344CB8AC3E}">
        <p14:creationId xmlns:p14="http://schemas.microsoft.com/office/powerpoint/2010/main" xmlns="" val="4119439785"/>
      </p:ext>
    </p:extLst>
  </p:cSld>
  <p:clrMap bg1="lt1" tx1="dk1" bg2="lt2" tx2="dk2" accent1="accent1" accent2="accent2" accent3="accent3" accent4="accent4" accent5="accent5" accent6="accent6" hlink="hlink" folHlink="folHlink"/>
  <p:sldLayoutIdLst>
    <p:sldLayoutId id="2147484064" r:id="rId1"/>
    <p:sldLayoutId id="2147484020" r:id="rId2"/>
    <p:sldLayoutId id="2147484021" r:id="rId3"/>
    <p:sldLayoutId id="2147484024" r:id="rId4"/>
    <p:sldLayoutId id="2147484061" r:id="rId5"/>
    <p:sldLayoutId id="2147484062" r:id="rId6"/>
    <p:sldLayoutId id="2147484025" r:id="rId7"/>
    <p:sldLayoutId id="2147484022" r:id="rId8"/>
    <p:sldLayoutId id="2147484027" r:id="rId9"/>
    <p:sldLayoutId id="2147484028" r:id="rId10"/>
    <p:sldLayoutId id="2147484026" r:id="rId11"/>
    <p:sldLayoutId id="2147484066" r:id="rId12"/>
    <p:sldLayoutId id="2147484068" r:id="rId13"/>
    <p:sldLayoutId id="2147484072" r:id="rId14"/>
    <p:sldLayoutId id="2147484073" r:id="rId15"/>
    <p:sldLayoutId id="2147484076" r:id="rId16"/>
    <p:sldLayoutId id="2147484080" r:id="rId17"/>
    <p:sldLayoutId id="2147484081" r:id="rId18"/>
    <p:sldLayoutId id="2147484082" r:id="rId19"/>
    <p:sldLayoutId id="2147484083" r:id="rId20"/>
    <p:sldLayoutId id="2147484084" r:id="rId21"/>
    <p:sldLayoutId id="2147484085" r:id="rId22"/>
    <p:sldLayoutId id="2147484086" r:id="rId23"/>
    <p:sldLayoutId id="2147484087" r:id="rId24"/>
    <p:sldLayoutId id="2147484088" r:id="rId25"/>
  </p:sldLayoutIdLst>
  <p:timing>
    <p:tnLst>
      <p:par>
        <p:cTn id="1" dur="indefinite" restart="never" nodeType="tmRoot"/>
      </p:par>
    </p:tnLst>
  </p:timing>
  <p:hf hdr="0" ftr="0" dt="0"/>
  <p:txStyles>
    <p:titleStyle>
      <a:lvl1pPr algn="l" defTabSz="914400" rtl="0" eaLnBrk="1" latinLnBrk="0" hangingPunct="1">
        <a:spcBef>
          <a:spcPct val="0"/>
        </a:spcBef>
        <a:buNone/>
        <a:defRPr sz="1800" b="1" kern="1200">
          <a:solidFill>
            <a:schemeClr val="accent2"/>
          </a:solidFill>
          <a:latin typeface="+mj-lt"/>
          <a:ea typeface="+mj-ea"/>
          <a:cs typeface="+mj-cs"/>
        </a:defRPr>
      </a:lvl1pPr>
    </p:titleStyle>
    <p:bodyStyle>
      <a:lvl1pPr marL="0" marR="0" indent="0" algn="l" defTabSz="914400" rtl="0" eaLnBrk="1" fontAlgn="auto" latinLnBrk="0" hangingPunct="1">
        <a:lnSpc>
          <a:spcPct val="100000"/>
        </a:lnSpc>
        <a:spcBef>
          <a:spcPts val="700"/>
        </a:spcBef>
        <a:spcAft>
          <a:spcPts val="0"/>
        </a:spcAft>
        <a:buSzTx/>
        <a:buFont typeface="Arial" pitchFamily="34" charset="0"/>
        <a:buNone/>
        <a:tabLst/>
        <a:defRPr kumimoji="0" sz="1400" b="1" i="0" u="none" strike="noStrike" kern="1200" cap="none" spc="0" normalizeH="0" baseline="0">
          <a:ln>
            <a:noFill/>
          </a:ln>
          <a:solidFill>
            <a:schemeClr val="tx2"/>
          </a:solidFill>
          <a:effectLst/>
          <a:uLnTx/>
          <a:uFillTx/>
          <a:latin typeface="Arial"/>
          <a:ea typeface="+mn-ea"/>
          <a:cs typeface="+mn-cs"/>
        </a:defRPr>
      </a:lvl1pPr>
      <a:lvl2pPr marL="350838" marR="0" indent="-166688" algn="l" defTabSz="914400" rtl="0" eaLnBrk="1" fontAlgn="auto" latinLnBrk="0" hangingPunct="1">
        <a:lnSpc>
          <a:spcPct val="100000"/>
        </a:lnSpc>
        <a:spcBef>
          <a:spcPts val="700"/>
        </a:spcBef>
        <a:spcAft>
          <a:spcPts val="0"/>
        </a:spcAft>
        <a:buClr>
          <a:schemeClr val="accent2"/>
        </a:buClr>
        <a:buSzTx/>
        <a:buFont typeface="Wingdings 3" pitchFamily="18" charset="2"/>
        <a:buChar char=""/>
        <a:tabLst/>
        <a:defRPr kumimoji="0" sz="1200" b="0" i="0" u="none" strike="noStrike" kern="1200" cap="none" spc="0" normalizeH="0" baseline="0">
          <a:ln>
            <a:noFill/>
          </a:ln>
          <a:solidFill>
            <a:schemeClr val="tx2"/>
          </a:solidFill>
          <a:effectLst/>
          <a:uLnTx/>
          <a:uFillTx/>
          <a:latin typeface="Arial"/>
          <a:ea typeface="+mn-ea"/>
          <a:cs typeface="+mn-cs"/>
        </a:defRPr>
      </a:lvl2pPr>
      <a:lvl3pPr marL="514350" marR="0" indent="-1524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3pPr>
      <a:lvl4pPr marL="714375" marR="0" indent="-17145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4pPr>
      <a:lvl5pPr marL="904875" marR="0" indent="-1905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7.png"/><Relationship Id="rId1" Type="http://schemas.openxmlformats.org/officeDocument/2006/relationships/slideLayout" Target="../slideLayouts/slideLayout2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0.xml"/><Relationship Id="rId1" Type="http://schemas.openxmlformats.org/officeDocument/2006/relationships/vmlDrawing" Target="../drawings/vmlDrawing1.vml"/><Relationship Id="rId5" Type="http://schemas.openxmlformats.org/officeDocument/2006/relationships/image" Target="../media/image21.jpeg"/><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hyperlink" Target="https://www.blackrockblog.com/blackrock-capital-markets-assumptions/" TargetMode="External"/></Relationships>
</file>

<file path=ppt/slides/_rels/slide2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chart" Target="../charts/char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chart" Target="../charts/chart7.xml"/></Relationships>
</file>

<file path=ppt/slides/_rels/slide2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7.xml"/><Relationship Id="rId1" Type="http://schemas.openxmlformats.org/officeDocument/2006/relationships/slideLayout" Target="../slideLayouts/slideLayout16.xml"/><Relationship Id="rId5" Type="http://schemas.openxmlformats.org/officeDocument/2006/relationships/chart" Target="../charts/chart10.xml"/><Relationship Id="rId4" Type="http://schemas.openxmlformats.org/officeDocument/2006/relationships/chart" Target="../charts/char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6.xml"/><Relationship Id="rId4" Type="http://schemas.openxmlformats.org/officeDocument/2006/relationships/image" Target="../media/image27.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Factors to Assets: Mapping Factor Exposures to Asset Allocations </a:t>
            </a:r>
            <a:endParaRPr lang="en-US" dirty="0"/>
          </a:p>
        </p:txBody>
      </p:sp>
      <p:sp>
        <p:nvSpPr>
          <p:cNvPr id="3" name="Text Placeholder 2"/>
          <p:cNvSpPr>
            <a:spLocks noGrp="1"/>
          </p:cNvSpPr>
          <p:nvPr>
            <p:ph type="body" sz="quarter" idx="11"/>
          </p:nvPr>
        </p:nvSpPr>
        <p:spPr>
          <a:xfrm>
            <a:off x="2518172" y="3383364"/>
            <a:ext cx="6539675" cy="1010836"/>
          </a:xfrm>
        </p:spPr>
        <p:txBody>
          <a:bodyPr/>
          <a:lstStyle/>
          <a:p>
            <a:pPr>
              <a:spcBef>
                <a:spcPts val="300"/>
              </a:spcBef>
            </a:pPr>
            <a:r>
              <a:rPr lang="en-US" dirty="0" smtClean="0"/>
              <a:t>Andrew Ang, PhD, Managing Director</a:t>
            </a:r>
          </a:p>
          <a:p>
            <a:pPr>
              <a:spcBef>
                <a:spcPts val="300"/>
              </a:spcBef>
            </a:pPr>
            <a:r>
              <a:rPr lang="en-US" dirty="0" smtClean="0"/>
              <a:t>Abhilash Babu, CFA, Vice President</a:t>
            </a:r>
            <a:endParaRPr lang="en-US" dirty="0"/>
          </a:p>
        </p:txBody>
      </p:sp>
      <p:sp>
        <p:nvSpPr>
          <p:cNvPr id="4" name="Text Placeholder 3"/>
          <p:cNvSpPr>
            <a:spLocks noGrp="1"/>
          </p:cNvSpPr>
          <p:nvPr>
            <p:ph type="body" sz="quarter" idx="12"/>
          </p:nvPr>
        </p:nvSpPr>
        <p:spPr>
          <a:xfrm>
            <a:off x="2518172" y="4511688"/>
            <a:ext cx="6547792" cy="321149"/>
          </a:xfrm>
        </p:spPr>
        <p:txBody>
          <a:bodyPr/>
          <a:lstStyle/>
          <a:p>
            <a:r>
              <a:rPr lang="en-US" dirty="0" smtClean="0"/>
              <a:t>Society of Quantitative Analysts</a:t>
            </a:r>
            <a:br>
              <a:rPr lang="en-US" dirty="0" smtClean="0"/>
            </a:br>
            <a:r>
              <a:rPr lang="en-US" dirty="0"/>
              <a:t>October 20, 2016</a:t>
            </a:r>
          </a:p>
          <a:p>
            <a:endParaRPr lang="en-US" dirty="0"/>
          </a:p>
        </p:txBody>
      </p:sp>
      <p:sp>
        <p:nvSpPr>
          <p:cNvPr id="5" name="TextBox 4"/>
          <p:cNvSpPr txBox="1"/>
          <p:nvPr/>
        </p:nvSpPr>
        <p:spPr>
          <a:xfrm>
            <a:off x="2184387" y="6434663"/>
            <a:ext cx="729687" cy="215444"/>
          </a:xfrm>
          <a:prstGeom prst="rect">
            <a:avLst/>
          </a:prstGeom>
          <a:noFill/>
        </p:spPr>
        <p:txBody>
          <a:bodyPr wrap="none" rtlCol="0">
            <a:spAutoFit/>
          </a:bodyPr>
          <a:lstStyle/>
          <a:p>
            <a:pPr>
              <a:buClr>
                <a:schemeClr val="tx2"/>
              </a:buClr>
            </a:pPr>
            <a:r>
              <a:rPr lang="en-US" sz="800" dirty="0" smtClean="0">
                <a:solidFill>
                  <a:schemeClr val="tx2"/>
                </a:solidFill>
              </a:rPr>
              <a:t>FBSG-0356</a:t>
            </a:r>
          </a:p>
        </p:txBody>
      </p:sp>
    </p:spTree>
    <p:extLst>
      <p:ext uri="{BB962C8B-B14F-4D97-AF65-F5344CB8AC3E}">
        <p14:creationId xmlns:p14="http://schemas.microsoft.com/office/powerpoint/2010/main" xmlns="" val="3737346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 not asset, allocation</a:t>
            </a:r>
            <a:endParaRPr lang="en-US" dirty="0"/>
          </a:p>
        </p:txBody>
      </p:sp>
    </p:spTree>
    <p:extLst>
      <p:ext uri="{BB962C8B-B14F-4D97-AF65-F5344CB8AC3E}">
        <p14:creationId xmlns:p14="http://schemas.microsoft.com/office/powerpoint/2010/main" xmlns="" val="3687317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nvPr>
        </p:nvGraphicFramePr>
        <p:xfrm>
          <a:off x="-516524" y="891817"/>
          <a:ext cx="5311590" cy="283957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Factor, not just asset, allocation</a:t>
            </a:r>
            <a:endParaRPr lang="en-US" dirty="0"/>
          </a:p>
        </p:txBody>
      </p:sp>
      <p:sp>
        <p:nvSpPr>
          <p:cNvPr id="6" name="Chevron 5"/>
          <p:cNvSpPr/>
          <p:nvPr/>
        </p:nvSpPr>
        <p:spPr>
          <a:xfrm>
            <a:off x="4559846" y="2406547"/>
            <a:ext cx="685309" cy="1878299"/>
          </a:xfrm>
          <a:prstGeom prst="chevron">
            <a:avLst/>
          </a:prstGeom>
          <a:solidFill>
            <a:srgbClr val="CFD4D8"/>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9" name="Rectangle 8"/>
          <p:cNvSpPr/>
          <p:nvPr/>
        </p:nvSpPr>
        <p:spPr>
          <a:xfrm>
            <a:off x="1136822" y="4087138"/>
            <a:ext cx="2166552" cy="197708"/>
          </a:xfrm>
          <a:prstGeom prst="rect">
            <a:avLst/>
          </a:prstGeom>
          <a:solidFill>
            <a:schemeClr val="bg1">
              <a:lumMod val="85000"/>
            </a:scheme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10" name="Rectangle 9"/>
          <p:cNvSpPr/>
          <p:nvPr/>
        </p:nvSpPr>
        <p:spPr>
          <a:xfrm>
            <a:off x="1655805" y="3930619"/>
            <a:ext cx="222422" cy="510746"/>
          </a:xfrm>
          <a:prstGeom prst="rect">
            <a:avLst/>
          </a:prstGeom>
          <a:solidFill>
            <a:schemeClr val="accent2"/>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cxnSp>
        <p:nvCxnSpPr>
          <p:cNvPr id="12" name="Straight Arrow Connector 11"/>
          <p:cNvCxnSpPr/>
          <p:nvPr/>
        </p:nvCxnSpPr>
        <p:spPr>
          <a:xfrm>
            <a:off x="1573430" y="3864716"/>
            <a:ext cx="4201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01849" y="4441365"/>
            <a:ext cx="603050" cy="276999"/>
          </a:xfrm>
          <a:prstGeom prst="rect">
            <a:avLst/>
          </a:prstGeom>
          <a:noFill/>
        </p:spPr>
        <p:txBody>
          <a:bodyPr wrap="none" rtlCol="0">
            <a:spAutoFit/>
          </a:bodyPr>
          <a:lstStyle/>
          <a:p>
            <a:pPr>
              <a:buClr>
                <a:schemeClr val="tx2"/>
              </a:buClr>
            </a:pPr>
            <a:r>
              <a:rPr lang="en-US" sz="1200" dirty="0" smtClean="0">
                <a:solidFill>
                  <a:schemeClr val="tx2"/>
                </a:solidFill>
              </a:rPr>
              <a:t>Active</a:t>
            </a:r>
          </a:p>
        </p:txBody>
      </p:sp>
      <p:sp>
        <p:nvSpPr>
          <p:cNvPr id="14" name="TextBox 13"/>
          <p:cNvSpPr txBox="1"/>
          <p:nvPr/>
        </p:nvSpPr>
        <p:spPr>
          <a:xfrm>
            <a:off x="946508" y="4441364"/>
            <a:ext cx="559769" cy="276999"/>
          </a:xfrm>
          <a:prstGeom prst="rect">
            <a:avLst/>
          </a:prstGeom>
          <a:noFill/>
        </p:spPr>
        <p:txBody>
          <a:bodyPr wrap="none" rtlCol="0">
            <a:spAutoFit/>
          </a:bodyPr>
          <a:lstStyle/>
          <a:p>
            <a:pPr>
              <a:buClr>
                <a:schemeClr val="tx2"/>
              </a:buClr>
            </a:pPr>
            <a:r>
              <a:rPr lang="en-US" sz="1200" dirty="0" smtClean="0">
                <a:solidFill>
                  <a:schemeClr val="tx2"/>
                </a:solidFill>
              </a:rPr>
              <a:t>Index</a:t>
            </a:r>
          </a:p>
        </p:txBody>
      </p:sp>
      <p:cxnSp>
        <p:nvCxnSpPr>
          <p:cNvPr id="15" name="Straight Arrow Connector 14"/>
          <p:cNvCxnSpPr/>
          <p:nvPr/>
        </p:nvCxnSpPr>
        <p:spPr>
          <a:xfrm>
            <a:off x="1577548" y="3737030"/>
            <a:ext cx="420130" cy="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140938" y="4832662"/>
            <a:ext cx="2166552" cy="197708"/>
          </a:xfrm>
          <a:prstGeom prst="rect">
            <a:avLst/>
          </a:prstGeom>
          <a:solidFill>
            <a:schemeClr val="bg1">
              <a:lumMod val="85000"/>
            </a:scheme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17" name="Rectangle 16"/>
          <p:cNvSpPr/>
          <p:nvPr/>
        </p:nvSpPr>
        <p:spPr>
          <a:xfrm>
            <a:off x="2554864" y="4701890"/>
            <a:ext cx="222422" cy="510746"/>
          </a:xfrm>
          <a:prstGeom prst="rect">
            <a:avLst/>
          </a:prstGeom>
          <a:solidFill>
            <a:schemeClr val="accent2"/>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18" name="TextBox 17"/>
          <p:cNvSpPr txBox="1"/>
          <p:nvPr/>
        </p:nvSpPr>
        <p:spPr>
          <a:xfrm>
            <a:off x="3005965" y="5186889"/>
            <a:ext cx="617477" cy="276999"/>
          </a:xfrm>
          <a:prstGeom prst="rect">
            <a:avLst/>
          </a:prstGeom>
          <a:noFill/>
        </p:spPr>
        <p:txBody>
          <a:bodyPr wrap="none" rtlCol="0">
            <a:spAutoFit/>
          </a:bodyPr>
          <a:lstStyle/>
          <a:p>
            <a:pPr>
              <a:buClr>
                <a:schemeClr val="tx2"/>
              </a:buClr>
            </a:pPr>
            <a:r>
              <a:rPr lang="en-US" sz="1200" dirty="0" smtClean="0">
                <a:solidFill>
                  <a:schemeClr val="tx2"/>
                </a:solidFill>
              </a:rPr>
              <a:t>Illiquid</a:t>
            </a:r>
          </a:p>
        </p:txBody>
      </p:sp>
      <p:sp>
        <p:nvSpPr>
          <p:cNvPr id="19" name="TextBox 18"/>
          <p:cNvSpPr txBox="1"/>
          <p:nvPr/>
        </p:nvSpPr>
        <p:spPr>
          <a:xfrm>
            <a:off x="950624" y="5186888"/>
            <a:ext cx="591829" cy="276999"/>
          </a:xfrm>
          <a:prstGeom prst="rect">
            <a:avLst/>
          </a:prstGeom>
          <a:noFill/>
        </p:spPr>
        <p:txBody>
          <a:bodyPr wrap="none" rtlCol="0">
            <a:spAutoFit/>
          </a:bodyPr>
          <a:lstStyle/>
          <a:p>
            <a:pPr>
              <a:buClr>
                <a:schemeClr val="tx2"/>
              </a:buClr>
            </a:pPr>
            <a:r>
              <a:rPr lang="en-US" sz="1200" dirty="0" smtClean="0">
                <a:solidFill>
                  <a:schemeClr val="tx2"/>
                </a:solidFill>
              </a:rPr>
              <a:t>Liquid</a:t>
            </a:r>
          </a:p>
        </p:txBody>
      </p:sp>
      <p:sp>
        <p:nvSpPr>
          <p:cNvPr id="20" name="Rectangle 19"/>
          <p:cNvSpPr/>
          <p:nvPr/>
        </p:nvSpPr>
        <p:spPr>
          <a:xfrm>
            <a:off x="1149176" y="5615260"/>
            <a:ext cx="2166552" cy="197708"/>
          </a:xfrm>
          <a:prstGeom prst="rect">
            <a:avLst/>
          </a:prstGeom>
          <a:solidFill>
            <a:schemeClr val="bg1">
              <a:lumMod val="85000"/>
            </a:scheme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21" name="Rectangle 20"/>
          <p:cNvSpPr/>
          <p:nvPr/>
        </p:nvSpPr>
        <p:spPr>
          <a:xfrm>
            <a:off x="2013229" y="5458739"/>
            <a:ext cx="222422" cy="510746"/>
          </a:xfrm>
          <a:prstGeom prst="rect">
            <a:avLst/>
          </a:prstGeom>
          <a:solidFill>
            <a:schemeClr val="accent2"/>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23" name="TextBox 22"/>
          <p:cNvSpPr txBox="1"/>
          <p:nvPr/>
        </p:nvSpPr>
        <p:spPr>
          <a:xfrm>
            <a:off x="723337" y="5946838"/>
            <a:ext cx="1006109" cy="276999"/>
          </a:xfrm>
          <a:prstGeom prst="rect">
            <a:avLst/>
          </a:prstGeom>
          <a:noFill/>
        </p:spPr>
        <p:txBody>
          <a:bodyPr wrap="none" rtlCol="0">
            <a:spAutoFit/>
          </a:bodyPr>
          <a:lstStyle/>
          <a:p>
            <a:pPr>
              <a:buClr>
                <a:schemeClr val="tx2"/>
              </a:buClr>
            </a:pPr>
            <a:r>
              <a:rPr lang="en-US" sz="1200" dirty="0" smtClean="0">
                <a:solidFill>
                  <a:schemeClr val="tx2"/>
                </a:solidFill>
              </a:rPr>
              <a:t>Transparent</a:t>
            </a:r>
          </a:p>
        </p:txBody>
      </p:sp>
      <p:sp>
        <p:nvSpPr>
          <p:cNvPr id="24" name="TextBox 23"/>
          <p:cNvSpPr txBox="1"/>
          <p:nvPr/>
        </p:nvSpPr>
        <p:spPr>
          <a:xfrm>
            <a:off x="2845327" y="5932413"/>
            <a:ext cx="934871" cy="276999"/>
          </a:xfrm>
          <a:prstGeom prst="rect">
            <a:avLst/>
          </a:prstGeom>
          <a:noFill/>
        </p:spPr>
        <p:txBody>
          <a:bodyPr wrap="none" rtlCol="0">
            <a:spAutoFit/>
          </a:bodyPr>
          <a:lstStyle/>
          <a:p>
            <a:pPr>
              <a:buClr>
                <a:schemeClr val="tx2"/>
              </a:buClr>
            </a:pPr>
            <a:r>
              <a:rPr lang="en-US" sz="1200" dirty="0" smtClean="0">
                <a:solidFill>
                  <a:schemeClr val="tx2"/>
                </a:solidFill>
              </a:rPr>
              <a:t>Proprietary</a:t>
            </a:r>
          </a:p>
        </p:txBody>
      </p:sp>
      <p:sp>
        <p:nvSpPr>
          <p:cNvPr id="28" name="Rectangle 27"/>
          <p:cNvSpPr/>
          <p:nvPr/>
        </p:nvSpPr>
        <p:spPr>
          <a:xfrm>
            <a:off x="6369992" y="6004190"/>
            <a:ext cx="1552521" cy="219647"/>
          </a:xfrm>
          <a:prstGeom prst="rect">
            <a:avLst/>
          </a:prstGeom>
          <a:noFill/>
          <a:ln w="44450" cap="flat" cmpd="sng" algn="ctr">
            <a:noFill/>
            <a:prstDash val="sysDash"/>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US" sz="1200" b="1" kern="0" dirty="0" smtClean="0">
                <a:solidFill>
                  <a:schemeClr val="accent6"/>
                </a:solidFill>
              </a:rPr>
              <a:t>Passive Funds</a:t>
            </a:r>
          </a:p>
        </p:txBody>
      </p:sp>
      <p:sp>
        <p:nvSpPr>
          <p:cNvPr id="29" name="Rectangle 28"/>
          <p:cNvSpPr/>
          <p:nvPr/>
        </p:nvSpPr>
        <p:spPr>
          <a:xfrm>
            <a:off x="6573665" y="929222"/>
            <a:ext cx="1126904" cy="220329"/>
          </a:xfrm>
          <a:prstGeom prst="rect">
            <a:avLst/>
          </a:prstGeom>
          <a:noFill/>
          <a:ln w="44450" cap="flat" cmpd="sng" algn="ctr">
            <a:noFill/>
            <a:prstDash val="sysDash"/>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US" sz="1200" b="1" kern="0" dirty="0" smtClean="0">
                <a:solidFill>
                  <a:srgbClr val="C00000"/>
                </a:solidFill>
              </a:rPr>
              <a:t>Illiquid Alts</a:t>
            </a:r>
          </a:p>
        </p:txBody>
      </p:sp>
      <p:sp>
        <p:nvSpPr>
          <p:cNvPr id="30" name="Rectangle 29"/>
          <p:cNvSpPr/>
          <p:nvPr/>
        </p:nvSpPr>
        <p:spPr>
          <a:xfrm>
            <a:off x="6337040" y="3510680"/>
            <a:ext cx="1606210" cy="222036"/>
          </a:xfrm>
          <a:prstGeom prst="rect">
            <a:avLst/>
          </a:prstGeom>
          <a:noFill/>
          <a:ln w="44450" cap="flat" cmpd="sng" algn="ctr">
            <a:noFill/>
            <a:prstDash val="sysDash"/>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US" sz="1200" b="1" kern="0" dirty="0" smtClean="0">
                <a:solidFill>
                  <a:srgbClr val="F17712"/>
                </a:solidFill>
              </a:rPr>
              <a:t>Style Factors</a:t>
            </a:r>
          </a:p>
        </p:txBody>
      </p:sp>
      <p:sp>
        <p:nvSpPr>
          <p:cNvPr id="42" name="Oval 41"/>
          <p:cNvSpPr/>
          <p:nvPr/>
        </p:nvSpPr>
        <p:spPr>
          <a:xfrm rot="16200000">
            <a:off x="7084165" y="5830238"/>
            <a:ext cx="99060" cy="99060"/>
          </a:xfrm>
          <a:prstGeom prst="ellipse">
            <a:avLst/>
          </a:prstGeom>
          <a:solidFill>
            <a:schemeClr val="accent6"/>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43" name="Oval 42"/>
          <p:cNvSpPr/>
          <p:nvPr/>
        </p:nvSpPr>
        <p:spPr>
          <a:xfrm rot="16200000">
            <a:off x="7084165" y="5607591"/>
            <a:ext cx="99060" cy="99060"/>
          </a:xfrm>
          <a:prstGeom prst="ellipse">
            <a:avLst/>
          </a:prstGeom>
          <a:solidFill>
            <a:srgbClr val="FDC802"/>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44" name="Oval 43"/>
          <p:cNvSpPr/>
          <p:nvPr/>
        </p:nvSpPr>
        <p:spPr>
          <a:xfrm rot="16200000">
            <a:off x="7084165" y="5384944"/>
            <a:ext cx="99060" cy="99060"/>
          </a:xfrm>
          <a:prstGeom prst="ellipse">
            <a:avLst/>
          </a:prstGeom>
          <a:solidFill>
            <a:srgbClr val="FBBE04"/>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45" name="Oval 44"/>
          <p:cNvSpPr/>
          <p:nvPr/>
        </p:nvSpPr>
        <p:spPr>
          <a:xfrm rot="16200000">
            <a:off x="7084165" y="5162297"/>
            <a:ext cx="99060" cy="99060"/>
          </a:xfrm>
          <a:prstGeom prst="ellipse">
            <a:avLst/>
          </a:prstGeom>
          <a:solidFill>
            <a:srgbClr val="FAAF07"/>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46" name="Oval 45"/>
          <p:cNvSpPr/>
          <p:nvPr/>
        </p:nvSpPr>
        <p:spPr>
          <a:xfrm rot="16200000">
            <a:off x="7084165" y="4939650"/>
            <a:ext cx="99060" cy="99060"/>
          </a:xfrm>
          <a:prstGeom prst="ellipse">
            <a:avLst/>
          </a:prstGeom>
          <a:solidFill>
            <a:srgbClr val="F8A509"/>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47" name="Oval 46"/>
          <p:cNvSpPr/>
          <p:nvPr/>
        </p:nvSpPr>
        <p:spPr>
          <a:xfrm rot="16200000">
            <a:off x="7090615" y="4497705"/>
            <a:ext cx="99060" cy="99060"/>
          </a:xfrm>
          <a:prstGeom prst="ellipse">
            <a:avLst/>
          </a:prstGeom>
          <a:solidFill>
            <a:srgbClr val="F69B0B"/>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48" name="Oval 47"/>
          <p:cNvSpPr/>
          <p:nvPr/>
        </p:nvSpPr>
        <p:spPr>
          <a:xfrm rot="16200000">
            <a:off x="7090615" y="4275058"/>
            <a:ext cx="99060" cy="99060"/>
          </a:xfrm>
          <a:prstGeom prst="ellipse">
            <a:avLst/>
          </a:prstGeom>
          <a:solidFill>
            <a:srgbClr val="F48C0D"/>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49" name="Oval 48"/>
          <p:cNvSpPr/>
          <p:nvPr/>
        </p:nvSpPr>
        <p:spPr>
          <a:xfrm rot="16200000">
            <a:off x="7090615" y="4052411"/>
            <a:ext cx="99060" cy="99060"/>
          </a:xfrm>
          <a:prstGeom prst="ellipse">
            <a:avLst/>
          </a:prstGeom>
          <a:solidFill>
            <a:srgbClr val="F3821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50" name="Oval 49"/>
          <p:cNvSpPr/>
          <p:nvPr/>
        </p:nvSpPr>
        <p:spPr>
          <a:xfrm rot="16200000">
            <a:off x="7090615" y="3829766"/>
            <a:ext cx="99060" cy="99060"/>
          </a:xfrm>
          <a:prstGeom prst="ellipse">
            <a:avLst/>
          </a:prstGeom>
          <a:solidFill>
            <a:srgbClr val="F17712"/>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grpSp>
        <p:nvGrpSpPr>
          <p:cNvPr id="51" name="Group 50"/>
          <p:cNvGrpSpPr/>
          <p:nvPr/>
        </p:nvGrpSpPr>
        <p:grpSpPr>
          <a:xfrm>
            <a:off x="7084250" y="2649511"/>
            <a:ext cx="99060" cy="767001"/>
            <a:chOff x="8270498" y="3343782"/>
            <a:chExt cx="99060" cy="767001"/>
          </a:xfrm>
        </p:grpSpPr>
        <p:sp>
          <p:nvSpPr>
            <p:cNvPr id="33" name="Oval 32"/>
            <p:cNvSpPr/>
            <p:nvPr/>
          </p:nvSpPr>
          <p:spPr>
            <a:xfrm rot="16200000">
              <a:off x="8270498" y="4011723"/>
              <a:ext cx="99060" cy="99060"/>
            </a:xfrm>
            <a:prstGeom prst="ellipse">
              <a:avLst/>
            </a:prstGeom>
            <a:solidFill>
              <a:srgbClr val="F17712"/>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34" name="Oval 33"/>
            <p:cNvSpPr/>
            <p:nvPr/>
          </p:nvSpPr>
          <p:spPr>
            <a:xfrm rot="16200000">
              <a:off x="8270498" y="3789076"/>
              <a:ext cx="99060" cy="99060"/>
            </a:xfrm>
            <a:prstGeom prst="ellipse">
              <a:avLst/>
            </a:prstGeom>
            <a:solidFill>
              <a:srgbClr val="EF6E14"/>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35" name="Oval 34"/>
            <p:cNvSpPr/>
            <p:nvPr/>
          </p:nvSpPr>
          <p:spPr>
            <a:xfrm rot="16200000">
              <a:off x="8270498" y="3566429"/>
              <a:ext cx="99060" cy="99060"/>
            </a:xfrm>
            <a:prstGeom prst="ellipse">
              <a:avLst/>
            </a:prstGeom>
            <a:solidFill>
              <a:srgbClr val="ED6416"/>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36" name="Oval 35"/>
            <p:cNvSpPr/>
            <p:nvPr/>
          </p:nvSpPr>
          <p:spPr>
            <a:xfrm rot="16200000">
              <a:off x="8270498" y="3343782"/>
              <a:ext cx="99060" cy="99060"/>
            </a:xfrm>
            <a:prstGeom prst="ellipse">
              <a:avLst/>
            </a:prstGeom>
            <a:solidFill>
              <a:srgbClr val="EB581A"/>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grpSp>
      <p:sp>
        <p:nvSpPr>
          <p:cNvPr id="37" name="Oval 36"/>
          <p:cNvSpPr/>
          <p:nvPr/>
        </p:nvSpPr>
        <p:spPr>
          <a:xfrm rot="16200000">
            <a:off x="7084250" y="2120024"/>
            <a:ext cx="99060" cy="99060"/>
          </a:xfrm>
          <a:prstGeom prst="ellipse">
            <a:avLst/>
          </a:prstGeom>
          <a:solidFill>
            <a:srgbClr val="EB461C"/>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38" name="Oval 37"/>
          <p:cNvSpPr/>
          <p:nvPr/>
        </p:nvSpPr>
        <p:spPr>
          <a:xfrm rot="16200000">
            <a:off x="7084250" y="1897377"/>
            <a:ext cx="99060" cy="99060"/>
          </a:xfrm>
          <a:prstGeom prst="ellipse">
            <a:avLst/>
          </a:prstGeom>
          <a:solidFill>
            <a:srgbClr val="E73C1E"/>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39" name="Oval 38"/>
          <p:cNvSpPr/>
          <p:nvPr/>
        </p:nvSpPr>
        <p:spPr>
          <a:xfrm rot="16200000">
            <a:off x="7084250" y="1674730"/>
            <a:ext cx="99060" cy="99060"/>
          </a:xfrm>
          <a:prstGeom prst="ellipse">
            <a:avLst/>
          </a:prstGeom>
          <a:solidFill>
            <a:srgbClr val="EF282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40" name="Oval 39"/>
          <p:cNvSpPr/>
          <p:nvPr/>
        </p:nvSpPr>
        <p:spPr>
          <a:xfrm rot="16200000">
            <a:off x="7084250" y="1452083"/>
            <a:ext cx="99060" cy="99060"/>
          </a:xfrm>
          <a:prstGeom prst="ellipse">
            <a:avLst/>
          </a:prstGeom>
          <a:solidFill>
            <a:srgbClr val="E52621"/>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41" name="Oval 40"/>
          <p:cNvSpPr/>
          <p:nvPr/>
        </p:nvSpPr>
        <p:spPr>
          <a:xfrm rot="16200000">
            <a:off x="7084250" y="1229438"/>
            <a:ext cx="99060" cy="99060"/>
          </a:xfrm>
          <a:prstGeom prst="ellipse">
            <a:avLst/>
          </a:prstGeom>
          <a:solidFill>
            <a:srgbClr val="C0000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accent4"/>
              </a:solidFill>
            </a:endParaRPr>
          </a:p>
        </p:txBody>
      </p:sp>
      <p:sp>
        <p:nvSpPr>
          <p:cNvPr id="52" name="Rectangle 51"/>
          <p:cNvSpPr/>
          <p:nvPr/>
        </p:nvSpPr>
        <p:spPr>
          <a:xfrm>
            <a:off x="6337040" y="2318988"/>
            <a:ext cx="1606210" cy="222036"/>
          </a:xfrm>
          <a:prstGeom prst="rect">
            <a:avLst/>
          </a:prstGeom>
          <a:noFill/>
          <a:ln w="44450" cap="flat" cmpd="sng" algn="ctr">
            <a:noFill/>
            <a:prstDash val="sysDash"/>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US" sz="1200" b="1" kern="0" dirty="0" smtClean="0">
                <a:solidFill>
                  <a:srgbClr val="EB581A"/>
                </a:solidFill>
              </a:rPr>
              <a:t>Liquid Active Funds</a:t>
            </a:r>
          </a:p>
        </p:txBody>
      </p:sp>
      <p:sp>
        <p:nvSpPr>
          <p:cNvPr id="53" name="Rectangle 52"/>
          <p:cNvSpPr/>
          <p:nvPr/>
        </p:nvSpPr>
        <p:spPr>
          <a:xfrm>
            <a:off x="6314199" y="4666896"/>
            <a:ext cx="1606210" cy="222036"/>
          </a:xfrm>
          <a:prstGeom prst="rect">
            <a:avLst/>
          </a:prstGeom>
          <a:noFill/>
          <a:ln w="44450" cap="flat" cmpd="sng" algn="ctr">
            <a:noFill/>
            <a:prstDash val="sysDash"/>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US" sz="1200" b="1" kern="0" dirty="0" smtClean="0">
                <a:solidFill>
                  <a:srgbClr val="F17712"/>
                </a:solidFill>
              </a:rPr>
              <a:t>Smart Beta</a:t>
            </a:r>
          </a:p>
        </p:txBody>
      </p:sp>
      <p:sp>
        <p:nvSpPr>
          <p:cNvPr id="57" name="TextBox 56"/>
          <p:cNvSpPr txBox="1"/>
          <p:nvPr/>
        </p:nvSpPr>
        <p:spPr>
          <a:xfrm>
            <a:off x="310654" y="6247331"/>
            <a:ext cx="8042771" cy="215444"/>
          </a:xfrm>
          <a:prstGeom prst="rect">
            <a:avLst/>
          </a:prstGeom>
          <a:noFill/>
        </p:spPr>
        <p:txBody>
          <a:bodyPr wrap="square" lIns="0" rtlCol="0">
            <a:spAutoFit/>
          </a:bodyPr>
          <a:lstStyle/>
          <a:p>
            <a:pPr>
              <a:buClr>
                <a:schemeClr val="tx2"/>
              </a:buClr>
            </a:pPr>
            <a:r>
              <a:rPr lang="en-US" sz="800" dirty="0">
                <a:latin typeface="Arial" panose="020B0604020202020204" pitchFamily="34" charset="0"/>
                <a:cs typeface="Arial" panose="020B0604020202020204" pitchFamily="34" charset="0"/>
              </a:rPr>
              <a:t>For illustrative purposes only. </a:t>
            </a:r>
            <a:r>
              <a:rPr lang="en-US" sz="800" dirty="0" smtClean="0">
                <a:latin typeface="Arial" panose="020B0604020202020204" pitchFamily="34" charset="0"/>
                <a:cs typeface="Arial" panose="020B0604020202020204" pitchFamily="34" charset="0"/>
              </a:rPr>
              <a:t>Sample allocation should not be construed as a recommended portfolio allocation.</a:t>
            </a:r>
            <a:endParaRPr lang="en-US" sz="800" dirty="0" smtClean="0">
              <a:solidFill>
                <a:schemeClr val="tx2"/>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3"/>
          </p:nvPr>
        </p:nvSpPr>
        <p:spPr/>
        <p:txBody>
          <a:bodyPr/>
          <a:lstStyle/>
          <a:p>
            <a:fld id="{C0531ADF-2191-45C5-9D71-08764BF86A6F}" type="slidenum">
              <a:rPr lang="en-GB" smtClean="0"/>
              <a:pPr/>
              <a:t>11</a:t>
            </a:fld>
            <a:endParaRPr lang="en-GB"/>
          </a:p>
        </p:txBody>
      </p:sp>
    </p:spTree>
    <p:extLst>
      <p:ext uri="{BB962C8B-B14F-4D97-AF65-F5344CB8AC3E}">
        <p14:creationId xmlns:p14="http://schemas.microsoft.com/office/powerpoint/2010/main" xmlns="" val="985883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54" y="162593"/>
            <a:ext cx="8653946" cy="596469"/>
          </a:xfrm>
        </p:spPr>
        <p:txBody>
          <a:bodyPr/>
          <a:lstStyle/>
          <a:p>
            <a:r>
              <a:rPr lang="en-US" dirty="0" smtClean="0"/>
              <a:t>Factor allocation workflow</a:t>
            </a:r>
            <a:endParaRPr lang="en-US" dirty="0"/>
          </a:p>
        </p:txBody>
      </p:sp>
      <p:sp>
        <p:nvSpPr>
          <p:cNvPr id="3" name="Content Placeholder 2"/>
          <p:cNvSpPr>
            <a:spLocks noGrp="1"/>
          </p:cNvSpPr>
          <p:nvPr>
            <p:ph sz="quarter" idx="11"/>
          </p:nvPr>
        </p:nvSpPr>
        <p:spPr>
          <a:xfrm>
            <a:off x="308580" y="1026537"/>
            <a:ext cx="8500458" cy="404411"/>
          </a:xfrm>
        </p:spPr>
        <p:txBody>
          <a:bodyPr/>
          <a:lstStyle/>
          <a:p>
            <a:r>
              <a:rPr lang="en-US" dirty="0" smtClean="0"/>
              <a:t>Analyze portfolios along factor dimensions, powering better investment decisions</a:t>
            </a:r>
          </a:p>
        </p:txBody>
      </p:sp>
      <p:sp>
        <p:nvSpPr>
          <p:cNvPr id="4" name="Rectangle 3"/>
          <p:cNvSpPr/>
          <p:nvPr/>
        </p:nvSpPr>
        <p:spPr>
          <a:xfrm>
            <a:off x="8910837" y="4860468"/>
            <a:ext cx="72008" cy="180020"/>
          </a:xfrm>
          <a:prstGeom prst="rect">
            <a:avLst/>
          </a:prstGeom>
          <a:solidFill>
            <a:schemeClr val="bg1"/>
          </a:solidFill>
          <a:ln w="9525" cap="flat" cmpd="sng" algn="ctr">
            <a:solidFill>
              <a:schemeClr val="bg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72" name="Rectangle 71"/>
          <p:cNvSpPr/>
          <p:nvPr/>
        </p:nvSpPr>
        <p:spPr>
          <a:xfrm>
            <a:off x="192133" y="1315298"/>
            <a:ext cx="2880360" cy="442247"/>
          </a:xfrm>
          <a:prstGeom prst="rect">
            <a:avLst/>
          </a:prstGeom>
          <a:solidFill>
            <a:schemeClr val="accent2"/>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US" sz="1400" b="1" kern="0" dirty="0">
                <a:solidFill>
                  <a:schemeClr val="bg2"/>
                </a:solidFill>
              </a:rPr>
              <a:t>What factors do you own? </a:t>
            </a:r>
          </a:p>
        </p:txBody>
      </p:sp>
      <p:sp>
        <p:nvSpPr>
          <p:cNvPr id="73" name="Rectangle 72"/>
          <p:cNvSpPr/>
          <p:nvPr/>
        </p:nvSpPr>
        <p:spPr>
          <a:xfrm>
            <a:off x="3285868" y="1321595"/>
            <a:ext cx="2880360" cy="442247"/>
          </a:xfrm>
          <a:prstGeom prst="rect">
            <a:avLst/>
          </a:prstGeom>
          <a:solidFill>
            <a:schemeClr val="accent2"/>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US" sz="1400" b="1" kern="0" dirty="0">
                <a:solidFill>
                  <a:schemeClr val="bg2"/>
                </a:solidFill>
              </a:rPr>
              <a:t>What factors do you want?</a:t>
            </a:r>
          </a:p>
        </p:txBody>
      </p:sp>
      <p:sp>
        <p:nvSpPr>
          <p:cNvPr id="74" name="Rectangle 73"/>
          <p:cNvSpPr/>
          <p:nvPr/>
        </p:nvSpPr>
        <p:spPr>
          <a:xfrm>
            <a:off x="6444191" y="1321514"/>
            <a:ext cx="2433101" cy="442247"/>
          </a:xfrm>
          <a:prstGeom prst="rect">
            <a:avLst/>
          </a:prstGeom>
          <a:solidFill>
            <a:schemeClr val="accent2"/>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US" sz="1400" b="1" kern="0" dirty="0" smtClean="0">
                <a:solidFill>
                  <a:schemeClr val="bg2"/>
                </a:solidFill>
              </a:rPr>
              <a:t>How do you get there?</a:t>
            </a:r>
            <a:endParaRPr lang="en-US" sz="1400" b="1" kern="0" dirty="0">
              <a:solidFill>
                <a:schemeClr val="bg2"/>
              </a:solidFill>
            </a:endParaRPr>
          </a:p>
        </p:txBody>
      </p:sp>
      <p:sp>
        <p:nvSpPr>
          <p:cNvPr id="75" name="TextBox 74"/>
          <p:cNvSpPr txBox="1"/>
          <p:nvPr/>
        </p:nvSpPr>
        <p:spPr>
          <a:xfrm>
            <a:off x="293620" y="1880034"/>
            <a:ext cx="2722585" cy="292388"/>
          </a:xfrm>
          <a:prstGeom prst="rect">
            <a:avLst/>
          </a:prstGeom>
          <a:noFill/>
        </p:spPr>
        <p:txBody>
          <a:bodyPr wrap="square" rtlCol="0">
            <a:spAutoFit/>
          </a:bodyPr>
          <a:lstStyle/>
          <a:p>
            <a:pPr algn="ctr">
              <a:buClr>
                <a:schemeClr val="tx2"/>
              </a:buClr>
            </a:pPr>
            <a:r>
              <a:rPr lang="en-US" sz="1300" b="1" dirty="0">
                <a:solidFill>
                  <a:schemeClr val="tx2"/>
                </a:solidFill>
              </a:rPr>
              <a:t>Current asset allocation</a:t>
            </a:r>
          </a:p>
        </p:txBody>
      </p:sp>
      <p:sp>
        <p:nvSpPr>
          <p:cNvPr id="76" name="TextBox 75"/>
          <p:cNvSpPr txBox="1"/>
          <p:nvPr/>
        </p:nvSpPr>
        <p:spPr>
          <a:xfrm>
            <a:off x="491407" y="4185560"/>
            <a:ext cx="2352172" cy="307777"/>
          </a:xfrm>
          <a:prstGeom prst="rect">
            <a:avLst/>
          </a:prstGeom>
          <a:noFill/>
        </p:spPr>
        <p:txBody>
          <a:bodyPr wrap="square" rtlCol="0">
            <a:spAutoFit/>
          </a:bodyPr>
          <a:lstStyle/>
          <a:p>
            <a:pPr algn="ctr">
              <a:buClr>
                <a:schemeClr val="tx2"/>
              </a:buClr>
            </a:pPr>
            <a:r>
              <a:rPr lang="en-US" sz="1400" b="1" dirty="0">
                <a:solidFill>
                  <a:schemeClr val="tx2"/>
                </a:solidFill>
              </a:rPr>
              <a:t>Current factor allocation</a:t>
            </a:r>
          </a:p>
        </p:txBody>
      </p:sp>
      <p:sp>
        <p:nvSpPr>
          <p:cNvPr id="77" name="TextBox 76"/>
          <p:cNvSpPr txBox="1"/>
          <p:nvPr/>
        </p:nvSpPr>
        <p:spPr>
          <a:xfrm>
            <a:off x="3469374" y="4183586"/>
            <a:ext cx="2352172" cy="307777"/>
          </a:xfrm>
          <a:prstGeom prst="rect">
            <a:avLst/>
          </a:prstGeom>
          <a:noFill/>
        </p:spPr>
        <p:txBody>
          <a:bodyPr wrap="square" rtlCol="0">
            <a:spAutoFit/>
          </a:bodyPr>
          <a:lstStyle/>
          <a:p>
            <a:pPr algn="ctr">
              <a:buClr>
                <a:schemeClr val="tx2"/>
              </a:buClr>
            </a:pPr>
            <a:r>
              <a:rPr lang="en-US" sz="1400" b="1" dirty="0">
                <a:solidFill>
                  <a:schemeClr val="tx2"/>
                </a:solidFill>
              </a:rPr>
              <a:t>Desired factor allocation</a:t>
            </a:r>
          </a:p>
        </p:txBody>
      </p:sp>
      <p:sp>
        <p:nvSpPr>
          <p:cNvPr id="78" name="TextBox 77"/>
          <p:cNvSpPr txBox="1"/>
          <p:nvPr/>
        </p:nvSpPr>
        <p:spPr>
          <a:xfrm>
            <a:off x="3482393" y="1867133"/>
            <a:ext cx="2560463" cy="2105446"/>
          </a:xfrm>
          <a:prstGeom prst="rect">
            <a:avLst/>
          </a:prstGeom>
          <a:noFill/>
        </p:spPr>
        <p:txBody>
          <a:bodyPr wrap="square" rtlCol="0">
            <a:spAutoFit/>
          </a:bodyPr>
          <a:lstStyle/>
          <a:p>
            <a:pPr>
              <a:buClr>
                <a:schemeClr val="tx2"/>
              </a:buClr>
            </a:pPr>
            <a:r>
              <a:rPr lang="en-US" sz="1300" b="1" dirty="0">
                <a:solidFill>
                  <a:schemeClr val="tx2"/>
                </a:solidFill>
              </a:rPr>
              <a:t>Allocate risk among factors based upon on specific investment objectives:</a:t>
            </a:r>
          </a:p>
          <a:p>
            <a:pPr marL="171450" indent="-171450">
              <a:spcBef>
                <a:spcPts val="600"/>
              </a:spcBef>
              <a:buClr>
                <a:schemeClr val="tx2"/>
              </a:buClr>
              <a:buFont typeface="Wingdings 3" pitchFamily="18" charset="2"/>
              <a:buChar char="}"/>
            </a:pPr>
            <a:r>
              <a:rPr lang="en-US" sz="1200" dirty="0">
                <a:solidFill>
                  <a:schemeClr val="tx2"/>
                </a:solidFill>
              </a:rPr>
              <a:t>Return objectives</a:t>
            </a:r>
          </a:p>
          <a:p>
            <a:pPr marL="171450" indent="-171450">
              <a:spcBef>
                <a:spcPts val="600"/>
              </a:spcBef>
              <a:buClr>
                <a:schemeClr val="tx2"/>
              </a:buClr>
              <a:buFont typeface="Wingdings 3" pitchFamily="18" charset="2"/>
              <a:buChar char="}"/>
            </a:pPr>
            <a:r>
              <a:rPr lang="en-US" sz="1200" dirty="0">
                <a:solidFill>
                  <a:schemeClr val="tx2"/>
                </a:solidFill>
              </a:rPr>
              <a:t>Risk tolerance</a:t>
            </a:r>
          </a:p>
          <a:p>
            <a:pPr marL="171450" indent="-171450">
              <a:spcBef>
                <a:spcPts val="600"/>
              </a:spcBef>
              <a:buClr>
                <a:schemeClr val="tx2"/>
              </a:buClr>
              <a:buFont typeface="Wingdings 3" pitchFamily="18" charset="2"/>
              <a:buChar char="}"/>
            </a:pPr>
            <a:r>
              <a:rPr lang="en-US" sz="1200" dirty="0">
                <a:solidFill>
                  <a:schemeClr val="tx2"/>
                </a:solidFill>
              </a:rPr>
              <a:t>Liability profile</a:t>
            </a:r>
          </a:p>
          <a:p>
            <a:pPr marL="171450" indent="-171450">
              <a:spcBef>
                <a:spcPts val="600"/>
              </a:spcBef>
              <a:buClr>
                <a:schemeClr val="tx2"/>
              </a:buClr>
              <a:buFont typeface="Wingdings 3" pitchFamily="18" charset="2"/>
              <a:buChar char="}"/>
            </a:pPr>
            <a:r>
              <a:rPr lang="en-US" sz="1200" dirty="0">
                <a:solidFill>
                  <a:schemeClr val="tx2"/>
                </a:solidFill>
              </a:rPr>
              <a:t>Income requirements</a:t>
            </a:r>
          </a:p>
          <a:p>
            <a:pPr marL="171450" indent="-171450">
              <a:buClr>
                <a:schemeClr val="tx2"/>
              </a:buClr>
              <a:buFont typeface="Wingdings 3" pitchFamily="18" charset="2"/>
              <a:buChar char="}"/>
            </a:pPr>
            <a:endParaRPr lang="en-US" sz="1200" dirty="0">
              <a:solidFill>
                <a:schemeClr val="tx2"/>
              </a:solidFill>
            </a:endParaRPr>
          </a:p>
          <a:p>
            <a:pPr marL="171450" indent="-171450">
              <a:buClr>
                <a:schemeClr val="tx2"/>
              </a:buClr>
              <a:buFont typeface="Wingdings 3" pitchFamily="18" charset="2"/>
              <a:buChar char="}"/>
            </a:pPr>
            <a:endParaRPr lang="en-US" sz="1200" dirty="0">
              <a:solidFill>
                <a:schemeClr val="tx2"/>
              </a:solidFill>
            </a:endParaRPr>
          </a:p>
        </p:txBody>
      </p:sp>
      <p:sp>
        <p:nvSpPr>
          <p:cNvPr id="79" name="TextBox 78"/>
          <p:cNvSpPr txBox="1"/>
          <p:nvPr/>
        </p:nvSpPr>
        <p:spPr>
          <a:xfrm>
            <a:off x="6249949" y="4183586"/>
            <a:ext cx="2843768" cy="307777"/>
          </a:xfrm>
          <a:prstGeom prst="rect">
            <a:avLst/>
          </a:prstGeom>
          <a:noFill/>
        </p:spPr>
        <p:txBody>
          <a:bodyPr wrap="square" lIns="0" rIns="0" rtlCol="0">
            <a:spAutoFit/>
          </a:bodyPr>
          <a:lstStyle/>
          <a:p>
            <a:pPr algn="ctr">
              <a:buClr>
                <a:schemeClr val="tx2"/>
              </a:buClr>
            </a:pPr>
            <a:r>
              <a:rPr lang="en-US" sz="1400" b="1" dirty="0">
                <a:solidFill>
                  <a:schemeClr val="tx2"/>
                </a:solidFill>
              </a:rPr>
              <a:t>Proposed capital allocation</a:t>
            </a:r>
          </a:p>
        </p:txBody>
      </p:sp>
      <p:pic>
        <p:nvPicPr>
          <p:cNvPr id="80"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25825" y="1862139"/>
            <a:ext cx="2177966" cy="18902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1" name="Down Arrow 80"/>
          <p:cNvSpPr/>
          <p:nvPr/>
        </p:nvSpPr>
        <p:spPr>
          <a:xfrm>
            <a:off x="1523385" y="3936612"/>
            <a:ext cx="288215" cy="177108"/>
          </a:xfrm>
          <a:prstGeom prst="downArrow">
            <a:avLst/>
          </a:prstGeom>
          <a:solidFill>
            <a:schemeClr val="bg2"/>
          </a:solidFill>
          <a:ln w="9525" cap="flat" cmpd="sng" algn="ctr">
            <a:solidFill>
              <a:schemeClr val="tx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82" name="Down Arrow 81"/>
          <p:cNvSpPr/>
          <p:nvPr/>
        </p:nvSpPr>
        <p:spPr>
          <a:xfrm>
            <a:off x="4535116" y="3907202"/>
            <a:ext cx="321680" cy="204577"/>
          </a:xfrm>
          <a:prstGeom prst="downArrow">
            <a:avLst/>
          </a:prstGeom>
          <a:solidFill>
            <a:schemeClr val="bg2"/>
          </a:solidFill>
          <a:ln w="9525" cap="flat" cmpd="sng" algn="ctr">
            <a:solidFill>
              <a:schemeClr val="tx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pic>
        <p:nvPicPr>
          <p:cNvPr id="83" name="Picture 82"/>
          <p:cNvPicPr>
            <a:picLocks noChangeAspect="1"/>
          </p:cNvPicPr>
          <p:nvPr/>
        </p:nvPicPr>
        <p:blipFill rotWithShape="1">
          <a:blip r:embed="rId4" cstate="print">
            <a:extLst>
              <a:ext uri="{28A0092B-C50C-407E-A947-70E740481C1C}">
                <a14:useLocalDpi xmlns:a14="http://schemas.microsoft.com/office/drawing/2010/main" xmlns="" val="0"/>
              </a:ext>
            </a:extLst>
          </a:blip>
          <a:srcRect l="1646" t="15405" b="7036"/>
          <a:stretch/>
        </p:blipFill>
        <p:spPr>
          <a:xfrm>
            <a:off x="228914" y="2236641"/>
            <a:ext cx="2843579" cy="1504664"/>
          </a:xfrm>
          <a:prstGeom prst="rect">
            <a:avLst/>
          </a:prstGeom>
        </p:spPr>
      </p:pic>
      <p:pic>
        <p:nvPicPr>
          <p:cNvPr id="84" name="Picture 83"/>
          <p:cNvPicPr>
            <a:picLocks noChangeAspect="1"/>
          </p:cNvPicPr>
          <p:nvPr/>
        </p:nvPicPr>
        <p:blipFill rotWithShape="1">
          <a:blip r:embed="rId5" cstate="print">
            <a:extLst>
              <a:ext uri="{28A0092B-C50C-407E-A947-70E740481C1C}">
                <a14:useLocalDpi xmlns:a14="http://schemas.microsoft.com/office/drawing/2010/main" xmlns="" val="0"/>
              </a:ext>
            </a:extLst>
          </a:blip>
          <a:srcRect t="14862" b="4583"/>
          <a:stretch/>
        </p:blipFill>
        <p:spPr>
          <a:xfrm>
            <a:off x="6094970" y="4507569"/>
            <a:ext cx="2887875" cy="1561007"/>
          </a:xfrm>
          <a:prstGeom prst="rect">
            <a:avLst/>
          </a:prstGeom>
        </p:spPr>
      </p:pic>
      <p:grpSp>
        <p:nvGrpSpPr>
          <p:cNvPr id="85" name="Group 84"/>
          <p:cNvGrpSpPr/>
          <p:nvPr/>
        </p:nvGrpSpPr>
        <p:grpSpPr>
          <a:xfrm>
            <a:off x="3356937" y="4443116"/>
            <a:ext cx="2356358" cy="1582110"/>
            <a:chOff x="3310467" y="4346026"/>
            <a:chExt cx="2463800" cy="1700215"/>
          </a:xfrm>
        </p:grpSpPr>
        <p:pic>
          <p:nvPicPr>
            <p:cNvPr id="86" name="Picture 85"/>
            <p:cNvPicPr>
              <a:picLocks noChangeAspect="1"/>
            </p:cNvPicPr>
            <p:nvPr/>
          </p:nvPicPr>
          <p:blipFill rotWithShape="1">
            <a:blip r:embed="rId6" cstate="print">
              <a:extLst>
                <a:ext uri="{28A0092B-C50C-407E-A947-70E740481C1C}">
                  <a14:useLocalDpi xmlns:a14="http://schemas.microsoft.com/office/drawing/2010/main" xmlns="" val="0"/>
                </a:ext>
              </a:extLst>
            </a:blip>
            <a:srcRect l="6628" t="14166" r="13537" b="3195"/>
            <a:stretch/>
          </p:blipFill>
          <p:spPr>
            <a:xfrm>
              <a:off x="3310467" y="4346026"/>
              <a:ext cx="2463800" cy="1700215"/>
            </a:xfrm>
            <a:prstGeom prst="rect">
              <a:avLst/>
            </a:prstGeom>
          </p:spPr>
        </p:pic>
        <p:sp>
          <p:nvSpPr>
            <p:cNvPr id="87" name="L-Shape 86"/>
            <p:cNvSpPr/>
            <p:nvPr/>
          </p:nvSpPr>
          <p:spPr>
            <a:xfrm rot="10800000">
              <a:off x="4326773" y="4374765"/>
              <a:ext cx="382386" cy="184766"/>
            </a:xfrm>
            <a:prstGeom prst="corner">
              <a:avLst/>
            </a:prstGeom>
            <a:solidFill>
              <a:schemeClr val="bg1"/>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grpSp>
      <p:grpSp>
        <p:nvGrpSpPr>
          <p:cNvPr id="88" name="Group 87"/>
          <p:cNvGrpSpPr/>
          <p:nvPr/>
        </p:nvGrpSpPr>
        <p:grpSpPr>
          <a:xfrm>
            <a:off x="332958" y="4430538"/>
            <a:ext cx="2599762" cy="1648986"/>
            <a:chOff x="463542" y="4379150"/>
            <a:chExt cx="2700884" cy="1795462"/>
          </a:xfrm>
        </p:grpSpPr>
        <p:pic>
          <p:nvPicPr>
            <p:cNvPr id="89" name="Picture 88"/>
            <p:cNvPicPr>
              <a:picLocks noChangeAspect="1"/>
            </p:cNvPicPr>
            <p:nvPr/>
          </p:nvPicPr>
          <p:blipFill rotWithShape="1">
            <a:blip r:embed="rId7" cstate="print">
              <a:extLst>
                <a:ext uri="{28A0092B-C50C-407E-A947-70E740481C1C}">
                  <a14:useLocalDpi xmlns:a14="http://schemas.microsoft.com/office/drawing/2010/main" xmlns="" val="0"/>
                </a:ext>
              </a:extLst>
            </a:blip>
            <a:srcRect l="7315" t="14861" r="11203" b="3889"/>
            <a:stretch/>
          </p:blipFill>
          <p:spPr>
            <a:xfrm>
              <a:off x="463542" y="4379150"/>
              <a:ext cx="2700884" cy="1795462"/>
            </a:xfrm>
            <a:prstGeom prst="rect">
              <a:avLst/>
            </a:prstGeom>
          </p:spPr>
        </p:pic>
        <p:sp>
          <p:nvSpPr>
            <p:cNvPr id="90" name="L-Shape 89"/>
            <p:cNvSpPr/>
            <p:nvPr/>
          </p:nvSpPr>
          <p:spPr>
            <a:xfrm rot="10800000">
              <a:off x="1502838" y="4392845"/>
              <a:ext cx="382386" cy="184766"/>
            </a:xfrm>
            <a:prstGeom prst="corner">
              <a:avLst/>
            </a:prstGeom>
            <a:solidFill>
              <a:schemeClr val="bg1"/>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grpSp>
      <p:sp>
        <p:nvSpPr>
          <p:cNvPr id="91" name="TextBox 90"/>
          <p:cNvSpPr txBox="1"/>
          <p:nvPr/>
        </p:nvSpPr>
        <p:spPr>
          <a:xfrm>
            <a:off x="1030193" y="2397309"/>
            <a:ext cx="1498823" cy="1343996"/>
          </a:xfrm>
          <a:prstGeom prst="rect">
            <a:avLst/>
          </a:prstGeom>
          <a:solidFill>
            <a:srgbClr val="FFFFFF">
              <a:alpha val="30000"/>
            </a:srgbClr>
          </a:solidFill>
        </p:spPr>
        <p:txBody>
          <a:bodyPr wrap="square" rtlCol="0">
            <a:spAutoFit/>
          </a:bodyPr>
          <a:lstStyle/>
          <a:p>
            <a:pPr marL="171450" indent="-171450">
              <a:buClr>
                <a:schemeClr val="tx2"/>
              </a:buClr>
              <a:buFont typeface="Wingdings 3" pitchFamily="18" charset="2"/>
              <a:buChar char="}"/>
            </a:pPr>
            <a:endParaRPr lang="en-US" sz="1200" dirty="0" err="1">
              <a:solidFill>
                <a:schemeClr val="tx2"/>
              </a:solidFill>
            </a:endParaRPr>
          </a:p>
        </p:txBody>
      </p:sp>
      <p:sp>
        <p:nvSpPr>
          <p:cNvPr id="92" name="TextBox 91"/>
          <p:cNvSpPr txBox="1"/>
          <p:nvPr/>
        </p:nvSpPr>
        <p:spPr>
          <a:xfrm>
            <a:off x="6900938" y="4502096"/>
            <a:ext cx="1627739" cy="1639995"/>
          </a:xfrm>
          <a:prstGeom prst="rect">
            <a:avLst/>
          </a:prstGeom>
          <a:solidFill>
            <a:srgbClr val="FFFFFF">
              <a:alpha val="30000"/>
            </a:srgbClr>
          </a:solidFill>
        </p:spPr>
        <p:txBody>
          <a:bodyPr wrap="square" rtlCol="0">
            <a:spAutoFit/>
          </a:bodyPr>
          <a:lstStyle/>
          <a:p>
            <a:pPr marL="171450" indent="-171450">
              <a:buClr>
                <a:schemeClr val="tx2"/>
              </a:buClr>
              <a:buFont typeface="Wingdings 3" pitchFamily="18" charset="2"/>
              <a:buChar char="}"/>
            </a:pPr>
            <a:endParaRPr lang="en-US" sz="1200" dirty="0" err="1">
              <a:solidFill>
                <a:schemeClr val="tx2"/>
              </a:solidFill>
            </a:endParaRPr>
          </a:p>
        </p:txBody>
      </p:sp>
      <p:sp>
        <p:nvSpPr>
          <p:cNvPr id="93" name="TextBox 92"/>
          <p:cNvSpPr txBox="1"/>
          <p:nvPr/>
        </p:nvSpPr>
        <p:spPr>
          <a:xfrm>
            <a:off x="6900938" y="4641791"/>
            <a:ext cx="1409006" cy="1422599"/>
          </a:xfrm>
          <a:prstGeom prst="rect">
            <a:avLst/>
          </a:prstGeom>
          <a:solidFill>
            <a:srgbClr val="FFFFFF">
              <a:alpha val="30000"/>
            </a:srgbClr>
          </a:solidFill>
        </p:spPr>
        <p:txBody>
          <a:bodyPr wrap="square" rtlCol="0">
            <a:spAutoFit/>
          </a:bodyPr>
          <a:lstStyle/>
          <a:p>
            <a:pPr marL="171450" indent="-171450">
              <a:buClr>
                <a:schemeClr val="tx2"/>
              </a:buClr>
              <a:buFont typeface="Wingdings 3" pitchFamily="18" charset="2"/>
              <a:buChar char="}"/>
            </a:pPr>
            <a:endParaRPr lang="en-US" sz="1200" dirty="0" err="1">
              <a:solidFill>
                <a:schemeClr val="tx2"/>
              </a:solidFill>
            </a:endParaRPr>
          </a:p>
        </p:txBody>
      </p:sp>
      <p:sp>
        <p:nvSpPr>
          <p:cNvPr id="94" name="Down Arrow 93"/>
          <p:cNvSpPr/>
          <p:nvPr/>
        </p:nvSpPr>
        <p:spPr>
          <a:xfrm>
            <a:off x="7597123" y="3922877"/>
            <a:ext cx="321680" cy="204577"/>
          </a:xfrm>
          <a:prstGeom prst="downArrow">
            <a:avLst/>
          </a:prstGeom>
          <a:solidFill>
            <a:schemeClr val="bg2"/>
          </a:solidFill>
          <a:ln w="9525" cap="flat" cmpd="sng" algn="ctr">
            <a:solidFill>
              <a:schemeClr val="tx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5" name="Slide Number Placeholder 4"/>
          <p:cNvSpPr>
            <a:spLocks noGrp="1"/>
          </p:cNvSpPr>
          <p:nvPr>
            <p:ph type="sldNum" sz="quarter" idx="13"/>
          </p:nvPr>
        </p:nvSpPr>
        <p:spPr/>
        <p:txBody>
          <a:bodyPr/>
          <a:lstStyle/>
          <a:p>
            <a:fld id="{C0531ADF-2191-45C5-9D71-08764BF86A6F}" type="slidenum">
              <a:rPr lang="en-GB" smtClean="0"/>
              <a:pPr/>
              <a:t>12</a:t>
            </a:fld>
            <a:endParaRPr lang="en-GB"/>
          </a:p>
        </p:txBody>
      </p:sp>
      <p:sp>
        <p:nvSpPr>
          <p:cNvPr id="29" name="TextBox 28"/>
          <p:cNvSpPr txBox="1"/>
          <p:nvPr/>
        </p:nvSpPr>
        <p:spPr>
          <a:xfrm>
            <a:off x="310654" y="6247331"/>
            <a:ext cx="8042771" cy="215444"/>
          </a:xfrm>
          <a:prstGeom prst="rect">
            <a:avLst/>
          </a:prstGeom>
          <a:noFill/>
        </p:spPr>
        <p:txBody>
          <a:bodyPr wrap="square" lIns="0" rtlCol="0">
            <a:spAutoFit/>
          </a:bodyPr>
          <a:lstStyle/>
          <a:p>
            <a:pPr>
              <a:buClr>
                <a:schemeClr val="tx2"/>
              </a:buClr>
            </a:pPr>
            <a:r>
              <a:rPr lang="en-US" sz="800" dirty="0">
                <a:latin typeface="Arial" panose="020B0604020202020204" pitchFamily="34" charset="0"/>
                <a:cs typeface="Arial" panose="020B0604020202020204" pitchFamily="34" charset="0"/>
              </a:rPr>
              <a:t>For illustrative purposes only. </a:t>
            </a:r>
            <a:r>
              <a:rPr lang="en-US" sz="800" dirty="0" smtClean="0">
                <a:latin typeface="Arial" panose="020B0604020202020204" pitchFamily="34" charset="0"/>
                <a:cs typeface="Arial" panose="020B0604020202020204" pitchFamily="34" charset="0"/>
              </a:rPr>
              <a:t>Sample allocation should not be construed as a recommended portfolio allocation.</a:t>
            </a:r>
            <a:endParaRPr lang="en-US" sz="800" dirty="0" smtClean="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57328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54" y="162593"/>
            <a:ext cx="8653946" cy="596469"/>
          </a:xfrm>
        </p:spPr>
        <p:txBody>
          <a:bodyPr/>
          <a:lstStyle/>
          <a:p>
            <a:r>
              <a:rPr lang="en-US" dirty="0" smtClean="0"/>
              <a:t>What factors do you want to own?</a:t>
            </a:r>
            <a:endParaRPr lang="en-US" dirty="0"/>
          </a:p>
        </p:txBody>
      </p:sp>
      <p:sp>
        <p:nvSpPr>
          <p:cNvPr id="3" name="Content Placeholder 2"/>
          <p:cNvSpPr>
            <a:spLocks noGrp="1"/>
          </p:cNvSpPr>
          <p:nvPr>
            <p:ph sz="quarter" idx="11"/>
          </p:nvPr>
        </p:nvSpPr>
        <p:spPr>
          <a:xfrm>
            <a:off x="310654" y="977695"/>
            <a:ext cx="8500458" cy="229173"/>
          </a:xfrm>
        </p:spPr>
        <p:txBody>
          <a:bodyPr/>
          <a:lstStyle/>
          <a:p>
            <a:r>
              <a:rPr lang="en-US" dirty="0" smtClean="0"/>
              <a:t>Understand factor behavior across various market environments and allocate factor risks</a:t>
            </a:r>
          </a:p>
        </p:txBody>
      </p:sp>
      <p:sp>
        <p:nvSpPr>
          <p:cNvPr id="19" name="Rectangle 18"/>
          <p:cNvSpPr/>
          <p:nvPr/>
        </p:nvSpPr>
        <p:spPr>
          <a:xfrm>
            <a:off x="530226" y="1402043"/>
            <a:ext cx="2448775" cy="486281"/>
          </a:xfrm>
          <a:prstGeom prst="rect">
            <a:avLst/>
          </a:prstGeom>
          <a:solidFill>
            <a:schemeClr val="accent2"/>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US" sz="1200" b="1" kern="0" dirty="0" smtClean="0">
                <a:solidFill>
                  <a:schemeClr val="bg1"/>
                </a:solidFill>
              </a:rPr>
              <a:t>What factors do you want?</a:t>
            </a:r>
            <a:endParaRPr lang="en-US" sz="1200" b="1" kern="0" dirty="0">
              <a:solidFill>
                <a:schemeClr val="bg1"/>
              </a:solidFill>
            </a:endParaRPr>
          </a:p>
        </p:txBody>
      </p:sp>
      <p:sp>
        <p:nvSpPr>
          <p:cNvPr id="63" name="Rectangle 62"/>
          <p:cNvSpPr/>
          <p:nvPr/>
        </p:nvSpPr>
        <p:spPr>
          <a:xfrm>
            <a:off x="4762223" y="4026687"/>
            <a:ext cx="3327962" cy="276999"/>
          </a:xfrm>
          <a:prstGeom prst="rect">
            <a:avLst/>
          </a:prstGeom>
        </p:spPr>
        <p:txBody>
          <a:bodyPr wrap="none">
            <a:spAutoFit/>
          </a:bodyPr>
          <a:lstStyle/>
          <a:p>
            <a:pPr algn="ctr">
              <a:spcBef>
                <a:spcPts val="700"/>
              </a:spcBef>
              <a:defRPr sz="1400" b="0" i="0" u="none" strike="noStrike" kern="1200" spc="0" baseline="0">
                <a:solidFill>
                  <a:srgbClr val="000000">
                    <a:lumMod val="65000"/>
                    <a:lumOff val="35000"/>
                  </a:srgbClr>
                </a:solidFill>
                <a:latin typeface="+mn-lt"/>
                <a:ea typeface="+mn-ea"/>
                <a:cs typeface="+mn-cs"/>
              </a:defRPr>
            </a:pPr>
            <a:r>
              <a:rPr lang="en-US" sz="1200" b="1" dirty="0" smtClean="0">
                <a:solidFill>
                  <a:srgbClr val="4F4E50"/>
                </a:solidFill>
                <a:latin typeface="Arial" panose="020B0604020202020204" pitchFamily="34" charset="0"/>
              </a:rPr>
              <a:t>Hypothetical Factor Volatilities, 2006 - 2016</a:t>
            </a:r>
            <a:endParaRPr lang="en-US" sz="1200" dirty="0"/>
          </a:p>
        </p:txBody>
      </p:sp>
      <p:pic>
        <p:nvPicPr>
          <p:cNvPr id="4" name="Picture 3"/>
          <p:cNvPicPr>
            <a:picLocks noChangeAspect="1"/>
          </p:cNvPicPr>
          <p:nvPr/>
        </p:nvPicPr>
        <p:blipFill>
          <a:blip r:embed="rId2"/>
          <a:stretch>
            <a:fillRect/>
          </a:stretch>
        </p:blipFill>
        <p:spPr>
          <a:xfrm>
            <a:off x="4280187" y="4232795"/>
            <a:ext cx="4684413" cy="2072437"/>
          </a:xfrm>
          <a:prstGeom prst="rect">
            <a:avLst/>
          </a:prstGeom>
        </p:spPr>
      </p:pic>
      <p:graphicFrame>
        <p:nvGraphicFramePr>
          <p:cNvPr id="21" name="Chart 20"/>
          <p:cNvGraphicFramePr>
            <a:graphicFrameLocks/>
          </p:cNvGraphicFramePr>
          <p:nvPr>
            <p:extLst>
              <p:ext uri="{D42A27DB-BD31-4B8C-83A1-F6EECF244321}">
                <p14:modId xmlns:p14="http://schemas.microsoft.com/office/powerpoint/2010/main" xmlns="" val="2537635750"/>
              </p:ext>
            </p:extLst>
          </p:nvPr>
        </p:nvGraphicFramePr>
        <p:xfrm>
          <a:off x="4139747" y="1242965"/>
          <a:ext cx="4824853" cy="2730689"/>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626829" y="4149798"/>
            <a:ext cx="2352172" cy="307777"/>
          </a:xfrm>
          <a:prstGeom prst="rect">
            <a:avLst/>
          </a:prstGeom>
          <a:noFill/>
        </p:spPr>
        <p:txBody>
          <a:bodyPr wrap="square" rtlCol="0">
            <a:spAutoFit/>
          </a:bodyPr>
          <a:lstStyle/>
          <a:p>
            <a:pPr algn="ctr">
              <a:buClr>
                <a:schemeClr val="tx2"/>
              </a:buClr>
            </a:pPr>
            <a:r>
              <a:rPr lang="en-US" sz="1400" b="1" dirty="0">
                <a:solidFill>
                  <a:schemeClr val="tx2"/>
                </a:solidFill>
              </a:rPr>
              <a:t>Desired factor allocation</a:t>
            </a:r>
          </a:p>
        </p:txBody>
      </p:sp>
      <p:sp>
        <p:nvSpPr>
          <p:cNvPr id="14" name="TextBox 13"/>
          <p:cNvSpPr txBox="1"/>
          <p:nvPr/>
        </p:nvSpPr>
        <p:spPr>
          <a:xfrm>
            <a:off x="655682" y="2083499"/>
            <a:ext cx="2560463" cy="2105446"/>
          </a:xfrm>
          <a:prstGeom prst="rect">
            <a:avLst/>
          </a:prstGeom>
          <a:noFill/>
        </p:spPr>
        <p:txBody>
          <a:bodyPr wrap="square" rtlCol="0">
            <a:spAutoFit/>
          </a:bodyPr>
          <a:lstStyle/>
          <a:p>
            <a:pPr>
              <a:buClr>
                <a:schemeClr val="tx2"/>
              </a:buClr>
            </a:pPr>
            <a:r>
              <a:rPr lang="en-US" sz="1300" b="1" dirty="0">
                <a:solidFill>
                  <a:schemeClr val="tx2"/>
                </a:solidFill>
              </a:rPr>
              <a:t>Allocate risk among factors based upon on specific investment objectives:</a:t>
            </a:r>
          </a:p>
          <a:p>
            <a:pPr marL="171450" indent="-171450">
              <a:spcBef>
                <a:spcPts val="600"/>
              </a:spcBef>
              <a:buClr>
                <a:schemeClr val="tx2"/>
              </a:buClr>
              <a:buFont typeface="Wingdings 3" pitchFamily="18" charset="2"/>
              <a:buChar char="}"/>
            </a:pPr>
            <a:r>
              <a:rPr lang="en-US" sz="1200" dirty="0">
                <a:solidFill>
                  <a:schemeClr val="tx2"/>
                </a:solidFill>
              </a:rPr>
              <a:t>Return objectives</a:t>
            </a:r>
          </a:p>
          <a:p>
            <a:pPr marL="171450" indent="-171450">
              <a:spcBef>
                <a:spcPts val="600"/>
              </a:spcBef>
              <a:buClr>
                <a:schemeClr val="tx2"/>
              </a:buClr>
              <a:buFont typeface="Wingdings 3" pitchFamily="18" charset="2"/>
              <a:buChar char="}"/>
            </a:pPr>
            <a:r>
              <a:rPr lang="en-US" sz="1200" dirty="0">
                <a:solidFill>
                  <a:schemeClr val="tx2"/>
                </a:solidFill>
              </a:rPr>
              <a:t>Risk tolerance</a:t>
            </a:r>
          </a:p>
          <a:p>
            <a:pPr marL="171450" indent="-171450">
              <a:spcBef>
                <a:spcPts val="600"/>
              </a:spcBef>
              <a:buClr>
                <a:schemeClr val="tx2"/>
              </a:buClr>
              <a:buFont typeface="Wingdings 3" pitchFamily="18" charset="2"/>
              <a:buChar char="}"/>
            </a:pPr>
            <a:r>
              <a:rPr lang="en-US" sz="1200" dirty="0">
                <a:solidFill>
                  <a:schemeClr val="tx2"/>
                </a:solidFill>
              </a:rPr>
              <a:t>Liability profile</a:t>
            </a:r>
          </a:p>
          <a:p>
            <a:pPr marL="171450" indent="-171450">
              <a:spcBef>
                <a:spcPts val="600"/>
              </a:spcBef>
              <a:buClr>
                <a:schemeClr val="tx2"/>
              </a:buClr>
              <a:buFont typeface="Wingdings 3" pitchFamily="18" charset="2"/>
              <a:buChar char="}"/>
            </a:pPr>
            <a:r>
              <a:rPr lang="en-US" sz="1200" dirty="0">
                <a:solidFill>
                  <a:schemeClr val="tx2"/>
                </a:solidFill>
              </a:rPr>
              <a:t>Income requirements</a:t>
            </a:r>
          </a:p>
          <a:p>
            <a:pPr marL="171450" indent="-171450">
              <a:buClr>
                <a:schemeClr val="tx2"/>
              </a:buClr>
              <a:buFont typeface="Wingdings 3" pitchFamily="18" charset="2"/>
              <a:buChar char="}"/>
            </a:pPr>
            <a:endParaRPr lang="en-US" sz="1200" dirty="0">
              <a:solidFill>
                <a:schemeClr val="tx2"/>
              </a:solidFill>
            </a:endParaRPr>
          </a:p>
          <a:p>
            <a:pPr marL="171450" indent="-171450">
              <a:buClr>
                <a:schemeClr val="tx2"/>
              </a:buClr>
              <a:buFont typeface="Wingdings 3" pitchFamily="18" charset="2"/>
              <a:buChar char="}"/>
            </a:pPr>
            <a:endParaRPr lang="en-US" sz="1200" dirty="0">
              <a:solidFill>
                <a:schemeClr val="tx2"/>
              </a:solidFill>
            </a:endParaRPr>
          </a:p>
        </p:txBody>
      </p:sp>
      <p:sp>
        <p:nvSpPr>
          <p:cNvPr id="15" name="Down Arrow 14"/>
          <p:cNvSpPr/>
          <p:nvPr/>
        </p:nvSpPr>
        <p:spPr>
          <a:xfrm>
            <a:off x="1530410" y="3873414"/>
            <a:ext cx="321680" cy="204577"/>
          </a:xfrm>
          <a:prstGeom prst="downArrow">
            <a:avLst/>
          </a:prstGeom>
          <a:solidFill>
            <a:schemeClr val="bg2"/>
          </a:solidFill>
          <a:ln w="9525" cap="flat" cmpd="sng" algn="ctr">
            <a:solidFill>
              <a:schemeClr val="tx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grpSp>
        <p:nvGrpSpPr>
          <p:cNvPr id="16" name="Group 15"/>
          <p:cNvGrpSpPr/>
          <p:nvPr/>
        </p:nvGrpSpPr>
        <p:grpSpPr>
          <a:xfrm>
            <a:off x="514392" y="4409328"/>
            <a:ext cx="2356358" cy="1582110"/>
            <a:chOff x="3310467" y="4346026"/>
            <a:chExt cx="2463800" cy="1700215"/>
          </a:xfrm>
        </p:grpSpPr>
        <p:pic>
          <p:nvPicPr>
            <p:cNvPr id="17" name="Picture 16"/>
            <p:cNvPicPr>
              <a:picLocks noChangeAspect="1"/>
            </p:cNvPicPr>
            <p:nvPr/>
          </p:nvPicPr>
          <p:blipFill rotWithShape="1">
            <a:blip r:embed="rId4" cstate="print">
              <a:extLst>
                <a:ext uri="{28A0092B-C50C-407E-A947-70E740481C1C}">
                  <a14:useLocalDpi xmlns:a14="http://schemas.microsoft.com/office/drawing/2010/main" xmlns="" val="0"/>
                </a:ext>
              </a:extLst>
            </a:blip>
            <a:srcRect l="6628" t="14166" r="13537" b="3195"/>
            <a:stretch/>
          </p:blipFill>
          <p:spPr>
            <a:xfrm>
              <a:off x="3310467" y="4346026"/>
              <a:ext cx="2463800" cy="1700215"/>
            </a:xfrm>
            <a:prstGeom prst="rect">
              <a:avLst/>
            </a:prstGeom>
          </p:spPr>
        </p:pic>
        <p:sp>
          <p:nvSpPr>
            <p:cNvPr id="18" name="L-Shape 17"/>
            <p:cNvSpPr/>
            <p:nvPr/>
          </p:nvSpPr>
          <p:spPr>
            <a:xfrm rot="10800000">
              <a:off x="4326773" y="4374765"/>
              <a:ext cx="382386" cy="184766"/>
            </a:xfrm>
            <a:prstGeom prst="corner">
              <a:avLst/>
            </a:prstGeom>
            <a:solidFill>
              <a:schemeClr val="bg1"/>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grpSp>
      <p:sp>
        <p:nvSpPr>
          <p:cNvPr id="5" name="Slide Number Placeholder 4"/>
          <p:cNvSpPr>
            <a:spLocks noGrp="1"/>
          </p:cNvSpPr>
          <p:nvPr>
            <p:ph type="sldNum" sz="quarter" idx="13"/>
          </p:nvPr>
        </p:nvSpPr>
        <p:spPr/>
        <p:txBody>
          <a:bodyPr/>
          <a:lstStyle/>
          <a:p>
            <a:fld id="{C0531ADF-2191-45C5-9D71-08764BF86A6F}" type="slidenum">
              <a:rPr lang="en-GB" smtClean="0"/>
              <a:pPr/>
              <a:t>13</a:t>
            </a:fld>
            <a:endParaRPr lang="en-GB"/>
          </a:p>
        </p:txBody>
      </p:sp>
      <p:sp>
        <p:nvSpPr>
          <p:cNvPr id="20" name="TextBox 19"/>
          <p:cNvSpPr txBox="1"/>
          <p:nvPr/>
        </p:nvSpPr>
        <p:spPr>
          <a:xfrm>
            <a:off x="906232" y="6266532"/>
            <a:ext cx="8184283" cy="461665"/>
          </a:xfrm>
          <a:prstGeom prst="rect">
            <a:avLst/>
          </a:prstGeom>
          <a:noFill/>
        </p:spPr>
        <p:txBody>
          <a:bodyPr wrap="square" lIns="0" rtlCol="0">
            <a:spAutoFit/>
          </a:bodyPr>
          <a:lstStyle/>
          <a:p>
            <a:pPr>
              <a:buClr>
                <a:schemeClr val="tx2"/>
              </a:buClr>
            </a:pPr>
            <a:r>
              <a:rPr lang="en-US" sz="800" dirty="0">
                <a:latin typeface="Arial" panose="020B0604020202020204" pitchFamily="34" charset="0"/>
                <a:cs typeface="Arial" panose="020B0604020202020204" pitchFamily="34" charset="0"/>
              </a:rPr>
              <a:t>For illustrative purposes only. </a:t>
            </a:r>
            <a:r>
              <a:rPr lang="en-US" sz="800" dirty="0" smtClean="0">
                <a:latin typeface="Arial" panose="020B0604020202020204" pitchFamily="34" charset="0"/>
                <a:cs typeface="Arial" panose="020B0604020202020204" pitchFamily="34" charset="0"/>
              </a:rPr>
              <a:t>Sample allocation should not be construed as a recommended portfolio allocation. Performance of desired factor allocation is hypothetical and is computed using Aladdin’s implied shocks stress testing framework. No representation is being made that any account, product or strategy will is likely to achieve results similar to those </a:t>
            </a:r>
            <a:r>
              <a:rPr lang="en-US" sz="800" dirty="0" err="1" smtClean="0">
                <a:latin typeface="Arial" panose="020B0604020202020204" pitchFamily="34" charset="0"/>
                <a:cs typeface="Arial" panose="020B0604020202020204" pitchFamily="34" charset="0"/>
              </a:rPr>
              <a:t>shown.Factor</a:t>
            </a:r>
            <a:r>
              <a:rPr lang="en-US" sz="800" dirty="0" smtClean="0">
                <a:latin typeface="Arial" panose="020B0604020202020204" pitchFamily="34" charset="0"/>
                <a:cs typeface="Arial" panose="020B0604020202020204" pitchFamily="34" charset="0"/>
              </a:rPr>
              <a:t> volatilities shown are realized volatilities of hypothetical factor returns.</a:t>
            </a:r>
            <a:endParaRPr lang="en-US" sz="800" dirty="0" smtClean="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35597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54" y="162593"/>
            <a:ext cx="8653946" cy="596469"/>
          </a:xfrm>
        </p:spPr>
        <p:txBody>
          <a:bodyPr/>
          <a:lstStyle/>
          <a:p>
            <a:r>
              <a:rPr lang="en-US" dirty="0" smtClean="0"/>
              <a:t>How do you get there?</a:t>
            </a:r>
            <a:endParaRPr lang="en-US" dirty="0"/>
          </a:p>
        </p:txBody>
      </p:sp>
      <p:sp>
        <p:nvSpPr>
          <p:cNvPr id="3" name="Content Placeholder 2"/>
          <p:cNvSpPr>
            <a:spLocks noGrp="1"/>
          </p:cNvSpPr>
          <p:nvPr>
            <p:ph sz="quarter" idx="11"/>
          </p:nvPr>
        </p:nvSpPr>
        <p:spPr>
          <a:xfrm>
            <a:off x="310654" y="975834"/>
            <a:ext cx="8500458" cy="404411"/>
          </a:xfrm>
        </p:spPr>
        <p:txBody>
          <a:bodyPr/>
          <a:lstStyle/>
          <a:p>
            <a:r>
              <a:rPr lang="en-US" dirty="0" smtClean="0"/>
              <a:t>Implement target factor allocations by allocating to assets</a:t>
            </a:r>
            <a:endParaRPr lang="en-US" dirty="0"/>
          </a:p>
        </p:txBody>
      </p:sp>
      <p:sp>
        <p:nvSpPr>
          <p:cNvPr id="4" name="TextBox 3"/>
          <p:cNvSpPr txBox="1"/>
          <p:nvPr/>
        </p:nvSpPr>
        <p:spPr>
          <a:xfrm>
            <a:off x="3510404" y="1499238"/>
            <a:ext cx="5219381" cy="3354765"/>
          </a:xfrm>
          <a:prstGeom prst="rect">
            <a:avLst/>
          </a:prstGeom>
          <a:solidFill>
            <a:schemeClr val="bg1">
              <a:alpha val="95000"/>
            </a:schemeClr>
          </a:solidFill>
        </p:spPr>
        <p:txBody>
          <a:bodyPr wrap="square" rtlCol="0">
            <a:spAutoFit/>
          </a:bodyPr>
          <a:lstStyle/>
          <a:p>
            <a:pPr>
              <a:buClr>
                <a:srgbClr val="4F4E50"/>
              </a:buClr>
            </a:pPr>
            <a:r>
              <a:rPr lang="en-US" sz="1200" b="1" dirty="0">
                <a:solidFill>
                  <a:srgbClr val="4F4E50"/>
                </a:solidFill>
              </a:rPr>
              <a:t>Construct a robust asset allocation that </a:t>
            </a:r>
            <a:r>
              <a:rPr lang="en-US" sz="1200" b="1" dirty="0" smtClean="0">
                <a:solidFill>
                  <a:srgbClr val="4F4E50"/>
                </a:solidFill>
              </a:rPr>
              <a:t>expresses </a:t>
            </a:r>
            <a:r>
              <a:rPr lang="en-US" sz="1200" b="1" dirty="0">
                <a:solidFill>
                  <a:srgbClr val="4F4E50"/>
                </a:solidFill>
              </a:rPr>
              <a:t>desired </a:t>
            </a:r>
            <a:r>
              <a:rPr lang="en-US" sz="1200" b="1" dirty="0" smtClean="0">
                <a:solidFill>
                  <a:srgbClr val="4F4E50"/>
                </a:solidFill>
              </a:rPr>
              <a:t>exposures</a:t>
            </a:r>
            <a:endParaRPr lang="en-US" sz="1200" b="1" dirty="0">
              <a:solidFill>
                <a:srgbClr val="4F4E50"/>
              </a:solidFill>
            </a:endParaRPr>
          </a:p>
          <a:p>
            <a:pPr lvl="0">
              <a:buClr>
                <a:srgbClr val="4F4E50"/>
              </a:buClr>
            </a:pPr>
            <a:endParaRPr lang="en-US" sz="1200" dirty="0">
              <a:solidFill>
                <a:srgbClr val="4F4E50"/>
              </a:solidFill>
            </a:endParaRPr>
          </a:p>
          <a:p>
            <a:pPr marL="171450" lvl="0" indent="-171450">
              <a:buClr>
                <a:srgbClr val="4F4E50"/>
              </a:buClr>
              <a:buFont typeface="Wingdings 3" pitchFamily="18" charset="2"/>
              <a:buChar char="}"/>
            </a:pPr>
            <a:r>
              <a:rPr lang="en-US" sz="1200" dirty="0" smtClean="0">
                <a:solidFill>
                  <a:srgbClr val="4F4E50"/>
                </a:solidFill>
              </a:rPr>
              <a:t>Seek to minimize </a:t>
            </a:r>
            <a:r>
              <a:rPr lang="en-US" sz="1200" dirty="0">
                <a:solidFill>
                  <a:srgbClr val="4F4E50"/>
                </a:solidFill>
              </a:rPr>
              <a:t>tracking error and exposure mismatches from target factor allocation, subject to </a:t>
            </a:r>
            <a:r>
              <a:rPr lang="en-US" sz="1200" dirty="0" smtClean="0">
                <a:solidFill>
                  <a:srgbClr val="4F4E50"/>
                </a:solidFill>
              </a:rPr>
              <a:t>constraints:</a:t>
            </a:r>
          </a:p>
          <a:p>
            <a:pPr lvl="0">
              <a:buClr>
                <a:srgbClr val="4F4E50"/>
              </a:buClr>
            </a:pPr>
            <a:endParaRPr lang="en-US" sz="1200" dirty="0" smtClean="0">
              <a:solidFill>
                <a:srgbClr val="4F4E50"/>
              </a:solidFill>
            </a:endParaRPr>
          </a:p>
          <a:p>
            <a:pPr marL="628650" lvl="1" indent="-171450">
              <a:buClr>
                <a:srgbClr val="4F4E50"/>
              </a:buClr>
              <a:buFont typeface="Wingdings" panose="05000000000000000000" pitchFamily="2" charset="2"/>
              <a:buChar char="§"/>
            </a:pPr>
            <a:r>
              <a:rPr lang="en-US" sz="1200" dirty="0" smtClean="0">
                <a:solidFill>
                  <a:srgbClr val="4F4E50"/>
                </a:solidFill>
              </a:rPr>
              <a:t>Minimum trade size</a:t>
            </a:r>
          </a:p>
          <a:p>
            <a:pPr marL="628650" lvl="1" indent="-171450">
              <a:buClr>
                <a:srgbClr val="4F4E50"/>
              </a:buClr>
              <a:buFont typeface="Wingdings" panose="05000000000000000000" pitchFamily="2" charset="2"/>
              <a:buChar char="§"/>
            </a:pPr>
            <a:r>
              <a:rPr lang="en-US" sz="1200" dirty="0" smtClean="0">
                <a:solidFill>
                  <a:srgbClr val="4F4E50"/>
                </a:solidFill>
              </a:rPr>
              <a:t>No short sales</a:t>
            </a:r>
          </a:p>
          <a:p>
            <a:pPr marL="628650" lvl="1" indent="-171450">
              <a:buClr>
                <a:srgbClr val="4F4E50"/>
              </a:buClr>
              <a:buFont typeface="Wingdings" panose="05000000000000000000" pitchFamily="2" charset="2"/>
              <a:buChar char="§"/>
            </a:pPr>
            <a:r>
              <a:rPr lang="en-US" sz="1200" dirty="0" smtClean="0">
                <a:solidFill>
                  <a:srgbClr val="4F4E50"/>
                </a:solidFill>
              </a:rPr>
              <a:t>Expenses</a:t>
            </a:r>
          </a:p>
          <a:p>
            <a:pPr marL="628650" lvl="1" indent="-171450">
              <a:buClr>
                <a:srgbClr val="4F4E50"/>
              </a:buClr>
              <a:buFont typeface="Wingdings" panose="05000000000000000000" pitchFamily="2" charset="2"/>
              <a:buChar char="§"/>
            </a:pPr>
            <a:r>
              <a:rPr lang="en-US" sz="1200" dirty="0" smtClean="0">
                <a:solidFill>
                  <a:srgbClr val="4F4E50"/>
                </a:solidFill>
              </a:rPr>
              <a:t>Liquidity</a:t>
            </a:r>
          </a:p>
          <a:p>
            <a:pPr marL="628650" lvl="1" indent="-171450">
              <a:buClr>
                <a:srgbClr val="4F4E50"/>
              </a:buClr>
              <a:buFont typeface="Wingdings" panose="05000000000000000000" pitchFamily="2" charset="2"/>
              <a:buChar char="§"/>
            </a:pPr>
            <a:r>
              <a:rPr lang="en-US" sz="1200" dirty="0" smtClean="0">
                <a:solidFill>
                  <a:srgbClr val="4F4E50"/>
                </a:solidFill>
              </a:rPr>
              <a:t>Turnover</a:t>
            </a:r>
          </a:p>
          <a:p>
            <a:pPr marL="628650" lvl="1" indent="-171450">
              <a:buClr>
                <a:srgbClr val="4F4E50"/>
              </a:buClr>
              <a:buFont typeface="Wingdings" panose="05000000000000000000" pitchFamily="2" charset="2"/>
              <a:buChar char="§"/>
            </a:pPr>
            <a:r>
              <a:rPr lang="en-US" sz="1200" dirty="0" smtClean="0">
                <a:solidFill>
                  <a:srgbClr val="4F4E50"/>
                </a:solidFill>
              </a:rPr>
              <a:t>Active risk to secondary benchmarks</a:t>
            </a:r>
            <a:endParaRPr lang="en-US" sz="1300" dirty="0">
              <a:solidFill>
                <a:schemeClr val="tx2"/>
              </a:solidFill>
            </a:endParaRPr>
          </a:p>
          <a:p>
            <a:pPr lvl="0">
              <a:buClr>
                <a:srgbClr val="4F4E50"/>
              </a:buClr>
            </a:pPr>
            <a:endParaRPr lang="en-US" sz="1200" b="1" dirty="0">
              <a:solidFill>
                <a:srgbClr val="4F4E50"/>
              </a:solidFill>
            </a:endParaRPr>
          </a:p>
          <a:p>
            <a:pPr marL="171450" lvl="0" indent="-171450">
              <a:buClr>
                <a:srgbClr val="4F4E50"/>
              </a:buClr>
              <a:buFont typeface="Wingdings 3" pitchFamily="18" charset="2"/>
              <a:buChar char="}"/>
            </a:pPr>
            <a:r>
              <a:rPr lang="en-US" sz="1200" dirty="0" smtClean="0">
                <a:solidFill>
                  <a:srgbClr val="4F4E50"/>
                </a:solidFill>
              </a:rPr>
              <a:t>Investment universe is customizable and may contain liquid and illiquid asset classes</a:t>
            </a:r>
            <a:endParaRPr lang="en-US" sz="1600" dirty="0" smtClean="0">
              <a:solidFill>
                <a:schemeClr val="tx2"/>
              </a:solidFill>
            </a:endParaRPr>
          </a:p>
          <a:p>
            <a:pPr>
              <a:buClr>
                <a:schemeClr val="tx2"/>
              </a:buClr>
            </a:pPr>
            <a:endParaRPr lang="en-US" sz="1600" dirty="0" smtClean="0">
              <a:solidFill>
                <a:schemeClr val="tx2"/>
              </a:solidFill>
            </a:endParaRPr>
          </a:p>
          <a:p>
            <a:pPr>
              <a:buClr>
                <a:schemeClr val="tx2"/>
              </a:buClr>
            </a:pPr>
            <a:endParaRPr lang="en-US" sz="1600" dirty="0" smtClean="0">
              <a:solidFill>
                <a:schemeClr val="tx2"/>
              </a:solidFill>
            </a:endParaRPr>
          </a:p>
        </p:txBody>
      </p:sp>
      <p:sp>
        <p:nvSpPr>
          <p:cNvPr id="13" name="Rectangle 12"/>
          <p:cNvSpPr/>
          <p:nvPr/>
        </p:nvSpPr>
        <p:spPr>
          <a:xfrm>
            <a:off x="598591" y="1988037"/>
            <a:ext cx="2427785" cy="4079528"/>
          </a:xfrm>
          <a:prstGeom prst="rect">
            <a:avLst/>
          </a:prstGeom>
          <a:solidFill>
            <a:schemeClr val="bg1"/>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15" name="TextBox 14"/>
          <p:cNvSpPr txBox="1"/>
          <p:nvPr/>
        </p:nvSpPr>
        <p:spPr>
          <a:xfrm>
            <a:off x="598591" y="4003958"/>
            <a:ext cx="2448775" cy="276999"/>
          </a:xfrm>
          <a:prstGeom prst="rect">
            <a:avLst/>
          </a:prstGeom>
          <a:noFill/>
        </p:spPr>
        <p:txBody>
          <a:bodyPr wrap="square" lIns="0" rIns="0" rtlCol="0">
            <a:spAutoFit/>
          </a:bodyPr>
          <a:lstStyle/>
          <a:p>
            <a:pPr algn="ctr">
              <a:buClr>
                <a:schemeClr val="tx2"/>
              </a:buClr>
            </a:pPr>
            <a:r>
              <a:rPr lang="en-US" sz="1200" b="1" dirty="0" smtClean="0">
                <a:solidFill>
                  <a:schemeClr val="tx2"/>
                </a:solidFill>
              </a:rPr>
              <a:t>Proposed capital allocation</a:t>
            </a:r>
          </a:p>
        </p:txBody>
      </p:sp>
      <p:pic>
        <p:nvPicPr>
          <p:cNvPr id="16"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77422" y="2067202"/>
            <a:ext cx="1905712" cy="16432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7" name="Down Arrow 16"/>
          <p:cNvSpPr/>
          <p:nvPr/>
        </p:nvSpPr>
        <p:spPr>
          <a:xfrm>
            <a:off x="1658659" y="3767501"/>
            <a:ext cx="307648" cy="194385"/>
          </a:xfrm>
          <a:prstGeom prst="downArrow">
            <a:avLst/>
          </a:prstGeom>
          <a:solidFill>
            <a:schemeClr val="bg2"/>
          </a:solidFill>
          <a:ln w="9525" cap="flat" cmpd="sng" algn="ctr">
            <a:solidFill>
              <a:schemeClr val="tx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23" name="Rectangle 22"/>
          <p:cNvSpPr/>
          <p:nvPr/>
        </p:nvSpPr>
        <p:spPr>
          <a:xfrm>
            <a:off x="605890" y="1497363"/>
            <a:ext cx="2448775" cy="486281"/>
          </a:xfrm>
          <a:prstGeom prst="rect">
            <a:avLst/>
          </a:prstGeom>
          <a:solidFill>
            <a:schemeClr val="accent2"/>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US" sz="1200" b="1" kern="0" dirty="0">
                <a:solidFill>
                  <a:schemeClr val="bg2"/>
                </a:solidFill>
              </a:rPr>
              <a:t>How do you get there?</a:t>
            </a:r>
          </a:p>
        </p:txBody>
      </p:sp>
      <p:pic>
        <p:nvPicPr>
          <p:cNvPr id="14" name="Picture 13"/>
          <p:cNvPicPr>
            <a:picLocks noChangeAspect="1"/>
          </p:cNvPicPr>
          <p:nvPr/>
        </p:nvPicPr>
        <p:blipFill rotWithShape="1">
          <a:blip r:embed="rId4" cstate="print">
            <a:extLst>
              <a:ext uri="{28A0092B-C50C-407E-A947-70E740481C1C}">
                <a14:useLocalDpi xmlns:a14="http://schemas.microsoft.com/office/drawing/2010/main" xmlns="" val="0"/>
              </a:ext>
            </a:extLst>
          </a:blip>
          <a:srcRect t="10028"/>
          <a:stretch/>
        </p:blipFill>
        <p:spPr>
          <a:xfrm>
            <a:off x="106380" y="4255400"/>
            <a:ext cx="3524211" cy="2113857"/>
          </a:xfrm>
          <a:prstGeom prst="rect">
            <a:avLst/>
          </a:prstGeom>
        </p:spPr>
      </p:pic>
      <p:sp>
        <p:nvSpPr>
          <p:cNvPr id="18" name="TextBox 17"/>
          <p:cNvSpPr txBox="1"/>
          <p:nvPr/>
        </p:nvSpPr>
        <p:spPr>
          <a:xfrm>
            <a:off x="1115487" y="4532399"/>
            <a:ext cx="1547447" cy="1509608"/>
          </a:xfrm>
          <a:prstGeom prst="rect">
            <a:avLst/>
          </a:prstGeom>
          <a:solidFill>
            <a:srgbClr val="FFFFFF">
              <a:alpha val="30000"/>
            </a:srgbClr>
          </a:solidFill>
        </p:spPr>
        <p:txBody>
          <a:bodyPr wrap="square" rtlCol="0">
            <a:spAutoFit/>
          </a:bodyPr>
          <a:lstStyle/>
          <a:p>
            <a:pPr marL="171450" indent="-171450">
              <a:buClr>
                <a:schemeClr val="tx2"/>
              </a:buClr>
              <a:buFont typeface="Wingdings 3" pitchFamily="18" charset="2"/>
              <a:buChar char="}"/>
            </a:pPr>
            <a:endParaRPr lang="en-US" sz="1200" dirty="0" err="1">
              <a:solidFill>
                <a:schemeClr val="tx2"/>
              </a:solidFill>
            </a:endParaRPr>
          </a:p>
        </p:txBody>
      </p:sp>
      <p:sp>
        <p:nvSpPr>
          <p:cNvPr id="5" name="Slide Number Placeholder 4"/>
          <p:cNvSpPr>
            <a:spLocks noGrp="1"/>
          </p:cNvSpPr>
          <p:nvPr>
            <p:ph type="sldNum" sz="quarter" idx="13"/>
          </p:nvPr>
        </p:nvSpPr>
        <p:spPr/>
        <p:txBody>
          <a:bodyPr/>
          <a:lstStyle/>
          <a:p>
            <a:fld id="{C0531ADF-2191-45C5-9D71-08764BF86A6F}" type="slidenum">
              <a:rPr lang="en-GB" smtClean="0"/>
              <a:pPr/>
              <a:t>14</a:t>
            </a:fld>
            <a:endParaRPr lang="en-GB"/>
          </a:p>
        </p:txBody>
      </p:sp>
      <p:sp>
        <p:nvSpPr>
          <p:cNvPr id="19" name="TextBox 18"/>
          <p:cNvSpPr txBox="1"/>
          <p:nvPr/>
        </p:nvSpPr>
        <p:spPr>
          <a:xfrm>
            <a:off x="310654" y="6247331"/>
            <a:ext cx="8042771" cy="215444"/>
          </a:xfrm>
          <a:prstGeom prst="rect">
            <a:avLst/>
          </a:prstGeom>
          <a:noFill/>
        </p:spPr>
        <p:txBody>
          <a:bodyPr wrap="square" lIns="0" rtlCol="0">
            <a:spAutoFit/>
          </a:bodyPr>
          <a:lstStyle/>
          <a:p>
            <a:pPr>
              <a:buClr>
                <a:schemeClr val="tx2"/>
              </a:buClr>
            </a:pPr>
            <a:r>
              <a:rPr lang="en-US" sz="800" dirty="0">
                <a:latin typeface="Arial" panose="020B0604020202020204" pitchFamily="34" charset="0"/>
                <a:cs typeface="Arial" panose="020B0604020202020204" pitchFamily="34" charset="0"/>
              </a:rPr>
              <a:t>For illustrative purposes only. </a:t>
            </a:r>
            <a:r>
              <a:rPr lang="en-US" sz="800" dirty="0" smtClean="0">
                <a:latin typeface="Arial" panose="020B0604020202020204" pitchFamily="34" charset="0"/>
                <a:cs typeface="Arial" panose="020B0604020202020204" pitchFamily="34" charset="0"/>
              </a:rPr>
              <a:t>Sample allocation should not be construed as a recommended portfolio allocation.</a:t>
            </a:r>
            <a:endParaRPr lang="en-US" sz="800" dirty="0" smtClean="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1709196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54" y="162593"/>
            <a:ext cx="8653946" cy="596469"/>
          </a:xfrm>
        </p:spPr>
        <p:txBody>
          <a:bodyPr/>
          <a:lstStyle/>
          <a:p>
            <a:r>
              <a:rPr lang="en-US" dirty="0" smtClean="0"/>
              <a:t>Examples</a:t>
            </a:r>
            <a:endParaRPr lang="en-US" dirty="0"/>
          </a:p>
        </p:txBody>
      </p:sp>
      <p:sp>
        <p:nvSpPr>
          <p:cNvPr id="3" name="Content Placeholder 2"/>
          <p:cNvSpPr>
            <a:spLocks noGrp="1"/>
          </p:cNvSpPr>
          <p:nvPr>
            <p:ph sz="quarter" idx="11"/>
          </p:nvPr>
        </p:nvSpPr>
        <p:spPr>
          <a:xfrm>
            <a:off x="308580" y="1002188"/>
            <a:ext cx="8500458" cy="404411"/>
          </a:xfrm>
        </p:spPr>
        <p:txBody>
          <a:bodyPr/>
          <a:lstStyle/>
          <a:p>
            <a:r>
              <a:rPr lang="en-US" dirty="0" smtClean="0"/>
              <a:t>Translate factor allocations to asset allocations via optimization</a:t>
            </a:r>
          </a:p>
        </p:txBody>
      </p:sp>
      <p:sp>
        <p:nvSpPr>
          <p:cNvPr id="93" name="Rectangle 92"/>
          <p:cNvSpPr/>
          <p:nvPr/>
        </p:nvSpPr>
        <p:spPr>
          <a:xfrm>
            <a:off x="289575" y="1316228"/>
            <a:ext cx="2665126" cy="486281"/>
          </a:xfrm>
          <a:prstGeom prst="rect">
            <a:avLst/>
          </a:prstGeom>
          <a:solidFill>
            <a:srgbClr val="CFD4D8"/>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US" sz="1400" b="1" kern="0" dirty="0">
                <a:solidFill>
                  <a:schemeClr val="tx2"/>
                </a:solidFill>
              </a:rPr>
              <a:t>Set Factor Allocation</a:t>
            </a:r>
          </a:p>
        </p:txBody>
      </p:sp>
      <p:sp>
        <p:nvSpPr>
          <p:cNvPr id="94" name="Rectangle 93"/>
          <p:cNvSpPr/>
          <p:nvPr/>
        </p:nvSpPr>
        <p:spPr>
          <a:xfrm>
            <a:off x="3289663" y="1316756"/>
            <a:ext cx="2705288" cy="486281"/>
          </a:xfrm>
          <a:prstGeom prst="rect">
            <a:avLst/>
          </a:prstGeom>
          <a:solidFill>
            <a:srgbClr val="CFD4D8"/>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US" sz="1400" b="1" kern="0" dirty="0">
                <a:solidFill>
                  <a:schemeClr val="tx2"/>
                </a:solidFill>
              </a:rPr>
              <a:t>Set Investment Universe</a:t>
            </a:r>
          </a:p>
        </p:txBody>
      </p:sp>
      <p:sp>
        <p:nvSpPr>
          <p:cNvPr id="95" name="Rectangle 94"/>
          <p:cNvSpPr/>
          <p:nvPr/>
        </p:nvSpPr>
        <p:spPr>
          <a:xfrm>
            <a:off x="6346192" y="1316228"/>
            <a:ext cx="2618408" cy="486281"/>
          </a:xfrm>
          <a:prstGeom prst="rect">
            <a:avLst/>
          </a:prstGeom>
          <a:solidFill>
            <a:srgbClr val="CFD4D8"/>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US" sz="1400" b="1" kern="0" dirty="0">
                <a:solidFill>
                  <a:schemeClr val="tx2"/>
                </a:solidFill>
              </a:rPr>
              <a:t>Compute Asset Allocation</a:t>
            </a:r>
          </a:p>
        </p:txBody>
      </p:sp>
      <p:grpSp>
        <p:nvGrpSpPr>
          <p:cNvPr id="96" name="Group 95"/>
          <p:cNvGrpSpPr/>
          <p:nvPr/>
        </p:nvGrpSpPr>
        <p:grpSpPr>
          <a:xfrm>
            <a:off x="3364216" y="1899162"/>
            <a:ext cx="2645958" cy="2327708"/>
            <a:chOff x="151819" y="4007387"/>
            <a:chExt cx="2805151" cy="1884541"/>
          </a:xfrm>
        </p:grpSpPr>
        <p:sp>
          <p:nvSpPr>
            <p:cNvPr id="97" name="TextBox 96"/>
            <p:cNvSpPr txBox="1"/>
            <p:nvPr/>
          </p:nvSpPr>
          <p:spPr>
            <a:xfrm>
              <a:off x="1558167" y="4322144"/>
              <a:ext cx="1003471" cy="199344"/>
            </a:xfrm>
            <a:prstGeom prst="rect">
              <a:avLst/>
            </a:prstGeom>
            <a:noFill/>
          </p:spPr>
          <p:txBody>
            <a:bodyPr wrap="square" rtlCol="0">
              <a:spAutoFit/>
            </a:bodyPr>
            <a:lstStyle/>
            <a:p>
              <a:pPr>
                <a:buClr>
                  <a:schemeClr val="tx2"/>
                </a:buClr>
              </a:pPr>
              <a:r>
                <a:rPr lang="en-US" sz="1000" dirty="0">
                  <a:solidFill>
                    <a:schemeClr val="tx2"/>
                  </a:solidFill>
                </a:rPr>
                <a:t>Farmland</a:t>
              </a:r>
            </a:p>
          </p:txBody>
        </p:sp>
        <p:sp>
          <p:nvSpPr>
            <p:cNvPr id="98" name="TextBox 97"/>
            <p:cNvSpPr txBox="1"/>
            <p:nvPr/>
          </p:nvSpPr>
          <p:spPr>
            <a:xfrm>
              <a:off x="454363" y="4007387"/>
              <a:ext cx="1766815" cy="199344"/>
            </a:xfrm>
            <a:prstGeom prst="rect">
              <a:avLst/>
            </a:prstGeom>
            <a:noFill/>
          </p:spPr>
          <p:txBody>
            <a:bodyPr wrap="square" rtlCol="0">
              <a:spAutoFit/>
            </a:bodyPr>
            <a:lstStyle/>
            <a:p>
              <a:pPr>
                <a:buClr>
                  <a:schemeClr val="tx2"/>
                </a:buClr>
              </a:pPr>
              <a:r>
                <a:rPr lang="en-US" sz="1000" i="1" dirty="0">
                  <a:solidFill>
                    <a:schemeClr val="tx2"/>
                  </a:solidFill>
                </a:rPr>
                <a:t>Domestic Equity</a:t>
              </a:r>
            </a:p>
          </p:txBody>
        </p:sp>
        <p:sp>
          <p:nvSpPr>
            <p:cNvPr id="99" name="TextBox 98"/>
            <p:cNvSpPr txBox="1"/>
            <p:nvPr/>
          </p:nvSpPr>
          <p:spPr>
            <a:xfrm>
              <a:off x="1879692" y="4764120"/>
              <a:ext cx="680199" cy="199344"/>
            </a:xfrm>
            <a:prstGeom prst="rect">
              <a:avLst/>
            </a:prstGeom>
            <a:noFill/>
          </p:spPr>
          <p:txBody>
            <a:bodyPr wrap="square" rtlCol="0">
              <a:spAutoFit/>
            </a:bodyPr>
            <a:lstStyle/>
            <a:p>
              <a:pPr>
                <a:buClr>
                  <a:schemeClr val="tx2"/>
                </a:buClr>
              </a:pPr>
              <a:r>
                <a:rPr lang="en-US" sz="1000" dirty="0">
                  <a:solidFill>
                    <a:schemeClr val="tx2"/>
                  </a:solidFill>
                </a:rPr>
                <a:t>Timber</a:t>
              </a:r>
            </a:p>
          </p:txBody>
        </p:sp>
        <p:sp>
          <p:nvSpPr>
            <p:cNvPr id="100" name="TextBox 99"/>
            <p:cNvSpPr txBox="1"/>
            <p:nvPr/>
          </p:nvSpPr>
          <p:spPr>
            <a:xfrm>
              <a:off x="1399444" y="4842598"/>
              <a:ext cx="945885" cy="373770"/>
            </a:xfrm>
            <a:prstGeom prst="rect">
              <a:avLst/>
            </a:prstGeom>
            <a:noFill/>
          </p:spPr>
          <p:txBody>
            <a:bodyPr wrap="square" rtlCol="0">
              <a:spAutoFit/>
            </a:bodyPr>
            <a:lstStyle/>
            <a:p>
              <a:pPr>
                <a:buClr>
                  <a:schemeClr val="tx2"/>
                </a:buClr>
              </a:pPr>
              <a:r>
                <a:rPr lang="en-US" dirty="0" smtClean="0">
                  <a:solidFill>
                    <a:schemeClr val="tx2"/>
                  </a:solidFill>
                </a:rPr>
                <a:t>TIPS</a:t>
              </a:r>
              <a:endParaRPr lang="en-US" dirty="0">
                <a:solidFill>
                  <a:schemeClr val="tx2"/>
                </a:solidFill>
              </a:endParaRPr>
            </a:p>
          </p:txBody>
        </p:sp>
        <p:sp>
          <p:nvSpPr>
            <p:cNvPr id="101" name="TextBox 100"/>
            <p:cNvSpPr txBox="1"/>
            <p:nvPr/>
          </p:nvSpPr>
          <p:spPr>
            <a:xfrm>
              <a:off x="1001221" y="5617831"/>
              <a:ext cx="1766815" cy="274097"/>
            </a:xfrm>
            <a:prstGeom prst="rect">
              <a:avLst/>
            </a:prstGeom>
            <a:noFill/>
          </p:spPr>
          <p:txBody>
            <a:bodyPr wrap="square" rtlCol="0">
              <a:spAutoFit/>
            </a:bodyPr>
            <a:lstStyle/>
            <a:p>
              <a:pPr>
                <a:buClr>
                  <a:schemeClr val="tx2"/>
                </a:buClr>
              </a:pPr>
              <a:r>
                <a:rPr lang="en-US" sz="1600" i="1" dirty="0">
                  <a:solidFill>
                    <a:schemeClr val="tx2"/>
                  </a:solidFill>
                </a:rPr>
                <a:t>Hedge Funds</a:t>
              </a:r>
            </a:p>
          </p:txBody>
        </p:sp>
        <p:sp>
          <p:nvSpPr>
            <p:cNvPr id="102" name="TextBox 101"/>
            <p:cNvSpPr txBox="1"/>
            <p:nvPr/>
          </p:nvSpPr>
          <p:spPr>
            <a:xfrm>
              <a:off x="1174016" y="5486142"/>
              <a:ext cx="1766815" cy="186884"/>
            </a:xfrm>
            <a:prstGeom prst="rect">
              <a:avLst/>
            </a:prstGeom>
            <a:noFill/>
          </p:spPr>
          <p:txBody>
            <a:bodyPr wrap="square" rtlCol="0">
              <a:spAutoFit/>
            </a:bodyPr>
            <a:lstStyle/>
            <a:p>
              <a:pPr algn="ctr">
                <a:buClr>
                  <a:schemeClr val="tx2"/>
                </a:buClr>
              </a:pPr>
              <a:r>
                <a:rPr lang="en-US" sz="900" dirty="0">
                  <a:solidFill>
                    <a:schemeClr val="tx2"/>
                  </a:solidFill>
                </a:rPr>
                <a:t>Core Fixed Income</a:t>
              </a:r>
            </a:p>
          </p:txBody>
        </p:sp>
        <p:sp>
          <p:nvSpPr>
            <p:cNvPr id="103" name="TextBox 102"/>
            <p:cNvSpPr txBox="1"/>
            <p:nvPr/>
          </p:nvSpPr>
          <p:spPr>
            <a:xfrm>
              <a:off x="216239" y="4468275"/>
              <a:ext cx="974563" cy="211803"/>
            </a:xfrm>
            <a:prstGeom prst="rect">
              <a:avLst/>
            </a:prstGeom>
            <a:noFill/>
          </p:spPr>
          <p:txBody>
            <a:bodyPr wrap="square" rtlCol="0">
              <a:spAutoFit/>
            </a:bodyPr>
            <a:lstStyle/>
            <a:p>
              <a:pPr>
                <a:buClr>
                  <a:schemeClr val="tx2"/>
                </a:buClr>
              </a:pPr>
              <a:r>
                <a:rPr lang="en-US" sz="1100" b="1" dirty="0">
                  <a:solidFill>
                    <a:schemeClr val="tx2"/>
                  </a:solidFill>
                </a:rPr>
                <a:t>Small Cap</a:t>
              </a:r>
            </a:p>
          </p:txBody>
        </p:sp>
        <p:sp>
          <p:nvSpPr>
            <p:cNvPr id="104" name="TextBox 103"/>
            <p:cNvSpPr txBox="1"/>
            <p:nvPr/>
          </p:nvSpPr>
          <p:spPr>
            <a:xfrm>
              <a:off x="679535" y="4362705"/>
              <a:ext cx="1157216" cy="199344"/>
            </a:xfrm>
            <a:prstGeom prst="rect">
              <a:avLst/>
            </a:prstGeom>
            <a:noFill/>
          </p:spPr>
          <p:txBody>
            <a:bodyPr wrap="square" rtlCol="0">
              <a:spAutoFit/>
            </a:bodyPr>
            <a:lstStyle/>
            <a:p>
              <a:pPr>
                <a:buClr>
                  <a:schemeClr val="tx2"/>
                </a:buClr>
              </a:pPr>
              <a:r>
                <a:rPr lang="en-US" sz="1000" dirty="0">
                  <a:solidFill>
                    <a:schemeClr val="tx2"/>
                  </a:solidFill>
                </a:rPr>
                <a:t>Commodities</a:t>
              </a:r>
            </a:p>
          </p:txBody>
        </p:sp>
        <p:sp>
          <p:nvSpPr>
            <p:cNvPr id="105" name="TextBox 104"/>
            <p:cNvSpPr txBox="1"/>
            <p:nvPr/>
          </p:nvSpPr>
          <p:spPr>
            <a:xfrm>
              <a:off x="151819" y="4840179"/>
              <a:ext cx="1423173" cy="373770"/>
            </a:xfrm>
            <a:prstGeom prst="rect">
              <a:avLst/>
            </a:prstGeom>
            <a:noFill/>
          </p:spPr>
          <p:txBody>
            <a:bodyPr wrap="square" rtlCol="0">
              <a:spAutoFit/>
            </a:bodyPr>
            <a:lstStyle/>
            <a:p>
              <a:pPr>
                <a:buClr>
                  <a:schemeClr val="tx2"/>
                </a:buClr>
              </a:pPr>
              <a:r>
                <a:rPr lang="en-US" sz="1200" i="1" dirty="0">
                  <a:solidFill>
                    <a:schemeClr val="tx2"/>
                  </a:solidFill>
                </a:rPr>
                <a:t>Synthetic Overlay</a:t>
              </a:r>
            </a:p>
          </p:txBody>
        </p:sp>
        <p:sp>
          <p:nvSpPr>
            <p:cNvPr id="106" name="TextBox 105"/>
            <p:cNvSpPr txBox="1"/>
            <p:nvPr/>
          </p:nvSpPr>
          <p:spPr>
            <a:xfrm>
              <a:off x="1941113" y="4230867"/>
              <a:ext cx="915221" cy="174426"/>
            </a:xfrm>
            <a:prstGeom prst="rect">
              <a:avLst/>
            </a:prstGeom>
            <a:noFill/>
          </p:spPr>
          <p:txBody>
            <a:bodyPr wrap="square" rtlCol="0">
              <a:spAutoFit/>
            </a:bodyPr>
            <a:lstStyle/>
            <a:p>
              <a:pPr>
                <a:buClr>
                  <a:schemeClr val="tx2"/>
                </a:buClr>
              </a:pPr>
              <a:r>
                <a:rPr lang="en-US" sz="800" dirty="0">
                  <a:solidFill>
                    <a:schemeClr val="tx2"/>
                  </a:solidFill>
                </a:rPr>
                <a:t>Large Cap</a:t>
              </a:r>
            </a:p>
          </p:txBody>
        </p:sp>
        <p:sp>
          <p:nvSpPr>
            <p:cNvPr id="107" name="TextBox 106"/>
            <p:cNvSpPr txBox="1"/>
            <p:nvPr/>
          </p:nvSpPr>
          <p:spPr>
            <a:xfrm>
              <a:off x="327110" y="5187890"/>
              <a:ext cx="2206540" cy="249180"/>
            </a:xfrm>
            <a:prstGeom prst="rect">
              <a:avLst/>
            </a:prstGeom>
            <a:noFill/>
          </p:spPr>
          <p:txBody>
            <a:bodyPr wrap="square" rtlCol="0">
              <a:spAutoFit/>
            </a:bodyPr>
            <a:lstStyle/>
            <a:p>
              <a:pPr>
                <a:buClr>
                  <a:schemeClr val="tx2"/>
                </a:buClr>
              </a:pPr>
              <a:r>
                <a:rPr lang="en-US" sz="1400" b="1" dirty="0">
                  <a:solidFill>
                    <a:schemeClr val="tx2"/>
                  </a:solidFill>
                </a:rPr>
                <a:t>Emerging Markets</a:t>
              </a:r>
            </a:p>
          </p:txBody>
        </p:sp>
        <p:sp>
          <p:nvSpPr>
            <p:cNvPr id="108" name="TextBox 107"/>
            <p:cNvSpPr txBox="1"/>
            <p:nvPr/>
          </p:nvSpPr>
          <p:spPr>
            <a:xfrm>
              <a:off x="1062852" y="4716385"/>
              <a:ext cx="997549" cy="199344"/>
            </a:xfrm>
            <a:prstGeom prst="rect">
              <a:avLst/>
            </a:prstGeom>
            <a:noFill/>
          </p:spPr>
          <p:txBody>
            <a:bodyPr wrap="square" rtlCol="0">
              <a:spAutoFit/>
            </a:bodyPr>
            <a:lstStyle/>
            <a:p>
              <a:pPr>
                <a:buClr>
                  <a:schemeClr val="tx2"/>
                </a:buClr>
              </a:pPr>
              <a:r>
                <a:rPr lang="en-US" sz="1000" dirty="0">
                  <a:solidFill>
                    <a:schemeClr val="tx2"/>
                  </a:solidFill>
                </a:rPr>
                <a:t>Risk Parity</a:t>
              </a:r>
            </a:p>
          </p:txBody>
        </p:sp>
        <p:sp>
          <p:nvSpPr>
            <p:cNvPr id="109" name="TextBox 108"/>
            <p:cNvSpPr txBox="1"/>
            <p:nvPr/>
          </p:nvSpPr>
          <p:spPr>
            <a:xfrm>
              <a:off x="707008" y="5089351"/>
              <a:ext cx="1098214" cy="186884"/>
            </a:xfrm>
            <a:prstGeom prst="rect">
              <a:avLst/>
            </a:prstGeom>
            <a:noFill/>
          </p:spPr>
          <p:txBody>
            <a:bodyPr wrap="square" rtlCol="0">
              <a:spAutoFit/>
            </a:bodyPr>
            <a:lstStyle/>
            <a:p>
              <a:pPr>
                <a:buClr>
                  <a:schemeClr val="tx2"/>
                </a:buClr>
              </a:pPr>
              <a:r>
                <a:rPr lang="en-US" sz="900" dirty="0">
                  <a:solidFill>
                    <a:schemeClr val="tx2"/>
                  </a:solidFill>
                </a:rPr>
                <a:t>Smart Beta</a:t>
              </a:r>
            </a:p>
          </p:txBody>
        </p:sp>
        <p:sp>
          <p:nvSpPr>
            <p:cNvPr id="110" name="TextBox 109"/>
            <p:cNvSpPr txBox="1"/>
            <p:nvPr/>
          </p:nvSpPr>
          <p:spPr>
            <a:xfrm>
              <a:off x="249565" y="5400185"/>
              <a:ext cx="634847" cy="186884"/>
            </a:xfrm>
            <a:prstGeom prst="rect">
              <a:avLst/>
            </a:prstGeom>
            <a:noFill/>
          </p:spPr>
          <p:txBody>
            <a:bodyPr wrap="square" rtlCol="0">
              <a:spAutoFit/>
            </a:bodyPr>
            <a:lstStyle/>
            <a:p>
              <a:pPr>
                <a:buClr>
                  <a:schemeClr val="tx2"/>
                </a:buClr>
              </a:pPr>
              <a:r>
                <a:rPr lang="en-US" sz="900" dirty="0">
                  <a:solidFill>
                    <a:schemeClr val="tx2"/>
                  </a:solidFill>
                </a:rPr>
                <a:t>ETFs</a:t>
              </a:r>
            </a:p>
          </p:txBody>
        </p:sp>
        <p:sp>
          <p:nvSpPr>
            <p:cNvPr id="111" name="TextBox 110"/>
            <p:cNvSpPr txBox="1"/>
            <p:nvPr/>
          </p:nvSpPr>
          <p:spPr>
            <a:xfrm>
              <a:off x="1039165" y="5373813"/>
              <a:ext cx="1522473" cy="186884"/>
            </a:xfrm>
            <a:prstGeom prst="rect">
              <a:avLst/>
            </a:prstGeom>
            <a:noFill/>
          </p:spPr>
          <p:txBody>
            <a:bodyPr wrap="square" rtlCol="0">
              <a:spAutoFit/>
            </a:bodyPr>
            <a:lstStyle/>
            <a:p>
              <a:pPr>
                <a:buClr>
                  <a:schemeClr val="tx2"/>
                </a:buClr>
              </a:pPr>
              <a:r>
                <a:rPr lang="en-US" sz="900" dirty="0">
                  <a:solidFill>
                    <a:schemeClr val="tx2"/>
                  </a:solidFill>
                </a:rPr>
                <a:t>Real Return</a:t>
              </a:r>
            </a:p>
          </p:txBody>
        </p:sp>
        <p:sp>
          <p:nvSpPr>
            <p:cNvPr id="112" name="TextBox 111"/>
            <p:cNvSpPr txBox="1"/>
            <p:nvPr/>
          </p:nvSpPr>
          <p:spPr>
            <a:xfrm>
              <a:off x="1038186" y="4524882"/>
              <a:ext cx="1294328" cy="211803"/>
            </a:xfrm>
            <a:prstGeom prst="rect">
              <a:avLst/>
            </a:prstGeom>
            <a:noFill/>
          </p:spPr>
          <p:txBody>
            <a:bodyPr wrap="square" rtlCol="0">
              <a:spAutoFit/>
            </a:bodyPr>
            <a:lstStyle/>
            <a:p>
              <a:pPr>
                <a:buClr>
                  <a:schemeClr val="tx2"/>
                </a:buClr>
              </a:pPr>
              <a:r>
                <a:rPr lang="en-US" sz="1100" b="1" dirty="0">
                  <a:solidFill>
                    <a:schemeClr val="tx2"/>
                  </a:solidFill>
                </a:rPr>
                <a:t>Direct Lending</a:t>
              </a:r>
            </a:p>
          </p:txBody>
        </p:sp>
        <p:sp>
          <p:nvSpPr>
            <p:cNvPr id="113" name="TextBox 112"/>
            <p:cNvSpPr txBox="1"/>
            <p:nvPr/>
          </p:nvSpPr>
          <p:spPr>
            <a:xfrm>
              <a:off x="490789" y="4653310"/>
              <a:ext cx="1294328" cy="174426"/>
            </a:xfrm>
            <a:prstGeom prst="rect">
              <a:avLst/>
            </a:prstGeom>
            <a:noFill/>
          </p:spPr>
          <p:txBody>
            <a:bodyPr wrap="square" rtlCol="0">
              <a:spAutoFit/>
            </a:bodyPr>
            <a:lstStyle/>
            <a:p>
              <a:pPr>
                <a:buClr>
                  <a:schemeClr val="tx2"/>
                </a:buClr>
              </a:pPr>
              <a:r>
                <a:rPr lang="en-US" sz="800" dirty="0">
                  <a:solidFill>
                    <a:schemeClr val="tx2"/>
                  </a:solidFill>
                </a:rPr>
                <a:t>Event Driven</a:t>
              </a:r>
            </a:p>
          </p:txBody>
        </p:sp>
        <p:sp>
          <p:nvSpPr>
            <p:cNvPr id="114" name="TextBox 113"/>
            <p:cNvSpPr txBox="1"/>
            <p:nvPr/>
          </p:nvSpPr>
          <p:spPr>
            <a:xfrm>
              <a:off x="1604010" y="5062466"/>
              <a:ext cx="1294328" cy="199344"/>
            </a:xfrm>
            <a:prstGeom prst="rect">
              <a:avLst/>
            </a:prstGeom>
            <a:noFill/>
          </p:spPr>
          <p:txBody>
            <a:bodyPr wrap="square" rtlCol="0">
              <a:spAutoFit/>
            </a:bodyPr>
            <a:lstStyle/>
            <a:p>
              <a:pPr>
                <a:buClr>
                  <a:schemeClr val="tx2"/>
                </a:buClr>
              </a:pPr>
              <a:r>
                <a:rPr lang="en-US" sz="1000" i="1" dirty="0">
                  <a:solidFill>
                    <a:schemeClr val="tx2"/>
                  </a:solidFill>
                </a:rPr>
                <a:t>Private Equity</a:t>
              </a:r>
            </a:p>
          </p:txBody>
        </p:sp>
        <p:sp>
          <p:nvSpPr>
            <p:cNvPr id="115" name="TextBox 114"/>
            <p:cNvSpPr txBox="1"/>
            <p:nvPr/>
          </p:nvSpPr>
          <p:spPr>
            <a:xfrm>
              <a:off x="178720" y="4169311"/>
              <a:ext cx="1658216" cy="249180"/>
            </a:xfrm>
            <a:prstGeom prst="rect">
              <a:avLst/>
            </a:prstGeom>
            <a:noFill/>
          </p:spPr>
          <p:txBody>
            <a:bodyPr wrap="square" rtlCol="0">
              <a:spAutoFit/>
            </a:bodyPr>
            <a:lstStyle/>
            <a:p>
              <a:pPr>
                <a:buClr>
                  <a:schemeClr val="tx2"/>
                </a:buClr>
              </a:pPr>
              <a:r>
                <a:rPr lang="en-US" sz="1400" dirty="0">
                  <a:solidFill>
                    <a:schemeClr val="tx2"/>
                  </a:solidFill>
                </a:rPr>
                <a:t>Diversified Credit</a:t>
              </a:r>
            </a:p>
          </p:txBody>
        </p:sp>
        <p:sp>
          <p:nvSpPr>
            <p:cNvPr id="116" name="TextBox 115"/>
            <p:cNvSpPr txBox="1"/>
            <p:nvPr/>
          </p:nvSpPr>
          <p:spPr>
            <a:xfrm>
              <a:off x="1574992" y="4038089"/>
              <a:ext cx="1381978" cy="249180"/>
            </a:xfrm>
            <a:prstGeom prst="rect">
              <a:avLst/>
            </a:prstGeom>
            <a:noFill/>
          </p:spPr>
          <p:txBody>
            <a:bodyPr wrap="square" rtlCol="0">
              <a:spAutoFit/>
            </a:bodyPr>
            <a:lstStyle/>
            <a:p>
              <a:pPr>
                <a:buClr>
                  <a:schemeClr val="tx2"/>
                </a:buClr>
              </a:pPr>
              <a:r>
                <a:rPr lang="en-US" sz="1400" b="1" dirty="0">
                  <a:solidFill>
                    <a:schemeClr val="tx2"/>
                  </a:solidFill>
                </a:rPr>
                <a:t>Real Estate</a:t>
              </a:r>
            </a:p>
          </p:txBody>
        </p:sp>
        <p:sp>
          <p:nvSpPr>
            <p:cNvPr id="117" name="TextBox 116"/>
            <p:cNvSpPr txBox="1"/>
            <p:nvPr/>
          </p:nvSpPr>
          <p:spPr>
            <a:xfrm>
              <a:off x="2066949" y="4439836"/>
              <a:ext cx="854051" cy="199344"/>
            </a:xfrm>
            <a:prstGeom prst="rect">
              <a:avLst/>
            </a:prstGeom>
            <a:noFill/>
          </p:spPr>
          <p:txBody>
            <a:bodyPr wrap="square" rtlCol="0">
              <a:spAutoFit/>
            </a:bodyPr>
            <a:lstStyle/>
            <a:p>
              <a:pPr>
                <a:buClr>
                  <a:schemeClr val="tx2"/>
                </a:buClr>
              </a:pPr>
              <a:r>
                <a:rPr lang="en-US" sz="1000" b="1" i="1" dirty="0">
                  <a:solidFill>
                    <a:schemeClr val="tx2"/>
                  </a:solidFill>
                </a:rPr>
                <a:t>REITs</a:t>
              </a:r>
            </a:p>
          </p:txBody>
        </p:sp>
        <p:sp>
          <p:nvSpPr>
            <p:cNvPr id="118" name="TextBox 117"/>
            <p:cNvSpPr txBox="1"/>
            <p:nvPr/>
          </p:nvSpPr>
          <p:spPr>
            <a:xfrm>
              <a:off x="1952151" y="5319164"/>
              <a:ext cx="947471" cy="199344"/>
            </a:xfrm>
            <a:prstGeom prst="rect">
              <a:avLst/>
            </a:prstGeom>
            <a:noFill/>
          </p:spPr>
          <p:txBody>
            <a:bodyPr wrap="square" rtlCol="0">
              <a:spAutoFit/>
            </a:bodyPr>
            <a:lstStyle/>
            <a:p>
              <a:pPr>
                <a:buClr>
                  <a:schemeClr val="tx2"/>
                </a:buClr>
              </a:pPr>
              <a:r>
                <a:rPr lang="en-US" sz="1000" dirty="0">
                  <a:solidFill>
                    <a:schemeClr val="tx2"/>
                  </a:solidFill>
                </a:rPr>
                <a:t>Cash</a:t>
              </a:r>
            </a:p>
          </p:txBody>
        </p:sp>
        <p:sp>
          <p:nvSpPr>
            <p:cNvPr id="119" name="TextBox 118"/>
            <p:cNvSpPr txBox="1"/>
            <p:nvPr/>
          </p:nvSpPr>
          <p:spPr>
            <a:xfrm>
              <a:off x="534643" y="5507163"/>
              <a:ext cx="1159486" cy="261638"/>
            </a:xfrm>
            <a:prstGeom prst="rect">
              <a:avLst/>
            </a:prstGeom>
            <a:noFill/>
          </p:spPr>
          <p:txBody>
            <a:bodyPr wrap="square" rtlCol="0">
              <a:spAutoFit/>
            </a:bodyPr>
            <a:lstStyle/>
            <a:p>
              <a:pPr>
                <a:lnSpc>
                  <a:spcPts val="900"/>
                </a:lnSpc>
                <a:buClr>
                  <a:schemeClr val="tx2"/>
                </a:buClr>
              </a:pPr>
              <a:r>
                <a:rPr lang="en-US" sz="1050" i="1" dirty="0">
                  <a:solidFill>
                    <a:schemeClr val="tx2"/>
                  </a:solidFill>
                </a:rPr>
                <a:t>Leveraged Loans</a:t>
              </a:r>
            </a:p>
          </p:txBody>
        </p:sp>
        <p:sp>
          <p:nvSpPr>
            <p:cNvPr id="120" name="TextBox 119"/>
            <p:cNvSpPr txBox="1"/>
            <p:nvPr/>
          </p:nvSpPr>
          <p:spPr>
            <a:xfrm>
              <a:off x="308987" y="5681589"/>
              <a:ext cx="680199" cy="205573"/>
            </a:xfrm>
            <a:prstGeom prst="rect">
              <a:avLst/>
            </a:prstGeom>
            <a:noFill/>
          </p:spPr>
          <p:txBody>
            <a:bodyPr wrap="square" rtlCol="0">
              <a:spAutoFit/>
            </a:bodyPr>
            <a:lstStyle/>
            <a:p>
              <a:pPr>
                <a:buClr>
                  <a:schemeClr val="tx2"/>
                </a:buClr>
              </a:pPr>
              <a:r>
                <a:rPr lang="en-US" sz="1050" b="1" spc="-100" dirty="0">
                  <a:solidFill>
                    <a:schemeClr val="tx2"/>
                  </a:solidFill>
                </a:rPr>
                <a:t>Energy</a:t>
              </a:r>
            </a:p>
          </p:txBody>
        </p:sp>
      </p:grpSp>
      <p:sp>
        <p:nvSpPr>
          <p:cNvPr id="121" name="TextBox 120"/>
          <p:cNvSpPr txBox="1"/>
          <p:nvPr/>
        </p:nvSpPr>
        <p:spPr>
          <a:xfrm>
            <a:off x="308580" y="4384079"/>
            <a:ext cx="2646121" cy="1985159"/>
          </a:xfrm>
          <a:prstGeom prst="rect">
            <a:avLst/>
          </a:prstGeom>
          <a:noFill/>
        </p:spPr>
        <p:txBody>
          <a:bodyPr wrap="square" rtlCol="0">
            <a:spAutoFit/>
          </a:bodyPr>
          <a:lstStyle/>
          <a:p>
            <a:pPr>
              <a:buClr>
                <a:schemeClr val="tx2"/>
              </a:buClr>
            </a:pPr>
            <a:r>
              <a:rPr lang="en-US" sz="1300" b="1" dirty="0">
                <a:solidFill>
                  <a:schemeClr val="tx2"/>
                </a:solidFill>
              </a:rPr>
              <a:t>Allocate risk among factors based upon on specific investment objectives:</a:t>
            </a:r>
          </a:p>
          <a:p>
            <a:pPr>
              <a:buClr>
                <a:schemeClr val="tx2"/>
              </a:buClr>
            </a:pPr>
            <a:endParaRPr lang="en-US" sz="1200" b="1" dirty="0">
              <a:solidFill>
                <a:schemeClr val="tx2"/>
              </a:solidFill>
            </a:endParaRPr>
          </a:p>
          <a:p>
            <a:pPr marL="171450" indent="-171450">
              <a:buClr>
                <a:schemeClr val="tx2"/>
              </a:buClr>
              <a:buFont typeface="Wingdings 3" pitchFamily="18" charset="2"/>
              <a:buChar char="}"/>
            </a:pPr>
            <a:r>
              <a:rPr lang="en-US" sz="1200" dirty="0">
                <a:solidFill>
                  <a:schemeClr val="tx2"/>
                </a:solidFill>
              </a:rPr>
              <a:t>Return objectives</a:t>
            </a:r>
          </a:p>
          <a:p>
            <a:pPr marL="171450" indent="-171450">
              <a:buClr>
                <a:schemeClr val="tx2"/>
              </a:buClr>
              <a:buFont typeface="Wingdings 3" pitchFamily="18" charset="2"/>
              <a:buChar char="}"/>
            </a:pPr>
            <a:r>
              <a:rPr lang="en-US" sz="1200" dirty="0">
                <a:solidFill>
                  <a:schemeClr val="tx2"/>
                </a:solidFill>
              </a:rPr>
              <a:t>Risk tolerance</a:t>
            </a:r>
          </a:p>
          <a:p>
            <a:pPr marL="171450" indent="-171450">
              <a:buClr>
                <a:schemeClr val="tx2"/>
              </a:buClr>
              <a:buFont typeface="Wingdings 3" pitchFamily="18" charset="2"/>
              <a:buChar char="}"/>
            </a:pPr>
            <a:r>
              <a:rPr lang="en-US" sz="1200" dirty="0">
                <a:solidFill>
                  <a:schemeClr val="tx2"/>
                </a:solidFill>
              </a:rPr>
              <a:t>Liability profile</a:t>
            </a:r>
          </a:p>
          <a:p>
            <a:pPr marL="171450" indent="-171450">
              <a:buClr>
                <a:schemeClr val="tx2"/>
              </a:buClr>
              <a:buFont typeface="Wingdings 3" pitchFamily="18" charset="2"/>
              <a:buChar char="}"/>
            </a:pPr>
            <a:r>
              <a:rPr lang="en-US" sz="1200" dirty="0">
                <a:solidFill>
                  <a:schemeClr val="tx2"/>
                </a:solidFill>
              </a:rPr>
              <a:t>Income requirements</a:t>
            </a:r>
          </a:p>
          <a:p>
            <a:pPr marL="171450" indent="-171450">
              <a:buClr>
                <a:schemeClr val="tx2"/>
              </a:buClr>
              <a:buFont typeface="Wingdings 3" pitchFamily="18" charset="2"/>
              <a:buChar char="}"/>
            </a:pPr>
            <a:endParaRPr lang="en-US" sz="1200" dirty="0">
              <a:solidFill>
                <a:schemeClr val="tx2"/>
              </a:solidFill>
            </a:endParaRPr>
          </a:p>
          <a:p>
            <a:pPr marL="171450" indent="-171450">
              <a:buClr>
                <a:schemeClr val="tx2"/>
              </a:buClr>
              <a:buFont typeface="Wingdings 3" pitchFamily="18" charset="2"/>
              <a:buChar char="}"/>
            </a:pPr>
            <a:endParaRPr lang="en-US" sz="1200" dirty="0">
              <a:solidFill>
                <a:schemeClr val="tx2"/>
              </a:solidFill>
            </a:endParaRPr>
          </a:p>
        </p:txBody>
      </p:sp>
      <p:sp>
        <p:nvSpPr>
          <p:cNvPr id="122" name="TextBox 121"/>
          <p:cNvSpPr txBox="1"/>
          <p:nvPr/>
        </p:nvSpPr>
        <p:spPr>
          <a:xfrm>
            <a:off x="3289662" y="4384079"/>
            <a:ext cx="2720512" cy="492443"/>
          </a:xfrm>
          <a:prstGeom prst="rect">
            <a:avLst/>
          </a:prstGeom>
          <a:noFill/>
        </p:spPr>
        <p:txBody>
          <a:bodyPr wrap="square" rtlCol="0">
            <a:spAutoFit/>
          </a:bodyPr>
          <a:lstStyle/>
          <a:p>
            <a:pPr>
              <a:buClr>
                <a:schemeClr val="tx2"/>
              </a:buClr>
            </a:pPr>
            <a:r>
              <a:rPr lang="en-US" sz="1300" b="1" dirty="0">
                <a:solidFill>
                  <a:schemeClr val="tx2"/>
                </a:solidFill>
              </a:rPr>
              <a:t>Compute factor exposures of each asset</a:t>
            </a:r>
            <a:endParaRPr lang="en-US" sz="1300" dirty="0">
              <a:solidFill>
                <a:schemeClr val="tx2"/>
              </a:solidFill>
            </a:endParaRPr>
          </a:p>
        </p:txBody>
      </p:sp>
      <p:sp>
        <p:nvSpPr>
          <p:cNvPr id="123" name="TextBox 122"/>
          <p:cNvSpPr txBox="1"/>
          <p:nvPr/>
        </p:nvSpPr>
        <p:spPr>
          <a:xfrm>
            <a:off x="6345135" y="4383517"/>
            <a:ext cx="2689450" cy="1815882"/>
          </a:xfrm>
          <a:prstGeom prst="rect">
            <a:avLst/>
          </a:prstGeom>
          <a:noFill/>
        </p:spPr>
        <p:txBody>
          <a:bodyPr wrap="square" rtlCol="0">
            <a:spAutoFit/>
          </a:bodyPr>
          <a:lstStyle/>
          <a:p>
            <a:pPr>
              <a:buClr>
                <a:schemeClr val="tx2"/>
              </a:buClr>
            </a:pPr>
            <a:r>
              <a:rPr lang="en-US" sz="1300" b="1" dirty="0" smtClean="0">
                <a:solidFill>
                  <a:schemeClr val="tx2"/>
                </a:solidFill>
              </a:rPr>
              <a:t>Seek to minimize </a:t>
            </a:r>
            <a:r>
              <a:rPr lang="en-US" sz="1300" b="1" dirty="0">
                <a:solidFill>
                  <a:schemeClr val="tx2"/>
                </a:solidFill>
              </a:rPr>
              <a:t>tracking error and exposure misspecifications subject to </a:t>
            </a:r>
            <a:r>
              <a:rPr lang="en-US" sz="1300" b="1" dirty="0" smtClean="0">
                <a:solidFill>
                  <a:schemeClr val="tx2"/>
                </a:solidFill>
              </a:rPr>
              <a:t>illustrative constraints b</a:t>
            </a:r>
            <a:r>
              <a:rPr lang="en-US" sz="1200" b="1" dirty="0" smtClean="0">
                <a:solidFill>
                  <a:schemeClr val="tx2"/>
                </a:solidFill>
              </a:rPr>
              <a:t>elow:</a:t>
            </a:r>
          </a:p>
          <a:p>
            <a:pPr>
              <a:buClr>
                <a:schemeClr val="tx2"/>
              </a:buClr>
            </a:pPr>
            <a:endParaRPr lang="en-US" sz="1200" b="1" dirty="0">
              <a:solidFill>
                <a:schemeClr val="tx2"/>
              </a:solidFill>
            </a:endParaRPr>
          </a:p>
          <a:p>
            <a:pPr marL="171450" indent="-171450">
              <a:buClr>
                <a:schemeClr val="tx2"/>
              </a:buClr>
              <a:buFont typeface="Wingdings 3" pitchFamily="18" charset="2"/>
              <a:buChar char="}"/>
            </a:pPr>
            <a:r>
              <a:rPr lang="en-US" sz="1200" dirty="0">
                <a:solidFill>
                  <a:schemeClr val="tx2"/>
                </a:solidFill>
              </a:rPr>
              <a:t>Expense ratio: less than 0.40% </a:t>
            </a:r>
          </a:p>
          <a:p>
            <a:pPr marL="171450" indent="-171450">
              <a:buClr>
                <a:schemeClr val="tx2"/>
              </a:buClr>
              <a:buFont typeface="Wingdings 3" pitchFamily="18" charset="2"/>
              <a:buChar char="}"/>
            </a:pPr>
            <a:r>
              <a:rPr lang="en-US" sz="1200" dirty="0">
                <a:solidFill>
                  <a:schemeClr val="tx2"/>
                </a:solidFill>
              </a:rPr>
              <a:t>Minimum trade size: 2.5%</a:t>
            </a:r>
          </a:p>
          <a:p>
            <a:pPr marL="171450" indent="-171450">
              <a:buClr>
                <a:schemeClr val="tx2"/>
              </a:buClr>
              <a:buFont typeface="Wingdings 3" pitchFamily="18" charset="2"/>
              <a:buChar char="}"/>
            </a:pPr>
            <a:r>
              <a:rPr lang="en-US" sz="1200" dirty="0">
                <a:solidFill>
                  <a:schemeClr val="tx2"/>
                </a:solidFill>
              </a:rPr>
              <a:t>Illiquid allocation: less than 5%</a:t>
            </a:r>
          </a:p>
          <a:p>
            <a:pPr marL="171450" indent="-171450">
              <a:buClr>
                <a:schemeClr val="tx2"/>
              </a:buClr>
              <a:buFont typeface="Wingdings 3" pitchFamily="18" charset="2"/>
              <a:buChar char="}"/>
            </a:pPr>
            <a:r>
              <a:rPr lang="en-US" sz="1200" dirty="0">
                <a:solidFill>
                  <a:schemeClr val="tx2"/>
                </a:solidFill>
              </a:rPr>
              <a:t>No short-sales</a:t>
            </a:r>
          </a:p>
        </p:txBody>
      </p:sp>
      <p:pic>
        <p:nvPicPr>
          <p:cNvPr id="124" name="Picture 123"/>
          <p:cNvPicPr>
            <a:picLocks noChangeAspect="1"/>
          </p:cNvPicPr>
          <p:nvPr/>
        </p:nvPicPr>
        <p:blipFill rotWithShape="1">
          <a:blip r:embed="rId3" cstate="print">
            <a:extLst>
              <a:ext uri="{28A0092B-C50C-407E-A947-70E740481C1C}">
                <a14:useLocalDpi xmlns:a14="http://schemas.microsoft.com/office/drawing/2010/main" xmlns="" val="0"/>
              </a:ext>
            </a:extLst>
          </a:blip>
          <a:srcRect l="6498" t="10028" r="7901" b="4322"/>
          <a:stretch/>
        </p:blipFill>
        <p:spPr>
          <a:xfrm>
            <a:off x="6175471" y="2170438"/>
            <a:ext cx="2837338" cy="1892645"/>
          </a:xfrm>
          <a:prstGeom prst="rect">
            <a:avLst/>
          </a:prstGeom>
        </p:spPr>
      </p:pic>
      <p:sp>
        <p:nvSpPr>
          <p:cNvPr id="125" name="Right Arrow 124"/>
          <p:cNvSpPr/>
          <p:nvPr/>
        </p:nvSpPr>
        <p:spPr>
          <a:xfrm>
            <a:off x="5831962" y="2931016"/>
            <a:ext cx="401846" cy="332516"/>
          </a:xfrm>
          <a:prstGeom prst="rightArrow">
            <a:avLst/>
          </a:prstGeom>
          <a:solidFill>
            <a:schemeClr val="bg1">
              <a:lumMod val="85000"/>
            </a:scheme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pic>
        <p:nvPicPr>
          <p:cNvPr id="126" name="Picture 125"/>
          <p:cNvPicPr>
            <a:picLocks noChangeAspect="1"/>
          </p:cNvPicPr>
          <p:nvPr/>
        </p:nvPicPr>
        <p:blipFill rotWithShape="1">
          <a:blip r:embed="rId4" cstate="print">
            <a:extLst>
              <a:ext uri="{28A0092B-C50C-407E-A947-70E740481C1C}">
                <a14:useLocalDpi xmlns:a14="http://schemas.microsoft.com/office/drawing/2010/main" xmlns="" val="0"/>
              </a:ext>
            </a:extLst>
          </a:blip>
          <a:srcRect l="10867" t="15495" r="10449" b="4260"/>
          <a:stretch/>
        </p:blipFill>
        <p:spPr>
          <a:xfrm>
            <a:off x="254201" y="2265309"/>
            <a:ext cx="2644194" cy="1797774"/>
          </a:xfrm>
          <a:prstGeom prst="rect">
            <a:avLst/>
          </a:prstGeom>
        </p:spPr>
      </p:pic>
      <p:sp>
        <p:nvSpPr>
          <p:cNvPr id="127" name="Right Arrow 126"/>
          <p:cNvSpPr/>
          <p:nvPr/>
        </p:nvSpPr>
        <p:spPr>
          <a:xfrm>
            <a:off x="2887816" y="2912424"/>
            <a:ext cx="401846" cy="332516"/>
          </a:xfrm>
          <a:prstGeom prst="rightArrow">
            <a:avLst/>
          </a:prstGeom>
          <a:solidFill>
            <a:schemeClr val="bg1">
              <a:lumMod val="85000"/>
            </a:scheme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128" name="TextBox 127"/>
          <p:cNvSpPr txBox="1"/>
          <p:nvPr/>
        </p:nvSpPr>
        <p:spPr>
          <a:xfrm>
            <a:off x="6912040" y="2417501"/>
            <a:ext cx="1557774" cy="1550281"/>
          </a:xfrm>
          <a:prstGeom prst="rect">
            <a:avLst/>
          </a:prstGeom>
          <a:solidFill>
            <a:srgbClr val="FFFFFF">
              <a:alpha val="30000"/>
            </a:srgbClr>
          </a:solidFill>
        </p:spPr>
        <p:txBody>
          <a:bodyPr wrap="square" rtlCol="0">
            <a:spAutoFit/>
          </a:bodyPr>
          <a:lstStyle/>
          <a:p>
            <a:pPr marL="171450" indent="-171450">
              <a:buClr>
                <a:schemeClr val="tx2"/>
              </a:buClr>
              <a:buFont typeface="Wingdings 3" pitchFamily="18" charset="2"/>
              <a:buChar char="}"/>
            </a:pPr>
            <a:endParaRPr lang="en-US" sz="1200" dirty="0" err="1">
              <a:solidFill>
                <a:schemeClr val="tx2"/>
              </a:solidFill>
            </a:endParaRPr>
          </a:p>
        </p:txBody>
      </p:sp>
      <p:sp>
        <p:nvSpPr>
          <p:cNvPr id="4" name="Slide Number Placeholder 3"/>
          <p:cNvSpPr>
            <a:spLocks noGrp="1"/>
          </p:cNvSpPr>
          <p:nvPr>
            <p:ph type="sldNum" sz="quarter" idx="13"/>
          </p:nvPr>
        </p:nvSpPr>
        <p:spPr/>
        <p:txBody>
          <a:bodyPr/>
          <a:lstStyle/>
          <a:p>
            <a:fld id="{C0531ADF-2191-45C5-9D71-08764BF86A6F}" type="slidenum">
              <a:rPr lang="en-GB" smtClean="0"/>
              <a:pPr/>
              <a:t>15</a:t>
            </a:fld>
            <a:endParaRPr lang="en-GB"/>
          </a:p>
        </p:txBody>
      </p:sp>
      <p:sp>
        <p:nvSpPr>
          <p:cNvPr id="41" name="TextBox 40"/>
          <p:cNvSpPr txBox="1"/>
          <p:nvPr/>
        </p:nvSpPr>
        <p:spPr>
          <a:xfrm>
            <a:off x="310654" y="6247331"/>
            <a:ext cx="8042771" cy="215444"/>
          </a:xfrm>
          <a:prstGeom prst="rect">
            <a:avLst/>
          </a:prstGeom>
          <a:noFill/>
        </p:spPr>
        <p:txBody>
          <a:bodyPr wrap="square" lIns="0" rtlCol="0">
            <a:spAutoFit/>
          </a:bodyPr>
          <a:lstStyle/>
          <a:p>
            <a:pPr>
              <a:buClr>
                <a:schemeClr val="tx2"/>
              </a:buClr>
            </a:pPr>
            <a:r>
              <a:rPr lang="en-US" sz="800" dirty="0">
                <a:latin typeface="Arial" panose="020B0604020202020204" pitchFamily="34" charset="0"/>
                <a:cs typeface="Arial" panose="020B0604020202020204" pitchFamily="34" charset="0"/>
              </a:rPr>
              <a:t>For illustrative purposes only. </a:t>
            </a:r>
            <a:r>
              <a:rPr lang="en-US" sz="800" dirty="0" smtClean="0">
                <a:latin typeface="Arial" panose="020B0604020202020204" pitchFamily="34" charset="0"/>
                <a:cs typeface="Arial" panose="020B0604020202020204" pitchFamily="34" charset="0"/>
              </a:rPr>
              <a:t>Sample allocation should not be construed as a recommended portfolio allocation.</a:t>
            </a:r>
            <a:endParaRPr lang="en-US" sz="800" dirty="0" smtClean="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8175443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Assets to Factors</a:t>
            </a:r>
            <a:endParaRPr lang="en-US" dirty="0"/>
          </a:p>
        </p:txBody>
      </p:sp>
    </p:spTree>
    <p:extLst>
      <p:ext uri="{BB962C8B-B14F-4D97-AF65-F5344CB8AC3E}">
        <p14:creationId xmlns:p14="http://schemas.microsoft.com/office/powerpoint/2010/main" xmlns="" val="1056880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Object 37" hidden="1"/>
          <p:cNvGraphicFramePr>
            <a:graphicFrameLocks noChangeAspect="1"/>
          </p:cNvGraphicFramePr>
          <p:nvPr>
            <p:extLst/>
          </p:nvPr>
        </p:nvGraphicFramePr>
        <p:xfrm>
          <a:off x="1589" y="1590"/>
          <a:ext cx="1587" cy="1587"/>
        </p:xfrm>
        <a:graphic>
          <a:graphicData uri="http://schemas.openxmlformats.org/presentationml/2006/ole">
            <p:oleObj spid="_x0000_s1163" name="think-cell Slide" r:id="rId4" imgW="360" imgH="360" progId="">
              <p:embed/>
            </p:oleObj>
          </a:graphicData>
        </a:graphic>
      </p:graphicFrame>
      <p:sp>
        <p:nvSpPr>
          <p:cNvPr id="3" name="Title 2"/>
          <p:cNvSpPr>
            <a:spLocks noGrp="1"/>
          </p:cNvSpPr>
          <p:nvPr>
            <p:ph type="title"/>
          </p:nvPr>
        </p:nvSpPr>
        <p:spPr/>
        <p:txBody>
          <a:bodyPr/>
          <a:lstStyle/>
          <a:p>
            <a:r>
              <a:rPr lang="en-US" smtClean="0"/>
              <a:t>Traditional balanced portfolios may not be as balanced as you think</a:t>
            </a:r>
            <a:endParaRPr lang="en-US" dirty="0"/>
          </a:p>
        </p:txBody>
      </p:sp>
      <p:sp>
        <p:nvSpPr>
          <p:cNvPr id="7" name="Text Placeholder 6"/>
          <p:cNvSpPr>
            <a:spLocks noGrp="1"/>
          </p:cNvSpPr>
          <p:nvPr>
            <p:ph type="body" sz="quarter" idx="12"/>
          </p:nvPr>
        </p:nvSpPr>
        <p:spPr/>
        <p:txBody>
          <a:bodyPr/>
          <a:lstStyle/>
          <a:p>
            <a:r>
              <a:rPr lang="en-US" dirty="0" smtClean="0"/>
              <a:t>Sample allocations are for illustrative purposes only and should not be construed as a recommended portfolio allocation.</a:t>
            </a:r>
            <a:endParaRPr lang="en-US" dirty="0"/>
          </a:p>
        </p:txBody>
      </p:sp>
      <p:sp>
        <p:nvSpPr>
          <p:cNvPr id="9" name="TextBox 8"/>
          <p:cNvSpPr txBox="1"/>
          <p:nvPr/>
        </p:nvSpPr>
        <p:spPr>
          <a:xfrm>
            <a:off x="5407025" y="1403321"/>
            <a:ext cx="3402013" cy="307777"/>
          </a:xfrm>
          <a:prstGeom prst="rect">
            <a:avLst/>
          </a:prstGeom>
          <a:noFill/>
        </p:spPr>
        <p:txBody>
          <a:bodyPr wrap="square" rtlCol="0">
            <a:spAutoFit/>
          </a:bodyPr>
          <a:lstStyle/>
          <a:p>
            <a:pPr algn="ctr">
              <a:buClr>
                <a:schemeClr val="tx2"/>
              </a:buClr>
            </a:pPr>
            <a:r>
              <a:rPr lang="en-US" sz="1400" b="1" dirty="0">
                <a:solidFill>
                  <a:srgbClr val="003E6A"/>
                </a:solidFill>
              </a:rPr>
              <a:t>Contribution to risk by factor</a:t>
            </a:r>
          </a:p>
        </p:txBody>
      </p:sp>
      <p:pic>
        <p:nvPicPr>
          <p:cNvPr id="2" name="Picture 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301691" y="1749351"/>
            <a:ext cx="8557825" cy="3958416"/>
          </a:xfrm>
          <a:prstGeom prst="rect">
            <a:avLst/>
          </a:prstGeom>
        </p:spPr>
      </p:pic>
      <p:sp>
        <p:nvSpPr>
          <p:cNvPr id="4" name="Slide Number Placeholder 3"/>
          <p:cNvSpPr>
            <a:spLocks noGrp="1"/>
          </p:cNvSpPr>
          <p:nvPr>
            <p:ph type="sldNum" sz="quarter" idx="14"/>
          </p:nvPr>
        </p:nvSpPr>
        <p:spPr/>
        <p:txBody>
          <a:bodyPr/>
          <a:lstStyle/>
          <a:p>
            <a:fld id="{C0531ADF-2191-45C5-9D71-08764BF86A6F}" type="slidenum">
              <a:rPr lang="en-GB" smtClean="0"/>
              <a:pPr/>
              <a:t>17</a:t>
            </a:fld>
            <a:endParaRPr lang="en-GB"/>
          </a:p>
        </p:txBody>
      </p:sp>
    </p:spTree>
    <p:extLst>
      <p:ext uri="{BB962C8B-B14F-4D97-AF65-F5344CB8AC3E}">
        <p14:creationId xmlns:p14="http://schemas.microsoft.com/office/powerpoint/2010/main" xmlns="" val="40439630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rot="18861088">
            <a:off x="2459295" y="2105205"/>
            <a:ext cx="120717" cy="2145183"/>
          </a:xfrm>
          <a:prstGeom prst="rect">
            <a:avLst/>
          </a:prstGeom>
          <a:solidFill>
            <a:schemeClr val="accent4">
              <a:alpha val="43000"/>
            </a:scheme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2" name="Title 1"/>
          <p:cNvSpPr>
            <a:spLocks noGrp="1"/>
          </p:cNvSpPr>
          <p:nvPr>
            <p:ph type="title"/>
          </p:nvPr>
        </p:nvSpPr>
        <p:spPr>
          <a:xfrm>
            <a:off x="295789" y="128623"/>
            <a:ext cx="8493876" cy="603179"/>
          </a:xfrm>
        </p:spPr>
        <p:txBody>
          <a:bodyPr/>
          <a:lstStyle/>
          <a:p>
            <a:r>
              <a:rPr lang="en-US" dirty="0"/>
              <a:t>Mapping Assets to </a:t>
            </a:r>
            <a:r>
              <a:rPr lang="en-US" dirty="0" smtClean="0"/>
              <a:t>Factors: What factors do you own?</a:t>
            </a:r>
            <a:endParaRPr lang="en-US" dirty="0"/>
          </a:p>
        </p:txBody>
      </p:sp>
      <p:sp>
        <p:nvSpPr>
          <p:cNvPr id="3" name="Content Placeholder 2"/>
          <p:cNvSpPr>
            <a:spLocks noGrp="1"/>
          </p:cNvSpPr>
          <p:nvPr>
            <p:ph sz="quarter" idx="4294967295"/>
          </p:nvPr>
        </p:nvSpPr>
        <p:spPr>
          <a:xfrm>
            <a:off x="368300" y="979907"/>
            <a:ext cx="7585075" cy="1248944"/>
          </a:xfrm>
          <a:prstGeom prst="rect">
            <a:avLst/>
          </a:prstGeom>
        </p:spPr>
        <p:txBody>
          <a:bodyPr/>
          <a:lstStyle/>
          <a:p>
            <a:pPr marL="0" lvl="1" indent="0">
              <a:buNone/>
            </a:pPr>
            <a:r>
              <a:rPr lang="en-US" sz="1400" b="1" dirty="0"/>
              <a:t>Challenge:</a:t>
            </a:r>
          </a:p>
          <a:p>
            <a:pPr lvl="1"/>
            <a:r>
              <a:rPr lang="en-US" dirty="0"/>
              <a:t>Regressing exposures of mixed asset classes is liking throwing everything into a blender</a:t>
            </a:r>
          </a:p>
          <a:p>
            <a:pPr lvl="1"/>
            <a:r>
              <a:rPr lang="en-US" dirty="0"/>
              <a:t>Regressing every </a:t>
            </a:r>
            <a:r>
              <a:rPr lang="en-US" dirty="0" smtClean="0"/>
              <a:t>individual security </a:t>
            </a:r>
            <a:r>
              <a:rPr lang="en-US" dirty="0"/>
              <a:t>in pension plan with benchmarks </a:t>
            </a:r>
            <a:r>
              <a:rPr lang="en-US" dirty="0" smtClean="0"/>
              <a:t>can be slow </a:t>
            </a:r>
            <a:r>
              <a:rPr lang="en-US" dirty="0"/>
              <a:t>and prone to coverage gaps</a:t>
            </a:r>
          </a:p>
          <a:p>
            <a:pPr lvl="1"/>
            <a:r>
              <a:rPr lang="en-US" dirty="0"/>
              <a:t>Need “Rosetta Stone” to translate </a:t>
            </a:r>
            <a:r>
              <a:rPr lang="en-US" dirty="0" smtClean="0"/>
              <a:t>risk management factors </a:t>
            </a:r>
            <a:r>
              <a:rPr lang="en-US" dirty="0"/>
              <a:t>into </a:t>
            </a:r>
            <a:r>
              <a:rPr lang="en-US" dirty="0" smtClean="0"/>
              <a:t>macro </a:t>
            </a:r>
            <a:r>
              <a:rPr lang="en-US" dirty="0"/>
              <a:t>factors</a:t>
            </a:r>
          </a:p>
        </p:txBody>
      </p:sp>
      <p:sp>
        <p:nvSpPr>
          <p:cNvPr id="4" name="Slide Number Placeholder 3"/>
          <p:cNvSpPr>
            <a:spLocks noGrp="1"/>
          </p:cNvSpPr>
          <p:nvPr>
            <p:ph type="sldNum" sz="quarter" idx="13"/>
          </p:nvPr>
        </p:nvSpPr>
        <p:spPr/>
        <p:txBody>
          <a:bodyPr/>
          <a:lstStyle/>
          <a:p>
            <a:fld id="{C0531ADF-2191-45C5-9D71-08764BF86A6F}" type="slidenum">
              <a:rPr lang="en-GB" smtClean="0"/>
              <a:pPr/>
              <a:t>18</a:t>
            </a:fld>
            <a:endParaRPr lang="en-GB" dirty="0"/>
          </a:p>
        </p:txBody>
      </p:sp>
      <p:sp>
        <p:nvSpPr>
          <p:cNvPr id="5" name="AutoShape 6" descr="data:image/jpeg;base64,/9j/4AAQSkZJRgABAQAAAQABAAD/2wCEAAkGBwgHBgkIBwgKCgkLDRYPDQwMDRsUFRAWIB0iIiAdHx8kKDQsJCYxJx8fLT0tMTU3Ojo6Iys/RD84QzQ5OjcBCgoKDQwNGg8PGjclHyU3Nzc3Nzc3Nzc3Nzc3Nzc3Nzc3Nzc3Nzc3Nzc3Nzc3Nzc3Nzc3Nzc3Nzc3Nzc3Nzc3N//AABEIAGQAZAMBIgACEQEDEQH/xAAbAAADAQEBAQEAAAAAAAAAAAAABQYEBwMBAv/EAD8QAAEDAgQBBwkGBAcAAAAAAAEAAgMEEQUGEiExIjRBYXFygRMUM1GRobHB0QckMkJSYhaiwuEVIyVDU4KD/8QAGQEAAwEBAQAAAAAAAAAAAAAAAAMEAgEF/8QAKREAAgIBAgUEAQUAAAAAAAAAAAECAxEEIRIxMjNRBRRx8LETQWFikf/aAAwDAQACEQMRAD8A7ihCEAIasfepe8V5Be1XzmXvFQWYcyzQ4lLSslfSiBxbsBy+s3SbbY1x4pDqq3Y8IuQvtlzZuaJwd6ynf34jf4pnQ4vVVX4DSvH7dvi5Sr1CpvG5S9FYi2svtlLGrrmMLjDHt03/ALr7T19VIL66Yf8As0H3uWve15xv/hj2s/JU6bHZfqykJMaqYJCH1kDQN7Dc+3UQqPB65uI0YmYOnST6+tNq1ELXiJiymVayx/Qc2HaVpWeh5uO0rQqSZghCEACEIQAkqh95l7xUh9oeG082A1FeWkVNM0Fjm25QLgLHbfirCpH3mTvFKcyU4qsAxCE/mp3kdoFx7wlzWYtDYPDTOS5PwOXMtVVU4rDTGCMP1GPXqubWtcJ/JkOtY7TDisc2+5NPYD+bdfv7NYAZcTlYdLZHMj225LRcjxLh7CuhwxAlrbhoO1zwCnrprnBNoosunCbSZxrF8PrMLxF1EXskc1jXF4Gkb9HSvTGKCpwrAqPFX1gk85eIzCwWMZLSdzfqVHneldDmZ27XtkhjeHNO21x8kwzVgTKrKkMJBFRTxh7SOktaXEdfAjxU8aouyUcch8rWq4SzzFWSsssxuh8/ramRrRIWCINvewB4k9fqXSqenipoWwwMDI28GhKMlUzabLlIG8ZAZD4n6AJ7ZW0wUYLCI7puUnkYUPNx2laF4UXoB2le6eTsEIQgAQhCAE9RziTvJRmaXyGX8QeDYmBzAet3JHxTap5zJ3ikubGtflyuDjazAR1kOBA8TYJdnS8Da+pHOMKqKignr4aaWSIFsbw5nECxBWqYV9Tym45XMvv6V1vc5McrYWzEKjFop+Q99PG1g423JvcdfzSWSOowueakrWlj43bX6R6x60/0uUXSoy5ivUYy/VbieMImZiRjqKyWrcABrkJNurclP4a10NHWST1c88cMTiBK8kBxBA49Zt4qbppNVVNKOLngC42TPGsNlo8swveXBtRVtHDYtsSL9Ww7bKaN0I2ajbxj8FMqZOujf5/Jd5ImE2XKex9GXM99/mn6nchtaMuxuBuXyvc4gWBN7bdW3xVDdFPbj8Gbe4xjR+gHaV7rwovQDtK904QwQhCABCEIASVXOZO8UkzZq/h2u0uA5Av1jULjxG3indUfvMveKS5qv/D1db/j36hcXPsSrOhja+pCXIzXNxGud5MQs8lGDHp03O9jbs+Ko8YoaesgvPDHI5trF7b9PYVPZIMbamvcwaWCOPUSSbHldJVJIGzn/Mbdo3DSOCVpO0hup7jOYOpxTV1YwtgYYiGhr2k6jt+H47+tUn2haXYTgskby4iYFjCPxDRxPRt80nzDSMpsxYhEy2mN7donABt2jjfe/rsm2fA8YbhccgY6OOYEaRdjuQQPZv4FT5bdrf3cpwkql95DzIo/0Bji/UXSvJH6Tfh8/FUKQ5JYY8t0uq9iXuaPUNRT26sp7a+CO3rYyoebjtK0LPQ83HaVoThDBCEIAEIQgBFV85l7xWHFWtfhdYx+7TTyA9mkrbV86l7xSjMtR5vgNa8cTEWD/tyfmsTeItsbBZaQnyYwf4dO3pfUAv7oY0/Ej3qojIDgTwvuo7LtbHSTVLCSWNDHGw4XFv6QPFMqrF5ZGkU4EX7rgn6LPp9UralwndbZGqx8RMZijEmZsTcG31zlzb8d2ghV+OU0c+Ftopdy5hay/wCoNuPe0KMlqScbdJK4yObLHqLum1tk6xLF5JZmVEnk4YKZr321ekcQA0e34pNVDUrn+ye4+25ONS8rYqMulowHD9HDzdlvYmN0hyfMZcuUdzfS1zPY4hOwU+veCf8AAiaxJob0HNh2laFmw/mre0rSmCWCEIQAIQhACGr51Lv+YqVzhXxHDaihjc0zuDSQTws4FUuIvLKmY2P4iuT47VGHGaiOfS5skhe1sgAO56CpdVKSrfCirTRi5rJowgTGqrPKEWliaxzATY7pTjFVW4TITBUOfHx0kFzm+4ppQ1tMNvLSsuLHcO95TBmFYdX/AO5CS79T9JXnabX2adYiW36WFzzInqKZ09J53ISZZBrdtbdeeL0FTUU9GG1UknKLnuHC9ttvaq4Zcw+niLfOYWt/T5Yu+a85abDKeMl1XGLC4DWEk9l/ql+6muJJ9Q11Qlw/1NuVa2XDcHp4ZyDE0m5cLHclWEMjJY2vY4Oa4XBXJ58Qiinb5sxr5L2Y6Q3PgLn3LomXWzMwyITgh5uTcW4r0NHZOUcSWxFqq4xeVzK7D+bN7StKy4bzVvaVqV5AwQhCABCEIAUVcbHTyahe5SbFcAwzEYyyspWSt/cOCELLNokq/ImERgup31cNvysmuPeCkk2DxQktZU1Vut4+iEKa2uPgorsl5PtJhvlXaDWVbR+14+ipsOyPhk7fKVM9bMSNw6UAH2AIQuV1Q8HbLZ+R/huWsHw12qjoo2yDbyjuU72ndNmxtQhVJJcifOeY0oRanFvWVoQhaMMEIQg4f//Z"/>
          <p:cNvSpPr>
            <a:spLocks noChangeAspect="1" noChangeArrowheads="1"/>
          </p:cNvSpPr>
          <p:nvPr/>
        </p:nvSpPr>
        <p:spPr bwMode="auto">
          <a:xfrm>
            <a:off x="155575" y="-388938"/>
            <a:ext cx="819150" cy="81915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4" descr="data:image/jpeg;base64,/9j/4AAQSkZJRgABAQAAAQABAAD/2wCEAAkGBhQSERUUExIUFRUWGBgXGRcXGB4cGBcUHBoYFxkYIBccHyYfGh0jGRkfIDIgIycpLCwsGiIxNTEqNSgrLCsBCQoKDAwODw0MDykYFBgpKSkpKSkpKSkpKSkpKSkpKSkpKSkpKSkpKSkpKSkpKSkpKSkpKSkpKSkpKSkpKSkpKf/AABEIAQIAiAMBIgACEQEDEQH/xAAcAAABBQEBAQAAAAAAAAAAAAADAAECBAYFBwj/xABPEAACAQMDAQUCCgQKCAUFAQABAhEDEiEABDFBBRMiUWEGMgdCUmJxgZGSotEUI6HwJDM0Q3N0sbK04RclcpOUwdPiFVRjZPE1U4LC0gj/xAAWAQEBAQAAAAAAAAAAAAAAAAAAAQL/xAAXEQEBAQEAAAAAAAAAAAAAAAAAARES/9oADAMBAAIRAxEAPwD3HSnS1zO2+36e2C33NUqG2nSQTUqvE2qsiYHJJCqMkgZ1B0p1x+0fazbUXNM1L6oEmlSVqtWJAJ7qmGaBIzGqSdmbiv495VFKn/5eg5CiDM1Nx4WqcDChFgsDeDo1DebbbJ3e2pKFGLaahVBjqeD+06Bm7X3lT+K2S018UvuaoUqRwe7pB7gfVlOq9dd1Bev2jQo0ysfqaKgq3mK1V3B+5/nV7R7Z3DjwMtPyAEz5i4jMzyF+o6zu47MdzJpIW4Z3YD6RAVj6cx01OmuXWq73alLKm+3+48mR2Q+cXUFpj7dcyp2/taYIFPcMP/cbtzOJ4aoxHHkfo1VX2ZRQA1RAoxABYAfJUMwAgenXgav7HsdKbg02q3hXZbbR4wsGFVM5Hrkjz1NMdna+z923739CpCqQWWn3rSeSAalotLC05WRJGY1nv/HqFUgOm5TzFHfVVIOZnxoTEcFRr0Sl2i1k928jGBAJ8wDkD6saxXa3ZyVagas1S5hJ4AtDYhHUkDH2EeerSQalvtvaEp73tDbZmWJqE+heutUdeh11ts+5bx7ftHb1qYXirRBYnzarSqLGfmaxx9m1MhKi8REFcnkHu2yCeRA/sie27FNOAKVOFEKyN7o4GCoIH7501eW2XtjeJ/GbNaq+GH2tYMWJ5Pd1QloH+02rPZ/tdtqrimKtlUiRSqqaVUibZFOoAxBPBA1weze1tzTBDMrfMZeAOkrBBzPpI55PVrdpUNwhp7mipU8hwHTOOY/tA01nGhnT6zI7Lr0YfZVlqU8zt6zFkOSYp18tR5Igh1gKAFgz1OyO3ErggK9OokX0qgAqJMxIBIIMGGBKmME6qOlpaWloIVagUEkgAAkk8ADJOsz7O7J6qnetAr7kKVvBIo7bLU6QUNzabmN2WJ6BQOz7RH+Cbj+hq/3G1H2e/km3/oaX9xdBX3HYjVDL1iYOMcc5iQAc+X26EOxKYBurExg+6IwOkEA5n69A7O9pgdzVpvUp22mos1ELKqABwVGQIh+sXjPQUu3Sn6dTRnRe9NKGJTvL0JZRTuzBAhsGbjEEHUV3x7PUutx+lj/yOjp2VSUACmsDAEcD69C7V7YWhTLkjAY5MDEctm3JAk4EiY0PYe0KVaQqLJBRqgjIZVjxK2AQZEHEz0g6o6NOgq+6qj6ABrhe0Lqa1KmbZALkmJVbkAgkiCSIHrGMaD7D9rrU27S6krVdW/X98AzG4KKpgkeKACBwIxGh7z2wRe002Xd07rA3eO4VgXm1UQqbybc+IfXGoNOjyswRImDz9GuD2duFG8IMA1FdhxdIsLKckyJ9ORz07tKuHUMpBB4I41mx2nHaf6PbUkoat2CloW0qTdcPEykKVCyDEmdUaVqKt7yg/SAf7dBbsykf5tfqEf2azvanb7LvEprUFr01qU7WUIQG/Wd4Tk3KRZZPDHy11vaXclNu5AqEwABTw5JOIyM6CT9gUQJAKgeTkAD7dUeztjR3FNatGszI2VbEMJ+gSMfX66n7Tb27ZVLCQai2wFJdb/D7gBYnkWxyCNWfZjYihs6FMGbKajqemfXnUAqPYDUzK1TOOkT9MGP2fVnVbt/YVVpncoUbcbcFlIUr3lHDVKDZMBwvOQGCmMRq52P2+taiajL3cFsMCJQSwYBlBMqJOMEMOh0+37TG4o1rbZHeKADJtghWI5E+WqOltNyKiK6+66hlPmrCR+w6WqXsx/I9t/QUv7i6bRE/aT+R7n+hq/3G1LsdI21AHkU6Y/CND9pzGy3P9BV/uNq1s1imgHRVA+waDyzsT2jp1331Klt7htKNy1KZN9amadoRrokqS0AtHGJWdbDtDsvb197UuUGtTSlDSZVajGMA8TS+v6s0OyEpptHdKPdPXSpUqIEtbvKiuRcnJJ4GJEcCdaTtXcilUpsUJDEh2UCFAAILZkiRAgEyeIkgrJe3vtINnszuDSQ1RVqKi1R4SSQHB6lWUH0OOOnU7OZe4ZnohKdTa9+wAAUM0tUUrM9BHpOdWO2dqlUJTq0u8pNXcuCkqAoJDGePEQR1xjVzsw3OVZDHdsCGEgi85JzhgZAOY5GoOH2b2PS29KkaNOFb9FBABaJZCnrCtd9F0+euRvfbWivbI2hpoT7orT46dVmD91PxUcqgifeYYydaenvLu8Tu3Vl3CYIm5A6C8Wk+HpmCIyAI1z997P7SvXqVNxskqv3gW56YlqchSwn4q4Oc8xM6DQbHtAJtFq1FdIQMyWk1FPyLVkl5NsLMnjXA/wDAKK7/AG+4qBhXapUUeM8lA5WB7whTgyBGOmtT2TmhT5yoOef25mNUtpXFXcvCErTyHIFpc2rC5uBW05IAIbBOYo827f7eoUH2SVtvnd0CO9e4VKFM0+7CIPeQubZClYk4kk63XtR2TR36tSqSaaXqegL2EmJEG0fGHBmCM65falJH2qMaBqVKNOm1JSlzd4iJdavMj3SsSbog61PbW6tAUKzMxgBeYPhLSSMLdJzMAwCcaDHdvV6KbWpUfb99RpbSjWKODbUWa/d0zUIM4YmYNvMCQDd9me1aO47NprTMLWpvCICBTpqAKgW33VQmwfUM511e06SLUanYRTanRXC+FUU7ifpAxgT7wxGpez1JKO0KrT7mmpcKlp8KkyIA5Gek6Dldk9g0ttdQoK6q1eDaTFNmpvUZhbHdgBukcga5vwYdubfdNuVpbZNsab1UNJMSp7sGqywAGdlI4x3YHTOoL/qkq9y6sxLFLQXu7tlAa0lZwBN1vGdD7E2S095VKUbRUpoXqWEFqqswMt1NrDnm3HGoLXsVWLdnbRj129E/gXS1W+Dhv9VbL+r0v7o02qix7dVbezd4SYjb1c+XgOmrVSGIuIgxAcQI6D98aB8JDR2Vvf6vV/ukas7gG5ve5PxB5n10AzXb5TffH5aXfH5TffH5ae0+v3F/PTWn53HyF/PQLv2+U33x+XppGuflN98acKfnfcX89MFPzvuD89Au/Pym6/HHp6aRrn5TffH5aUH533BpBT5N9waBd+flN98enppfpB+U33xpAH53T4g9fXSAPk33BoEa5+U33x+Wl37fKbr8caVp8m+4ung/O+4v56Bu/Pym++Py/f10jXPym++Py/f109p9fuLprT5N9wfnoF35+U33xP7/AL50ShWN6+JveHxweonHXUIOOfuLx9upUAbl595fiL5/ToKvwaH/AFTsv6Cn/Zp9L4NVjsrZAiCKKAj166Wgb4TP/pO9/oH/ALNWK9PxN4Z8TfEPnofwi0S/Ze7URLUWUTxJxqdZhc3u+83VvM/v9egj3fzfwHSFL5v4DpSPm/a37jTBh837W0CFP5v4D66cUvm/gOmUj5v2tpBh837W0CFL5v4Dp+7+b+A6RI+b9raaR837W/PQOKfzfwH6dN3fzfwHSuHzftb9+n/zpSPm/a2gcU/m/gOmFP5v4DpXD5v2tpXD5v2toEafzfwHT9383n5h00j5v2tpSPJftbroH7v5v4DqVFPEvh+MvxT5/RqAYfN+1vz1KmwkHHI6t5j8udAb2Np27KiszapE+cMwnS0X2Y/k4Hk9Vfoiq4jS0EPa+mG2dVTwQoP0FlB0Gq3ibxfGb44xn6NWPac/qPpq0R9ZrUwNCqXS2G5P82PM/boBXZ978Y/LTA/O/H/loou+S3+7GmAf5Lf7saAYb534x6+mnn534x+WiQ3yW/3Y00N8lv8AdjQDDfO/GPy05b534/8ALU4b5LdP5saz/avt9s9uSr7lGcYNOki1HB8iqTB+nz0Hcu9fx/5aV3k34x+WvM938MVVwe429Kms+/uJZoEZ7qmAJycXnjWe3/tPvq72tvWS5gLVDUFUkqoPhAfAIYiTE+ug9wtPr97/AC0rG9fvf9uvB9wVYo9RKbOreJqjVajyCQINVnwreEoACxUTbGpbPfsrMFrQPAoM1CthNQGoLSBEMDJJ4BzGg90Mxz+Mfl66V3zvxj8teBVe29ytj095uFe1DaKlVheYlYZihfxDwRHiHmNemfBn7ZVd9TqUqua9C2SEWXptKglcQyspVhA5XjI0GxDH5X4/8tINx4uo+OPr6amab/Jb7g1KmjSJVokTKDzzP1aob2OrhqFQiRG53a5813FVT+0aWgewf8nq/wBc33+KrabUBfbSuUoUyOu62i/U25oqfrg6axf/AE+vR/3H7jUPbz+T0f65sf8AFUdTHHLffT9zoGtX/wBL8f56e1f/AEvxfnp2n533k/fpnWb9rPbmjsv1ctU3DDFIMsL5NUcD9Wvpyeg0Hd3e6pUqZqVHoU0UZdiyqPLJMZPA69NYrtf4SZ8Ox2f6QSSBVqE0qJiZK3uGqDHmo9dYrtTtWpu6gfdVaVWGULLldvTDPaWRbYCmRNRriFE8Y0KhuRgI9C24Tc88LbeUYlmWCSAJiG6QNTRLt/tfe7jw7piFIk0qTKqWmQDCM16zyWLDHScg2R7m21PC8x4lRSyd27BWDShuIxgnhehFbb7daa3B6DsArkTJYnmZOST5Ekw2cGT14RUlqDGXDVaQLCFFMKzVAWvACSs2z3px5FTdzTggOi2q5h0jE2xBHurU90gwCCZOdSTbrTCQtUp4lw6rRDBlBAqKSRM0wMgksQDgaAlBYe5qSkALK0XqNMnwpUU2lpkHn3W8tB3FQSPDTYl3tBpNdiEUWkybmJMASSsESI0E6DyLrqjswDGKoW+0swLYzafEABm4g8gg5pkMwVHBC/GfxAsblIWRCzIAJYhbYMnQnqqzVINMArUVV/RpWCAbQFlUOWzm0JPQ6hWVGYw6MTPhNI8EhSuSSzQq9Y8IH0gdqkCAK804CyRgwYMgRygMgAwvpOu97Eb3uu06QZWncLUpMGe4d5YlZAxGZ5PvNN685Os8FS28sqllJtSgZk3WkFjBBKxcMZnONIbhtqaNZAzLt6yVPDRKAhWzLEDlFYDIEH7A988PlT+1uNTRgCCBTwR1YRnUnkEiTgn46fVqJPziP/zTHrHXz1UC9gv5PW/rm+/xVXS0b2No20aoH/mt231tXqN/z0+gB7eD+D0f65sf8VS0QOse+n3PP6tG9q6d1OkIn+E7YxE8VkMx6RP1aw/tV7c1f4nZVqZJJptuXtFOnVsZgiFja7i3Jk28Qxm0F7c+1z0m7jauocC+tVVAWoJi1QpgGowJMZtAHh8YIwnZQWk73mqWqAqandGq1UlrCbwSKjWubShwYGTJNBqSMHCgITNV2asLhSdpUky17qpYMxHhapOQSNWaO6VpwihLihbcuO7grbBIJvJ4gQTyZCnUB91SqVSynvyxMDApoXxVp+8oX+NumWCiF9wmTXqotRQUbdAkQADTWra3eFp8Ek2rPhA5brA0z1wck0DCqpIqrBKs1wJHxiRAJGcA+9mDqAFV6lOR71xDKFimVBAmBAbwgyLyWMMoAXq++bcPU8TyDKd33ZBU1HiYUAiHIwVBuMCMCqm6qUFUv3lO4EeF0bvEYBTHvIG7qORItzMYgJZStym9agZV7wyCRaLUAkC9hBLD9V1jEqu7Jdipp2+ICKTKaiscXACSfBiACASBEkAo+2QgF+7qpTWm0mo9n6mC0ZNqXM9JjC3THQlTVLFKilxUhWSp4igqmperN4hgNKYIBIu41EMCAUQk+JlK7d+8uci5TDFfehRAxxyWm21YQLe7qKaTGTt3hmLF1W5DMtBE4aPdIiQFLbKKQWqt6/qrWZKoNZrw19RQVZLXCkBTBkHiZBK1JgL0BJUuah71GAuY2HrImnUfxKLhbnk6nVJuNtO80yzWvtW9xQV9xRN8qSAYAsJJlSNPuNknegByy2K1y7ep0CkrbcTIIW4nwxMR0IDV24bvKgDssiCaiIBLi8tC+LxOkEAgBTMXBgHtSmLSlMKhKOjt3jHlRizoTaTDSSHmEjTbEKap8LEXXeCiWi4kqc4AaABkdQDg6vNuGAEh2LJBJoLcGW4wZEz42JmDIHlqK9i9mO0BW2W3qg+9SpnKSZChTMdQRro1Ig5HB/m9YX4JO1J29TaMTdtm8N5amTt6mVw0nwuGWIwLBrdv1yv+91pFr2fECsPKvVx9JDftmfr0tQ9nqktuR5Vz15mnSb/nptBwPhkruvZjd27I5q0VDKxUrNRQSGGRjGJ15Iaw8K0npKArFQtJioAfwrJLRFvJkiWBJJ1658LYnZ0x07+kSJAwpL8n/Z15OlVlKlWuIkBRUFrFgQRLSMlxKyZJPEalDVd0fDbaBRKFLNv4SlNkKEgG7LUxMkEZyJOg1FRe8UtUW95QrQqMLGN1SpNwkAqIVZMEjoIceC6BU8CWtbDQ/BJJEISwiG6gj6LH6Nm4XM8/FR+TJ+wzIJPxTwBmKobvdswbO58SoFFgQd4GmCtkkD3h4gSZMnjUaVeoWBmpJYjNSnaSfi22L82SYDdAADF1aMgmCfDcbUqG2JE5JEgfSPtywaW5MQwIVgAYPhlIJEkGDHiExwdULbdp1CLiWNQki01qcC4yMllK+NnJOFMziJERvybUptWWmjJAWvt2JVJCsA02t3bwELNluTzoopLBIkL8XxJImY/m55AHTGfoTooWL4YRBBSLIbxFgMQ0iJBBKz7okKm2Y+8y13m0wKpGbi/gKuWUEk5IY4JBU50NEIFo7xXUU+7sqhSqAG8FBUJw5UgDAXvD1AF/v4aaZUWhT7yK2CICi25CzdQp64aMV6qeGQUqHgBKiMTMwAUJBM9PLoZwA/0uWJVHCunjncGSzhxeSrN7tzEtAm+IFxlhumYnvBNVmWag3FiKiks4tW4ZTw8sJYsBjJqO5Qg2tMgC69WIQAiblUeYnr7v1tUttY3BrbrgSvhDQolpjJ/sB0FerSdCWgg2ojGnVYgkK1yksIAF4lbCVIxybmKd2SFp01AFoY1srz7tyWggYkhoBBgSNX+/MqxF7EDkMbBlIbjOSSBjPPGmS9kAWPilpVjBhvEyjxKFiM8jzgnQE9m+2xtd9RrladOi00qoVrgtNz4XyBIQxczScHz17l3fzh9if/1r5/3dRKob3oJYlSPH3fSVnDgAAnI6c+LXqnwXe0x3O0NJmLVds3dNzJp5FN4tJ4BU/OU440iNH7IVCa2/BMhd0APo/RtsenqTp9R9jv47tH+tr/hdr6DS1RwvhodRt9mXZlH6ZTllmQO7qzwDysjgjOQdecUZMXHNhmHpsqxAkAYJAnAknMTzr0L4b3A220JVWH6YmGDEH9VWgQpDTPEdY15vSfumZbKkLMKVaVIY5HiIBwTI5nBM6lEmXu0QmqoW0iDUpqoxaQWWDEk+OeoAmdVlplmDeBwZyQVHCyJvAXBnJxHSdRkgAnJVSGjgzEwGkEysybtFG9DJFS1ZKMFJQqDcoZrSPIk4gsAVJMiIoa0xI8OFAtJVomFJlg8HxARbHAny1cSpllvvWMFUNhImndLHIIKyQYmCLdUqrqLmW2QqmSyASSwJJtAUFfCeoB5nR6dVVZjTQzlfHAtHKzBUdGycSBODBAlQtBFytaFAKoxU2yuDGQb5mei8RhqjusqFqYMFCtWSF7w3sMAkyWIi30B4glcFmq/HBJhpImpDnCVOEuOFzDeKTbBgFJ/VBhYbEvpsoVZhIgwQO76mbickRAAYssN3hAIYmJJKLDYkSZLYXJxPinCVih9+20uYDK6+EGMKAWgryOQxPXUK9GAGS5RCsrFHAIOAZEgi6ft+0dHaySgBQyyd3Y4YENaFthoYDkT5REEEC5ChIU4YgNUpXLKqGwFGAVwZPPQwTBFUKG93I+RAORkH6eOnQGcSG4LHCs3eCMUyAs82i0xlfi9Z66Jut49mAVkkFTZIgU35tFvWJHBOTB1RWMRDYtBcIIkZyOVHukTxyDidWDRiSqDu3FyEI5BYkKPjc3eHyBtHMyLvTBNOZlWWCigkcSWUXQ2LZk6E1T1wS16zhpgglhBEw2QVPiEEGIAt/eKe8ZrjAyjAFvEVa0H3Sc+mOddf2X7aTadp0mBY0tz+oqOwIyW/UvEzANoMkQSTxk8FnhJYKHgAy6GSGAi5RB55AyQI6yLe0u8pNAMqAbhACdSzQhM4kGQAToPfvY7+O7Q/rS/4Ta6WqHwX+0K7yjWrAMHNRO8Df/cFCiGg9ZIn69Pqo5fw4rO22YALTvafhHLDu6sqIzJGMeevMadYWXA2hpUOMi4qrXWzNoRsNBBg8lTr0r4dX/g2zGf5WpxkmKVXAHWZ46684encwAhgtgJK1IhZLAd2R5fVnnwjUoemAElpp2Qgw1qiCIZyxkgi3r75xjUqe4YElYSQQCJI8RYuqySIWwGAOp55DptgAI7k8hgveeAAYUx8r0+sjRUe0oCqCJIXxgCnCzc5hhcQpB62tHBBioVawtENN6gwQxST4A5kkgACJgjGATzW/S298qxYFL8CSSSiiSrXnoTJUk6MWYr4gLQQMzISSxIIMeK2PF54wZEe5uADGFS4R4hYPC3iLEAYgjIyesjQSDsWab8TIVQOYIUiziBjEdPpiyAWkygI8V1UIDmQZPukyfFcPUi3TWE8OgliVIdZGIyC+BDTmIg4FphCuMksVuctm0kBoxIiIn6DH2A/hBtiQCotISUuYgC0LJODMCUtExjVUoAowE8IM3ibZgAkkCFMy3OCTGj0I8M1IBiSSuSAeGMfEYkoIuicaFWoKp8NQwBzCm7BBgZMeZ+sicaoQYzmFBiPeiSOpkc4x1kgCdP3swWCpiFLBwq/GhsnIED6x9ITUZnkkjm0QSJCjOLjkxjrEaGyo1xNpBxIuAMjKiDhc+HAzMaCO4QL8WQVhmYNkYnk4tMfTPXUaNwB94gJBxUgKYhjkDBiCOMaO9MCGVpJz4lf3gQZJx+wdDgarVtuJUTIAHCniOcjnzPBjHkAJQrWmbxKhrQbpnJgZEzJJAE8eWrm32qs1veXQ6kDwks5EBbbiwDZAceuSYijtoEm4LiTcPCACSwNwyM8HmMQDq5TQK4U4zZMFsgjJNMRMRnMEZGg3/8A/n1v4Nul6CuIxH82g46ccRjS0P4BawntBLpIrIY9CHUH6yh9cZ0tVFz4byCmyQ8NXYfR4D4h5GTFxwJk681UEnlVBAaArWmmCREgCcxFp8UmAOnovw17oCpsEgSzbhpYEgWonRSDPiEETHkdYihsaikfrBmHgK65mTlm8Rkg+GMt16Sir3cNbIdQxiVYgjzxyxIGSBGOJIJKNZmtDFsNEKPeZyZHiXMsuQPk4k8hrUXgr4LvB7wcG5RhgweyIJgGQM6R7P3DY/VKQAJteEkkgTJET1EiI+uA3clREEEeQOFeJHiU4uUeEnJ6c6VLcixslQbgZiCWKw0hObUCw0wFABGJrVKdVSYFFV8cLFQwGWY9+SF6E5nqcjUX2tSSCtMnEACoMiLRHeSxmQMkwPI6KNXqKC3jUgGVECSYUQT7wyWPPmB1OopUEkZwbvFw0TIICjBUxA6/QIgKFYg+5BE8OwgXQTDkmLjBJuPUnqddhVeKYhi8YAqCakioqksx4ePFIHrxoIbmoAFAqMQFW4EKIPutBiB1E+gOdNIabrj4ub1EIGujIAIYSIETOJ0F6FZy7fq0uIJVUcACWYBZqGPFAtXkEDpqdOhUMktTKrF0U3GTIUFroFrDHXwjnVEHVTMg9LgTK/GnoLbCIn494+RBSKuLgwgQSBn0+KMkg5kzjy09Lb1rT41MgSbD53yTORjrgTp12lYlfHSuBkA0xLOqkWkTDHxCSQTNvGdAzWnCgwcliCJZveWB8bIg9buBAkRqSbsHqCQo5MnyuJJBj06acbWoubkgKYJpK0QBHhPBMxPPOkuwqkWM6qPEIWlPXHukTJm1vTE6AtiKIa4qRJEyJkE3ALlTDAg2xxjViiKhLmbMliXJi4MSbnBZR9Ugz15I1p1OWdWmbiFcJbMnh4JJkyPL69EtqNctQoXyqlWAIaYIMsysSDjA+NGRiI2fwDj+Edp/7VDPnnc/vydLU/gM/lPaRgif0Ux6xXnPqZP16fWoCfDTRu3nZY8PO797A92iefPy9Y541nKm2ugcC6BySDMsTmGJwcRMHiDrUfDHRLbvs6CRC7smDBiNvwfpI1kb2nJALGWUxgkm2G5PPIws8CRqUBoqAIHu8EGQWAGPpJu6es6ilOB8UkY5wRm7IImDH7dEdzYVD84FMTyBbj0z0np5jUbymAxJxggKXA9DkSBxzk851ANkCk22IJESAS0H163AE+p6aQpxIUqIHQ4+xSCftGPLRahkyWunA8C5XGRBmIJwZBxPIOgimoIBu5x5nPPMg9frjUE66Lm1lGMgk4BMQJOT1xP7NNS2nhBMW3W2gSAIuEAsIAmJn9sEwByMjj6VMg2+HynOcY0h4ZiQOpBY4x0PI4/cZonV2RtXCgMVEmSJxObiQdQqJdk2EwB1BBYcAlhHHQfF6QNPShTcInkysgc4kHpxPr6aetRnKqeshhnnBkGSOMk9cagF+jARzcCIwbiOhxjMkj6MZ0SmvIuAtHBwuZgGMQSGEjzHppOhIkhlycEREGYPSesdBPGmqFioU8QeFkiYuAE8wg5HqJjQDagRbGZtMz1/tPB6SDMc6mtQBgQ3ungswYC4nImF6yR5/WE8mMsbc4JBEgxAjOMTOY6aIKdQARMYJiCtysCpBORDDpjI1RE7SpPdlaoIHAv4+gdDHTyxGrNLat8W27BAGTkEZgLkCDMRyecitSo+7OAsRLdOTiTmQIj89WRsyxBS4+6VyTJM5GZwBIBE4OPMNT8CCxuu0p/9qYiIH8IjEDMeg02jfA7TZd5vrmkvT2zzMzmuAfs0tUE+F+f0nYwQP1e7mTGJ205j9/TWJ3O6DGVfoMAjxGTjBkcjOD9etJ8J1x7Wpg1BaNq0KWttLOAY6kmBMTAGs9VLRM5E5hINpHBBnn6pxE6UVau8LCC/AJk2nyBIW6D6ATx10L9LA65g+UiQDnmTMcidHqL9QifcWMRn1M9D1HrqbuIJDKMxgeiwJ5IgGeuPp1BUO4AEicFuJweQecH3QRx1IOII1a2LBwpMlYPAHHQmQYJ8uuRM7eSLQpLYYzBPUjOJiI8vt0yrfyVBxHmOZ8UMIE+cCBxnUUl3KkXEnyVRhY9GiMcwfMahJ6gsAMx05iSREkLjqM/RooII+KJ5Jz5mImJHzQRz1gl+4AkA44ILfGiGzOMcAZ5x5kRVzC5qBeD4RbkCMR1Gkm8xMwYBPh88kgxI9B5DniJd4IBJGFIBkKckE8gYEYnHvcZ1Fay8m6SMzkDEmIBMEHiRBBjiNBHvWJEXk4ugGbRAA9SAOBHPrIi1fIWxsYiDEgnznIBJ58uk6t7btUJdC0wS/hqsT3yg3hkQAeElWVQy+IgWzyRVSomJWVKgxTIALZETwRMYmRnPGqIruASSVJMcuFbpC84BmZgDkRIGpE2wFHxYAYrbjBGTcek+ROYkaWMEMSYUHyPRQYAYDjMeX1EZlAttBOSzFlkNHEEdZMicR6iIJDczmTwIMKBaSQZMcx0JBnPOpq4K+6VDSGKmFDRJN13rMnIB6Z077lCWXgCeWvhR1BVZUdCBySOM6mhZ2SmlMvVYqq0QGWSSZN1kIDlmOQLT0waNZ8ElQ/p+6DA3fo9Hnn+MrepjnjH0aWuz7GezibLflFJd6m0D1XMi5xWIEKcKoBgAdBJJMkrWhn/ha2xPaFA4tO1qAtOFAqDJBwRngj7NZOpRHFgIaMvMxwALYKyD8U9RPA1uPhKcfp9MEv8AybAUSCTWAM+RjiTE8zrLKVuBNxEk4IYiBEwAQGkknBJzjGs0cpFJYcjJOSfd46t5xycD69EqU2UFWgTBtMCZ85JbE/VB68EqmBJycmMNxxdIggkk9Zz5Akm3pqRFxN0+IMAWELyp4tBYSFz9IMBSNL4pYS0A5E3LxlAYGSPObfXTk3clQBIJCt9JknnC9fPnOjruCAhm0MSXUGTeLRByscRA6Cc86GGJ8IaFY2xnIBgZk5Cn6p4k6gYbXwwbiqkgGCRmR5eHpyMY0PuOfFczCYAMiZt8uD0ic+Wp0tjcAS8SCYUNIqQpIyLRPmTmD5DUV2Ssqm82wFuubi0ymGGfCAADI/Zqg3cJkA3Hos/sPi94xECOOuo1TJMvkhlkSQZJ90lbSfDwRHHroVWm8C0kTnxEgRKn3hJGZOBjEYnR2QMBDGAIMtGMQDzAkevDZyNAJ2gnymPBnGYBJJBMHmZMAmY0qW3bhRJkDLC3JAklzz5H+zUqe0MgCQQE+OBJIMY4BGOpyfsamIsZltGYWMAxznkkvM+k+ugant1xaWJI4LZiBnNoiOn06ktIQuTYYJNslRgXSIn6vTOmqQBgDqS3InEQCIxB/wBr+2xQoPXqd3QQ1KjzhFAVVz46jkwiECZMTDQCQNAI7cAMWutFoHSbjABUENJHxRBJwM69H9hfZE7cGvWUivUEKjeLuaZMleoveFLZMQAOs2fZf2MTaw9R0q14Gcd3TMeLu1iZn47S3lAMa0s+qfs/f/51ZBQ2g/1mP6o3SP54fnpaJtl/1ghx/JagxxitT/PS1RivhNrBO0Kc3+OgIIgqGDuQpBEEkSQMZXWZ3FZSPCXgECZQyB4lg55HUHBjXoHt3tttUq1Ke774U6u3RUelRq1CKiVXef1aMAVNphsGeudeR9sdi16ZJo7iruFxj9G3dN+Z91qNuD1u+oalg6DUCSuOIUeJcHyk+7ycmOcz0mhULLJVIA+KVLWjEwSYGSZwcRnrml228AgUd3BzHdVuefk6idpvD/M7rmf4qrz0Pu86mDRoiTHdxmSSfii4mYGcGRbJgRHGnpUwIbu5K5BKgKRJYeEGCpiOhgxmNcDb9lbtuRWp/wC3T3X/AOlFtBqdm7vjuty/qKdcj6rkBj0jTFaeqgMyvhGSSDP02xiMxiT9Go1G8M2EECSQ6kQScQWMZgZmLekmc7t+xt1UJDCtTB5NWluYP1U6Lk/WNdih7Fg+/v3WebdjvXM9cmms6uAtSmBIg3EYGZOQogyTycef9strWQkG2efd+MvODExxj6ZjVnbewuzM9/2hvG8u77P3Ix6302nVzb+wnZAP6zddoVF+T+h11/aNvOmI4lN+puOPEBeoLTBmMkyOR6+mg7iutMEXAm6ziofEYAWAsnIMYPI1tE9kvZ8ACzfGOpo72f2UgPs13fZ6p2LsTdt6FZXOL22m7d48g70iVHoIGNMGP7E9h9zuzLKdtRIm+pAqPkkFKRkgcZcD0Bzr1DsbsOhtKfd0EVV5Jul3PFzPdLNEZPEQIGpf6RNn57n/AIPdf9HS/wBIuz89x/we6/6OrgvXeo+9/wB2ld6j73/dqj/pE2fnuf8Ag91/0dL/AEibPz3P/B7r/o6CdNwN9QEiW2+56821Nt6nif26WqO17ap7vtLbvQFUrSobpXZ6NWkFLttig/Wosz3bcTxpaDX6fS0tAtLS0tAtLS0tAtLS0tAtLS0tAtLS0tAtLS0tAtLS0tAtLS0tB//Z"/>
          <p:cNvSpPr>
            <a:spLocks noChangeAspect="1" noChangeArrowheads="1"/>
          </p:cNvSpPr>
          <p:nvPr/>
        </p:nvSpPr>
        <p:spPr bwMode="auto">
          <a:xfrm>
            <a:off x="63500" y="-384175"/>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xmlns="" Requires="a14">
          <p:sp>
            <p:nvSpPr>
              <p:cNvPr id="9" name="TextBox 8"/>
              <p:cNvSpPr txBox="1"/>
              <p:nvPr/>
            </p:nvSpPr>
            <p:spPr>
              <a:xfrm>
                <a:off x="692236" y="2761321"/>
                <a:ext cx="3102003" cy="338554"/>
              </a:xfrm>
              <a:prstGeom prst="rect">
                <a:avLst/>
              </a:prstGeom>
              <a:noFill/>
            </p:spPr>
            <p:txBody>
              <a:bodyPr wrap="none" rtlCol="0">
                <a:spAutoFit/>
              </a:bodyPr>
              <a:lstStyle/>
              <a:p>
                <a:pPr>
                  <a:buClr>
                    <a:schemeClr val="tx2"/>
                  </a:buClr>
                </a:pPr>
                <a14:m>
                  <m:oMath xmlns:m="http://schemas.openxmlformats.org/officeDocument/2006/math">
                    <m:sSub>
                      <m:sSubPr>
                        <m:ctrlPr>
                          <a:rPr lang="en-US" sz="1600" b="0" i="1" smtClean="0">
                            <a:solidFill>
                              <a:schemeClr val="tx2"/>
                            </a:solidFill>
                            <a:latin typeface="Cambria Math" panose="02040503050406030204" pitchFamily="18" charset="0"/>
                          </a:rPr>
                        </m:ctrlPr>
                      </m:sSubPr>
                      <m:e>
                        <m:r>
                          <a:rPr lang="en-US" sz="1600" b="0" i="1" smtClean="0">
                            <a:solidFill>
                              <a:schemeClr val="tx2"/>
                            </a:solidFill>
                            <a:latin typeface="Cambria Math"/>
                          </a:rPr>
                          <m:t>𝑅</m:t>
                        </m:r>
                      </m:e>
                      <m:sub>
                        <m:r>
                          <a:rPr lang="en-US" sz="1600" b="0" i="1" smtClean="0">
                            <a:solidFill>
                              <a:schemeClr val="tx2"/>
                            </a:solidFill>
                            <a:latin typeface="Cambria Math"/>
                          </a:rPr>
                          <m:t>𝐴𝐶𝑖</m:t>
                        </m:r>
                      </m:sub>
                    </m:sSub>
                    <m:r>
                      <a:rPr lang="en-US" sz="1600" b="0" i="1" smtClean="0">
                        <a:solidFill>
                          <a:schemeClr val="tx2"/>
                        </a:solidFill>
                        <a:latin typeface="Cambria Math"/>
                      </a:rPr>
                      <m:t>=</m:t>
                    </m:r>
                    <m:sSub>
                      <m:sSubPr>
                        <m:ctrlPr>
                          <a:rPr lang="en-US" sz="1600" i="1" smtClean="0">
                            <a:solidFill>
                              <a:schemeClr val="tx2"/>
                            </a:solidFill>
                            <a:latin typeface="Cambria Math" panose="02040503050406030204" pitchFamily="18" charset="0"/>
                            <a:ea typeface="Cambria Math"/>
                          </a:rPr>
                        </m:ctrlPr>
                      </m:sSubPr>
                      <m:e>
                        <m:r>
                          <a:rPr lang="en-US" sz="1600" i="1" smtClean="0">
                            <a:solidFill>
                              <a:schemeClr val="tx2"/>
                            </a:solidFill>
                            <a:latin typeface="Cambria Math"/>
                            <a:ea typeface="Cambria Math"/>
                          </a:rPr>
                          <m:t>𝛼</m:t>
                        </m:r>
                      </m:e>
                      <m:sub>
                        <m:r>
                          <a:rPr lang="en-US" sz="1600" b="0" i="1" smtClean="0">
                            <a:solidFill>
                              <a:schemeClr val="tx2"/>
                            </a:solidFill>
                            <a:latin typeface="Cambria Math"/>
                            <a:ea typeface="Cambria Math"/>
                          </a:rPr>
                          <m:t>1</m:t>
                        </m:r>
                      </m:sub>
                    </m:sSub>
                    <m:sSub>
                      <m:sSubPr>
                        <m:ctrlPr>
                          <a:rPr lang="en-US" sz="1600" i="1" smtClean="0">
                            <a:solidFill>
                              <a:schemeClr val="tx2"/>
                            </a:solidFill>
                            <a:latin typeface="Cambria Math" panose="02040503050406030204" pitchFamily="18" charset="0"/>
                            <a:ea typeface="Cambria Math"/>
                          </a:rPr>
                        </m:ctrlPr>
                      </m:sSubPr>
                      <m:e>
                        <m:r>
                          <a:rPr lang="en-US" sz="1600" b="0" i="1" smtClean="0">
                            <a:solidFill>
                              <a:schemeClr val="tx2"/>
                            </a:solidFill>
                            <a:latin typeface="Cambria Math"/>
                            <a:ea typeface="Cambria Math"/>
                          </a:rPr>
                          <m:t>𝐹</m:t>
                        </m:r>
                      </m:e>
                      <m:sub>
                        <m:r>
                          <a:rPr lang="en-US" sz="1600" b="0" i="1" smtClean="0">
                            <a:solidFill>
                              <a:schemeClr val="tx2"/>
                            </a:solidFill>
                            <a:latin typeface="Cambria Math"/>
                            <a:ea typeface="Cambria Math"/>
                          </a:rPr>
                          <m:t>1</m:t>
                        </m:r>
                      </m:sub>
                    </m:sSub>
                    <m:r>
                      <a:rPr lang="en-US" sz="1600" b="0" i="1" smtClean="0">
                        <a:solidFill>
                          <a:schemeClr val="tx2"/>
                        </a:solidFill>
                        <a:latin typeface="Cambria Math"/>
                        <a:ea typeface="Cambria Math"/>
                      </a:rPr>
                      <m:t>+</m:t>
                    </m:r>
                    <m:sSub>
                      <m:sSubPr>
                        <m:ctrlPr>
                          <a:rPr lang="en-US" sz="1600" i="1">
                            <a:solidFill>
                              <a:schemeClr val="tx2"/>
                            </a:solidFill>
                            <a:latin typeface="Cambria Math" panose="02040503050406030204" pitchFamily="18" charset="0"/>
                            <a:ea typeface="Cambria Math"/>
                          </a:rPr>
                        </m:ctrlPr>
                      </m:sSubPr>
                      <m:e>
                        <m:r>
                          <a:rPr lang="en-US" sz="1600" i="1">
                            <a:solidFill>
                              <a:schemeClr val="tx2"/>
                            </a:solidFill>
                            <a:latin typeface="Cambria Math"/>
                            <a:ea typeface="Cambria Math"/>
                          </a:rPr>
                          <m:t>𝛼</m:t>
                        </m:r>
                      </m:e>
                      <m:sub>
                        <m:r>
                          <a:rPr lang="en-US" sz="1600" b="0" i="1" smtClean="0">
                            <a:solidFill>
                              <a:schemeClr val="tx2"/>
                            </a:solidFill>
                            <a:latin typeface="Cambria Math"/>
                            <a:ea typeface="Cambria Math"/>
                          </a:rPr>
                          <m:t>2</m:t>
                        </m:r>
                      </m:sub>
                    </m:sSub>
                    <m:sSub>
                      <m:sSubPr>
                        <m:ctrlPr>
                          <a:rPr lang="en-US" sz="1600" i="1" smtClean="0">
                            <a:solidFill>
                              <a:schemeClr val="tx2"/>
                            </a:solidFill>
                            <a:latin typeface="Cambria Math" panose="02040503050406030204" pitchFamily="18" charset="0"/>
                            <a:ea typeface="Cambria Math"/>
                          </a:rPr>
                        </m:ctrlPr>
                      </m:sSubPr>
                      <m:e>
                        <m:r>
                          <a:rPr lang="en-US" sz="1600" b="0" i="1" smtClean="0">
                            <a:solidFill>
                              <a:schemeClr val="tx2"/>
                            </a:solidFill>
                            <a:latin typeface="Cambria Math"/>
                            <a:ea typeface="Cambria Math"/>
                          </a:rPr>
                          <m:t>𝐹</m:t>
                        </m:r>
                      </m:e>
                      <m:sub>
                        <m:r>
                          <a:rPr lang="en-US" sz="1600" b="0" i="1" smtClean="0">
                            <a:solidFill>
                              <a:schemeClr val="tx2"/>
                            </a:solidFill>
                            <a:latin typeface="Cambria Math"/>
                            <a:ea typeface="Cambria Math"/>
                          </a:rPr>
                          <m:t>2</m:t>
                        </m:r>
                      </m:sub>
                    </m:sSub>
                  </m:oMath>
                </a14:m>
                <a:r>
                  <a:rPr lang="en-US" sz="1600" dirty="0" smtClean="0">
                    <a:solidFill>
                      <a:schemeClr val="tx2"/>
                    </a:solidFill>
                  </a:rPr>
                  <a:t>+…+</a:t>
                </a:r>
                <a14:m>
                  <m:oMath xmlns:m="http://schemas.openxmlformats.org/officeDocument/2006/math">
                    <m:sSub>
                      <m:sSubPr>
                        <m:ctrlPr>
                          <a:rPr lang="en-US" sz="1600" i="1">
                            <a:solidFill>
                              <a:schemeClr val="tx2"/>
                            </a:solidFill>
                            <a:latin typeface="Cambria Math" panose="02040503050406030204" pitchFamily="18" charset="0"/>
                            <a:ea typeface="Cambria Math"/>
                          </a:rPr>
                        </m:ctrlPr>
                      </m:sSubPr>
                      <m:e>
                        <m:r>
                          <a:rPr lang="en-US" sz="1600" i="1">
                            <a:solidFill>
                              <a:schemeClr val="tx2"/>
                            </a:solidFill>
                            <a:latin typeface="Cambria Math"/>
                            <a:ea typeface="Cambria Math"/>
                          </a:rPr>
                          <m:t>𝛼</m:t>
                        </m:r>
                      </m:e>
                      <m:sub>
                        <m:r>
                          <a:rPr lang="en-US" sz="1600" b="0" i="1" smtClean="0">
                            <a:solidFill>
                              <a:schemeClr val="tx2"/>
                            </a:solidFill>
                            <a:latin typeface="Cambria Math"/>
                            <a:ea typeface="Cambria Math"/>
                          </a:rPr>
                          <m:t>6</m:t>
                        </m:r>
                      </m:sub>
                    </m:sSub>
                    <m:sSub>
                      <m:sSubPr>
                        <m:ctrlPr>
                          <a:rPr lang="en-US" sz="1600" i="1">
                            <a:solidFill>
                              <a:schemeClr val="tx2"/>
                            </a:solidFill>
                            <a:latin typeface="Cambria Math" panose="02040503050406030204" pitchFamily="18" charset="0"/>
                            <a:ea typeface="Cambria Math"/>
                          </a:rPr>
                        </m:ctrlPr>
                      </m:sSubPr>
                      <m:e>
                        <m:r>
                          <a:rPr lang="en-US" sz="1600" b="0" i="1" smtClean="0">
                            <a:solidFill>
                              <a:schemeClr val="tx2"/>
                            </a:solidFill>
                            <a:latin typeface="Cambria Math"/>
                            <a:ea typeface="Cambria Math"/>
                          </a:rPr>
                          <m:t>𝐹</m:t>
                        </m:r>
                      </m:e>
                      <m:sub>
                        <m:r>
                          <a:rPr lang="en-US" sz="1600" b="0" i="1" smtClean="0">
                            <a:solidFill>
                              <a:schemeClr val="tx2"/>
                            </a:solidFill>
                            <a:latin typeface="Cambria Math"/>
                            <a:ea typeface="Cambria Math"/>
                          </a:rPr>
                          <m:t>6</m:t>
                        </m:r>
                      </m:sub>
                    </m:sSub>
                    <m:r>
                      <a:rPr lang="en-US" sz="1600" b="0" i="1" smtClean="0">
                        <a:solidFill>
                          <a:schemeClr val="tx2"/>
                        </a:solidFill>
                        <a:latin typeface="Cambria Math"/>
                        <a:ea typeface="Cambria Math"/>
                      </a:rPr>
                      <m:t>+</m:t>
                    </m:r>
                    <m:r>
                      <a:rPr lang="en-US" sz="1600" b="0" i="1" smtClean="0">
                        <a:solidFill>
                          <a:schemeClr val="tx2"/>
                        </a:solidFill>
                        <a:latin typeface="Cambria Math"/>
                        <a:ea typeface="Cambria Math"/>
                      </a:rPr>
                      <m:t>𝜀</m:t>
                    </m:r>
                  </m:oMath>
                </a14:m>
                <a:endParaRPr lang="en-US" sz="1600" dirty="0" err="1" smtClean="0">
                  <a:solidFill>
                    <a:schemeClr val="tx2"/>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692236" y="2761321"/>
                <a:ext cx="3102003" cy="338554"/>
              </a:xfrm>
              <a:prstGeom prst="rect">
                <a:avLst/>
              </a:prstGeom>
              <a:blipFill rotWithShape="0">
                <a:blip r:embed="rId2"/>
                <a:stretch>
                  <a:fillRect t="-5357" b="-21429"/>
                </a:stretch>
              </a:blipFill>
            </p:spPr>
            <p:txBody>
              <a:bodyPr/>
              <a:lstStyle/>
              <a:p>
                <a:r>
                  <a:rPr lang="en-US">
                    <a:noFill/>
                  </a:rPr>
                  <a:t> </a:t>
                </a:r>
              </a:p>
            </p:txBody>
          </p:sp>
        </mc:Fallback>
      </mc:AlternateContent>
      <p:sp>
        <p:nvSpPr>
          <p:cNvPr id="10" name="TextBox 9"/>
          <p:cNvSpPr txBox="1"/>
          <p:nvPr/>
        </p:nvSpPr>
        <p:spPr>
          <a:xfrm>
            <a:off x="479511" y="2484322"/>
            <a:ext cx="3995004" cy="276999"/>
          </a:xfrm>
          <a:prstGeom prst="rect">
            <a:avLst/>
          </a:prstGeom>
          <a:noFill/>
        </p:spPr>
        <p:txBody>
          <a:bodyPr wrap="none" rtlCol="0">
            <a:spAutoFit/>
          </a:bodyPr>
          <a:lstStyle/>
          <a:p>
            <a:pPr>
              <a:buClr>
                <a:schemeClr val="tx2"/>
              </a:buClr>
            </a:pPr>
            <a:r>
              <a:rPr lang="en-US" sz="1200" dirty="0" smtClean="0">
                <a:solidFill>
                  <a:schemeClr val="tx2"/>
                </a:solidFill>
              </a:rPr>
              <a:t>Regress asset class returns (</a:t>
            </a:r>
            <a:r>
              <a:rPr lang="en-US" sz="1200" dirty="0" err="1" smtClean="0">
                <a:solidFill>
                  <a:schemeClr val="tx2"/>
                </a:solidFill>
              </a:rPr>
              <a:t>R</a:t>
            </a:r>
            <a:r>
              <a:rPr lang="en-US" sz="800" dirty="0" err="1" smtClean="0">
                <a:solidFill>
                  <a:schemeClr val="tx2"/>
                </a:solidFill>
              </a:rPr>
              <a:t>ACi</a:t>
            </a:r>
            <a:r>
              <a:rPr lang="en-US" sz="1200" dirty="0" smtClean="0">
                <a:solidFill>
                  <a:schemeClr val="tx2"/>
                </a:solidFill>
              </a:rPr>
              <a:t>) on macro factors (</a:t>
            </a:r>
            <a:r>
              <a:rPr lang="en-US" sz="1200" dirty="0">
                <a:solidFill>
                  <a:schemeClr val="tx2"/>
                </a:solidFill>
              </a:rPr>
              <a:t>F</a:t>
            </a:r>
            <a:r>
              <a:rPr lang="en-US" sz="800" dirty="0" smtClean="0">
                <a:solidFill>
                  <a:schemeClr val="tx2"/>
                </a:solidFill>
              </a:rPr>
              <a:t>i</a:t>
            </a:r>
            <a:r>
              <a:rPr lang="en-US" sz="1200" dirty="0" smtClean="0">
                <a:solidFill>
                  <a:schemeClr val="tx2"/>
                </a:solidFill>
              </a:rPr>
              <a:t>)</a:t>
            </a:r>
          </a:p>
        </p:txBody>
      </p:sp>
      <p:sp>
        <p:nvSpPr>
          <p:cNvPr id="14" name="TextBox 13"/>
          <p:cNvSpPr txBox="1"/>
          <p:nvPr/>
        </p:nvSpPr>
        <p:spPr>
          <a:xfrm>
            <a:off x="539836" y="3246322"/>
            <a:ext cx="4136118" cy="461665"/>
          </a:xfrm>
          <a:prstGeom prst="rect">
            <a:avLst/>
          </a:prstGeom>
          <a:noFill/>
        </p:spPr>
        <p:txBody>
          <a:bodyPr wrap="square" rtlCol="0">
            <a:spAutoFit/>
          </a:bodyPr>
          <a:lstStyle/>
          <a:p>
            <a:pPr marL="171450" indent="-171450">
              <a:buClr>
                <a:schemeClr val="tx2"/>
              </a:buClr>
              <a:buFont typeface="Arial" panose="020B0604020202020204" pitchFamily="34" charset="0"/>
              <a:buChar char="•"/>
            </a:pPr>
            <a:r>
              <a:rPr lang="en-US" sz="1200" dirty="0" smtClean="0">
                <a:solidFill>
                  <a:schemeClr val="tx2"/>
                </a:solidFill>
              </a:rPr>
              <a:t>Too approximate – averages across asset class</a:t>
            </a:r>
          </a:p>
          <a:p>
            <a:pPr marL="171450" indent="-171450">
              <a:buClr>
                <a:schemeClr val="tx2"/>
              </a:buClr>
              <a:buFont typeface="Arial" panose="020B0604020202020204" pitchFamily="34" charset="0"/>
              <a:buChar char="•"/>
            </a:pPr>
            <a:r>
              <a:rPr lang="en-US" sz="1200" dirty="0" smtClean="0">
                <a:solidFill>
                  <a:schemeClr val="tx2"/>
                </a:solidFill>
              </a:rPr>
              <a:t>Averages across time</a:t>
            </a:r>
          </a:p>
        </p:txBody>
      </p:sp>
      <mc:AlternateContent xmlns:mc="http://schemas.openxmlformats.org/markup-compatibility/2006">
        <mc:Choice xmlns:a14="http://schemas.microsoft.com/office/drawing/2010/main" xmlns="" Requires="a14">
          <p:sp>
            <p:nvSpPr>
              <p:cNvPr id="15" name="TextBox 14"/>
              <p:cNvSpPr txBox="1"/>
              <p:nvPr/>
            </p:nvSpPr>
            <p:spPr>
              <a:xfrm>
                <a:off x="5171462" y="2767088"/>
                <a:ext cx="3059107" cy="338554"/>
              </a:xfrm>
              <a:prstGeom prst="rect">
                <a:avLst/>
              </a:prstGeom>
              <a:noFill/>
            </p:spPr>
            <p:txBody>
              <a:bodyPr wrap="none" rtlCol="0">
                <a:spAutoFit/>
              </a:bodyPr>
              <a:lstStyle/>
              <a:p>
                <a:pPr>
                  <a:buClr>
                    <a:schemeClr val="tx2"/>
                  </a:buClr>
                </a:pPr>
                <a14:m>
                  <m:oMath xmlns:m="http://schemas.openxmlformats.org/officeDocument/2006/math">
                    <m:sSub>
                      <m:sSubPr>
                        <m:ctrlPr>
                          <a:rPr lang="en-US" sz="1600" b="0" i="1" smtClean="0">
                            <a:solidFill>
                              <a:schemeClr val="tx2"/>
                            </a:solidFill>
                            <a:latin typeface="Cambria Math" panose="02040503050406030204" pitchFamily="18" charset="0"/>
                          </a:rPr>
                        </m:ctrlPr>
                      </m:sSubPr>
                      <m:e>
                        <m:r>
                          <a:rPr lang="en-US" sz="1600" b="0" i="1" smtClean="0">
                            <a:solidFill>
                              <a:schemeClr val="tx2"/>
                            </a:solidFill>
                            <a:latin typeface="Cambria Math"/>
                          </a:rPr>
                          <m:t>𝑅</m:t>
                        </m:r>
                      </m:e>
                      <m:sub>
                        <m:r>
                          <a:rPr lang="en-US" sz="1600" b="0" i="1" smtClean="0">
                            <a:solidFill>
                              <a:schemeClr val="tx2"/>
                            </a:solidFill>
                            <a:latin typeface="Cambria Math"/>
                          </a:rPr>
                          <m:t>𝑆𝑖</m:t>
                        </m:r>
                      </m:sub>
                    </m:sSub>
                    <m:r>
                      <a:rPr lang="en-US" sz="1600" b="0" i="1" smtClean="0">
                        <a:solidFill>
                          <a:schemeClr val="tx2"/>
                        </a:solidFill>
                        <a:latin typeface="Cambria Math"/>
                      </a:rPr>
                      <m:t>=</m:t>
                    </m:r>
                    <m:sSub>
                      <m:sSubPr>
                        <m:ctrlPr>
                          <a:rPr lang="en-US" sz="1600" i="1" smtClean="0">
                            <a:solidFill>
                              <a:schemeClr val="tx2"/>
                            </a:solidFill>
                            <a:latin typeface="Cambria Math" panose="02040503050406030204" pitchFamily="18" charset="0"/>
                            <a:ea typeface="Cambria Math"/>
                          </a:rPr>
                        </m:ctrlPr>
                      </m:sSubPr>
                      <m:e>
                        <m:r>
                          <a:rPr lang="en-US" sz="1600" i="1" smtClean="0">
                            <a:solidFill>
                              <a:schemeClr val="tx2"/>
                            </a:solidFill>
                            <a:latin typeface="Cambria Math"/>
                            <a:ea typeface="Cambria Math"/>
                          </a:rPr>
                          <m:t>𝛼</m:t>
                        </m:r>
                      </m:e>
                      <m:sub>
                        <m:r>
                          <a:rPr lang="en-US" sz="1600" b="0" i="1" smtClean="0">
                            <a:solidFill>
                              <a:schemeClr val="tx2"/>
                            </a:solidFill>
                            <a:latin typeface="Cambria Math"/>
                            <a:ea typeface="Cambria Math"/>
                          </a:rPr>
                          <m:t>1</m:t>
                        </m:r>
                      </m:sub>
                    </m:sSub>
                    <m:sSub>
                      <m:sSubPr>
                        <m:ctrlPr>
                          <a:rPr lang="en-US" sz="1600" i="1" smtClean="0">
                            <a:solidFill>
                              <a:schemeClr val="tx2"/>
                            </a:solidFill>
                            <a:latin typeface="Cambria Math" panose="02040503050406030204" pitchFamily="18" charset="0"/>
                            <a:ea typeface="Cambria Math"/>
                          </a:rPr>
                        </m:ctrlPr>
                      </m:sSubPr>
                      <m:e>
                        <m:r>
                          <a:rPr lang="en-US" sz="1600" b="0" i="1" smtClean="0">
                            <a:solidFill>
                              <a:schemeClr val="tx2"/>
                            </a:solidFill>
                            <a:latin typeface="Cambria Math"/>
                            <a:ea typeface="Cambria Math"/>
                          </a:rPr>
                          <m:t>𝐹</m:t>
                        </m:r>
                      </m:e>
                      <m:sub>
                        <m:r>
                          <a:rPr lang="en-US" sz="1600" b="0" i="1" smtClean="0">
                            <a:solidFill>
                              <a:schemeClr val="tx2"/>
                            </a:solidFill>
                            <a:latin typeface="Cambria Math"/>
                            <a:ea typeface="Cambria Math"/>
                          </a:rPr>
                          <m:t>1</m:t>
                        </m:r>
                      </m:sub>
                    </m:sSub>
                    <m:r>
                      <a:rPr lang="en-US" sz="1600" b="0" i="1" smtClean="0">
                        <a:solidFill>
                          <a:schemeClr val="tx2"/>
                        </a:solidFill>
                        <a:latin typeface="Cambria Math"/>
                        <a:ea typeface="Cambria Math"/>
                      </a:rPr>
                      <m:t>+</m:t>
                    </m:r>
                    <m:sSub>
                      <m:sSubPr>
                        <m:ctrlPr>
                          <a:rPr lang="en-US" sz="1600" i="1">
                            <a:solidFill>
                              <a:schemeClr val="tx2"/>
                            </a:solidFill>
                            <a:latin typeface="Cambria Math" panose="02040503050406030204" pitchFamily="18" charset="0"/>
                            <a:ea typeface="Cambria Math"/>
                          </a:rPr>
                        </m:ctrlPr>
                      </m:sSubPr>
                      <m:e>
                        <m:r>
                          <a:rPr lang="en-US" sz="1600" i="1">
                            <a:solidFill>
                              <a:schemeClr val="tx2"/>
                            </a:solidFill>
                            <a:latin typeface="Cambria Math"/>
                            <a:ea typeface="Cambria Math"/>
                          </a:rPr>
                          <m:t>𝛼</m:t>
                        </m:r>
                      </m:e>
                      <m:sub>
                        <m:r>
                          <a:rPr lang="en-US" sz="1600" b="0" i="1" smtClean="0">
                            <a:solidFill>
                              <a:schemeClr val="tx2"/>
                            </a:solidFill>
                            <a:latin typeface="Cambria Math"/>
                            <a:ea typeface="Cambria Math"/>
                          </a:rPr>
                          <m:t>2</m:t>
                        </m:r>
                      </m:sub>
                    </m:sSub>
                    <m:sSub>
                      <m:sSubPr>
                        <m:ctrlPr>
                          <a:rPr lang="en-US" sz="1600" i="1">
                            <a:solidFill>
                              <a:schemeClr val="tx2"/>
                            </a:solidFill>
                            <a:latin typeface="Cambria Math" panose="02040503050406030204" pitchFamily="18" charset="0"/>
                            <a:ea typeface="Cambria Math"/>
                          </a:rPr>
                        </m:ctrlPr>
                      </m:sSubPr>
                      <m:e>
                        <m:r>
                          <a:rPr lang="en-US" sz="1600" b="0" i="1" smtClean="0">
                            <a:solidFill>
                              <a:schemeClr val="tx2"/>
                            </a:solidFill>
                            <a:latin typeface="Cambria Math"/>
                            <a:ea typeface="Cambria Math"/>
                          </a:rPr>
                          <m:t>𝐹</m:t>
                        </m:r>
                      </m:e>
                      <m:sub>
                        <m:r>
                          <a:rPr lang="en-US" sz="1600" b="0" i="1" smtClean="0">
                            <a:solidFill>
                              <a:schemeClr val="tx2"/>
                            </a:solidFill>
                            <a:latin typeface="Cambria Math"/>
                            <a:ea typeface="Cambria Math"/>
                          </a:rPr>
                          <m:t>2</m:t>
                        </m:r>
                      </m:sub>
                    </m:sSub>
                  </m:oMath>
                </a14:m>
                <a:r>
                  <a:rPr lang="en-US" sz="1600" dirty="0" smtClean="0">
                    <a:solidFill>
                      <a:schemeClr val="tx2"/>
                    </a:solidFill>
                  </a:rPr>
                  <a:t>+…+</a:t>
                </a:r>
                <a14:m>
                  <m:oMath xmlns:m="http://schemas.openxmlformats.org/officeDocument/2006/math">
                    <m:sSub>
                      <m:sSubPr>
                        <m:ctrlPr>
                          <a:rPr lang="en-US" sz="1600" i="1">
                            <a:solidFill>
                              <a:schemeClr val="tx2"/>
                            </a:solidFill>
                            <a:latin typeface="Cambria Math" panose="02040503050406030204" pitchFamily="18" charset="0"/>
                            <a:ea typeface="Cambria Math"/>
                          </a:rPr>
                        </m:ctrlPr>
                      </m:sSubPr>
                      <m:e>
                        <m:r>
                          <a:rPr lang="en-US" sz="1600" i="1">
                            <a:solidFill>
                              <a:schemeClr val="tx2"/>
                            </a:solidFill>
                            <a:latin typeface="Cambria Math"/>
                            <a:ea typeface="Cambria Math"/>
                          </a:rPr>
                          <m:t>𝛼</m:t>
                        </m:r>
                      </m:e>
                      <m:sub>
                        <m:r>
                          <a:rPr lang="en-US" sz="1600" b="0" i="1" smtClean="0">
                            <a:solidFill>
                              <a:schemeClr val="tx2"/>
                            </a:solidFill>
                            <a:latin typeface="Cambria Math"/>
                            <a:ea typeface="Cambria Math"/>
                          </a:rPr>
                          <m:t>6</m:t>
                        </m:r>
                      </m:sub>
                    </m:sSub>
                    <m:sSub>
                      <m:sSubPr>
                        <m:ctrlPr>
                          <a:rPr lang="en-US" sz="1600" i="1">
                            <a:solidFill>
                              <a:schemeClr val="tx2"/>
                            </a:solidFill>
                            <a:latin typeface="Cambria Math" panose="02040503050406030204" pitchFamily="18" charset="0"/>
                            <a:ea typeface="Cambria Math"/>
                          </a:rPr>
                        </m:ctrlPr>
                      </m:sSubPr>
                      <m:e>
                        <m:r>
                          <a:rPr lang="en-US" sz="1600" b="0" i="1" smtClean="0">
                            <a:solidFill>
                              <a:schemeClr val="tx2"/>
                            </a:solidFill>
                            <a:latin typeface="Cambria Math"/>
                            <a:ea typeface="Cambria Math"/>
                          </a:rPr>
                          <m:t>𝐹</m:t>
                        </m:r>
                      </m:e>
                      <m:sub>
                        <m:r>
                          <a:rPr lang="en-US" sz="1600" b="0" i="1" smtClean="0">
                            <a:solidFill>
                              <a:schemeClr val="tx2"/>
                            </a:solidFill>
                            <a:latin typeface="Cambria Math"/>
                            <a:ea typeface="Cambria Math"/>
                          </a:rPr>
                          <m:t>6</m:t>
                        </m:r>
                      </m:sub>
                    </m:sSub>
                    <m:r>
                      <a:rPr lang="en-US" sz="1600" b="0" i="1" smtClean="0">
                        <a:solidFill>
                          <a:schemeClr val="tx2"/>
                        </a:solidFill>
                        <a:latin typeface="Cambria Math"/>
                        <a:ea typeface="Cambria Math"/>
                      </a:rPr>
                      <m:t>+</m:t>
                    </m:r>
                    <m:r>
                      <a:rPr lang="en-US" sz="1600" b="0" i="1" smtClean="0">
                        <a:solidFill>
                          <a:schemeClr val="tx2"/>
                        </a:solidFill>
                        <a:latin typeface="Cambria Math"/>
                        <a:ea typeface="Cambria Math"/>
                      </a:rPr>
                      <m:t>𝜀</m:t>
                    </m:r>
                  </m:oMath>
                </a14:m>
                <a:endParaRPr lang="en-US" sz="1600" dirty="0" err="1" smtClean="0">
                  <a:solidFill>
                    <a:schemeClr val="tx2"/>
                  </a:solidFill>
                </a:endParaRPr>
              </a:p>
            </p:txBody>
          </p:sp>
        </mc:Choice>
        <mc:Fallback>
          <p:sp>
            <p:nvSpPr>
              <p:cNvPr id="15" name="TextBox 14"/>
              <p:cNvSpPr txBox="1">
                <a:spLocks noRot="1" noChangeAspect="1" noMove="1" noResize="1" noEditPoints="1" noAdjustHandles="1" noChangeArrowheads="1" noChangeShapeType="1" noTextEdit="1"/>
              </p:cNvSpPr>
              <p:nvPr/>
            </p:nvSpPr>
            <p:spPr>
              <a:xfrm>
                <a:off x="5171462" y="2767088"/>
                <a:ext cx="3059107" cy="338554"/>
              </a:xfrm>
              <a:prstGeom prst="rect">
                <a:avLst/>
              </a:prstGeom>
              <a:blipFill rotWithShape="0">
                <a:blip r:embed="rId3"/>
                <a:stretch>
                  <a:fillRect t="-5455" b="-23636"/>
                </a:stretch>
              </a:blipFill>
            </p:spPr>
            <p:txBody>
              <a:bodyPr/>
              <a:lstStyle/>
              <a:p>
                <a:r>
                  <a:rPr lang="en-US">
                    <a:noFill/>
                  </a:rPr>
                  <a:t> </a:t>
                </a:r>
              </a:p>
            </p:txBody>
          </p:sp>
        </mc:Fallback>
      </mc:AlternateContent>
      <p:sp>
        <p:nvSpPr>
          <p:cNvPr id="16" name="TextBox 15"/>
          <p:cNvSpPr txBox="1"/>
          <p:nvPr/>
        </p:nvSpPr>
        <p:spPr>
          <a:xfrm>
            <a:off x="4958737" y="2490089"/>
            <a:ext cx="3647152" cy="276999"/>
          </a:xfrm>
          <a:prstGeom prst="rect">
            <a:avLst/>
          </a:prstGeom>
          <a:noFill/>
        </p:spPr>
        <p:txBody>
          <a:bodyPr wrap="none" rtlCol="0">
            <a:spAutoFit/>
          </a:bodyPr>
          <a:lstStyle/>
          <a:p>
            <a:pPr>
              <a:buClr>
                <a:schemeClr val="tx2"/>
              </a:buClr>
            </a:pPr>
            <a:r>
              <a:rPr lang="en-US" sz="1200" dirty="0" smtClean="0">
                <a:solidFill>
                  <a:schemeClr val="tx2"/>
                </a:solidFill>
              </a:rPr>
              <a:t>Regress security returns (</a:t>
            </a:r>
            <a:r>
              <a:rPr lang="en-US" sz="1200" dirty="0" err="1" smtClean="0">
                <a:solidFill>
                  <a:schemeClr val="tx2"/>
                </a:solidFill>
              </a:rPr>
              <a:t>R</a:t>
            </a:r>
            <a:r>
              <a:rPr lang="en-US" sz="800" dirty="0" err="1" smtClean="0">
                <a:solidFill>
                  <a:schemeClr val="tx2"/>
                </a:solidFill>
              </a:rPr>
              <a:t>Si</a:t>
            </a:r>
            <a:r>
              <a:rPr lang="en-US" sz="1200" dirty="0" smtClean="0">
                <a:solidFill>
                  <a:schemeClr val="tx2"/>
                </a:solidFill>
              </a:rPr>
              <a:t>) on macro factors (</a:t>
            </a:r>
            <a:r>
              <a:rPr lang="en-US" sz="1200" dirty="0">
                <a:solidFill>
                  <a:schemeClr val="tx2"/>
                </a:solidFill>
              </a:rPr>
              <a:t>F</a:t>
            </a:r>
            <a:r>
              <a:rPr lang="en-US" sz="800" dirty="0" smtClean="0">
                <a:solidFill>
                  <a:schemeClr val="tx2"/>
                </a:solidFill>
              </a:rPr>
              <a:t>i</a:t>
            </a:r>
            <a:r>
              <a:rPr lang="en-US" sz="1200" dirty="0" smtClean="0">
                <a:solidFill>
                  <a:schemeClr val="tx2"/>
                </a:solidFill>
              </a:rPr>
              <a:t>)</a:t>
            </a:r>
          </a:p>
        </p:txBody>
      </p:sp>
      <p:sp>
        <p:nvSpPr>
          <p:cNvPr id="17" name="TextBox 16"/>
          <p:cNvSpPr txBox="1"/>
          <p:nvPr/>
        </p:nvSpPr>
        <p:spPr>
          <a:xfrm>
            <a:off x="5019062" y="3252089"/>
            <a:ext cx="3276441" cy="646331"/>
          </a:xfrm>
          <a:prstGeom prst="rect">
            <a:avLst/>
          </a:prstGeom>
          <a:noFill/>
        </p:spPr>
        <p:txBody>
          <a:bodyPr wrap="square" rtlCol="0">
            <a:spAutoFit/>
          </a:bodyPr>
          <a:lstStyle/>
          <a:p>
            <a:pPr marL="171450" indent="-171450">
              <a:buClr>
                <a:schemeClr val="tx2"/>
              </a:buClr>
              <a:buFont typeface="Arial" panose="020B0604020202020204" pitchFamily="34" charset="0"/>
              <a:buChar char="•"/>
            </a:pPr>
            <a:r>
              <a:rPr lang="en-US" sz="1200" dirty="0" smtClean="0">
                <a:solidFill>
                  <a:schemeClr val="tx2"/>
                </a:solidFill>
              </a:rPr>
              <a:t>Technically </a:t>
            </a:r>
            <a:r>
              <a:rPr lang="en-US" sz="1200" dirty="0">
                <a:solidFill>
                  <a:schemeClr val="tx2"/>
                </a:solidFill>
              </a:rPr>
              <a:t>h</a:t>
            </a:r>
            <a:r>
              <a:rPr lang="en-US" sz="1200" dirty="0" smtClean="0">
                <a:solidFill>
                  <a:schemeClr val="tx2"/>
                </a:solidFill>
              </a:rPr>
              <a:t>ard to achieve broad coverage</a:t>
            </a:r>
          </a:p>
          <a:p>
            <a:pPr marL="171450" indent="-171450">
              <a:buClr>
                <a:schemeClr val="tx2"/>
              </a:buClr>
              <a:buFont typeface="Arial" panose="020B0604020202020204" pitchFamily="34" charset="0"/>
              <a:buChar char="•"/>
            </a:pPr>
            <a:r>
              <a:rPr lang="en-US" sz="1200" dirty="0" smtClean="0">
                <a:solidFill>
                  <a:schemeClr val="tx2"/>
                </a:solidFill>
              </a:rPr>
              <a:t>Averages </a:t>
            </a:r>
            <a:r>
              <a:rPr lang="en-US" sz="1200" dirty="0">
                <a:solidFill>
                  <a:schemeClr val="tx2"/>
                </a:solidFill>
              </a:rPr>
              <a:t>across </a:t>
            </a:r>
            <a:r>
              <a:rPr lang="en-US" sz="1200" dirty="0" smtClean="0">
                <a:solidFill>
                  <a:schemeClr val="tx2"/>
                </a:solidFill>
              </a:rPr>
              <a:t>life of security</a:t>
            </a:r>
          </a:p>
          <a:p>
            <a:pPr marL="171450" indent="-171450">
              <a:buClr>
                <a:schemeClr val="tx2"/>
              </a:buClr>
              <a:buFont typeface="Arial" panose="020B0604020202020204" pitchFamily="34" charset="0"/>
              <a:buChar char="•"/>
            </a:pPr>
            <a:r>
              <a:rPr lang="en-US" sz="1200" dirty="0" smtClean="0">
                <a:solidFill>
                  <a:schemeClr val="tx2"/>
                </a:solidFill>
              </a:rPr>
              <a:t>No data for IPOs and new issues</a:t>
            </a:r>
            <a:endParaRPr lang="en-US" sz="1200" dirty="0">
              <a:solidFill>
                <a:schemeClr val="tx2"/>
              </a:solidFill>
            </a:endParaRPr>
          </a:p>
        </p:txBody>
      </p:sp>
      <p:grpSp>
        <p:nvGrpSpPr>
          <p:cNvPr id="8" name="Group 7"/>
          <p:cNvGrpSpPr/>
          <p:nvPr/>
        </p:nvGrpSpPr>
        <p:grpSpPr>
          <a:xfrm>
            <a:off x="1990860" y="4647908"/>
            <a:ext cx="5790368" cy="1610657"/>
            <a:chOff x="1746127" y="4793397"/>
            <a:chExt cx="5790368" cy="1610657"/>
          </a:xfrm>
        </p:grpSpPr>
        <mc:AlternateContent xmlns:mc="http://schemas.openxmlformats.org/markup-compatibility/2006">
          <mc:Choice xmlns:a14="http://schemas.microsoft.com/office/drawing/2010/main" xmlns="" Requires="a14">
            <p:sp>
              <p:nvSpPr>
                <p:cNvPr id="18" name="TextBox 17"/>
                <p:cNvSpPr txBox="1"/>
                <p:nvPr/>
              </p:nvSpPr>
              <p:spPr>
                <a:xfrm>
                  <a:off x="2290731" y="5135442"/>
                  <a:ext cx="3634072" cy="279796"/>
                </a:xfrm>
                <a:prstGeom prst="rect">
                  <a:avLst/>
                </a:prstGeom>
                <a:noFill/>
              </p:spPr>
              <p:txBody>
                <a:bodyPr wrap="none" rtlCol="0">
                  <a:spAutoFit/>
                </a:bodyPr>
                <a:lstStyle/>
                <a:p>
                  <a:pPr>
                    <a:buClr>
                      <a:schemeClr val="tx2"/>
                    </a:buClr>
                  </a:pPr>
                  <a14:m>
                    <m:oMath xmlns:m="http://schemas.openxmlformats.org/officeDocument/2006/math">
                      <m:sSub>
                        <m:sSubPr>
                          <m:ctrlPr>
                            <a:rPr lang="en-US" sz="1600" b="0" i="1" smtClean="0">
                              <a:solidFill>
                                <a:schemeClr val="tx2"/>
                              </a:solidFill>
                              <a:latin typeface="Cambria Math" panose="02040503050406030204" pitchFamily="18" charset="0"/>
                            </a:rPr>
                          </m:ctrlPr>
                        </m:sSubPr>
                        <m:e>
                          <m:r>
                            <a:rPr lang="en-US" sz="1600" b="0" i="1" smtClean="0">
                              <a:solidFill>
                                <a:schemeClr val="tx2"/>
                              </a:solidFill>
                              <a:latin typeface="Cambria Math"/>
                            </a:rPr>
                            <m:t>𝑅</m:t>
                          </m:r>
                        </m:e>
                        <m:sub>
                          <m:r>
                            <a:rPr lang="en-US" sz="1600" b="0" i="1" smtClean="0">
                              <a:solidFill>
                                <a:schemeClr val="tx2"/>
                              </a:solidFill>
                              <a:latin typeface="Cambria Math"/>
                            </a:rPr>
                            <m:t>𝑆𝑖</m:t>
                          </m:r>
                        </m:sub>
                      </m:sSub>
                      <m:r>
                        <a:rPr lang="en-US" sz="1600" b="0" i="1" smtClean="0">
                          <a:solidFill>
                            <a:schemeClr val="tx2"/>
                          </a:solidFill>
                          <a:latin typeface="Cambria Math"/>
                        </a:rPr>
                        <m:t>=</m:t>
                      </m:r>
                      <m:sSub>
                        <m:sSubPr>
                          <m:ctrlPr>
                            <a:rPr lang="en-US" sz="1600" i="1" smtClean="0">
                              <a:solidFill>
                                <a:schemeClr val="tx2"/>
                              </a:solidFill>
                              <a:latin typeface="Cambria Math" panose="02040503050406030204" pitchFamily="18" charset="0"/>
                              <a:ea typeface="Cambria Math"/>
                            </a:rPr>
                          </m:ctrlPr>
                        </m:sSubPr>
                        <m:e>
                          <m:r>
                            <a:rPr lang="en-US" sz="1600" i="1" smtClean="0">
                              <a:solidFill>
                                <a:schemeClr val="tx2"/>
                              </a:solidFill>
                              <a:latin typeface="Cambria Math"/>
                              <a:ea typeface="Cambria Math"/>
                            </a:rPr>
                            <m:t>𝛼</m:t>
                          </m:r>
                        </m:e>
                        <m:sub>
                          <m:r>
                            <a:rPr lang="en-US" sz="1600" b="0" i="1" smtClean="0">
                              <a:solidFill>
                                <a:schemeClr val="tx2"/>
                              </a:solidFill>
                              <a:latin typeface="Cambria Math"/>
                              <a:ea typeface="Cambria Math"/>
                            </a:rPr>
                            <m:t>1</m:t>
                          </m:r>
                        </m:sub>
                      </m:sSub>
                      <m:sSub>
                        <m:sSubPr>
                          <m:ctrlPr>
                            <a:rPr lang="en-US" sz="1600" i="1" smtClean="0">
                              <a:solidFill>
                                <a:schemeClr val="tx2"/>
                              </a:solidFill>
                              <a:latin typeface="Cambria Math" panose="02040503050406030204" pitchFamily="18" charset="0"/>
                              <a:ea typeface="Cambria Math"/>
                            </a:rPr>
                          </m:ctrlPr>
                        </m:sSubPr>
                        <m:e>
                          <m:r>
                            <a:rPr lang="en-US" sz="1600" b="0" i="1" smtClean="0">
                              <a:solidFill>
                                <a:schemeClr val="tx2"/>
                              </a:solidFill>
                              <a:latin typeface="Cambria Math"/>
                              <a:ea typeface="Cambria Math"/>
                            </a:rPr>
                            <m:t>𝐴</m:t>
                          </m:r>
                        </m:e>
                        <m:sub>
                          <m:r>
                            <a:rPr lang="en-US" sz="1600" b="0" i="1" smtClean="0">
                              <a:solidFill>
                                <a:schemeClr val="tx2"/>
                              </a:solidFill>
                              <a:latin typeface="Cambria Math"/>
                              <a:ea typeface="Cambria Math"/>
                            </a:rPr>
                            <m:t>1</m:t>
                          </m:r>
                        </m:sub>
                      </m:sSub>
                      <m:r>
                        <a:rPr lang="en-US" sz="1600" b="0" i="1" smtClean="0">
                          <a:solidFill>
                            <a:schemeClr val="tx2"/>
                          </a:solidFill>
                          <a:latin typeface="Cambria Math"/>
                          <a:ea typeface="Cambria Math"/>
                        </a:rPr>
                        <m:t>+</m:t>
                      </m:r>
                      <m:sSub>
                        <m:sSubPr>
                          <m:ctrlPr>
                            <a:rPr lang="en-US" sz="1600" i="1">
                              <a:solidFill>
                                <a:schemeClr val="tx2"/>
                              </a:solidFill>
                              <a:latin typeface="Cambria Math" panose="02040503050406030204" pitchFamily="18" charset="0"/>
                              <a:ea typeface="Cambria Math"/>
                            </a:rPr>
                          </m:ctrlPr>
                        </m:sSubPr>
                        <m:e>
                          <m:r>
                            <a:rPr lang="en-US" sz="1600" i="1">
                              <a:solidFill>
                                <a:schemeClr val="tx2"/>
                              </a:solidFill>
                              <a:latin typeface="Cambria Math"/>
                              <a:ea typeface="Cambria Math"/>
                            </a:rPr>
                            <m:t>𝛼</m:t>
                          </m:r>
                        </m:e>
                        <m:sub>
                          <m:r>
                            <a:rPr lang="en-US" sz="1600" b="0" i="1" smtClean="0">
                              <a:solidFill>
                                <a:schemeClr val="tx2"/>
                              </a:solidFill>
                              <a:latin typeface="Cambria Math"/>
                              <a:ea typeface="Cambria Math"/>
                            </a:rPr>
                            <m:t>2</m:t>
                          </m:r>
                        </m:sub>
                      </m:sSub>
                      <m:sSub>
                        <m:sSubPr>
                          <m:ctrlPr>
                            <a:rPr lang="en-US" sz="1600" i="1">
                              <a:solidFill>
                                <a:schemeClr val="tx2"/>
                              </a:solidFill>
                              <a:latin typeface="Cambria Math" panose="02040503050406030204" pitchFamily="18" charset="0"/>
                              <a:ea typeface="Cambria Math"/>
                            </a:rPr>
                          </m:ctrlPr>
                        </m:sSubPr>
                        <m:e>
                          <m:r>
                            <a:rPr lang="en-US" sz="1600" b="0" i="1" smtClean="0">
                              <a:solidFill>
                                <a:schemeClr val="tx2"/>
                              </a:solidFill>
                              <a:latin typeface="Cambria Math"/>
                              <a:ea typeface="Cambria Math"/>
                            </a:rPr>
                            <m:t>𝐴</m:t>
                          </m:r>
                        </m:e>
                        <m:sub>
                          <m:r>
                            <a:rPr lang="en-US" sz="1600" b="0" i="1" smtClean="0">
                              <a:solidFill>
                                <a:schemeClr val="tx2"/>
                              </a:solidFill>
                              <a:latin typeface="Cambria Math"/>
                              <a:ea typeface="Cambria Math"/>
                            </a:rPr>
                            <m:t>2</m:t>
                          </m:r>
                        </m:sub>
                      </m:sSub>
                    </m:oMath>
                  </a14:m>
                  <a:r>
                    <a:rPr lang="en-US" sz="1600" dirty="0" smtClean="0">
                      <a:solidFill>
                        <a:schemeClr val="tx2"/>
                      </a:solidFill>
                    </a:rPr>
                    <a:t>+………..+</a:t>
                  </a:r>
                  <a14:m>
                    <m:oMath xmlns:m="http://schemas.openxmlformats.org/officeDocument/2006/math">
                      <m:sSub>
                        <m:sSubPr>
                          <m:ctrlPr>
                            <a:rPr lang="en-US" sz="1600" i="1" smtClean="0">
                              <a:solidFill>
                                <a:schemeClr val="tx2"/>
                              </a:solidFill>
                              <a:latin typeface="Cambria Math" panose="02040503050406030204" pitchFamily="18" charset="0"/>
                              <a:ea typeface="Cambria Math"/>
                            </a:rPr>
                          </m:ctrlPr>
                        </m:sSubPr>
                        <m:e>
                          <m:r>
                            <a:rPr lang="en-US" sz="1600" i="1">
                              <a:solidFill>
                                <a:schemeClr val="tx2"/>
                              </a:solidFill>
                              <a:latin typeface="Cambria Math"/>
                              <a:ea typeface="Cambria Math"/>
                            </a:rPr>
                            <m:t>𝛼</m:t>
                          </m:r>
                        </m:e>
                        <m:sub>
                          <m:r>
                            <a:rPr lang="en-US" sz="1600" b="0" i="1" smtClean="0">
                              <a:solidFill>
                                <a:schemeClr val="tx2"/>
                              </a:solidFill>
                              <a:latin typeface="Cambria Math"/>
                              <a:ea typeface="Cambria Math"/>
                            </a:rPr>
                            <m:t>𝑛</m:t>
                          </m:r>
                        </m:sub>
                      </m:sSub>
                      <m:sSub>
                        <m:sSubPr>
                          <m:ctrlPr>
                            <a:rPr lang="en-US" sz="1600" i="1">
                              <a:solidFill>
                                <a:schemeClr val="tx2"/>
                              </a:solidFill>
                              <a:latin typeface="Cambria Math" panose="02040503050406030204" pitchFamily="18" charset="0"/>
                              <a:ea typeface="Cambria Math"/>
                            </a:rPr>
                          </m:ctrlPr>
                        </m:sSubPr>
                        <m:e>
                          <m:r>
                            <a:rPr lang="en-US" sz="1600" i="1">
                              <a:solidFill>
                                <a:schemeClr val="tx2"/>
                              </a:solidFill>
                              <a:latin typeface="Cambria Math"/>
                              <a:ea typeface="Cambria Math"/>
                            </a:rPr>
                            <m:t>𝐴</m:t>
                          </m:r>
                        </m:e>
                        <m:sub>
                          <m:r>
                            <a:rPr lang="en-US" sz="1600" b="0" i="1" smtClean="0">
                              <a:solidFill>
                                <a:schemeClr val="tx2"/>
                              </a:solidFill>
                              <a:latin typeface="Cambria Math"/>
                              <a:ea typeface="Cambria Math"/>
                            </a:rPr>
                            <m:t>𝑛</m:t>
                          </m:r>
                        </m:sub>
                      </m:sSub>
                      <m:r>
                        <a:rPr lang="en-US" sz="1600" b="0" i="1" smtClean="0">
                          <a:solidFill>
                            <a:schemeClr val="tx2"/>
                          </a:solidFill>
                          <a:latin typeface="Cambria Math"/>
                          <a:ea typeface="Cambria Math"/>
                        </a:rPr>
                        <m:t>+</m:t>
                      </m:r>
                      <m:r>
                        <a:rPr lang="en-US" sz="1600" b="0" i="1" smtClean="0">
                          <a:solidFill>
                            <a:schemeClr val="tx2"/>
                          </a:solidFill>
                          <a:latin typeface="Cambria Math"/>
                          <a:ea typeface="Cambria Math"/>
                        </a:rPr>
                        <m:t>𝜀</m:t>
                      </m:r>
                    </m:oMath>
                  </a14:m>
                  <a:endParaRPr lang="en-US" sz="1600" dirty="0" err="1" smtClean="0">
                    <a:solidFill>
                      <a:schemeClr val="tx2"/>
                    </a:solidFill>
                  </a:endParaRPr>
                </a:p>
              </p:txBody>
            </p:sp>
          </mc:Choice>
          <mc:Fallback>
            <p:sp>
              <p:nvSpPr>
                <p:cNvPr id="18" name="TextBox 17"/>
                <p:cNvSpPr txBox="1">
                  <a:spLocks noRot="1" noChangeAspect="1" noMove="1" noResize="1" noEditPoints="1" noAdjustHandles="1" noChangeArrowheads="1" noChangeShapeType="1" noTextEdit="1"/>
                </p:cNvSpPr>
                <p:nvPr/>
              </p:nvSpPr>
              <p:spPr>
                <a:xfrm>
                  <a:off x="2290731" y="5135442"/>
                  <a:ext cx="3634072" cy="279796"/>
                </a:xfrm>
                <a:prstGeom prst="rect">
                  <a:avLst/>
                </a:prstGeom>
                <a:blipFill rotWithShape="1">
                  <a:blip r:embed="rId4"/>
                  <a:stretch>
                    <a:fillRect t="-6522" b="-47826"/>
                  </a:stretch>
                </a:blipFill>
              </p:spPr>
              <p:txBody>
                <a:bodyPr/>
                <a:lstStyle/>
                <a:p>
                  <a:r>
                    <a:rPr lang="en-US">
                      <a:noFill/>
                    </a:rPr>
                    <a:t> </a:t>
                  </a:r>
                </a:p>
              </p:txBody>
            </p:sp>
          </mc:Fallback>
        </mc:AlternateContent>
        <p:sp>
          <p:nvSpPr>
            <p:cNvPr id="19" name="TextBox 18"/>
            <p:cNvSpPr txBox="1"/>
            <p:nvPr/>
          </p:nvSpPr>
          <p:spPr>
            <a:xfrm>
              <a:off x="1746127" y="4793397"/>
              <a:ext cx="5740675" cy="461665"/>
            </a:xfrm>
            <a:prstGeom prst="rect">
              <a:avLst/>
            </a:prstGeom>
            <a:noFill/>
          </p:spPr>
          <p:txBody>
            <a:bodyPr wrap="square" rtlCol="0">
              <a:spAutoFit/>
            </a:bodyPr>
            <a:lstStyle/>
            <a:p>
              <a:pPr>
                <a:buClr>
                  <a:schemeClr val="tx2"/>
                </a:buClr>
              </a:pPr>
              <a:r>
                <a:rPr lang="en-US" sz="1200" dirty="0" smtClean="0">
                  <a:solidFill>
                    <a:schemeClr val="tx2"/>
                  </a:solidFill>
                </a:rPr>
                <a:t>Aladdin already stores parametric description of all securities (risk management factors A</a:t>
              </a:r>
              <a:r>
                <a:rPr lang="en-US" sz="800" dirty="0" smtClean="0">
                  <a:solidFill>
                    <a:schemeClr val="tx2"/>
                  </a:solidFill>
                </a:rPr>
                <a:t>i</a:t>
              </a:r>
              <a:r>
                <a:rPr lang="en-US" sz="1200" dirty="0" smtClean="0">
                  <a:solidFill>
                    <a:schemeClr val="tx2"/>
                  </a:solidFill>
                </a:rPr>
                <a:t>):</a:t>
              </a:r>
            </a:p>
          </p:txBody>
        </p:sp>
        <p:sp>
          <p:nvSpPr>
            <p:cNvPr id="20" name="TextBox 19"/>
            <p:cNvSpPr txBox="1"/>
            <p:nvPr/>
          </p:nvSpPr>
          <p:spPr>
            <a:xfrm>
              <a:off x="1746127" y="5942389"/>
              <a:ext cx="5790368" cy="461665"/>
            </a:xfrm>
            <a:prstGeom prst="rect">
              <a:avLst/>
            </a:prstGeom>
            <a:noFill/>
          </p:spPr>
          <p:txBody>
            <a:bodyPr wrap="none" rtlCol="0">
              <a:spAutoFit/>
            </a:bodyPr>
            <a:lstStyle/>
            <a:p>
              <a:pPr marL="171450" indent="-171450">
                <a:buClr>
                  <a:schemeClr val="tx2"/>
                </a:buClr>
                <a:buFont typeface="Arial" panose="020B0604020202020204" pitchFamily="34" charset="0"/>
                <a:buChar char="•"/>
              </a:pPr>
              <a:r>
                <a:rPr lang="en-US" sz="1200" dirty="0" smtClean="0">
                  <a:solidFill>
                    <a:schemeClr val="tx2"/>
                  </a:solidFill>
                </a:rPr>
                <a:t>Current security attributes (key rate durations, equity fundamentals, etc.)</a:t>
              </a:r>
            </a:p>
            <a:p>
              <a:pPr marL="171450" indent="-171450">
                <a:buClr>
                  <a:schemeClr val="tx2"/>
                </a:buClr>
                <a:buFont typeface="Arial" panose="020B0604020202020204" pitchFamily="34" charset="0"/>
                <a:buChar char="•"/>
              </a:pPr>
              <a:r>
                <a:rPr lang="en-US" sz="1200" dirty="0" smtClean="0">
                  <a:solidFill>
                    <a:schemeClr val="tx2"/>
                  </a:solidFill>
                </a:rPr>
                <a:t>Broad coverage across millions of securities, funds, and whole investment plans</a:t>
              </a:r>
            </a:p>
          </p:txBody>
        </p:sp>
        <mc:AlternateContent xmlns:mc="http://schemas.openxmlformats.org/markup-compatibility/2006">
          <mc:Choice xmlns:a14="http://schemas.microsoft.com/office/drawing/2010/main" xmlns="" Requires="a14">
            <p:sp>
              <p:nvSpPr>
                <p:cNvPr id="26" name="TextBox 25"/>
                <p:cNvSpPr txBox="1"/>
                <p:nvPr/>
              </p:nvSpPr>
              <p:spPr>
                <a:xfrm>
                  <a:off x="2328140" y="5662593"/>
                  <a:ext cx="3169586" cy="279796"/>
                </a:xfrm>
                <a:prstGeom prst="rect">
                  <a:avLst/>
                </a:prstGeom>
                <a:noFill/>
              </p:spPr>
              <p:txBody>
                <a:bodyPr wrap="none" rtlCol="0">
                  <a:spAutoFit/>
                </a:bodyPr>
                <a:lstStyle/>
                <a:p>
                  <a:pPr>
                    <a:buClr>
                      <a:schemeClr val="tx2"/>
                    </a:buClr>
                  </a:pPr>
                  <a14:m>
                    <m:oMath xmlns:m="http://schemas.openxmlformats.org/officeDocument/2006/math">
                      <m:sSub>
                        <m:sSubPr>
                          <m:ctrlPr>
                            <a:rPr lang="en-US" sz="1600" b="0" i="1" smtClean="0">
                              <a:solidFill>
                                <a:schemeClr val="tx2"/>
                              </a:solidFill>
                              <a:latin typeface="Cambria Math" panose="02040503050406030204" pitchFamily="18" charset="0"/>
                            </a:rPr>
                          </m:ctrlPr>
                        </m:sSubPr>
                        <m:e>
                          <m:r>
                            <a:rPr lang="en-US" sz="1600" b="0" i="1" smtClean="0">
                              <a:solidFill>
                                <a:schemeClr val="tx2"/>
                              </a:solidFill>
                              <a:latin typeface="Cambria Math"/>
                            </a:rPr>
                            <m:t>𝐴</m:t>
                          </m:r>
                        </m:e>
                        <m:sub>
                          <m:r>
                            <a:rPr lang="en-US" sz="1600" b="0" i="1" smtClean="0">
                              <a:solidFill>
                                <a:schemeClr val="tx2"/>
                              </a:solidFill>
                              <a:latin typeface="Cambria Math"/>
                            </a:rPr>
                            <m:t>𝑖</m:t>
                          </m:r>
                        </m:sub>
                      </m:sSub>
                      <m:r>
                        <a:rPr lang="en-US" sz="1600" b="0" i="1" smtClean="0">
                          <a:solidFill>
                            <a:schemeClr val="tx2"/>
                          </a:solidFill>
                          <a:latin typeface="Cambria Math"/>
                        </a:rPr>
                        <m:t>=</m:t>
                      </m:r>
                      <m:sSub>
                        <m:sSubPr>
                          <m:ctrlPr>
                            <a:rPr lang="en-US" sz="1600" i="1" smtClean="0">
                              <a:solidFill>
                                <a:schemeClr val="tx2"/>
                              </a:solidFill>
                              <a:latin typeface="Cambria Math" panose="02040503050406030204" pitchFamily="18" charset="0"/>
                              <a:ea typeface="Cambria Math"/>
                            </a:rPr>
                          </m:ctrlPr>
                        </m:sSubPr>
                        <m:e>
                          <m:r>
                            <a:rPr lang="en-US" sz="1600" i="1" smtClean="0">
                              <a:solidFill>
                                <a:schemeClr val="tx2"/>
                              </a:solidFill>
                              <a:latin typeface="Cambria Math"/>
                              <a:ea typeface="Cambria Math"/>
                            </a:rPr>
                            <m:t>𝛼</m:t>
                          </m:r>
                          <m:r>
                            <a:rPr lang="en-US" sz="1600" b="0" i="1" smtClean="0">
                              <a:solidFill>
                                <a:schemeClr val="tx2"/>
                              </a:solidFill>
                              <a:latin typeface="Cambria Math"/>
                              <a:ea typeface="Cambria Math"/>
                            </a:rPr>
                            <m:t>′</m:t>
                          </m:r>
                        </m:e>
                        <m:sub>
                          <m:r>
                            <a:rPr lang="en-US" sz="1600" b="0" i="1" smtClean="0">
                              <a:solidFill>
                                <a:schemeClr val="tx2"/>
                              </a:solidFill>
                              <a:latin typeface="Cambria Math"/>
                              <a:ea typeface="Cambria Math"/>
                            </a:rPr>
                            <m:t>1</m:t>
                          </m:r>
                        </m:sub>
                      </m:sSub>
                      <m:sSub>
                        <m:sSubPr>
                          <m:ctrlPr>
                            <a:rPr lang="en-US" sz="1600" i="1" smtClean="0">
                              <a:solidFill>
                                <a:schemeClr val="tx2"/>
                              </a:solidFill>
                              <a:latin typeface="Cambria Math" panose="02040503050406030204" pitchFamily="18" charset="0"/>
                              <a:ea typeface="Cambria Math"/>
                            </a:rPr>
                          </m:ctrlPr>
                        </m:sSubPr>
                        <m:e>
                          <m:r>
                            <a:rPr lang="en-US" sz="1600" b="0" i="1" smtClean="0">
                              <a:solidFill>
                                <a:schemeClr val="tx2"/>
                              </a:solidFill>
                              <a:latin typeface="Cambria Math"/>
                              <a:ea typeface="Cambria Math"/>
                            </a:rPr>
                            <m:t>𝐹</m:t>
                          </m:r>
                        </m:e>
                        <m:sub>
                          <m:r>
                            <a:rPr lang="en-US" sz="1600" b="0" i="1" smtClean="0">
                              <a:solidFill>
                                <a:schemeClr val="tx2"/>
                              </a:solidFill>
                              <a:latin typeface="Cambria Math"/>
                              <a:ea typeface="Cambria Math"/>
                            </a:rPr>
                            <m:t>1</m:t>
                          </m:r>
                        </m:sub>
                      </m:sSub>
                      <m:r>
                        <a:rPr lang="en-US" sz="1600" b="0" i="1" smtClean="0">
                          <a:solidFill>
                            <a:schemeClr val="tx2"/>
                          </a:solidFill>
                          <a:latin typeface="Cambria Math"/>
                          <a:ea typeface="Cambria Math"/>
                        </a:rPr>
                        <m:t>+</m:t>
                      </m:r>
                      <m:sSub>
                        <m:sSubPr>
                          <m:ctrlPr>
                            <a:rPr lang="en-US" sz="1600" i="1">
                              <a:solidFill>
                                <a:schemeClr val="tx2"/>
                              </a:solidFill>
                              <a:latin typeface="Cambria Math" panose="02040503050406030204" pitchFamily="18" charset="0"/>
                              <a:ea typeface="Cambria Math"/>
                            </a:rPr>
                          </m:ctrlPr>
                        </m:sSubPr>
                        <m:e>
                          <m:r>
                            <a:rPr lang="en-US" sz="1600" i="1">
                              <a:solidFill>
                                <a:schemeClr val="tx2"/>
                              </a:solidFill>
                              <a:latin typeface="Cambria Math"/>
                              <a:ea typeface="Cambria Math"/>
                            </a:rPr>
                            <m:t>𝛼</m:t>
                          </m:r>
                          <m:r>
                            <a:rPr lang="en-US" sz="1600" b="0" i="1" smtClean="0">
                              <a:solidFill>
                                <a:schemeClr val="tx2"/>
                              </a:solidFill>
                              <a:latin typeface="Cambria Math"/>
                              <a:ea typeface="Cambria Math"/>
                            </a:rPr>
                            <m:t>′</m:t>
                          </m:r>
                        </m:e>
                        <m:sub>
                          <m:r>
                            <a:rPr lang="en-US" sz="1600" b="0" i="1" smtClean="0">
                              <a:solidFill>
                                <a:schemeClr val="tx2"/>
                              </a:solidFill>
                              <a:latin typeface="Cambria Math"/>
                              <a:ea typeface="Cambria Math"/>
                            </a:rPr>
                            <m:t>2</m:t>
                          </m:r>
                        </m:sub>
                      </m:sSub>
                      <m:sSub>
                        <m:sSubPr>
                          <m:ctrlPr>
                            <a:rPr lang="en-US" sz="1600" i="1">
                              <a:solidFill>
                                <a:schemeClr val="tx2"/>
                              </a:solidFill>
                              <a:latin typeface="Cambria Math" panose="02040503050406030204" pitchFamily="18" charset="0"/>
                              <a:ea typeface="Cambria Math"/>
                            </a:rPr>
                          </m:ctrlPr>
                        </m:sSubPr>
                        <m:e>
                          <m:r>
                            <a:rPr lang="en-US" sz="1600" i="1">
                              <a:solidFill>
                                <a:schemeClr val="tx2"/>
                              </a:solidFill>
                              <a:latin typeface="Cambria Math"/>
                              <a:ea typeface="Cambria Math"/>
                            </a:rPr>
                            <m:t>𝐹</m:t>
                          </m:r>
                        </m:e>
                        <m:sub>
                          <m:r>
                            <a:rPr lang="en-US" sz="1600" b="0" i="1" smtClean="0">
                              <a:solidFill>
                                <a:schemeClr val="tx2"/>
                              </a:solidFill>
                              <a:latin typeface="Cambria Math"/>
                              <a:ea typeface="Cambria Math"/>
                            </a:rPr>
                            <m:t>2</m:t>
                          </m:r>
                        </m:sub>
                      </m:sSub>
                    </m:oMath>
                  </a14:m>
                  <a:r>
                    <a:rPr lang="en-US" sz="1600" dirty="0" smtClean="0">
                      <a:solidFill>
                        <a:schemeClr val="tx2"/>
                      </a:solidFill>
                    </a:rPr>
                    <a:t>+…+</a:t>
                  </a:r>
                  <a14:m>
                    <m:oMath xmlns:m="http://schemas.openxmlformats.org/officeDocument/2006/math">
                      <m:sSub>
                        <m:sSubPr>
                          <m:ctrlPr>
                            <a:rPr lang="en-US" sz="1600" i="1" smtClean="0">
                              <a:solidFill>
                                <a:schemeClr val="tx2"/>
                              </a:solidFill>
                              <a:latin typeface="Cambria Math" panose="02040503050406030204" pitchFamily="18" charset="0"/>
                              <a:ea typeface="Cambria Math"/>
                            </a:rPr>
                          </m:ctrlPr>
                        </m:sSubPr>
                        <m:e>
                          <m:r>
                            <a:rPr lang="en-US" sz="1600" i="1">
                              <a:solidFill>
                                <a:schemeClr val="tx2"/>
                              </a:solidFill>
                              <a:latin typeface="Cambria Math"/>
                              <a:ea typeface="Cambria Math"/>
                            </a:rPr>
                            <m:t>𝛼</m:t>
                          </m:r>
                          <m:r>
                            <a:rPr lang="en-US" sz="1600" b="0" i="1" smtClean="0">
                              <a:solidFill>
                                <a:schemeClr val="tx2"/>
                              </a:solidFill>
                              <a:latin typeface="Cambria Math"/>
                              <a:ea typeface="Cambria Math"/>
                            </a:rPr>
                            <m:t>′</m:t>
                          </m:r>
                        </m:e>
                        <m:sub>
                          <m:r>
                            <a:rPr lang="en-US" sz="1600" b="0" i="1" smtClean="0">
                              <a:solidFill>
                                <a:schemeClr val="tx2"/>
                              </a:solidFill>
                              <a:latin typeface="Cambria Math"/>
                              <a:ea typeface="Cambria Math"/>
                            </a:rPr>
                            <m:t>6</m:t>
                          </m:r>
                        </m:sub>
                      </m:sSub>
                      <m:sSub>
                        <m:sSubPr>
                          <m:ctrlPr>
                            <a:rPr lang="en-US" sz="1600" i="1">
                              <a:solidFill>
                                <a:schemeClr val="tx2"/>
                              </a:solidFill>
                              <a:latin typeface="Cambria Math" panose="02040503050406030204" pitchFamily="18" charset="0"/>
                              <a:ea typeface="Cambria Math"/>
                            </a:rPr>
                          </m:ctrlPr>
                        </m:sSubPr>
                        <m:e>
                          <m:r>
                            <a:rPr lang="en-US" sz="1600" b="0" i="1" smtClean="0">
                              <a:solidFill>
                                <a:schemeClr val="tx2"/>
                              </a:solidFill>
                              <a:latin typeface="Cambria Math"/>
                              <a:ea typeface="Cambria Math"/>
                            </a:rPr>
                            <m:t>𝐹</m:t>
                          </m:r>
                        </m:e>
                        <m:sub>
                          <m:r>
                            <a:rPr lang="en-US" sz="1600" b="0" i="1" smtClean="0">
                              <a:solidFill>
                                <a:schemeClr val="tx2"/>
                              </a:solidFill>
                              <a:latin typeface="Cambria Math"/>
                              <a:ea typeface="Cambria Math"/>
                            </a:rPr>
                            <m:t>6</m:t>
                          </m:r>
                        </m:sub>
                      </m:sSub>
                      <m:r>
                        <a:rPr lang="en-US" sz="1600" b="0" i="1" smtClean="0">
                          <a:solidFill>
                            <a:schemeClr val="tx2"/>
                          </a:solidFill>
                          <a:latin typeface="Cambria Math"/>
                          <a:ea typeface="Cambria Math"/>
                        </a:rPr>
                        <m:t>+</m:t>
                      </m:r>
                      <m:r>
                        <a:rPr lang="en-US" sz="1600" b="0" i="1" smtClean="0">
                          <a:solidFill>
                            <a:schemeClr val="tx2"/>
                          </a:solidFill>
                          <a:latin typeface="Cambria Math"/>
                          <a:ea typeface="Cambria Math"/>
                        </a:rPr>
                        <m:t>𝜀</m:t>
                      </m:r>
                    </m:oMath>
                  </a14:m>
                  <a:endParaRPr lang="en-US" sz="1600" dirty="0" err="1" smtClean="0">
                    <a:solidFill>
                      <a:schemeClr val="tx2"/>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2328140" y="5662593"/>
                  <a:ext cx="3169586" cy="279796"/>
                </a:xfrm>
                <a:prstGeom prst="rect">
                  <a:avLst/>
                </a:prstGeom>
                <a:blipFill rotWithShape="1">
                  <a:blip r:embed="rId5"/>
                  <a:stretch>
                    <a:fillRect t="-6522" b="-47826"/>
                  </a:stretch>
                </a:blipFill>
              </p:spPr>
              <p:txBody>
                <a:bodyPr/>
                <a:lstStyle/>
                <a:p>
                  <a:r>
                    <a:rPr lang="en-US">
                      <a:noFill/>
                    </a:rPr>
                    <a:t> </a:t>
                  </a:r>
                </a:p>
              </p:txBody>
            </p:sp>
          </mc:Fallback>
        </mc:AlternateContent>
        <p:sp>
          <p:nvSpPr>
            <p:cNvPr id="27" name="TextBox 26"/>
            <p:cNvSpPr txBox="1"/>
            <p:nvPr/>
          </p:nvSpPr>
          <p:spPr>
            <a:xfrm>
              <a:off x="1746127" y="5433668"/>
              <a:ext cx="4683142" cy="276999"/>
            </a:xfrm>
            <a:prstGeom prst="rect">
              <a:avLst/>
            </a:prstGeom>
            <a:noFill/>
          </p:spPr>
          <p:txBody>
            <a:bodyPr wrap="none" rtlCol="0">
              <a:spAutoFit/>
            </a:bodyPr>
            <a:lstStyle/>
            <a:p>
              <a:pPr>
                <a:buClr>
                  <a:schemeClr val="tx2"/>
                </a:buClr>
              </a:pPr>
              <a:r>
                <a:rPr lang="en-US" sz="1200" dirty="0" smtClean="0">
                  <a:solidFill>
                    <a:schemeClr val="tx2"/>
                  </a:solidFill>
                </a:rPr>
                <a:t>We can regress the risk management factors on the macro factors</a:t>
              </a:r>
            </a:p>
          </p:txBody>
        </p:sp>
      </p:grpSp>
      <p:sp>
        <p:nvSpPr>
          <p:cNvPr id="22" name="TextBox 21"/>
          <p:cNvSpPr txBox="1"/>
          <p:nvPr/>
        </p:nvSpPr>
        <p:spPr>
          <a:xfrm>
            <a:off x="6640309" y="4757912"/>
            <a:ext cx="1071127" cy="1446550"/>
          </a:xfrm>
          <a:prstGeom prst="rect">
            <a:avLst/>
          </a:prstGeom>
          <a:noFill/>
        </p:spPr>
        <p:txBody>
          <a:bodyPr wrap="none" rtlCol="0">
            <a:spAutoFit/>
          </a:bodyPr>
          <a:lstStyle/>
          <a:p>
            <a:pPr>
              <a:buClr>
                <a:schemeClr val="tx2"/>
              </a:buClr>
            </a:pPr>
            <a:r>
              <a:rPr lang="en-US" sz="8800" dirty="0" smtClean="0">
                <a:solidFill>
                  <a:srgbClr val="59BD81"/>
                </a:solidFill>
                <a:sym typeface="Wingdings"/>
              </a:rPr>
              <a:t></a:t>
            </a:r>
            <a:endParaRPr lang="en-US" sz="8800" dirty="0" smtClean="0">
              <a:solidFill>
                <a:srgbClr val="59BD81"/>
              </a:solidFill>
            </a:endParaRPr>
          </a:p>
        </p:txBody>
      </p:sp>
      <p:sp>
        <p:nvSpPr>
          <p:cNvPr id="7" name="Rectangle 6"/>
          <p:cNvSpPr/>
          <p:nvPr/>
        </p:nvSpPr>
        <p:spPr>
          <a:xfrm>
            <a:off x="479512" y="2329635"/>
            <a:ext cx="3995004" cy="1781773"/>
          </a:xfrm>
          <a:prstGeom prst="rect">
            <a:avLst/>
          </a:prstGeom>
          <a:noFill/>
          <a:ln w="3175" cap="flat" cmpd="sng" algn="ctr">
            <a:solidFill>
              <a:schemeClr val="tx1">
                <a:lumMod val="50000"/>
                <a:lumOff val="50000"/>
                <a:alpha val="98000"/>
              </a:schemeClr>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23" name="Rectangle 22"/>
          <p:cNvSpPr/>
          <p:nvPr/>
        </p:nvSpPr>
        <p:spPr>
          <a:xfrm>
            <a:off x="4806338" y="2329636"/>
            <a:ext cx="3867726" cy="1781772"/>
          </a:xfrm>
          <a:prstGeom prst="rect">
            <a:avLst/>
          </a:prstGeom>
          <a:noFill/>
          <a:ln w="3175" cap="flat" cmpd="sng" algn="ctr">
            <a:solidFill>
              <a:schemeClr val="tx1">
                <a:lumMod val="50000"/>
                <a:lumOff val="50000"/>
                <a:alpha val="98000"/>
              </a:schemeClr>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25" name="Rectangle 24"/>
          <p:cNvSpPr/>
          <p:nvPr/>
        </p:nvSpPr>
        <p:spPr>
          <a:xfrm>
            <a:off x="1931109" y="4604396"/>
            <a:ext cx="5850120" cy="1685257"/>
          </a:xfrm>
          <a:prstGeom prst="rect">
            <a:avLst/>
          </a:prstGeom>
          <a:noFill/>
          <a:ln w="3175" cap="flat" cmpd="sng" algn="ctr">
            <a:solidFill>
              <a:schemeClr val="tx1">
                <a:lumMod val="50000"/>
                <a:lumOff val="50000"/>
                <a:alpha val="98000"/>
              </a:schemeClr>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30" name="Rectangle 29"/>
          <p:cNvSpPr/>
          <p:nvPr/>
        </p:nvSpPr>
        <p:spPr>
          <a:xfrm rot="18861088">
            <a:off x="6721955" y="2173731"/>
            <a:ext cx="120717" cy="2145183"/>
          </a:xfrm>
          <a:prstGeom prst="rect">
            <a:avLst/>
          </a:prstGeom>
          <a:solidFill>
            <a:schemeClr val="accent4">
              <a:alpha val="43000"/>
            </a:scheme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11" name="TextBox 10"/>
          <p:cNvSpPr txBox="1"/>
          <p:nvPr/>
        </p:nvSpPr>
        <p:spPr>
          <a:xfrm>
            <a:off x="368300" y="6289653"/>
            <a:ext cx="1562809" cy="215444"/>
          </a:xfrm>
          <a:prstGeom prst="rect">
            <a:avLst/>
          </a:prstGeom>
          <a:noFill/>
        </p:spPr>
        <p:txBody>
          <a:bodyPr wrap="square" rtlCol="0">
            <a:spAutoFit/>
          </a:bodyPr>
          <a:lstStyle/>
          <a:p>
            <a:pPr>
              <a:buClr>
                <a:schemeClr val="tx2"/>
              </a:buClr>
            </a:pPr>
            <a:r>
              <a:rPr lang="en-US" sz="800" dirty="0" smtClean="0">
                <a:solidFill>
                  <a:schemeClr val="tx2"/>
                </a:solidFill>
              </a:rPr>
              <a:t>For illustrative purposes only.</a:t>
            </a:r>
          </a:p>
        </p:txBody>
      </p:sp>
    </p:spTree>
    <p:extLst>
      <p:ext uri="{BB962C8B-B14F-4D97-AF65-F5344CB8AC3E}">
        <p14:creationId xmlns:p14="http://schemas.microsoft.com/office/powerpoint/2010/main" xmlns="" val="40614766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to Assets</a:t>
            </a:r>
            <a:endParaRPr lang="en-US" dirty="0"/>
          </a:p>
        </p:txBody>
      </p:sp>
    </p:spTree>
    <p:extLst>
      <p:ext uri="{BB962C8B-B14F-4D97-AF65-F5344CB8AC3E}">
        <p14:creationId xmlns:p14="http://schemas.microsoft.com/office/powerpoint/2010/main" xmlns="" val="1454970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BlackRock:  Built for Factor Investing</a:t>
            </a:r>
            <a:endParaRPr lang="en-US" dirty="0"/>
          </a:p>
        </p:txBody>
      </p:sp>
      <p:sp>
        <p:nvSpPr>
          <p:cNvPr id="3" name="Content Placeholder 2"/>
          <p:cNvSpPr>
            <a:spLocks noGrp="1"/>
          </p:cNvSpPr>
          <p:nvPr>
            <p:ph sz="quarter" idx="11"/>
          </p:nvPr>
        </p:nvSpPr>
        <p:spPr>
          <a:xfrm>
            <a:off x="308580" y="1118399"/>
            <a:ext cx="8500458" cy="4937542"/>
          </a:xfrm>
        </p:spPr>
        <p:txBody>
          <a:bodyPr/>
          <a:lstStyle/>
          <a:p>
            <a:r>
              <a:rPr lang="en-US" sz="1600" dirty="0" smtClean="0"/>
              <a:t>Factor Investing is a strategic priority of the firm</a:t>
            </a:r>
          </a:p>
          <a:p>
            <a:r>
              <a:rPr lang="en-US" sz="1600" b="0" i="1" dirty="0"/>
              <a:t>“Advances in data science and analytics are highlighting the importance of factors, creating the potential for deeper understanding of these return drivers and their causes and </a:t>
            </a:r>
            <a:r>
              <a:rPr lang="en-US" sz="1600" b="0" i="1" dirty="0" smtClean="0"/>
              <a:t>effects”</a:t>
            </a:r>
          </a:p>
          <a:p>
            <a:r>
              <a:rPr lang="en-US" sz="1600" b="0" i="1" dirty="0" smtClean="0"/>
              <a:t>- Larry Fink, Chairman’s Letter, April 10, 2016</a:t>
            </a:r>
          </a:p>
          <a:p>
            <a:endParaRPr lang="en-US" sz="1600" dirty="0" smtClean="0"/>
          </a:p>
          <a:p>
            <a:endParaRPr lang="en-US" sz="1600" dirty="0" smtClean="0"/>
          </a:p>
          <a:p>
            <a:r>
              <a:rPr lang="en-US" sz="1600" dirty="0" smtClean="0"/>
              <a:t>BlackRock harnesses </a:t>
            </a:r>
            <a:br>
              <a:rPr lang="en-US" sz="1600" dirty="0" smtClean="0"/>
            </a:br>
            <a:r>
              <a:rPr lang="en-US" sz="1600" i="1" dirty="0" smtClean="0">
                <a:solidFill>
                  <a:schemeClr val="accent2"/>
                </a:solidFill>
              </a:rPr>
              <a:t>broad, persistent drivers of return</a:t>
            </a:r>
            <a:r>
              <a:rPr lang="en-US" sz="1600" i="1" dirty="0" smtClean="0">
                <a:solidFill>
                  <a:schemeClr val="accent3"/>
                </a:solidFill>
              </a:rPr>
              <a:t> </a:t>
            </a:r>
            <a:br>
              <a:rPr lang="en-US" sz="1600" i="1" dirty="0" smtClean="0">
                <a:solidFill>
                  <a:schemeClr val="accent3"/>
                </a:solidFill>
              </a:rPr>
            </a:br>
            <a:r>
              <a:rPr lang="en-US" sz="1600" dirty="0" smtClean="0"/>
              <a:t>through  </a:t>
            </a:r>
          </a:p>
          <a:p>
            <a:pPr marL="277360" indent="-277360">
              <a:buClr>
                <a:srgbClr val="00B0F0"/>
              </a:buClr>
              <a:buFont typeface="Arial" panose="020B0604020202020204" pitchFamily="34" charset="0"/>
              <a:buChar char="•"/>
            </a:pPr>
            <a:r>
              <a:rPr lang="en-US" b="0" dirty="0" smtClean="0"/>
              <a:t>Investment acumen</a:t>
            </a:r>
          </a:p>
          <a:p>
            <a:pPr marL="277360" indent="-277360">
              <a:buClr>
                <a:srgbClr val="00B0F0"/>
              </a:buClr>
              <a:buFont typeface="Arial" panose="020B0604020202020204" pitchFamily="34" charset="0"/>
              <a:buChar char="•"/>
            </a:pPr>
            <a:r>
              <a:rPr lang="en-US" b="0" dirty="0" smtClean="0"/>
              <a:t>Integrated technology</a:t>
            </a:r>
          </a:p>
          <a:p>
            <a:pPr marL="277360" indent="-277360">
              <a:buClr>
                <a:srgbClr val="00B0F0"/>
              </a:buClr>
              <a:buFont typeface="Arial" panose="020B0604020202020204" pitchFamily="34" charset="0"/>
              <a:buChar char="•"/>
            </a:pPr>
            <a:r>
              <a:rPr lang="en-US" b="0" dirty="0" smtClean="0"/>
              <a:t>Global reach </a:t>
            </a:r>
          </a:p>
          <a:p>
            <a:pPr marL="277360" indent="-277360">
              <a:buClr>
                <a:srgbClr val="00B0F0"/>
              </a:buClr>
              <a:buFont typeface="Arial" panose="020B0604020202020204" pitchFamily="34" charset="0"/>
              <a:buChar char="•"/>
            </a:pPr>
            <a:r>
              <a:rPr lang="en-US" b="0" dirty="0" smtClean="0"/>
              <a:t>A robust range of products</a:t>
            </a:r>
          </a:p>
          <a:p>
            <a:endParaRPr lang="en-US" dirty="0" smtClean="0"/>
          </a:p>
        </p:txBody>
      </p:sp>
      <p:sp>
        <p:nvSpPr>
          <p:cNvPr id="4" name="Text Placeholder 3"/>
          <p:cNvSpPr>
            <a:spLocks noGrp="1"/>
          </p:cNvSpPr>
          <p:nvPr>
            <p:ph type="body" sz="quarter" idx="12"/>
          </p:nvPr>
        </p:nvSpPr>
        <p:spPr/>
        <p:txBody>
          <a:bodyPr/>
          <a:lstStyle/>
          <a:p>
            <a:r>
              <a:rPr lang="en-US" dirty="0" smtClean="0"/>
              <a:t>Source:  BlackRock</a:t>
            </a:r>
            <a:endParaRPr lang="en-US" dirty="0"/>
          </a:p>
        </p:txBody>
      </p:sp>
      <p:grpSp>
        <p:nvGrpSpPr>
          <p:cNvPr id="11" name="Group 10"/>
          <p:cNvGrpSpPr/>
          <p:nvPr/>
        </p:nvGrpSpPr>
        <p:grpSpPr>
          <a:xfrm>
            <a:off x="5454639" y="2867655"/>
            <a:ext cx="3115907" cy="2455279"/>
            <a:chOff x="5278782" y="2452284"/>
            <a:chExt cx="3210328" cy="2529681"/>
          </a:xfrm>
        </p:grpSpPr>
        <p:sp>
          <p:nvSpPr>
            <p:cNvPr id="6" name="Rectangle 5"/>
            <p:cNvSpPr/>
            <p:nvPr/>
          </p:nvSpPr>
          <p:spPr>
            <a:xfrm rot="2700000">
              <a:off x="5278783" y="2452283"/>
              <a:ext cx="2529681" cy="2529683"/>
            </a:xfrm>
            <a:prstGeom prst="rect">
              <a:avLst/>
            </a:prstGeom>
            <a:solidFill>
              <a:srgbClr val="81BD42"/>
            </a:solidFill>
            <a:ln w="9525" cap="flat" cmpd="sng" algn="ctr">
              <a:noFill/>
              <a:prstDash val="solid"/>
            </a:ln>
            <a:effectLst/>
          </p:spPr>
          <p:txBody>
            <a:bodyPr rot="0" spcFirstLastPara="0" vertOverflow="overflow" horzOverflow="overflow" vert="horz" wrap="square" lIns="69882" tIns="34941" rIns="69882" bIns="34941" numCol="1" spcCol="0" rtlCol="0" fromWordArt="0" anchor="ctr" anchorCtr="1" forceAA="0" compatLnSpc="1">
              <a:prstTxWarp prst="textNoShape">
                <a:avLst/>
              </a:prstTxWarp>
              <a:noAutofit/>
            </a:bodyPr>
            <a:lstStyle/>
            <a:p>
              <a:pPr marL="166416" indent="-166416" algn="ctr">
                <a:buFont typeface="Wingdings 3" pitchFamily="18" charset="2"/>
                <a:buChar char="}"/>
              </a:pPr>
              <a:endParaRPr lang="en-US" sz="971" b="1" kern="0" dirty="0" err="1">
                <a:solidFill>
                  <a:schemeClr val="tx2"/>
                </a:solidFill>
              </a:endParaRPr>
            </a:p>
          </p:txBody>
        </p:sp>
        <p:sp>
          <p:nvSpPr>
            <p:cNvPr id="7" name="Rectangle 6"/>
            <p:cNvSpPr/>
            <p:nvPr/>
          </p:nvSpPr>
          <p:spPr>
            <a:xfrm rot="2700000">
              <a:off x="5959428" y="2452283"/>
              <a:ext cx="2529681" cy="2529683"/>
            </a:xfrm>
            <a:prstGeom prst="rect">
              <a:avLst/>
            </a:prstGeom>
            <a:solidFill>
              <a:srgbClr val="13BEF2"/>
            </a:solidFill>
            <a:ln w="9525" cap="flat" cmpd="sng" algn="ctr">
              <a:noFill/>
              <a:prstDash val="solid"/>
            </a:ln>
            <a:effectLst/>
          </p:spPr>
          <p:txBody>
            <a:bodyPr rot="0" spcFirstLastPara="0" vertOverflow="overflow" horzOverflow="overflow" vert="horz" wrap="square" lIns="69882" tIns="34941" rIns="69882" bIns="34941" numCol="1" spcCol="0" rtlCol="0" fromWordArt="0" anchor="ctr" anchorCtr="1" forceAA="0" compatLnSpc="1">
              <a:prstTxWarp prst="textNoShape">
                <a:avLst/>
              </a:prstTxWarp>
              <a:noAutofit/>
            </a:bodyPr>
            <a:lstStyle/>
            <a:p>
              <a:pPr marL="166416" indent="-166416" algn="ctr">
                <a:buFont typeface="Wingdings 3" pitchFamily="18" charset="2"/>
                <a:buChar char="}"/>
              </a:pPr>
              <a:endParaRPr lang="en-US" sz="971" b="1" kern="0" dirty="0" err="1">
                <a:solidFill>
                  <a:schemeClr val="tx2"/>
                </a:solidFill>
              </a:endParaRPr>
            </a:p>
          </p:txBody>
        </p:sp>
        <p:sp>
          <p:nvSpPr>
            <p:cNvPr id="8" name="Rectangle 7"/>
            <p:cNvSpPr/>
            <p:nvPr/>
          </p:nvSpPr>
          <p:spPr>
            <a:xfrm rot="2700000">
              <a:off x="5846671" y="2720097"/>
              <a:ext cx="1991468" cy="1991469"/>
            </a:xfrm>
            <a:prstGeom prst="rect">
              <a:avLst/>
            </a:prstGeom>
            <a:solidFill>
              <a:srgbClr val="003E6A"/>
            </a:solidFill>
            <a:ln w="9525" cap="flat" cmpd="sng" algn="ctr">
              <a:noFill/>
              <a:prstDash val="solid"/>
            </a:ln>
            <a:effectLst/>
          </p:spPr>
          <p:txBody>
            <a:bodyPr rot="0" spcFirstLastPara="0" vertOverflow="overflow" horzOverflow="overflow" vert="horz" wrap="square" lIns="69882" tIns="34941" rIns="69882" bIns="34941" numCol="1" spcCol="0" rtlCol="0" fromWordArt="0" anchor="ctr" anchorCtr="1" forceAA="0" compatLnSpc="1">
              <a:prstTxWarp prst="textNoShape">
                <a:avLst/>
              </a:prstTxWarp>
              <a:noAutofit/>
            </a:bodyPr>
            <a:lstStyle/>
            <a:p>
              <a:pPr marL="166416" indent="-166416" algn="ctr">
                <a:buFont typeface="Wingdings 3" pitchFamily="18" charset="2"/>
                <a:buChar char="}"/>
              </a:pPr>
              <a:endParaRPr lang="en-US" sz="971" b="1" kern="0" dirty="0" err="1">
                <a:solidFill>
                  <a:schemeClr val="tx2"/>
                </a:solidFill>
              </a:endParaRPr>
            </a:p>
          </p:txBody>
        </p:sp>
        <p:sp>
          <p:nvSpPr>
            <p:cNvPr id="10" name="TextBox 9"/>
            <p:cNvSpPr txBox="1"/>
            <p:nvPr/>
          </p:nvSpPr>
          <p:spPr>
            <a:xfrm>
              <a:off x="5578628" y="3095481"/>
              <a:ext cx="2527300" cy="1463166"/>
            </a:xfrm>
            <a:prstGeom prst="rect">
              <a:avLst/>
            </a:prstGeom>
            <a:noFill/>
          </p:spPr>
          <p:txBody>
            <a:bodyPr wrap="square" rtlCol="0">
              <a:spAutoFit/>
            </a:bodyPr>
            <a:lstStyle/>
            <a:p>
              <a:pPr algn="ctr">
                <a:spcBef>
                  <a:spcPts val="291"/>
                </a:spcBef>
                <a:buClr>
                  <a:schemeClr val="tx2"/>
                </a:buClr>
              </a:pPr>
              <a:r>
                <a:rPr lang="en-US" sz="1165" dirty="0">
                  <a:solidFill>
                    <a:schemeClr val="bg1"/>
                  </a:solidFill>
                </a:rPr>
                <a:t>BlackRock created the</a:t>
              </a:r>
            </a:p>
            <a:p>
              <a:pPr algn="ctr">
                <a:spcBef>
                  <a:spcPts val="291"/>
                </a:spcBef>
                <a:buClr>
                  <a:schemeClr val="tx2"/>
                </a:buClr>
              </a:pPr>
              <a:r>
                <a:rPr lang="en-US" sz="1359" i="1" dirty="0">
                  <a:solidFill>
                    <a:schemeClr val="bg1"/>
                  </a:solidFill>
                </a:rPr>
                <a:t>FIRST FACTOR FUND</a:t>
              </a:r>
            </a:p>
            <a:p>
              <a:pPr algn="ctr">
                <a:spcBef>
                  <a:spcPts val="291"/>
                </a:spcBef>
                <a:buClr>
                  <a:schemeClr val="tx2"/>
                </a:buClr>
              </a:pPr>
              <a:r>
                <a:rPr lang="en-US" sz="1165" dirty="0">
                  <a:solidFill>
                    <a:schemeClr val="bg1"/>
                  </a:solidFill>
                </a:rPr>
                <a:t>and has</a:t>
              </a:r>
            </a:p>
            <a:p>
              <a:pPr algn="ctr">
                <a:spcBef>
                  <a:spcPts val="291"/>
                </a:spcBef>
                <a:buClr>
                  <a:schemeClr val="tx2"/>
                </a:buClr>
              </a:pPr>
              <a:r>
                <a:rPr lang="en-US" sz="1359" i="1" dirty="0">
                  <a:solidFill>
                    <a:schemeClr val="bg1"/>
                  </a:solidFill>
                </a:rPr>
                <a:t>40+ YEARS</a:t>
              </a:r>
            </a:p>
            <a:p>
              <a:pPr algn="ctr">
                <a:spcBef>
                  <a:spcPts val="291"/>
                </a:spcBef>
                <a:buClr>
                  <a:schemeClr val="tx2"/>
                </a:buClr>
              </a:pPr>
              <a:r>
                <a:rPr lang="en-US" sz="1165" dirty="0">
                  <a:solidFill>
                    <a:schemeClr val="bg1"/>
                  </a:solidFill>
                </a:rPr>
                <a:t>of factor investing</a:t>
              </a:r>
            </a:p>
            <a:p>
              <a:pPr algn="ctr">
                <a:spcBef>
                  <a:spcPts val="291"/>
                </a:spcBef>
                <a:buClr>
                  <a:schemeClr val="tx2"/>
                </a:buClr>
              </a:pPr>
              <a:r>
                <a:rPr lang="en-US" sz="1165" dirty="0">
                  <a:solidFill>
                    <a:schemeClr val="bg1"/>
                  </a:solidFill>
                </a:rPr>
                <a:t>experience </a:t>
              </a:r>
            </a:p>
          </p:txBody>
        </p:sp>
      </p:grpSp>
      <p:sp>
        <p:nvSpPr>
          <p:cNvPr id="5" name="Slide Number Placeholder 4"/>
          <p:cNvSpPr>
            <a:spLocks noGrp="1"/>
          </p:cNvSpPr>
          <p:nvPr>
            <p:ph type="sldNum" sz="quarter" idx="14"/>
          </p:nvPr>
        </p:nvSpPr>
        <p:spPr/>
        <p:txBody>
          <a:bodyPr/>
          <a:lstStyle/>
          <a:p>
            <a:fld id="{C0531ADF-2191-45C5-9D71-08764BF86A6F}" type="slidenum">
              <a:rPr lang="en-GB" smtClean="0"/>
              <a:pPr/>
              <a:t>2</a:t>
            </a:fld>
            <a:endParaRPr lang="en-GB"/>
          </a:p>
        </p:txBody>
      </p:sp>
    </p:spTree>
    <p:extLst>
      <p:ext uri="{BB962C8B-B14F-4D97-AF65-F5344CB8AC3E}">
        <p14:creationId xmlns:p14="http://schemas.microsoft.com/office/powerpoint/2010/main" xmlns="" val="753262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dirty="0"/>
              <a:t>Factors to Assets: An </a:t>
            </a:r>
            <a:r>
              <a:rPr lang="en-US" sz="1600" dirty="0" err="1"/>
              <a:t>overspecified</a:t>
            </a:r>
            <a:r>
              <a:rPr lang="en-US" sz="1600" dirty="0"/>
              <a:t> problem, but constraints narrow the feasible set</a:t>
            </a:r>
          </a:p>
        </p:txBody>
      </p:sp>
      <p:sp>
        <p:nvSpPr>
          <p:cNvPr id="8" name="Rectangle 7"/>
          <p:cNvSpPr>
            <a:spLocks noChangeArrowheads="1"/>
          </p:cNvSpPr>
          <p:nvPr/>
        </p:nvSpPr>
        <p:spPr bwMode="auto">
          <a:xfrm>
            <a:off x="1230103" y="1924969"/>
            <a:ext cx="1781313" cy="548640"/>
          </a:xfrm>
          <a:prstGeom prst="rect">
            <a:avLst/>
          </a:prstGeom>
          <a:solidFill>
            <a:schemeClr val="accent4"/>
          </a:solidFill>
          <a:ln w="9525">
            <a:noFill/>
            <a:miter lim="800000"/>
            <a:headEnd/>
            <a:tailEnd/>
          </a:ln>
        </p:spPr>
        <p:txBody>
          <a:bodyPr wrap="none" anchor="ctr"/>
          <a:lstStyle/>
          <a:p>
            <a:pPr algn="ctr"/>
            <a:r>
              <a:rPr lang="en-US" sz="1200" b="1" dirty="0" smtClean="0">
                <a:solidFill>
                  <a:srgbClr val="FFFFFF"/>
                </a:solidFill>
                <a:ea typeface="Batang" pitchFamily="18" charset="-127"/>
              </a:rPr>
              <a:t>Economic Growth</a:t>
            </a:r>
            <a:endParaRPr lang="en-GB" sz="1200" b="1" dirty="0">
              <a:solidFill>
                <a:srgbClr val="FFFFFF"/>
              </a:solidFill>
              <a:ea typeface="Batang" pitchFamily="18" charset="-127"/>
            </a:endParaRPr>
          </a:p>
        </p:txBody>
      </p:sp>
      <p:sp>
        <p:nvSpPr>
          <p:cNvPr id="14" name="Rectangle 9"/>
          <p:cNvSpPr>
            <a:spLocks noChangeArrowheads="1"/>
          </p:cNvSpPr>
          <p:nvPr/>
        </p:nvSpPr>
        <p:spPr bwMode="auto">
          <a:xfrm>
            <a:off x="1230096" y="4965199"/>
            <a:ext cx="1781313" cy="548640"/>
          </a:xfrm>
          <a:prstGeom prst="rect">
            <a:avLst/>
          </a:prstGeom>
          <a:solidFill>
            <a:srgbClr val="F8971D"/>
          </a:solidFill>
          <a:ln w="9525">
            <a:noFill/>
            <a:miter lim="800000"/>
            <a:headEnd/>
            <a:tailEnd/>
          </a:ln>
        </p:spPr>
        <p:txBody>
          <a:bodyPr wrap="none" anchor="ctr"/>
          <a:lstStyle/>
          <a:p>
            <a:pPr algn="ctr"/>
            <a:r>
              <a:rPr lang="en-US" sz="1200" b="1" dirty="0" smtClean="0">
                <a:solidFill>
                  <a:schemeClr val="bg1"/>
                </a:solidFill>
                <a:ea typeface="Batang" pitchFamily="18" charset="-127"/>
              </a:rPr>
              <a:t>Commodity</a:t>
            </a:r>
            <a:endParaRPr lang="en-GB" sz="1200" b="1" dirty="0">
              <a:solidFill>
                <a:schemeClr val="bg1"/>
              </a:solidFill>
              <a:ea typeface="Batang" pitchFamily="18" charset="-127"/>
            </a:endParaRPr>
          </a:p>
        </p:txBody>
      </p:sp>
      <p:sp>
        <p:nvSpPr>
          <p:cNvPr id="17" name="Text Box 4"/>
          <p:cNvSpPr txBox="1">
            <a:spLocks noChangeArrowheads="1"/>
          </p:cNvSpPr>
          <p:nvPr/>
        </p:nvSpPr>
        <p:spPr bwMode="auto">
          <a:xfrm>
            <a:off x="5754331" y="1327335"/>
            <a:ext cx="2377440" cy="320040"/>
          </a:xfrm>
          <a:prstGeom prst="rect">
            <a:avLst/>
          </a:prstGeom>
          <a:solidFill>
            <a:srgbClr val="CFD4D8"/>
          </a:solidFill>
        </p:spPr>
        <p:txBody>
          <a:bodyPr vert="horz" lIns="91440" tIns="91440" rIns="90000" bIns="91440" rtlCol="0" anchor="ctr" anchorCtr="0">
            <a:noAutofit/>
          </a:bodyPr>
          <a:lstStyle>
            <a:lvl1pPr eaLnBrk="0" hangingPunct="0">
              <a:tabLst>
                <a:tab pos="4521200" algn="ctr"/>
              </a:tabLst>
              <a:defRPr sz="800">
                <a:solidFill>
                  <a:schemeClr val="tx1"/>
                </a:solidFill>
                <a:latin typeface="Arial" pitchFamily="34" charset="0"/>
                <a:cs typeface="Arial" pitchFamily="34" charset="0"/>
              </a:defRPr>
            </a:lvl1pPr>
            <a:lvl2pPr marL="742950" indent="-285750" eaLnBrk="0" hangingPunct="0">
              <a:tabLst>
                <a:tab pos="4521200" algn="ctr"/>
              </a:tabLst>
              <a:defRPr sz="800">
                <a:solidFill>
                  <a:schemeClr val="tx1"/>
                </a:solidFill>
                <a:latin typeface="Arial" pitchFamily="34" charset="0"/>
                <a:cs typeface="Arial" pitchFamily="34" charset="0"/>
              </a:defRPr>
            </a:lvl2pPr>
            <a:lvl3pPr marL="1143000" indent="-228600" eaLnBrk="0" hangingPunct="0">
              <a:tabLst>
                <a:tab pos="4521200" algn="ctr"/>
              </a:tabLst>
              <a:defRPr sz="800">
                <a:solidFill>
                  <a:schemeClr val="tx1"/>
                </a:solidFill>
                <a:latin typeface="Arial" pitchFamily="34" charset="0"/>
                <a:cs typeface="Arial" pitchFamily="34" charset="0"/>
              </a:defRPr>
            </a:lvl3pPr>
            <a:lvl4pPr marL="1600200" indent="-228600" eaLnBrk="0" hangingPunct="0">
              <a:tabLst>
                <a:tab pos="4521200" algn="ctr"/>
              </a:tabLst>
              <a:defRPr sz="800">
                <a:solidFill>
                  <a:schemeClr val="tx1"/>
                </a:solidFill>
                <a:latin typeface="Arial" pitchFamily="34" charset="0"/>
                <a:cs typeface="Arial" pitchFamily="34" charset="0"/>
              </a:defRPr>
            </a:lvl4pPr>
            <a:lvl5pPr marL="2057400" indent="-228600" eaLnBrk="0" hangingPunct="0">
              <a:tabLst>
                <a:tab pos="4521200" algn="ctr"/>
              </a:tabLst>
              <a:defRPr sz="800">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4521200" algn="ctr"/>
              </a:tabLst>
              <a:defRPr sz="800">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4521200" algn="ctr"/>
              </a:tabLst>
              <a:defRPr sz="800">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4521200" algn="ctr"/>
              </a:tabLst>
              <a:defRPr sz="800">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4521200" algn="ctr"/>
              </a:tabLst>
              <a:defRPr sz="800">
                <a:solidFill>
                  <a:schemeClr val="tx1"/>
                </a:solidFill>
                <a:latin typeface="Arial" pitchFamily="34" charset="0"/>
                <a:cs typeface="Arial" pitchFamily="34" charset="0"/>
              </a:defRPr>
            </a:lvl9pPr>
          </a:lstStyle>
          <a:p>
            <a:pPr algn="ctr" eaLnBrk="1" hangingPunct="1">
              <a:spcBef>
                <a:spcPts val="700"/>
              </a:spcBef>
              <a:tabLst/>
            </a:pPr>
            <a:r>
              <a:rPr lang="en-US" sz="1400" b="1" dirty="0" smtClean="0">
                <a:solidFill>
                  <a:srgbClr val="4F4E50"/>
                </a:solidFill>
                <a:latin typeface="Arial"/>
              </a:rPr>
              <a:t>Asset Classes</a:t>
            </a:r>
          </a:p>
        </p:txBody>
      </p:sp>
      <p:sp>
        <p:nvSpPr>
          <p:cNvPr id="18" name="Text Box 4"/>
          <p:cNvSpPr txBox="1">
            <a:spLocks noChangeArrowheads="1"/>
          </p:cNvSpPr>
          <p:nvPr/>
        </p:nvSpPr>
        <p:spPr bwMode="auto">
          <a:xfrm>
            <a:off x="932039" y="1327348"/>
            <a:ext cx="2440601" cy="320040"/>
          </a:xfrm>
          <a:prstGeom prst="rect">
            <a:avLst/>
          </a:prstGeom>
          <a:solidFill>
            <a:srgbClr val="CFD4D8"/>
          </a:solidFill>
        </p:spPr>
        <p:txBody>
          <a:bodyPr vert="horz" lIns="91440" tIns="91440" rIns="90000" bIns="91440" rtlCol="0" anchor="ctr" anchorCtr="0">
            <a:noAutofit/>
          </a:bodyPr>
          <a:lstStyle>
            <a:lvl1pPr eaLnBrk="0" hangingPunct="0">
              <a:tabLst>
                <a:tab pos="4521200" algn="ctr"/>
              </a:tabLst>
              <a:defRPr sz="800">
                <a:solidFill>
                  <a:schemeClr val="tx1"/>
                </a:solidFill>
                <a:latin typeface="Arial" pitchFamily="34" charset="0"/>
                <a:cs typeface="Arial" pitchFamily="34" charset="0"/>
              </a:defRPr>
            </a:lvl1pPr>
            <a:lvl2pPr marL="742950" indent="-285750" eaLnBrk="0" hangingPunct="0">
              <a:tabLst>
                <a:tab pos="4521200" algn="ctr"/>
              </a:tabLst>
              <a:defRPr sz="800">
                <a:solidFill>
                  <a:schemeClr val="tx1"/>
                </a:solidFill>
                <a:latin typeface="Arial" pitchFamily="34" charset="0"/>
                <a:cs typeface="Arial" pitchFamily="34" charset="0"/>
              </a:defRPr>
            </a:lvl2pPr>
            <a:lvl3pPr marL="1143000" indent="-228600" eaLnBrk="0" hangingPunct="0">
              <a:tabLst>
                <a:tab pos="4521200" algn="ctr"/>
              </a:tabLst>
              <a:defRPr sz="800">
                <a:solidFill>
                  <a:schemeClr val="tx1"/>
                </a:solidFill>
                <a:latin typeface="Arial" pitchFamily="34" charset="0"/>
                <a:cs typeface="Arial" pitchFamily="34" charset="0"/>
              </a:defRPr>
            </a:lvl3pPr>
            <a:lvl4pPr marL="1600200" indent="-228600" eaLnBrk="0" hangingPunct="0">
              <a:tabLst>
                <a:tab pos="4521200" algn="ctr"/>
              </a:tabLst>
              <a:defRPr sz="800">
                <a:solidFill>
                  <a:schemeClr val="tx1"/>
                </a:solidFill>
                <a:latin typeface="Arial" pitchFamily="34" charset="0"/>
                <a:cs typeface="Arial" pitchFamily="34" charset="0"/>
              </a:defRPr>
            </a:lvl4pPr>
            <a:lvl5pPr marL="2057400" indent="-228600" eaLnBrk="0" hangingPunct="0">
              <a:tabLst>
                <a:tab pos="4521200" algn="ctr"/>
              </a:tabLst>
              <a:defRPr sz="800">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4521200" algn="ctr"/>
              </a:tabLst>
              <a:defRPr sz="800">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4521200" algn="ctr"/>
              </a:tabLst>
              <a:defRPr sz="800">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4521200" algn="ctr"/>
              </a:tabLst>
              <a:defRPr sz="800">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4521200" algn="ctr"/>
              </a:tabLst>
              <a:defRPr sz="800">
                <a:solidFill>
                  <a:schemeClr val="tx1"/>
                </a:solidFill>
                <a:latin typeface="Arial" pitchFamily="34" charset="0"/>
                <a:cs typeface="Arial" pitchFamily="34" charset="0"/>
              </a:defRPr>
            </a:lvl9pPr>
          </a:lstStyle>
          <a:p>
            <a:pPr algn="ctr" eaLnBrk="1" hangingPunct="1">
              <a:spcBef>
                <a:spcPts val="700"/>
              </a:spcBef>
              <a:tabLst/>
            </a:pPr>
            <a:r>
              <a:rPr lang="en-US" sz="1400" b="1" dirty="0" smtClean="0">
                <a:solidFill>
                  <a:srgbClr val="4F4E50"/>
                </a:solidFill>
                <a:latin typeface="Arial"/>
              </a:rPr>
              <a:t>Desired Factor Exposures</a:t>
            </a:r>
          </a:p>
        </p:txBody>
      </p:sp>
      <p:sp>
        <p:nvSpPr>
          <p:cNvPr id="3" name="Slide Number Placeholder 2"/>
          <p:cNvSpPr>
            <a:spLocks noGrp="1"/>
          </p:cNvSpPr>
          <p:nvPr>
            <p:ph type="sldNum" sz="quarter" idx="13"/>
          </p:nvPr>
        </p:nvSpPr>
        <p:spPr/>
        <p:txBody>
          <a:bodyPr/>
          <a:lstStyle/>
          <a:p>
            <a:fld id="{C0531ADF-2191-45C5-9D71-08764BF86A6F}" type="slidenum">
              <a:rPr lang="en-GB" smtClean="0"/>
              <a:pPr/>
              <a:t>20</a:t>
            </a:fld>
            <a:endParaRPr lang="en-GB"/>
          </a:p>
        </p:txBody>
      </p:sp>
      <p:grpSp>
        <p:nvGrpSpPr>
          <p:cNvPr id="43" name="Group 42"/>
          <p:cNvGrpSpPr/>
          <p:nvPr/>
        </p:nvGrpSpPr>
        <p:grpSpPr>
          <a:xfrm>
            <a:off x="5766235" y="1766962"/>
            <a:ext cx="2929761" cy="1427614"/>
            <a:chOff x="293087" y="3988183"/>
            <a:chExt cx="3100633" cy="1137238"/>
          </a:xfrm>
        </p:grpSpPr>
        <p:sp>
          <p:nvSpPr>
            <p:cNvPr id="45" name="TextBox 44"/>
            <p:cNvSpPr txBox="1"/>
            <p:nvPr/>
          </p:nvSpPr>
          <p:spPr>
            <a:xfrm>
              <a:off x="293087" y="3988183"/>
              <a:ext cx="989130" cy="318728"/>
            </a:xfrm>
            <a:prstGeom prst="rect">
              <a:avLst/>
            </a:prstGeom>
            <a:noFill/>
          </p:spPr>
          <p:txBody>
            <a:bodyPr wrap="square" rtlCol="0">
              <a:spAutoFit/>
            </a:bodyPr>
            <a:lstStyle/>
            <a:p>
              <a:pPr>
                <a:buClr>
                  <a:schemeClr val="tx2"/>
                </a:buClr>
              </a:pPr>
              <a:r>
                <a:rPr lang="en-US" sz="1000" i="1" dirty="0" smtClean="0">
                  <a:solidFill>
                    <a:schemeClr val="tx2"/>
                  </a:solidFill>
                </a:rPr>
                <a:t>International Equity</a:t>
              </a:r>
              <a:endParaRPr lang="en-US" sz="1000" i="1" dirty="0">
                <a:solidFill>
                  <a:schemeClr val="tx2"/>
                </a:solidFill>
              </a:endParaRPr>
            </a:p>
          </p:txBody>
        </p:sp>
        <p:sp>
          <p:nvSpPr>
            <p:cNvPr id="50" name="TextBox 49"/>
            <p:cNvSpPr txBox="1"/>
            <p:nvPr/>
          </p:nvSpPr>
          <p:spPr>
            <a:xfrm>
              <a:off x="367198" y="4516802"/>
              <a:ext cx="1190967" cy="299168"/>
            </a:xfrm>
            <a:prstGeom prst="rect">
              <a:avLst/>
            </a:prstGeom>
            <a:noFill/>
          </p:spPr>
          <p:txBody>
            <a:bodyPr wrap="square" rtlCol="0">
              <a:spAutoFit/>
            </a:bodyPr>
            <a:lstStyle/>
            <a:p>
              <a:pPr>
                <a:buClr>
                  <a:schemeClr val="tx2"/>
                </a:buClr>
              </a:pPr>
              <a:r>
                <a:rPr lang="en-US" sz="1100" b="1" dirty="0" smtClean="0">
                  <a:solidFill>
                    <a:schemeClr val="tx2"/>
                  </a:solidFill>
                </a:rPr>
                <a:t>Small Cap</a:t>
              </a:r>
              <a:endParaRPr lang="en-US" sz="1100" b="1" dirty="0">
                <a:solidFill>
                  <a:schemeClr val="tx2"/>
                </a:solidFill>
              </a:endParaRPr>
            </a:p>
          </p:txBody>
        </p:sp>
        <p:sp>
          <p:nvSpPr>
            <p:cNvPr id="51" name="TextBox 50"/>
            <p:cNvSpPr txBox="1"/>
            <p:nvPr/>
          </p:nvSpPr>
          <p:spPr>
            <a:xfrm>
              <a:off x="628483" y="4400997"/>
              <a:ext cx="1261578" cy="196140"/>
            </a:xfrm>
            <a:prstGeom prst="rect">
              <a:avLst/>
            </a:prstGeom>
            <a:noFill/>
          </p:spPr>
          <p:txBody>
            <a:bodyPr wrap="square" rtlCol="0">
              <a:spAutoFit/>
            </a:bodyPr>
            <a:lstStyle/>
            <a:p>
              <a:pPr>
                <a:buClr>
                  <a:schemeClr val="tx2"/>
                </a:buClr>
              </a:pPr>
              <a:r>
                <a:rPr lang="en-US" sz="1000" dirty="0" smtClean="0">
                  <a:solidFill>
                    <a:schemeClr val="tx2"/>
                  </a:solidFill>
                </a:rPr>
                <a:t>Large Cap</a:t>
              </a:r>
              <a:endParaRPr lang="en-US" sz="1000" dirty="0">
                <a:solidFill>
                  <a:schemeClr val="tx2"/>
                </a:solidFill>
              </a:endParaRPr>
            </a:p>
          </p:txBody>
        </p:sp>
        <p:sp>
          <p:nvSpPr>
            <p:cNvPr id="56" name="TextBox 55"/>
            <p:cNvSpPr txBox="1"/>
            <p:nvPr/>
          </p:nvSpPr>
          <p:spPr>
            <a:xfrm>
              <a:off x="506148" y="4938537"/>
              <a:ext cx="1098214" cy="186884"/>
            </a:xfrm>
            <a:prstGeom prst="rect">
              <a:avLst/>
            </a:prstGeom>
            <a:noFill/>
          </p:spPr>
          <p:txBody>
            <a:bodyPr wrap="square" rtlCol="0">
              <a:spAutoFit/>
            </a:bodyPr>
            <a:lstStyle/>
            <a:p>
              <a:pPr>
                <a:buClr>
                  <a:schemeClr val="tx2"/>
                </a:buClr>
              </a:pPr>
              <a:r>
                <a:rPr lang="en-US" sz="900" dirty="0" smtClean="0">
                  <a:solidFill>
                    <a:schemeClr val="tx2"/>
                  </a:solidFill>
                </a:rPr>
                <a:t>Natural Gas</a:t>
              </a:r>
              <a:endParaRPr lang="en-US" sz="900" dirty="0">
                <a:solidFill>
                  <a:schemeClr val="tx2"/>
                </a:solidFill>
              </a:endParaRPr>
            </a:p>
          </p:txBody>
        </p:sp>
        <p:sp>
          <p:nvSpPr>
            <p:cNvPr id="61" name="TextBox 60"/>
            <p:cNvSpPr txBox="1"/>
            <p:nvPr/>
          </p:nvSpPr>
          <p:spPr>
            <a:xfrm>
              <a:off x="1902915" y="4526064"/>
              <a:ext cx="1294328" cy="199344"/>
            </a:xfrm>
            <a:prstGeom prst="rect">
              <a:avLst/>
            </a:prstGeom>
            <a:noFill/>
          </p:spPr>
          <p:txBody>
            <a:bodyPr wrap="square" rtlCol="0">
              <a:spAutoFit/>
            </a:bodyPr>
            <a:lstStyle/>
            <a:p>
              <a:pPr>
                <a:buClr>
                  <a:schemeClr val="tx2"/>
                </a:buClr>
              </a:pPr>
              <a:r>
                <a:rPr lang="en-US" sz="1000" i="1" dirty="0">
                  <a:solidFill>
                    <a:schemeClr val="tx2"/>
                  </a:solidFill>
                </a:rPr>
                <a:t>Private Equity</a:t>
              </a:r>
            </a:p>
          </p:txBody>
        </p:sp>
        <p:sp>
          <p:nvSpPr>
            <p:cNvPr id="63" name="TextBox 62"/>
            <p:cNvSpPr txBox="1"/>
            <p:nvPr/>
          </p:nvSpPr>
          <p:spPr>
            <a:xfrm>
              <a:off x="1729556" y="4037834"/>
              <a:ext cx="1664164" cy="296519"/>
            </a:xfrm>
            <a:prstGeom prst="rect">
              <a:avLst/>
            </a:prstGeom>
            <a:noFill/>
          </p:spPr>
          <p:txBody>
            <a:bodyPr wrap="square" rtlCol="0">
              <a:spAutoFit/>
            </a:bodyPr>
            <a:lstStyle/>
            <a:p>
              <a:pPr>
                <a:buClr>
                  <a:schemeClr val="tx2"/>
                </a:buClr>
              </a:pPr>
              <a:r>
                <a:rPr lang="en-US" sz="1400" b="1" dirty="0">
                  <a:solidFill>
                    <a:schemeClr val="tx2"/>
                  </a:solidFill>
                </a:rPr>
                <a:t>Real Estate</a:t>
              </a:r>
            </a:p>
          </p:txBody>
        </p:sp>
        <p:sp>
          <p:nvSpPr>
            <p:cNvPr id="64" name="TextBox 63"/>
            <p:cNvSpPr txBox="1"/>
            <p:nvPr/>
          </p:nvSpPr>
          <p:spPr>
            <a:xfrm>
              <a:off x="443354" y="4260278"/>
              <a:ext cx="854051" cy="199344"/>
            </a:xfrm>
            <a:prstGeom prst="rect">
              <a:avLst/>
            </a:prstGeom>
            <a:noFill/>
          </p:spPr>
          <p:txBody>
            <a:bodyPr wrap="square" rtlCol="0">
              <a:spAutoFit/>
            </a:bodyPr>
            <a:lstStyle/>
            <a:p>
              <a:pPr>
                <a:buClr>
                  <a:schemeClr val="tx2"/>
                </a:buClr>
              </a:pPr>
              <a:r>
                <a:rPr lang="en-US" sz="1000" b="1" i="1" dirty="0" smtClean="0">
                  <a:solidFill>
                    <a:schemeClr val="tx2"/>
                  </a:solidFill>
                </a:rPr>
                <a:t>Mid Cap</a:t>
              </a:r>
              <a:endParaRPr lang="en-US" sz="1000" b="1" i="1" dirty="0">
                <a:solidFill>
                  <a:schemeClr val="tx2"/>
                </a:solidFill>
              </a:endParaRPr>
            </a:p>
          </p:txBody>
        </p:sp>
        <p:sp>
          <p:nvSpPr>
            <p:cNvPr id="67" name="TextBox 66"/>
            <p:cNvSpPr txBox="1"/>
            <p:nvPr/>
          </p:nvSpPr>
          <p:spPr>
            <a:xfrm>
              <a:off x="713126" y="4806888"/>
              <a:ext cx="845040" cy="244629"/>
            </a:xfrm>
            <a:prstGeom prst="rect">
              <a:avLst/>
            </a:prstGeom>
            <a:noFill/>
          </p:spPr>
          <p:txBody>
            <a:bodyPr wrap="square" rtlCol="0">
              <a:spAutoFit/>
            </a:bodyPr>
            <a:lstStyle/>
            <a:p>
              <a:pPr>
                <a:buClr>
                  <a:schemeClr val="tx2"/>
                </a:buClr>
              </a:pPr>
              <a:r>
                <a:rPr lang="en-US" sz="1050" b="1" spc="-100" dirty="0" smtClean="0">
                  <a:solidFill>
                    <a:schemeClr val="tx2"/>
                  </a:solidFill>
                </a:rPr>
                <a:t>Energy</a:t>
              </a:r>
              <a:endParaRPr lang="en-US" sz="1050" b="1" spc="-100" dirty="0">
                <a:solidFill>
                  <a:schemeClr val="tx2"/>
                </a:solidFill>
              </a:endParaRPr>
            </a:p>
          </p:txBody>
        </p:sp>
      </p:grpSp>
      <p:sp>
        <p:nvSpPr>
          <p:cNvPr id="68" name="Right Arrow 67"/>
          <p:cNvSpPr/>
          <p:nvPr/>
        </p:nvSpPr>
        <p:spPr>
          <a:xfrm>
            <a:off x="3441532" y="1896115"/>
            <a:ext cx="2168344" cy="627545"/>
          </a:xfrm>
          <a:prstGeom prst="rightArrow">
            <a:avLst/>
          </a:prstGeom>
          <a:solidFill>
            <a:srgbClr val="7F7F7F"/>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95" name="Rectangle 6"/>
          <p:cNvSpPr>
            <a:spLocks noChangeArrowheads="1"/>
          </p:cNvSpPr>
          <p:nvPr/>
        </p:nvSpPr>
        <p:spPr bwMode="auto">
          <a:xfrm>
            <a:off x="1230097" y="3379449"/>
            <a:ext cx="1781313" cy="548640"/>
          </a:xfrm>
          <a:prstGeom prst="rect">
            <a:avLst/>
          </a:prstGeom>
          <a:solidFill>
            <a:srgbClr val="6C207E"/>
          </a:solidFill>
          <a:ln w="9525">
            <a:noFill/>
            <a:miter lim="800000"/>
            <a:headEnd/>
            <a:tailEnd/>
          </a:ln>
        </p:spPr>
        <p:txBody>
          <a:bodyPr wrap="none" anchor="ctr"/>
          <a:lstStyle/>
          <a:p>
            <a:pPr algn="ctr"/>
            <a:r>
              <a:rPr lang="en-US" sz="1200" b="1" dirty="0">
                <a:solidFill>
                  <a:srgbClr val="FFFFFF"/>
                </a:solidFill>
                <a:ea typeface="Batang" pitchFamily="18" charset="-127"/>
              </a:rPr>
              <a:t>Credit</a:t>
            </a:r>
            <a:endParaRPr lang="en-GB" sz="1200" b="1" dirty="0">
              <a:solidFill>
                <a:srgbClr val="FFFFFF"/>
              </a:solidFill>
              <a:ea typeface="Batang" pitchFamily="18" charset="-127"/>
            </a:endParaRPr>
          </a:p>
        </p:txBody>
      </p:sp>
      <p:grpSp>
        <p:nvGrpSpPr>
          <p:cNvPr id="96" name="Group 95"/>
          <p:cNvGrpSpPr/>
          <p:nvPr/>
        </p:nvGrpSpPr>
        <p:grpSpPr>
          <a:xfrm>
            <a:off x="5670461" y="3372552"/>
            <a:ext cx="3945961" cy="1178253"/>
            <a:chOff x="233293" y="4409045"/>
            <a:chExt cx="4334570" cy="1069652"/>
          </a:xfrm>
        </p:grpSpPr>
        <p:sp>
          <p:nvSpPr>
            <p:cNvPr id="101" name="TextBox 100"/>
            <p:cNvSpPr txBox="1"/>
            <p:nvPr/>
          </p:nvSpPr>
          <p:spPr>
            <a:xfrm>
              <a:off x="1714104" y="4614857"/>
              <a:ext cx="1766815" cy="274097"/>
            </a:xfrm>
            <a:prstGeom prst="rect">
              <a:avLst/>
            </a:prstGeom>
            <a:noFill/>
          </p:spPr>
          <p:txBody>
            <a:bodyPr wrap="square" rtlCol="0">
              <a:spAutoFit/>
            </a:bodyPr>
            <a:lstStyle/>
            <a:p>
              <a:pPr>
                <a:buClr>
                  <a:schemeClr val="tx2"/>
                </a:buClr>
              </a:pPr>
              <a:r>
                <a:rPr lang="en-US" sz="1600" i="1" dirty="0">
                  <a:solidFill>
                    <a:schemeClr val="tx2"/>
                  </a:solidFill>
                </a:rPr>
                <a:t>Hedge Funds</a:t>
              </a:r>
            </a:p>
          </p:txBody>
        </p:sp>
        <p:sp>
          <p:nvSpPr>
            <p:cNvPr id="102" name="TextBox 101"/>
            <p:cNvSpPr txBox="1"/>
            <p:nvPr/>
          </p:nvSpPr>
          <p:spPr>
            <a:xfrm>
              <a:off x="1587333" y="4951425"/>
              <a:ext cx="1766815" cy="209556"/>
            </a:xfrm>
            <a:prstGeom prst="rect">
              <a:avLst/>
            </a:prstGeom>
            <a:noFill/>
          </p:spPr>
          <p:txBody>
            <a:bodyPr wrap="square" rtlCol="0">
              <a:spAutoFit/>
            </a:bodyPr>
            <a:lstStyle/>
            <a:p>
              <a:pPr algn="ctr">
                <a:buClr>
                  <a:schemeClr val="tx2"/>
                </a:buClr>
              </a:pPr>
              <a:r>
                <a:rPr lang="en-US" sz="900" dirty="0" smtClean="0">
                  <a:solidFill>
                    <a:schemeClr val="tx2"/>
                  </a:solidFill>
                </a:rPr>
                <a:t>Private Debt</a:t>
              </a:r>
              <a:endParaRPr lang="en-US" sz="900" dirty="0">
                <a:solidFill>
                  <a:schemeClr val="tx2"/>
                </a:solidFill>
              </a:endParaRPr>
            </a:p>
          </p:txBody>
        </p:sp>
        <p:sp>
          <p:nvSpPr>
            <p:cNvPr id="107" name="TextBox 106"/>
            <p:cNvSpPr txBox="1"/>
            <p:nvPr/>
          </p:nvSpPr>
          <p:spPr>
            <a:xfrm>
              <a:off x="1922320" y="5199288"/>
              <a:ext cx="2645543" cy="279409"/>
            </a:xfrm>
            <a:prstGeom prst="rect">
              <a:avLst/>
            </a:prstGeom>
            <a:noFill/>
          </p:spPr>
          <p:txBody>
            <a:bodyPr wrap="square" rtlCol="0">
              <a:spAutoFit/>
            </a:bodyPr>
            <a:lstStyle/>
            <a:p>
              <a:pPr>
                <a:buClr>
                  <a:schemeClr val="tx2"/>
                </a:buClr>
              </a:pPr>
              <a:r>
                <a:rPr lang="en-US" sz="1400" b="1" dirty="0" smtClean="0">
                  <a:solidFill>
                    <a:schemeClr val="tx2"/>
                  </a:solidFill>
                </a:rPr>
                <a:t>ETFs</a:t>
              </a:r>
              <a:endParaRPr lang="en-US" sz="1400" b="1" dirty="0">
                <a:solidFill>
                  <a:schemeClr val="tx2"/>
                </a:solidFill>
              </a:endParaRPr>
            </a:p>
          </p:txBody>
        </p:sp>
        <p:sp>
          <p:nvSpPr>
            <p:cNvPr id="110" name="TextBox 109"/>
            <p:cNvSpPr txBox="1"/>
            <p:nvPr/>
          </p:nvSpPr>
          <p:spPr>
            <a:xfrm>
              <a:off x="549963" y="4844947"/>
              <a:ext cx="844236" cy="209556"/>
            </a:xfrm>
            <a:prstGeom prst="rect">
              <a:avLst/>
            </a:prstGeom>
            <a:noFill/>
          </p:spPr>
          <p:txBody>
            <a:bodyPr wrap="square" rtlCol="0">
              <a:spAutoFit/>
            </a:bodyPr>
            <a:lstStyle/>
            <a:p>
              <a:pPr>
                <a:buClr>
                  <a:schemeClr val="tx2"/>
                </a:buClr>
              </a:pPr>
              <a:r>
                <a:rPr lang="en-US" sz="900" dirty="0" smtClean="0">
                  <a:solidFill>
                    <a:schemeClr val="tx2"/>
                  </a:solidFill>
                </a:rPr>
                <a:t>EM Bonds</a:t>
              </a:r>
              <a:endParaRPr lang="en-US" sz="900" dirty="0">
                <a:solidFill>
                  <a:schemeClr val="tx2"/>
                </a:solidFill>
              </a:endParaRPr>
            </a:p>
          </p:txBody>
        </p:sp>
        <p:sp>
          <p:nvSpPr>
            <p:cNvPr id="112" name="TextBox 111"/>
            <p:cNvSpPr txBox="1"/>
            <p:nvPr/>
          </p:nvSpPr>
          <p:spPr>
            <a:xfrm>
              <a:off x="1934348" y="4409045"/>
              <a:ext cx="1294328" cy="211803"/>
            </a:xfrm>
            <a:prstGeom prst="rect">
              <a:avLst/>
            </a:prstGeom>
            <a:noFill/>
          </p:spPr>
          <p:txBody>
            <a:bodyPr wrap="square" rtlCol="0">
              <a:spAutoFit/>
            </a:bodyPr>
            <a:lstStyle/>
            <a:p>
              <a:pPr>
                <a:buClr>
                  <a:schemeClr val="tx2"/>
                </a:buClr>
              </a:pPr>
              <a:r>
                <a:rPr lang="en-US" sz="1100" b="1" dirty="0">
                  <a:solidFill>
                    <a:schemeClr val="tx2"/>
                  </a:solidFill>
                </a:rPr>
                <a:t>Direct Lending</a:t>
              </a:r>
            </a:p>
          </p:txBody>
        </p:sp>
        <p:sp>
          <p:nvSpPr>
            <p:cNvPr id="114" name="TextBox 113"/>
            <p:cNvSpPr txBox="1"/>
            <p:nvPr/>
          </p:nvSpPr>
          <p:spPr>
            <a:xfrm>
              <a:off x="343620" y="4673896"/>
              <a:ext cx="1294328" cy="223527"/>
            </a:xfrm>
            <a:prstGeom prst="rect">
              <a:avLst/>
            </a:prstGeom>
            <a:noFill/>
          </p:spPr>
          <p:txBody>
            <a:bodyPr wrap="square" rtlCol="0">
              <a:spAutoFit/>
            </a:bodyPr>
            <a:lstStyle/>
            <a:p>
              <a:pPr>
                <a:buClr>
                  <a:schemeClr val="tx2"/>
                </a:buClr>
              </a:pPr>
              <a:r>
                <a:rPr lang="en-US" sz="1000" i="1" dirty="0" smtClean="0">
                  <a:solidFill>
                    <a:schemeClr val="tx2"/>
                  </a:solidFill>
                </a:rPr>
                <a:t>IG Bonds</a:t>
              </a:r>
              <a:endParaRPr lang="en-US" sz="1000" i="1" dirty="0">
                <a:solidFill>
                  <a:schemeClr val="tx2"/>
                </a:solidFill>
              </a:endParaRPr>
            </a:p>
          </p:txBody>
        </p:sp>
        <p:sp>
          <p:nvSpPr>
            <p:cNvPr id="115" name="TextBox 114"/>
            <p:cNvSpPr txBox="1"/>
            <p:nvPr/>
          </p:nvSpPr>
          <p:spPr>
            <a:xfrm>
              <a:off x="233293" y="4462898"/>
              <a:ext cx="1791283" cy="279409"/>
            </a:xfrm>
            <a:prstGeom prst="rect">
              <a:avLst/>
            </a:prstGeom>
            <a:noFill/>
          </p:spPr>
          <p:txBody>
            <a:bodyPr wrap="square" rtlCol="0">
              <a:spAutoFit/>
            </a:bodyPr>
            <a:lstStyle/>
            <a:p>
              <a:pPr>
                <a:buClr>
                  <a:schemeClr val="tx2"/>
                </a:buClr>
              </a:pPr>
              <a:r>
                <a:rPr lang="en-US" sz="1400" dirty="0" smtClean="0">
                  <a:solidFill>
                    <a:schemeClr val="tx2"/>
                  </a:solidFill>
                </a:rPr>
                <a:t>High Yield</a:t>
              </a:r>
              <a:endParaRPr lang="en-US" sz="1400" dirty="0">
                <a:solidFill>
                  <a:schemeClr val="tx2"/>
                </a:solidFill>
              </a:endParaRPr>
            </a:p>
          </p:txBody>
        </p:sp>
        <p:sp>
          <p:nvSpPr>
            <p:cNvPr id="119" name="TextBox 118"/>
            <p:cNvSpPr txBox="1"/>
            <p:nvPr/>
          </p:nvSpPr>
          <p:spPr>
            <a:xfrm>
              <a:off x="319669" y="5089187"/>
              <a:ext cx="1159486" cy="261638"/>
            </a:xfrm>
            <a:prstGeom prst="rect">
              <a:avLst/>
            </a:prstGeom>
            <a:noFill/>
          </p:spPr>
          <p:txBody>
            <a:bodyPr wrap="square" rtlCol="0">
              <a:spAutoFit/>
            </a:bodyPr>
            <a:lstStyle/>
            <a:p>
              <a:pPr>
                <a:lnSpc>
                  <a:spcPts val="900"/>
                </a:lnSpc>
                <a:buClr>
                  <a:schemeClr val="tx2"/>
                </a:buClr>
              </a:pPr>
              <a:r>
                <a:rPr lang="en-US" sz="1050" i="1" dirty="0">
                  <a:solidFill>
                    <a:schemeClr val="tx2"/>
                  </a:solidFill>
                </a:rPr>
                <a:t>Leveraged Loans</a:t>
              </a:r>
            </a:p>
          </p:txBody>
        </p:sp>
      </p:grpSp>
      <p:sp>
        <p:nvSpPr>
          <p:cNvPr id="121" name="Right Arrow 120"/>
          <p:cNvSpPr/>
          <p:nvPr/>
        </p:nvSpPr>
        <p:spPr>
          <a:xfrm>
            <a:off x="3447613" y="3333730"/>
            <a:ext cx="2168344" cy="627545"/>
          </a:xfrm>
          <a:prstGeom prst="rightArrow">
            <a:avLst/>
          </a:prstGeom>
          <a:solidFill>
            <a:srgbClr val="7F7F7F"/>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122" name="Right Arrow 121"/>
          <p:cNvSpPr/>
          <p:nvPr/>
        </p:nvSpPr>
        <p:spPr>
          <a:xfrm>
            <a:off x="3435973" y="4925746"/>
            <a:ext cx="2168344" cy="627545"/>
          </a:xfrm>
          <a:prstGeom prst="rightArrow">
            <a:avLst/>
          </a:prstGeom>
          <a:solidFill>
            <a:srgbClr val="7F7F7F"/>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124" name="TextBox 123"/>
          <p:cNvSpPr txBox="1"/>
          <p:nvPr/>
        </p:nvSpPr>
        <p:spPr>
          <a:xfrm>
            <a:off x="6960517" y="2109080"/>
            <a:ext cx="1608414" cy="328446"/>
          </a:xfrm>
          <a:prstGeom prst="rect">
            <a:avLst/>
          </a:prstGeom>
          <a:noFill/>
        </p:spPr>
        <p:txBody>
          <a:bodyPr wrap="square" rtlCol="0">
            <a:spAutoFit/>
          </a:bodyPr>
          <a:lstStyle/>
          <a:p>
            <a:pPr>
              <a:buClr>
                <a:schemeClr val="tx2"/>
              </a:buClr>
            </a:pPr>
            <a:r>
              <a:rPr lang="en-US" sz="1600" i="1" dirty="0">
                <a:solidFill>
                  <a:schemeClr val="tx2"/>
                </a:solidFill>
              </a:rPr>
              <a:t>Hedge Funds</a:t>
            </a:r>
          </a:p>
        </p:txBody>
      </p:sp>
      <p:grpSp>
        <p:nvGrpSpPr>
          <p:cNvPr id="125" name="Group 124"/>
          <p:cNvGrpSpPr/>
          <p:nvPr/>
        </p:nvGrpSpPr>
        <p:grpSpPr>
          <a:xfrm>
            <a:off x="5817823" y="4965198"/>
            <a:ext cx="3161423" cy="1035313"/>
            <a:chOff x="277954" y="4007662"/>
            <a:chExt cx="3351629" cy="838202"/>
          </a:xfrm>
        </p:grpSpPr>
        <p:sp>
          <p:nvSpPr>
            <p:cNvPr id="127" name="TextBox 126"/>
            <p:cNvSpPr txBox="1"/>
            <p:nvPr/>
          </p:nvSpPr>
          <p:spPr>
            <a:xfrm>
              <a:off x="278557" y="4007662"/>
              <a:ext cx="1766815" cy="199344"/>
            </a:xfrm>
            <a:prstGeom prst="rect">
              <a:avLst/>
            </a:prstGeom>
            <a:noFill/>
          </p:spPr>
          <p:txBody>
            <a:bodyPr wrap="square" rtlCol="0">
              <a:spAutoFit/>
            </a:bodyPr>
            <a:lstStyle/>
            <a:p>
              <a:pPr>
                <a:buClr>
                  <a:schemeClr val="tx2"/>
                </a:buClr>
              </a:pPr>
              <a:r>
                <a:rPr lang="en-US" sz="1000" i="1" dirty="0" smtClean="0">
                  <a:solidFill>
                    <a:schemeClr val="tx2"/>
                  </a:solidFill>
                </a:rPr>
                <a:t>Livestock</a:t>
              </a:r>
              <a:endParaRPr lang="en-US" sz="1000" i="1" dirty="0">
                <a:solidFill>
                  <a:schemeClr val="tx2"/>
                </a:solidFill>
              </a:endParaRPr>
            </a:p>
          </p:txBody>
        </p:sp>
        <p:sp>
          <p:nvSpPr>
            <p:cNvPr id="128" name="TextBox 127"/>
            <p:cNvSpPr txBox="1"/>
            <p:nvPr/>
          </p:nvSpPr>
          <p:spPr>
            <a:xfrm>
              <a:off x="1792741" y="4638760"/>
              <a:ext cx="680198" cy="199344"/>
            </a:xfrm>
            <a:prstGeom prst="rect">
              <a:avLst/>
            </a:prstGeom>
            <a:noFill/>
          </p:spPr>
          <p:txBody>
            <a:bodyPr wrap="square" rtlCol="0">
              <a:spAutoFit/>
            </a:bodyPr>
            <a:lstStyle/>
            <a:p>
              <a:pPr>
                <a:buClr>
                  <a:schemeClr val="tx2"/>
                </a:buClr>
              </a:pPr>
              <a:r>
                <a:rPr lang="en-US" sz="1000" dirty="0">
                  <a:solidFill>
                    <a:schemeClr val="tx2"/>
                  </a:solidFill>
                </a:rPr>
                <a:t>Timber</a:t>
              </a:r>
            </a:p>
          </p:txBody>
        </p:sp>
        <p:sp>
          <p:nvSpPr>
            <p:cNvPr id="129" name="TextBox 128"/>
            <p:cNvSpPr txBox="1"/>
            <p:nvPr/>
          </p:nvSpPr>
          <p:spPr>
            <a:xfrm>
              <a:off x="1584344" y="4286343"/>
              <a:ext cx="2045239" cy="299016"/>
            </a:xfrm>
            <a:prstGeom prst="rect">
              <a:avLst/>
            </a:prstGeom>
            <a:noFill/>
          </p:spPr>
          <p:txBody>
            <a:bodyPr wrap="square" rtlCol="0">
              <a:spAutoFit/>
            </a:bodyPr>
            <a:lstStyle/>
            <a:p>
              <a:pPr>
                <a:buClr>
                  <a:schemeClr val="tx2"/>
                </a:buClr>
              </a:pPr>
              <a:r>
                <a:rPr lang="en-US" dirty="0" smtClean="0">
                  <a:solidFill>
                    <a:schemeClr val="tx2"/>
                  </a:solidFill>
                </a:rPr>
                <a:t>Natural Gas</a:t>
              </a:r>
              <a:endParaRPr lang="en-US" dirty="0">
                <a:solidFill>
                  <a:schemeClr val="tx2"/>
                </a:solidFill>
              </a:endParaRPr>
            </a:p>
          </p:txBody>
        </p:sp>
        <p:sp>
          <p:nvSpPr>
            <p:cNvPr id="133" name="TextBox 132"/>
            <p:cNvSpPr txBox="1"/>
            <p:nvPr/>
          </p:nvSpPr>
          <p:spPr>
            <a:xfrm>
              <a:off x="277954" y="4487332"/>
              <a:ext cx="1557937" cy="199344"/>
            </a:xfrm>
            <a:prstGeom prst="rect">
              <a:avLst/>
            </a:prstGeom>
            <a:noFill/>
          </p:spPr>
          <p:txBody>
            <a:bodyPr wrap="square" rtlCol="0">
              <a:spAutoFit/>
            </a:bodyPr>
            <a:lstStyle/>
            <a:p>
              <a:pPr>
                <a:buClr>
                  <a:schemeClr val="tx2"/>
                </a:buClr>
              </a:pPr>
              <a:r>
                <a:rPr lang="en-US" sz="1000" dirty="0" smtClean="0">
                  <a:solidFill>
                    <a:schemeClr val="tx2"/>
                  </a:solidFill>
                </a:rPr>
                <a:t>Industrial Metals</a:t>
              </a:r>
              <a:endParaRPr lang="en-US" sz="1000" dirty="0">
                <a:solidFill>
                  <a:schemeClr val="tx2"/>
                </a:solidFill>
              </a:endParaRPr>
            </a:p>
          </p:txBody>
        </p:sp>
        <p:sp>
          <p:nvSpPr>
            <p:cNvPr id="142" name="TextBox 141"/>
            <p:cNvSpPr txBox="1"/>
            <p:nvPr/>
          </p:nvSpPr>
          <p:spPr>
            <a:xfrm>
              <a:off x="570853" y="4671438"/>
              <a:ext cx="1300079" cy="174426"/>
            </a:xfrm>
            <a:prstGeom prst="rect">
              <a:avLst/>
            </a:prstGeom>
            <a:noFill/>
          </p:spPr>
          <p:txBody>
            <a:bodyPr wrap="square" rtlCol="0">
              <a:spAutoFit/>
            </a:bodyPr>
            <a:lstStyle/>
            <a:p>
              <a:pPr>
                <a:buClr>
                  <a:schemeClr val="tx2"/>
                </a:buClr>
              </a:pPr>
              <a:r>
                <a:rPr lang="en-US" sz="800" dirty="0" smtClean="0">
                  <a:solidFill>
                    <a:schemeClr val="tx2"/>
                  </a:solidFill>
                </a:rPr>
                <a:t>Precious Metals</a:t>
              </a:r>
              <a:endParaRPr lang="en-US" sz="800" dirty="0">
                <a:solidFill>
                  <a:schemeClr val="tx2"/>
                </a:solidFill>
              </a:endParaRPr>
            </a:p>
          </p:txBody>
        </p:sp>
        <p:sp>
          <p:nvSpPr>
            <p:cNvPr id="144" name="TextBox 143"/>
            <p:cNvSpPr txBox="1"/>
            <p:nvPr/>
          </p:nvSpPr>
          <p:spPr>
            <a:xfrm>
              <a:off x="495021" y="4207221"/>
              <a:ext cx="1658216" cy="249180"/>
            </a:xfrm>
            <a:prstGeom prst="rect">
              <a:avLst/>
            </a:prstGeom>
            <a:noFill/>
          </p:spPr>
          <p:txBody>
            <a:bodyPr wrap="square" rtlCol="0">
              <a:spAutoFit/>
            </a:bodyPr>
            <a:lstStyle/>
            <a:p>
              <a:pPr>
                <a:buClr>
                  <a:schemeClr val="tx2"/>
                </a:buClr>
              </a:pPr>
              <a:r>
                <a:rPr lang="en-US" sz="1400" dirty="0" smtClean="0">
                  <a:solidFill>
                    <a:schemeClr val="tx2"/>
                  </a:solidFill>
                </a:rPr>
                <a:t>Agriculture</a:t>
              </a:r>
              <a:endParaRPr lang="en-US" sz="1400" dirty="0">
                <a:solidFill>
                  <a:schemeClr val="tx2"/>
                </a:solidFill>
              </a:endParaRPr>
            </a:p>
          </p:txBody>
        </p:sp>
        <p:sp>
          <p:nvSpPr>
            <p:cNvPr id="145" name="TextBox 144"/>
            <p:cNvSpPr txBox="1"/>
            <p:nvPr/>
          </p:nvSpPr>
          <p:spPr>
            <a:xfrm>
              <a:off x="1859519" y="4053831"/>
              <a:ext cx="1381978" cy="249180"/>
            </a:xfrm>
            <a:prstGeom prst="rect">
              <a:avLst/>
            </a:prstGeom>
            <a:noFill/>
          </p:spPr>
          <p:txBody>
            <a:bodyPr wrap="square" rtlCol="0">
              <a:spAutoFit/>
            </a:bodyPr>
            <a:lstStyle/>
            <a:p>
              <a:pPr>
                <a:buClr>
                  <a:schemeClr val="tx2"/>
                </a:buClr>
              </a:pPr>
              <a:r>
                <a:rPr lang="en-US" sz="1400" b="1" dirty="0" smtClean="0">
                  <a:solidFill>
                    <a:schemeClr val="tx2"/>
                  </a:solidFill>
                </a:rPr>
                <a:t>Energy</a:t>
              </a:r>
              <a:endParaRPr lang="en-US" sz="1400" b="1" dirty="0">
                <a:solidFill>
                  <a:schemeClr val="tx2"/>
                </a:solidFill>
              </a:endParaRPr>
            </a:p>
          </p:txBody>
        </p:sp>
      </p:grpSp>
      <p:sp>
        <p:nvSpPr>
          <p:cNvPr id="154" name="Freeform 153"/>
          <p:cNvSpPr/>
          <p:nvPr/>
        </p:nvSpPr>
        <p:spPr>
          <a:xfrm>
            <a:off x="6650182" y="1780155"/>
            <a:ext cx="2329064" cy="1731838"/>
          </a:xfrm>
          <a:custGeom>
            <a:avLst/>
            <a:gdLst>
              <a:gd name="connsiteX0" fmla="*/ 0 w 2329064"/>
              <a:gd name="connsiteY0" fmla="*/ 36770 h 1731838"/>
              <a:gd name="connsiteX1" fmla="*/ 1638795 w 2329064"/>
              <a:gd name="connsiteY1" fmla="*/ 179274 h 1731838"/>
              <a:gd name="connsiteX2" fmla="*/ 771896 w 2329064"/>
              <a:gd name="connsiteY2" fmla="*/ 1438058 h 1731838"/>
              <a:gd name="connsiteX3" fmla="*/ 2327563 w 2329064"/>
              <a:gd name="connsiteY3" fmla="*/ 1402432 h 1731838"/>
              <a:gd name="connsiteX4" fmla="*/ 439387 w 2329064"/>
              <a:gd name="connsiteY4" fmla="*/ 1723066 h 1731838"/>
              <a:gd name="connsiteX5" fmla="*/ 2018805 w 2329064"/>
              <a:gd name="connsiteY5" fmla="*/ 998671 h 1731838"/>
              <a:gd name="connsiteX6" fmla="*/ 2018805 w 2329064"/>
              <a:gd name="connsiteY6" fmla="*/ 1046172 h 173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9064" h="1731838">
                <a:moveTo>
                  <a:pt x="0" y="36770"/>
                </a:moveTo>
                <a:cubicBezTo>
                  <a:pt x="755073" y="-8752"/>
                  <a:pt x="1510146" y="-54274"/>
                  <a:pt x="1638795" y="179274"/>
                </a:cubicBezTo>
                <a:cubicBezTo>
                  <a:pt x="1767444" y="412822"/>
                  <a:pt x="657101" y="1234198"/>
                  <a:pt x="771896" y="1438058"/>
                </a:cubicBezTo>
                <a:cubicBezTo>
                  <a:pt x="886691" y="1641918"/>
                  <a:pt x="2382981" y="1354931"/>
                  <a:pt x="2327563" y="1402432"/>
                </a:cubicBezTo>
                <a:cubicBezTo>
                  <a:pt x="2272145" y="1449933"/>
                  <a:pt x="490847" y="1790360"/>
                  <a:pt x="439387" y="1723066"/>
                </a:cubicBezTo>
                <a:cubicBezTo>
                  <a:pt x="387927" y="1655773"/>
                  <a:pt x="1755569" y="1111487"/>
                  <a:pt x="2018805" y="998671"/>
                </a:cubicBezTo>
                <a:cubicBezTo>
                  <a:pt x="2282041" y="885855"/>
                  <a:pt x="2150423" y="966013"/>
                  <a:pt x="2018805" y="1046172"/>
                </a:cubicBezTo>
              </a:path>
            </a:pathLst>
          </a:custGeom>
          <a:noFill/>
          <a:ln w="9525" cap="flat" cmpd="sng" algn="ctr">
            <a:noFill/>
            <a:prstDash val="solid"/>
          </a:ln>
          <a:effectLst/>
        </p:spPr>
        <p:txBody>
          <a:bodyPr rtlCol="0" anchor="ctr"/>
          <a:lstStyle/>
          <a:p>
            <a:pPr algn="ctr"/>
            <a:endParaRPr lang="en-US"/>
          </a:p>
        </p:txBody>
      </p:sp>
      <p:sp>
        <p:nvSpPr>
          <p:cNvPr id="160" name="Freeform 159"/>
          <p:cNvSpPr/>
          <p:nvPr/>
        </p:nvSpPr>
        <p:spPr>
          <a:xfrm>
            <a:off x="6828230" y="1611235"/>
            <a:ext cx="1758168" cy="1635228"/>
          </a:xfrm>
          <a:custGeom>
            <a:avLst/>
            <a:gdLst>
              <a:gd name="connsiteX0" fmla="*/ 169594 w 1758168"/>
              <a:gd name="connsiteY0" fmla="*/ 609450 h 1635228"/>
              <a:gd name="connsiteX1" fmla="*/ 383350 w 1758168"/>
              <a:gd name="connsiteY1" fmla="*/ 122562 h 1635228"/>
              <a:gd name="connsiteX2" fmla="*/ 1582758 w 1758168"/>
              <a:gd name="connsiteY2" fmla="*/ 122562 h 1635228"/>
              <a:gd name="connsiteX3" fmla="*/ 1594633 w 1758168"/>
              <a:gd name="connsiteY3" fmla="*/ 1500099 h 1635228"/>
              <a:gd name="connsiteX4" fmla="*/ 98342 w 1758168"/>
              <a:gd name="connsiteY4" fmla="*/ 1488224 h 1635228"/>
              <a:gd name="connsiteX5" fmla="*/ 169594 w 1758168"/>
              <a:gd name="connsiteY5" fmla="*/ 609450 h 1635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8168" h="1635228">
                <a:moveTo>
                  <a:pt x="169594" y="609450"/>
                </a:moveTo>
                <a:cubicBezTo>
                  <a:pt x="217095" y="381840"/>
                  <a:pt x="147823" y="203710"/>
                  <a:pt x="383350" y="122562"/>
                </a:cubicBezTo>
                <a:cubicBezTo>
                  <a:pt x="618877" y="41414"/>
                  <a:pt x="1380878" y="-107027"/>
                  <a:pt x="1582758" y="122562"/>
                </a:cubicBezTo>
                <a:cubicBezTo>
                  <a:pt x="1784638" y="352151"/>
                  <a:pt x="1842036" y="1272489"/>
                  <a:pt x="1594633" y="1500099"/>
                </a:cubicBezTo>
                <a:cubicBezTo>
                  <a:pt x="1347230" y="1727709"/>
                  <a:pt x="335849" y="1628749"/>
                  <a:pt x="98342" y="1488224"/>
                </a:cubicBezTo>
                <a:cubicBezTo>
                  <a:pt x="-139165" y="1347699"/>
                  <a:pt x="122093" y="837060"/>
                  <a:pt x="169594" y="609450"/>
                </a:cubicBezTo>
                <a:close/>
              </a:path>
            </a:pathLst>
          </a:custGeom>
          <a:no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165" name="Freeform 164"/>
          <p:cNvSpPr/>
          <p:nvPr/>
        </p:nvSpPr>
        <p:spPr>
          <a:xfrm>
            <a:off x="7062765" y="4943355"/>
            <a:ext cx="1410675" cy="433317"/>
          </a:xfrm>
          <a:custGeom>
            <a:avLst/>
            <a:gdLst>
              <a:gd name="connsiteX0" fmla="*/ 20787 w 1410675"/>
              <a:gd name="connsiteY0" fmla="*/ 213861 h 433317"/>
              <a:gd name="connsiteX1" fmla="*/ 191475 w 1410675"/>
              <a:gd name="connsiteY1" fmla="*/ 6597 h 433317"/>
              <a:gd name="connsiteX2" fmla="*/ 1410675 w 1410675"/>
              <a:gd name="connsiteY2" fmla="*/ 433317 h 433317"/>
            </a:gdLst>
            <a:ahLst/>
            <a:cxnLst>
              <a:cxn ang="0">
                <a:pos x="connsiteX0" y="connsiteY0"/>
              </a:cxn>
              <a:cxn ang="0">
                <a:pos x="connsiteX1" y="connsiteY1"/>
              </a:cxn>
              <a:cxn ang="0">
                <a:pos x="connsiteX2" y="connsiteY2"/>
              </a:cxn>
            </a:cxnLst>
            <a:rect l="l" t="t" r="r" b="b"/>
            <a:pathLst>
              <a:path w="1410675" h="433317">
                <a:moveTo>
                  <a:pt x="20787" y="213861"/>
                </a:moveTo>
                <a:cubicBezTo>
                  <a:pt x="-9693" y="91941"/>
                  <a:pt x="-40173" y="-29979"/>
                  <a:pt x="191475" y="6597"/>
                </a:cubicBezTo>
                <a:cubicBezTo>
                  <a:pt x="423123" y="43173"/>
                  <a:pt x="1410675" y="433317"/>
                  <a:pt x="1410675" y="433317"/>
                </a:cubicBezTo>
              </a:path>
            </a:pathLst>
          </a:custGeom>
          <a:noFill/>
          <a:ln w="9525" cap="flat" cmpd="sng" algn="ctr">
            <a:noFill/>
            <a:prstDash val="solid"/>
          </a:ln>
          <a:effectLst/>
        </p:spPr>
        <p:txBody>
          <a:bodyPr rtlCol="0" anchor="ctr"/>
          <a:lstStyle/>
          <a:p>
            <a:pPr algn="ctr"/>
            <a:endParaRPr lang="en-US"/>
          </a:p>
        </p:txBody>
      </p:sp>
      <p:sp>
        <p:nvSpPr>
          <p:cNvPr id="175" name="TextBox 174"/>
          <p:cNvSpPr txBox="1"/>
          <p:nvPr/>
        </p:nvSpPr>
        <p:spPr>
          <a:xfrm>
            <a:off x="6854955" y="2886186"/>
            <a:ext cx="864784" cy="218963"/>
          </a:xfrm>
          <a:prstGeom prst="rect">
            <a:avLst/>
          </a:prstGeom>
          <a:noFill/>
        </p:spPr>
        <p:txBody>
          <a:bodyPr wrap="square" rtlCol="0">
            <a:spAutoFit/>
          </a:bodyPr>
          <a:lstStyle/>
          <a:p>
            <a:pPr>
              <a:buClr>
                <a:schemeClr val="tx2"/>
              </a:buClr>
            </a:pPr>
            <a:r>
              <a:rPr lang="en-US" sz="800" dirty="0" smtClean="0">
                <a:solidFill>
                  <a:schemeClr val="tx2"/>
                </a:solidFill>
              </a:rPr>
              <a:t>Agriculture</a:t>
            </a:r>
            <a:endParaRPr lang="en-US" sz="800" dirty="0">
              <a:solidFill>
                <a:schemeClr val="tx2"/>
              </a:solidFill>
            </a:endParaRPr>
          </a:p>
        </p:txBody>
      </p:sp>
      <p:sp>
        <p:nvSpPr>
          <p:cNvPr id="177" name="Oval 176"/>
          <p:cNvSpPr/>
          <p:nvPr/>
        </p:nvSpPr>
        <p:spPr>
          <a:xfrm>
            <a:off x="6975245" y="1635407"/>
            <a:ext cx="1421580" cy="1217773"/>
          </a:xfrm>
          <a:prstGeom prst="ellipse">
            <a:avLst/>
          </a:prstGeom>
          <a:solidFill>
            <a:srgbClr val="D9D9D9">
              <a:alpha val="50196"/>
            </a:srgb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179" name="Oval 178"/>
          <p:cNvSpPr/>
          <p:nvPr/>
        </p:nvSpPr>
        <p:spPr>
          <a:xfrm>
            <a:off x="5840735" y="2816064"/>
            <a:ext cx="2021033" cy="414377"/>
          </a:xfrm>
          <a:prstGeom prst="ellipse">
            <a:avLst/>
          </a:prstGeom>
          <a:solidFill>
            <a:srgbClr val="D9D9D9">
              <a:alpha val="50196"/>
            </a:srgb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180" name="Oval 179"/>
          <p:cNvSpPr/>
          <p:nvPr/>
        </p:nvSpPr>
        <p:spPr>
          <a:xfrm>
            <a:off x="5630259" y="1669218"/>
            <a:ext cx="1312792" cy="1142225"/>
          </a:xfrm>
          <a:prstGeom prst="ellipse">
            <a:avLst/>
          </a:prstGeom>
          <a:solidFill>
            <a:srgbClr val="D9D9D9">
              <a:alpha val="50196"/>
            </a:srgb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181" name="Oval 180"/>
          <p:cNvSpPr/>
          <p:nvPr/>
        </p:nvSpPr>
        <p:spPr>
          <a:xfrm>
            <a:off x="7050075" y="4926245"/>
            <a:ext cx="1423365" cy="851947"/>
          </a:xfrm>
          <a:prstGeom prst="ellipse">
            <a:avLst/>
          </a:prstGeom>
          <a:solidFill>
            <a:srgbClr val="D9D9D9">
              <a:alpha val="50196"/>
            </a:srgb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183" name="Oval 182"/>
          <p:cNvSpPr/>
          <p:nvPr/>
        </p:nvSpPr>
        <p:spPr>
          <a:xfrm>
            <a:off x="5648357" y="4810642"/>
            <a:ext cx="1423365" cy="801302"/>
          </a:xfrm>
          <a:prstGeom prst="ellipse">
            <a:avLst/>
          </a:prstGeom>
          <a:solidFill>
            <a:srgbClr val="D9D9D9">
              <a:alpha val="50196"/>
            </a:srgb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184" name="Oval 183"/>
          <p:cNvSpPr/>
          <p:nvPr/>
        </p:nvSpPr>
        <p:spPr>
          <a:xfrm>
            <a:off x="5734822" y="5604700"/>
            <a:ext cx="1270425" cy="432862"/>
          </a:xfrm>
          <a:prstGeom prst="ellipse">
            <a:avLst/>
          </a:prstGeom>
          <a:solidFill>
            <a:srgbClr val="D9D9D9">
              <a:alpha val="50196"/>
            </a:srgb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185" name="Oval 184"/>
          <p:cNvSpPr/>
          <p:nvPr/>
        </p:nvSpPr>
        <p:spPr>
          <a:xfrm>
            <a:off x="7182265" y="5793262"/>
            <a:ext cx="690759" cy="253443"/>
          </a:xfrm>
          <a:prstGeom prst="ellipse">
            <a:avLst/>
          </a:prstGeom>
          <a:solidFill>
            <a:srgbClr val="D9D9D9">
              <a:alpha val="50196"/>
            </a:srgb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186" name="Oval 185"/>
          <p:cNvSpPr/>
          <p:nvPr/>
        </p:nvSpPr>
        <p:spPr>
          <a:xfrm>
            <a:off x="7029527" y="3294611"/>
            <a:ext cx="1421580" cy="972946"/>
          </a:xfrm>
          <a:prstGeom prst="ellipse">
            <a:avLst/>
          </a:prstGeom>
          <a:solidFill>
            <a:srgbClr val="D9D9D9">
              <a:alpha val="50196"/>
            </a:srgb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187" name="Oval 186"/>
          <p:cNvSpPr/>
          <p:nvPr/>
        </p:nvSpPr>
        <p:spPr>
          <a:xfrm>
            <a:off x="7104544" y="4275955"/>
            <a:ext cx="846200" cy="307828"/>
          </a:xfrm>
          <a:prstGeom prst="ellipse">
            <a:avLst/>
          </a:prstGeom>
          <a:solidFill>
            <a:srgbClr val="D9D9D9">
              <a:alpha val="50196"/>
            </a:srgb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189" name="Oval 188"/>
          <p:cNvSpPr/>
          <p:nvPr/>
        </p:nvSpPr>
        <p:spPr>
          <a:xfrm>
            <a:off x="5577496" y="3279324"/>
            <a:ext cx="1365555" cy="1426093"/>
          </a:xfrm>
          <a:prstGeom prst="ellipse">
            <a:avLst/>
          </a:prstGeom>
          <a:solidFill>
            <a:srgbClr val="D9D9D9">
              <a:alpha val="50196"/>
            </a:srgb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53" name="Text Placeholder 6"/>
          <p:cNvSpPr>
            <a:spLocks noGrp="1"/>
          </p:cNvSpPr>
          <p:nvPr>
            <p:ph type="body" sz="quarter" idx="12"/>
          </p:nvPr>
        </p:nvSpPr>
        <p:spPr>
          <a:xfrm>
            <a:off x="314236" y="6249611"/>
            <a:ext cx="8494802" cy="123111"/>
          </a:xfrm>
        </p:spPr>
        <p:txBody>
          <a:bodyPr/>
          <a:lstStyle/>
          <a:p>
            <a:r>
              <a:rPr lang="en-US" dirty="0" smtClean="0"/>
              <a:t>For illustrative purposes only.</a:t>
            </a:r>
            <a:endParaRPr lang="en-US" dirty="0"/>
          </a:p>
        </p:txBody>
      </p:sp>
    </p:spTree>
    <p:extLst>
      <p:ext uri="{BB962C8B-B14F-4D97-AF65-F5344CB8AC3E}">
        <p14:creationId xmlns:p14="http://schemas.microsoft.com/office/powerpoint/2010/main" xmlns="" val="498481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4294967295"/>
          </p:nvPr>
        </p:nvSpPr>
        <p:spPr>
          <a:xfrm>
            <a:off x="315162" y="1090295"/>
            <a:ext cx="8508163" cy="4937125"/>
          </a:xfrm>
          <a:prstGeom prst="rect">
            <a:avLst/>
          </a:prstGeom>
        </p:spPr>
        <p:txBody>
          <a:bodyPr/>
          <a:lstStyle/>
          <a:p>
            <a:pPr marL="184150" lvl="1" indent="0">
              <a:buNone/>
            </a:pPr>
            <a:r>
              <a:rPr lang="en-US" sz="1400" b="1" u="sng" dirty="0" smtClean="0"/>
              <a:t>Problem:</a:t>
            </a:r>
          </a:p>
          <a:p>
            <a:pPr lvl="1"/>
            <a:r>
              <a:rPr lang="en-US" sz="1400" dirty="0" smtClean="0"/>
              <a:t>Formally, we can define the objective of the Factors to Assets mapping as follows:</a:t>
            </a:r>
          </a:p>
          <a:p>
            <a:pPr lvl="2"/>
            <a:r>
              <a:rPr lang="en-US" sz="1400" b="1" dirty="0" smtClean="0"/>
              <a:t>Given an investor-specified factor allocation (benchmark), we seek to determine a robust asset allocation that best matches this factor allocation, while respecting investor preferences (constraints). </a:t>
            </a:r>
          </a:p>
          <a:p>
            <a:pPr marL="361950" lvl="2" indent="0">
              <a:buNone/>
            </a:pPr>
            <a:endParaRPr lang="en-US" sz="1400" b="1" dirty="0" smtClean="0"/>
          </a:p>
          <a:p>
            <a:pPr marL="184150" lvl="1" indent="0">
              <a:buNone/>
            </a:pPr>
            <a:r>
              <a:rPr lang="en-US" sz="1400" b="1" u="sng" dirty="0" smtClean="0"/>
              <a:t>Optimization Framework:</a:t>
            </a:r>
          </a:p>
          <a:p>
            <a:pPr lvl="1"/>
            <a:r>
              <a:rPr lang="en-US" sz="1400" dirty="0" smtClean="0"/>
              <a:t>This corresponds to seeking to minimizing both active risk and squared exposure deviations with respect to a factor benchmark, while respecting the following constraints:</a:t>
            </a:r>
          </a:p>
          <a:p>
            <a:pPr lvl="2"/>
            <a:r>
              <a:rPr lang="en-US" sz="1400" dirty="0" smtClean="0">
                <a:solidFill>
                  <a:srgbClr val="4F4E50"/>
                </a:solidFill>
              </a:rPr>
              <a:t>Fully </a:t>
            </a:r>
            <a:r>
              <a:rPr lang="en-US" sz="1400" dirty="0">
                <a:solidFill>
                  <a:srgbClr val="4F4E50"/>
                </a:solidFill>
              </a:rPr>
              <a:t>Invested and Long-Only Constraints </a:t>
            </a:r>
            <a:r>
              <a:rPr lang="en-US" sz="1400" dirty="0" smtClean="0">
                <a:solidFill>
                  <a:srgbClr val="4F4E50"/>
                </a:solidFill>
              </a:rPr>
              <a:t>(unless solving for a completion </a:t>
            </a:r>
            <a:r>
              <a:rPr lang="en-US" sz="1400" dirty="0">
                <a:solidFill>
                  <a:srgbClr val="4F4E50"/>
                </a:solidFill>
              </a:rPr>
              <a:t>portfolio)</a:t>
            </a:r>
          </a:p>
          <a:p>
            <a:pPr lvl="2">
              <a:buClr>
                <a:srgbClr val="0079C1"/>
              </a:buClr>
            </a:pPr>
            <a:r>
              <a:rPr lang="en-US" sz="1400" dirty="0">
                <a:solidFill>
                  <a:srgbClr val="4F4E50"/>
                </a:solidFill>
              </a:rPr>
              <a:t>Minimum </a:t>
            </a:r>
            <a:r>
              <a:rPr lang="en-US" sz="1400" dirty="0" smtClean="0">
                <a:solidFill>
                  <a:srgbClr val="4F4E50"/>
                </a:solidFill>
              </a:rPr>
              <a:t>trade sizes to eliminate extremely small holdings</a:t>
            </a:r>
            <a:endParaRPr lang="en-US" sz="1400" dirty="0">
              <a:solidFill>
                <a:srgbClr val="4F4E50"/>
              </a:solidFill>
            </a:endParaRPr>
          </a:p>
          <a:p>
            <a:pPr lvl="2">
              <a:buClr>
                <a:srgbClr val="0079C1"/>
              </a:buClr>
            </a:pPr>
            <a:r>
              <a:rPr lang="en-US" sz="1400" dirty="0">
                <a:solidFill>
                  <a:srgbClr val="4F4E50"/>
                </a:solidFill>
              </a:rPr>
              <a:t>Estimated expense ratios for each asset class</a:t>
            </a:r>
          </a:p>
          <a:p>
            <a:pPr lvl="2">
              <a:buClr>
                <a:srgbClr val="0079C1"/>
              </a:buClr>
            </a:pPr>
            <a:r>
              <a:rPr lang="en-US" sz="1400" dirty="0">
                <a:solidFill>
                  <a:srgbClr val="4F4E50"/>
                </a:solidFill>
              </a:rPr>
              <a:t>Asset class constraints</a:t>
            </a:r>
          </a:p>
          <a:p>
            <a:pPr lvl="2">
              <a:buClr>
                <a:srgbClr val="0079C1"/>
              </a:buClr>
            </a:pPr>
            <a:r>
              <a:rPr lang="en-US" sz="1400" dirty="0" smtClean="0">
                <a:solidFill>
                  <a:srgbClr val="4F4E50"/>
                </a:solidFill>
              </a:rPr>
              <a:t>Liquidity tiers</a:t>
            </a:r>
            <a:endParaRPr lang="en-US" sz="1400" dirty="0">
              <a:solidFill>
                <a:srgbClr val="4F4E50"/>
              </a:solidFill>
            </a:endParaRPr>
          </a:p>
          <a:p>
            <a:pPr lvl="2">
              <a:buClr>
                <a:srgbClr val="0079C1"/>
              </a:buClr>
            </a:pPr>
            <a:r>
              <a:rPr lang="en-US" sz="1400" dirty="0">
                <a:solidFill>
                  <a:srgbClr val="4F4E50"/>
                </a:solidFill>
              </a:rPr>
              <a:t>Turnover (for completion portfolios</a:t>
            </a:r>
            <a:r>
              <a:rPr lang="en-US" sz="1400" dirty="0" smtClean="0">
                <a:solidFill>
                  <a:srgbClr val="4F4E50"/>
                </a:solidFill>
              </a:rPr>
              <a:t>)</a:t>
            </a:r>
            <a:endParaRPr lang="en-US" sz="1400" dirty="0" smtClean="0"/>
          </a:p>
          <a:p>
            <a:pPr lvl="1"/>
            <a:endParaRPr lang="en-US" dirty="0" smtClean="0"/>
          </a:p>
          <a:p>
            <a:pPr lvl="2"/>
            <a:endParaRPr lang="en-US" b="0" dirty="0" smtClean="0"/>
          </a:p>
          <a:p>
            <a:pPr marL="184150" lvl="1" indent="0">
              <a:buNone/>
            </a:pPr>
            <a:endParaRPr lang="en-US" b="0" dirty="0"/>
          </a:p>
        </p:txBody>
      </p:sp>
      <p:sp>
        <p:nvSpPr>
          <p:cNvPr id="9" name="Title 8"/>
          <p:cNvSpPr>
            <a:spLocks noGrp="1"/>
          </p:cNvSpPr>
          <p:nvPr>
            <p:ph type="title"/>
          </p:nvPr>
        </p:nvSpPr>
        <p:spPr/>
        <p:txBody>
          <a:bodyPr/>
          <a:lstStyle/>
          <a:p>
            <a:r>
              <a:rPr lang="en-GB" dirty="0" smtClean="0"/>
              <a:t>Factors to Assets: Optimization Procedure</a:t>
            </a:r>
            <a:endParaRPr lang="en-GB" dirty="0"/>
          </a:p>
        </p:txBody>
      </p:sp>
      <p:sp>
        <p:nvSpPr>
          <p:cNvPr id="22" name="Rectangle 21"/>
          <p:cNvSpPr/>
          <p:nvPr/>
        </p:nvSpPr>
        <p:spPr>
          <a:xfrm>
            <a:off x="468570" y="4800753"/>
            <a:ext cx="7987532" cy="276999"/>
          </a:xfrm>
          <a:prstGeom prst="rect">
            <a:avLst/>
          </a:prstGeom>
        </p:spPr>
        <p:txBody>
          <a:bodyPr wrap="square">
            <a:spAutoFit/>
          </a:bodyPr>
          <a:lstStyle/>
          <a:p>
            <a:pPr>
              <a:buClr>
                <a:schemeClr val="tx2"/>
              </a:buClr>
            </a:pPr>
            <a:endParaRPr lang="en-GB" sz="1200" dirty="0">
              <a:solidFill>
                <a:schemeClr val="tx1">
                  <a:lumMod val="65000"/>
                  <a:lumOff val="35000"/>
                </a:schemeClr>
              </a:solidFill>
            </a:endParaRPr>
          </a:p>
        </p:txBody>
      </p:sp>
      <p:sp>
        <p:nvSpPr>
          <p:cNvPr id="2" name="Slide Number Placeholder 1"/>
          <p:cNvSpPr>
            <a:spLocks noGrp="1"/>
          </p:cNvSpPr>
          <p:nvPr>
            <p:ph type="sldNum" sz="quarter" idx="13"/>
          </p:nvPr>
        </p:nvSpPr>
        <p:spPr/>
        <p:txBody>
          <a:bodyPr/>
          <a:lstStyle/>
          <a:p>
            <a:fld id="{C0531ADF-2191-45C5-9D71-08764BF86A6F}" type="slidenum">
              <a:rPr lang="en-GB" smtClean="0"/>
              <a:pPr/>
              <a:t>21</a:t>
            </a:fld>
            <a:endParaRPr lang="en-GB"/>
          </a:p>
        </p:txBody>
      </p:sp>
    </p:spTree>
    <p:extLst>
      <p:ext uri="{BB962C8B-B14F-4D97-AF65-F5344CB8AC3E}">
        <p14:creationId xmlns:p14="http://schemas.microsoft.com/office/powerpoint/2010/main" xmlns="" val="417828808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54" y="162593"/>
            <a:ext cx="8653946" cy="596469"/>
          </a:xfrm>
        </p:spPr>
        <p:txBody>
          <a:bodyPr/>
          <a:lstStyle/>
          <a:p>
            <a:r>
              <a:rPr lang="en-US" dirty="0" smtClean="0"/>
              <a:t>Empirical Results: Investment Universe</a:t>
            </a:r>
            <a:endParaRPr lang="en-US" dirty="0"/>
          </a:p>
        </p:txBody>
      </p:sp>
      <p:sp>
        <p:nvSpPr>
          <p:cNvPr id="4" name="Content Placeholder 3"/>
          <p:cNvSpPr>
            <a:spLocks noGrp="1"/>
          </p:cNvSpPr>
          <p:nvPr>
            <p:ph sz="quarter" idx="11"/>
          </p:nvPr>
        </p:nvSpPr>
        <p:spPr>
          <a:xfrm>
            <a:off x="308580" y="1091103"/>
            <a:ext cx="4474435" cy="4937542"/>
          </a:xfrm>
        </p:spPr>
        <p:txBody>
          <a:bodyPr/>
          <a:lstStyle/>
          <a:p>
            <a:pPr lvl="1"/>
            <a:r>
              <a:rPr lang="en-US" sz="1400" dirty="0" smtClean="0"/>
              <a:t>We define our investment universe to consist of </a:t>
            </a:r>
            <a:r>
              <a:rPr lang="en-US" sz="1400" b="1" dirty="0" smtClean="0"/>
              <a:t>15 asset classes </a:t>
            </a:r>
          </a:p>
          <a:p>
            <a:pPr lvl="2"/>
            <a:r>
              <a:rPr lang="en-US" sz="1400" dirty="0" smtClean="0"/>
              <a:t>Public market assets are </a:t>
            </a:r>
            <a:r>
              <a:rPr lang="en-US" sz="1400" dirty="0" err="1" smtClean="0"/>
              <a:t>proxied</a:t>
            </a:r>
            <a:r>
              <a:rPr lang="en-US" sz="1400" dirty="0" smtClean="0"/>
              <a:t> to investable indices</a:t>
            </a:r>
          </a:p>
          <a:p>
            <a:pPr lvl="2"/>
            <a:r>
              <a:rPr lang="en-US" sz="1400" dirty="0" smtClean="0"/>
              <a:t>Private assets are represented using model portfolios</a:t>
            </a:r>
          </a:p>
          <a:p>
            <a:pPr lvl="3"/>
            <a:r>
              <a:rPr lang="en-US" sz="1400" dirty="0" smtClean="0"/>
              <a:t>Mapped to publicly traded asset classes after adjusting for characteristics specific to private asset classes (e.g., leverage, idiosyncratic risk, etc.)</a:t>
            </a:r>
          </a:p>
          <a:p>
            <a:pPr lvl="1"/>
            <a:r>
              <a:rPr lang="en-US" sz="1400" dirty="0" smtClean="0"/>
              <a:t>To estimate macro factor exposures, we use a constrained, stepwise regression of asset returns onto macro factors</a:t>
            </a:r>
          </a:p>
          <a:p>
            <a:pPr lvl="2"/>
            <a:r>
              <a:rPr lang="en-US" sz="1400" dirty="0" smtClean="0"/>
              <a:t>Constraints are informed by </a:t>
            </a:r>
            <a:r>
              <a:rPr lang="en-US" sz="1400" b="1" dirty="0" smtClean="0"/>
              <a:t>economic priors</a:t>
            </a:r>
          </a:p>
          <a:p>
            <a:pPr lvl="3"/>
            <a:r>
              <a:rPr lang="en-US" sz="1400" dirty="0" smtClean="0"/>
              <a:t>E.g., government bonds are most affected by changes in inflation and real rates, and should not be exposed to other factors</a:t>
            </a:r>
          </a:p>
        </p:txBody>
      </p:sp>
      <p:graphicFrame>
        <p:nvGraphicFramePr>
          <p:cNvPr id="6" name="Table 5"/>
          <p:cNvGraphicFramePr>
            <a:graphicFrameLocks noGrp="1"/>
          </p:cNvGraphicFramePr>
          <p:nvPr>
            <p:extLst>
              <p:ext uri="{D42A27DB-BD31-4B8C-83A1-F6EECF244321}">
                <p14:modId xmlns:p14="http://schemas.microsoft.com/office/powerpoint/2010/main" xmlns="" val="2925469173"/>
              </p:ext>
            </p:extLst>
          </p:nvPr>
        </p:nvGraphicFramePr>
        <p:xfrm>
          <a:off x="5077605" y="1091103"/>
          <a:ext cx="3636548" cy="2754066"/>
        </p:xfrm>
        <a:graphic>
          <a:graphicData uri="http://schemas.openxmlformats.org/drawingml/2006/table">
            <a:tbl>
              <a:tblPr firstRow="1" firstCol="1" bandRow="1"/>
              <a:tblGrid>
                <a:gridCol w="1475355"/>
                <a:gridCol w="2161193"/>
              </a:tblGrid>
              <a:tr h="166960">
                <a:tc>
                  <a:txBody>
                    <a:bodyPr/>
                    <a:lstStyle/>
                    <a:p>
                      <a:pPr marL="0" marR="0" algn="ctr">
                        <a:spcBef>
                          <a:spcPts val="0"/>
                        </a:spcBef>
                        <a:spcAft>
                          <a:spcPts val="0"/>
                        </a:spcAft>
                      </a:pPr>
                      <a:r>
                        <a:rPr lang="en-US" sz="900" b="1" dirty="0">
                          <a:solidFill>
                            <a:srgbClr val="FFFFFF"/>
                          </a:solidFill>
                          <a:effectLst/>
                          <a:latin typeface="Arial" panose="020B0604020202020204" pitchFamily="34" charset="0"/>
                          <a:ea typeface="Times New Roman" panose="02020603050405020304" pitchFamily="18" charset="0"/>
                          <a:cs typeface="Arial" panose="020B0604020202020204" pitchFamily="34" charset="0"/>
                        </a:rPr>
                        <a:t>Asset Class</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5A91"/>
                    </a:solidFill>
                  </a:tcPr>
                </a:tc>
                <a:tc>
                  <a:txBody>
                    <a:bodyPr/>
                    <a:lstStyle/>
                    <a:p>
                      <a:pPr marL="0" marR="0" algn="ctr">
                        <a:spcBef>
                          <a:spcPts val="0"/>
                        </a:spcBef>
                        <a:spcAft>
                          <a:spcPts val="0"/>
                        </a:spcAft>
                      </a:pPr>
                      <a:r>
                        <a:rPr lang="en-US" sz="900" b="1">
                          <a:solidFill>
                            <a:srgbClr val="FFFFFF"/>
                          </a:solidFill>
                          <a:effectLst/>
                          <a:latin typeface="Arial" panose="020B0604020202020204" pitchFamily="34" charset="0"/>
                          <a:ea typeface="Times New Roman" panose="02020603050405020304" pitchFamily="18" charset="0"/>
                          <a:cs typeface="Arial" panose="020B0604020202020204" pitchFamily="34" charset="0"/>
                        </a:rPr>
                        <a:t>Index Proxy</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5A91"/>
                    </a:solidFill>
                  </a:tcPr>
                </a:tc>
              </a:tr>
              <a:tr h="186284">
                <a:tc>
                  <a:txBody>
                    <a:bodyPr/>
                    <a:lstStyle/>
                    <a:p>
                      <a:pPr marL="0" marR="0" algn="just">
                        <a:spcBef>
                          <a:spcPts val="0"/>
                        </a:spcBef>
                        <a:spcAft>
                          <a:spcPts val="0"/>
                        </a:spcAft>
                      </a:pPr>
                      <a:r>
                        <a:rPr lang="en-US" sz="900">
                          <a:solidFill>
                            <a:srgbClr val="000000"/>
                          </a:solidFill>
                          <a:effectLst/>
                          <a:latin typeface="Arial" panose="020B0604020202020204" pitchFamily="34" charset="0"/>
                          <a:ea typeface="Times New Roman" panose="02020603050405020304" pitchFamily="18" charset="0"/>
                          <a:cs typeface="Arial" panose="020B0604020202020204" pitchFamily="34" charset="0"/>
                        </a:rPr>
                        <a:t>US Large Cap</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spcBef>
                          <a:spcPts val="0"/>
                        </a:spcBef>
                        <a:spcAft>
                          <a:spcPts val="0"/>
                        </a:spcAft>
                      </a:pPr>
                      <a:r>
                        <a:rPr lang="en-US" sz="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S&amp;P 500 </a:t>
                      </a:r>
                      <a:r>
                        <a:rPr lang="en-US" sz="900" dirty="0" smtClean="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Index</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r>
              <a:tr h="166960">
                <a:tc>
                  <a:txBody>
                    <a:bodyPr/>
                    <a:lstStyle/>
                    <a:p>
                      <a:pPr marL="0" marR="0">
                        <a:spcBef>
                          <a:spcPts val="0"/>
                        </a:spcBef>
                        <a:spcAft>
                          <a:spcPts val="0"/>
                        </a:spcAft>
                      </a:pPr>
                      <a:r>
                        <a:rPr lang="en-US" sz="900">
                          <a:solidFill>
                            <a:srgbClr val="000000"/>
                          </a:solidFill>
                          <a:effectLst/>
                          <a:latin typeface="Arial" panose="020B0604020202020204" pitchFamily="34" charset="0"/>
                          <a:ea typeface="Times New Roman" panose="02020603050405020304" pitchFamily="18" charset="0"/>
                          <a:cs typeface="Arial" panose="020B0604020202020204" pitchFamily="34" charset="0"/>
                        </a:rPr>
                        <a:t>US Small Cap</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spcBef>
                          <a:spcPts val="0"/>
                        </a:spcBef>
                        <a:spcAft>
                          <a:spcPts val="0"/>
                        </a:spcAft>
                      </a:pPr>
                      <a:r>
                        <a:rPr lang="en-US" sz="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Russell </a:t>
                      </a:r>
                      <a:r>
                        <a:rPr lang="en-US" sz="900" dirty="0" smtClean="0">
                          <a:solidFill>
                            <a:srgbClr val="000000"/>
                          </a:solidFill>
                          <a:effectLst/>
                          <a:latin typeface="Arial" panose="020B0604020202020204" pitchFamily="34" charset="0"/>
                          <a:ea typeface="Times New Roman" panose="02020603050405020304" pitchFamily="18" charset="0"/>
                          <a:cs typeface="Arial" panose="020B0604020202020204" pitchFamily="34" charset="0"/>
                        </a:rPr>
                        <a:t>2000 Index</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r>
              <a:tr h="166960">
                <a:tc>
                  <a:txBody>
                    <a:bodyPr/>
                    <a:lstStyle/>
                    <a:p>
                      <a:pPr marL="0" marR="0">
                        <a:spcBef>
                          <a:spcPts val="0"/>
                        </a:spcBef>
                        <a:spcAft>
                          <a:spcPts val="0"/>
                        </a:spcAft>
                      </a:pPr>
                      <a:r>
                        <a:rPr lang="en-US" sz="90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Int'l Developed Equity</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spcBef>
                          <a:spcPts val="0"/>
                        </a:spcBef>
                        <a:spcAft>
                          <a:spcPts val="0"/>
                        </a:spcAft>
                      </a:pPr>
                      <a:r>
                        <a:rPr lang="en-US" sz="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MSCI World </a:t>
                      </a:r>
                      <a:r>
                        <a:rPr lang="en-US" sz="900" dirty="0" smtClean="0">
                          <a:solidFill>
                            <a:srgbClr val="000000"/>
                          </a:solidFill>
                          <a:effectLst/>
                          <a:latin typeface="Arial" panose="020B0604020202020204" pitchFamily="34" charset="0"/>
                          <a:ea typeface="Times New Roman" panose="02020603050405020304" pitchFamily="18" charset="0"/>
                          <a:cs typeface="Arial" panose="020B0604020202020204" pitchFamily="34" charset="0"/>
                        </a:rPr>
                        <a:t>Ex-US Index</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r>
              <a:tr h="166960">
                <a:tc>
                  <a:txBody>
                    <a:bodyPr/>
                    <a:lstStyle/>
                    <a:p>
                      <a:pPr marL="0" marR="0">
                        <a:spcBef>
                          <a:spcPts val="0"/>
                        </a:spcBef>
                        <a:spcAft>
                          <a:spcPts val="0"/>
                        </a:spcAft>
                      </a:pPr>
                      <a:r>
                        <a:rPr lang="en-US" sz="900">
                          <a:solidFill>
                            <a:srgbClr val="000000"/>
                          </a:solidFill>
                          <a:effectLst/>
                          <a:latin typeface="Arial" panose="020B0604020202020204" pitchFamily="34" charset="0"/>
                          <a:ea typeface="Times New Roman" panose="02020603050405020304" pitchFamily="18" charset="0"/>
                          <a:cs typeface="Arial" panose="020B0604020202020204" pitchFamily="34" charset="0"/>
                        </a:rPr>
                        <a:t>EM Equity</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spcBef>
                          <a:spcPts val="0"/>
                        </a:spcBef>
                        <a:spcAft>
                          <a:spcPts val="0"/>
                        </a:spcAft>
                      </a:pPr>
                      <a:r>
                        <a:rPr lang="en-US" sz="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MSCI Emerging </a:t>
                      </a:r>
                      <a:r>
                        <a:rPr lang="en-US" sz="900" dirty="0" smtClean="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Markets Index</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r>
              <a:tr h="166960">
                <a:tc>
                  <a:txBody>
                    <a:bodyPr/>
                    <a:lstStyle/>
                    <a:p>
                      <a:pPr marL="0" marR="0">
                        <a:spcBef>
                          <a:spcPts val="0"/>
                        </a:spcBef>
                        <a:spcAft>
                          <a:spcPts val="0"/>
                        </a:spcAft>
                      </a:pPr>
                      <a:r>
                        <a:rPr lang="en-US" sz="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Treasuries</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spcBef>
                          <a:spcPts val="0"/>
                        </a:spcBef>
                        <a:spcAft>
                          <a:spcPts val="0"/>
                        </a:spcAft>
                      </a:pPr>
                      <a:r>
                        <a:rPr lang="en-US" sz="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Barclays </a:t>
                      </a:r>
                      <a:r>
                        <a:rPr lang="en-US" sz="900" dirty="0" smtClean="0">
                          <a:solidFill>
                            <a:srgbClr val="000000"/>
                          </a:solidFill>
                          <a:effectLst/>
                          <a:latin typeface="Arial" panose="020B0604020202020204" pitchFamily="34" charset="0"/>
                          <a:ea typeface="Times New Roman" panose="02020603050405020304" pitchFamily="18" charset="0"/>
                          <a:cs typeface="Arial" panose="020B0604020202020204" pitchFamily="34" charset="0"/>
                        </a:rPr>
                        <a:t>Treasury Index</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r>
              <a:tr h="217975">
                <a:tc>
                  <a:txBody>
                    <a:bodyPr/>
                    <a:lstStyle/>
                    <a:p>
                      <a:pPr marL="0" marR="0">
                        <a:spcBef>
                          <a:spcPts val="0"/>
                        </a:spcBef>
                        <a:spcAft>
                          <a:spcPts val="0"/>
                        </a:spcAft>
                      </a:pPr>
                      <a:r>
                        <a:rPr lang="en-US" sz="9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Credit</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spcBef>
                          <a:spcPts val="0"/>
                        </a:spcBef>
                        <a:spcAft>
                          <a:spcPts val="0"/>
                        </a:spcAft>
                      </a:pPr>
                      <a:r>
                        <a:rPr lang="en-US" sz="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Barclays </a:t>
                      </a:r>
                      <a:r>
                        <a:rPr lang="en-US" sz="900" dirty="0" smtClean="0">
                          <a:solidFill>
                            <a:srgbClr val="000000"/>
                          </a:solidFill>
                          <a:effectLst/>
                          <a:latin typeface="Arial" panose="020B0604020202020204" pitchFamily="34" charset="0"/>
                          <a:ea typeface="Times New Roman" panose="02020603050405020304" pitchFamily="18" charset="0"/>
                          <a:cs typeface="Arial" panose="020B0604020202020204" pitchFamily="34" charset="0"/>
                        </a:rPr>
                        <a:t>Credit Index</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r>
              <a:tr h="166960">
                <a:tc>
                  <a:txBody>
                    <a:bodyPr/>
                    <a:lstStyle/>
                    <a:p>
                      <a:pPr marL="0" marR="0">
                        <a:spcBef>
                          <a:spcPts val="0"/>
                        </a:spcBef>
                        <a:spcAft>
                          <a:spcPts val="0"/>
                        </a:spcAft>
                      </a:pPr>
                      <a:r>
                        <a:rPr lang="en-US" sz="900">
                          <a:solidFill>
                            <a:srgbClr val="000000"/>
                          </a:solidFill>
                          <a:effectLst/>
                          <a:latin typeface="Arial" panose="020B0604020202020204" pitchFamily="34" charset="0"/>
                          <a:ea typeface="Times New Roman" panose="02020603050405020304" pitchFamily="18" charset="0"/>
                          <a:cs typeface="Arial" panose="020B0604020202020204" pitchFamily="34" charset="0"/>
                        </a:rPr>
                        <a:t>TIPS </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spcBef>
                          <a:spcPts val="0"/>
                        </a:spcBef>
                        <a:spcAft>
                          <a:spcPts val="0"/>
                        </a:spcAft>
                      </a:pPr>
                      <a:r>
                        <a:rPr lang="en-US" sz="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Barclays </a:t>
                      </a:r>
                      <a:r>
                        <a:rPr lang="en-US" sz="900" dirty="0" smtClean="0">
                          <a:solidFill>
                            <a:srgbClr val="000000"/>
                          </a:solidFill>
                          <a:effectLst/>
                          <a:latin typeface="Arial" panose="020B0604020202020204" pitchFamily="34" charset="0"/>
                          <a:ea typeface="Times New Roman" panose="02020603050405020304" pitchFamily="18" charset="0"/>
                          <a:cs typeface="Arial" panose="020B0604020202020204" pitchFamily="34" charset="0"/>
                        </a:rPr>
                        <a:t>TIPS Index</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r>
              <a:tr h="166960">
                <a:tc>
                  <a:txBody>
                    <a:bodyPr/>
                    <a:lstStyle/>
                    <a:p>
                      <a:pPr marL="0" marR="0">
                        <a:spcBef>
                          <a:spcPts val="0"/>
                        </a:spcBef>
                        <a:spcAft>
                          <a:spcPts val="0"/>
                        </a:spcAft>
                      </a:pPr>
                      <a:r>
                        <a:rPr lang="en-US" sz="900">
                          <a:solidFill>
                            <a:srgbClr val="000000"/>
                          </a:solidFill>
                          <a:effectLst/>
                          <a:latin typeface="Arial" panose="020B0604020202020204" pitchFamily="34" charset="0"/>
                          <a:ea typeface="Times New Roman" panose="02020603050405020304" pitchFamily="18" charset="0"/>
                          <a:cs typeface="Arial" panose="020B0604020202020204" pitchFamily="34" charset="0"/>
                        </a:rPr>
                        <a:t>EM Fixed Income</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spcBef>
                          <a:spcPts val="0"/>
                        </a:spcBef>
                        <a:spcAft>
                          <a:spcPts val="0"/>
                        </a:spcAft>
                      </a:pPr>
                      <a:r>
                        <a:rPr lang="en-US" sz="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JP Morgan </a:t>
                      </a:r>
                      <a:r>
                        <a:rPr lang="en-US" sz="900" dirty="0" smtClean="0">
                          <a:solidFill>
                            <a:srgbClr val="000000"/>
                          </a:solidFill>
                          <a:effectLst/>
                          <a:latin typeface="Arial" panose="020B0604020202020204" pitchFamily="34" charset="0"/>
                          <a:ea typeface="Times New Roman" panose="02020603050405020304" pitchFamily="18" charset="0"/>
                          <a:cs typeface="Arial" panose="020B0604020202020204" pitchFamily="34" charset="0"/>
                        </a:rPr>
                        <a:t>EMBI</a:t>
                      </a:r>
                      <a:r>
                        <a:rPr lang="en-US" sz="900" baseline="0" dirty="0" smtClean="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Index</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r>
              <a:tr h="166960">
                <a:tc>
                  <a:txBody>
                    <a:bodyPr/>
                    <a:lstStyle/>
                    <a:p>
                      <a:pPr marL="0" marR="0">
                        <a:spcBef>
                          <a:spcPts val="0"/>
                        </a:spcBef>
                        <a:spcAft>
                          <a:spcPts val="0"/>
                        </a:spcAft>
                      </a:pPr>
                      <a:r>
                        <a:rPr lang="en-US" sz="900">
                          <a:solidFill>
                            <a:srgbClr val="000000"/>
                          </a:solidFill>
                          <a:effectLst/>
                          <a:latin typeface="Arial" panose="020B0604020202020204" pitchFamily="34" charset="0"/>
                          <a:ea typeface="Times New Roman" panose="02020603050405020304" pitchFamily="18" charset="0"/>
                          <a:cs typeface="Arial" panose="020B0604020202020204" pitchFamily="34" charset="0"/>
                        </a:rPr>
                        <a:t>High Yield</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spcBef>
                          <a:spcPts val="0"/>
                        </a:spcBef>
                        <a:spcAft>
                          <a:spcPts val="0"/>
                        </a:spcAft>
                      </a:pPr>
                      <a:r>
                        <a:rPr lang="en-US" sz="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Barclays High </a:t>
                      </a:r>
                      <a:r>
                        <a:rPr lang="en-US" sz="900" dirty="0" smtClean="0">
                          <a:solidFill>
                            <a:srgbClr val="000000"/>
                          </a:solidFill>
                          <a:effectLst/>
                          <a:latin typeface="Arial" panose="020B0604020202020204" pitchFamily="34" charset="0"/>
                          <a:ea typeface="Times New Roman" panose="02020603050405020304" pitchFamily="18" charset="0"/>
                          <a:cs typeface="Arial" panose="020B0604020202020204" pitchFamily="34" charset="0"/>
                        </a:rPr>
                        <a:t>Yield Index</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r>
              <a:tr h="166960">
                <a:tc>
                  <a:txBody>
                    <a:bodyPr/>
                    <a:lstStyle/>
                    <a:p>
                      <a:pPr marL="0" marR="0">
                        <a:spcBef>
                          <a:spcPts val="0"/>
                        </a:spcBef>
                        <a:spcAft>
                          <a:spcPts val="0"/>
                        </a:spcAft>
                      </a:pPr>
                      <a:r>
                        <a:rPr lang="en-US" sz="9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Commodities</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spcBef>
                          <a:spcPts val="0"/>
                        </a:spcBef>
                        <a:spcAft>
                          <a:spcPts val="0"/>
                        </a:spcAft>
                      </a:pPr>
                      <a:r>
                        <a:rPr lang="en-US" sz="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S&amp;P GSCI </a:t>
                      </a:r>
                      <a:r>
                        <a:rPr lang="en-US" sz="900" dirty="0" smtClean="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Commodity Index</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r>
              <a:tr h="166960">
                <a:tc>
                  <a:txBody>
                    <a:bodyPr/>
                    <a:lstStyle/>
                    <a:p>
                      <a:pPr marL="0" marR="0">
                        <a:spcBef>
                          <a:spcPts val="0"/>
                        </a:spcBef>
                        <a:spcAft>
                          <a:spcPts val="0"/>
                        </a:spcAft>
                      </a:pPr>
                      <a:r>
                        <a:rPr lang="en-US" sz="900">
                          <a:solidFill>
                            <a:srgbClr val="000000"/>
                          </a:solidFill>
                          <a:effectLst/>
                          <a:latin typeface="Arial" panose="020B0604020202020204" pitchFamily="34" charset="0"/>
                          <a:ea typeface="Times New Roman" panose="02020603050405020304" pitchFamily="18" charset="0"/>
                          <a:cs typeface="Arial" panose="020B0604020202020204" pitchFamily="34" charset="0"/>
                        </a:rPr>
                        <a:t>Private Equity</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spcBef>
                          <a:spcPts val="0"/>
                        </a:spcBef>
                        <a:spcAft>
                          <a:spcPts val="0"/>
                        </a:spcAft>
                      </a:pPr>
                      <a:r>
                        <a:rPr lang="en-US" sz="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Model Portfolio</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r>
              <a:tr h="166960">
                <a:tc>
                  <a:txBody>
                    <a:bodyPr/>
                    <a:lstStyle/>
                    <a:p>
                      <a:pPr marL="0" marR="0">
                        <a:spcBef>
                          <a:spcPts val="0"/>
                        </a:spcBef>
                        <a:spcAft>
                          <a:spcPts val="0"/>
                        </a:spcAft>
                      </a:pPr>
                      <a:r>
                        <a:rPr lang="en-US" sz="900">
                          <a:solidFill>
                            <a:srgbClr val="000000"/>
                          </a:solidFill>
                          <a:effectLst/>
                          <a:latin typeface="Arial" panose="020B0604020202020204" pitchFamily="34" charset="0"/>
                          <a:ea typeface="Times New Roman" panose="02020603050405020304" pitchFamily="18" charset="0"/>
                          <a:cs typeface="Arial" panose="020B0604020202020204" pitchFamily="34" charset="0"/>
                        </a:rPr>
                        <a:t>Hedge Funds</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spcBef>
                          <a:spcPts val="0"/>
                        </a:spcBef>
                        <a:spcAft>
                          <a:spcPts val="0"/>
                        </a:spcAft>
                      </a:pPr>
                      <a:r>
                        <a:rPr lang="en-US" sz="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Model Portfolio</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r>
              <a:tr h="179327">
                <a:tc>
                  <a:txBody>
                    <a:bodyPr/>
                    <a:lstStyle/>
                    <a:p>
                      <a:pPr marL="0" marR="0">
                        <a:spcBef>
                          <a:spcPts val="0"/>
                        </a:spcBef>
                        <a:spcAft>
                          <a:spcPts val="0"/>
                        </a:spcAft>
                      </a:pPr>
                      <a:r>
                        <a:rPr lang="en-US" sz="900">
                          <a:solidFill>
                            <a:srgbClr val="000000"/>
                          </a:solidFill>
                          <a:effectLst/>
                          <a:latin typeface="Arial" panose="020B0604020202020204" pitchFamily="34" charset="0"/>
                          <a:ea typeface="Times New Roman" panose="02020603050405020304" pitchFamily="18" charset="0"/>
                          <a:cs typeface="Arial" panose="020B0604020202020204" pitchFamily="34" charset="0"/>
                        </a:rPr>
                        <a:t>Real Estate</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spcBef>
                          <a:spcPts val="0"/>
                        </a:spcBef>
                        <a:spcAft>
                          <a:spcPts val="0"/>
                        </a:spcAft>
                      </a:pPr>
                      <a:r>
                        <a:rPr lang="en-US" sz="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Model Portfolio</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r>
              <a:tr h="166960">
                <a:tc>
                  <a:txBody>
                    <a:bodyPr/>
                    <a:lstStyle/>
                    <a:p>
                      <a:pPr marL="0" marR="0">
                        <a:spcBef>
                          <a:spcPts val="0"/>
                        </a:spcBef>
                        <a:spcAft>
                          <a:spcPts val="0"/>
                        </a:spcAft>
                      </a:pPr>
                      <a:r>
                        <a:rPr lang="en-US" sz="90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Infrastructure</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spcBef>
                          <a:spcPts val="0"/>
                        </a:spcBef>
                        <a:spcAft>
                          <a:spcPts val="0"/>
                        </a:spcAft>
                      </a:pPr>
                      <a:r>
                        <a:rPr lang="en-US" sz="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S&amp;P Global Infrastructure Index</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r>
              <a:tr h="166960">
                <a:tc>
                  <a:txBody>
                    <a:bodyPr/>
                    <a:lstStyle/>
                    <a:p>
                      <a:pPr marL="0" marR="0">
                        <a:spcBef>
                          <a:spcPts val="0"/>
                        </a:spcBef>
                        <a:spcAft>
                          <a:spcPts val="0"/>
                        </a:spcAft>
                      </a:pPr>
                      <a:r>
                        <a:rPr lang="en-US" sz="9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Cash</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spcBef>
                          <a:spcPts val="0"/>
                        </a:spcBef>
                        <a:spcAft>
                          <a:spcPts val="0"/>
                        </a:spcAft>
                      </a:pPr>
                      <a:r>
                        <a:rPr lang="en-US" sz="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LIBOR 3 Month Index</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r>
            </a:tbl>
          </a:graphicData>
        </a:graphic>
      </p:graphicFrame>
      <p:sp>
        <p:nvSpPr>
          <p:cNvPr id="3" name="Slide Number Placeholder 2"/>
          <p:cNvSpPr>
            <a:spLocks noGrp="1"/>
          </p:cNvSpPr>
          <p:nvPr>
            <p:ph type="sldNum" sz="quarter" idx="13"/>
          </p:nvPr>
        </p:nvSpPr>
        <p:spPr/>
        <p:txBody>
          <a:bodyPr/>
          <a:lstStyle/>
          <a:p>
            <a:fld id="{C0531ADF-2191-45C5-9D71-08764BF86A6F}" type="slidenum">
              <a:rPr lang="en-GB" smtClean="0"/>
              <a:pPr/>
              <a:t>22</a:t>
            </a:fld>
            <a:endParaRPr lang="en-GB"/>
          </a:p>
        </p:txBody>
      </p:sp>
      <p:sp>
        <p:nvSpPr>
          <p:cNvPr id="7" name="TextBox 6"/>
          <p:cNvSpPr txBox="1"/>
          <p:nvPr/>
        </p:nvSpPr>
        <p:spPr>
          <a:xfrm>
            <a:off x="327025" y="6168907"/>
            <a:ext cx="8011757" cy="307777"/>
          </a:xfrm>
          <a:prstGeom prst="rect">
            <a:avLst/>
          </a:prstGeom>
          <a:noFill/>
        </p:spPr>
        <p:txBody>
          <a:bodyPr wrap="square" rtlCol="0">
            <a:spAutoFit/>
          </a:bodyPr>
          <a:lstStyle/>
          <a:p>
            <a:pPr>
              <a:buClr>
                <a:schemeClr val="tx2"/>
              </a:buClr>
            </a:pPr>
            <a:r>
              <a:rPr lang="en-US" sz="700" dirty="0" smtClean="0"/>
              <a:t>Source: Greenberg, Babu, and Ang (2016), “Factors to Assets: Mapping Factor Exposures to Asset Allocations”, Journal of Portfolio Management.</a:t>
            </a:r>
            <a:endParaRPr lang="en-US" sz="700" dirty="0"/>
          </a:p>
          <a:p>
            <a:pPr>
              <a:buClr>
                <a:schemeClr val="tx2"/>
              </a:buClr>
            </a:pPr>
            <a:endParaRPr lang="en-US" sz="700" dirty="0" err="1" smtClean="0">
              <a:solidFill>
                <a:schemeClr val="tx2"/>
              </a:solidFill>
            </a:endParaRPr>
          </a:p>
        </p:txBody>
      </p:sp>
    </p:spTree>
    <p:extLst>
      <p:ext uri="{BB962C8B-B14F-4D97-AF65-F5344CB8AC3E}">
        <p14:creationId xmlns:p14="http://schemas.microsoft.com/office/powerpoint/2010/main" xmlns="" val="39093522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54" y="162593"/>
            <a:ext cx="8653946" cy="596469"/>
          </a:xfrm>
        </p:spPr>
        <p:txBody>
          <a:bodyPr/>
          <a:lstStyle/>
          <a:p>
            <a:r>
              <a:rPr lang="en-US" dirty="0" smtClean="0"/>
              <a:t>Empirical Results: Target Factor Exposures</a:t>
            </a:r>
            <a:endParaRPr lang="en-US" dirty="0"/>
          </a:p>
        </p:txBody>
      </p:sp>
      <p:sp>
        <p:nvSpPr>
          <p:cNvPr id="4" name="Content Placeholder 3"/>
          <p:cNvSpPr>
            <a:spLocks noGrp="1"/>
          </p:cNvSpPr>
          <p:nvPr>
            <p:ph sz="quarter" idx="11"/>
          </p:nvPr>
        </p:nvSpPr>
        <p:spPr>
          <a:xfrm>
            <a:off x="308581" y="1091103"/>
            <a:ext cx="4365020" cy="4937542"/>
          </a:xfrm>
        </p:spPr>
        <p:txBody>
          <a:bodyPr/>
          <a:lstStyle/>
          <a:p>
            <a:pPr lvl="1"/>
            <a:r>
              <a:rPr lang="en-US" dirty="0" smtClean="0"/>
              <a:t>We target the factor exposures of a well-diversified portfolio*, denoted the </a:t>
            </a:r>
            <a:r>
              <a:rPr lang="en-US" b="1" dirty="0" smtClean="0"/>
              <a:t>factor benchmark</a:t>
            </a:r>
          </a:p>
          <a:p>
            <a:pPr lvl="2"/>
            <a:r>
              <a:rPr lang="en-US" dirty="0" smtClean="0"/>
              <a:t>We make no claims that this set of exposures is optimal, but use this only as an example</a:t>
            </a:r>
          </a:p>
          <a:p>
            <a:pPr lvl="2"/>
            <a:r>
              <a:rPr lang="en-US" dirty="0" smtClean="0"/>
              <a:t>The optimal choice of factor exposures varies with each investor</a:t>
            </a:r>
          </a:p>
          <a:p>
            <a:pPr lvl="1"/>
            <a:r>
              <a:rPr lang="en-US" b="1" dirty="0" smtClean="0"/>
              <a:t>With more assets than factors, the problem is </a:t>
            </a:r>
            <a:r>
              <a:rPr lang="en-US" b="1" dirty="0" err="1" smtClean="0"/>
              <a:t>overspecified</a:t>
            </a:r>
            <a:endParaRPr lang="en-US" b="1" dirty="0" smtClean="0"/>
          </a:p>
          <a:p>
            <a:pPr lvl="2"/>
            <a:r>
              <a:rPr lang="en-US" dirty="0" smtClean="0"/>
              <a:t>Many distinct portfolios offer equivalent factor exposures</a:t>
            </a:r>
          </a:p>
          <a:p>
            <a:pPr lvl="2"/>
            <a:r>
              <a:rPr lang="en-US" b="1" dirty="0" smtClean="0"/>
              <a:t>Constraints</a:t>
            </a:r>
            <a:r>
              <a:rPr lang="en-US" dirty="0" smtClean="0"/>
              <a:t> are pivotal in selecting the unique portfolio that closely matches factor benchmark exposures</a:t>
            </a:r>
          </a:p>
          <a:p>
            <a:pPr lvl="1"/>
            <a:r>
              <a:rPr lang="en-US" dirty="0" smtClean="0"/>
              <a:t>Our objective function seeks to minimize active variance and exposure deviations versus the factor benchmark</a:t>
            </a:r>
          </a:p>
          <a:p>
            <a:pPr lvl="2"/>
            <a:r>
              <a:rPr lang="en-US" dirty="0" smtClean="0"/>
              <a:t>This is equivalent to using a shrinkage estimator of the factor covariance matrix, which yields more robust portfolios with reduced turnover (see e.g., </a:t>
            </a:r>
            <a:r>
              <a:rPr lang="en-US" dirty="0" err="1" smtClean="0"/>
              <a:t>Ledoit</a:t>
            </a:r>
            <a:r>
              <a:rPr lang="en-US" dirty="0" smtClean="0"/>
              <a:t> and Wolf 2004)</a:t>
            </a:r>
          </a:p>
          <a:p>
            <a:pPr lvl="1"/>
            <a:r>
              <a:rPr lang="en-US" dirty="0" smtClean="0"/>
              <a:t>We now show how to express these exposures using a series of approximately risk-equivalent portfolios, which are designed to satisfy different </a:t>
            </a:r>
            <a:r>
              <a:rPr lang="en-US" dirty="0" err="1" smtClean="0"/>
              <a:t>investability</a:t>
            </a:r>
            <a:r>
              <a:rPr lang="en-US" dirty="0" smtClean="0"/>
              <a:t> constraints</a:t>
            </a:r>
            <a:endParaRPr lang="en-US" dirty="0"/>
          </a:p>
        </p:txBody>
      </p:sp>
      <p:graphicFrame>
        <p:nvGraphicFramePr>
          <p:cNvPr id="9" name="Chart 8"/>
          <p:cNvGraphicFramePr/>
          <p:nvPr>
            <p:extLst>
              <p:ext uri="{D42A27DB-BD31-4B8C-83A1-F6EECF244321}">
                <p14:modId xmlns:p14="http://schemas.microsoft.com/office/powerpoint/2010/main" xmlns="" val="835660615"/>
              </p:ext>
            </p:extLst>
          </p:nvPr>
        </p:nvGraphicFramePr>
        <p:xfrm>
          <a:off x="4870120" y="1091102"/>
          <a:ext cx="4094480" cy="2058497"/>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13"/>
          </p:nvPr>
        </p:nvSpPr>
        <p:spPr/>
        <p:txBody>
          <a:bodyPr/>
          <a:lstStyle/>
          <a:p>
            <a:fld id="{C0531ADF-2191-45C5-9D71-08764BF86A6F}" type="slidenum">
              <a:rPr lang="en-GB" smtClean="0"/>
              <a:pPr/>
              <a:t>23</a:t>
            </a:fld>
            <a:endParaRPr lang="en-GB"/>
          </a:p>
        </p:txBody>
      </p:sp>
      <p:sp>
        <p:nvSpPr>
          <p:cNvPr id="6" name="TextBox 5"/>
          <p:cNvSpPr txBox="1"/>
          <p:nvPr/>
        </p:nvSpPr>
        <p:spPr>
          <a:xfrm>
            <a:off x="444345" y="5934134"/>
            <a:ext cx="8011757" cy="630942"/>
          </a:xfrm>
          <a:prstGeom prst="rect">
            <a:avLst/>
          </a:prstGeom>
          <a:noFill/>
        </p:spPr>
        <p:txBody>
          <a:bodyPr wrap="square" rtlCol="0">
            <a:spAutoFit/>
          </a:bodyPr>
          <a:lstStyle/>
          <a:p>
            <a:pPr>
              <a:buClr>
                <a:schemeClr val="tx2"/>
              </a:buClr>
            </a:pPr>
            <a:r>
              <a:rPr lang="en-US" sz="700" dirty="0" smtClean="0"/>
              <a:t>* This is a market-capitalization weighted average of 45 </a:t>
            </a:r>
            <a:r>
              <a:rPr lang="en-US" sz="700" dirty="0"/>
              <a:t>asset classes: </a:t>
            </a:r>
            <a:r>
              <a:rPr lang="en-US" sz="700" dirty="0">
                <a:hlinkClick r:id="rId4"/>
              </a:rPr>
              <a:t>https://www.blackrockblog.com/blackrock-capital-markets-assumptions</a:t>
            </a:r>
            <a:r>
              <a:rPr lang="en-US" sz="700" dirty="0" smtClean="0">
                <a:hlinkClick r:id="rId4"/>
              </a:rPr>
              <a:t>/</a:t>
            </a:r>
            <a:endParaRPr lang="en-US" sz="700" dirty="0" smtClean="0"/>
          </a:p>
          <a:p>
            <a:pPr>
              <a:buClr>
                <a:schemeClr val="tx2"/>
              </a:buClr>
            </a:pPr>
            <a:endParaRPr lang="en-US" sz="700" dirty="0" smtClean="0"/>
          </a:p>
          <a:p>
            <a:pPr>
              <a:buClr>
                <a:schemeClr val="tx2"/>
              </a:buClr>
            </a:pPr>
            <a:r>
              <a:rPr lang="en-US" sz="700" dirty="0" smtClean="0"/>
              <a:t>Source: Greenberg, Babu, and Ang (2016), “Factors to Assets: Mapping Factor Exposures to Asset Allocations”, Journal of Portfolio Management.  Factor benchmark exposures are hypothetical.  No representation is being made that any account, product or strategy will is likely to achieve results similar to those shown.</a:t>
            </a:r>
            <a:endParaRPr lang="en-US" sz="700" dirty="0"/>
          </a:p>
          <a:p>
            <a:pPr>
              <a:buClr>
                <a:schemeClr val="tx2"/>
              </a:buClr>
            </a:pPr>
            <a:endParaRPr lang="en-US" sz="700" dirty="0" err="1" smtClean="0">
              <a:solidFill>
                <a:schemeClr val="tx2"/>
              </a:solidFill>
            </a:endParaRPr>
          </a:p>
        </p:txBody>
      </p:sp>
    </p:spTree>
    <p:extLst>
      <p:ext uri="{BB962C8B-B14F-4D97-AF65-F5344CB8AC3E}">
        <p14:creationId xmlns:p14="http://schemas.microsoft.com/office/powerpoint/2010/main" xmlns="" val="26533471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54" y="162593"/>
            <a:ext cx="8653946" cy="596469"/>
          </a:xfrm>
        </p:spPr>
        <p:txBody>
          <a:bodyPr/>
          <a:lstStyle/>
          <a:p>
            <a:r>
              <a:rPr lang="en-US" dirty="0" smtClean="0"/>
              <a:t>Empirical Results</a:t>
            </a:r>
            <a:r>
              <a:rPr lang="en-US" dirty="0"/>
              <a:t>: Unconstrained Optimization</a:t>
            </a:r>
          </a:p>
        </p:txBody>
      </p:sp>
      <p:sp>
        <p:nvSpPr>
          <p:cNvPr id="4" name="Content Placeholder 3"/>
          <p:cNvSpPr>
            <a:spLocks noGrp="1"/>
          </p:cNvSpPr>
          <p:nvPr>
            <p:ph sz="quarter" idx="11"/>
          </p:nvPr>
        </p:nvSpPr>
        <p:spPr>
          <a:xfrm>
            <a:off x="308583" y="1091103"/>
            <a:ext cx="3443156" cy="4937542"/>
          </a:xfrm>
        </p:spPr>
        <p:txBody>
          <a:bodyPr/>
          <a:lstStyle/>
          <a:p>
            <a:pPr lvl="1"/>
            <a:r>
              <a:rPr lang="en-US" sz="1400" dirty="0" smtClean="0"/>
              <a:t>An unconstrained optimization yields a hypothetical replicating portfolio that closely matches our target exposures, but there are some </a:t>
            </a:r>
            <a:r>
              <a:rPr lang="en-US" sz="1400" b="1" dirty="0" smtClean="0"/>
              <a:t>unintuitive</a:t>
            </a:r>
            <a:r>
              <a:rPr lang="en-US" sz="1400" dirty="0" smtClean="0"/>
              <a:t> aspects:</a:t>
            </a:r>
          </a:p>
          <a:p>
            <a:pPr lvl="2"/>
            <a:r>
              <a:rPr lang="en-US" sz="1400" dirty="0" smtClean="0"/>
              <a:t>The replicating portfolio shows numerous small holdings, which are not economically meaningful</a:t>
            </a:r>
          </a:p>
          <a:p>
            <a:pPr lvl="2"/>
            <a:r>
              <a:rPr lang="en-US" sz="1400" dirty="0" smtClean="0"/>
              <a:t>There are negative allocations to the Russell 2000 and Barclays U.S. High Yield indices, despite targeting net long factor exposures to Equity and Credit</a:t>
            </a:r>
          </a:p>
          <a:p>
            <a:pPr lvl="2"/>
            <a:r>
              <a:rPr lang="en-US" sz="1400" dirty="0" smtClean="0"/>
              <a:t>Very small allocations to private assets may not be feasible due to fund investment requirements</a:t>
            </a:r>
          </a:p>
        </p:txBody>
      </p:sp>
      <p:graphicFrame>
        <p:nvGraphicFramePr>
          <p:cNvPr id="6" name="Chart 5"/>
          <p:cNvGraphicFramePr/>
          <p:nvPr>
            <p:extLst>
              <p:ext uri="{D42A27DB-BD31-4B8C-83A1-F6EECF244321}">
                <p14:modId xmlns:p14="http://schemas.microsoft.com/office/powerpoint/2010/main" xmlns="" val="1429546815"/>
              </p:ext>
            </p:extLst>
          </p:nvPr>
        </p:nvGraphicFramePr>
        <p:xfrm>
          <a:off x="4377408" y="1013351"/>
          <a:ext cx="4462145" cy="24047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extLst>
              <p:ext uri="{D42A27DB-BD31-4B8C-83A1-F6EECF244321}">
                <p14:modId xmlns:p14="http://schemas.microsoft.com/office/powerpoint/2010/main" xmlns="" val="4259473838"/>
              </p:ext>
            </p:extLst>
          </p:nvPr>
        </p:nvGraphicFramePr>
        <p:xfrm>
          <a:off x="3985847" y="3418096"/>
          <a:ext cx="5087815" cy="2942590"/>
        </p:xfrm>
        <a:graphic>
          <a:graphicData uri="http://schemas.openxmlformats.org/drawingml/2006/chart">
            <c:chart xmlns:c="http://schemas.openxmlformats.org/drawingml/2006/chart" xmlns:r="http://schemas.openxmlformats.org/officeDocument/2006/relationships" r:id="rId4"/>
          </a:graphicData>
        </a:graphic>
      </p:graphicFrame>
      <p:sp>
        <p:nvSpPr>
          <p:cNvPr id="3" name="Slide Number Placeholder 2"/>
          <p:cNvSpPr>
            <a:spLocks noGrp="1"/>
          </p:cNvSpPr>
          <p:nvPr>
            <p:ph type="sldNum" sz="quarter" idx="13"/>
          </p:nvPr>
        </p:nvSpPr>
        <p:spPr/>
        <p:txBody>
          <a:bodyPr/>
          <a:lstStyle/>
          <a:p>
            <a:fld id="{C0531ADF-2191-45C5-9D71-08764BF86A6F}" type="slidenum">
              <a:rPr lang="en-GB" smtClean="0"/>
              <a:pPr/>
              <a:t>24</a:t>
            </a:fld>
            <a:endParaRPr lang="en-GB"/>
          </a:p>
        </p:txBody>
      </p:sp>
      <p:sp>
        <p:nvSpPr>
          <p:cNvPr id="8" name="TextBox 7"/>
          <p:cNvSpPr txBox="1"/>
          <p:nvPr/>
        </p:nvSpPr>
        <p:spPr>
          <a:xfrm>
            <a:off x="308583" y="6283465"/>
            <a:ext cx="8011757" cy="523220"/>
          </a:xfrm>
          <a:prstGeom prst="rect">
            <a:avLst/>
          </a:prstGeom>
          <a:noFill/>
        </p:spPr>
        <p:txBody>
          <a:bodyPr wrap="square" rtlCol="0">
            <a:spAutoFit/>
          </a:bodyPr>
          <a:lstStyle/>
          <a:p>
            <a:pPr>
              <a:buClr>
                <a:schemeClr val="tx2"/>
              </a:buClr>
            </a:pPr>
            <a:r>
              <a:rPr lang="en-US" sz="700" dirty="0" smtClean="0"/>
              <a:t>Source: Greenberg, Babu, and Ang (2016), “Factors to Assets: Mapping Factor Exposures to Asset Allocations”, Journal of Portfolio Management.  Replicating Portfolio Exposures and Replicating Portfolio Weights </a:t>
            </a:r>
            <a:r>
              <a:rPr lang="en-US" sz="700" dirty="0"/>
              <a:t>are hypothetical. No representation is being made that any account, product or strategy will is likely to achieve results similar to those shown.</a:t>
            </a:r>
          </a:p>
          <a:p>
            <a:pPr>
              <a:buClr>
                <a:schemeClr val="tx2"/>
              </a:buClr>
            </a:pPr>
            <a:endParaRPr lang="en-US" sz="700" dirty="0"/>
          </a:p>
          <a:p>
            <a:pPr>
              <a:buClr>
                <a:schemeClr val="tx2"/>
              </a:buClr>
            </a:pPr>
            <a:endParaRPr lang="en-US" sz="700" dirty="0" err="1" smtClean="0">
              <a:solidFill>
                <a:schemeClr val="tx2"/>
              </a:solidFill>
            </a:endParaRPr>
          </a:p>
        </p:txBody>
      </p:sp>
    </p:spTree>
    <p:extLst>
      <p:ext uri="{BB962C8B-B14F-4D97-AF65-F5344CB8AC3E}">
        <p14:creationId xmlns:p14="http://schemas.microsoft.com/office/powerpoint/2010/main" xmlns="" val="314148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54" y="162593"/>
            <a:ext cx="8653946" cy="596469"/>
          </a:xfrm>
        </p:spPr>
        <p:txBody>
          <a:bodyPr/>
          <a:lstStyle/>
          <a:p>
            <a:r>
              <a:rPr lang="en-US" dirty="0" smtClean="0"/>
              <a:t>Empirical Results: Low Expense Ratios </a:t>
            </a:r>
            <a:endParaRPr lang="en-US" dirty="0"/>
          </a:p>
        </p:txBody>
      </p:sp>
      <p:sp>
        <p:nvSpPr>
          <p:cNvPr id="4" name="Content Placeholder 3"/>
          <p:cNvSpPr>
            <a:spLocks noGrp="1"/>
          </p:cNvSpPr>
          <p:nvPr>
            <p:ph sz="quarter" idx="11"/>
          </p:nvPr>
        </p:nvSpPr>
        <p:spPr>
          <a:xfrm>
            <a:off x="308582" y="1091103"/>
            <a:ext cx="3591295" cy="4937542"/>
          </a:xfrm>
        </p:spPr>
        <p:txBody>
          <a:bodyPr/>
          <a:lstStyle/>
          <a:p>
            <a:pPr lvl="1"/>
            <a:r>
              <a:rPr lang="en-US" sz="1400" b="1" dirty="0" smtClean="0"/>
              <a:t>Many </a:t>
            </a:r>
            <a:r>
              <a:rPr lang="en-US" sz="1400" b="1" dirty="0"/>
              <a:t>asset portfolios offer similar factor exposures, and constraints ultimately determine the optimal means of expressing a set of factor </a:t>
            </a:r>
            <a:r>
              <a:rPr lang="en-US" sz="1400" b="1" dirty="0" smtClean="0"/>
              <a:t>exposures – here, we target expense rather than liquidity</a:t>
            </a:r>
          </a:p>
          <a:p>
            <a:pPr lvl="1"/>
            <a:r>
              <a:rPr lang="en-US" sz="1400" dirty="0" smtClean="0"/>
              <a:t>We impose the following constraints to construct a hypothetical portfolio with low expenses, and economically meaningful positions:</a:t>
            </a:r>
          </a:p>
          <a:p>
            <a:pPr lvl="2"/>
            <a:r>
              <a:rPr lang="en-US" sz="1400" dirty="0" smtClean="0"/>
              <a:t>An upper bound of 0.20% on the portfolio’s expense ratio</a:t>
            </a:r>
          </a:p>
          <a:p>
            <a:pPr lvl="2"/>
            <a:r>
              <a:rPr lang="en-US" sz="1400" dirty="0" smtClean="0"/>
              <a:t>A minimum trade size of 2.5%</a:t>
            </a:r>
          </a:p>
          <a:p>
            <a:pPr lvl="2"/>
            <a:r>
              <a:rPr lang="en-US" sz="1400" dirty="0" smtClean="0"/>
              <a:t>Long-only constraints</a:t>
            </a:r>
          </a:p>
          <a:p>
            <a:pPr lvl="1"/>
            <a:r>
              <a:rPr lang="en-US" sz="1400" dirty="0" smtClean="0"/>
              <a:t>The factor exposures are roughly identical to the previous portfolio</a:t>
            </a:r>
          </a:p>
          <a:p>
            <a:pPr lvl="1"/>
            <a:r>
              <a:rPr lang="en-US" sz="1400" dirty="0" smtClean="0"/>
              <a:t>Allocations to assets with high expense ratios – such as alternatives – are limited</a:t>
            </a:r>
          </a:p>
          <a:p>
            <a:pPr lvl="2"/>
            <a:r>
              <a:rPr lang="en-US" sz="1400" dirty="0" smtClean="0"/>
              <a:t>Holdings of asset classes with low expense ratios, such as the S&amp;P 500 Index, are increased</a:t>
            </a:r>
          </a:p>
        </p:txBody>
      </p:sp>
      <p:graphicFrame>
        <p:nvGraphicFramePr>
          <p:cNvPr id="6" name="Chart 5"/>
          <p:cNvGraphicFramePr/>
          <p:nvPr>
            <p:extLst>
              <p:ext uri="{D42A27DB-BD31-4B8C-83A1-F6EECF244321}">
                <p14:modId xmlns:p14="http://schemas.microsoft.com/office/powerpoint/2010/main" xmlns="" val="19837159"/>
              </p:ext>
            </p:extLst>
          </p:nvPr>
        </p:nvGraphicFramePr>
        <p:xfrm>
          <a:off x="4502455" y="1077843"/>
          <a:ext cx="4462145" cy="24047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extLst>
              <p:ext uri="{D42A27DB-BD31-4B8C-83A1-F6EECF244321}">
                <p14:modId xmlns:p14="http://schemas.microsoft.com/office/powerpoint/2010/main" xmlns="" val="1845361020"/>
              </p:ext>
            </p:extLst>
          </p:nvPr>
        </p:nvGraphicFramePr>
        <p:xfrm>
          <a:off x="4381096" y="3423137"/>
          <a:ext cx="4704862" cy="2917923"/>
        </p:xfrm>
        <a:graphic>
          <a:graphicData uri="http://schemas.openxmlformats.org/drawingml/2006/chart">
            <c:chart xmlns:c="http://schemas.openxmlformats.org/drawingml/2006/chart" xmlns:r="http://schemas.openxmlformats.org/officeDocument/2006/relationships" r:id="rId4"/>
          </a:graphicData>
        </a:graphic>
      </p:graphicFrame>
      <p:sp>
        <p:nvSpPr>
          <p:cNvPr id="3" name="Slide Number Placeholder 2"/>
          <p:cNvSpPr>
            <a:spLocks noGrp="1"/>
          </p:cNvSpPr>
          <p:nvPr>
            <p:ph type="sldNum" sz="quarter" idx="13"/>
          </p:nvPr>
        </p:nvSpPr>
        <p:spPr/>
        <p:txBody>
          <a:bodyPr/>
          <a:lstStyle/>
          <a:p>
            <a:fld id="{C0531ADF-2191-45C5-9D71-08764BF86A6F}" type="slidenum">
              <a:rPr lang="en-GB" smtClean="0"/>
              <a:pPr/>
              <a:t>26</a:t>
            </a:fld>
            <a:endParaRPr lang="en-GB"/>
          </a:p>
        </p:txBody>
      </p:sp>
      <p:sp>
        <p:nvSpPr>
          <p:cNvPr id="8" name="TextBox 7"/>
          <p:cNvSpPr txBox="1"/>
          <p:nvPr/>
        </p:nvSpPr>
        <p:spPr>
          <a:xfrm>
            <a:off x="375217" y="6283465"/>
            <a:ext cx="8011757" cy="523220"/>
          </a:xfrm>
          <a:prstGeom prst="rect">
            <a:avLst/>
          </a:prstGeom>
          <a:noFill/>
        </p:spPr>
        <p:txBody>
          <a:bodyPr wrap="square" rtlCol="0">
            <a:spAutoFit/>
          </a:bodyPr>
          <a:lstStyle/>
          <a:p>
            <a:pPr>
              <a:buClr>
                <a:schemeClr val="tx2"/>
              </a:buClr>
            </a:pPr>
            <a:r>
              <a:rPr lang="en-US" sz="700" dirty="0" smtClean="0"/>
              <a:t>Source: Greenberg, Babu, and Ang (2016), “Factors to Assets: Mapping Factor Exposures to Asset Allocations”, Journal of Portfolio Management</a:t>
            </a:r>
            <a:r>
              <a:rPr lang="en-US" sz="700" dirty="0"/>
              <a:t>. Replicating Portfolio Exposures and Replicating Portfolio Weights are hypothetical. No representation is being made that any account, product or strategy will is likely to achieve results similar to those shown.</a:t>
            </a:r>
          </a:p>
          <a:p>
            <a:pPr>
              <a:buClr>
                <a:schemeClr val="tx2"/>
              </a:buClr>
            </a:pPr>
            <a:endParaRPr lang="en-US" sz="700" dirty="0"/>
          </a:p>
          <a:p>
            <a:pPr>
              <a:buClr>
                <a:schemeClr val="tx2"/>
              </a:buClr>
            </a:pPr>
            <a:endParaRPr lang="en-US" sz="700" dirty="0" err="1" smtClean="0">
              <a:solidFill>
                <a:schemeClr val="tx2"/>
              </a:solidFill>
            </a:endParaRPr>
          </a:p>
        </p:txBody>
      </p:sp>
    </p:spTree>
    <p:extLst>
      <p:ext uri="{BB962C8B-B14F-4D97-AF65-F5344CB8AC3E}">
        <p14:creationId xmlns:p14="http://schemas.microsoft.com/office/powerpoint/2010/main" xmlns="" val="35473608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54" y="162593"/>
            <a:ext cx="8653946" cy="596469"/>
          </a:xfrm>
        </p:spPr>
        <p:txBody>
          <a:bodyPr/>
          <a:lstStyle/>
          <a:p>
            <a:r>
              <a:rPr lang="en-US" dirty="0" smtClean="0"/>
              <a:t>Empirical Results: Completion Portfolios</a:t>
            </a:r>
            <a:endParaRPr lang="en-US" dirty="0"/>
          </a:p>
        </p:txBody>
      </p:sp>
      <p:sp>
        <p:nvSpPr>
          <p:cNvPr id="4" name="Content Placeholder 3"/>
          <p:cNvSpPr>
            <a:spLocks noGrp="1"/>
          </p:cNvSpPr>
          <p:nvPr>
            <p:ph sz="quarter" idx="11"/>
          </p:nvPr>
        </p:nvSpPr>
        <p:spPr>
          <a:xfrm>
            <a:off x="308582" y="1091103"/>
            <a:ext cx="3950803" cy="4937542"/>
          </a:xfrm>
        </p:spPr>
        <p:txBody>
          <a:bodyPr/>
          <a:lstStyle/>
          <a:p>
            <a:pPr lvl="1"/>
            <a:r>
              <a:rPr lang="en-US" sz="1400" dirty="0" smtClean="0"/>
              <a:t>An investor may already have an initial portfolio; in this case, they must construct a </a:t>
            </a:r>
            <a:r>
              <a:rPr lang="en-US" sz="1400" b="1" dirty="0" smtClean="0"/>
              <a:t>completion portfolio </a:t>
            </a:r>
            <a:r>
              <a:rPr lang="en-US" sz="1400" dirty="0" smtClean="0"/>
              <a:t>to change exposures</a:t>
            </a:r>
          </a:p>
          <a:p>
            <a:pPr lvl="1"/>
            <a:r>
              <a:rPr lang="en-US" sz="1400" dirty="0" smtClean="0"/>
              <a:t>This requires minor changes to the optimization, including:</a:t>
            </a:r>
          </a:p>
          <a:p>
            <a:pPr lvl="2"/>
            <a:r>
              <a:rPr lang="en-US" sz="1400" dirty="0" smtClean="0"/>
              <a:t>Constraining completion portfolio weights to sum to 0% (overlay portfolio)</a:t>
            </a:r>
          </a:p>
          <a:p>
            <a:pPr lvl="1"/>
            <a:r>
              <a:rPr lang="en-US" sz="1400" dirty="0" smtClean="0"/>
              <a:t>We construct an overlay portfolio to change factor exposures of the Barclays Aggregate Bond Index (“Original Portfolio”) to those of the factor benchmark </a:t>
            </a:r>
          </a:p>
          <a:p>
            <a:pPr lvl="1"/>
            <a:r>
              <a:rPr lang="en-US" sz="1400" dirty="0" smtClean="0"/>
              <a:t>The completion portfolio successfully changes the portfolio factor exposures to be in line with those of the factor benchmark’s</a:t>
            </a:r>
          </a:p>
        </p:txBody>
      </p:sp>
      <p:graphicFrame>
        <p:nvGraphicFramePr>
          <p:cNvPr id="8" name="Chart 7"/>
          <p:cNvGraphicFramePr/>
          <p:nvPr>
            <p:extLst>
              <p:ext uri="{D42A27DB-BD31-4B8C-83A1-F6EECF244321}">
                <p14:modId xmlns:p14="http://schemas.microsoft.com/office/powerpoint/2010/main" xmlns="" val="1402204567"/>
              </p:ext>
            </p:extLst>
          </p:nvPr>
        </p:nvGraphicFramePr>
        <p:xfrm>
          <a:off x="5056552" y="903047"/>
          <a:ext cx="3696678" cy="14687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p:nvPr>
            <p:extLst>
              <p:ext uri="{D42A27DB-BD31-4B8C-83A1-F6EECF244321}">
                <p14:modId xmlns:p14="http://schemas.microsoft.com/office/powerpoint/2010/main" xmlns="" val="3364570127"/>
              </p:ext>
            </p:extLst>
          </p:nvPr>
        </p:nvGraphicFramePr>
        <p:xfrm>
          <a:off x="5056552" y="2273520"/>
          <a:ext cx="3696677" cy="20171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p:nvPr>
            <p:extLst>
              <p:ext uri="{D42A27DB-BD31-4B8C-83A1-F6EECF244321}">
                <p14:modId xmlns:p14="http://schemas.microsoft.com/office/powerpoint/2010/main" xmlns="" val="312271470"/>
              </p:ext>
            </p:extLst>
          </p:nvPr>
        </p:nvGraphicFramePr>
        <p:xfrm>
          <a:off x="4806462" y="4163573"/>
          <a:ext cx="4134343" cy="2245042"/>
        </p:xfrm>
        <a:graphic>
          <a:graphicData uri="http://schemas.openxmlformats.org/drawingml/2006/chart">
            <c:chart xmlns:c="http://schemas.openxmlformats.org/drawingml/2006/chart" xmlns:r="http://schemas.openxmlformats.org/officeDocument/2006/relationships" r:id="rId5"/>
          </a:graphicData>
        </a:graphic>
      </p:graphicFrame>
      <p:sp>
        <p:nvSpPr>
          <p:cNvPr id="3" name="Slide Number Placeholder 2"/>
          <p:cNvSpPr>
            <a:spLocks noGrp="1"/>
          </p:cNvSpPr>
          <p:nvPr>
            <p:ph type="sldNum" sz="quarter" idx="13"/>
          </p:nvPr>
        </p:nvSpPr>
        <p:spPr/>
        <p:txBody>
          <a:bodyPr/>
          <a:lstStyle/>
          <a:p>
            <a:fld id="{C0531ADF-2191-45C5-9D71-08764BF86A6F}" type="slidenum">
              <a:rPr lang="en-GB" smtClean="0"/>
              <a:pPr/>
              <a:t>27</a:t>
            </a:fld>
            <a:endParaRPr lang="en-GB"/>
          </a:p>
        </p:txBody>
      </p:sp>
      <p:sp>
        <p:nvSpPr>
          <p:cNvPr id="11" name="TextBox 10"/>
          <p:cNvSpPr txBox="1"/>
          <p:nvPr/>
        </p:nvSpPr>
        <p:spPr>
          <a:xfrm>
            <a:off x="308582" y="6283465"/>
            <a:ext cx="8011757" cy="523220"/>
          </a:xfrm>
          <a:prstGeom prst="rect">
            <a:avLst/>
          </a:prstGeom>
          <a:noFill/>
        </p:spPr>
        <p:txBody>
          <a:bodyPr wrap="square" rtlCol="0">
            <a:spAutoFit/>
          </a:bodyPr>
          <a:lstStyle/>
          <a:p>
            <a:pPr>
              <a:buClr>
                <a:schemeClr val="tx2"/>
              </a:buClr>
            </a:pPr>
            <a:r>
              <a:rPr lang="en-US" sz="700" dirty="0" smtClean="0"/>
              <a:t>Source: Greenberg, Babu, and Ang (2016), “Factors to Assets: Mapping Factor Exposures to Asset Allocations”, Journal of Portfolio Management</a:t>
            </a:r>
            <a:r>
              <a:rPr lang="en-US" sz="700" dirty="0"/>
              <a:t>. </a:t>
            </a:r>
            <a:r>
              <a:rPr lang="en-US" sz="700" dirty="0" smtClean="0"/>
              <a:t>Portfolio Exposures and Completion Portfolio </a:t>
            </a:r>
            <a:r>
              <a:rPr lang="en-US" sz="700" dirty="0"/>
              <a:t>Weights are hypothetical. No representation is being made that any account, product or strategy will is likely to achieve results similar to those shown.</a:t>
            </a:r>
          </a:p>
          <a:p>
            <a:pPr>
              <a:buClr>
                <a:schemeClr val="tx2"/>
              </a:buClr>
            </a:pPr>
            <a:endParaRPr lang="en-US" sz="700" dirty="0"/>
          </a:p>
          <a:p>
            <a:pPr>
              <a:buClr>
                <a:schemeClr val="tx2"/>
              </a:buClr>
            </a:pPr>
            <a:endParaRPr lang="en-US" sz="700" dirty="0" err="1" smtClean="0">
              <a:solidFill>
                <a:schemeClr val="tx2"/>
              </a:solidFill>
            </a:endParaRPr>
          </a:p>
        </p:txBody>
      </p:sp>
    </p:spTree>
    <p:extLst>
      <p:ext uri="{BB962C8B-B14F-4D97-AF65-F5344CB8AC3E}">
        <p14:creationId xmlns:p14="http://schemas.microsoft.com/office/powerpoint/2010/main" xmlns="" val="20165834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54" y="162593"/>
            <a:ext cx="8653946" cy="596469"/>
          </a:xfrm>
        </p:spPr>
        <p:txBody>
          <a:bodyPr/>
          <a:lstStyle/>
          <a:p>
            <a:r>
              <a:rPr lang="en-US" dirty="0" smtClean="0"/>
              <a:t>Conclusion</a:t>
            </a:r>
            <a:endParaRPr lang="en-US" dirty="0"/>
          </a:p>
        </p:txBody>
      </p:sp>
      <p:sp>
        <p:nvSpPr>
          <p:cNvPr id="4" name="Content Placeholder 3"/>
          <p:cNvSpPr>
            <a:spLocks noGrp="1"/>
          </p:cNvSpPr>
          <p:nvPr>
            <p:ph sz="quarter" idx="11"/>
          </p:nvPr>
        </p:nvSpPr>
        <p:spPr>
          <a:xfrm>
            <a:off x="308581" y="1091103"/>
            <a:ext cx="8546249" cy="4937542"/>
          </a:xfrm>
        </p:spPr>
        <p:txBody>
          <a:bodyPr/>
          <a:lstStyle/>
          <a:p>
            <a:pPr marL="184150" lvl="1" indent="0">
              <a:buNone/>
            </a:pPr>
            <a:r>
              <a:rPr lang="en-US" sz="1400" b="1" dirty="0"/>
              <a:t>We demonstrate a methodology for expressing a set of factor exposures as a combination of asset weights while reflecting real-world investor </a:t>
            </a:r>
            <a:r>
              <a:rPr lang="en-US" sz="1400" b="1" dirty="0" smtClean="0"/>
              <a:t>constraints.</a:t>
            </a:r>
          </a:p>
          <a:p>
            <a:pPr marL="184150" lvl="1" indent="0">
              <a:buNone/>
            </a:pPr>
            <a:endParaRPr lang="en-US" sz="800" b="1" dirty="0" smtClean="0"/>
          </a:p>
          <a:p>
            <a:pPr lvl="1"/>
            <a:r>
              <a:rPr lang="en-US" sz="1400" dirty="0" smtClean="0"/>
              <a:t>Our procedure seeks to minimizes factor exposure deviations and active variance from the desired set of exposures, subject to </a:t>
            </a:r>
            <a:r>
              <a:rPr lang="en-US" sz="1400" dirty="0" err="1" smtClean="0"/>
              <a:t>investability</a:t>
            </a:r>
            <a:r>
              <a:rPr lang="en-US" sz="1400" dirty="0" smtClean="0"/>
              <a:t> constraints.</a:t>
            </a:r>
          </a:p>
          <a:p>
            <a:pPr lvl="2"/>
            <a:r>
              <a:rPr lang="en-US" sz="1400" dirty="0" smtClean="0"/>
              <a:t>We employ shrinkage to help ensure that our optimized asset allocations are robust to small changes in target factor exposures</a:t>
            </a:r>
          </a:p>
          <a:p>
            <a:pPr lvl="1"/>
            <a:r>
              <a:rPr lang="en-US" sz="1400" dirty="0" smtClean="0"/>
              <a:t>Constraints are crucial in selecting the unique asset class portfolio that best expresses factor exposures</a:t>
            </a:r>
          </a:p>
          <a:p>
            <a:pPr lvl="1"/>
            <a:r>
              <a:rPr lang="en-US" sz="1400" dirty="0" smtClean="0"/>
              <a:t>With a mapping of factors to assets, investors can focus their allocation process on selecting which factor risks they are willing to bear in order to seek long-term risk premiums</a:t>
            </a:r>
          </a:p>
          <a:p>
            <a:pPr lvl="1"/>
            <a:r>
              <a:rPr lang="en-US" sz="1400" dirty="0" smtClean="0"/>
              <a:t>Further areas of research include:</a:t>
            </a:r>
          </a:p>
          <a:p>
            <a:pPr lvl="2"/>
            <a:r>
              <a:rPr lang="en-US" sz="1400" dirty="0" smtClean="0"/>
              <a:t>Determining an investor’s optimal set of macro factor exposures</a:t>
            </a:r>
          </a:p>
          <a:p>
            <a:pPr lvl="2"/>
            <a:r>
              <a:rPr lang="en-US" sz="1400" dirty="0" smtClean="0"/>
              <a:t>Incorporating “alphas” – capital market constraints that are different from those employed by the factor representation</a:t>
            </a:r>
          </a:p>
        </p:txBody>
      </p:sp>
      <p:sp>
        <p:nvSpPr>
          <p:cNvPr id="3" name="Slide Number Placeholder 2"/>
          <p:cNvSpPr>
            <a:spLocks noGrp="1"/>
          </p:cNvSpPr>
          <p:nvPr>
            <p:ph type="sldNum" sz="quarter" idx="13"/>
          </p:nvPr>
        </p:nvSpPr>
        <p:spPr/>
        <p:txBody>
          <a:bodyPr/>
          <a:lstStyle/>
          <a:p>
            <a:fld id="{C0531ADF-2191-45C5-9D71-08764BF86A6F}" type="slidenum">
              <a:rPr lang="en-GB" smtClean="0"/>
              <a:pPr/>
              <a:t>28</a:t>
            </a:fld>
            <a:endParaRPr lang="en-GB"/>
          </a:p>
        </p:txBody>
      </p:sp>
    </p:spTree>
    <p:extLst>
      <p:ext uri="{BB962C8B-B14F-4D97-AF65-F5344CB8AC3E}">
        <p14:creationId xmlns:p14="http://schemas.microsoft.com/office/powerpoint/2010/main" xmlns="" val="16964166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Appendix</a:t>
            </a:r>
            <a:endParaRPr lang="en-GB" dirty="0"/>
          </a:p>
        </p:txBody>
      </p:sp>
    </p:spTree>
    <p:extLst>
      <p:ext uri="{BB962C8B-B14F-4D97-AF65-F5344CB8AC3E}">
        <p14:creationId xmlns:p14="http://schemas.microsoft.com/office/powerpoint/2010/main" xmlns="" val="29489375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r>
              <a:rPr lang="en-GB" dirty="0" smtClean="0"/>
              <a:t>Why factors now?</a:t>
            </a:r>
            <a:endParaRPr lang="en-US" dirty="0"/>
          </a:p>
        </p:txBody>
      </p:sp>
      <p:sp>
        <p:nvSpPr>
          <p:cNvPr id="14" name="Rectangle 13"/>
          <p:cNvSpPr/>
          <p:nvPr/>
        </p:nvSpPr>
        <p:spPr>
          <a:xfrm>
            <a:off x="2364965" y="1585241"/>
            <a:ext cx="2960994" cy="830997"/>
          </a:xfrm>
          <a:prstGeom prst="rect">
            <a:avLst/>
          </a:prstGeom>
        </p:spPr>
        <p:txBody>
          <a:bodyPr wrap="square">
            <a:spAutoFit/>
          </a:bodyPr>
          <a:lstStyle/>
          <a:p>
            <a:r>
              <a:rPr lang="en-US" sz="2400" b="1" kern="0" dirty="0">
                <a:solidFill>
                  <a:schemeClr val="accent1"/>
                </a:solidFill>
              </a:rPr>
              <a:t>Investing is </a:t>
            </a:r>
            <a:br>
              <a:rPr lang="en-US" sz="2400" b="1" kern="0" dirty="0">
                <a:solidFill>
                  <a:schemeClr val="accent1"/>
                </a:solidFill>
              </a:rPr>
            </a:br>
            <a:r>
              <a:rPr lang="en-US" sz="2400" b="1" kern="0" dirty="0">
                <a:solidFill>
                  <a:schemeClr val="accent1"/>
                </a:solidFill>
              </a:rPr>
              <a:t>harder than </a:t>
            </a:r>
            <a:r>
              <a:rPr lang="en-US" sz="2400" b="1" kern="0" dirty="0" smtClean="0">
                <a:solidFill>
                  <a:schemeClr val="accent1"/>
                </a:solidFill>
              </a:rPr>
              <a:t>ever</a:t>
            </a:r>
            <a:endParaRPr lang="en-US" sz="2400" b="1" kern="0" dirty="0">
              <a:solidFill>
                <a:schemeClr val="accent1"/>
              </a:solidFill>
            </a:endParaRPr>
          </a:p>
        </p:txBody>
      </p:sp>
      <p:sp>
        <p:nvSpPr>
          <p:cNvPr id="15" name="TextBox 14"/>
          <p:cNvSpPr txBox="1"/>
          <p:nvPr/>
        </p:nvSpPr>
        <p:spPr>
          <a:xfrm>
            <a:off x="1593000" y="1580036"/>
            <a:ext cx="569387" cy="923330"/>
          </a:xfrm>
          <a:prstGeom prst="rect">
            <a:avLst/>
          </a:prstGeom>
          <a:noFill/>
        </p:spPr>
        <p:txBody>
          <a:bodyPr wrap="none" rtlCol="0">
            <a:spAutoFit/>
          </a:bodyPr>
          <a:lstStyle/>
          <a:p>
            <a:pPr>
              <a:buClr>
                <a:schemeClr val="tx2"/>
              </a:buClr>
            </a:pPr>
            <a:r>
              <a:rPr lang="en-US" sz="5400" dirty="0" smtClean="0">
                <a:solidFill>
                  <a:schemeClr val="accent1"/>
                </a:solidFill>
              </a:rPr>
              <a:t>1</a:t>
            </a:r>
            <a:endParaRPr lang="en-US" sz="5400" dirty="0">
              <a:solidFill>
                <a:schemeClr val="accent1"/>
              </a:solidFill>
            </a:endParaRPr>
          </a:p>
        </p:txBody>
      </p:sp>
      <p:cxnSp>
        <p:nvCxnSpPr>
          <p:cNvPr id="17" name="Straight Connector 16"/>
          <p:cNvCxnSpPr/>
          <p:nvPr/>
        </p:nvCxnSpPr>
        <p:spPr>
          <a:xfrm>
            <a:off x="2239037" y="1461243"/>
            <a:ext cx="7600" cy="107899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364965" y="3022325"/>
            <a:ext cx="2960994" cy="830997"/>
          </a:xfrm>
          <a:prstGeom prst="rect">
            <a:avLst/>
          </a:prstGeom>
        </p:spPr>
        <p:txBody>
          <a:bodyPr wrap="square">
            <a:spAutoFit/>
          </a:bodyPr>
          <a:lstStyle/>
          <a:p>
            <a:r>
              <a:rPr lang="en-US" sz="2400" b="1" kern="0" dirty="0">
                <a:solidFill>
                  <a:schemeClr val="accent2"/>
                </a:solidFill>
              </a:rPr>
              <a:t>Diversification</a:t>
            </a:r>
            <a:br>
              <a:rPr lang="en-US" sz="2400" b="1" kern="0" dirty="0">
                <a:solidFill>
                  <a:schemeClr val="accent2"/>
                </a:solidFill>
              </a:rPr>
            </a:br>
            <a:r>
              <a:rPr lang="en-US" sz="2400" b="1" kern="0" dirty="0" smtClean="0">
                <a:solidFill>
                  <a:schemeClr val="accent2"/>
                </a:solidFill>
              </a:rPr>
              <a:t>may fall short</a:t>
            </a:r>
            <a:endParaRPr lang="en-US" sz="2400" b="1" kern="0" dirty="0">
              <a:solidFill>
                <a:schemeClr val="accent2"/>
              </a:solidFill>
            </a:endParaRPr>
          </a:p>
        </p:txBody>
      </p:sp>
      <p:sp>
        <p:nvSpPr>
          <p:cNvPr id="21" name="TextBox 20"/>
          <p:cNvSpPr txBox="1"/>
          <p:nvPr/>
        </p:nvSpPr>
        <p:spPr>
          <a:xfrm>
            <a:off x="1610483" y="3022325"/>
            <a:ext cx="569387" cy="923330"/>
          </a:xfrm>
          <a:prstGeom prst="rect">
            <a:avLst/>
          </a:prstGeom>
          <a:noFill/>
        </p:spPr>
        <p:txBody>
          <a:bodyPr wrap="none" rtlCol="0">
            <a:spAutoFit/>
          </a:bodyPr>
          <a:lstStyle/>
          <a:p>
            <a:pPr>
              <a:buClr>
                <a:schemeClr val="tx2"/>
              </a:buClr>
            </a:pPr>
            <a:r>
              <a:rPr lang="en-US" sz="5400" dirty="0" smtClean="0">
                <a:solidFill>
                  <a:schemeClr val="accent2"/>
                </a:solidFill>
              </a:rPr>
              <a:t>2</a:t>
            </a:r>
            <a:endParaRPr lang="en-US" sz="5400" dirty="0">
              <a:solidFill>
                <a:schemeClr val="accent2"/>
              </a:solidFill>
            </a:endParaRPr>
          </a:p>
        </p:txBody>
      </p:sp>
      <p:cxnSp>
        <p:nvCxnSpPr>
          <p:cNvPr id="23" name="Straight Connector 22"/>
          <p:cNvCxnSpPr/>
          <p:nvPr/>
        </p:nvCxnSpPr>
        <p:spPr>
          <a:xfrm flipH="1">
            <a:off x="2246637" y="2898327"/>
            <a:ext cx="4472" cy="1078992"/>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364965" y="4450932"/>
            <a:ext cx="3610154" cy="1200329"/>
          </a:xfrm>
          <a:prstGeom prst="rect">
            <a:avLst/>
          </a:prstGeom>
        </p:spPr>
        <p:txBody>
          <a:bodyPr wrap="square">
            <a:spAutoFit/>
          </a:bodyPr>
          <a:lstStyle/>
          <a:p>
            <a:r>
              <a:rPr lang="en-US" sz="2400" b="1" kern="0" dirty="0">
                <a:solidFill>
                  <a:schemeClr val="accent3"/>
                </a:solidFill>
              </a:rPr>
              <a:t>Investment </a:t>
            </a:r>
            <a:br>
              <a:rPr lang="en-US" sz="2400" b="1" kern="0" dirty="0">
                <a:solidFill>
                  <a:schemeClr val="accent3"/>
                </a:solidFill>
              </a:rPr>
            </a:br>
            <a:r>
              <a:rPr lang="en-US" sz="2400" b="1" kern="0" dirty="0">
                <a:solidFill>
                  <a:schemeClr val="accent3"/>
                </a:solidFill>
              </a:rPr>
              <a:t>management</a:t>
            </a:r>
            <a:br>
              <a:rPr lang="en-US" sz="2400" b="1" kern="0" dirty="0">
                <a:solidFill>
                  <a:schemeClr val="accent3"/>
                </a:solidFill>
              </a:rPr>
            </a:br>
            <a:r>
              <a:rPr lang="en-US" sz="2400" b="1" kern="0" dirty="0">
                <a:solidFill>
                  <a:schemeClr val="accent3"/>
                </a:solidFill>
              </a:rPr>
              <a:t>can </a:t>
            </a:r>
            <a:r>
              <a:rPr lang="en-US" sz="2400" b="1" kern="0" dirty="0" smtClean="0">
                <a:solidFill>
                  <a:schemeClr val="accent3"/>
                </a:solidFill>
              </a:rPr>
              <a:t>be expensive</a:t>
            </a:r>
            <a:endParaRPr lang="en-US" sz="2400" b="1" kern="0" dirty="0">
              <a:solidFill>
                <a:schemeClr val="accent3"/>
              </a:solidFill>
            </a:endParaRPr>
          </a:p>
        </p:txBody>
      </p:sp>
      <p:sp>
        <p:nvSpPr>
          <p:cNvPr id="26" name="TextBox 25"/>
          <p:cNvSpPr txBox="1"/>
          <p:nvPr/>
        </p:nvSpPr>
        <p:spPr>
          <a:xfrm>
            <a:off x="1610483" y="4464614"/>
            <a:ext cx="569387" cy="923330"/>
          </a:xfrm>
          <a:prstGeom prst="rect">
            <a:avLst/>
          </a:prstGeom>
          <a:noFill/>
        </p:spPr>
        <p:txBody>
          <a:bodyPr wrap="none" rtlCol="0">
            <a:spAutoFit/>
          </a:bodyPr>
          <a:lstStyle/>
          <a:p>
            <a:pPr>
              <a:buClr>
                <a:schemeClr val="tx2"/>
              </a:buClr>
            </a:pPr>
            <a:r>
              <a:rPr lang="en-US" sz="5400" dirty="0" smtClean="0">
                <a:solidFill>
                  <a:schemeClr val="accent3"/>
                </a:solidFill>
              </a:rPr>
              <a:t>3</a:t>
            </a:r>
            <a:endParaRPr lang="en-US" sz="5400" dirty="0">
              <a:solidFill>
                <a:schemeClr val="accent3"/>
              </a:solidFill>
            </a:endParaRPr>
          </a:p>
        </p:txBody>
      </p:sp>
      <p:cxnSp>
        <p:nvCxnSpPr>
          <p:cNvPr id="28" name="Straight Connector 27"/>
          <p:cNvCxnSpPr/>
          <p:nvPr/>
        </p:nvCxnSpPr>
        <p:spPr>
          <a:xfrm>
            <a:off x="2239037" y="4464614"/>
            <a:ext cx="7600" cy="1074037"/>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2265293" y="2680772"/>
            <a:ext cx="4898545" cy="1547601"/>
            <a:chOff x="313975" y="2070794"/>
            <a:chExt cx="3585892" cy="1011543"/>
          </a:xfrm>
        </p:grpSpPr>
        <p:cxnSp>
          <p:nvCxnSpPr>
            <p:cNvPr id="18" name="Straight Connector 17"/>
            <p:cNvCxnSpPr/>
            <p:nvPr/>
          </p:nvCxnSpPr>
          <p:spPr>
            <a:xfrm>
              <a:off x="313975" y="2070794"/>
              <a:ext cx="3585892"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13975" y="3082337"/>
              <a:ext cx="3585892"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5975118" y="2908535"/>
            <a:ext cx="1188720" cy="1097280"/>
            <a:chOff x="4079630" y="3025986"/>
            <a:chExt cx="984740" cy="911293"/>
          </a:xfrm>
        </p:grpSpPr>
        <p:pic>
          <p:nvPicPr>
            <p:cNvPr id="2" name="Picture 1"/>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xmlns="" val="0"/>
                </a:ext>
              </a:extLst>
            </a:blip>
            <a:stretch>
              <a:fillRect/>
            </a:stretch>
          </p:blipFill>
          <p:spPr>
            <a:xfrm>
              <a:off x="4079630" y="3025986"/>
              <a:ext cx="984740" cy="806028"/>
            </a:xfrm>
            <a:prstGeom prst="rect">
              <a:avLst/>
            </a:prstGeom>
          </p:spPr>
        </p:pic>
        <p:grpSp>
          <p:nvGrpSpPr>
            <p:cNvPr id="5" name="Group 4"/>
            <p:cNvGrpSpPr/>
            <p:nvPr/>
          </p:nvGrpSpPr>
          <p:grpSpPr>
            <a:xfrm rot="1509930">
              <a:off x="4578254" y="3563364"/>
              <a:ext cx="486116" cy="373915"/>
              <a:chOff x="5274142" y="3543437"/>
              <a:chExt cx="486116" cy="373915"/>
            </a:xfrm>
          </p:grpSpPr>
          <p:sp>
            <p:nvSpPr>
              <p:cNvPr id="4" name="Oval 3"/>
              <p:cNvSpPr/>
              <p:nvPr/>
            </p:nvSpPr>
            <p:spPr>
              <a:xfrm rot="2990588">
                <a:off x="5337212" y="3508492"/>
                <a:ext cx="373915" cy="443806"/>
              </a:xfrm>
              <a:prstGeom prst="ellipse">
                <a:avLst/>
              </a:prstGeom>
              <a:solidFill>
                <a:schemeClr val="bg2"/>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pic>
            <p:nvPicPr>
              <p:cNvPr id="3" name="Picture 2"/>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xmlns="" val="0"/>
                  </a:ext>
                </a:extLst>
              </a:blip>
              <a:stretch>
                <a:fillRect/>
              </a:stretch>
            </p:blipFill>
            <p:spPr>
              <a:xfrm rot="2821667" flipH="1">
                <a:off x="5342198" y="3487338"/>
                <a:ext cx="350004" cy="486116"/>
              </a:xfrm>
              <a:prstGeom prst="rect">
                <a:avLst/>
              </a:prstGeom>
            </p:spPr>
          </p:pic>
        </p:grpSp>
      </p:grpSp>
      <p:pic>
        <p:nvPicPr>
          <p:cNvPr id="13" name="Picture 12"/>
          <p:cNvPicPr>
            <a:picLocks noChangeAspect="1"/>
          </p:cNvPicPr>
          <p:nvPr/>
        </p:nvPicPr>
        <p:blipFill>
          <a:blip r:embed="rId5"/>
          <a:stretch>
            <a:fillRect/>
          </a:stretch>
        </p:blipFill>
        <p:spPr>
          <a:xfrm>
            <a:off x="5975119" y="1265115"/>
            <a:ext cx="1188720" cy="1237944"/>
          </a:xfrm>
          <a:prstGeom prst="rect">
            <a:avLst/>
          </a:prstGeom>
        </p:spPr>
      </p:pic>
      <p:pic>
        <p:nvPicPr>
          <p:cNvPr id="19" name="Picture 18"/>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xmlns="" val="0"/>
              </a:ext>
            </a:extLst>
          </a:blip>
          <a:stretch>
            <a:fillRect/>
          </a:stretch>
        </p:blipFill>
        <p:spPr>
          <a:xfrm>
            <a:off x="5975119" y="4547925"/>
            <a:ext cx="1188720" cy="1188720"/>
          </a:xfrm>
          <a:prstGeom prst="rect">
            <a:avLst/>
          </a:prstGeom>
        </p:spPr>
      </p:pic>
      <p:sp>
        <p:nvSpPr>
          <p:cNvPr id="7" name="Slide Number Placeholder 6"/>
          <p:cNvSpPr>
            <a:spLocks noGrp="1"/>
          </p:cNvSpPr>
          <p:nvPr>
            <p:ph type="sldNum" sz="quarter" idx="14"/>
          </p:nvPr>
        </p:nvSpPr>
        <p:spPr/>
        <p:txBody>
          <a:bodyPr/>
          <a:lstStyle/>
          <a:p>
            <a:fld id="{C0531ADF-2191-45C5-9D71-08764BF86A6F}" type="slidenum">
              <a:rPr lang="en-GB" smtClean="0"/>
              <a:pPr/>
              <a:t>3</a:t>
            </a:fld>
            <a:endParaRPr lang="en-GB"/>
          </a:p>
        </p:txBody>
      </p:sp>
    </p:spTree>
    <p:extLst>
      <p:ext uri="{BB962C8B-B14F-4D97-AF65-F5344CB8AC3E}">
        <p14:creationId xmlns:p14="http://schemas.microsoft.com/office/powerpoint/2010/main" xmlns="" val="17473012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54" y="162593"/>
            <a:ext cx="8653946" cy="596469"/>
          </a:xfrm>
        </p:spPr>
        <p:txBody>
          <a:bodyPr/>
          <a:lstStyle/>
          <a:p>
            <a:r>
              <a:rPr lang="en-US" dirty="0" smtClean="0"/>
              <a:t>Optimization Procedure</a:t>
            </a:r>
            <a:endParaRPr lang="en-US" dirty="0"/>
          </a:p>
        </p:txBody>
      </p:sp>
      <mc:AlternateContent xmlns:mc="http://schemas.openxmlformats.org/markup-compatibility/2006">
        <mc:Choice xmlns:a14="http://schemas.microsoft.com/office/drawing/2010/main" xmlns="" Requires="a14">
          <p:sp>
            <p:nvSpPr>
              <p:cNvPr id="4" name="Content Placeholder 3"/>
              <p:cNvSpPr>
                <a:spLocks noGrp="1"/>
              </p:cNvSpPr>
              <p:nvPr>
                <p:ph sz="quarter" idx="11"/>
              </p:nvPr>
            </p:nvSpPr>
            <p:spPr/>
            <p:txBody>
              <a:bodyPr/>
              <a:lstStyle/>
              <a:p>
                <a:pPr algn="just">
                  <a:spcBef>
                    <a:spcPts val="100"/>
                  </a:spcBef>
                  <a:spcAft>
                    <a:spcPts val="1200"/>
                  </a:spcAft>
                </a:pPr>
                <a:r>
                  <a:rPr lang="en-US" dirty="0" smtClean="0">
                    <a:latin typeface="+mj-lt"/>
                    <a:ea typeface="Times New Roman" panose="02020603050405020304" pitchFamily="18" charset="0"/>
                    <a:cs typeface="Times New Roman" panose="02020603050405020304" pitchFamily="18" charset="0"/>
                  </a:rPr>
                  <a:t>With N assets and K factors, the objective function can be stated as:</a:t>
                </a:r>
                <a:endParaRPr lang="en-US" sz="300" dirty="0">
                  <a:latin typeface="+mj-lt"/>
                  <a:ea typeface="Arial" panose="020B0604020202020204" pitchFamily="34" charset="0"/>
                  <a:cs typeface="Times New Roman" panose="02020603050405020304" pitchFamily="18" charset="0"/>
                </a:endParaRPr>
              </a:p>
              <a:p>
                <a:pPr marL="457200" algn="just">
                  <a:lnSpc>
                    <a:spcPts val="1200"/>
                  </a:lnSpc>
                  <a:spcBef>
                    <a:spcPts val="0"/>
                  </a:spcBef>
                </a:pPr>
                <a14:m>
                  <m:oMath xmlns:m="http://schemas.openxmlformats.org/officeDocument/2006/math">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𝑎𝑟𝑔𝑚𝑖</m:t>
                    </m:r>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𝑛</m:t>
                        </m:r>
                      </m:e>
                      <m:sub>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𝒘</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𝒑</m:t>
                            </m:r>
                          </m:sub>
                        </m:sSub>
                      </m:sub>
                    </m:s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 (1−</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𝜆</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𝒘</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𝒑</m:t>
                            </m:r>
                          </m:sub>
                        </m:sSub>
                      </m:e>
                      <m: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𝑻</m:t>
                        </m:r>
                      </m:sup>
                    </m:s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𝑨</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𝒆</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𝒃</m:t>
                            </m:r>
                          </m:sub>
                        </m:sSub>
                      </m:e>
                      <m: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𝑻</m:t>
                        </m:r>
                      </m:sup>
                    </m:s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pPr>
                      <m:e>
                        <m:sSup>
                          <m:sSup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𝒘</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𝒑</m:t>
                                </m:r>
                              </m:sub>
                            </m:sSub>
                          </m:e>
                          <m: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𝑻</m:t>
                            </m:r>
                          </m:sup>
                        </m:s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𝑨</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𝒆</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𝒃</m:t>
                                </m:r>
                              </m:sub>
                            </m:sSub>
                          </m:e>
                          <m: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𝑻</m:t>
                            </m:r>
                          </m:sup>
                        </m:s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m:t>
                        </m:r>
                      </m:e>
                      <m: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𝑻</m:t>
                        </m:r>
                      </m:sup>
                    </m:sSup>
                  </m:oMath>
                </a14:m>
                <a:r>
                  <a:rPr lang="en-US" dirty="0">
                    <a:solidFill>
                      <a:srgbClr val="4F4E50"/>
                    </a:solidFill>
                    <a:latin typeface="Arial" panose="020B060402020202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𝜆</m:t>
                    </m:r>
                    <m:sSup>
                      <m:sSup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𝒘</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𝒑</m:t>
                            </m:r>
                          </m:sub>
                        </m:sSub>
                      </m:e>
                      <m: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𝑻</m:t>
                        </m:r>
                      </m:sup>
                    </m:s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𝑨</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𝒆</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𝒃</m:t>
                            </m:r>
                          </m:sub>
                        </m:sSub>
                      </m:e>
                      <m: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𝑻</m:t>
                        </m:r>
                      </m:sup>
                    </m:s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pPr>
                      <m:e>
                        <m:sSup>
                          <m:sSup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𝒘</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𝒑</m:t>
                                </m:r>
                              </m:sub>
                            </m:sSub>
                          </m:e>
                          <m: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𝑻</m:t>
                            </m:r>
                          </m:sup>
                        </m:s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𝑨</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𝒆</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𝒃</m:t>
                                </m:r>
                              </m:sub>
                            </m:sSub>
                          </m:e>
                          <m: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𝑻</m:t>
                            </m:r>
                          </m:sup>
                        </m:s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m:t>
                        </m:r>
                      </m:e>
                      <m: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𝑻</m:t>
                        </m:r>
                      </m:sup>
                    </m:sSup>
                  </m:oMath>
                </a14:m>
                <a:r>
                  <a:rPr lang="en-US" dirty="0">
                    <a:solidFill>
                      <a:srgbClr val="4F4E50"/>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4F4E50"/>
                    </a:solidFill>
                    <a:latin typeface="Arial" panose="020B060402020202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𝜆</m:t>
                    </m:r>
                    <m:sSup>
                      <m:sSup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𝒘</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𝒑</m:t>
                            </m:r>
                          </m:sub>
                        </m:sSub>
                      </m:e>
                      <m: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𝑻</m:t>
                        </m:r>
                      </m:sup>
                    </m:s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𝑸</m:t>
                    </m:r>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𝒘</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𝒑</m:t>
                        </m:r>
                      </m:sub>
                    </m:sSub>
                  </m:oMath>
                </a14:m>
                <a:endParaRPr lang="en-US" dirty="0">
                  <a:solidFill>
                    <a:srgbClr val="4F4E50"/>
                  </a:solidFill>
                  <a:latin typeface="Arial" panose="020B0604020202020204" pitchFamily="34" charset="0"/>
                  <a:ea typeface="Times New Roman" panose="02020603050405020304" pitchFamily="18" charset="0"/>
                  <a:cs typeface="Times New Roman" panose="02020603050405020304" pitchFamily="18" charset="0"/>
                </a:endParaRPr>
              </a:p>
              <a:p>
                <a:pPr marL="457200" algn="just">
                  <a:lnSpc>
                    <a:spcPts val="1200"/>
                  </a:lnSpc>
                  <a:spcBef>
                    <a:spcPts val="0"/>
                  </a:spcBef>
                </a:pPr>
                <a:r>
                  <a:rPr lang="en-US" dirty="0">
                    <a:solidFill>
                      <a:srgbClr val="4F4E50"/>
                    </a:solidFill>
                    <a:latin typeface="Arial" panose="020B0604020202020204" pitchFamily="34" charset="0"/>
                    <a:ea typeface="Times New Roman" panose="02020603050405020304" pitchFamily="18" charset="0"/>
                    <a:cs typeface="Times New Roman" panose="02020603050405020304" pitchFamily="18" charset="0"/>
                  </a:rPr>
                  <a:t> </a:t>
                </a:r>
              </a:p>
              <a:p>
                <a:pPr marL="457200" algn="just">
                  <a:lnSpc>
                    <a:spcPts val="1200"/>
                  </a:lnSpc>
                  <a:spcBef>
                    <a:spcPts val="0"/>
                  </a:spcBef>
                </a:pPr>
                <a14:m>
                  <m:oMathPara xmlns:m="http://schemas.openxmlformats.org/officeDocument/2006/math">
                    <m:oMathParaPr>
                      <m:jc m:val="left"/>
                    </m:oMathParaPr>
                    <m:oMath xmlns:m="http://schemas.openxmlformats.org/officeDocument/2006/math">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𝑠𝑢𝑏𝑗𝑒𝑐𝑡</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𝑡𝑜</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𝑡h𝑒</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𝑓𝑜𝑙𝑙𝑜𝑤𝑖𝑛𝑔</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𝑐𝑜𝑛𝑠𝑡𝑟𝑎𝑖𝑛𝑡𝑠</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i="1" dirty="0" smtClean="0">
                  <a:solidFill>
                    <a:srgbClr val="4F4E50"/>
                  </a:solidFill>
                  <a:latin typeface="Cambria Math" panose="02040503050406030204" pitchFamily="18" charset="0"/>
                  <a:ea typeface="Times New Roman" panose="02020603050405020304" pitchFamily="18" charset="0"/>
                  <a:cs typeface="Times New Roman" panose="02020603050405020304" pitchFamily="18" charset="0"/>
                </a:endParaRPr>
              </a:p>
              <a:p>
                <a:pPr marL="641350" lvl="1" indent="0" algn="just">
                  <a:lnSpc>
                    <a:spcPct val="150000"/>
                  </a:lnSpc>
                  <a:spcBef>
                    <a:spcPts val="0"/>
                  </a:spcBef>
                  <a:buNone/>
                </a:pPr>
                <a14:m>
                  <m:oMathPara xmlns:m="http://schemas.openxmlformats.org/officeDocument/2006/math">
                    <m:oMathParaPr>
                      <m:jc m:val="left"/>
                    </m:oMathParaPr>
                    <m:oMath xmlns:m="http://schemas.openxmlformats.org/officeDocument/2006/math">
                      <m:sSup>
                        <m:sSup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𝒘</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𝒑</m:t>
                              </m:r>
                            </m:sub>
                          </m:sSub>
                        </m:e>
                        <m: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𝑻</m:t>
                          </m:r>
                        </m:sup>
                      </m:s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𝟏</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 =1</m:t>
                      </m:r>
                    </m:oMath>
                  </m:oMathPara>
                </a14:m>
                <a:endParaRPr lang="en-US" i="1" dirty="0" smtClean="0">
                  <a:solidFill>
                    <a:srgbClr val="4F4E50"/>
                  </a:solidFill>
                  <a:latin typeface="Cambria Math" panose="02040503050406030204" pitchFamily="18" charset="0"/>
                  <a:ea typeface="Times New Roman" panose="02020603050405020304" pitchFamily="18" charset="0"/>
                  <a:cs typeface="Times New Roman" panose="02020603050405020304" pitchFamily="18" charset="0"/>
                </a:endParaRPr>
              </a:p>
              <a:p>
                <a:pPr marL="641350" lvl="1" indent="0" algn="just">
                  <a:lnSpc>
                    <a:spcPct val="150000"/>
                  </a:lnSpc>
                  <a:spcBef>
                    <a:spcPts val="0"/>
                  </a:spcBef>
                  <a:buNone/>
                </a:pPr>
                <a14:m>
                  <m:oMathPara xmlns:m="http://schemas.openxmlformats.org/officeDocument/2006/math">
                    <m:oMathParaPr>
                      <m:jc m:val="left"/>
                    </m:oMathParaPr>
                    <m:oMath xmlns:m="http://schemas.openxmlformats.org/officeDocument/2006/math">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𝑤</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i="1">
                          <a:latin typeface="Cambria Math" panose="02040503050406030204" pitchFamily="18" charset="0"/>
                        </a:rPr>
                        <m:t>≥</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0 , </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𝑖</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=1,…,</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𝑁</m:t>
                      </m:r>
                    </m:oMath>
                  </m:oMathPara>
                </a14:m>
                <a:endParaRPr lang="en-US" i="1" dirty="0" smtClean="0">
                  <a:solidFill>
                    <a:srgbClr val="4F4E50"/>
                  </a:solidFill>
                  <a:latin typeface="Cambria Math" panose="02040503050406030204" pitchFamily="18" charset="0"/>
                  <a:ea typeface="Times New Roman" panose="02020603050405020304" pitchFamily="18" charset="0"/>
                  <a:cs typeface="Times New Roman" panose="02020603050405020304" pitchFamily="18" charset="0"/>
                </a:endParaRPr>
              </a:p>
              <a:p>
                <a:pPr marL="641350" lvl="1" indent="0" algn="just">
                  <a:lnSpc>
                    <a:spcPct val="150000"/>
                  </a:lnSpc>
                  <a:spcBef>
                    <a:spcPts val="0"/>
                  </a:spcBef>
                  <a:buNone/>
                </a:pPr>
                <a14:m>
                  <m:oMathPara xmlns:m="http://schemas.openxmlformats.org/officeDocument/2006/math">
                    <m:oMathParaPr>
                      <m:jc m:val="left"/>
                    </m:oMathParaPr>
                    <m:oMath xmlns:m="http://schemas.openxmlformats.org/officeDocument/2006/math">
                      <m:sSub>
                        <m:sSubPr>
                          <m:ctrlPr>
                            <a:rPr lang="en-US" i="1" smtClean="0">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𝑤</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𝑤</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𝑚𝑖𝑛</m:t>
                          </m:r>
                        </m:sub>
                      </m:s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𝑖𝑓</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𝑤</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≠0 , </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𝑖</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=1,…,</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𝑁</m:t>
                      </m:r>
                    </m:oMath>
                  </m:oMathPara>
                </a14:m>
                <a:endParaRPr lang="en-US" i="1" dirty="0" smtClean="0">
                  <a:solidFill>
                    <a:srgbClr val="4F4E50"/>
                  </a:solidFill>
                  <a:latin typeface="Cambria Math" panose="02040503050406030204" pitchFamily="18" charset="0"/>
                  <a:ea typeface="Times New Roman" panose="02020603050405020304" pitchFamily="18" charset="0"/>
                  <a:cs typeface="Times New Roman" panose="02020603050405020304" pitchFamily="18" charset="0"/>
                </a:endParaRPr>
              </a:p>
              <a:p>
                <a:pPr marL="641350" lvl="1" indent="0" algn="just">
                  <a:lnSpc>
                    <a:spcPct val="150000"/>
                  </a:lnSpc>
                  <a:spcBef>
                    <a:spcPts val="0"/>
                  </a:spcBef>
                  <a:buNone/>
                </a:pPr>
                <a14:m>
                  <m:oMathPara xmlns:m="http://schemas.openxmlformats.org/officeDocument/2006/math">
                    <m:oMathParaPr>
                      <m:jc m:val="left"/>
                    </m:oMathParaPr>
                    <m:oMath xmlns:m="http://schemas.openxmlformats.org/officeDocument/2006/math">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𝑙</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𝑗</m:t>
                          </m:r>
                        </m:sub>
                      </m:s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𝒘</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𝒑</m:t>
                              </m:r>
                            </m:sub>
                          </m:sSub>
                        </m:e>
                        <m: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𝑻</m:t>
                          </m:r>
                        </m:sup>
                      </m:sSup>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𝝅</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𝒋</m:t>
                          </m:r>
                        </m:sub>
                      </m:s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𝑢</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𝑗</m:t>
                          </m:r>
                        </m:sub>
                      </m:s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𝑗</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=1,…, </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𝑀</m:t>
                      </m:r>
                    </m:oMath>
                  </m:oMathPara>
                </a14:m>
                <a:endParaRPr lang="en-US" dirty="0">
                  <a:solidFill>
                    <a:srgbClr val="4F4E50"/>
                  </a:solidFill>
                  <a:latin typeface="Arial" panose="020B0604020202020204" pitchFamily="34" charset="0"/>
                  <a:ea typeface="Times New Roman" panose="02020603050405020304" pitchFamily="18" charset="0"/>
                  <a:cs typeface="Times New Roman" panose="02020603050405020304" pitchFamily="18" charset="0"/>
                </a:endParaRPr>
              </a:p>
              <a:p>
                <a:pPr algn="just">
                  <a:lnSpc>
                    <a:spcPts val="1200"/>
                  </a:lnSpc>
                  <a:spcBef>
                    <a:spcPts val="0"/>
                  </a:spcBef>
                </a:pPr>
                <a:r>
                  <a:rPr lang="en-US" dirty="0">
                    <a:solidFill>
                      <a:srgbClr val="4F4E50"/>
                    </a:solidFill>
                    <a:latin typeface="Arial" panose="020B0604020202020204" pitchFamily="34" charset="0"/>
                    <a:ea typeface="Times New Roman" panose="02020603050405020304" pitchFamily="18" charset="0"/>
                    <a:cs typeface="Times New Roman" panose="02020603050405020304" pitchFamily="18" charset="0"/>
                  </a:rPr>
                  <a:t> </a:t>
                </a:r>
              </a:p>
              <a:p>
                <a:pPr algn="just">
                  <a:spcBef>
                    <a:spcPts val="100"/>
                  </a:spcBef>
                  <a:spcAft>
                    <a:spcPts val="1200"/>
                  </a:spcAft>
                </a:pPr>
                <a:r>
                  <a:rPr lang="en-US" dirty="0">
                    <a:latin typeface="+mj-lt"/>
                    <a:ea typeface="Times New Roman" panose="02020603050405020304" pitchFamily="18" charset="0"/>
                    <a:cs typeface="Times New Roman" panose="02020603050405020304" pitchFamily="18" charset="0"/>
                  </a:rPr>
                  <a:t>Where we define the notations above </a:t>
                </a:r>
                <a:r>
                  <a:rPr lang="en-US" dirty="0" smtClean="0">
                    <a:latin typeface="+mj-lt"/>
                    <a:ea typeface="Times New Roman" panose="02020603050405020304" pitchFamily="18" charset="0"/>
                    <a:cs typeface="Times New Roman" panose="02020603050405020304" pitchFamily="18" charset="0"/>
                  </a:rPr>
                  <a:t>as:</a:t>
                </a:r>
              </a:p>
              <a:p>
                <a:pPr algn="just">
                  <a:spcBef>
                    <a:spcPts val="100"/>
                  </a:spcBef>
                  <a:spcAft>
                    <a:spcPts val="1200"/>
                  </a:spcAft>
                </a:pPr>
                <a:endParaRPr lang="en-US"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100"/>
                  </a:spcBef>
                  <a:spcAft>
                    <a:spcPts val="1200"/>
                  </a:spcAft>
                </a:pPr>
                <a:endParaRPr lang="en-US"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smtClean="0"/>
              </a:p>
            </p:txBody>
          </p:sp>
        </mc:Choice>
        <mc:Fallback>
          <p:sp>
            <p:nvSpPr>
              <p:cNvPr id="4" name="Content Placeholder 3"/>
              <p:cNvSpPr>
                <a:spLocks noGrp="1" noRot="1" noChangeAspect="1" noMove="1" noResize="1" noEditPoints="1" noAdjustHandles="1" noChangeArrowheads="1" noChangeShapeType="1" noTextEdit="1"/>
              </p:cNvSpPr>
              <p:nvPr>
                <p:ph sz="quarter" idx="11"/>
              </p:nvPr>
            </p:nvSpPr>
            <p:spPr>
              <a:blipFill rotWithShape="0">
                <a:blip r:embed="rId3"/>
                <a:stretch>
                  <a:fillRect l="-1291" t="-1111"/>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363285" y="3635549"/>
            <a:ext cx="6819051" cy="1736131"/>
          </a:xfrm>
          <a:prstGeom prst="rect">
            <a:avLst/>
          </a:prstGeom>
        </p:spPr>
      </p:pic>
      <p:sp>
        <p:nvSpPr>
          <p:cNvPr id="3" name="Slide Number Placeholder 2"/>
          <p:cNvSpPr>
            <a:spLocks noGrp="1"/>
          </p:cNvSpPr>
          <p:nvPr>
            <p:ph type="sldNum" sz="quarter" idx="13"/>
          </p:nvPr>
        </p:nvSpPr>
        <p:spPr/>
        <p:txBody>
          <a:bodyPr/>
          <a:lstStyle/>
          <a:p>
            <a:fld id="{C0531ADF-2191-45C5-9D71-08764BF86A6F}" type="slidenum">
              <a:rPr lang="en-GB" smtClean="0"/>
              <a:pPr/>
              <a:t>30</a:t>
            </a:fld>
            <a:endParaRPr lang="en-GB"/>
          </a:p>
        </p:txBody>
      </p:sp>
      <p:sp>
        <p:nvSpPr>
          <p:cNvPr id="6" name="TextBox 5"/>
          <p:cNvSpPr txBox="1"/>
          <p:nvPr/>
        </p:nvSpPr>
        <p:spPr>
          <a:xfrm>
            <a:off x="327025" y="6168907"/>
            <a:ext cx="8011757" cy="307777"/>
          </a:xfrm>
          <a:prstGeom prst="rect">
            <a:avLst/>
          </a:prstGeom>
          <a:noFill/>
        </p:spPr>
        <p:txBody>
          <a:bodyPr wrap="square" rtlCol="0">
            <a:spAutoFit/>
          </a:bodyPr>
          <a:lstStyle/>
          <a:p>
            <a:pPr>
              <a:buClr>
                <a:schemeClr val="tx2"/>
              </a:buClr>
            </a:pPr>
            <a:r>
              <a:rPr lang="en-US" sz="700" dirty="0" smtClean="0"/>
              <a:t>Source: Greenberg, Babu, and Ang (2016), “Factors to Assets: Mapping Factor Exposures to Asset Allocations”, Journal of Portfolio Management.</a:t>
            </a:r>
            <a:endParaRPr lang="en-US" sz="700" dirty="0"/>
          </a:p>
          <a:p>
            <a:pPr>
              <a:buClr>
                <a:schemeClr val="tx2"/>
              </a:buClr>
            </a:pPr>
            <a:endParaRPr lang="en-US" sz="700" dirty="0" err="1" smtClean="0">
              <a:solidFill>
                <a:schemeClr val="tx2"/>
              </a:solidFill>
            </a:endParaRPr>
          </a:p>
        </p:txBody>
      </p:sp>
    </p:spTree>
    <p:extLst>
      <p:ext uri="{BB962C8B-B14F-4D97-AF65-F5344CB8AC3E}">
        <p14:creationId xmlns:p14="http://schemas.microsoft.com/office/powerpoint/2010/main" xmlns="" val="25794747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54" y="162593"/>
            <a:ext cx="8653946" cy="596469"/>
          </a:xfrm>
        </p:spPr>
        <p:txBody>
          <a:bodyPr/>
          <a:lstStyle/>
          <a:p>
            <a:r>
              <a:rPr lang="en-US" dirty="0" smtClean="0"/>
              <a:t>Portfolio Risk and Tracking Errors of Hypothetical Replicating Portfolios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xmlns="" val="2926549406"/>
              </p:ext>
            </p:extLst>
          </p:nvPr>
        </p:nvGraphicFramePr>
        <p:xfrm>
          <a:off x="1000358" y="2715161"/>
          <a:ext cx="7377724" cy="2103922"/>
        </p:xfrm>
        <a:graphic>
          <a:graphicData uri="http://schemas.openxmlformats.org/drawingml/2006/table">
            <a:tbl>
              <a:tblPr firstRow="1" firstCol="1" bandRow="1"/>
              <a:tblGrid>
                <a:gridCol w="1873070"/>
                <a:gridCol w="1922654"/>
                <a:gridCol w="1282339"/>
                <a:gridCol w="1192575"/>
                <a:gridCol w="1107086"/>
              </a:tblGrid>
              <a:tr h="928046">
                <a:tc>
                  <a:txBody>
                    <a:bodyPr/>
                    <a:lstStyle/>
                    <a:p>
                      <a:pPr marL="0" marR="0" algn="ctr">
                        <a:spcBef>
                          <a:spcPts val="0"/>
                        </a:spcBef>
                        <a:spcAft>
                          <a:spcPts val="0"/>
                        </a:spcAft>
                      </a:pPr>
                      <a:r>
                        <a:rPr lang="en-US" sz="1100" b="1" dirty="0" smtClean="0">
                          <a:solidFill>
                            <a:srgbClr val="FFFFFF"/>
                          </a:solidFill>
                          <a:effectLst/>
                          <a:latin typeface="Arial" panose="020B0604020202020204" pitchFamily="34" charset="0"/>
                          <a:ea typeface="Times New Roman" panose="02020603050405020304" pitchFamily="18" charset="0"/>
                          <a:cs typeface="Arial" panose="020B0604020202020204" pitchFamily="34" charset="0"/>
                        </a:rPr>
                        <a:t>Example</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5A91"/>
                    </a:solidFill>
                  </a:tcPr>
                </a:tc>
                <a:tc>
                  <a:txBody>
                    <a:bodyPr/>
                    <a:lstStyle/>
                    <a:p>
                      <a:pPr marL="0" marR="0" algn="ctr">
                        <a:spcBef>
                          <a:spcPts val="0"/>
                        </a:spcBef>
                        <a:spcAft>
                          <a:spcPts val="0"/>
                        </a:spcAft>
                      </a:pPr>
                      <a:r>
                        <a:rPr lang="en-US" sz="1100" b="1" dirty="0" smtClean="0">
                          <a:solidFill>
                            <a:srgbClr val="FFFFFF"/>
                          </a:solidFill>
                          <a:effectLst/>
                          <a:latin typeface="Arial" panose="020B0604020202020204" pitchFamily="34" charset="0"/>
                          <a:ea typeface="Times New Roman" panose="02020603050405020304" pitchFamily="18" charset="0"/>
                          <a:cs typeface="Arial" panose="020B0604020202020204" pitchFamily="34" charset="0"/>
                        </a:rPr>
                        <a:t>Hypothetical Replicating </a:t>
                      </a:r>
                      <a:r>
                        <a:rPr lang="en-US" sz="1100" b="1" dirty="0">
                          <a:solidFill>
                            <a:srgbClr val="FFFFFF"/>
                          </a:solidFill>
                          <a:effectLst/>
                          <a:latin typeface="Arial" panose="020B0604020202020204" pitchFamily="34" charset="0"/>
                          <a:ea typeface="Times New Roman" panose="02020603050405020304" pitchFamily="18" charset="0"/>
                          <a:cs typeface="Arial" panose="020B0604020202020204" pitchFamily="34" charset="0"/>
                        </a:rPr>
                        <a:t>Portfolio Risk </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0"/>
                        </a:spcBef>
                        <a:spcAft>
                          <a:spcPts val="0"/>
                        </a:spcAft>
                      </a:pPr>
                      <a:r>
                        <a:rPr lang="en-US" sz="1100" b="1" dirty="0">
                          <a:solidFill>
                            <a:srgbClr val="FFFFFF"/>
                          </a:solidFill>
                          <a:effectLst/>
                          <a:latin typeface="Arial" panose="020B0604020202020204" pitchFamily="34" charset="0"/>
                          <a:ea typeface="Times New Roman" panose="02020603050405020304" pitchFamily="18" charset="0"/>
                          <a:cs typeface="Arial" panose="020B0604020202020204" pitchFamily="34" charset="0"/>
                        </a:rPr>
                        <a:t>(Benchmark Risk: 6.50%)</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5A91"/>
                    </a:solidFill>
                  </a:tcPr>
                </a:tc>
                <a:tc>
                  <a:txBody>
                    <a:bodyPr/>
                    <a:lstStyle/>
                    <a:p>
                      <a:pPr marL="0" marR="0" algn="ctr">
                        <a:spcBef>
                          <a:spcPts val="0"/>
                        </a:spcBef>
                        <a:spcAft>
                          <a:spcPts val="0"/>
                        </a:spcAft>
                      </a:pPr>
                      <a:r>
                        <a:rPr lang="en-US" sz="1100" b="1">
                          <a:solidFill>
                            <a:srgbClr val="FFFFFF"/>
                          </a:solidFill>
                          <a:effectLst/>
                          <a:latin typeface="Arial" panose="020B0604020202020204" pitchFamily="34" charset="0"/>
                          <a:ea typeface="Times New Roman" panose="02020603050405020304" pitchFamily="18" charset="0"/>
                          <a:cs typeface="Arial" panose="020B0604020202020204" pitchFamily="34" charset="0"/>
                        </a:rPr>
                        <a:t>Tracking Error</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5A91"/>
                    </a:solidFill>
                  </a:tcPr>
                </a:tc>
                <a:tc>
                  <a:txBody>
                    <a:bodyPr/>
                    <a:lstStyle/>
                    <a:p>
                      <a:pPr marL="0" marR="0" algn="ctr">
                        <a:spcBef>
                          <a:spcPts val="0"/>
                        </a:spcBef>
                        <a:spcAft>
                          <a:spcPts val="0"/>
                        </a:spcAft>
                      </a:pPr>
                      <a:r>
                        <a:rPr lang="en-US" sz="1100" b="1" dirty="0">
                          <a:solidFill>
                            <a:srgbClr val="FFFFFF"/>
                          </a:solidFill>
                          <a:effectLst/>
                          <a:latin typeface="Arial" panose="020B0604020202020204" pitchFamily="34" charset="0"/>
                          <a:ea typeface="Times New Roman" panose="02020603050405020304" pitchFamily="18" charset="0"/>
                          <a:cs typeface="Arial" panose="020B0604020202020204" pitchFamily="34" charset="0"/>
                        </a:rPr>
                        <a:t>Macro Factor Risk Contribution</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5A91"/>
                    </a:solidFill>
                  </a:tcPr>
                </a:tc>
                <a:tc>
                  <a:txBody>
                    <a:bodyPr/>
                    <a:lstStyle/>
                    <a:p>
                      <a:pPr marL="0" marR="0" algn="ctr">
                        <a:spcBef>
                          <a:spcPts val="0"/>
                        </a:spcBef>
                        <a:spcAft>
                          <a:spcPts val="0"/>
                        </a:spcAft>
                      </a:pPr>
                      <a:r>
                        <a:rPr lang="en-US" sz="1100" b="1">
                          <a:solidFill>
                            <a:srgbClr val="FFFFFF"/>
                          </a:solidFill>
                          <a:effectLst/>
                          <a:latin typeface="Arial" panose="020B0604020202020204" pitchFamily="34" charset="0"/>
                          <a:ea typeface="Times New Roman" panose="02020603050405020304" pitchFamily="18" charset="0"/>
                          <a:cs typeface="Arial" panose="020B0604020202020204" pitchFamily="34" charset="0"/>
                        </a:rPr>
                        <a:t>Residual Risk Contribution</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5A91"/>
                    </a:solidFill>
                  </a:tcPr>
                </a:tc>
              </a:tr>
              <a:tr h="464024">
                <a:tc>
                  <a:txBody>
                    <a:bodyPr/>
                    <a:lstStyle/>
                    <a:p>
                      <a:pPr marL="0" marR="0" algn="just">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Unconstrained </a:t>
                      </a:r>
                      <a:r>
                        <a:rPr lang="en-US" sz="1100" dirty="0" smtClean="0">
                          <a:solidFill>
                            <a:srgbClr val="000000"/>
                          </a:solidFill>
                          <a:effectLst/>
                          <a:latin typeface="Arial" panose="020B0604020202020204" pitchFamily="34" charset="0"/>
                          <a:ea typeface="Times New Roman" panose="02020603050405020304" pitchFamily="18" charset="0"/>
                          <a:cs typeface="Arial" panose="020B0604020202020204" pitchFamily="34" charset="0"/>
                        </a:rPr>
                        <a:t>Optimization</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lgn="r">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6.52% </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c>
                  <a:txBody>
                    <a:bodyPr/>
                    <a:lstStyle/>
                    <a:p>
                      <a:pPr marL="0" marR="0" algn="r">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0.89% </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c>
                  <a:txBody>
                    <a:bodyPr/>
                    <a:lstStyle/>
                    <a:p>
                      <a:pPr marL="0" marR="0" algn="r">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6.20% </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c>
                  <a:txBody>
                    <a:bodyPr/>
                    <a:lstStyle/>
                    <a:p>
                      <a:pPr marL="0" marR="0" algn="r">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0.32% </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r>
              <a:tr h="237284">
                <a:tc>
                  <a:txBody>
                    <a:bodyPr/>
                    <a:lstStyle/>
                    <a:p>
                      <a:pPr marL="0" marR="0">
                        <a:spcBef>
                          <a:spcPts val="0"/>
                        </a:spcBef>
                        <a:spcAft>
                          <a:spcPts val="0"/>
                        </a:spcAft>
                      </a:pPr>
                      <a:r>
                        <a:rPr lang="en-US" sz="1100" dirty="0" smtClean="0">
                          <a:solidFill>
                            <a:srgbClr val="000000"/>
                          </a:solidFill>
                          <a:effectLst/>
                          <a:latin typeface="Arial" panose="020B0604020202020204" pitchFamily="34" charset="0"/>
                          <a:ea typeface="Times New Roman" panose="02020603050405020304" pitchFamily="18" charset="0"/>
                          <a:cs typeface="Arial" panose="020B0604020202020204" pitchFamily="34" charset="0"/>
                        </a:rPr>
                        <a:t>Only Liquid Asset</a:t>
                      </a:r>
                      <a:r>
                        <a:rPr lang="en-US" sz="1100" baseline="0" dirty="0" smtClean="0">
                          <a:solidFill>
                            <a:srgbClr val="000000"/>
                          </a:solidFill>
                          <a:effectLst/>
                          <a:latin typeface="Arial" panose="020B0604020202020204" pitchFamily="34" charset="0"/>
                          <a:ea typeface="Times New Roman" panose="02020603050405020304" pitchFamily="18" charset="0"/>
                          <a:cs typeface="Arial" panose="020B0604020202020204" pitchFamily="34" charset="0"/>
                        </a:rPr>
                        <a:t> Classes</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lgn="r">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6.52% </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c>
                  <a:txBody>
                    <a:bodyPr/>
                    <a:lstStyle/>
                    <a:p>
                      <a:pPr marL="0" marR="0" algn="r">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0.93% </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c>
                  <a:txBody>
                    <a:bodyPr/>
                    <a:lstStyle/>
                    <a:p>
                      <a:pPr marL="0" marR="0" algn="r">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6.31% </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c>
                  <a:txBody>
                    <a:bodyPr/>
                    <a:lstStyle/>
                    <a:p>
                      <a:pPr marL="0" marR="0" algn="r">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0.21% </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r>
              <a:tr h="237284">
                <a:tc>
                  <a:txBody>
                    <a:bodyPr/>
                    <a:lstStyle/>
                    <a:p>
                      <a:pPr marL="0" marR="0">
                        <a:spcBef>
                          <a:spcPts val="0"/>
                        </a:spcBef>
                        <a:spcAft>
                          <a:spcPts val="0"/>
                        </a:spcAft>
                      </a:pPr>
                      <a:r>
                        <a:rPr lang="en-US" sz="1100" dirty="0" smtClean="0">
                          <a:solidFill>
                            <a:srgbClr val="000000"/>
                          </a:solidFill>
                          <a:effectLst/>
                          <a:latin typeface="Arial" panose="020B0604020202020204" pitchFamily="34" charset="0"/>
                          <a:ea typeface="Times New Roman" panose="02020603050405020304" pitchFamily="18" charset="0"/>
                          <a:cs typeface="Arial" panose="020B0604020202020204" pitchFamily="34" charset="0"/>
                        </a:rPr>
                        <a:t>Lower</a:t>
                      </a:r>
                      <a:r>
                        <a:rPr lang="en-US" sz="1100" baseline="0" dirty="0" smtClean="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Expense Ratio</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lgn="r">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6.40% </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c>
                  <a:txBody>
                    <a:bodyPr/>
                    <a:lstStyle/>
                    <a:p>
                      <a:pPr marL="0" marR="0" algn="r">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0.96% </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c>
                  <a:txBody>
                    <a:bodyPr/>
                    <a:lstStyle/>
                    <a:p>
                      <a:pPr marL="0" marR="0" algn="r">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6.18% </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c>
                  <a:txBody>
                    <a:bodyPr/>
                    <a:lstStyle/>
                    <a:p>
                      <a:pPr marL="0" marR="0" algn="r">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0.22% </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r>
              <a:tr h="237284">
                <a:tc>
                  <a:txBody>
                    <a:bodyPr/>
                    <a:lstStyle/>
                    <a:p>
                      <a:pPr marL="0" marR="0">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Completion Portfolio</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lgn="r">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6.53% </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c>
                  <a:txBody>
                    <a:bodyPr/>
                    <a:lstStyle/>
                    <a:p>
                      <a:pPr marL="0" marR="0" algn="r">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1.00% </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c>
                  <a:txBody>
                    <a:bodyPr/>
                    <a:lstStyle/>
                    <a:p>
                      <a:pPr marL="0" marR="0" algn="r">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6.30% </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c>
                  <a:txBody>
                    <a:bodyPr/>
                    <a:lstStyle/>
                    <a:p>
                      <a:pPr marL="0" marR="0" algn="r">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0.23% </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r>
            </a:tbl>
          </a:graphicData>
        </a:graphic>
      </p:graphicFrame>
      <p:sp>
        <p:nvSpPr>
          <p:cNvPr id="3" name="Slide Number Placeholder 2"/>
          <p:cNvSpPr>
            <a:spLocks noGrp="1"/>
          </p:cNvSpPr>
          <p:nvPr>
            <p:ph type="sldNum" sz="quarter" idx="13"/>
          </p:nvPr>
        </p:nvSpPr>
        <p:spPr/>
        <p:txBody>
          <a:bodyPr/>
          <a:lstStyle/>
          <a:p>
            <a:fld id="{C0531ADF-2191-45C5-9D71-08764BF86A6F}" type="slidenum">
              <a:rPr lang="en-GB" smtClean="0"/>
              <a:pPr/>
              <a:t>31</a:t>
            </a:fld>
            <a:endParaRPr lang="en-GB"/>
          </a:p>
        </p:txBody>
      </p:sp>
      <p:sp>
        <p:nvSpPr>
          <p:cNvPr id="5" name="TextBox 4"/>
          <p:cNvSpPr txBox="1"/>
          <p:nvPr/>
        </p:nvSpPr>
        <p:spPr>
          <a:xfrm>
            <a:off x="327025" y="6168907"/>
            <a:ext cx="8011757" cy="523220"/>
          </a:xfrm>
          <a:prstGeom prst="rect">
            <a:avLst/>
          </a:prstGeom>
          <a:noFill/>
        </p:spPr>
        <p:txBody>
          <a:bodyPr wrap="square" rtlCol="0">
            <a:spAutoFit/>
          </a:bodyPr>
          <a:lstStyle/>
          <a:p>
            <a:pPr>
              <a:buClr>
                <a:schemeClr val="tx2"/>
              </a:buClr>
            </a:pPr>
            <a:r>
              <a:rPr lang="en-US" sz="700" dirty="0" smtClean="0"/>
              <a:t>Source: Greenberg, Babu, and Ang (2016), “Factors to Assets: Mapping Factor Exposures to Asset Allocations”, Journal of Portfolio Management</a:t>
            </a:r>
            <a:r>
              <a:rPr lang="en-US" sz="700" dirty="0"/>
              <a:t>. </a:t>
            </a:r>
            <a:r>
              <a:rPr lang="en-US" sz="700" dirty="0" smtClean="0"/>
              <a:t>The examples provided above </a:t>
            </a:r>
            <a:r>
              <a:rPr lang="en-US" sz="700" dirty="0"/>
              <a:t>are hypothetical. No representation is being made that any account, product or strategy will is likely to achieve results similar to those shown.</a:t>
            </a:r>
          </a:p>
          <a:p>
            <a:pPr>
              <a:buClr>
                <a:schemeClr val="tx2"/>
              </a:buClr>
            </a:pPr>
            <a:endParaRPr lang="en-US" sz="700" dirty="0"/>
          </a:p>
          <a:p>
            <a:pPr>
              <a:buClr>
                <a:schemeClr val="tx2"/>
              </a:buClr>
            </a:pPr>
            <a:endParaRPr lang="en-US" sz="700" dirty="0" err="1" smtClean="0">
              <a:solidFill>
                <a:schemeClr val="tx2"/>
              </a:solidFill>
            </a:endParaRPr>
          </a:p>
        </p:txBody>
      </p:sp>
      <p:sp>
        <p:nvSpPr>
          <p:cNvPr id="6" name="Content Placeholder 3"/>
          <p:cNvSpPr>
            <a:spLocks noGrp="1"/>
          </p:cNvSpPr>
          <p:nvPr>
            <p:ph sz="quarter" idx="11"/>
          </p:nvPr>
        </p:nvSpPr>
        <p:spPr>
          <a:xfrm>
            <a:off x="308582" y="1091103"/>
            <a:ext cx="8761277" cy="1034575"/>
          </a:xfrm>
        </p:spPr>
        <p:txBody>
          <a:bodyPr/>
          <a:lstStyle/>
          <a:p>
            <a:pPr lvl="1"/>
            <a:r>
              <a:rPr lang="en-US" sz="1400" dirty="0" smtClean="0"/>
              <a:t>Below are summary statistics for the four previous optimizations</a:t>
            </a:r>
          </a:p>
          <a:p>
            <a:pPr lvl="2"/>
            <a:r>
              <a:rPr lang="en-US" sz="1400" dirty="0" smtClean="0"/>
              <a:t>All calculations are done using the Aladdin risk model with an as-of date of October 2015, and use 72 months of constant-weighted history</a:t>
            </a:r>
          </a:p>
          <a:p>
            <a:pPr lvl="1"/>
            <a:r>
              <a:rPr lang="en-US" sz="1400" dirty="0" smtClean="0"/>
              <a:t>Imposing constraints yields higher tracking errors from the factor benchmark. </a:t>
            </a:r>
          </a:p>
          <a:p>
            <a:pPr lvl="2"/>
            <a:r>
              <a:rPr lang="en-US" sz="1400" dirty="0" smtClean="0"/>
              <a:t>Nevertheless, in all scenarios, the majority of risk is contributed by macro factors</a:t>
            </a:r>
          </a:p>
        </p:txBody>
      </p:sp>
    </p:spTree>
    <p:extLst>
      <p:ext uri="{BB962C8B-B14F-4D97-AF65-F5344CB8AC3E}">
        <p14:creationId xmlns:p14="http://schemas.microsoft.com/office/powerpoint/2010/main" xmlns="" val="31658566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1"/>
          </p:nvPr>
        </p:nvSpPr>
        <p:spPr>
          <a:xfrm>
            <a:off x="315560" y="949236"/>
            <a:ext cx="8493478" cy="4846727"/>
          </a:xfrm>
        </p:spPr>
        <p:txBody>
          <a:bodyPr/>
          <a:lstStyle/>
          <a:p>
            <a:r>
              <a:rPr lang="en-US" sz="900" b="1" dirty="0" smtClean="0"/>
              <a:t>THE INFORMATION CONTAINED HEREIN MAY BE PROPRIETARY IN NATURE AND HAS BEEN PROVIDED TO YOU ON A CONFIDENTIAL BASIS, AND MAY NOT BE REPRODUCED, COPIED OR DISTRIBUTED WITHOUT THE PRIOR CONSENT OF BLACKROCK, INC. (“BLACKROCK”). These materials are not an advertisement and are not intended for public use or dissemination.   </a:t>
            </a:r>
          </a:p>
          <a:p>
            <a:r>
              <a:rPr lang="en-US" sz="900" dirty="0" smtClean="0"/>
              <a:t>This communication is not an offer and should not be deemed to be a contractual commitment or undertaking between the intended recipient of this communication and BlackRock but an indication of what services may be offered subject to a legally binding contract between the parties and therefore no reliance should be placed on this document or its content. Opinions, estimates and recommendations offered constitute our judgment and are subject to change without notice, as are statements of financial market trends, which are based on current market conditions. We believe the information provided here is reliable, but do not warrant its accuracy or completeness. This communication and its content represent confidential information. This material has been prepared for informational purposes only, and is not intended to provide, and should not be relied on for, accounting, legal or tax advice. You should consult your tax or legal advisor regarding such matters.</a:t>
            </a:r>
            <a:br>
              <a:rPr lang="en-US" sz="900" dirty="0" smtClean="0"/>
            </a:br>
            <a:endParaRPr lang="en-US" sz="900" dirty="0" smtClean="0"/>
          </a:p>
          <a:p>
            <a:pPr algn="just">
              <a:spcBef>
                <a:spcPts val="0"/>
              </a:spcBef>
            </a:pPr>
            <a:r>
              <a:rPr lang="en-US" sz="900" b="1" dirty="0"/>
              <a:t>Performance and Fees</a:t>
            </a:r>
          </a:p>
          <a:p>
            <a:pPr algn="just">
              <a:spcBef>
                <a:spcPts val="0"/>
              </a:spcBef>
            </a:pPr>
            <a:r>
              <a:rPr lang="en-US" sz="900" dirty="0"/>
              <a:t>Past performance is not a guarantee or a reliable indicator of future results. Certain performance figures do not reflect the deduction of investment management fees, but they do reflect commissions, other expenses (except custody), and reinvestment of earnings. Such fees that a client may incur in the management of their investment advisory account may reduce the client's return. For example, assuming an annual gross return of 8% and an annual management/advisory fee of .40%, the net annualized total return of the portfolio would be 7.58% over a 5-year period. The “net of fees' performance figures reflect the deduction of actual investment advisory fees but do not reflect the deduction of custodial fees. All periods longer than one year are annualized</a:t>
            </a:r>
            <a:r>
              <a:rPr lang="en-US" sz="900" dirty="0" smtClean="0"/>
              <a:t>.</a:t>
            </a:r>
          </a:p>
          <a:p>
            <a:r>
              <a:rPr lang="en-US" sz="900" b="1" dirty="0"/>
              <a:t>Back-tested Index Data</a:t>
            </a:r>
            <a:endParaRPr lang="en-US" sz="900" dirty="0"/>
          </a:p>
          <a:p>
            <a:r>
              <a:rPr lang="en-US" sz="900" dirty="0"/>
              <a:t>Index returns are for illustrative purposes only and do not represent any actual fund performance. Index performance returns do not reflect any management fees, transaction costs or expenses. Indexes are unmanaged and one cannot invest directly in an index. Past performance does not guarantee future results.</a:t>
            </a:r>
          </a:p>
          <a:p>
            <a:r>
              <a:rPr lang="en-US" sz="900" dirty="0"/>
              <a:t>Data for time periods prior to the index inception date is hypothetical and is provided for informational purposes only to indicate historical performance had the index been available over the relevant time period. Hypothetical data results are based on criteria applied retroactively with the benefit of hindsight and knowledge of factors that may have positively affected its performance, and cannot account for risk factors that may affect the actual fund performance. The actual performance of </a:t>
            </a:r>
            <a:r>
              <a:rPr lang="en-US" sz="900" dirty="0" smtClean="0"/>
              <a:t>the strategy or </a:t>
            </a:r>
            <a:r>
              <a:rPr lang="en-US" sz="900" dirty="0"/>
              <a:t>fund may vary significantly from the hypothetical index performance due to transaction costs, liquidity </a:t>
            </a:r>
            <a:r>
              <a:rPr lang="en-US" sz="900" dirty="0" smtClean="0"/>
              <a:t>or other </a:t>
            </a:r>
            <a:r>
              <a:rPr lang="en-US" sz="900" dirty="0"/>
              <a:t>market factors. Index methodology available upon request</a:t>
            </a:r>
            <a:r>
              <a:rPr lang="en-US" sz="900" dirty="0" smtClean="0"/>
              <a:t>.</a:t>
            </a:r>
          </a:p>
          <a:p>
            <a:r>
              <a:rPr lang="en-US" sz="900" b="1" dirty="0"/>
              <a:t>Indexes</a:t>
            </a:r>
          </a:p>
          <a:p>
            <a:r>
              <a:rPr lang="en-US" sz="900" dirty="0"/>
              <a:t>It is not possible to invest directly in an index. </a:t>
            </a:r>
            <a:endParaRPr lang="en-US" sz="900" dirty="0" smtClean="0"/>
          </a:p>
          <a:p>
            <a:r>
              <a:rPr lang="en-US" sz="900" b="1" dirty="0"/>
              <a:t>Forecast</a:t>
            </a:r>
          </a:p>
          <a:p>
            <a:r>
              <a:rPr lang="en-US" sz="900" dirty="0"/>
              <a:t>This material is not intended to be relied upon as a forecast, research or investment advice, and is not a recommendation, offer or solicitation to buy or sell any securities or to adopt any investment strategy. The opinions may change as subsequent conditions vary. The information and opinions contained in this material are derived from proprietary and nonproprietary sources deemed by BlackRock to be reliable, are not necessarily all inclusive and are not guaranteed as to accuracy. There is no guarantee that any forecasts made will come to pass.</a:t>
            </a:r>
          </a:p>
          <a:p>
            <a:endParaRPr lang="en-US" sz="900" dirty="0" smtClean="0"/>
          </a:p>
          <a:p>
            <a:endParaRPr lang="en-US" sz="900" dirty="0" smtClean="0"/>
          </a:p>
          <a:p>
            <a:endParaRPr lang="en-US" sz="900" dirty="0"/>
          </a:p>
        </p:txBody>
      </p:sp>
      <p:sp>
        <p:nvSpPr>
          <p:cNvPr id="8" name="Title 7"/>
          <p:cNvSpPr>
            <a:spLocks noGrp="1"/>
          </p:cNvSpPr>
          <p:nvPr>
            <p:ph type="title"/>
          </p:nvPr>
        </p:nvSpPr>
        <p:spPr/>
        <p:txBody>
          <a:bodyPr/>
          <a:lstStyle/>
          <a:p>
            <a:r>
              <a:rPr lang="en-US" dirty="0" smtClean="0"/>
              <a:t>Important notes</a:t>
            </a:r>
            <a:endParaRPr lang="en-US" dirty="0"/>
          </a:p>
        </p:txBody>
      </p:sp>
      <p:sp>
        <p:nvSpPr>
          <p:cNvPr id="12" name="Text Placeholder 11"/>
          <p:cNvSpPr>
            <a:spLocks noGrp="1"/>
          </p:cNvSpPr>
          <p:nvPr>
            <p:ph type="body" sz="quarter" idx="12"/>
          </p:nvPr>
        </p:nvSpPr>
        <p:spPr/>
        <p:txBody>
          <a:bodyPr/>
          <a:lstStyle/>
          <a:p>
            <a:endParaRPr lang="en-US" dirty="0"/>
          </a:p>
        </p:txBody>
      </p:sp>
      <p:sp>
        <p:nvSpPr>
          <p:cNvPr id="5" name="Text Placeholder 7"/>
          <p:cNvSpPr txBox="1">
            <a:spLocks/>
          </p:cNvSpPr>
          <p:nvPr/>
        </p:nvSpPr>
        <p:spPr>
          <a:xfrm>
            <a:off x="7560024" y="6437153"/>
            <a:ext cx="1363663" cy="177800"/>
          </a:xfrm>
          <a:prstGeom prst="rect">
            <a:avLst/>
          </a:prstGeom>
        </p:spPr>
        <p:txBody>
          <a:bodyPr/>
          <a:lstStyle>
            <a:lvl1pPr marL="0" marR="0" indent="0" algn="l" defTabSz="914400" rtl="0" eaLnBrk="1" fontAlgn="auto" latinLnBrk="0" hangingPunct="1">
              <a:lnSpc>
                <a:spcPct val="100000"/>
              </a:lnSpc>
              <a:spcBef>
                <a:spcPts val="700"/>
              </a:spcBef>
              <a:spcAft>
                <a:spcPts val="0"/>
              </a:spcAft>
              <a:buSzTx/>
              <a:buFont typeface="Arial" pitchFamily="34" charset="0"/>
              <a:buNone/>
              <a:tabLst/>
              <a:defRPr kumimoji="0" sz="1400" b="1" i="0" u="none" strike="noStrike" kern="1200" cap="none" spc="0" normalizeH="0" baseline="0">
                <a:ln>
                  <a:noFill/>
                </a:ln>
                <a:solidFill>
                  <a:schemeClr val="tx2"/>
                </a:solidFill>
                <a:effectLst/>
                <a:uLnTx/>
                <a:uFillTx/>
                <a:latin typeface="Arial"/>
                <a:ea typeface="+mn-ea"/>
                <a:cs typeface="+mn-cs"/>
              </a:defRPr>
            </a:lvl1pPr>
            <a:lvl2pPr marL="350838" marR="0" indent="-166688" algn="l" defTabSz="914400" rtl="0" eaLnBrk="1" fontAlgn="auto" latinLnBrk="0" hangingPunct="1">
              <a:lnSpc>
                <a:spcPct val="100000"/>
              </a:lnSpc>
              <a:spcBef>
                <a:spcPts val="700"/>
              </a:spcBef>
              <a:spcAft>
                <a:spcPts val="0"/>
              </a:spcAft>
              <a:buClr>
                <a:schemeClr val="accent2"/>
              </a:buClr>
              <a:buSzTx/>
              <a:buFont typeface="Wingdings 3" pitchFamily="18" charset="2"/>
              <a:buChar char=""/>
              <a:tabLst/>
              <a:defRPr kumimoji="0" sz="1200" b="0" i="0" u="none" strike="noStrike" kern="1200" cap="none" spc="0" normalizeH="0" baseline="0">
                <a:ln>
                  <a:noFill/>
                </a:ln>
                <a:solidFill>
                  <a:schemeClr val="tx2"/>
                </a:solidFill>
                <a:effectLst/>
                <a:uLnTx/>
                <a:uFillTx/>
                <a:latin typeface="Arial"/>
                <a:ea typeface="+mn-ea"/>
                <a:cs typeface="+mn-cs"/>
              </a:defRPr>
            </a:lvl2pPr>
            <a:lvl3pPr marL="514350" marR="0" indent="-1524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3pPr>
            <a:lvl4pPr marL="714375" marR="0" indent="-17145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4pPr>
            <a:lvl5pPr marL="904875" marR="0" indent="-1905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800" b="0" dirty="0" smtClean="0"/>
              <a:t>FBSG-0241</a:t>
            </a:r>
            <a:endParaRPr lang="en-US" sz="800" b="0" dirty="0"/>
          </a:p>
        </p:txBody>
      </p:sp>
    </p:spTree>
    <p:extLst>
      <p:ext uri="{BB962C8B-B14F-4D97-AF65-F5344CB8AC3E}">
        <p14:creationId xmlns:p14="http://schemas.microsoft.com/office/powerpoint/2010/main" xmlns="" val="25961743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1"/>
          </p:nvPr>
        </p:nvSpPr>
        <p:spPr>
          <a:xfrm>
            <a:off x="315560" y="1000036"/>
            <a:ext cx="8493478" cy="4846727"/>
          </a:xfrm>
        </p:spPr>
        <p:txBody>
          <a:bodyPr/>
          <a:lstStyle/>
          <a:p>
            <a:r>
              <a:rPr lang="en-US" sz="900" b="1" dirty="0" smtClean="0"/>
              <a:t>Forward </a:t>
            </a:r>
            <a:r>
              <a:rPr lang="en-US" sz="900" b="1" dirty="0"/>
              <a:t>Looking Information</a:t>
            </a:r>
          </a:p>
          <a:p>
            <a:r>
              <a:rPr lang="en-US" sz="900" dirty="0"/>
              <a:t>This material may contain “forward-looking” information that is not purely historical in nature. Such information may include, among other things, projections, forecasts, estimates of yields or returns, and proposed or expected portfolio composition. Moreover, where certain historical performance information of other investment vehicles or composite accounts managed by BlackRock, Inc. and/or its subsidiaries (together, “BlackRock”) has been included in this material and such performance information is presented by way of example only. No representation is made that the performance presented will be achieved, or that every assumption made in achieving, calculating or presenting either the forward-looking information or the historical performance information herein has been considered or stated in preparing this material. Any changes to assumptions that may have been made in preparing this material could have a material impact on the investment returns that are presented herein by way of example. </a:t>
            </a:r>
          </a:p>
          <a:p>
            <a:r>
              <a:rPr lang="en-US" sz="900" b="1" dirty="0"/>
              <a:t>No Recommendation</a:t>
            </a:r>
          </a:p>
          <a:p>
            <a:r>
              <a:rPr lang="en-US" sz="900" dirty="0"/>
              <a:t>These materials are neither an offer to sell nor a solicitation of any offer to buy shares in any fund.  You may not rely upon these materials in evaluating the merits of investing in any fund that employs any of the strategies referred to herein. Any reference herein to any security and/or a particular issuer shall not constitute a recommendation to buy or sell, offer to buy, offer to sell, or a solicitation of an offer to buy or sell any such securities issued by such issuer</a:t>
            </a:r>
            <a:r>
              <a:rPr lang="en-US" sz="900" dirty="0" smtClean="0"/>
              <a:t>.</a:t>
            </a:r>
          </a:p>
          <a:p>
            <a:r>
              <a:rPr lang="en-US" sz="900" b="1" dirty="0"/>
              <a:t>Risk</a:t>
            </a:r>
          </a:p>
          <a:p>
            <a:r>
              <a:rPr lang="en-US" sz="900" dirty="0"/>
              <a:t>Investing in the bond market is subject to certain risks including market, interest-rate, issuer, credit, and inflation risk. Mortgage and asset-backed securities may be sensitive to changes in interest rates, subject to early repayment risk, and while generally backed by a government, government-agency or private guarantor there is no assurance that the guarantor will meet its obligations. High-yield, lower-rated, securities involve greater risk than higher-rated securities; portfolios that invest in them may be subject to greater levels of credit and liquidity risk than portfolios that do not. Investors will, at times, incur a tax liability. Income from municipal bonds may be subject to state and local taxes and at times the alternative minimum tax. Derivatives may involve certain costs and risks such as liquidity, interest rate, market, credit, management and the risk that a position could not be closed when most advantageous. Investing in derivatives could lose more than the amount invested. </a:t>
            </a:r>
          </a:p>
          <a:p>
            <a:r>
              <a:rPr lang="en-US" sz="900" dirty="0"/>
              <a:t>BlackRock makes no representations or warranties as to the accuracy or completeness of the information contained herein, and further nothing contained herein shall be relied upon as a promise by, or representation by, BlackRock whether as to past or future performance results.  Past performance is not indicative or predictive of future performance.</a:t>
            </a:r>
          </a:p>
          <a:p>
            <a:r>
              <a:rPr lang="en-US" sz="900" dirty="0"/>
              <a:t>Additional information is available on request.  Information contained herein is believed to be reliable but BlackRock does not warrant its accuracy or completeness. Information contained herein represents BlackRock’s own opinions. There can be no assurance that the investment objectives of any strategy referred to herein will be achieved. An investment in any strategy referred to herein involves a high degree of risk, including the risk that the entire amount invested may be lost. </a:t>
            </a:r>
          </a:p>
          <a:p>
            <a:r>
              <a:rPr lang="en-US" sz="900" dirty="0"/>
              <a:t>Strategy availability may be limited to certain investment vehicles; not all investment vehicles may be available to all investors. Please contact your BlackRock representative for more information.</a:t>
            </a:r>
          </a:p>
          <a:p>
            <a:r>
              <a:rPr lang="en-US" sz="900" b="1" dirty="0"/>
              <a:t>THIS MATERIAL IS HIGHLY CONFIDENTIAL AND IS NOT TO BE REPRODUCED OR DISTRIBUTED TO PERSONS OTHER THAN THE RECIPIENT.</a:t>
            </a:r>
          </a:p>
          <a:p>
            <a:r>
              <a:rPr lang="en-US" sz="900" dirty="0"/>
              <a:t>© 2016 BlackRock, Inc. All rights reserved. </a:t>
            </a:r>
            <a:r>
              <a:rPr lang="en-US" sz="900" b="1" dirty="0"/>
              <a:t>ALADDIN, BLACKROCK, BLACKROCK SOLUTIONS</a:t>
            </a:r>
            <a:r>
              <a:rPr lang="en-US" sz="900" dirty="0"/>
              <a:t>, and </a:t>
            </a:r>
            <a:r>
              <a:rPr lang="en-US" sz="900" b="1" dirty="0" err="1"/>
              <a:t>iSHARES</a:t>
            </a:r>
            <a:r>
              <a:rPr lang="en-US" sz="900" dirty="0"/>
              <a:t> are registered trademarks of BlackRock, Inc. or its subsidiaries in the United States and elsewhere. </a:t>
            </a:r>
          </a:p>
          <a:p>
            <a:endParaRPr lang="en-US" sz="900" b="1" dirty="0"/>
          </a:p>
          <a:p>
            <a:endParaRPr lang="en-US" sz="900" b="1" dirty="0" smtClean="0"/>
          </a:p>
        </p:txBody>
      </p:sp>
      <p:sp>
        <p:nvSpPr>
          <p:cNvPr id="8" name="Title 7"/>
          <p:cNvSpPr>
            <a:spLocks noGrp="1"/>
          </p:cNvSpPr>
          <p:nvPr>
            <p:ph type="title"/>
          </p:nvPr>
        </p:nvSpPr>
        <p:spPr/>
        <p:txBody>
          <a:bodyPr/>
          <a:lstStyle/>
          <a:p>
            <a:r>
              <a:rPr lang="en-US" dirty="0" smtClean="0"/>
              <a:t>Important </a:t>
            </a:r>
            <a:r>
              <a:rPr lang="en-US" smtClean="0"/>
              <a:t>notes </a:t>
            </a:r>
            <a:endParaRPr lang="en-US" dirty="0"/>
          </a:p>
        </p:txBody>
      </p:sp>
      <p:sp>
        <p:nvSpPr>
          <p:cNvPr id="9" name="Text Placeholder 8"/>
          <p:cNvSpPr>
            <a:spLocks noGrp="1"/>
          </p:cNvSpPr>
          <p:nvPr>
            <p:ph type="body" sz="quarter" idx="12"/>
          </p:nvPr>
        </p:nvSpPr>
        <p:spPr/>
        <p:txBody>
          <a:bodyPr/>
          <a:lstStyle/>
          <a:p>
            <a:endParaRPr lang="en-US" dirty="0"/>
          </a:p>
        </p:txBody>
      </p:sp>
      <p:sp>
        <p:nvSpPr>
          <p:cNvPr id="5" name="Text Placeholder 7"/>
          <p:cNvSpPr txBox="1">
            <a:spLocks/>
          </p:cNvSpPr>
          <p:nvPr/>
        </p:nvSpPr>
        <p:spPr>
          <a:xfrm>
            <a:off x="7551315" y="6453904"/>
            <a:ext cx="1363663" cy="177800"/>
          </a:xfrm>
          <a:prstGeom prst="rect">
            <a:avLst/>
          </a:prstGeom>
        </p:spPr>
        <p:txBody>
          <a:bodyPr/>
          <a:lstStyle>
            <a:lvl1pPr marL="0" marR="0" indent="0" algn="l" defTabSz="914400" rtl="0" eaLnBrk="1" fontAlgn="auto" latinLnBrk="0" hangingPunct="1">
              <a:lnSpc>
                <a:spcPct val="100000"/>
              </a:lnSpc>
              <a:spcBef>
                <a:spcPts val="700"/>
              </a:spcBef>
              <a:spcAft>
                <a:spcPts val="0"/>
              </a:spcAft>
              <a:buSzTx/>
              <a:buFont typeface="Arial" pitchFamily="34" charset="0"/>
              <a:buNone/>
              <a:tabLst/>
              <a:defRPr kumimoji="0" sz="1400" b="1" i="0" u="none" strike="noStrike" kern="1200" cap="none" spc="0" normalizeH="0" baseline="0">
                <a:ln>
                  <a:noFill/>
                </a:ln>
                <a:solidFill>
                  <a:schemeClr val="tx2"/>
                </a:solidFill>
                <a:effectLst/>
                <a:uLnTx/>
                <a:uFillTx/>
                <a:latin typeface="Arial"/>
                <a:ea typeface="+mn-ea"/>
                <a:cs typeface="+mn-cs"/>
              </a:defRPr>
            </a:lvl1pPr>
            <a:lvl2pPr marL="350838" marR="0" indent="-166688" algn="l" defTabSz="914400" rtl="0" eaLnBrk="1" fontAlgn="auto" latinLnBrk="0" hangingPunct="1">
              <a:lnSpc>
                <a:spcPct val="100000"/>
              </a:lnSpc>
              <a:spcBef>
                <a:spcPts val="700"/>
              </a:spcBef>
              <a:spcAft>
                <a:spcPts val="0"/>
              </a:spcAft>
              <a:buClr>
                <a:schemeClr val="accent2"/>
              </a:buClr>
              <a:buSzTx/>
              <a:buFont typeface="Wingdings 3" pitchFamily="18" charset="2"/>
              <a:buChar char=""/>
              <a:tabLst/>
              <a:defRPr kumimoji="0" sz="1200" b="0" i="0" u="none" strike="noStrike" kern="1200" cap="none" spc="0" normalizeH="0" baseline="0">
                <a:ln>
                  <a:noFill/>
                </a:ln>
                <a:solidFill>
                  <a:schemeClr val="tx2"/>
                </a:solidFill>
                <a:effectLst/>
                <a:uLnTx/>
                <a:uFillTx/>
                <a:latin typeface="Arial"/>
                <a:ea typeface="+mn-ea"/>
                <a:cs typeface="+mn-cs"/>
              </a:defRPr>
            </a:lvl2pPr>
            <a:lvl3pPr marL="514350" marR="0" indent="-1524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3pPr>
            <a:lvl4pPr marL="714375" marR="0" indent="-17145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4pPr>
            <a:lvl5pPr marL="904875" marR="0" indent="-1905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800" b="0" dirty="0" smtClean="0"/>
              <a:t>FBSG-0241</a:t>
            </a:r>
            <a:endParaRPr lang="en-US" sz="800" b="0" dirty="0"/>
          </a:p>
        </p:txBody>
      </p:sp>
    </p:spTree>
    <p:extLst>
      <p:ext uri="{BB962C8B-B14F-4D97-AF65-F5344CB8AC3E}">
        <p14:creationId xmlns:p14="http://schemas.microsoft.com/office/powerpoint/2010/main" xmlns="" val="12811087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C0531ADF-2191-45C5-9D71-08764BF86A6F}" type="slidenum">
              <a:rPr lang="en-GB" smtClean="0"/>
              <a:pPr/>
              <a:t>34</a:t>
            </a:fld>
            <a:endParaRPr lang="en-GB"/>
          </a:p>
        </p:txBody>
      </p:sp>
    </p:spTree>
    <p:extLst>
      <p:ext uri="{BB962C8B-B14F-4D97-AF65-F5344CB8AC3E}">
        <p14:creationId xmlns:p14="http://schemas.microsoft.com/office/powerpoint/2010/main" xmlns="" val="500654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How widespread is factor adoption?</a:t>
            </a:r>
            <a:endParaRPr lang="en-GB" dirty="0"/>
          </a:p>
        </p:txBody>
      </p:sp>
      <p:pic>
        <p:nvPicPr>
          <p:cNvPr id="27" name="Picture 2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94622" y="2704102"/>
            <a:ext cx="6995160" cy="2096037"/>
          </a:xfrm>
          <a:prstGeom prst="rect">
            <a:avLst/>
          </a:prstGeom>
        </p:spPr>
      </p:pic>
      <p:sp>
        <p:nvSpPr>
          <p:cNvPr id="8" name="TextBox 7"/>
          <p:cNvSpPr txBox="1"/>
          <p:nvPr/>
        </p:nvSpPr>
        <p:spPr>
          <a:xfrm>
            <a:off x="1194622" y="2075378"/>
            <a:ext cx="2067541" cy="461665"/>
          </a:xfrm>
          <a:prstGeom prst="rect">
            <a:avLst/>
          </a:prstGeom>
          <a:noFill/>
        </p:spPr>
        <p:txBody>
          <a:bodyPr wrap="square" rtlCol="0">
            <a:spAutoFit/>
          </a:bodyPr>
          <a:lstStyle/>
          <a:p>
            <a:pPr algn="ctr">
              <a:buClr>
                <a:schemeClr val="tx2"/>
              </a:buClr>
            </a:pPr>
            <a:r>
              <a:rPr lang="en-US" sz="1200" b="1" dirty="0">
                <a:solidFill>
                  <a:srgbClr val="003D6A"/>
                </a:solidFill>
              </a:rPr>
              <a:t>Overall</a:t>
            </a:r>
            <a:br>
              <a:rPr lang="en-US" sz="1200" b="1" dirty="0">
                <a:solidFill>
                  <a:srgbClr val="003D6A"/>
                </a:solidFill>
              </a:rPr>
            </a:br>
            <a:r>
              <a:rPr lang="en-US" sz="1200" b="1" dirty="0">
                <a:solidFill>
                  <a:srgbClr val="003D6A"/>
                </a:solidFill>
              </a:rPr>
              <a:t>investment process</a:t>
            </a:r>
          </a:p>
        </p:txBody>
      </p:sp>
      <p:sp>
        <p:nvSpPr>
          <p:cNvPr id="9" name="TextBox 8"/>
          <p:cNvSpPr txBox="1"/>
          <p:nvPr/>
        </p:nvSpPr>
        <p:spPr>
          <a:xfrm>
            <a:off x="6000277" y="2075378"/>
            <a:ext cx="2189505" cy="646331"/>
          </a:xfrm>
          <a:prstGeom prst="rect">
            <a:avLst/>
          </a:prstGeom>
          <a:noFill/>
        </p:spPr>
        <p:txBody>
          <a:bodyPr wrap="square" rtlCol="0">
            <a:spAutoFit/>
          </a:bodyPr>
          <a:lstStyle/>
          <a:p>
            <a:pPr algn="ctr">
              <a:buClr>
                <a:schemeClr val="tx2"/>
              </a:buClr>
            </a:pPr>
            <a:r>
              <a:rPr lang="en-US" sz="1200" b="1" dirty="0" smtClean="0">
                <a:solidFill>
                  <a:srgbClr val="003D6A"/>
                </a:solidFill>
              </a:rPr>
              <a:t>Investment </a:t>
            </a:r>
            <a:br>
              <a:rPr lang="en-US" sz="1200" b="1" dirty="0" smtClean="0">
                <a:solidFill>
                  <a:srgbClr val="003D6A"/>
                </a:solidFill>
              </a:rPr>
            </a:br>
            <a:r>
              <a:rPr lang="en-US" sz="1200" b="1" dirty="0" smtClean="0">
                <a:solidFill>
                  <a:srgbClr val="003D6A"/>
                </a:solidFill>
              </a:rPr>
              <a:t>strategies </a:t>
            </a:r>
            <a:r>
              <a:rPr lang="en-US" sz="1200" dirty="0" smtClean="0">
                <a:solidFill>
                  <a:srgbClr val="003D6A"/>
                </a:solidFill>
              </a:rPr>
              <a:t/>
            </a:r>
            <a:br>
              <a:rPr lang="en-US" sz="1200" dirty="0" smtClean="0">
                <a:solidFill>
                  <a:srgbClr val="003D6A"/>
                </a:solidFill>
              </a:rPr>
            </a:br>
            <a:endParaRPr lang="en-US" sz="1200" dirty="0">
              <a:solidFill>
                <a:srgbClr val="003D6A"/>
              </a:solidFill>
            </a:endParaRPr>
          </a:p>
        </p:txBody>
      </p:sp>
      <p:sp>
        <p:nvSpPr>
          <p:cNvPr id="10" name="TextBox 9"/>
          <p:cNvSpPr txBox="1"/>
          <p:nvPr/>
        </p:nvSpPr>
        <p:spPr>
          <a:xfrm>
            <a:off x="3543297" y="2075378"/>
            <a:ext cx="2286001" cy="461665"/>
          </a:xfrm>
          <a:prstGeom prst="rect">
            <a:avLst/>
          </a:prstGeom>
          <a:noFill/>
        </p:spPr>
        <p:txBody>
          <a:bodyPr wrap="square" rtlCol="0">
            <a:spAutoFit/>
          </a:bodyPr>
          <a:lstStyle/>
          <a:p>
            <a:pPr algn="ctr">
              <a:buClr>
                <a:schemeClr val="tx2"/>
              </a:buClr>
            </a:pPr>
            <a:r>
              <a:rPr lang="en-US" sz="1200" b="1" dirty="0" smtClean="0">
                <a:solidFill>
                  <a:srgbClr val="003D6A"/>
                </a:solidFill>
              </a:rPr>
              <a:t>Risk</a:t>
            </a:r>
            <a:r>
              <a:rPr lang="en-US" sz="1200" b="1" dirty="0">
                <a:solidFill>
                  <a:srgbClr val="003D6A"/>
                </a:solidFill>
              </a:rPr>
              <a:t> </a:t>
            </a:r>
            <a:r>
              <a:rPr lang="en-US" sz="1200" b="1" dirty="0" smtClean="0">
                <a:solidFill>
                  <a:srgbClr val="003D6A"/>
                </a:solidFill>
              </a:rPr>
              <a:t>management &amp; </a:t>
            </a:r>
            <a:br>
              <a:rPr lang="en-US" sz="1200" b="1" dirty="0" smtClean="0">
                <a:solidFill>
                  <a:srgbClr val="003D6A"/>
                </a:solidFill>
              </a:rPr>
            </a:br>
            <a:r>
              <a:rPr lang="en-US" sz="1200" b="1" dirty="0" smtClean="0">
                <a:solidFill>
                  <a:srgbClr val="003D6A"/>
                </a:solidFill>
              </a:rPr>
              <a:t>manager selection</a:t>
            </a:r>
            <a:endParaRPr lang="en-US" sz="1200" b="1" dirty="0">
              <a:solidFill>
                <a:srgbClr val="003D6A"/>
              </a:solidFill>
            </a:endParaRPr>
          </a:p>
        </p:txBody>
      </p:sp>
      <p:sp>
        <p:nvSpPr>
          <p:cNvPr id="12" name="TextBox 11"/>
          <p:cNvSpPr txBox="1"/>
          <p:nvPr/>
        </p:nvSpPr>
        <p:spPr>
          <a:xfrm>
            <a:off x="1194622" y="5151864"/>
            <a:ext cx="2067542" cy="461665"/>
          </a:xfrm>
          <a:prstGeom prst="rect">
            <a:avLst/>
          </a:prstGeom>
          <a:noFill/>
        </p:spPr>
        <p:txBody>
          <a:bodyPr wrap="square" rtlCol="0">
            <a:spAutoFit/>
          </a:bodyPr>
          <a:lstStyle/>
          <a:p>
            <a:pPr algn="ctr">
              <a:buClr>
                <a:schemeClr val="tx2"/>
              </a:buClr>
            </a:pPr>
            <a:r>
              <a:rPr lang="en-US" sz="1200" dirty="0">
                <a:solidFill>
                  <a:schemeClr val="tx2"/>
                </a:solidFill>
              </a:rPr>
              <a:t>Strategic asset allocation </a:t>
            </a:r>
            <a:br>
              <a:rPr lang="en-US" sz="1200" dirty="0">
                <a:solidFill>
                  <a:schemeClr val="tx2"/>
                </a:solidFill>
              </a:rPr>
            </a:br>
            <a:r>
              <a:rPr lang="en-US" sz="1200" dirty="0">
                <a:solidFill>
                  <a:schemeClr val="tx2"/>
                </a:solidFill>
              </a:rPr>
              <a:t>at the enterprise level</a:t>
            </a:r>
          </a:p>
        </p:txBody>
      </p:sp>
      <p:sp>
        <p:nvSpPr>
          <p:cNvPr id="13" name="TextBox 12"/>
          <p:cNvSpPr txBox="1"/>
          <p:nvPr/>
        </p:nvSpPr>
        <p:spPr>
          <a:xfrm>
            <a:off x="3543297" y="5151864"/>
            <a:ext cx="2286001" cy="646331"/>
          </a:xfrm>
          <a:prstGeom prst="rect">
            <a:avLst/>
          </a:prstGeom>
          <a:noFill/>
        </p:spPr>
        <p:txBody>
          <a:bodyPr wrap="square" rtlCol="0">
            <a:spAutoFit/>
          </a:bodyPr>
          <a:lstStyle/>
          <a:p>
            <a:pPr algn="ctr">
              <a:buClr>
                <a:schemeClr val="tx2"/>
              </a:buClr>
            </a:pPr>
            <a:r>
              <a:rPr lang="en-US" sz="1200" dirty="0">
                <a:solidFill>
                  <a:schemeClr val="tx2"/>
                </a:solidFill>
              </a:rPr>
              <a:t>Common language to evaluate managers’ aggregate exposures and return drivers</a:t>
            </a:r>
          </a:p>
        </p:txBody>
      </p:sp>
      <p:sp>
        <p:nvSpPr>
          <p:cNvPr id="14" name="TextBox 13"/>
          <p:cNvSpPr txBox="1"/>
          <p:nvPr/>
        </p:nvSpPr>
        <p:spPr>
          <a:xfrm>
            <a:off x="6000277" y="5151864"/>
            <a:ext cx="2189505" cy="646331"/>
          </a:xfrm>
          <a:prstGeom prst="rect">
            <a:avLst/>
          </a:prstGeom>
          <a:noFill/>
        </p:spPr>
        <p:txBody>
          <a:bodyPr wrap="square" rtlCol="0">
            <a:spAutoFit/>
          </a:bodyPr>
          <a:lstStyle/>
          <a:p>
            <a:pPr algn="ctr">
              <a:buClr>
                <a:schemeClr val="accent1"/>
              </a:buClr>
            </a:pPr>
            <a:r>
              <a:rPr lang="en-US" sz="1200" dirty="0">
                <a:solidFill>
                  <a:schemeClr val="tx2"/>
                </a:solidFill>
              </a:rPr>
              <a:t>Deliberately target rewarded factors to seek to deliver returns and outcomes</a:t>
            </a:r>
          </a:p>
        </p:txBody>
      </p:sp>
      <p:sp>
        <p:nvSpPr>
          <p:cNvPr id="4" name="Rectangle 3"/>
          <p:cNvSpPr/>
          <p:nvPr/>
        </p:nvSpPr>
        <p:spPr>
          <a:xfrm>
            <a:off x="314236" y="1104273"/>
            <a:ext cx="8391614" cy="523220"/>
          </a:xfrm>
          <a:prstGeom prst="rect">
            <a:avLst/>
          </a:prstGeom>
        </p:spPr>
        <p:txBody>
          <a:bodyPr wrap="square">
            <a:spAutoFit/>
          </a:bodyPr>
          <a:lstStyle/>
          <a:p>
            <a:pPr lvl="0"/>
            <a:r>
              <a:rPr lang="en-US" sz="1400" b="1" dirty="0">
                <a:solidFill>
                  <a:schemeClr val="tx2"/>
                </a:solidFill>
              </a:rPr>
              <a:t>The Economist Intelligence </a:t>
            </a:r>
            <a:r>
              <a:rPr lang="en-US" sz="1400" b="1" dirty="0" smtClean="0">
                <a:solidFill>
                  <a:schemeClr val="tx2"/>
                </a:solidFill>
              </a:rPr>
              <a:t>Unit conducted </a:t>
            </a:r>
            <a:r>
              <a:rPr lang="en-US" sz="1400" b="1" dirty="0" smtClean="0">
                <a:solidFill>
                  <a:srgbClr val="13B5EA"/>
                </a:solidFill>
              </a:rPr>
              <a:t>a </a:t>
            </a:r>
            <a:r>
              <a:rPr lang="en-US" sz="1400" b="1" dirty="0">
                <a:solidFill>
                  <a:srgbClr val="13B5EA"/>
                </a:solidFill>
              </a:rPr>
              <a:t>global survey of 200 executives from institutional investment firms</a:t>
            </a:r>
            <a:r>
              <a:rPr lang="en-US" sz="1400" b="1" dirty="0">
                <a:solidFill>
                  <a:srgbClr val="82BC00"/>
                </a:solidFill>
              </a:rPr>
              <a:t> </a:t>
            </a:r>
            <a:r>
              <a:rPr lang="en-US" sz="1400" b="1" dirty="0">
                <a:solidFill>
                  <a:schemeClr val="tx2"/>
                </a:solidFill>
              </a:rPr>
              <a:t>to understand how they are utilizing </a:t>
            </a:r>
            <a:r>
              <a:rPr lang="en-US" sz="1400" b="1" dirty="0">
                <a:solidFill>
                  <a:srgbClr val="13B5EA"/>
                </a:solidFill>
              </a:rPr>
              <a:t>factors and factor-based investing</a:t>
            </a:r>
            <a:r>
              <a:rPr lang="en-US" sz="1400" b="1" dirty="0">
                <a:solidFill>
                  <a:srgbClr val="000000"/>
                </a:solidFill>
              </a:rPr>
              <a:t>.    </a:t>
            </a:r>
          </a:p>
        </p:txBody>
      </p:sp>
      <p:sp>
        <p:nvSpPr>
          <p:cNvPr id="15" name="Text Placeholder 76"/>
          <p:cNvSpPr txBox="1">
            <a:spLocks/>
          </p:cNvSpPr>
          <p:nvPr/>
        </p:nvSpPr>
        <p:spPr>
          <a:xfrm>
            <a:off x="314236" y="6124840"/>
            <a:ext cx="8494802" cy="293041"/>
          </a:xfrm>
          <a:prstGeom prst="rect">
            <a:avLst/>
          </a:prstGeom>
        </p:spPr>
        <p:txBody>
          <a:bodyPr/>
          <a:lstStyle>
            <a:lvl1pPr marL="0" marR="0" indent="0" algn="l" defTabSz="914400" rtl="0" eaLnBrk="1" fontAlgn="auto" latinLnBrk="0" hangingPunct="1">
              <a:lnSpc>
                <a:spcPct val="100000"/>
              </a:lnSpc>
              <a:spcBef>
                <a:spcPts val="700"/>
              </a:spcBef>
              <a:spcAft>
                <a:spcPts val="0"/>
              </a:spcAft>
              <a:buSzTx/>
              <a:buFont typeface="Arial" pitchFamily="34" charset="0"/>
              <a:buNone/>
              <a:tabLst/>
              <a:defRPr kumimoji="0" sz="1400" b="1" i="0" u="none" strike="noStrike" kern="1200" cap="none" spc="0" normalizeH="0" baseline="0">
                <a:ln>
                  <a:noFill/>
                </a:ln>
                <a:solidFill>
                  <a:schemeClr val="tx2"/>
                </a:solidFill>
                <a:effectLst/>
                <a:uLnTx/>
                <a:uFillTx/>
                <a:latin typeface="Arial"/>
                <a:ea typeface="+mn-ea"/>
                <a:cs typeface="+mn-cs"/>
              </a:defRPr>
            </a:lvl1pPr>
            <a:lvl2pPr marL="350838" marR="0" indent="-166688" algn="l" defTabSz="914400" rtl="0" eaLnBrk="1" fontAlgn="auto" latinLnBrk="0" hangingPunct="1">
              <a:lnSpc>
                <a:spcPct val="100000"/>
              </a:lnSpc>
              <a:spcBef>
                <a:spcPts val="700"/>
              </a:spcBef>
              <a:spcAft>
                <a:spcPts val="0"/>
              </a:spcAft>
              <a:buClr>
                <a:schemeClr val="accent2"/>
              </a:buClr>
              <a:buSzTx/>
              <a:buFont typeface="Wingdings 3" pitchFamily="18" charset="2"/>
              <a:buChar char=""/>
              <a:tabLst/>
              <a:defRPr kumimoji="0" sz="1200" b="0" i="0" u="none" strike="noStrike" kern="1200" cap="none" spc="0" normalizeH="0" baseline="0">
                <a:ln>
                  <a:noFill/>
                </a:ln>
                <a:solidFill>
                  <a:schemeClr val="tx2"/>
                </a:solidFill>
                <a:effectLst/>
                <a:uLnTx/>
                <a:uFillTx/>
                <a:latin typeface="Arial"/>
                <a:ea typeface="+mn-ea"/>
                <a:cs typeface="+mn-cs"/>
              </a:defRPr>
            </a:lvl2pPr>
            <a:lvl3pPr marL="514350" marR="0" indent="-1524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3pPr>
            <a:lvl4pPr marL="714375" marR="0" indent="-17145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4pPr>
            <a:lvl5pPr marL="904875" marR="0" indent="-1905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b="0" dirty="0" smtClean="0"/>
              <a:t>This content is based on The Economist Intelligence Unit’s January 2016 global survey of 200 executives from institutional investment firms. The information contained herein is not a full representation of all survey results and more information can </a:t>
            </a:r>
            <a:r>
              <a:rPr lang="en-US" sz="800" b="0" dirty="0"/>
              <a:t>be obtained at https://</a:t>
            </a:r>
            <a:r>
              <a:rPr lang="en-US" sz="800" b="0" dirty="0" smtClean="0"/>
              <a:t>www.blackrock.com/institutions/en-us/insights/investment-actions/the-rise-of-factor-investing.</a:t>
            </a:r>
            <a:endParaRPr lang="en-US" sz="800" b="0" dirty="0"/>
          </a:p>
        </p:txBody>
      </p:sp>
      <p:sp>
        <p:nvSpPr>
          <p:cNvPr id="3" name="Slide Number Placeholder 2"/>
          <p:cNvSpPr>
            <a:spLocks noGrp="1"/>
          </p:cNvSpPr>
          <p:nvPr>
            <p:ph type="sldNum" sz="quarter" idx="15"/>
          </p:nvPr>
        </p:nvSpPr>
        <p:spPr/>
        <p:txBody>
          <a:bodyPr/>
          <a:lstStyle/>
          <a:p>
            <a:fld id="{C0531ADF-2191-45C5-9D71-08764BF86A6F}" type="slidenum">
              <a:rPr lang="en-GB" smtClean="0"/>
              <a:pPr/>
              <a:t>4</a:t>
            </a:fld>
            <a:endParaRPr lang="en-GB" dirty="0"/>
          </a:p>
        </p:txBody>
      </p:sp>
    </p:spTree>
    <p:extLst>
      <p:ext uri="{BB962C8B-B14F-4D97-AF65-F5344CB8AC3E}">
        <p14:creationId xmlns:p14="http://schemas.microsoft.com/office/powerpoint/2010/main" xmlns="" val="40070764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factors</a:t>
            </a:r>
            <a:endParaRPr lang="en-US" dirty="0"/>
          </a:p>
        </p:txBody>
      </p:sp>
    </p:spTree>
    <p:extLst>
      <p:ext uri="{BB962C8B-B14F-4D97-AF65-F5344CB8AC3E}">
        <p14:creationId xmlns:p14="http://schemas.microsoft.com/office/powerpoint/2010/main" xmlns="" val="4212908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Risk factors vs investment factors</a:t>
            </a:r>
            <a:endParaRPr lang="en-US"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xmlns="" val="0"/>
              </a:ext>
            </a:extLst>
          </a:blip>
          <a:srcRect t="3479" b="2666"/>
          <a:stretch/>
        </p:blipFill>
        <p:spPr>
          <a:xfrm>
            <a:off x="930206" y="1312985"/>
            <a:ext cx="7276005" cy="4674592"/>
          </a:xfrm>
          <a:prstGeom prst="rect">
            <a:avLst/>
          </a:prstGeom>
        </p:spPr>
      </p:pic>
      <p:sp>
        <p:nvSpPr>
          <p:cNvPr id="2" name="Slide Number Placeholder 1"/>
          <p:cNvSpPr>
            <a:spLocks noGrp="1"/>
          </p:cNvSpPr>
          <p:nvPr>
            <p:ph type="sldNum" sz="quarter" idx="13"/>
          </p:nvPr>
        </p:nvSpPr>
        <p:spPr/>
        <p:txBody>
          <a:bodyPr/>
          <a:lstStyle/>
          <a:p>
            <a:fld id="{C0531ADF-2191-45C5-9D71-08764BF86A6F}" type="slidenum">
              <a:rPr lang="en-GB" smtClean="0"/>
              <a:pPr/>
              <a:t>6</a:t>
            </a:fld>
            <a:endParaRPr lang="en-GB"/>
          </a:p>
        </p:txBody>
      </p:sp>
    </p:spTree>
    <p:extLst>
      <p:ext uri="{BB962C8B-B14F-4D97-AF65-F5344CB8AC3E}">
        <p14:creationId xmlns:p14="http://schemas.microsoft.com/office/powerpoint/2010/main" xmlns="" val="492368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p:cNvSpPr>
            <a:spLocks noGrp="1"/>
          </p:cNvSpPr>
          <p:nvPr>
            <p:ph type="title"/>
          </p:nvPr>
        </p:nvSpPr>
        <p:spPr/>
        <p:txBody>
          <a:bodyPr/>
          <a:lstStyle/>
          <a:p>
            <a:r>
              <a:rPr lang="en-US" dirty="0" smtClean="0"/>
              <a:t>Factors explain returns both across and within asset classes</a:t>
            </a:r>
            <a:endParaRPr lang="en-US" b="0" i="1" dirty="0">
              <a:solidFill>
                <a:srgbClr val="FF0000"/>
              </a:solidFill>
            </a:endParaRPr>
          </a:p>
        </p:txBody>
      </p:sp>
      <p:sp>
        <p:nvSpPr>
          <p:cNvPr id="40" name="Left Bracket 39"/>
          <p:cNvSpPr/>
          <p:nvPr/>
        </p:nvSpPr>
        <p:spPr>
          <a:xfrm>
            <a:off x="1673957" y="2962369"/>
            <a:ext cx="169176" cy="3110113"/>
          </a:xfrm>
          <a:prstGeom prst="leftBracket">
            <a:avLst/>
          </a:prstGeom>
          <a:noFill/>
          <a:ln w="15875">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Rectangle 67"/>
          <p:cNvSpPr>
            <a:spLocks noChangeArrowheads="1"/>
          </p:cNvSpPr>
          <p:nvPr/>
        </p:nvSpPr>
        <p:spPr bwMode="auto">
          <a:xfrm>
            <a:off x="670518" y="4333466"/>
            <a:ext cx="963405" cy="338554"/>
          </a:xfrm>
          <a:prstGeom prst="rect">
            <a:avLst/>
          </a:prstGeom>
          <a:noFill/>
          <a:ln w="9525">
            <a:noFill/>
            <a:miter lim="800000"/>
            <a:headEnd/>
            <a:tailEnd/>
          </a:ln>
          <a:scene3d>
            <a:camera prst="orthographicFront">
              <a:rot lat="0" lon="0" rev="0"/>
            </a:camera>
            <a:lightRig rig="threePt" dir="t"/>
          </a:scene3d>
        </p:spPr>
        <p:txBody>
          <a:bodyPr wrap="none" lIns="0" tIns="0" rIns="0" bIns="0">
            <a:spAutoFit/>
          </a:bodyPr>
          <a:lstStyle/>
          <a:p>
            <a:pPr algn="ctr" defTabSz="972456"/>
            <a:r>
              <a:rPr lang="en-US" sz="1100" b="1" i="1" dirty="0" smtClean="0">
                <a:solidFill>
                  <a:schemeClr val="accent2"/>
                </a:solidFill>
              </a:rPr>
              <a:t>Equity </a:t>
            </a:r>
          </a:p>
          <a:p>
            <a:pPr algn="ctr" defTabSz="972456"/>
            <a:r>
              <a:rPr lang="en-US" sz="1100" b="1" i="1" dirty="0" smtClean="0">
                <a:solidFill>
                  <a:schemeClr val="accent2"/>
                </a:solidFill>
              </a:rPr>
              <a:t>Macro Factors</a:t>
            </a:r>
            <a:endParaRPr lang="en-US" sz="1100" b="1" i="1" dirty="0">
              <a:solidFill>
                <a:schemeClr val="accent2"/>
              </a:solidFill>
            </a:endParaRPr>
          </a:p>
        </p:txBody>
      </p:sp>
      <p:grpSp>
        <p:nvGrpSpPr>
          <p:cNvPr id="35" name="Group 34"/>
          <p:cNvGrpSpPr/>
          <p:nvPr/>
        </p:nvGrpSpPr>
        <p:grpSpPr>
          <a:xfrm>
            <a:off x="1891358" y="2853196"/>
            <a:ext cx="967119" cy="3243671"/>
            <a:chOff x="1547043" y="1108388"/>
            <a:chExt cx="967119" cy="3243671"/>
          </a:xfrm>
        </p:grpSpPr>
        <p:sp>
          <p:nvSpPr>
            <p:cNvPr id="36" name="Rectangle 108"/>
            <p:cNvSpPr>
              <a:spLocks noChangeArrowheads="1"/>
            </p:cNvSpPr>
            <p:nvPr/>
          </p:nvSpPr>
          <p:spPr bwMode="auto">
            <a:xfrm>
              <a:off x="1723306" y="3737464"/>
              <a:ext cx="614595" cy="614595"/>
            </a:xfrm>
            <a:prstGeom prst="rect">
              <a:avLst/>
            </a:prstGeom>
            <a:solidFill>
              <a:srgbClr val="CFD4D8"/>
            </a:solidFill>
            <a:ln w="9525">
              <a:noFill/>
              <a:miter lim="800000"/>
              <a:headEnd/>
              <a:tailEnd/>
            </a:ln>
          </p:spPr>
          <p:txBody>
            <a:bodyPr lIns="0" tIns="0" rIns="0" bIns="0" anchor="ctr"/>
            <a:lstStyle/>
            <a:p>
              <a:pPr algn="ctr" defTabSz="972456"/>
              <a:r>
                <a:rPr lang="en-US" sz="800" b="1" dirty="0" smtClean="0">
                  <a:solidFill>
                    <a:schemeClr val="tx2"/>
                  </a:solidFill>
                </a:rPr>
                <a:t>Risk Free</a:t>
              </a:r>
              <a:r>
                <a:rPr lang="en-US" sz="800" b="1" dirty="0">
                  <a:solidFill>
                    <a:schemeClr val="tx2"/>
                  </a:solidFill>
                </a:rPr>
                <a:t> </a:t>
              </a:r>
              <a:r>
                <a:rPr lang="en-US" sz="800" b="1" dirty="0" smtClean="0">
                  <a:solidFill>
                    <a:schemeClr val="tx2"/>
                  </a:solidFill>
                </a:rPr>
                <a:t>Rate</a:t>
              </a:r>
            </a:p>
          </p:txBody>
        </p:sp>
        <p:sp>
          <p:nvSpPr>
            <p:cNvPr id="42" name="Rectangle 111"/>
            <p:cNvSpPr>
              <a:spLocks noChangeArrowheads="1"/>
            </p:cNvSpPr>
            <p:nvPr/>
          </p:nvSpPr>
          <p:spPr bwMode="auto">
            <a:xfrm>
              <a:off x="1723306" y="3123469"/>
              <a:ext cx="614595" cy="333458"/>
            </a:xfrm>
            <a:prstGeom prst="rect">
              <a:avLst/>
            </a:prstGeom>
            <a:solidFill>
              <a:schemeClr val="accent2"/>
            </a:solidFill>
            <a:ln w="9525">
              <a:noFill/>
              <a:miter lim="800000"/>
              <a:headEnd/>
              <a:tailEnd/>
            </a:ln>
          </p:spPr>
          <p:txBody>
            <a:bodyPr lIns="0" tIns="0" rIns="0" bIns="0" anchor="ctr"/>
            <a:lstStyle/>
            <a:p>
              <a:pPr algn="ctr" defTabSz="972456"/>
              <a:r>
                <a:rPr lang="en-US" sz="800" b="1" dirty="0" smtClean="0">
                  <a:solidFill>
                    <a:schemeClr val="bg1"/>
                  </a:solidFill>
                </a:rPr>
                <a:t>Inflation</a:t>
              </a:r>
            </a:p>
            <a:p>
              <a:pPr algn="ctr" defTabSz="972456"/>
              <a:r>
                <a:rPr lang="en-US" sz="800" b="1" dirty="0" smtClean="0">
                  <a:solidFill>
                    <a:schemeClr val="bg1"/>
                  </a:solidFill>
                </a:rPr>
                <a:t>Premium</a:t>
              </a:r>
              <a:endParaRPr lang="en-US" sz="800" b="1" dirty="0">
                <a:solidFill>
                  <a:schemeClr val="bg1"/>
                </a:solidFill>
              </a:endParaRPr>
            </a:p>
          </p:txBody>
        </p:sp>
        <p:sp>
          <p:nvSpPr>
            <p:cNvPr id="43" name="Rectangle 73"/>
            <p:cNvSpPr>
              <a:spLocks noChangeArrowheads="1"/>
            </p:cNvSpPr>
            <p:nvPr/>
          </p:nvSpPr>
          <p:spPr bwMode="auto">
            <a:xfrm>
              <a:off x="1723306" y="1241946"/>
              <a:ext cx="614595" cy="1887126"/>
            </a:xfrm>
            <a:prstGeom prst="rect">
              <a:avLst/>
            </a:prstGeom>
            <a:solidFill>
              <a:schemeClr val="accent4"/>
            </a:solidFill>
            <a:ln w="9525">
              <a:noFill/>
              <a:miter lim="800000"/>
              <a:headEnd/>
              <a:tailEnd/>
            </a:ln>
          </p:spPr>
          <p:txBody>
            <a:bodyPr wrap="none" lIns="91378" tIns="45688" rIns="91378" bIns="45688" anchor="ctr"/>
            <a:lstStyle/>
            <a:p>
              <a:pPr algn="ctr"/>
              <a:r>
                <a:rPr lang="en-US" sz="800" b="1" dirty="0" smtClean="0">
                  <a:solidFill>
                    <a:schemeClr val="bg1"/>
                  </a:solidFill>
                  <a:ea typeface="Batang" pitchFamily="18" charset="-127"/>
                </a:rPr>
                <a:t>Economic</a:t>
              </a:r>
            </a:p>
            <a:p>
              <a:pPr algn="ctr"/>
              <a:r>
                <a:rPr lang="en-US" sz="800" b="1" dirty="0" smtClean="0">
                  <a:solidFill>
                    <a:schemeClr val="bg1"/>
                  </a:solidFill>
                  <a:ea typeface="Batang" pitchFamily="18" charset="-127"/>
                </a:rPr>
                <a:t>Growth </a:t>
              </a:r>
            </a:p>
            <a:p>
              <a:pPr algn="ctr"/>
              <a:r>
                <a:rPr lang="en-US" sz="800" b="1" dirty="0" smtClean="0">
                  <a:solidFill>
                    <a:schemeClr val="bg1"/>
                  </a:solidFill>
                  <a:ea typeface="Batang" pitchFamily="18" charset="-127"/>
                </a:rPr>
                <a:t>Premium</a:t>
              </a:r>
              <a:endParaRPr lang="en-US" sz="800" b="1" dirty="0">
                <a:solidFill>
                  <a:schemeClr val="bg1"/>
                </a:solidFill>
                <a:ea typeface="Batang" pitchFamily="18" charset="-127"/>
              </a:endParaRPr>
            </a:p>
          </p:txBody>
        </p:sp>
        <p:sp>
          <p:nvSpPr>
            <p:cNvPr id="44" name="Rectangle 108"/>
            <p:cNvSpPr>
              <a:spLocks noChangeArrowheads="1"/>
            </p:cNvSpPr>
            <p:nvPr/>
          </p:nvSpPr>
          <p:spPr bwMode="auto">
            <a:xfrm>
              <a:off x="1723306" y="3456928"/>
              <a:ext cx="614595" cy="276224"/>
            </a:xfrm>
            <a:prstGeom prst="rect">
              <a:avLst/>
            </a:prstGeom>
            <a:solidFill>
              <a:schemeClr val="accent1"/>
            </a:solidFill>
            <a:ln w="9525">
              <a:noFill/>
              <a:miter lim="800000"/>
              <a:headEnd/>
              <a:tailEnd/>
            </a:ln>
          </p:spPr>
          <p:txBody>
            <a:bodyPr lIns="0" tIns="0" rIns="0" bIns="0" anchor="ctr"/>
            <a:lstStyle/>
            <a:p>
              <a:pPr algn="ctr" defTabSz="972456"/>
              <a:r>
                <a:rPr lang="en-US" sz="800" b="1" dirty="0" smtClean="0">
                  <a:solidFill>
                    <a:schemeClr val="bg1"/>
                  </a:solidFill>
                </a:rPr>
                <a:t>Interest Rate </a:t>
              </a:r>
              <a:r>
                <a:rPr lang="en-US" sz="800" b="1" dirty="0" err="1" smtClean="0">
                  <a:solidFill>
                    <a:schemeClr val="bg1"/>
                  </a:solidFill>
                </a:rPr>
                <a:t>Prem</a:t>
              </a:r>
              <a:endParaRPr lang="en-US" sz="800" b="1" dirty="0">
                <a:solidFill>
                  <a:schemeClr val="bg1"/>
                </a:solidFill>
              </a:endParaRPr>
            </a:p>
          </p:txBody>
        </p:sp>
        <p:sp>
          <p:nvSpPr>
            <p:cNvPr id="45" name="Rectangle 44"/>
            <p:cNvSpPr/>
            <p:nvPr/>
          </p:nvSpPr>
          <p:spPr>
            <a:xfrm>
              <a:off x="1547043" y="1108388"/>
              <a:ext cx="967119" cy="187475"/>
            </a:xfrm>
            <a:prstGeom prst="rect">
              <a:avLst/>
            </a:prstGeom>
            <a:solidFill>
              <a:schemeClr val="tx1"/>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grpSp>
      <p:cxnSp>
        <p:nvCxnSpPr>
          <p:cNvPr id="46" name="Straight Connector 45"/>
          <p:cNvCxnSpPr/>
          <p:nvPr/>
        </p:nvCxnSpPr>
        <p:spPr>
          <a:xfrm>
            <a:off x="1309864" y="6103515"/>
            <a:ext cx="6372000" cy="0"/>
          </a:xfrm>
          <a:prstGeom prst="line">
            <a:avLst/>
          </a:prstGeom>
          <a:ln w="1905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286152" y="1724073"/>
            <a:ext cx="809625" cy="26289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8" name="Right Arrow 47"/>
          <p:cNvSpPr/>
          <p:nvPr/>
        </p:nvSpPr>
        <p:spPr>
          <a:xfrm>
            <a:off x="3133360" y="3813694"/>
            <a:ext cx="743591" cy="627545"/>
          </a:xfrm>
          <a:prstGeom prst="rightArrow">
            <a:avLst/>
          </a:prstGeom>
          <a:solidFill>
            <a:srgbClr val="7F7F7F"/>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50" name="Rectangle 49"/>
          <p:cNvSpPr/>
          <p:nvPr/>
        </p:nvSpPr>
        <p:spPr>
          <a:xfrm>
            <a:off x="4207406" y="2851048"/>
            <a:ext cx="967119" cy="187475"/>
          </a:xfrm>
          <a:prstGeom prst="rect">
            <a:avLst/>
          </a:prstGeom>
          <a:solidFill>
            <a:schemeClr val="tx1"/>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51" name="Right Arrow 50"/>
          <p:cNvSpPr/>
          <p:nvPr/>
        </p:nvSpPr>
        <p:spPr>
          <a:xfrm>
            <a:off x="5293568" y="3811546"/>
            <a:ext cx="743591" cy="627545"/>
          </a:xfrm>
          <a:prstGeom prst="rightArrow">
            <a:avLst/>
          </a:prstGeom>
          <a:solidFill>
            <a:srgbClr val="7F7F7F"/>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grpSp>
        <p:nvGrpSpPr>
          <p:cNvPr id="52" name="Group 51"/>
          <p:cNvGrpSpPr/>
          <p:nvPr/>
        </p:nvGrpSpPr>
        <p:grpSpPr>
          <a:xfrm>
            <a:off x="6421822" y="1722462"/>
            <a:ext cx="1163818" cy="2667000"/>
            <a:chOff x="4592742" y="716041"/>
            <a:chExt cx="1163818" cy="2667000"/>
          </a:xfrm>
        </p:grpSpPr>
        <p:pic>
          <p:nvPicPr>
            <p:cNvPr id="53"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720262" y="716041"/>
              <a:ext cx="904875" cy="2667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4" name="Rectangle 53"/>
            <p:cNvSpPr/>
            <p:nvPr/>
          </p:nvSpPr>
          <p:spPr>
            <a:xfrm>
              <a:off x="4592742" y="1393630"/>
              <a:ext cx="1163818" cy="184666"/>
            </a:xfrm>
            <a:prstGeom prst="rect">
              <a:avLst/>
            </a:prstGeom>
            <a:solidFill>
              <a:srgbClr val="FF000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sp>
          <p:nvSpPr>
            <p:cNvPr id="55" name="Rectangle 54"/>
            <p:cNvSpPr/>
            <p:nvPr/>
          </p:nvSpPr>
          <p:spPr>
            <a:xfrm>
              <a:off x="4592742" y="2353738"/>
              <a:ext cx="1163818" cy="184666"/>
            </a:xfrm>
            <a:prstGeom prst="rect">
              <a:avLst/>
            </a:prstGeom>
            <a:solidFill>
              <a:srgbClr val="59A7D7"/>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grpSp>
      <p:sp>
        <p:nvSpPr>
          <p:cNvPr id="56" name="Shape 273"/>
          <p:cNvSpPr/>
          <p:nvPr/>
        </p:nvSpPr>
        <p:spPr>
          <a:xfrm>
            <a:off x="7670083" y="2393880"/>
            <a:ext cx="1212525" cy="184666"/>
          </a:xfrm>
          <a:prstGeom prst="rect">
            <a:avLst/>
          </a:prstGeom>
          <a:ln w="12700">
            <a:miter lim="400000"/>
          </a:ln>
          <a:extLst>
            <a:ext uri="{C572A759-6A51-4108-AA02-DFA0A04FC94B}">
              <ma14:wrappingTextBoxFlag xmlns:lc="http://schemas.openxmlformats.org/drawingml/2006/lockedCanvas" xmlns="" xmlns:ma14="http://schemas.microsoft.com/office/mac/drawingml/2011/main" val="1"/>
            </a:ext>
          </a:extLst>
        </p:spPr>
        <p:txBody>
          <a:bodyPr lIns="0" tIns="0" rIns="0" bIns="0">
            <a:spAutoFit/>
          </a:bodyPr>
          <a:lstStyle>
            <a:lvl1pPr>
              <a:defRPr>
                <a:latin typeface="Arial"/>
                <a:ea typeface="Arial"/>
                <a:cs typeface="Arial"/>
                <a:sym typeface="Arial"/>
              </a:defRPr>
            </a:lvl1pPr>
            <a:lvl2pPr indent="457200">
              <a:defRPr>
                <a:latin typeface="Arial"/>
                <a:ea typeface="Arial"/>
                <a:cs typeface="Arial"/>
                <a:sym typeface="Arial"/>
              </a:defRPr>
            </a:lvl2pPr>
            <a:lvl3pPr indent="914400">
              <a:defRPr>
                <a:latin typeface="Arial"/>
                <a:ea typeface="Arial"/>
                <a:cs typeface="Arial"/>
                <a:sym typeface="Arial"/>
              </a:defRPr>
            </a:lvl3pPr>
            <a:lvl4pPr indent="1371600">
              <a:defRPr>
                <a:latin typeface="Arial"/>
                <a:ea typeface="Arial"/>
                <a:cs typeface="Arial"/>
                <a:sym typeface="Arial"/>
              </a:defRPr>
            </a:lvl4pPr>
            <a:lvl5pPr indent="1828800">
              <a:defRPr>
                <a:latin typeface="Arial"/>
                <a:ea typeface="Arial"/>
                <a:cs typeface="Arial"/>
                <a:sym typeface="Arial"/>
              </a:defRPr>
            </a:lvl5pPr>
            <a:lvl6pPr indent="2286000">
              <a:defRPr>
                <a:latin typeface="Arial"/>
                <a:ea typeface="Arial"/>
                <a:cs typeface="Arial"/>
                <a:sym typeface="Arial"/>
              </a:defRPr>
            </a:lvl6pPr>
            <a:lvl7pPr indent="2743200">
              <a:defRPr>
                <a:latin typeface="Arial"/>
                <a:ea typeface="Arial"/>
                <a:cs typeface="Arial"/>
                <a:sym typeface="Arial"/>
              </a:defRPr>
            </a:lvl7pPr>
            <a:lvl8pPr indent="3200400">
              <a:defRPr>
                <a:latin typeface="Arial"/>
                <a:ea typeface="Arial"/>
                <a:cs typeface="Arial"/>
                <a:sym typeface="Arial"/>
              </a:defRPr>
            </a:lvl8pPr>
            <a:lvl9pPr indent="3657600">
              <a:defRPr>
                <a:latin typeface="Arial"/>
                <a:ea typeface="Arial"/>
                <a:cs typeface="Arial"/>
                <a:sym typeface="Arial"/>
              </a:defRPr>
            </a:lvl9pPr>
          </a:lstStyle>
          <a:p>
            <a:pPr lvl="0" defTabSz="1025525"/>
            <a:r>
              <a:rPr lang="en-US" sz="1200" b="1" dirty="0" smtClean="0">
                <a:solidFill>
                  <a:schemeClr val="accent4"/>
                </a:solidFill>
              </a:rPr>
              <a:t>Value</a:t>
            </a:r>
            <a:endParaRPr sz="1100" b="1" dirty="0">
              <a:solidFill>
                <a:schemeClr val="accent4"/>
              </a:solidFill>
            </a:endParaRPr>
          </a:p>
        </p:txBody>
      </p:sp>
      <p:sp>
        <p:nvSpPr>
          <p:cNvPr id="57" name="Shape 273"/>
          <p:cNvSpPr/>
          <p:nvPr/>
        </p:nvSpPr>
        <p:spPr>
          <a:xfrm>
            <a:off x="7659210" y="3360158"/>
            <a:ext cx="1212525" cy="184666"/>
          </a:xfrm>
          <a:prstGeom prst="rect">
            <a:avLst/>
          </a:prstGeom>
          <a:ln w="12700">
            <a:miter lim="400000"/>
          </a:ln>
          <a:extLst>
            <a:ext uri="{C572A759-6A51-4108-AA02-DFA0A04FC94B}">
              <ma14:wrappingTextBoxFlag xmlns:lc="http://schemas.openxmlformats.org/drawingml/2006/lockedCanvas" xmlns="" xmlns:ma14="http://schemas.microsoft.com/office/mac/drawingml/2011/main" val="1"/>
            </a:ext>
          </a:extLst>
        </p:spPr>
        <p:txBody>
          <a:bodyPr lIns="0" tIns="0" rIns="0" bIns="0">
            <a:spAutoFit/>
          </a:bodyPr>
          <a:lstStyle>
            <a:lvl1pPr>
              <a:defRPr>
                <a:latin typeface="Arial"/>
                <a:ea typeface="Arial"/>
                <a:cs typeface="Arial"/>
                <a:sym typeface="Arial"/>
              </a:defRPr>
            </a:lvl1pPr>
            <a:lvl2pPr indent="457200">
              <a:defRPr>
                <a:latin typeface="Arial"/>
                <a:ea typeface="Arial"/>
                <a:cs typeface="Arial"/>
                <a:sym typeface="Arial"/>
              </a:defRPr>
            </a:lvl2pPr>
            <a:lvl3pPr indent="914400">
              <a:defRPr>
                <a:latin typeface="Arial"/>
                <a:ea typeface="Arial"/>
                <a:cs typeface="Arial"/>
                <a:sym typeface="Arial"/>
              </a:defRPr>
            </a:lvl3pPr>
            <a:lvl4pPr indent="1371600">
              <a:defRPr>
                <a:latin typeface="Arial"/>
                <a:ea typeface="Arial"/>
                <a:cs typeface="Arial"/>
                <a:sym typeface="Arial"/>
              </a:defRPr>
            </a:lvl4pPr>
            <a:lvl5pPr indent="1828800">
              <a:defRPr>
                <a:latin typeface="Arial"/>
                <a:ea typeface="Arial"/>
                <a:cs typeface="Arial"/>
                <a:sym typeface="Arial"/>
              </a:defRPr>
            </a:lvl5pPr>
            <a:lvl6pPr indent="2286000">
              <a:defRPr>
                <a:latin typeface="Arial"/>
                <a:ea typeface="Arial"/>
                <a:cs typeface="Arial"/>
                <a:sym typeface="Arial"/>
              </a:defRPr>
            </a:lvl6pPr>
            <a:lvl7pPr indent="2743200">
              <a:defRPr>
                <a:latin typeface="Arial"/>
                <a:ea typeface="Arial"/>
                <a:cs typeface="Arial"/>
                <a:sym typeface="Arial"/>
              </a:defRPr>
            </a:lvl7pPr>
            <a:lvl8pPr indent="3200400">
              <a:defRPr>
                <a:latin typeface="Arial"/>
                <a:ea typeface="Arial"/>
                <a:cs typeface="Arial"/>
                <a:sym typeface="Arial"/>
              </a:defRPr>
            </a:lvl8pPr>
            <a:lvl9pPr indent="3657600">
              <a:defRPr>
                <a:latin typeface="Arial"/>
                <a:ea typeface="Arial"/>
                <a:cs typeface="Arial"/>
                <a:sym typeface="Arial"/>
              </a:defRPr>
            </a:lvl9pPr>
          </a:lstStyle>
          <a:p>
            <a:pPr lvl="0" defTabSz="1025525"/>
            <a:r>
              <a:rPr lang="en-US" sz="1200" b="1" dirty="0" smtClean="0">
                <a:solidFill>
                  <a:srgbClr val="59A7D7"/>
                </a:solidFill>
              </a:rPr>
              <a:t>Growth</a:t>
            </a:r>
            <a:endParaRPr sz="1100" b="1" dirty="0">
              <a:solidFill>
                <a:srgbClr val="59A7D7"/>
              </a:solidFill>
            </a:endParaRPr>
          </a:p>
        </p:txBody>
      </p:sp>
      <p:sp>
        <p:nvSpPr>
          <p:cNvPr id="3" name="Rectangle 2"/>
          <p:cNvSpPr/>
          <p:nvPr/>
        </p:nvSpPr>
        <p:spPr>
          <a:xfrm>
            <a:off x="212189" y="1029228"/>
            <a:ext cx="4572000" cy="584775"/>
          </a:xfrm>
          <a:prstGeom prst="rect">
            <a:avLst/>
          </a:prstGeom>
        </p:spPr>
        <p:txBody>
          <a:bodyPr>
            <a:spAutoFit/>
          </a:bodyPr>
          <a:lstStyle/>
          <a:p>
            <a:r>
              <a:rPr lang="en-US" sz="1600" b="1" dirty="0">
                <a:solidFill>
                  <a:schemeClr val="accent2"/>
                </a:solidFill>
              </a:rPr>
              <a:t>Macro </a:t>
            </a:r>
            <a:r>
              <a:rPr lang="en-US" sz="1600" b="1" dirty="0" smtClean="0">
                <a:solidFill>
                  <a:schemeClr val="accent2"/>
                </a:solidFill>
              </a:rPr>
              <a:t>factors </a:t>
            </a:r>
            <a:r>
              <a:rPr lang="en-US" sz="1600" dirty="0" smtClean="0">
                <a:solidFill>
                  <a:schemeClr val="tx2"/>
                </a:solidFill>
              </a:rPr>
              <a:t>determine </a:t>
            </a:r>
            <a:r>
              <a:rPr lang="en-US" sz="1600" b="1" i="1" dirty="0" smtClean="0">
                <a:solidFill>
                  <a:schemeClr val="accent2"/>
                </a:solidFill>
              </a:rPr>
              <a:t>levels</a:t>
            </a:r>
          </a:p>
          <a:p>
            <a:r>
              <a:rPr lang="en-US" sz="1600" b="1" dirty="0" smtClean="0">
                <a:solidFill>
                  <a:schemeClr val="accent1"/>
                </a:solidFill>
              </a:rPr>
              <a:t>Style factors </a:t>
            </a:r>
            <a:r>
              <a:rPr lang="en-US" sz="1600" dirty="0" smtClean="0">
                <a:solidFill>
                  <a:schemeClr val="tx2"/>
                </a:solidFill>
              </a:rPr>
              <a:t>determine </a:t>
            </a:r>
            <a:r>
              <a:rPr lang="en-US" sz="1600" b="1" i="1" dirty="0">
                <a:solidFill>
                  <a:schemeClr val="accent1"/>
                </a:solidFill>
              </a:rPr>
              <a:t>dispersion</a:t>
            </a:r>
            <a:endParaRPr lang="en-US" sz="1600" b="1" dirty="0">
              <a:solidFill>
                <a:schemeClr val="accent1"/>
              </a:solidFill>
            </a:endParaRPr>
          </a:p>
        </p:txBody>
      </p:sp>
      <p:sp>
        <p:nvSpPr>
          <p:cNvPr id="24" name="Rectangle 67"/>
          <p:cNvSpPr>
            <a:spLocks noChangeArrowheads="1"/>
          </p:cNvSpPr>
          <p:nvPr/>
        </p:nvSpPr>
        <p:spPr bwMode="auto">
          <a:xfrm>
            <a:off x="183546" y="2832866"/>
            <a:ext cx="1322478" cy="169277"/>
          </a:xfrm>
          <a:prstGeom prst="rect">
            <a:avLst/>
          </a:prstGeom>
          <a:noFill/>
          <a:ln w="9525">
            <a:noFill/>
            <a:miter lim="800000"/>
            <a:headEnd/>
            <a:tailEnd/>
          </a:ln>
          <a:scene3d>
            <a:camera prst="orthographicFront">
              <a:rot lat="0" lon="0" rev="0"/>
            </a:camera>
            <a:lightRig rig="threePt" dir="t"/>
          </a:scene3d>
        </p:spPr>
        <p:txBody>
          <a:bodyPr wrap="none" lIns="0" tIns="0" rIns="0" bIns="0">
            <a:spAutoFit/>
          </a:bodyPr>
          <a:lstStyle/>
          <a:p>
            <a:pPr algn="ctr" defTabSz="972456"/>
            <a:r>
              <a:rPr lang="en-US" sz="1100" b="1" dirty="0" smtClean="0">
                <a:solidFill>
                  <a:schemeClr val="tx2"/>
                </a:solidFill>
              </a:rPr>
              <a:t>Equity Market Level</a:t>
            </a:r>
            <a:endParaRPr lang="en-US" sz="1100" b="1" dirty="0">
              <a:solidFill>
                <a:schemeClr val="tx2"/>
              </a:solidFill>
            </a:endParaRPr>
          </a:p>
        </p:txBody>
      </p:sp>
      <p:cxnSp>
        <p:nvCxnSpPr>
          <p:cNvPr id="6" name="Straight Arrow Connector 5"/>
          <p:cNvCxnSpPr/>
          <p:nvPr/>
        </p:nvCxnSpPr>
        <p:spPr>
          <a:xfrm>
            <a:off x="1508640" y="2899300"/>
            <a:ext cx="16531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67"/>
          <p:cNvSpPr>
            <a:spLocks noChangeArrowheads="1"/>
          </p:cNvSpPr>
          <p:nvPr/>
        </p:nvSpPr>
        <p:spPr bwMode="auto">
          <a:xfrm>
            <a:off x="1924267" y="2861358"/>
            <a:ext cx="886461" cy="153888"/>
          </a:xfrm>
          <a:prstGeom prst="rect">
            <a:avLst/>
          </a:prstGeom>
          <a:noFill/>
          <a:ln w="9525">
            <a:noFill/>
            <a:miter lim="800000"/>
            <a:headEnd/>
            <a:tailEnd/>
          </a:ln>
          <a:scene3d>
            <a:camera prst="orthographicFront">
              <a:rot lat="0" lon="0" rev="0"/>
            </a:camera>
            <a:lightRig rig="threePt" dir="t"/>
          </a:scene3d>
        </p:spPr>
        <p:txBody>
          <a:bodyPr wrap="none" lIns="0" tIns="0" rIns="0" bIns="0">
            <a:spAutoFit/>
          </a:bodyPr>
          <a:lstStyle/>
          <a:p>
            <a:pPr algn="ctr" defTabSz="972456"/>
            <a:r>
              <a:rPr lang="en-US" sz="1000" b="1" dirty="0" smtClean="0">
                <a:solidFill>
                  <a:schemeClr val="bg2"/>
                </a:solidFill>
              </a:rPr>
              <a:t>Average Stock</a:t>
            </a:r>
            <a:endParaRPr lang="en-US" sz="1000" b="1" dirty="0">
              <a:solidFill>
                <a:schemeClr val="bg2"/>
              </a:solidFill>
            </a:endParaRPr>
          </a:p>
        </p:txBody>
      </p:sp>
      <p:sp>
        <p:nvSpPr>
          <p:cNvPr id="31" name="Rectangle 67"/>
          <p:cNvSpPr>
            <a:spLocks noChangeArrowheads="1"/>
          </p:cNvSpPr>
          <p:nvPr/>
        </p:nvSpPr>
        <p:spPr bwMode="auto">
          <a:xfrm>
            <a:off x="4247735" y="2861558"/>
            <a:ext cx="886461" cy="153888"/>
          </a:xfrm>
          <a:prstGeom prst="rect">
            <a:avLst/>
          </a:prstGeom>
          <a:noFill/>
          <a:ln w="9525">
            <a:noFill/>
            <a:miter lim="800000"/>
            <a:headEnd/>
            <a:tailEnd/>
          </a:ln>
          <a:scene3d>
            <a:camera prst="orthographicFront">
              <a:rot lat="0" lon="0" rev="0"/>
            </a:camera>
            <a:lightRig rig="threePt" dir="t"/>
          </a:scene3d>
        </p:spPr>
        <p:txBody>
          <a:bodyPr wrap="none" lIns="0" tIns="0" rIns="0" bIns="0">
            <a:spAutoFit/>
          </a:bodyPr>
          <a:lstStyle/>
          <a:p>
            <a:pPr algn="ctr" defTabSz="972456"/>
            <a:r>
              <a:rPr lang="en-US" sz="1000" b="1" dirty="0" smtClean="0">
                <a:solidFill>
                  <a:schemeClr val="bg2"/>
                </a:solidFill>
              </a:rPr>
              <a:t>Average Stock</a:t>
            </a:r>
            <a:endParaRPr lang="en-US" sz="1000" b="1" dirty="0">
              <a:solidFill>
                <a:schemeClr val="bg2"/>
              </a:solidFill>
            </a:endParaRPr>
          </a:p>
        </p:txBody>
      </p:sp>
      <p:sp>
        <p:nvSpPr>
          <p:cNvPr id="32" name="Rectangle 67"/>
          <p:cNvSpPr>
            <a:spLocks noChangeArrowheads="1"/>
          </p:cNvSpPr>
          <p:nvPr/>
        </p:nvSpPr>
        <p:spPr bwMode="auto">
          <a:xfrm>
            <a:off x="6185565" y="4358658"/>
            <a:ext cx="2706195" cy="169277"/>
          </a:xfrm>
          <a:prstGeom prst="rect">
            <a:avLst/>
          </a:prstGeom>
          <a:noFill/>
          <a:ln w="9525">
            <a:noFill/>
            <a:miter lim="800000"/>
            <a:headEnd/>
            <a:tailEnd/>
          </a:ln>
          <a:scene3d>
            <a:camera prst="orthographicFront">
              <a:rot lat="0" lon="0" rev="0"/>
            </a:camera>
            <a:lightRig rig="threePt" dir="t"/>
          </a:scene3d>
        </p:spPr>
        <p:txBody>
          <a:bodyPr wrap="square" lIns="0" tIns="0" rIns="0" bIns="0">
            <a:spAutoFit/>
          </a:bodyPr>
          <a:lstStyle/>
          <a:p>
            <a:pPr algn="ctr" defTabSz="972456"/>
            <a:r>
              <a:rPr lang="en-US" sz="1100" b="1" dirty="0" smtClean="0">
                <a:solidFill>
                  <a:schemeClr val="tx2"/>
                </a:solidFill>
              </a:rPr>
              <a:t>Value + Growth = Equity Market</a:t>
            </a:r>
            <a:endParaRPr lang="en-US" sz="1100" b="1" dirty="0">
              <a:solidFill>
                <a:schemeClr val="tx2"/>
              </a:solidFill>
            </a:endParaRPr>
          </a:p>
        </p:txBody>
      </p:sp>
      <p:sp>
        <p:nvSpPr>
          <p:cNvPr id="34" name="Rectangle 67"/>
          <p:cNvSpPr>
            <a:spLocks noChangeArrowheads="1"/>
          </p:cNvSpPr>
          <p:nvPr/>
        </p:nvSpPr>
        <p:spPr bwMode="auto">
          <a:xfrm>
            <a:off x="6503593" y="2410561"/>
            <a:ext cx="1000275" cy="153888"/>
          </a:xfrm>
          <a:prstGeom prst="rect">
            <a:avLst/>
          </a:prstGeom>
          <a:noFill/>
          <a:ln w="9525">
            <a:noFill/>
            <a:miter lim="800000"/>
            <a:headEnd/>
            <a:tailEnd/>
          </a:ln>
          <a:scene3d>
            <a:camera prst="orthographicFront">
              <a:rot lat="0" lon="0" rev="0"/>
            </a:camera>
            <a:lightRig rig="threePt" dir="t"/>
          </a:scene3d>
        </p:spPr>
        <p:txBody>
          <a:bodyPr wrap="none" lIns="0" tIns="0" rIns="0" bIns="0">
            <a:spAutoFit/>
          </a:bodyPr>
          <a:lstStyle/>
          <a:p>
            <a:pPr algn="ctr" defTabSz="972456"/>
            <a:r>
              <a:rPr lang="en-US" sz="1000" b="1" dirty="0" err="1" smtClean="0">
                <a:solidFill>
                  <a:schemeClr val="bg2"/>
                </a:solidFill>
              </a:rPr>
              <a:t>Avg</a:t>
            </a:r>
            <a:r>
              <a:rPr lang="en-US" sz="1000" b="1" dirty="0" smtClean="0">
                <a:solidFill>
                  <a:schemeClr val="bg2"/>
                </a:solidFill>
              </a:rPr>
              <a:t> Value Stock</a:t>
            </a:r>
            <a:endParaRPr lang="en-US" sz="1000" b="1" dirty="0">
              <a:solidFill>
                <a:schemeClr val="bg2"/>
              </a:solidFill>
            </a:endParaRPr>
          </a:p>
        </p:txBody>
      </p:sp>
      <p:sp>
        <p:nvSpPr>
          <p:cNvPr id="37" name="Rectangle 67"/>
          <p:cNvSpPr>
            <a:spLocks noChangeArrowheads="1"/>
          </p:cNvSpPr>
          <p:nvPr/>
        </p:nvSpPr>
        <p:spPr bwMode="auto">
          <a:xfrm>
            <a:off x="6466214" y="3360159"/>
            <a:ext cx="1109279" cy="153888"/>
          </a:xfrm>
          <a:prstGeom prst="rect">
            <a:avLst/>
          </a:prstGeom>
          <a:noFill/>
          <a:ln w="9525">
            <a:noFill/>
            <a:miter lim="800000"/>
            <a:headEnd/>
            <a:tailEnd/>
          </a:ln>
          <a:scene3d>
            <a:camera prst="orthographicFront">
              <a:rot lat="0" lon="0" rev="0"/>
            </a:camera>
            <a:lightRig rig="threePt" dir="t"/>
          </a:scene3d>
        </p:spPr>
        <p:txBody>
          <a:bodyPr wrap="none" lIns="0" tIns="0" rIns="0" bIns="0">
            <a:spAutoFit/>
          </a:bodyPr>
          <a:lstStyle/>
          <a:p>
            <a:pPr algn="ctr" defTabSz="972456"/>
            <a:r>
              <a:rPr lang="en-US" sz="1000" b="1" dirty="0" err="1" smtClean="0">
                <a:solidFill>
                  <a:schemeClr val="bg2"/>
                </a:solidFill>
              </a:rPr>
              <a:t>Avg</a:t>
            </a:r>
            <a:r>
              <a:rPr lang="en-US" sz="1000" b="1" dirty="0" smtClean="0">
                <a:solidFill>
                  <a:schemeClr val="bg2"/>
                </a:solidFill>
              </a:rPr>
              <a:t> Growth Stock</a:t>
            </a:r>
            <a:endParaRPr lang="en-US" sz="1000" b="1" dirty="0">
              <a:solidFill>
                <a:schemeClr val="bg2"/>
              </a:solidFill>
            </a:endParaRPr>
          </a:p>
        </p:txBody>
      </p:sp>
      <p:sp>
        <p:nvSpPr>
          <p:cNvPr id="38" name="Left Bracket 37"/>
          <p:cNvSpPr/>
          <p:nvPr/>
        </p:nvSpPr>
        <p:spPr>
          <a:xfrm>
            <a:off x="6253922" y="2055272"/>
            <a:ext cx="104970" cy="2117326"/>
          </a:xfrm>
          <a:prstGeom prst="leftBracket">
            <a:avLst/>
          </a:prstGeom>
          <a:noFill/>
          <a:ln w="15875">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ectangle 67"/>
          <p:cNvSpPr>
            <a:spLocks noChangeArrowheads="1"/>
          </p:cNvSpPr>
          <p:nvPr/>
        </p:nvSpPr>
        <p:spPr bwMode="auto">
          <a:xfrm>
            <a:off x="5548519" y="2699969"/>
            <a:ext cx="724939" cy="338554"/>
          </a:xfrm>
          <a:prstGeom prst="rect">
            <a:avLst/>
          </a:prstGeom>
          <a:noFill/>
          <a:ln w="9525">
            <a:noFill/>
            <a:miter lim="800000"/>
            <a:headEnd/>
            <a:tailEnd/>
          </a:ln>
          <a:scene3d>
            <a:camera prst="orthographicFront">
              <a:rot lat="0" lon="0" rev="0"/>
            </a:camera>
            <a:lightRig rig="threePt" dir="t"/>
          </a:scene3d>
        </p:spPr>
        <p:txBody>
          <a:bodyPr wrap="square" lIns="0" tIns="0" rIns="0" bIns="0">
            <a:spAutoFit/>
          </a:bodyPr>
          <a:lstStyle/>
          <a:p>
            <a:pPr algn="ctr" defTabSz="972456"/>
            <a:r>
              <a:rPr lang="en-US" sz="1100" b="1" i="1" dirty="0" smtClean="0">
                <a:solidFill>
                  <a:schemeClr val="accent1"/>
                </a:solidFill>
              </a:rPr>
              <a:t>Style Factors</a:t>
            </a:r>
          </a:p>
        </p:txBody>
      </p:sp>
      <p:sp>
        <p:nvSpPr>
          <p:cNvPr id="2" name="Slide Number Placeholder 1"/>
          <p:cNvSpPr>
            <a:spLocks noGrp="1"/>
          </p:cNvSpPr>
          <p:nvPr>
            <p:ph type="sldNum" sz="quarter" idx="13"/>
          </p:nvPr>
        </p:nvSpPr>
        <p:spPr/>
        <p:txBody>
          <a:bodyPr/>
          <a:lstStyle/>
          <a:p>
            <a:fld id="{C0531ADF-2191-45C5-9D71-08764BF86A6F}" type="slidenum">
              <a:rPr lang="en-GB" smtClean="0"/>
              <a:pPr/>
              <a:t>7</a:t>
            </a:fld>
            <a:endParaRPr lang="en-GB"/>
          </a:p>
        </p:txBody>
      </p:sp>
    </p:spTree>
    <p:extLst>
      <p:ext uri="{BB962C8B-B14F-4D97-AF65-F5344CB8AC3E}">
        <p14:creationId xmlns:p14="http://schemas.microsoft.com/office/powerpoint/2010/main" xmlns="" val="2950748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a:t>
            </a:r>
            <a:r>
              <a:rPr lang="en-US" dirty="0" smtClean="0"/>
              <a:t>asset classes </a:t>
            </a:r>
            <a:r>
              <a:rPr lang="en-US" dirty="0"/>
              <a:t>based on </a:t>
            </a:r>
            <a:r>
              <a:rPr lang="en-US" dirty="0" smtClean="0"/>
              <a:t>fundamental macro factors</a:t>
            </a:r>
            <a:endParaRPr lang="en-US" dirty="0"/>
          </a:p>
        </p:txBody>
      </p:sp>
      <p:sp>
        <p:nvSpPr>
          <p:cNvPr id="7" name="TextBox 6"/>
          <p:cNvSpPr txBox="1"/>
          <p:nvPr/>
        </p:nvSpPr>
        <p:spPr>
          <a:xfrm>
            <a:off x="854859" y="1785692"/>
            <a:ext cx="1380506" cy="3785652"/>
          </a:xfrm>
          <a:prstGeom prst="rect">
            <a:avLst/>
          </a:prstGeom>
          <a:noFill/>
        </p:spPr>
        <p:txBody>
          <a:bodyPr wrap="none" rtlCol="0">
            <a:spAutoFit/>
          </a:bodyPr>
          <a:lstStyle/>
          <a:p>
            <a:pPr>
              <a:buClr>
                <a:srgbClr val="4F4E50"/>
              </a:buClr>
            </a:pPr>
            <a:r>
              <a:rPr lang="en-US" sz="1600" dirty="0" smtClean="0">
                <a:solidFill>
                  <a:srgbClr val="4F4E50"/>
                </a:solidFill>
              </a:rPr>
              <a:t>Risky assets</a:t>
            </a:r>
          </a:p>
          <a:p>
            <a:pPr>
              <a:buClr>
                <a:srgbClr val="4F4E50"/>
              </a:buClr>
            </a:pPr>
            <a:endParaRPr lang="en-US" sz="1600" dirty="0" smtClean="0">
              <a:solidFill>
                <a:srgbClr val="4F4E50"/>
              </a:solidFill>
            </a:endParaRPr>
          </a:p>
          <a:p>
            <a:pPr>
              <a:buClr>
                <a:srgbClr val="4F4E50"/>
              </a:buClr>
            </a:pPr>
            <a:endParaRPr lang="en-US" sz="1600" dirty="0" smtClean="0">
              <a:solidFill>
                <a:srgbClr val="4F4E50"/>
              </a:solidFill>
            </a:endParaRPr>
          </a:p>
          <a:p>
            <a:pPr>
              <a:buClr>
                <a:srgbClr val="4F4E50"/>
              </a:buClr>
            </a:pPr>
            <a:r>
              <a:rPr lang="en-US" sz="1600" dirty="0" smtClean="0">
                <a:solidFill>
                  <a:srgbClr val="4F4E50"/>
                </a:solidFill>
              </a:rPr>
              <a:t>Safe assets</a:t>
            </a:r>
          </a:p>
          <a:p>
            <a:pPr>
              <a:buClr>
                <a:srgbClr val="4F4E50"/>
              </a:buClr>
            </a:pPr>
            <a:endParaRPr lang="en-US" sz="1600" dirty="0" smtClean="0">
              <a:solidFill>
                <a:srgbClr val="4F4E50"/>
              </a:solidFill>
            </a:endParaRPr>
          </a:p>
          <a:p>
            <a:pPr>
              <a:buClr>
                <a:srgbClr val="4F4E50"/>
              </a:buClr>
            </a:pPr>
            <a:endParaRPr lang="en-US" sz="1600" dirty="0" smtClean="0">
              <a:solidFill>
                <a:srgbClr val="4F4E50"/>
              </a:solidFill>
            </a:endParaRPr>
          </a:p>
          <a:p>
            <a:pPr>
              <a:buClr>
                <a:srgbClr val="4F4E50"/>
              </a:buClr>
            </a:pPr>
            <a:endParaRPr lang="en-US" sz="1600" dirty="0" smtClean="0">
              <a:solidFill>
                <a:srgbClr val="4F4E50"/>
              </a:solidFill>
            </a:endParaRPr>
          </a:p>
          <a:p>
            <a:pPr>
              <a:buClr>
                <a:srgbClr val="4F4E50"/>
              </a:buClr>
            </a:pPr>
            <a:r>
              <a:rPr lang="en-US" sz="1600" dirty="0" smtClean="0">
                <a:solidFill>
                  <a:srgbClr val="4F4E50"/>
                </a:solidFill>
              </a:rPr>
              <a:t>Geo-political </a:t>
            </a:r>
          </a:p>
          <a:p>
            <a:pPr>
              <a:buClr>
                <a:srgbClr val="4F4E50"/>
              </a:buClr>
            </a:pPr>
            <a:endParaRPr lang="en-US" sz="1600" dirty="0" smtClean="0">
              <a:solidFill>
                <a:srgbClr val="4F4E50"/>
              </a:solidFill>
            </a:endParaRPr>
          </a:p>
          <a:p>
            <a:pPr>
              <a:buClr>
                <a:srgbClr val="4F4E50"/>
              </a:buClr>
            </a:pPr>
            <a:endParaRPr lang="en-US" sz="1600" dirty="0" smtClean="0">
              <a:solidFill>
                <a:srgbClr val="4F4E50"/>
              </a:solidFill>
            </a:endParaRPr>
          </a:p>
          <a:p>
            <a:pPr>
              <a:buClr>
                <a:srgbClr val="4F4E50"/>
              </a:buClr>
            </a:pPr>
            <a:r>
              <a:rPr lang="en-US" sz="1600" dirty="0" smtClean="0">
                <a:solidFill>
                  <a:srgbClr val="4F4E50"/>
                </a:solidFill>
              </a:rPr>
              <a:t>Spreads</a:t>
            </a:r>
          </a:p>
          <a:p>
            <a:pPr>
              <a:buClr>
                <a:srgbClr val="4F4E50"/>
              </a:buClr>
            </a:pPr>
            <a:endParaRPr lang="en-US" sz="1600" dirty="0" smtClean="0">
              <a:solidFill>
                <a:srgbClr val="4F4E50"/>
              </a:solidFill>
            </a:endParaRPr>
          </a:p>
          <a:p>
            <a:pPr>
              <a:buClr>
                <a:srgbClr val="4F4E50"/>
              </a:buClr>
            </a:pPr>
            <a:endParaRPr lang="en-US" sz="1600" dirty="0" smtClean="0">
              <a:solidFill>
                <a:srgbClr val="4F4E50"/>
              </a:solidFill>
            </a:endParaRPr>
          </a:p>
          <a:p>
            <a:pPr>
              <a:buClr>
                <a:srgbClr val="4F4E50"/>
              </a:buClr>
            </a:pPr>
            <a:r>
              <a:rPr lang="en-US" sz="1600" dirty="0" smtClean="0">
                <a:solidFill>
                  <a:srgbClr val="4F4E50"/>
                </a:solidFill>
              </a:rPr>
              <a:t>Other </a:t>
            </a:r>
          </a:p>
          <a:p>
            <a:pPr>
              <a:buClr>
                <a:srgbClr val="4F4E50"/>
              </a:buClr>
            </a:pPr>
            <a:endParaRPr lang="en-US" sz="1600" dirty="0" err="1" smtClean="0">
              <a:solidFill>
                <a:srgbClr val="4F4E50"/>
              </a:solidFill>
            </a:endParaRPr>
          </a:p>
        </p:txBody>
      </p:sp>
      <p:sp>
        <p:nvSpPr>
          <p:cNvPr id="8" name="Rectangle 7"/>
          <p:cNvSpPr>
            <a:spLocks noChangeArrowheads="1"/>
          </p:cNvSpPr>
          <p:nvPr/>
        </p:nvSpPr>
        <p:spPr bwMode="auto">
          <a:xfrm>
            <a:off x="3846370" y="1708851"/>
            <a:ext cx="1781313" cy="548640"/>
          </a:xfrm>
          <a:prstGeom prst="rect">
            <a:avLst/>
          </a:prstGeom>
          <a:solidFill>
            <a:schemeClr val="accent4"/>
          </a:solidFill>
          <a:ln w="9525">
            <a:noFill/>
            <a:miter lim="800000"/>
            <a:headEnd/>
            <a:tailEnd/>
          </a:ln>
        </p:spPr>
        <p:txBody>
          <a:bodyPr wrap="none" anchor="ctr"/>
          <a:lstStyle/>
          <a:p>
            <a:pPr algn="ctr"/>
            <a:r>
              <a:rPr lang="en-US" sz="1200" b="1" dirty="0" smtClean="0">
                <a:solidFill>
                  <a:srgbClr val="FFFFFF"/>
                </a:solidFill>
                <a:ea typeface="Batang" pitchFamily="18" charset="-127"/>
              </a:rPr>
              <a:t>Economic Growth</a:t>
            </a:r>
            <a:endParaRPr lang="en-GB" sz="1200" b="1" dirty="0">
              <a:solidFill>
                <a:srgbClr val="FFFFFF"/>
              </a:solidFill>
              <a:ea typeface="Batang" pitchFamily="18" charset="-127"/>
            </a:endParaRPr>
          </a:p>
        </p:txBody>
      </p:sp>
      <p:sp>
        <p:nvSpPr>
          <p:cNvPr id="9" name="Rectangle 7"/>
          <p:cNvSpPr>
            <a:spLocks noChangeArrowheads="1"/>
          </p:cNvSpPr>
          <p:nvPr/>
        </p:nvSpPr>
        <p:spPr bwMode="auto">
          <a:xfrm>
            <a:off x="3850944" y="2401261"/>
            <a:ext cx="1781313" cy="548640"/>
          </a:xfrm>
          <a:prstGeom prst="rect">
            <a:avLst/>
          </a:prstGeom>
          <a:solidFill>
            <a:schemeClr val="accent2"/>
          </a:solidFill>
          <a:ln w="9525">
            <a:noFill/>
            <a:miter lim="800000"/>
            <a:headEnd/>
            <a:tailEnd/>
          </a:ln>
        </p:spPr>
        <p:txBody>
          <a:bodyPr wrap="none" anchor="ctr"/>
          <a:lstStyle/>
          <a:p>
            <a:pPr algn="ctr"/>
            <a:r>
              <a:rPr lang="en-US" sz="1200" b="1" dirty="0">
                <a:solidFill>
                  <a:srgbClr val="FFFFFF"/>
                </a:solidFill>
                <a:ea typeface="Batang" pitchFamily="18" charset="-127"/>
              </a:rPr>
              <a:t>Inflation</a:t>
            </a:r>
            <a:endParaRPr lang="en-GB" sz="1200" b="1" dirty="0">
              <a:solidFill>
                <a:srgbClr val="FFFFFF"/>
              </a:solidFill>
              <a:ea typeface="Batang" pitchFamily="18" charset="-127"/>
            </a:endParaRPr>
          </a:p>
        </p:txBody>
      </p:sp>
      <p:sp>
        <p:nvSpPr>
          <p:cNvPr id="10" name="Rectangle 5"/>
          <p:cNvSpPr>
            <a:spLocks noChangeArrowheads="1"/>
          </p:cNvSpPr>
          <p:nvPr/>
        </p:nvSpPr>
        <p:spPr bwMode="auto">
          <a:xfrm>
            <a:off x="6219237" y="2393481"/>
            <a:ext cx="1737360" cy="548640"/>
          </a:xfrm>
          <a:prstGeom prst="rect">
            <a:avLst/>
          </a:prstGeom>
          <a:solidFill>
            <a:schemeClr val="accent1"/>
          </a:solidFill>
          <a:ln w="9525">
            <a:solidFill>
              <a:srgbClr val="009A3D"/>
            </a:solidFill>
            <a:miter lim="800000"/>
            <a:headEnd/>
            <a:tailEnd/>
          </a:ln>
        </p:spPr>
        <p:txBody>
          <a:bodyPr wrap="none" anchor="ctr"/>
          <a:lstStyle/>
          <a:p>
            <a:pPr algn="ctr"/>
            <a:r>
              <a:rPr lang="en-US" sz="1200" b="1" dirty="0">
                <a:solidFill>
                  <a:srgbClr val="FFFFFF"/>
                </a:solidFill>
                <a:ea typeface="Batang" pitchFamily="18" charset="-127"/>
              </a:rPr>
              <a:t>Real R</a:t>
            </a:r>
            <a:r>
              <a:rPr lang="en-US" sz="1200" b="1" dirty="0" smtClean="0">
                <a:solidFill>
                  <a:srgbClr val="FFFFFF"/>
                </a:solidFill>
                <a:ea typeface="Batang" pitchFamily="18" charset="-127"/>
              </a:rPr>
              <a:t>ates</a:t>
            </a:r>
            <a:endParaRPr lang="en-GB" sz="1200" b="1" dirty="0">
              <a:solidFill>
                <a:srgbClr val="FFFFFF"/>
              </a:solidFill>
              <a:ea typeface="Batang" pitchFamily="18" charset="-127"/>
            </a:endParaRPr>
          </a:p>
        </p:txBody>
      </p:sp>
      <p:sp>
        <p:nvSpPr>
          <p:cNvPr id="11" name="TextBox 10"/>
          <p:cNvSpPr txBox="1"/>
          <p:nvPr/>
        </p:nvSpPr>
        <p:spPr>
          <a:xfrm>
            <a:off x="5713189" y="2375414"/>
            <a:ext cx="425116" cy="584775"/>
          </a:xfrm>
          <a:prstGeom prst="rect">
            <a:avLst/>
          </a:prstGeom>
          <a:noFill/>
        </p:spPr>
        <p:txBody>
          <a:bodyPr wrap="none" rtlCol="0">
            <a:spAutoFit/>
          </a:bodyPr>
          <a:lstStyle/>
          <a:p>
            <a:pPr>
              <a:buClr>
                <a:srgbClr val="4F4E50"/>
              </a:buClr>
            </a:pPr>
            <a:r>
              <a:rPr lang="en-US" sz="3200" dirty="0" smtClean="0">
                <a:solidFill>
                  <a:srgbClr val="4F4E50"/>
                </a:solidFill>
              </a:rPr>
              <a:t>+</a:t>
            </a:r>
          </a:p>
        </p:txBody>
      </p:sp>
      <p:sp>
        <p:nvSpPr>
          <p:cNvPr id="12" name="Rectangle 7"/>
          <p:cNvSpPr>
            <a:spLocks noChangeArrowheads="1"/>
          </p:cNvSpPr>
          <p:nvPr/>
        </p:nvSpPr>
        <p:spPr bwMode="auto">
          <a:xfrm>
            <a:off x="3846368" y="3404198"/>
            <a:ext cx="1781313" cy="548640"/>
          </a:xfrm>
          <a:prstGeom prst="rect">
            <a:avLst/>
          </a:prstGeom>
          <a:solidFill>
            <a:schemeClr val="accent6"/>
          </a:solidFill>
          <a:ln w="9525">
            <a:noFill/>
            <a:miter lim="800000"/>
            <a:headEnd/>
            <a:tailEnd/>
          </a:ln>
        </p:spPr>
        <p:txBody>
          <a:bodyPr wrap="none" anchor="ctr"/>
          <a:lstStyle/>
          <a:p>
            <a:pPr algn="ctr"/>
            <a:r>
              <a:rPr lang="en-US" sz="1200" b="1" dirty="0" smtClean="0">
                <a:solidFill>
                  <a:srgbClr val="FFFFFF"/>
                </a:solidFill>
                <a:ea typeface="Batang" pitchFamily="18" charset="-127"/>
              </a:rPr>
              <a:t>Emerging Markets</a:t>
            </a:r>
            <a:endParaRPr lang="en-GB" sz="1200" b="1" dirty="0">
              <a:solidFill>
                <a:srgbClr val="FFFFFF"/>
              </a:solidFill>
              <a:ea typeface="Batang" pitchFamily="18" charset="-127"/>
            </a:endParaRPr>
          </a:p>
        </p:txBody>
      </p:sp>
      <p:sp>
        <p:nvSpPr>
          <p:cNvPr id="13" name="Rectangle 6"/>
          <p:cNvSpPr>
            <a:spLocks noChangeArrowheads="1"/>
          </p:cNvSpPr>
          <p:nvPr/>
        </p:nvSpPr>
        <p:spPr bwMode="auto">
          <a:xfrm>
            <a:off x="3846367" y="4108513"/>
            <a:ext cx="1781313" cy="548640"/>
          </a:xfrm>
          <a:prstGeom prst="rect">
            <a:avLst/>
          </a:prstGeom>
          <a:solidFill>
            <a:srgbClr val="6C207E"/>
          </a:solidFill>
          <a:ln w="9525">
            <a:noFill/>
            <a:miter lim="800000"/>
            <a:headEnd/>
            <a:tailEnd/>
          </a:ln>
        </p:spPr>
        <p:txBody>
          <a:bodyPr wrap="none" anchor="ctr"/>
          <a:lstStyle/>
          <a:p>
            <a:pPr algn="ctr"/>
            <a:r>
              <a:rPr lang="en-US" sz="1200" b="1" dirty="0">
                <a:solidFill>
                  <a:srgbClr val="FFFFFF"/>
                </a:solidFill>
                <a:ea typeface="Batang" pitchFamily="18" charset="-127"/>
              </a:rPr>
              <a:t>Credit</a:t>
            </a:r>
            <a:endParaRPr lang="en-GB" sz="1200" b="1" dirty="0">
              <a:solidFill>
                <a:srgbClr val="FFFFFF"/>
              </a:solidFill>
              <a:ea typeface="Batang" pitchFamily="18" charset="-127"/>
            </a:endParaRPr>
          </a:p>
        </p:txBody>
      </p:sp>
      <p:sp>
        <p:nvSpPr>
          <p:cNvPr id="14" name="Rectangle 9"/>
          <p:cNvSpPr>
            <a:spLocks noChangeArrowheads="1"/>
          </p:cNvSpPr>
          <p:nvPr/>
        </p:nvSpPr>
        <p:spPr bwMode="auto">
          <a:xfrm>
            <a:off x="3846369" y="4812829"/>
            <a:ext cx="1781313" cy="548640"/>
          </a:xfrm>
          <a:prstGeom prst="rect">
            <a:avLst/>
          </a:prstGeom>
          <a:solidFill>
            <a:srgbClr val="F8971D"/>
          </a:solidFill>
          <a:ln w="9525">
            <a:noFill/>
            <a:miter lim="800000"/>
            <a:headEnd/>
            <a:tailEnd/>
          </a:ln>
        </p:spPr>
        <p:txBody>
          <a:bodyPr wrap="none" anchor="ctr"/>
          <a:lstStyle/>
          <a:p>
            <a:pPr algn="ctr"/>
            <a:r>
              <a:rPr lang="en-US" sz="1200" b="1" dirty="0" smtClean="0">
                <a:solidFill>
                  <a:schemeClr val="bg1"/>
                </a:solidFill>
                <a:ea typeface="Batang" pitchFamily="18" charset="-127"/>
              </a:rPr>
              <a:t>Commodity</a:t>
            </a:r>
            <a:endParaRPr lang="en-GB" sz="1200" b="1" dirty="0">
              <a:solidFill>
                <a:schemeClr val="bg1"/>
              </a:solidFill>
              <a:ea typeface="Batang" pitchFamily="18" charset="-127"/>
            </a:endParaRPr>
          </a:p>
        </p:txBody>
      </p:sp>
      <p:cxnSp>
        <p:nvCxnSpPr>
          <p:cNvPr id="16" name="Straight Connector 15"/>
          <p:cNvCxnSpPr/>
          <p:nvPr/>
        </p:nvCxnSpPr>
        <p:spPr>
          <a:xfrm flipH="1">
            <a:off x="327026" y="3199346"/>
            <a:ext cx="8480424" cy="0"/>
          </a:xfrm>
          <a:prstGeom prst="line">
            <a:avLst/>
          </a:prstGeom>
          <a:ln/>
        </p:spPr>
        <p:style>
          <a:lnRef idx="1">
            <a:schemeClr val="dk1"/>
          </a:lnRef>
          <a:fillRef idx="0">
            <a:schemeClr val="dk1"/>
          </a:fillRef>
          <a:effectRef idx="0">
            <a:schemeClr val="dk1"/>
          </a:effectRef>
          <a:fontRef idx="minor">
            <a:schemeClr val="tx1"/>
          </a:fontRef>
        </p:style>
      </p:cxnSp>
      <p:sp>
        <p:nvSpPr>
          <p:cNvPr id="17" name="Text Box 4"/>
          <p:cNvSpPr txBox="1">
            <a:spLocks noChangeArrowheads="1"/>
          </p:cNvSpPr>
          <p:nvPr/>
        </p:nvSpPr>
        <p:spPr bwMode="auto">
          <a:xfrm>
            <a:off x="449525" y="1111230"/>
            <a:ext cx="2377440" cy="320040"/>
          </a:xfrm>
          <a:prstGeom prst="rect">
            <a:avLst/>
          </a:prstGeom>
          <a:solidFill>
            <a:srgbClr val="CFD4D8"/>
          </a:solidFill>
        </p:spPr>
        <p:txBody>
          <a:bodyPr vert="horz" lIns="91440" tIns="91440" rIns="90000" bIns="91440" rtlCol="0" anchor="ctr" anchorCtr="0">
            <a:noAutofit/>
          </a:bodyPr>
          <a:lstStyle>
            <a:lvl1pPr eaLnBrk="0" hangingPunct="0">
              <a:tabLst>
                <a:tab pos="4521200" algn="ctr"/>
              </a:tabLst>
              <a:defRPr sz="800">
                <a:solidFill>
                  <a:schemeClr val="tx1"/>
                </a:solidFill>
                <a:latin typeface="Arial" pitchFamily="34" charset="0"/>
                <a:cs typeface="Arial" pitchFamily="34" charset="0"/>
              </a:defRPr>
            </a:lvl1pPr>
            <a:lvl2pPr marL="742950" indent="-285750" eaLnBrk="0" hangingPunct="0">
              <a:tabLst>
                <a:tab pos="4521200" algn="ctr"/>
              </a:tabLst>
              <a:defRPr sz="800">
                <a:solidFill>
                  <a:schemeClr val="tx1"/>
                </a:solidFill>
                <a:latin typeface="Arial" pitchFamily="34" charset="0"/>
                <a:cs typeface="Arial" pitchFamily="34" charset="0"/>
              </a:defRPr>
            </a:lvl2pPr>
            <a:lvl3pPr marL="1143000" indent="-228600" eaLnBrk="0" hangingPunct="0">
              <a:tabLst>
                <a:tab pos="4521200" algn="ctr"/>
              </a:tabLst>
              <a:defRPr sz="800">
                <a:solidFill>
                  <a:schemeClr val="tx1"/>
                </a:solidFill>
                <a:latin typeface="Arial" pitchFamily="34" charset="0"/>
                <a:cs typeface="Arial" pitchFamily="34" charset="0"/>
              </a:defRPr>
            </a:lvl3pPr>
            <a:lvl4pPr marL="1600200" indent="-228600" eaLnBrk="0" hangingPunct="0">
              <a:tabLst>
                <a:tab pos="4521200" algn="ctr"/>
              </a:tabLst>
              <a:defRPr sz="800">
                <a:solidFill>
                  <a:schemeClr val="tx1"/>
                </a:solidFill>
                <a:latin typeface="Arial" pitchFamily="34" charset="0"/>
                <a:cs typeface="Arial" pitchFamily="34" charset="0"/>
              </a:defRPr>
            </a:lvl4pPr>
            <a:lvl5pPr marL="2057400" indent="-228600" eaLnBrk="0" hangingPunct="0">
              <a:tabLst>
                <a:tab pos="4521200" algn="ctr"/>
              </a:tabLst>
              <a:defRPr sz="800">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4521200" algn="ctr"/>
              </a:tabLst>
              <a:defRPr sz="800">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4521200" algn="ctr"/>
              </a:tabLst>
              <a:defRPr sz="800">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4521200" algn="ctr"/>
              </a:tabLst>
              <a:defRPr sz="800">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4521200" algn="ctr"/>
              </a:tabLst>
              <a:defRPr sz="800">
                <a:solidFill>
                  <a:schemeClr val="tx1"/>
                </a:solidFill>
                <a:latin typeface="Arial" pitchFamily="34" charset="0"/>
                <a:cs typeface="Arial" pitchFamily="34" charset="0"/>
              </a:defRPr>
            </a:lvl9pPr>
          </a:lstStyle>
          <a:p>
            <a:pPr algn="ctr" eaLnBrk="1" hangingPunct="1">
              <a:spcBef>
                <a:spcPts val="700"/>
              </a:spcBef>
              <a:tabLst/>
            </a:pPr>
            <a:r>
              <a:rPr lang="en-US" sz="1400" b="1" dirty="0" smtClean="0">
                <a:solidFill>
                  <a:srgbClr val="4F4E50"/>
                </a:solidFill>
                <a:latin typeface="Arial"/>
              </a:rPr>
              <a:t>Common movements</a:t>
            </a:r>
          </a:p>
        </p:txBody>
      </p:sp>
      <p:sp>
        <p:nvSpPr>
          <p:cNvPr id="18" name="Text Box 4"/>
          <p:cNvSpPr txBox="1">
            <a:spLocks noChangeArrowheads="1"/>
          </p:cNvSpPr>
          <p:nvPr/>
        </p:nvSpPr>
        <p:spPr bwMode="auto">
          <a:xfrm>
            <a:off x="3548307" y="1111230"/>
            <a:ext cx="2377440" cy="320040"/>
          </a:xfrm>
          <a:prstGeom prst="rect">
            <a:avLst/>
          </a:prstGeom>
          <a:solidFill>
            <a:srgbClr val="CFD4D8"/>
          </a:solidFill>
        </p:spPr>
        <p:txBody>
          <a:bodyPr vert="horz" lIns="91440" tIns="91440" rIns="90000" bIns="91440" rtlCol="0" anchor="ctr" anchorCtr="0">
            <a:noAutofit/>
          </a:bodyPr>
          <a:lstStyle>
            <a:lvl1pPr eaLnBrk="0" hangingPunct="0">
              <a:tabLst>
                <a:tab pos="4521200" algn="ctr"/>
              </a:tabLst>
              <a:defRPr sz="800">
                <a:solidFill>
                  <a:schemeClr val="tx1"/>
                </a:solidFill>
                <a:latin typeface="Arial" pitchFamily="34" charset="0"/>
                <a:cs typeface="Arial" pitchFamily="34" charset="0"/>
              </a:defRPr>
            </a:lvl1pPr>
            <a:lvl2pPr marL="742950" indent="-285750" eaLnBrk="0" hangingPunct="0">
              <a:tabLst>
                <a:tab pos="4521200" algn="ctr"/>
              </a:tabLst>
              <a:defRPr sz="800">
                <a:solidFill>
                  <a:schemeClr val="tx1"/>
                </a:solidFill>
                <a:latin typeface="Arial" pitchFamily="34" charset="0"/>
                <a:cs typeface="Arial" pitchFamily="34" charset="0"/>
              </a:defRPr>
            </a:lvl2pPr>
            <a:lvl3pPr marL="1143000" indent="-228600" eaLnBrk="0" hangingPunct="0">
              <a:tabLst>
                <a:tab pos="4521200" algn="ctr"/>
              </a:tabLst>
              <a:defRPr sz="800">
                <a:solidFill>
                  <a:schemeClr val="tx1"/>
                </a:solidFill>
                <a:latin typeface="Arial" pitchFamily="34" charset="0"/>
                <a:cs typeface="Arial" pitchFamily="34" charset="0"/>
              </a:defRPr>
            </a:lvl3pPr>
            <a:lvl4pPr marL="1600200" indent="-228600" eaLnBrk="0" hangingPunct="0">
              <a:tabLst>
                <a:tab pos="4521200" algn="ctr"/>
              </a:tabLst>
              <a:defRPr sz="800">
                <a:solidFill>
                  <a:schemeClr val="tx1"/>
                </a:solidFill>
                <a:latin typeface="Arial" pitchFamily="34" charset="0"/>
                <a:cs typeface="Arial" pitchFamily="34" charset="0"/>
              </a:defRPr>
            </a:lvl4pPr>
            <a:lvl5pPr marL="2057400" indent="-228600" eaLnBrk="0" hangingPunct="0">
              <a:tabLst>
                <a:tab pos="4521200" algn="ctr"/>
              </a:tabLst>
              <a:defRPr sz="800">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4521200" algn="ctr"/>
              </a:tabLst>
              <a:defRPr sz="800">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4521200" algn="ctr"/>
              </a:tabLst>
              <a:defRPr sz="800">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4521200" algn="ctr"/>
              </a:tabLst>
              <a:defRPr sz="800">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4521200" algn="ctr"/>
              </a:tabLst>
              <a:defRPr sz="800">
                <a:solidFill>
                  <a:schemeClr val="tx1"/>
                </a:solidFill>
                <a:latin typeface="Arial" pitchFamily="34" charset="0"/>
                <a:cs typeface="Arial" pitchFamily="34" charset="0"/>
              </a:defRPr>
            </a:lvl9pPr>
          </a:lstStyle>
          <a:p>
            <a:pPr algn="ctr" eaLnBrk="1" hangingPunct="1">
              <a:spcBef>
                <a:spcPts val="700"/>
              </a:spcBef>
              <a:tabLst/>
            </a:pPr>
            <a:r>
              <a:rPr lang="en-US" sz="1400" b="1" dirty="0" smtClean="0">
                <a:solidFill>
                  <a:srgbClr val="4F4E50"/>
                </a:solidFill>
                <a:latin typeface="Arial"/>
              </a:rPr>
              <a:t>Fundamental factors</a:t>
            </a:r>
          </a:p>
        </p:txBody>
      </p:sp>
      <p:sp>
        <p:nvSpPr>
          <p:cNvPr id="3" name="Slide Number Placeholder 2"/>
          <p:cNvSpPr>
            <a:spLocks noGrp="1"/>
          </p:cNvSpPr>
          <p:nvPr>
            <p:ph type="sldNum" sz="quarter" idx="13"/>
          </p:nvPr>
        </p:nvSpPr>
        <p:spPr/>
        <p:txBody>
          <a:bodyPr/>
          <a:lstStyle/>
          <a:p>
            <a:fld id="{C0531ADF-2191-45C5-9D71-08764BF86A6F}" type="slidenum">
              <a:rPr lang="en-GB" smtClean="0"/>
              <a:pPr/>
              <a:t>8</a:t>
            </a:fld>
            <a:endParaRPr lang="en-GB"/>
          </a:p>
        </p:txBody>
      </p:sp>
    </p:spTree>
    <p:extLst>
      <p:ext uri="{BB962C8B-B14F-4D97-AF65-F5344CB8AC3E}">
        <p14:creationId xmlns:p14="http://schemas.microsoft.com/office/powerpoint/2010/main" xmlns="" val="2283276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49486" y="2083234"/>
            <a:ext cx="3970532" cy="3047566"/>
          </a:xfrm>
          <a:prstGeom prst="rect">
            <a:avLst/>
          </a:prstGeom>
          <a:solidFill>
            <a:srgbClr val="F2F2F2"/>
          </a:solidFill>
          <a:ln w="9525" cap="flat" cmpd="sng" algn="ctr">
            <a:solidFill>
              <a:schemeClr val="tx2"/>
            </a:solidFill>
            <a:prstDash val="dash"/>
          </a:ln>
          <a:effectLst/>
        </p:spPr>
        <p:txBody>
          <a:bodyPr rot="0" spcFirstLastPara="0" vertOverflow="overflow" horzOverflow="overflow" vert="horz" wrap="square" lIns="66121" tIns="33061" rIns="66121" bIns="33061" numCol="1" spcCol="0" rtlCol="0" fromWordArt="0" anchor="ctr" anchorCtr="1" forceAA="0" compatLnSpc="1">
            <a:prstTxWarp prst="textNoShape">
              <a:avLst/>
            </a:prstTxWarp>
            <a:noAutofit/>
          </a:bodyPr>
          <a:lstStyle/>
          <a:p>
            <a:pPr marL="157455" indent="-157455" algn="ctr">
              <a:buFont typeface="Wingdings 3" pitchFamily="18" charset="2"/>
              <a:buChar char="}"/>
            </a:pPr>
            <a:endParaRPr lang="en-US" sz="929" b="1" kern="0" dirty="0" err="1">
              <a:solidFill>
                <a:schemeClr val="tx2"/>
              </a:solidFill>
            </a:endParaRPr>
          </a:p>
        </p:txBody>
      </p:sp>
      <p:sp>
        <p:nvSpPr>
          <p:cNvPr id="6" name="Text Placeholder 8"/>
          <p:cNvSpPr txBox="1">
            <a:spLocks/>
          </p:cNvSpPr>
          <p:nvPr/>
        </p:nvSpPr>
        <p:spPr>
          <a:xfrm>
            <a:off x="5049486" y="2098349"/>
            <a:ext cx="4046761" cy="343806"/>
          </a:xfrm>
          <a:prstGeom prst="rect">
            <a:avLst/>
          </a:prstGeom>
        </p:spPr>
        <p:txBody>
          <a:bodyPr lIns="83974" tIns="41987" rIns="83974" bIns="41987"/>
          <a:lstStyle>
            <a:lvl1pPr marL="0" marR="0" indent="0" algn="l" defTabSz="914400" rtl="0" eaLnBrk="1" fontAlgn="auto" latinLnBrk="0" hangingPunct="1">
              <a:lnSpc>
                <a:spcPct val="100000"/>
              </a:lnSpc>
              <a:spcBef>
                <a:spcPts val="700"/>
              </a:spcBef>
              <a:spcAft>
                <a:spcPts val="0"/>
              </a:spcAft>
              <a:buSzTx/>
              <a:buFont typeface="Arial" pitchFamily="34" charset="0"/>
              <a:buNone/>
              <a:tabLst/>
              <a:defRPr kumimoji="0" sz="1400" b="1" i="0" u="none" strike="noStrike" kern="1200" cap="none" spc="0" normalizeH="0" baseline="0">
                <a:ln>
                  <a:noFill/>
                </a:ln>
                <a:solidFill>
                  <a:schemeClr val="tx2"/>
                </a:solidFill>
                <a:effectLst/>
                <a:uLnTx/>
                <a:uFillTx/>
                <a:latin typeface="Arial"/>
                <a:ea typeface="+mn-ea"/>
                <a:cs typeface="+mn-cs"/>
              </a:defRPr>
            </a:lvl1pPr>
            <a:lvl2pPr marL="350838" marR="0" indent="-166688" algn="l" defTabSz="914400" rtl="0" eaLnBrk="1" fontAlgn="auto" latinLnBrk="0" hangingPunct="1">
              <a:lnSpc>
                <a:spcPct val="100000"/>
              </a:lnSpc>
              <a:spcBef>
                <a:spcPts val="700"/>
              </a:spcBef>
              <a:spcAft>
                <a:spcPts val="0"/>
              </a:spcAft>
              <a:buClr>
                <a:srgbClr val="00467F"/>
              </a:buClr>
              <a:buSzTx/>
              <a:buFont typeface="Wingdings 3" pitchFamily="18" charset="2"/>
              <a:buChar char=""/>
              <a:tabLst/>
              <a:defRPr kumimoji="0" sz="1200" b="0" i="0" u="none" strike="noStrike" kern="1200" cap="none" spc="0" normalizeH="0" baseline="0">
                <a:ln>
                  <a:noFill/>
                </a:ln>
                <a:solidFill>
                  <a:schemeClr val="tx2"/>
                </a:solidFill>
                <a:effectLst/>
                <a:uLnTx/>
                <a:uFillTx/>
                <a:latin typeface="Arial"/>
                <a:ea typeface="+mn-ea"/>
                <a:cs typeface="+mn-cs"/>
              </a:defRPr>
            </a:lvl2pPr>
            <a:lvl3pPr marL="514350" marR="0" indent="-152400" algn="l" defTabSz="914400" rtl="0" eaLnBrk="1" fontAlgn="auto" latinLnBrk="0" hangingPunct="1">
              <a:lnSpc>
                <a:spcPct val="100000"/>
              </a:lnSpc>
              <a:spcBef>
                <a:spcPts val="700"/>
              </a:spcBef>
              <a:spcAft>
                <a:spcPts val="0"/>
              </a:spcAft>
              <a:buClr>
                <a:srgbClr val="00467F"/>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3pPr>
            <a:lvl4pPr marL="714375" marR="0" indent="-171450" algn="l" defTabSz="914400" rtl="0" eaLnBrk="1" fontAlgn="auto" latinLnBrk="0" hangingPunct="1">
              <a:lnSpc>
                <a:spcPct val="100000"/>
              </a:lnSpc>
              <a:spcBef>
                <a:spcPts val="700"/>
              </a:spcBef>
              <a:spcAft>
                <a:spcPts val="0"/>
              </a:spcAft>
              <a:buClr>
                <a:srgbClr val="00467F"/>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4pPr>
            <a:lvl5pPr marL="904875" marR="0" indent="-190500" algn="l" defTabSz="914400" rtl="0" eaLnBrk="1" fontAlgn="auto" latinLnBrk="0" hangingPunct="1">
              <a:lnSpc>
                <a:spcPct val="100000"/>
              </a:lnSpc>
              <a:spcBef>
                <a:spcPts val="700"/>
              </a:spcBef>
              <a:spcAft>
                <a:spcPts val="0"/>
              </a:spcAft>
              <a:buClr>
                <a:srgbClr val="00467F"/>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929" dirty="0">
                <a:solidFill>
                  <a:srgbClr val="4F4E50"/>
                </a:solidFill>
              </a:rPr>
              <a:t>Broad Risk Factor Exposures of Certain Asset Classes</a:t>
            </a:r>
            <a:endParaRPr lang="en-GB" sz="929" dirty="0">
              <a:solidFill>
                <a:srgbClr val="4F4E50"/>
              </a:solidFill>
            </a:endParaRPr>
          </a:p>
        </p:txBody>
      </p:sp>
      <p:sp>
        <p:nvSpPr>
          <p:cNvPr id="7" name="Rectangle 4"/>
          <p:cNvSpPr>
            <a:spLocks noChangeArrowheads="1"/>
          </p:cNvSpPr>
          <p:nvPr/>
        </p:nvSpPr>
        <p:spPr bwMode="auto">
          <a:xfrm>
            <a:off x="310655" y="3391381"/>
            <a:ext cx="1261872" cy="529046"/>
          </a:xfrm>
          <a:prstGeom prst="rect">
            <a:avLst/>
          </a:prstGeom>
          <a:solidFill>
            <a:schemeClr val="accent5"/>
          </a:solidFill>
          <a:ln w="9525">
            <a:noFill/>
            <a:miter lim="800000"/>
            <a:headEnd/>
            <a:tailEnd/>
          </a:ln>
        </p:spPr>
        <p:txBody>
          <a:bodyPr wrap="none" lIns="83974" tIns="41987" rIns="83974" bIns="41987" anchor="ctr"/>
          <a:lstStyle/>
          <a:p>
            <a:pPr algn="ctr"/>
            <a:r>
              <a:rPr lang="en-US" sz="1100" b="1" dirty="0">
                <a:solidFill>
                  <a:schemeClr val="bg1"/>
                </a:solidFill>
                <a:ea typeface="Batang" pitchFamily="18" charset="-127"/>
              </a:rPr>
              <a:t>Commodity</a:t>
            </a:r>
            <a:endParaRPr lang="en-GB" sz="1100" b="1" dirty="0">
              <a:solidFill>
                <a:schemeClr val="bg1"/>
              </a:solidFill>
              <a:ea typeface="Batang" pitchFamily="18" charset="-127"/>
            </a:endParaRPr>
          </a:p>
        </p:txBody>
      </p:sp>
      <p:sp>
        <p:nvSpPr>
          <p:cNvPr id="8" name="Rectangle 5"/>
          <p:cNvSpPr>
            <a:spLocks noChangeArrowheads="1"/>
          </p:cNvSpPr>
          <p:nvPr/>
        </p:nvSpPr>
        <p:spPr bwMode="auto">
          <a:xfrm>
            <a:off x="310655" y="1675176"/>
            <a:ext cx="1261872" cy="529046"/>
          </a:xfrm>
          <a:prstGeom prst="rect">
            <a:avLst/>
          </a:prstGeom>
          <a:solidFill>
            <a:schemeClr val="accent4"/>
          </a:solidFill>
          <a:ln w="9525">
            <a:noFill/>
            <a:miter lim="800000"/>
            <a:headEnd/>
            <a:tailEnd/>
          </a:ln>
        </p:spPr>
        <p:txBody>
          <a:bodyPr lIns="0" tIns="0" rIns="0" bIns="0" anchor="ctr"/>
          <a:lstStyle/>
          <a:p>
            <a:pPr algn="ctr" defTabSz="893706"/>
            <a:r>
              <a:rPr lang="en-US" sz="1100" b="1" dirty="0" smtClean="0">
                <a:solidFill>
                  <a:schemeClr val="bg1"/>
                </a:solidFill>
              </a:rPr>
              <a:t>Economic </a:t>
            </a:r>
          </a:p>
          <a:p>
            <a:pPr algn="ctr" defTabSz="893706"/>
            <a:r>
              <a:rPr lang="en-US" sz="1100" b="1" dirty="0" smtClean="0">
                <a:solidFill>
                  <a:schemeClr val="bg1"/>
                </a:solidFill>
              </a:rPr>
              <a:t>Growth</a:t>
            </a:r>
            <a:endParaRPr lang="en-GB" sz="1100" b="1" dirty="0">
              <a:solidFill>
                <a:schemeClr val="bg1"/>
              </a:solidFill>
            </a:endParaRPr>
          </a:p>
        </p:txBody>
      </p:sp>
      <p:sp>
        <p:nvSpPr>
          <p:cNvPr id="9" name="Rectangle 6"/>
          <p:cNvSpPr>
            <a:spLocks noChangeArrowheads="1"/>
          </p:cNvSpPr>
          <p:nvPr/>
        </p:nvSpPr>
        <p:spPr bwMode="auto">
          <a:xfrm>
            <a:off x="310655" y="2819313"/>
            <a:ext cx="1261872" cy="529046"/>
          </a:xfrm>
          <a:prstGeom prst="rect">
            <a:avLst/>
          </a:prstGeom>
          <a:solidFill>
            <a:schemeClr val="accent1"/>
          </a:solidFill>
          <a:ln w="9525">
            <a:noFill/>
            <a:miter lim="800000"/>
            <a:headEnd/>
            <a:tailEnd/>
          </a:ln>
        </p:spPr>
        <p:txBody>
          <a:bodyPr wrap="none" lIns="83974" tIns="41987" rIns="83974" bIns="41987" anchor="ctr"/>
          <a:lstStyle/>
          <a:p>
            <a:pPr algn="ctr"/>
            <a:r>
              <a:rPr lang="en-US" sz="1100" b="1" dirty="0">
                <a:solidFill>
                  <a:schemeClr val="bg1"/>
                </a:solidFill>
                <a:ea typeface="Batang" pitchFamily="18" charset="-127"/>
              </a:rPr>
              <a:t>Real Rates</a:t>
            </a:r>
            <a:endParaRPr lang="en-GB" sz="1100" b="1" dirty="0">
              <a:solidFill>
                <a:schemeClr val="bg1"/>
              </a:solidFill>
              <a:ea typeface="Batang" pitchFamily="18" charset="-127"/>
            </a:endParaRPr>
          </a:p>
        </p:txBody>
      </p:sp>
      <p:sp>
        <p:nvSpPr>
          <p:cNvPr id="10" name="Rectangle 7"/>
          <p:cNvSpPr>
            <a:spLocks noChangeArrowheads="1"/>
          </p:cNvSpPr>
          <p:nvPr/>
        </p:nvSpPr>
        <p:spPr bwMode="auto">
          <a:xfrm>
            <a:off x="310655" y="2247244"/>
            <a:ext cx="1261872" cy="529046"/>
          </a:xfrm>
          <a:prstGeom prst="rect">
            <a:avLst/>
          </a:prstGeom>
          <a:solidFill>
            <a:schemeClr val="accent2"/>
          </a:solidFill>
          <a:ln w="9525">
            <a:noFill/>
            <a:miter lim="800000"/>
            <a:headEnd/>
            <a:tailEnd/>
          </a:ln>
        </p:spPr>
        <p:txBody>
          <a:bodyPr lIns="0" tIns="0" rIns="0" bIns="0" anchor="ctr"/>
          <a:lstStyle/>
          <a:p>
            <a:pPr algn="ctr" defTabSz="893706"/>
            <a:r>
              <a:rPr lang="en-US" sz="1100" b="1" dirty="0">
                <a:solidFill>
                  <a:schemeClr val="bg1"/>
                </a:solidFill>
              </a:rPr>
              <a:t>Inflation</a:t>
            </a:r>
            <a:endParaRPr lang="en-GB" sz="1100" b="1" dirty="0">
              <a:solidFill>
                <a:schemeClr val="bg1"/>
              </a:solidFill>
            </a:endParaRPr>
          </a:p>
        </p:txBody>
      </p:sp>
      <p:sp>
        <p:nvSpPr>
          <p:cNvPr id="11" name="Rectangle 8"/>
          <p:cNvSpPr>
            <a:spLocks noChangeArrowheads="1"/>
          </p:cNvSpPr>
          <p:nvPr/>
        </p:nvSpPr>
        <p:spPr bwMode="auto">
          <a:xfrm>
            <a:off x="310655" y="4535518"/>
            <a:ext cx="1261872" cy="529046"/>
          </a:xfrm>
          <a:prstGeom prst="rect">
            <a:avLst/>
          </a:prstGeom>
          <a:solidFill>
            <a:srgbClr val="FAD100"/>
          </a:solidFill>
          <a:ln w="9525">
            <a:noFill/>
            <a:miter lim="800000"/>
            <a:headEnd/>
            <a:tailEnd/>
          </a:ln>
        </p:spPr>
        <p:txBody>
          <a:bodyPr wrap="none" lIns="83974" tIns="41987" rIns="83974" bIns="41987" anchor="ctr"/>
          <a:lstStyle/>
          <a:p>
            <a:pPr algn="ctr"/>
            <a:r>
              <a:rPr lang="en-US" sz="1100" b="1" dirty="0">
                <a:solidFill>
                  <a:schemeClr val="bg2"/>
                </a:solidFill>
                <a:ea typeface="Batang" pitchFamily="18" charset="-127"/>
              </a:rPr>
              <a:t>Emerging</a:t>
            </a:r>
            <a:br>
              <a:rPr lang="en-US" sz="1100" b="1" dirty="0">
                <a:solidFill>
                  <a:schemeClr val="bg2"/>
                </a:solidFill>
                <a:ea typeface="Batang" pitchFamily="18" charset="-127"/>
              </a:rPr>
            </a:br>
            <a:r>
              <a:rPr lang="en-US" sz="1100" b="1" dirty="0">
                <a:solidFill>
                  <a:schemeClr val="bg2"/>
                </a:solidFill>
                <a:ea typeface="Batang" pitchFamily="18" charset="-127"/>
              </a:rPr>
              <a:t>Markets</a:t>
            </a:r>
            <a:endParaRPr lang="en-GB" sz="1100" b="1" dirty="0">
              <a:solidFill>
                <a:schemeClr val="bg2"/>
              </a:solidFill>
              <a:ea typeface="Batang" pitchFamily="18" charset="-127"/>
            </a:endParaRPr>
          </a:p>
        </p:txBody>
      </p:sp>
      <p:sp>
        <p:nvSpPr>
          <p:cNvPr id="12" name="Rectangle 9"/>
          <p:cNvSpPr>
            <a:spLocks noChangeArrowheads="1"/>
          </p:cNvSpPr>
          <p:nvPr/>
        </p:nvSpPr>
        <p:spPr bwMode="auto">
          <a:xfrm>
            <a:off x="310655" y="3962596"/>
            <a:ext cx="1261872" cy="529046"/>
          </a:xfrm>
          <a:prstGeom prst="rect">
            <a:avLst/>
          </a:prstGeom>
          <a:solidFill>
            <a:schemeClr val="accent3"/>
          </a:solidFill>
          <a:ln w="9525">
            <a:noFill/>
            <a:miter lim="800000"/>
            <a:headEnd/>
            <a:tailEnd/>
          </a:ln>
        </p:spPr>
        <p:txBody>
          <a:bodyPr wrap="none" lIns="83974" tIns="41987" rIns="83974" bIns="41987" anchor="ctr"/>
          <a:lstStyle/>
          <a:p>
            <a:pPr algn="ctr"/>
            <a:r>
              <a:rPr lang="en-US" sz="1100" b="1" dirty="0">
                <a:solidFill>
                  <a:schemeClr val="bg1"/>
                </a:solidFill>
                <a:ea typeface="Batang" pitchFamily="18" charset="-127"/>
              </a:rPr>
              <a:t>Credit</a:t>
            </a:r>
            <a:endParaRPr lang="en-GB" sz="1100" b="1" dirty="0">
              <a:solidFill>
                <a:schemeClr val="bg1"/>
              </a:solidFill>
              <a:ea typeface="Batang" pitchFamily="18" charset="-127"/>
            </a:endParaRPr>
          </a:p>
        </p:txBody>
      </p:sp>
      <p:sp>
        <p:nvSpPr>
          <p:cNvPr id="14" name="Rectangle 6"/>
          <p:cNvSpPr>
            <a:spLocks noChangeArrowheads="1"/>
          </p:cNvSpPr>
          <p:nvPr/>
        </p:nvSpPr>
        <p:spPr bwMode="auto">
          <a:xfrm>
            <a:off x="1638817" y="2297479"/>
            <a:ext cx="3443050" cy="428579"/>
          </a:xfrm>
          <a:prstGeom prst="rect">
            <a:avLst/>
          </a:prstGeom>
          <a:noFill/>
          <a:ln w="9525">
            <a:noFill/>
            <a:miter lim="800000"/>
            <a:headEnd/>
            <a:tailEnd/>
          </a:ln>
        </p:spPr>
        <p:txBody>
          <a:bodyPr wrap="square" lIns="0" tIns="0" rIns="0" bIns="0" anchor="ctr">
            <a:spAutoFit/>
          </a:bodyPr>
          <a:lstStyle/>
          <a:p>
            <a:pPr defTabSz="941817" eaLnBrk="0" hangingPunct="0"/>
            <a:r>
              <a:rPr lang="en-US" altLang="en-US" sz="1071" dirty="0">
                <a:solidFill>
                  <a:srgbClr val="4F4E50"/>
                </a:solidFill>
              </a:rPr>
              <a:t>Risk of bearing exposure to changes in nominal prices</a:t>
            </a:r>
          </a:p>
          <a:p>
            <a:pPr defTabSz="941817" eaLnBrk="0" hangingPunct="0"/>
            <a:r>
              <a:rPr lang="en-US" altLang="en-US" sz="857" i="1" dirty="0" smtClean="0">
                <a:solidFill>
                  <a:srgbClr val="4F4E50"/>
                </a:solidFill>
              </a:rPr>
              <a:t>Measured by return </a:t>
            </a:r>
            <a:r>
              <a:rPr lang="en-US" altLang="en-US" sz="857" i="1" dirty="0">
                <a:solidFill>
                  <a:srgbClr val="4F4E50"/>
                </a:solidFill>
              </a:rPr>
              <a:t>of </a:t>
            </a:r>
            <a:r>
              <a:rPr lang="en-US" altLang="en-US" sz="857" i="1" dirty="0" smtClean="0">
                <a:solidFill>
                  <a:srgbClr val="4F4E50"/>
                </a:solidFill>
              </a:rPr>
              <a:t>a long </a:t>
            </a:r>
            <a:r>
              <a:rPr lang="en-US" altLang="en-US" sz="857" i="1" dirty="0">
                <a:solidFill>
                  <a:srgbClr val="4F4E50"/>
                </a:solidFill>
              </a:rPr>
              <a:t>nominal bonds, short inflation-linked bonds portfolio</a:t>
            </a:r>
          </a:p>
        </p:txBody>
      </p:sp>
      <p:sp>
        <p:nvSpPr>
          <p:cNvPr id="15" name="Rectangle 6"/>
          <p:cNvSpPr>
            <a:spLocks noChangeArrowheads="1"/>
          </p:cNvSpPr>
          <p:nvPr/>
        </p:nvSpPr>
        <p:spPr bwMode="auto">
          <a:xfrm>
            <a:off x="1638817" y="2935494"/>
            <a:ext cx="3443050" cy="296684"/>
          </a:xfrm>
          <a:prstGeom prst="rect">
            <a:avLst/>
          </a:prstGeom>
          <a:noFill/>
          <a:ln w="9525">
            <a:noFill/>
            <a:miter lim="800000"/>
            <a:headEnd/>
            <a:tailEnd/>
          </a:ln>
        </p:spPr>
        <p:txBody>
          <a:bodyPr wrap="square" lIns="0" tIns="0" rIns="0" bIns="0" anchor="ctr">
            <a:spAutoFit/>
          </a:bodyPr>
          <a:lstStyle/>
          <a:p>
            <a:pPr defTabSz="941817" eaLnBrk="0" hangingPunct="0"/>
            <a:r>
              <a:rPr lang="en-US" altLang="en-US" sz="1071" dirty="0">
                <a:solidFill>
                  <a:srgbClr val="4F4E50"/>
                </a:solidFill>
              </a:rPr>
              <a:t>Risk of bearing exposure to real interest rate changes</a:t>
            </a:r>
          </a:p>
          <a:p>
            <a:pPr defTabSz="941817" eaLnBrk="0" hangingPunct="0"/>
            <a:r>
              <a:rPr lang="en-US" altLang="en-US" sz="857" i="1" dirty="0" smtClean="0">
                <a:solidFill>
                  <a:srgbClr val="4F4E50"/>
                </a:solidFill>
              </a:rPr>
              <a:t>Measured by inflation-linked </a:t>
            </a:r>
            <a:r>
              <a:rPr lang="en-US" altLang="en-US" sz="857" i="1" dirty="0">
                <a:solidFill>
                  <a:srgbClr val="4F4E50"/>
                </a:solidFill>
              </a:rPr>
              <a:t>bond returns</a:t>
            </a:r>
          </a:p>
        </p:txBody>
      </p:sp>
      <p:sp>
        <p:nvSpPr>
          <p:cNvPr id="16" name="Rectangle 6"/>
          <p:cNvSpPr>
            <a:spLocks noChangeArrowheads="1"/>
          </p:cNvSpPr>
          <p:nvPr/>
        </p:nvSpPr>
        <p:spPr bwMode="auto">
          <a:xfrm>
            <a:off x="1638817" y="4005016"/>
            <a:ext cx="3443050" cy="428579"/>
          </a:xfrm>
          <a:prstGeom prst="rect">
            <a:avLst/>
          </a:prstGeom>
          <a:noFill/>
          <a:ln w="9525">
            <a:noFill/>
            <a:miter lim="800000"/>
            <a:headEnd/>
            <a:tailEnd/>
          </a:ln>
        </p:spPr>
        <p:txBody>
          <a:bodyPr wrap="square" lIns="0" tIns="0" rIns="0" bIns="0" anchor="ctr">
            <a:spAutoFit/>
          </a:bodyPr>
          <a:lstStyle/>
          <a:p>
            <a:pPr defTabSz="941817" eaLnBrk="0" hangingPunct="0"/>
            <a:r>
              <a:rPr lang="en-US" altLang="en-US" sz="1071" dirty="0">
                <a:solidFill>
                  <a:srgbClr val="4F4E50"/>
                </a:solidFill>
              </a:rPr>
              <a:t>Risk of default or spread widening</a:t>
            </a:r>
          </a:p>
          <a:p>
            <a:pPr defTabSz="941817" eaLnBrk="0" hangingPunct="0"/>
            <a:r>
              <a:rPr lang="en-US" altLang="en-US" sz="857" i="1" dirty="0" smtClean="0">
                <a:solidFill>
                  <a:srgbClr val="4F4E50"/>
                </a:solidFill>
              </a:rPr>
              <a:t>Measured by </a:t>
            </a:r>
            <a:r>
              <a:rPr lang="en-US" altLang="en-US" sz="857" i="1" dirty="0">
                <a:solidFill>
                  <a:srgbClr val="4F4E50"/>
                </a:solidFill>
              </a:rPr>
              <a:t>r</a:t>
            </a:r>
            <a:r>
              <a:rPr lang="en-US" altLang="en-US" sz="857" i="1" dirty="0" smtClean="0">
                <a:solidFill>
                  <a:srgbClr val="4F4E50"/>
                </a:solidFill>
              </a:rPr>
              <a:t>eturn </a:t>
            </a:r>
            <a:r>
              <a:rPr lang="en-US" altLang="en-US" sz="857" i="1" dirty="0">
                <a:solidFill>
                  <a:srgbClr val="4F4E50"/>
                </a:solidFill>
              </a:rPr>
              <a:t>of </a:t>
            </a:r>
            <a:r>
              <a:rPr lang="en-US" altLang="en-US" sz="857" i="1" dirty="0" smtClean="0">
                <a:solidFill>
                  <a:srgbClr val="4F4E50"/>
                </a:solidFill>
              </a:rPr>
              <a:t>a long </a:t>
            </a:r>
            <a:r>
              <a:rPr lang="en-US" altLang="en-US" sz="857" i="1" dirty="0">
                <a:solidFill>
                  <a:srgbClr val="4F4E50"/>
                </a:solidFill>
              </a:rPr>
              <a:t>corporate bonds, short nominal bonds portfolio</a:t>
            </a:r>
            <a:endParaRPr lang="en-US" altLang="en-US" sz="786" i="1" dirty="0">
              <a:solidFill>
                <a:srgbClr val="4F4E50"/>
              </a:solidFill>
            </a:endParaRPr>
          </a:p>
        </p:txBody>
      </p:sp>
      <p:sp>
        <p:nvSpPr>
          <p:cNvPr id="17" name="Rectangle 6"/>
          <p:cNvSpPr>
            <a:spLocks noChangeArrowheads="1"/>
          </p:cNvSpPr>
          <p:nvPr/>
        </p:nvSpPr>
        <p:spPr bwMode="auto">
          <a:xfrm>
            <a:off x="1626979" y="4503358"/>
            <a:ext cx="3264640" cy="593368"/>
          </a:xfrm>
          <a:prstGeom prst="rect">
            <a:avLst/>
          </a:prstGeom>
          <a:noFill/>
          <a:ln w="9525">
            <a:noFill/>
            <a:miter lim="800000"/>
            <a:headEnd/>
            <a:tailEnd/>
          </a:ln>
        </p:spPr>
        <p:txBody>
          <a:bodyPr wrap="square" lIns="0" tIns="0" rIns="0" bIns="0" anchor="ctr">
            <a:spAutoFit/>
          </a:bodyPr>
          <a:lstStyle/>
          <a:p>
            <a:pPr defTabSz="941817" eaLnBrk="0" hangingPunct="0"/>
            <a:r>
              <a:rPr lang="en-US" altLang="en-US" sz="1071" dirty="0">
                <a:solidFill>
                  <a:srgbClr val="4F4E50"/>
                </a:solidFill>
              </a:rPr>
              <a:t>Risk that emerging sovereign governments will change capital market rules</a:t>
            </a:r>
          </a:p>
          <a:p>
            <a:pPr defTabSz="941817" eaLnBrk="0" hangingPunct="0"/>
            <a:r>
              <a:rPr lang="en-US" altLang="en-US" sz="857" i="1" dirty="0" smtClean="0">
                <a:solidFill>
                  <a:srgbClr val="4F4E50"/>
                </a:solidFill>
              </a:rPr>
              <a:t>Measured by a portfolio of long EM equity and short DM equity, EM CDX and EM FX</a:t>
            </a:r>
            <a:endParaRPr lang="en-US" altLang="en-US" sz="857" i="1" dirty="0">
              <a:solidFill>
                <a:srgbClr val="4F4E50"/>
              </a:solidFill>
            </a:endParaRPr>
          </a:p>
        </p:txBody>
      </p:sp>
      <p:sp>
        <p:nvSpPr>
          <p:cNvPr id="18" name="Rectangle 6"/>
          <p:cNvSpPr>
            <a:spLocks noChangeArrowheads="1"/>
          </p:cNvSpPr>
          <p:nvPr/>
        </p:nvSpPr>
        <p:spPr bwMode="auto">
          <a:xfrm>
            <a:off x="1638817" y="3507563"/>
            <a:ext cx="3443050" cy="296684"/>
          </a:xfrm>
          <a:prstGeom prst="rect">
            <a:avLst/>
          </a:prstGeom>
          <a:noFill/>
          <a:ln w="9525">
            <a:noFill/>
            <a:miter lim="800000"/>
            <a:headEnd/>
            <a:tailEnd/>
          </a:ln>
        </p:spPr>
        <p:txBody>
          <a:bodyPr wrap="square" lIns="0" tIns="0" rIns="0" bIns="0" anchor="ctr">
            <a:spAutoFit/>
          </a:bodyPr>
          <a:lstStyle/>
          <a:p>
            <a:pPr defTabSz="941817" eaLnBrk="0" hangingPunct="0"/>
            <a:r>
              <a:rPr lang="en-US" altLang="en-US" sz="1071" dirty="0">
                <a:solidFill>
                  <a:srgbClr val="4F4E50"/>
                </a:solidFill>
              </a:rPr>
              <a:t>Risk associated with commodity markets</a:t>
            </a:r>
          </a:p>
          <a:p>
            <a:pPr defTabSz="941817" eaLnBrk="0" hangingPunct="0"/>
            <a:r>
              <a:rPr lang="en-US" altLang="en-US" sz="857" i="1" dirty="0" smtClean="0">
                <a:solidFill>
                  <a:srgbClr val="4F4E50"/>
                </a:solidFill>
              </a:rPr>
              <a:t>Measured by weighted </a:t>
            </a:r>
            <a:r>
              <a:rPr lang="en-US" altLang="en-US" sz="857" i="1" dirty="0">
                <a:solidFill>
                  <a:srgbClr val="4F4E50"/>
                </a:solidFill>
              </a:rPr>
              <a:t>GSCI Commodity index returns</a:t>
            </a:r>
            <a:endParaRPr lang="en-US" altLang="en-US" sz="1071" i="1" dirty="0">
              <a:solidFill>
                <a:srgbClr val="4F4E50"/>
              </a:solidFill>
            </a:endParaRPr>
          </a:p>
        </p:txBody>
      </p:sp>
      <p:sp>
        <p:nvSpPr>
          <p:cNvPr id="20" name="Rectangle 18"/>
          <p:cNvSpPr>
            <a:spLocks noChangeArrowheads="1"/>
          </p:cNvSpPr>
          <p:nvPr/>
        </p:nvSpPr>
        <p:spPr bwMode="auto">
          <a:xfrm>
            <a:off x="5108797" y="2605030"/>
            <a:ext cx="489857" cy="370114"/>
          </a:xfrm>
          <a:prstGeom prst="rect">
            <a:avLst/>
          </a:prstGeom>
          <a:solidFill>
            <a:schemeClr val="accent1"/>
          </a:solidFill>
          <a:ln w="9525">
            <a:noFill/>
            <a:miter lim="800000"/>
            <a:headEnd/>
            <a:tailEnd/>
          </a:ln>
        </p:spPr>
        <p:txBody>
          <a:bodyPr lIns="0" tIns="0" rIns="0" bIns="0" anchor="ctr"/>
          <a:lstStyle/>
          <a:p>
            <a:pPr algn="ctr" defTabSz="893706"/>
            <a:r>
              <a:rPr lang="en-US" sz="643" b="1" dirty="0">
                <a:solidFill>
                  <a:schemeClr val="bg1"/>
                </a:solidFill>
              </a:rPr>
              <a:t>Real Rates</a:t>
            </a:r>
          </a:p>
        </p:txBody>
      </p:sp>
      <p:sp>
        <p:nvSpPr>
          <p:cNvPr id="21" name="Rectangle 22"/>
          <p:cNvSpPr>
            <a:spLocks noChangeArrowheads="1"/>
          </p:cNvSpPr>
          <p:nvPr/>
        </p:nvSpPr>
        <p:spPr bwMode="auto">
          <a:xfrm>
            <a:off x="5646376" y="3020124"/>
            <a:ext cx="489857" cy="370114"/>
          </a:xfrm>
          <a:prstGeom prst="rect">
            <a:avLst/>
          </a:prstGeom>
          <a:solidFill>
            <a:schemeClr val="accent2"/>
          </a:solidFill>
          <a:ln w="9525">
            <a:noFill/>
            <a:miter lim="800000"/>
            <a:headEnd/>
            <a:tailEnd/>
          </a:ln>
        </p:spPr>
        <p:txBody>
          <a:bodyPr lIns="0" tIns="0" rIns="0" bIns="0" anchor="ctr"/>
          <a:lstStyle/>
          <a:p>
            <a:pPr algn="ctr" defTabSz="893706"/>
            <a:r>
              <a:rPr lang="en-US" sz="643" b="1" dirty="0">
                <a:solidFill>
                  <a:schemeClr val="bg1"/>
                </a:solidFill>
              </a:rPr>
              <a:t>Inflation</a:t>
            </a:r>
          </a:p>
        </p:txBody>
      </p:sp>
      <p:sp>
        <p:nvSpPr>
          <p:cNvPr id="22" name="Rectangle 28"/>
          <p:cNvSpPr>
            <a:spLocks noChangeArrowheads="1"/>
          </p:cNvSpPr>
          <p:nvPr/>
        </p:nvSpPr>
        <p:spPr bwMode="auto">
          <a:xfrm>
            <a:off x="6187385" y="3441191"/>
            <a:ext cx="489857" cy="370114"/>
          </a:xfrm>
          <a:prstGeom prst="rect">
            <a:avLst/>
          </a:prstGeom>
          <a:solidFill>
            <a:srgbClr val="FAD100"/>
          </a:solidFill>
          <a:ln w="9525">
            <a:noFill/>
            <a:miter lim="800000"/>
            <a:headEnd/>
            <a:tailEnd/>
          </a:ln>
        </p:spPr>
        <p:txBody>
          <a:bodyPr lIns="0" tIns="0" rIns="0" bIns="0" anchor="ctr"/>
          <a:lstStyle/>
          <a:p>
            <a:pPr algn="ctr" defTabSz="893706"/>
            <a:r>
              <a:rPr lang="en-US" sz="643" b="1" dirty="0">
                <a:solidFill>
                  <a:schemeClr val="bg1"/>
                </a:solidFill>
              </a:rPr>
              <a:t>Emerging Markets</a:t>
            </a:r>
          </a:p>
        </p:txBody>
      </p:sp>
      <p:sp>
        <p:nvSpPr>
          <p:cNvPr id="23" name="Rectangle 36"/>
          <p:cNvSpPr>
            <a:spLocks noChangeArrowheads="1"/>
          </p:cNvSpPr>
          <p:nvPr/>
        </p:nvSpPr>
        <p:spPr bwMode="auto">
          <a:xfrm>
            <a:off x="6720997" y="3857569"/>
            <a:ext cx="489857" cy="370114"/>
          </a:xfrm>
          <a:prstGeom prst="rect">
            <a:avLst/>
          </a:prstGeom>
          <a:solidFill>
            <a:schemeClr val="accent3"/>
          </a:solidFill>
          <a:ln w="9525">
            <a:noFill/>
            <a:miter lim="800000"/>
            <a:headEnd/>
            <a:tailEnd/>
          </a:ln>
        </p:spPr>
        <p:txBody>
          <a:bodyPr lIns="0" tIns="0" rIns="0" bIns="0" anchor="ctr"/>
          <a:lstStyle/>
          <a:p>
            <a:pPr algn="ctr" defTabSz="893706"/>
            <a:r>
              <a:rPr lang="en-US" sz="643" b="1" dirty="0">
                <a:solidFill>
                  <a:schemeClr val="bg1"/>
                </a:solidFill>
              </a:rPr>
              <a:t>Credit</a:t>
            </a:r>
          </a:p>
        </p:txBody>
      </p:sp>
      <p:sp>
        <p:nvSpPr>
          <p:cNvPr id="24" name="Rectangle 72"/>
          <p:cNvSpPr>
            <a:spLocks noChangeArrowheads="1"/>
          </p:cNvSpPr>
          <p:nvPr/>
        </p:nvSpPr>
        <p:spPr bwMode="auto">
          <a:xfrm>
            <a:off x="7255288" y="4278637"/>
            <a:ext cx="489857" cy="370114"/>
          </a:xfrm>
          <a:prstGeom prst="rect">
            <a:avLst/>
          </a:prstGeom>
          <a:solidFill>
            <a:srgbClr val="B3D6ED"/>
          </a:solidFill>
          <a:ln w="9525">
            <a:noFill/>
            <a:miter lim="800000"/>
            <a:headEnd/>
            <a:tailEnd/>
          </a:ln>
        </p:spPr>
        <p:txBody>
          <a:bodyPr lIns="0" tIns="0" rIns="0" bIns="0" anchor="ctr"/>
          <a:lstStyle/>
          <a:p>
            <a:pPr algn="ctr" defTabSz="893706"/>
            <a:r>
              <a:rPr lang="en-US" sz="643" b="1" dirty="0">
                <a:solidFill>
                  <a:schemeClr val="bg2"/>
                </a:solidFill>
              </a:rPr>
              <a:t>FX</a:t>
            </a:r>
          </a:p>
        </p:txBody>
      </p:sp>
      <p:sp>
        <p:nvSpPr>
          <p:cNvPr id="26" name="Rectangle 74"/>
          <p:cNvSpPr>
            <a:spLocks noChangeArrowheads="1"/>
          </p:cNvSpPr>
          <p:nvPr/>
        </p:nvSpPr>
        <p:spPr bwMode="auto">
          <a:xfrm>
            <a:off x="5108797" y="3020124"/>
            <a:ext cx="489857" cy="370114"/>
          </a:xfrm>
          <a:prstGeom prst="rect">
            <a:avLst/>
          </a:prstGeom>
          <a:solidFill>
            <a:schemeClr val="accent1"/>
          </a:solidFill>
          <a:ln w="9525">
            <a:noFill/>
            <a:miter lim="800000"/>
            <a:headEnd/>
            <a:tailEnd/>
          </a:ln>
        </p:spPr>
        <p:txBody>
          <a:bodyPr lIns="0" tIns="0" rIns="0" bIns="0" anchor="ctr"/>
          <a:lstStyle/>
          <a:p>
            <a:pPr algn="ctr" defTabSz="893706"/>
            <a:r>
              <a:rPr lang="en-US" sz="643" b="1" dirty="0">
                <a:solidFill>
                  <a:schemeClr val="bg1"/>
                </a:solidFill>
              </a:rPr>
              <a:t>Real Rates</a:t>
            </a:r>
          </a:p>
        </p:txBody>
      </p:sp>
      <p:sp>
        <p:nvSpPr>
          <p:cNvPr id="27" name="Rectangle 75"/>
          <p:cNvSpPr>
            <a:spLocks noChangeArrowheads="1"/>
          </p:cNvSpPr>
          <p:nvPr/>
        </p:nvSpPr>
        <p:spPr bwMode="auto">
          <a:xfrm>
            <a:off x="5108797" y="3857569"/>
            <a:ext cx="489857" cy="370114"/>
          </a:xfrm>
          <a:prstGeom prst="rect">
            <a:avLst/>
          </a:prstGeom>
          <a:solidFill>
            <a:schemeClr val="accent1"/>
          </a:solidFill>
          <a:ln w="9525">
            <a:noFill/>
            <a:miter lim="800000"/>
            <a:headEnd/>
            <a:tailEnd/>
          </a:ln>
        </p:spPr>
        <p:txBody>
          <a:bodyPr lIns="0" tIns="0" rIns="0" bIns="0" anchor="ctr"/>
          <a:lstStyle/>
          <a:p>
            <a:pPr algn="ctr" defTabSz="893706"/>
            <a:r>
              <a:rPr lang="en-US" sz="643" b="1" dirty="0">
                <a:solidFill>
                  <a:schemeClr val="bg1"/>
                </a:solidFill>
              </a:rPr>
              <a:t>Real Rates</a:t>
            </a:r>
          </a:p>
        </p:txBody>
      </p:sp>
      <p:sp>
        <p:nvSpPr>
          <p:cNvPr id="29" name="Rectangle 107"/>
          <p:cNvSpPr>
            <a:spLocks noChangeArrowheads="1"/>
          </p:cNvSpPr>
          <p:nvPr/>
        </p:nvSpPr>
        <p:spPr bwMode="auto">
          <a:xfrm>
            <a:off x="5108797" y="3441191"/>
            <a:ext cx="489857" cy="370114"/>
          </a:xfrm>
          <a:prstGeom prst="rect">
            <a:avLst/>
          </a:prstGeom>
          <a:solidFill>
            <a:schemeClr val="accent4"/>
          </a:solidFill>
          <a:ln w="9525">
            <a:noFill/>
            <a:miter lim="800000"/>
            <a:headEnd/>
            <a:tailEnd/>
          </a:ln>
        </p:spPr>
        <p:txBody>
          <a:bodyPr lIns="0" tIns="0" rIns="0" bIns="0" anchor="ctr"/>
          <a:lstStyle/>
          <a:p>
            <a:pPr algn="ctr" defTabSz="893706"/>
            <a:r>
              <a:rPr lang="en-US" sz="643" b="1" dirty="0" smtClean="0">
                <a:solidFill>
                  <a:schemeClr val="bg1"/>
                </a:solidFill>
              </a:rPr>
              <a:t>Economic</a:t>
            </a:r>
          </a:p>
          <a:p>
            <a:pPr algn="ctr" defTabSz="893706"/>
            <a:r>
              <a:rPr lang="en-US" sz="643" b="1" dirty="0" smtClean="0">
                <a:solidFill>
                  <a:schemeClr val="bg1"/>
                </a:solidFill>
              </a:rPr>
              <a:t>Growth</a:t>
            </a:r>
            <a:endParaRPr lang="en-US" sz="643" b="1" dirty="0">
              <a:solidFill>
                <a:schemeClr val="bg1"/>
              </a:solidFill>
            </a:endParaRPr>
          </a:p>
        </p:txBody>
      </p:sp>
      <p:sp>
        <p:nvSpPr>
          <p:cNvPr id="31" name="Rectangle 109"/>
          <p:cNvSpPr>
            <a:spLocks noChangeArrowheads="1"/>
          </p:cNvSpPr>
          <p:nvPr/>
        </p:nvSpPr>
        <p:spPr bwMode="auto">
          <a:xfrm>
            <a:off x="5646376" y="3441191"/>
            <a:ext cx="489857" cy="370114"/>
          </a:xfrm>
          <a:prstGeom prst="rect">
            <a:avLst/>
          </a:prstGeom>
          <a:solidFill>
            <a:srgbClr val="B3D6ED"/>
          </a:solidFill>
          <a:ln w="9525">
            <a:noFill/>
            <a:miter lim="800000"/>
            <a:headEnd/>
            <a:tailEnd/>
          </a:ln>
        </p:spPr>
        <p:txBody>
          <a:bodyPr lIns="0" tIns="0" rIns="0" bIns="0" anchor="ctr"/>
          <a:lstStyle/>
          <a:p>
            <a:pPr algn="ctr" defTabSz="893706"/>
            <a:r>
              <a:rPr lang="en-US" sz="643" b="1" dirty="0">
                <a:solidFill>
                  <a:schemeClr val="bg1"/>
                </a:solidFill>
              </a:rPr>
              <a:t>FX</a:t>
            </a:r>
          </a:p>
        </p:txBody>
      </p:sp>
      <p:sp>
        <p:nvSpPr>
          <p:cNvPr id="32" name="Rectangle 110"/>
          <p:cNvSpPr>
            <a:spLocks noChangeArrowheads="1"/>
          </p:cNvSpPr>
          <p:nvPr/>
        </p:nvSpPr>
        <p:spPr bwMode="auto">
          <a:xfrm>
            <a:off x="5648563" y="3857569"/>
            <a:ext cx="489857" cy="370114"/>
          </a:xfrm>
          <a:prstGeom prst="rect">
            <a:avLst/>
          </a:prstGeom>
          <a:solidFill>
            <a:schemeClr val="accent2"/>
          </a:solidFill>
          <a:ln w="9525">
            <a:noFill/>
            <a:miter lim="800000"/>
            <a:headEnd/>
            <a:tailEnd/>
          </a:ln>
        </p:spPr>
        <p:txBody>
          <a:bodyPr lIns="0" tIns="0" rIns="0" bIns="0" anchor="ctr"/>
          <a:lstStyle/>
          <a:p>
            <a:pPr algn="ctr" defTabSz="893706"/>
            <a:r>
              <a:rPr lang="en-US" sz="643" b="1" dirty="0">
                <a:solidFill>
                  <a:schemeClr val="bg1"/>
                </a:solidFill>
              </a:rPr>
              <a:t>Inflation</a:t>
            </a:r>
          </a:p>
        </p:txBody>
      </p:sp>
      <p:sp>
        <p:nvSpPr>
          <p:cNvPr id="33" name="Rectangle 111"/>
          <p:cNvSpPr>
            <a:spLocks noChangeArrowheads="1"/>
          </p:cNvSpPr>
          <p:nvPr/>
        </p:nvSpPr>
        <p:spPr bwMode="auto">
          <a:xfrm>
            <a:off x="5648969" y="4278637"/>
            <a:ext cx="489857" cy="370114"/>
          </a:xfrm>
          <a:prstGeom prst="rect">
            <a:avLst/>
          </a:prstGeom>
          <a:solidFill>
            <a:schemeClr val="accent2"/>
          </a:solidFill>
          <a:ln w="9525">
            <a:noFill/>
            <a:miter lim="800000"/>
            <a:headEnd/>
            <a:tailEnd/>
          </a:ln>
        </p:spPr>
        <p:txBody>
          <a:bodyPr lIns="0" tIns="0" rIns="0" bIns="0" anchor="ctr"/>
          <a:lstStyle/>
          <a:p>
            <a:pPr algn="ctr" defTabSz="893706"/>
            <a:r>
              <a:rPr lang="en-US" sz="643" b="1" dirty="0">
                <a:solidFill>
                  <a:schemeClr val="bg1"/>
                </a:solidFill>
              </a:rPr>
              <a:t>Inflation</a:t>
            </a:r>
          </a:p>
        </p:txBody>
      </p:sp>
      <p:sp>
        <p:nvSpPr>
          <p:cNvPr id="35" name="Rectangle 113"/>
          <p:cNvSpPr>
            <a:spLocks noChangeArrowheads="1"/>
          </p:cNvSpPr>
          <p:nvPr/>
        </p:nvSpPr>
        <p:spPr bwMode="auto">
          <a:xfrm>
            <a:off x="6187385" y="3857569"/>
            <a:ext cx="489857" cy="370114"/>
          </a:xfrm>
          <a:prstGeom prst="rect">
            <a:avLst/>
          </a:prstGeom>
          <a:solidFill>
            <a:srgbClr val="FAD100"/>
          </a:solidFill>
          <a:ln w="9525">
            <a:noFill/>
            <a:miter lim="800000"/>
            <a:headEnd/>
            <a:tailEnd/>
          </a:ln>
        </p:spPr>
        <p:txBody>
          <a:bodyPr lIns="0" tIns="0" rIns="0" bIns="0" anchor="ctr"/>
          <a:lstStyle/>
          <a:p>
            <a:pPr algn="ctr" defTabSz="893706"/>
            <a:r>
              <a:rPr lang="en-US" sz="643" b="1" dirty="0">
                <a:solidFill>
                  <a:schemeClr val="bg2"/>
                </a:solidFill>
              </a:rPr>
              <a:t>Emerging</a:t>
            </a:r>
            <a:br>
              <a:rPr lang="en-US" sz="643" b="1" dirty="0">
                <a:solidFill>
                  <a:schemeClr val="bg2"/>
                </a:solidFill>
              </a:rPr>
            </a:br>
            <a:r>
              <a:rPr lang="en-US" sz="643" b="1" dirty="0">
                <a:solidFill>
                  <a:schemeClr val="bg2"/>
                </a:solidFill>
              </a:rPr>
              <a:t>Markets</a:t>
            </a:r>
          </a:p>
        </p:txBody>
      </p:sp>
      <p:sp>
        <p:nvSpPr>
          <p:cNvPr id="36" name="Rectangle 114"/>
          <p:cNvSpPr>
            <a:spLocks noChangeArrowheads="1"/>
          </p:cNvSpPr>
          <p:nvPr/>
        </p:nvSpPr>
        <p:spPr bwMode="auto">
          <a:xfrm>
            <a:off x="6187385" y="4278637"/>
            <a:ext cx="489857" cy="370114"/>
          </a:xfrm>
          <a:prstGeom prst="rect">
            <a:avLst/>
          </a:prstGeom>
          <a:solidFill>
            <a:srgbClr val="FAD100"/>
          </a:solidFill>
          <a:ln w="9525">
            <a:noFill/>
            <a:miter lim="800000"/>
            <a:headEnd/>
            <a:tailEnd/>
          </a:ln>
        </p:spPr>
        <p:txBody>
          <a:bodyPr lIns="0" tIns="0" rIns="0" bIns="0" anchor="ctr"/>
          <a:lstStyle/>
          <a:p>
            <a:pPr algn="ctr" defTabSz="893706"/>
            <a:r>
              <a:rPr lang="en-US" sz="643" b="1" dirty="0">
                <a:solidFill>
                  <a:schemeClr val="bg2"/>
                </a:solidFill>
              </a:rPr>
              <a:t>Emerging</a:t>
            </a:r>
            <a:br>
              <a:rPr lang="en-US" sz="643" b="1" dirty="0">
                <a:solidFill>
                  <a:schemeClr val="bg2"/>
                </a:solidFill>
              </a:rPr>
            </a:br>
            <a:r>
              <a:rPr lang="en-US" sz="643" b="1" dirty="0">
                <a:solidFill>
                  <a:schemeClr val="bg2"/>
                </a:solidFill>
              </a:rPr>
              <a:t>Markets</a:t>
            </a:r>
          </a:p>
        </p:txBody>
      </p:sp>
      <p:sp>
        <p:nvSpPr>
          <p:cNvPr id="37" name="Rectangle 116"/>
          <p:cNvSpPr>
            <a:spLocks noChangeArrowheads="1"/>
          </p:cNvSpPr>
          <p:nvPr/>
        </p:nvSpPr>
        <p:spPr bwMode="auto">
          <a:xfrm>
            <a:off x="6720997" y="4278637"/>
            <a:ext cx="489857" cy="370114"/>
          </a:xfrm>
          <a:prstGeom prst="rect">
            <a:avLst/>
          </a:prstGeom>
          <a:solidFill>
            <a:schemeClr val="accent3"/>
          </a:solidFill>
          <a:ln w="9525">
            <a:noFill/>
            <a:miter lim="800000"/>
            <a:headEnd/>
            <a:tailEnd/>
          </a:ln>
        </p:spPr>
        <p:txBody>
          <a:bodyPr lIns="0" tIns="0" rIns="0" bIns="0" anchor="ctr"/>
          <a:lstStyle/>
          <a:p>
            <a:pPr algn="ctr" defTabSz="893706"/>
            <a:r>
              <a:rPr lang="en-US" sz="643" b="1" dirty="0">
                <a:solidFill>
                  <a:schemeClr val="bg2"/>
                </a:solidFill>
              </a:rPr>
              <a:t>Credit</a:t>
            </a:r>
          </a:p>
        </p:txBody>
      </p:sp>
      <p:sp>
        <p:nvSpPr>
          <p:cNvPr id="40" name="Rectangle 48"/>
          <p:cNvSpPr>
            <a:spLocks noChangeArrowheads="1"/>
          </p:cNvSpPr>
          <p:nvPr/>
        </p:nvSpPr>
        <p:spPr bwMode="auto">
          <a:xfrm>
            <a:off x="8101316" y="2595403"/>
            <a:ext cx="1063174" cy="329706"/>
          </a:xfrm>
          <a:prstGeom prst="rect">
            <a:avLst/>
          </a:prstGeom>
          <a:noFill/>
          <a:ln w="9525">
            <a:noFill/>
            <a:miter lim="800000"/>
            <a:headEnd/>
            <a:tailEnd/>
          </a:ln>
        </p:spPr>
        <p:txBody>
          <a:bodyPr wrap="square" lIns="0" tIns="0" rIns="0" bIns="0">
            <a:spAutoFit/>
          </a:bodyPr>
          <a:lstStyle/>
          <a:p>
            <a:pPr algn="ctr" defTabSz="893706"/>
            <a:r>
              <a:rPr lang="en-US" sz="714" b="1" dirty="0">
                <a:solidFill>
                  <a:srgbClr val="4F4E50"/>
                </a:solidFill>
              </a:rPr>
              <a:t>Inflation-</a:t>
            </a:r>
            <a:br>
              <a:rPr lang="en-US" sz="714" b="1" dirty="0">
                <a:solidFill>
                  <a:srgbClr val="4F4E50"/>
                </a:solidFill>
              </a:rPr>
            </a:br>
            <a:r>
              <a:rPr lang="en-US" sz="714" b="1" dirty="0">
                <a:solidFill>
                  <a:srgbClr val="4F4E50"/>
                </a:solidFill>
              </a:rPr>
              <a:t>protected </a:t>
            </a:r>
            <a:br>
              <a:rPr lang="en-US" sz="714" b="1" dirty="0">
                <a:solidFill>
                  <a:srgbClr val="4F4E50"/>
                </a:solidFill>
              </a:rPr>
            </a:br>
            <a:r>
              <a:rPr lang="en-US" sz="714" b="1" dirty="0">
                <a:solidFill>
                  <a:srgbClr val="4F4E50"/>
                </a:solidFill>
              </a:rPr>
              <a:t>bonds</a:t>
            </a:r>
          </a:p>
        </p:txBody>
      </p:sp>
      <p:sp>
        <p:nvSpPr>
          <p:cNvPr id="41" name="Rectangle 51"/>
          <p:cNvSpPr>
            <a:spLocks noChangeArrowheads="1"/>
          </p:cNvSpPr>
          <p:nvPr/>
        </p:nvSpPr>
        <p:spPr bwMode="auto">
          <a:xfrm>
            <a:off x="8224096" y="3056257"/>
            <a:ext cx="817614" cy="219804"/>
          </a:xfrm>
          <a:prstGeom prst="rect">
            <a:avLst/>
          </a:prstGeom>
          <a:noFill/>
          <a:ln w="9525">
            <a:noFill/>
            <a:miter lim="800000"/>
            <a:headEnd/>
            <a:tailEnd/>
          </a:ln>
        </p:spPr>
        <p:txBody>
          <a:bodyPr wrap="square" lIns="0" tIns="0" rIns="0" bIns="0">
            <a:spAutoFit/>
          </a:bodyPr>
          <a:lstStyle/>
          <a:p>
            <a:pPr algn="ctr" defTabSz="893706"/>
            <a:r>
              <a:rPr lang="en-US" sz="714" b="1" dirty="0">
                <a:solidFill>
                  <a:srgbClr val="4F4E50"/>
                </a:solidFill>
              </a:rPr>
              <a:t>Nominal </a:t>
            </a:r>
            <a:br>
              <a:rPr lang="en-US" sz="714" b="1" dirty="0">
                <a:solidFill>
                  <a:srgbClr val="4F4E50"/>
                </a:solidFill>
              </a:rPr>
            </a:br>
            <a:r>
              <a:rPr lang="en-US" sz="714" b="1" dirty="0">
                <a:solidFill>
                  <a:srgbClr val="4F4E50"/>
                </a:solidFill>
              </a:rPr>
              <a:t>bonds</a:t>
            </a:r>
          </a:p>
        </p:txBody>
      </p:sp>
      <p:sp>
        <p:nvSpPr>
          <p:cNvPr id="42" name="Rectangle 52"/>
          <p:cNvSpPr>
            <a:spLocks noChangeArrowheads="1"/>
          </p:cNvSpPr>
          <p:nvPr/>
        </p:nvSpPr>
        <p:spPr bwMode="auto">
          <a:xfrm>
            <a:off x="8203705" y="3543415"/>
            <a:ext cx="858398" cy="109902"/>
          </a:xfrm>
          <a:prstGeom prst="rect">
            <a:avLst/>
          </a:prstGeom>
          <a:noFill/>
          <a:ln w="9525">
            <a:noFill/>
            <a:miter lim="800000"/>
            <a:headEnd/>
            <a:tailEnd/>
          </a:ln>
        </p:spPr>
        <p:txBody>
          <a:bodyPr wrap="square" lIns="0" tIns="0" rIns="0" bIns="0">
            <a:spAutoFit/>
          </a:bodyPr>
          <a:lstStyle/>
          <a:p>
            <a:pPr algn="ctr" defTabSz="893706"/>
            <a:r>
              <a:rPr lang="en-US" sz="714" b="1" dirty="0">
                <a:solidFill>
                  <a:schemeClr val="tx2"/>
                </a:solidFill>
              </a:rPr>
              <a:t>Global Equity</a:t>
            </a:r>
          </a:p>
        </p:txBody>
      </p:sp>
      <p:sp>
        <p:nvSpPr>
          <p:cNvPr id="43" name="Rectangle 53"/>
          <p:cNvSpPr>
            <a:spLocks noChangeArrowheads="1"/>
          </p:cNvSpPr>
          <p:nvPr/>
        </p:nvSpPr>
        <p:spPr bwMode="auto">
          <a:xfrm>
            <a:off x="8099857" y="4000492"/>
            <a:ext cx="884664" cy="219804"/>
          </a:xfrm>
          <a:prstGeom prst="rect">
            <a:avLst/>
          </a:prstGeom>
          <a:noFill/>
          <a:ln w="9525">
            <a:noFill/>
            <a:miter lim="800000"/>
            <a:headEnd/>
            <a:tailEnd/>
          </a:ln>
        </p:spPr>
        <p:txBody>
          <a:bodyPr wrap="square" lIns="0" tIns="0" rIns="0" bIns="0">
            <a:spAutoFit/>
          </a:bodyPr>
          <a:lstStyle/>
          <a:p>
            <a:pPr algn="ctr" defTabSz="893706"/>
            <a:r>
              <a:rPr lang="en-US" sz="714" b="1" dirty="0">
                <a:solidFill>
                  <a:schemeClr val="tx2"/>
                </a:solidFill>
              </a:rPr>
              <a:t>USD-Denominated EM Debt</a:t>
            </a:r>
          </a:p>
        </p:txBody>
      </p:sp>
      <p:sp>
        <p:nvSpPr>
          <p:cNvPr id="44" name="Rectangle 56"/>
          <p:cNvSpPr>
            <a:spLocks noChangeArrowheads="1"/>
          </p:cNvSpPr>
          <p:nvPr/>
        </p:nvSpPr>
        <p:spPr bwMode="auto">
          <a:xfrm>
            <a:off x="8207781" y="4392628"/>
            <a:ext cx="850244" cy="109902"/>
          </a:xfrm>
          <a:prstGeom prst="rect">
            <a:avLst/>
          </a:prstGeom>
          <a:noFill/>
          <a:ln w="9525">
            <a:noFill/>
            <a:miter lim="800000"/>
            <a:headEnd/>
            <a:tailEnd/>
          </a:ln>
        </p:spPr>
        <p:txBody>
          <a:bodyPr wrap="square" lIns="0" tIns="0" rIns="0" bIns="0">
            <a:spAutoFit/>
          </a:bodyPr>
          <a:lstStyle/>
          <a:p>
            <a:pPr algn="ctr" defTabSz="893706"/>
            <a:r>
              <a:rPr lang="en-US" sz="714" b="1" dirty="0">
                <a:solidFill>
                  <a:schemeClr val="tx2"/>
                </a:solidFill>
              </a:rPr>
              <a:t>Global HY</a:t>
            </a:r>
          </a:p>
        </p:txBody>
      </p:sp>
      <p:sp>
        <p:nvSpPr>
          <p:cNvPr id="46" name="Rectangle 70"/>
          <p:cNvSpPr>
            <a:spLocks noChangeArrowheads="1"/>
          </p:cNvSpPr>
          <p:nvPr/>
        </p:nvSpPr>
        <p:spPr bwMode="auto">
          <a:xfrm>
            <a:off x="8226671" y="2405114"/>
            <a:ext cx="793347" cy="142988"/>
          </a:xfrm>
          <a:prstGeom prst="rect">
            <a:avLst/>
          </a:prstGeom>
          <a:noFill/>
          <a:ln w="9525">
            <a:noFill/>
            <a:miter lim="800000"/>
            <a:headEnd/>
            <a:tailEnd/>
          </a:ln>
        </p:spPr>
        <p:txBody>
          <a:bodyPr wrap="square" lIns="0" tIns="0" rIns="0" bIns="0">
            <a:spAutoFit/>
          </a:bodyPr>
          <a:lstStyle/>
          <a:p>
            <a:pPr algn="ctr" defTabSz="893706"/>
            <a:r>
              <a:rPr lang="en-US" sz="929" b="1" i="1" u="sng" dirty="0">
                <a:solidFill>
                  <a:srgbClr val="4F4E50"/>
                </a:solidFill>
              </a:rPr>
              <a:t>Examples:</a:t>
            </a:r>
          </a:p>
        </p:txBody>
      </p:sp>
      <p:cxnSp>
        <p:nvCxnSpPr>
          <p:cNvPr id="4" name="Straight Arrow Connector 3"/>
          <p:cNvCxnSpPr/>
          <p:nvPr/>
        </p:nvCxnSpPr>
        <p:spPr>
          <a:xfrm flipH="1">
            <a:off x="6279976" y="2744892"/>
            <a:ext cx="202508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6680548" y="3239109"/>
            <a:ext cx="1624511"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7260055" y="3607748"/>
            <a:ext cx="104500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7565292" y="4038936"/>
            <a:ext cx="467626" cy="369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6"/>
          <p:cNvSpPr>
            <a:spLocks noChangeArrowheads="1"/>
          </p:cNvSpPr>
          <p:nvPr/>
        </p:nvSpPr>
        <p:spPr bwMode="auto">
          <a:xfrm>
            <a:off x="1638817" y="1791357"/>
            <a:ext cx="3443050" cy="296684"/>
          </a:xfrm>
          <a:prstGeom prst="rect">
            <a:avLst/>
          </a:prstGeom>
          <a:noFill/>
          <a:ln w="9525">
            <a:noFill/>
            <a:miter lim="800000"/>
            <a:headEnd/>
            <a:tailEnd/>
          </a:ln>
        </p:spPr>
        <p:txBody>
          <a:bodyPr wrap="square" lIns="0" tIns="0" rIns="0" bIns="0" anchor="ctr">
            <a:spAutoFit/>
          </a:bodyPr>
          <a:lstStyle/>
          <a:p>
            <a:pPr defTabSz="941817" eaLnBrk="0" hangingPunct="0"/>
            <a:r>
              <a:rPr lang="en-US" altLang="en-US" sz="1071" dirty="0">
                <a:solidFill>
                  <a:srgbClr val="4F4E50"/>
                </a:solidFill>
              </a:rPr>
              <a:t>Risk associated with global equity markets</a:t>
            </a:r>
          </a:p>
          <a:p>
            <a:pPr defTabSz="941817" eaLnBrk="0" hangingPunct="0"/>
            <a:r>
              <a:rPr lang="en-US" altLang="en-US" sz="857" i="1" dirty="0" smtClean="0">
                <a:solidFill>
                  <a:srgbClr val="4F4E50"/>
                </a:solidFill>
              </a:rPr>
              <a:t>Measured by broad-market </a:t>
            </a:r>
            <a:r>
              <a:rPr lang="en-US" altLang="en-US" sz="857" i="1" dirty="0">
                <a:solidFill>
                  <a:srgbClr val="4F4E50"/>
                </a:solidFill>
              </a:rPr>
              <a:t>equity index returns</a:t>
            </a:r>
          </a:p>
        </p:txBody>
      </p:sp>
      <p:sp>
        <p:nvSpPr>
          <p:cNvPr id="53" name="Rectangle 4"/>
          <p:cNvSpPr>
            <a:spLocks noChangeArrowheads="1"/>
          </p:cNvSpPr>
          <p:nvPr/>
        </p:nvSpPr>
        <p:spPr bwMode="auto">
          <a:xfrm>
            <a:off x="312364" y="5107588"/>
            <a:ext cx="1258453" cy="529046"/>
          </a:xfrm>
          <a:prstGeom prst="rect">
            <a:avLst/>
          </a:prstGeom>
          <a:solidFill>
            <a:srgbClr val="B3D6ED"/>
          </a:solidFill>
          <a:ln w="9525">
            <a:noFill/>
            <a:miter lim="800000"/>
            <a:headEnd/>
            <a:tailEnd/>
          </a:ln>
        </p:spPr>
        <p:txBody>
          <a:bodyPr wrap="none" lIns="83974" tIns="41987" rIns="83974" bIns="41987" anchor="ctr"/>
          <a:lstStyle/>
          <a:p>
            <a:pPr algn="ctr"/>
            <a:r>
              <a:rPr lang="en-US" sz="1100" b="1" dirty="0">
                <a:solidFill>
                  <a:schemeClr val="bg1"/>
                </a:solidFill>
                <a:ea typeface="Batang" pitchFamily="18" charset="-127"/>
              </a:rPr>
              <a:t>FX</a:t>
            </a:r>
            <a:endParaRPr lang="en-GB" sz="1100" b="1" dirty="0">
              <a:solidFill>
                <a:schemeClr val="bg1"/>
              </a:solidFill>
              <a:ea typeface="Batang" pitchFamily="18" charset="-127"/>
            </a:endParaRPr>
          </a:p>
        </p:txBody>
      </p:sp>
      <p:sp>
        <p:nvSpPr>
          <p:cNvPr id="58" name="Rectangle 6"/>
          <p:cNvSpPr>
            <a:spLocks noChangeArrowheads="1"/>
          </p:cNvSpPr>
          <p:nvPr/>
        </p:nvSpPr>
        <p:spPr bwMode="auto">
          <a:xfrm>
            <a:off x="1638817" y="5223769"/>
            <a:ext cx="6812449" cy="296684"/>
          </a:xfrm>
          <a:prstGeom prst="rect">
            <a:avLst/>
          </a:prstGeom>
          <a:noFill/>
          <a:ln w="9525">
            <a:noFill/>
            <a:miter lim="800000"/>
            <a:headEnd/>
            <a:tailEnd/>
          </a:ln>
        </p:spPr>
        <p:txBody>
          <a:bodyPr wrap="square" lIns="0" tIns="0" rIns="0" bIns="0" anchor="ctr">
            <a:spAutoFit/>
          </a:bodyPr>
          <a:lstStyle/>
          <a:p>
            <a:pPr defTabSz="941817" eaLnBrk="0" hangingPunct="0"/>
            <a:r>
              <a:rPr lang="en-US" altLang="en-US" sz="1071" dirty="0">
                <a:solidFill>
                  <a:srgbClr val="4F4E50"/>
                </a:solidFill>
              </a:rPr>
              <a:t>Risk associated with developed foreign currency exposure</a:t>
            </a:r>
          </a:p>
          <a:p>
            <a:pPr defTabSz="941817" eaLnBrk="0" hangingPunct="0"/>
            <a:r>
              <a:rPr lang="en-US" altLang="en-US" sz="857" i="1" dirty="0" smtClean="0">
                <a:solidFill>
                  <a:srgbClr val="4F4E50"/>
                </a:solidFill>
              </a:rPr>
              <a:t>Measured by a USD-denominated </a:t>
            </a:r>
            <a:r>
              <a:rPr lang="en-US" altLang="en-US" sz="857" i="1" dirty="0">
                <a:solidFill>
                  <a:srgbClr val="4F4E50"/>
                </a:solidFill>
              </a:rPr>
              <a:t>basket of EUR, JPY, GBP, CAD and AUD</a:t>
            </a:r>
          </a:p>
        </p:txBody>
      </p:sp>
      <p:sp>
        <p:nvSpPr>
          <p:cNvPr id="61" name="Rectangle 72"/>
          <p:cNvSpPr>
            <a:spLocks noChangeArrowheads="1"/>
          </p:cNvSpPr>
          <p:nvPr/>
        </p:nvSpPr>
        <p:spPr bwMode="auto">
          <a:xfrm>
            <a:off x="7257656" y="4696119"/>
            <a:ext cx="489857" cy="370114"/>
          </a:xfrm>
          <a:prstGeom prst="rect">
            <a:avLst/>
          </a:prstGeom>
          <a:solidFill>
            <a:srgbClr val="B3D6ED"/>
          </a:solidFill>
          <a:ln w="9525">
            <a:noFill/>
            <a:miter lim="800000"/>
            <a:headEnd/>
            <a:tailEnd/>
          </a:ln>
        </p:spPr>
        <p:txBody>
          <a:bodyPr lIns="0" tIns="0" rIns="0" bIns="0" anchor="ctr"/>
          <a:lstStyle/>
          <a:p>
            <a:pPr algn="ctr" defTabSz="893706"/>
            <a:r>
              <a:rPr lang="en-US" sz="643" b="1" dirty="0">
                <a:solidFill>
                  <a:schemeClr val="bg2"/>
                </a:solidFill>
              </a:rPr>
              <a:t>FX</a:t>
            </a:r>
          </a:p>
        </p:txBody>
      </p:sp>
      <p:sp>
        <p:nvSpPr>
          <p:cNvPr id="62" name="Rectangle 76"/>
          <p:cNvSpPr>
            <a:spLocks noChangeArrowheads="1"/>
          </p:cNvSpPr>
          <p:nvPr/>
        </p:nvSpPr>
        <p:spPr bwMode="auto">
          <a:xfrm>
            <a:off x="5111165" y="4694147"/>
            <a:ext cx="489857" cy="370114"/>
          </a:xfrm>
          <a:prstGeom prst="rect">
            <a:avLst/>
          </a:prstGeom>
          <a:solidFill>
            <a:schemeClr val="accent1"/>
          </a:solidFill>
          <a:ln w="9525">
            <a:noFill/>
            <a:miter lim="800000"/>
            <a:headEnd/>
            <a:tailEnd/>
          </a:ln>
        </p:spPr>
        <p:txBody>
          <a:bodyPr lIns="0" tIns="0" rIns="0" bIns="0" anchor="ctr"/>
          <a:lstStyle/>
          <a:p>
            <a:pPr algn="ctr" defTabSz="893706"/>
            <a:r>
              <a:rPr lang="en-US" sz="643" b="1" dirty="0">
                <a:solidFill>
                  <a:schemeClr val="bg1"/>
                </a:solidFill>
              </a:rPr>
              <a:t>Real Rates</a:t>
            </a:r>
          </a:p>
        </p:txBody>
      </p:sp>
      <p:sp>
        <p:nvSpPr>
          <p:cNvPr id="63" name="Rectangle 111"/>
          <p:cNvSpPr>
            <a:spLocks noChangeArrowheads="1"/>
          </p:cNvSpPr>
          <p:nvPr/>
        </p:nvSpPr>
        <p:spPr bwMode="auto">
          <a:xfrm>
            <a:off x="5651337" y="4694147"/>
            <a:ext cx="489857" cy="370114"/>
          </a:xfrm>
          <a:prstGeom prst="rect">
            <a:avLst/>
          </a:prstGeom>
          <a:solidFill>
            <a:schemeClr val="accent2"/>
          </a:solidFill>
          <a:ln w="9525">
            <a:noFill/>
            <a:miter lim="800000"/>
            <a:headEnd/>
            <a:tailEnd/>
          </a:ln>
        </p:spPr>
        <p:txBody>
          <a:bodyPr lIns="0" tIns="0" rIns="0" bIns="0" anchor="ctr"/>
          <a:lstStyle/>
          <a:p>
            <a:pPr algn="ctr" defTabSz="893706"/>
            <a:r>
              <a:rPr lang="en-US" sz="643" b="1" dirty="0">
                <a:solidFill>
                  <a:schemeClr val="bg1"/>
                </a:solidFill>
              </a:rPr>
              <a:t>Inflation</a:t>
            </a:r>
          </a:p>
        </p:txBody>
      </p:sp>
      <p:sp>
        <p:nvSpPr>
          <p:cNvPr id="64" name="Rectangle 114"/>
          <p:cNvSpPr>
            <a:spLocks noChangeArrowheads="1"/>
          </p:cNvSpPr>
          <p:nvPr/>
        </p:nvSpPr>
        <p:spPr bwMode="auto">
          <a:xfrm>
            <a:off x="6189753" y="4694147"/>
            <a:ext cx="489857" cy="370114"/>
          </a:xfrm>
          <a:prstGeom prst="rect">
            <a:avLst/>
          </a:prstGeom>
          <a:solidFill>
            <a:srgbClr val="FAD100"/>
          </a:solidFill>
          <a:ln w="9525">
            <a:noFill/>
            <a:miter lim="800000"/>
            <a:headEnd/>
            <a:tailEnd/>
          </a:ln>
        </p:spPr>
        <p:txBody>
          <a:bodyPr lIns="0" tIns="0" rIns="0" bIns="0" anchor="ctr"/>
          <a:lstStyle/>
          <a:p>
            <a:pPr algn="ctr" defTabSz="893706"/>
            <a:r>
              <a:rPr lang="en-US" sz="643" b="1" dirty="0">
                <a:solidFill>
                  <a:schemeClr val="bg2"/>
                </a:solidFill>
              </a:rPr>
              <a:t>Emerging</a:t>
            </a:r>
            <a:br>
              <a:rPr lang="en-US" sz="643" b="1" dirty="0">
                <a:solidFill>
                  <a:schemeClr val="bg2"/>
                </a:solidFill>
              </a:rPr>
            </a:br>
            <a:r>
              <a:rPr lang="en-US" sz="643" b="1" dirty="0">
                <a:solidFill>
                  <a:schemeClr val="bg2"/>
                </a:solidFill>
              </a:rPr>
              <a:t>Markets</a:t>
            </a:r>
          </a:p>
        </p:txBody>
      </p:sp>
      <p:sp>
        <p:nvSpPr>
          <p:cNvPr id="65" name="Rectangle 116"/>
          <p:cNvSpPr>
            <a:spLocks noChangeArrowheads="1"/>
          </p:cNvSpPr>
          <p:nvPr/>
        </p:nvSpPr>
        <p:spPr bwMode="auto">
          <a:xfrm>
            <a:off x="6723365" y="4694147"/>
            <a:ext cx="489857" cy="370114"/>
          </a:xfrm>
          <a:prstGeom prst="rect">
            <a:avLst/>
          </a:prstGeom>
          <a:solidFill>
            <a:schemeClr val="accent4"/>
          </a:solidFill>
          <a:ln w="9525">
            <a:noFill/>
            <a:miter lim="800000"/>
            <a:headEnd/>
            <a:tailEnd/>
          </a:ln>
        </p:spPr>
        <p:txBody>
          <a:bodyPr lIns="0" tIns="0" rIns="0" bIns="0" anchor="ctr"/>
          <a:lstStyle/>
          <a:p>
            <a:pPr algn="ctr" defTabSz="893706"/>
            <a:r>
              <a:rPr lang="en-US" sz="643" b="1" dirty="0">
                <a:solidFill>
                  <a:schemeClr val="bg1"/>
                </a:solidFill>
              </a:rPr>
              <a:t>Economic</a:t>
            </a:r>
          </a:p>
          <a:p>
            <a:pPr algn="ctr" defTabSz="893706"/>
            <a:r>
              <a:rPr lang="en-US" sz="643" b="1" dirty="0" smtClean="0">
                <a:solidFill>
                  <a:schemeClr val="bg1"/>
                </a:solidFill>
              </a:rPr>
              <a:t>Growth</a:t>
            </a:r>
            <a:endParaRPr lang="en-US" sz="643" b="1" dirty="0">
              <a:solidFill>
                <a:schemeClr val="bg1"/>
              </a:solidFill>
            </a:endParaRPr>
          </a:p>
        </p:txBody>
      </p:sp>
      <p:sp>
        <p:nvSpPr>
          <p:cNvPr id="66" name="Rectangle 56"/>
          <p:cNvSpPr>
            <a:spLocks noChangeArrowheads="1"/>
          </p:cNvSpPr>
          <p:nvPr/>
        </p:nvSpPr>
        <p:spPr bwMode="auto">
          <a:xfrm>
            <a:off x="8285674" y="4808138"/>
            <a:ext cx="694459" cy="219804"/>
          </a:xfrm>
          <a:prstGeom prst="rect">
            <a:avLst/>
          </a:prstGeom>
          <a:noFill/>
          <a:ln w="9525">
            <a:noFill/>
            <a:miter lim="800000"/>
            <a:headEnd/>
            <a:tailEnd/>
          </a:ln>
        </p:spPr>
        <p:txBody>
          <a:bodyPr wrap="square" lIns="0" tIns="0" rIns="0" bIns="0">
            <a:spAutoFit/>
          </a:bodyPr>
          <a:lstStyle/>
          <a:p>
            <a:pPr algn="ctr" defTabSz="893706"/>
            <a:r>
              <a:rPr lang="en-US" sz="714" b="1" dirty="0">
                <a:solidFill>
                  <a:schemeClr val="tx2"/>
                </a:solidFill>
              </a:rPr>
              <a:t>Global </a:t>
            </a:r>
          </a:p>
          <a:p>
            <a:pPr algn="ctr" defTabSz="893706"/>
            <a:r>
              <a:rPr lang="en-US" sz="714" b="1" dirty="0">
                <a:solidFill>
                  <a:schemeClr val="tx2"/>
                </a:solidFill>
              </a:rPr>
              <a:t>Real Estate</a:t>
            </a:r>
          </a:p>
        </p:txBody>
      </p:sp>
      <p:sp>
        <p:nvSpPr>
          <p:cNvPr id="67" name="Rectangle 72"/>
          <p:cNvSpPr>
            <a:spLocks noChangeArrowheads="1"/>
          </p:cNvSpPr>
          <p:nvPr/>
        </p:nvSpPr>
        <p:spPr bwMode="auto">
          <a:xfrm>
            <a:off x="7798787" y="4696119"/>
            <a:ext cx="489857" cy="370114"/>
          </a:xfrm>
          <a:prstGeom prst="rect">
            <a:avLst/>
          </a:prstGeom>
          <a:solidFill>
            <a:schemeClr val="accent5"/>
          </a:solidFill>
          <a:ln w="9525">
            <a:noFill/>
            <a:miter lim="800000"/>
            <a:headEnd/>
            <a:tailEnd/>
          </a:ln>
        </p:spPr>
        <p:txBody>
          <a:bodyPr lIns="0" tIns="0" rIns="0" bIns="0" anchor="ctr"/>
          <a:lstStyle/>
          <a:p>
            <a:pPr algn="ctr" defTabSz="893706"/>
            <a:r>
              <a:rPr lang="en-US" sz="643" b="1" dirty="0">
                <a:solidFill>
                  <a:schemeClr val="bg2"/>
                </a:solidFill>
              </a:rPr>
              <a:t>Commodity</a:t>
            </a:r>
          </a:p>
        </p:txBody>
      </p:sp>
      <p:sp>
        <p:nvSpPr>
          <p:cNvPr id="68" name="Rectangle 72"/>
          <p:cNvSpPr>
            <a:spLocks noChangeArrowheads="1"/>
          </p:cNvSpPr>
          <p:nvPr/>
        </p:nvSpPr>
        <p:spPr bwMode="auto">
          <a:xfrm>
            <a:off x="5107202" y="4278196"/>
            <a:ext cx="489857" cy="370114"/>
          </a:xfrm>
          <a:prstGeom prst="rect">
            <a:avLst/>
          </a:prstGeom>
          <a:solidFill>
            <a:schemeClr val="accent1"/>
          </a:solidFill>
          <a:ln w="9525">
            <a:noFill/>
            <a:miter lim="800000"/>
            <a:headEnd/>
            <a:tailEnd/>
          </a:ln>
        </p:spPr>
        <p:txBody>
          <a:bodyPr lIns="0" tIns="0" rIns="0" bIns="0" anchor="ctr"/>
          <a:lstStyle/>
          <a:p>
            <a:pPr algn="ctr" defTabSz="893706"/>
            <a:r>
              <a:rPr lang="en-US" sz="643" b="1" dirty="0">
                <a:solidFill>
                  <a:schemeClr val="bg2"/>
                </a:solidFill>
              </a:rPr>
              <a:t>Real Rates</a:t>
            </a:r>
          </a:p>
        </p:txBody>
      </p:sp>
      <p:sp>
        <p:nvSpPr>
          <p:cNvPr id="70" name="Content Placeholder 2"/>
          <p:cNvSpPr>
            <a:spLocks noGrp="1"/>
          </p:cNvSpPr>
          <p:nvPr>
            <p:ph sz="quarter" idx="11"/>
          </p:nvPr>
        </p:nvSpPr>
        <p:spPr>
          <a:xfrm>
            <a:off x="310654" y="1017550"/>
            <a:ext cx="8500458" cy="525268"/>
          </a:xfrm>
        </p:spPr>
        <p:txBody>
          <a:bodyPr/>
          <a:lstStyle/>
          <a:p>
            <a:pPr>
              <a:spcBef>
                <a:spcPct val="50000"/>
              </a:spcBef>
            </a:pPr>
            <a:r>
              <a:rPr lang="en-GB" dirty="0"/>
              <a:t>These </a:t>
            </a:r>
            <a:r>
              <a:rPr lang="en-GB" dirty="0">
                <a:solidFill>
                  <a:srgbClr val="13BEF3"/>
                </a:solidFill>
              </a:rPr>
              <a:t>common economic factors </a:t>
            </a:r>
            <a:r>
              <a:rPr lang="en-GB" dirty="0"/>
              <a:t>are intuitive, applicable across all asset classes, and </a:t>
            </a:r>
            <a:r>
              <a:rPr lang="en-GB" dirty="0" smtClean="0"/>
              <a:t>help explain </a:t>
            </a:r>
            <a:r>
              <a:rPr lang="en-GB" dirty="0"/>
              <a:t>the majority of asset class risk</a:t>
            </a:r>
          </a:p>
        </p:txBody>
      </p:sp>
      <p:cxnSp>
        <p:nvCxnSpPr>
          <p:cNvPr id="71" name="Straight Arrow Connector 70"/>
          <p:cNvCxnSpPr/>
          <p:nvPr/>
        </p:nvCxnSpPr>
        <p:spPr>
          <a:xfrm flipH="1">
            <a:off x="7854462" y="4447579"/>
            <a:ext cx="399896"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Title 1"/>
          <p:cNvSpPr>
            <a:spLocks noGrp="1"/>
          </p:cNvSpPr>
          <p:nvPr>
            <p:ph type="title"/>
          </p:nvPr>
        </p:nvSpPr>
        <p:spPr>
          <a:xfrm>
            <a:off x="310654" y="186038"/>
            <a:ext cx="8498384" cy="596469"/>
          </a:xfrm>
        </p:spPr>
        <p:txBody>
          <a:bodyPr/>
          <a:lstStyle/>
          <a:p>
            <a:r>
              <a:rPr lang="en-US" sz="1800" dirty="0"/>
              <a:t>Defining investment factors</a:t>
            </a:r>
            <a:br>
              <a:rPr lang="en-US" sz="1800" dirty="0"/>
            </a:br>
            <a:r>
              <a:rPr lang="en-US" sz="1400" b="0" i="1" dirty="0"/>
              <a:t>Macro risk factors explained</a:t>
            </a:r>
            <a:endParaRPr lang="en-US" sz="1800" dirty="0"/>
          </a:p>
        </p:txBody>
      </p:sp>
      <p:sp>
        <p:nvSpPr>
          <p:cNvPr id="3" name="Slide Number Placeholder 2"/>
          <p:cNvSpPr>
            <a:spLocks noGrp="1"/>
          </p:cNvSpPr>
          <p:nvPr>
            <p:ph type="sldNum" sz="quarter" idx="13"/>
          </p:nvPr>
        </p:nvSpPr>
        <p:spPr/>
        <p:txBody>
          <a:bodyPr/>
          <a:lstStyle/>
          <a:p>
            <a:fld id="{C0531ADF-2191-45C5-9D71-08764BF86A6F}" type="slidenum">
              <a:rPr lang="en-GB" smtClean="0"/>
              <a:pPr/>
              <a:t>9</a:t>
            </a:fld>
            <a:endParaRPr lang="en-GB"/>
          </a:p>
        </p:txBody>
      </p:sp>
      <p:sp>
        <p:nvSpPr>
          <p:cNvPr id="60" name="Text Placeholder 3"/>
          <p:cNvSpPr txBox="1">
            <a:spLocks/>
          </p:cNvSpPr>
          <p:nvPr/>
        </p:nvSpPr>
        <p:spPr>
          <a:xfrm>
            <a:off x="314236" y="6177679"/>
            <a:ext cx="8494802" cy="123111"/>
          </a:xfrm>
          <a:prstGeom prst="rect">
            <a:avLst/>
          </a:prstGeom>
        </p:spPr>
        <p:txBody>
          <a:bodyPr/>
          <a:lstStyle>
            <a:lvl1pPr marL="0" marR="0" indent="0" algn="l" defTabSz="914400" rtl="0" eaLnBrk="1" fontAlgn="auto" latinLnBrk="0" hangingPunct="1">
              <a:lnSpc>
                <a:spcPct val="100000"/>
              </a:lnSpc>
              <a:spcBef>
                <a:spcPts val="700"/>
              </a:spcBef>
              <a:spcAft>
                <a:spcPts val="0"/>
              </a:spcAft>
              <a:buSzTx/>
              <a:buFont typeface="Arial" pitchFamily="34" charset="0"/>
              <a:buNone/>
              <a:tabLst/>
              <a:defRPr kumimoji="0" sz="1400" b="1" i="0" u="none" strike="noStrike" kern="1200" cap="none" spc="0" normalizeH="0" baseline="0">
                <a:ln>
                  <a:noFill/>
                </a:ln>
                <a:solidFill>
                  <a:schemeClr val="tx2"/>
                </a:solidFill>
                <a:effectLst/>
                <a:uLnTx/>
                <a:uFillTx/>
                <a:latin typeface="Arial"/>
                <a:ea typeface="+mn-ea"/>
                <a:cs typeface="+mn-cs"/>
              </a:defRPr>
            </a:lvl1pPr>
            <a:lvl2pPr marL="350838" marR="0" indent="-166688" algn="l" defTabSz="914400" rtl="0" eaLnBrk="1" fontAlgn="auto" latinLnBrk="0" hangingPunct="1">
              <a:lnSpc>
                <a:spcPct val="100000"/>
              </a:lnSpc>
              <a:spcBef>
                <a:spcPts val="700"/>
              </a:spcBef>
              <a:spcAft>
                <a:spcPts val="0"/>
              </a:spcAft>
              <a:buClr>
                <a:schemeClr val="accent2"/>
              </a:buClr>
              <a:buSzTx/>
              <a:buFont typeface="Wingdings 3" pitchFamily="18" charset="2"/>
              <a:buChar char=""/>
              <a:tabLst/>
              <a:defRPr kumimoji="0" sz="1200" b="0" i="0" u="none" strike="noStrike" kern="1200" cap="none" spc="0" normalizeH="0" baseline="0">
                <a:ln>
                  <a:noFill/>
                </a:ln>
                <a:solidFill>
                  <a:schemeClr val="tx2"/>
                </a:solidFill>
                <a:effectLst/>
                <a:uLnTx/>
                <a:uFillTx/>
                <a:latin typeface="Arial"/>
                <a:ea typeface="+mn-ea"/>
                <a:cs typeface="+mn-cs"/>
              </a:defRPr>
            </a:lvl2pPr>
            <a:lvl3pPr marL="514350" marR="0" indent="-1524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3pPr>
            <a:lvl4pPr marL="714375" marR="0" indent="-17145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4pPr>
            <a:lvl5pPr marL="904875" marR="0" indent="-1905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780" b="0" dirty="0" smtClean="0"/>
              <a:t>Source:  BlackRock, 10/18/2016</a:t>
            </a:r>
            <a:endParaRPr lang="en-US" sz="780" b="0" dirty="0"/>
          </a:p>
        </p:txBody>
      </p:sp>
    </p:spTree>
    <p:extLst>
      <p:ext uri="{BB962C8B-B14F-4D97-AF65-F5344CB8AC3E}">
        <p14:creationId xmlns:p14="http://schemas.microsoft.com/office/powerpoint/2010/main" xmlns="" val="159917956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BlackRock Colour Wheel">
      <a:dk1>
        <a:srgbClr val="000000"/>
      </a:dk1>
      <a:lt1>
        <a:srgbClr val="FFFFFF"/>
      </a:lt1>
      <a:dk2>
        <a:srgbClr val="4F4E50"/>
      </a:dk2>
      <a:lt2>
        <a:srgbClr val="FFFFFF"/>
      </a:lt2>
      <a:accent1>
        <a:srgbClr val="009A3D"/>
      </a:accent1>
      <a:accent2>
        <a:srgbClr val="0079C1"/>
      </a:accent2>
      <a:accent3>
        <a:srgbClr val="6C207E"/>
      </a:accent3>
      <a:accent4>
        <a:srgbClr val="E31B23"/>
      </a:accent4>
      <a:accent5>
        <a:srgbClr val="F8971D"/>
      </a:accent5>
      <a:accent6>
        <a:srgbClr val="FFD200"/>
      </a:accent6>
      <a:hlink>
        <a:srgbClr val="0079C1"/>
      </a:hlink>
      <a:folHlink>
        <a:srgbClr val="009A3D"/>
      </a:folHlink>
    </a:clrScheme>
    <a:fontScheme name="BlackRoc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w="9525" cap="flat" cmpd="sng" algn="ctr">
          <a:noFill/>
          <a:prstDash val="solid"/>
        </a:ln>
        <a:effectLst/>
      </a:spPr>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defPPr marL="171450" indent="-171450" algn="ctr">
          <a:buFont typeface="Wingdings 3" pitchFamily="18" charset="2"/>
          <a:buChar char="}"/>
          <a:defRPr sz="1000" b="1" kern="0" dirty="0" err="1" smtClean="0">
            <a:solidFill>
              <a:schemeClr val="tx2"/>
            </a:solidFill>
          </a:defRPr>
        </a:defPPr>
      </a:lstStyle>
    </a:spDef>
    <a:lnDef>
      <a:spPr>
        <a:ln>
          <a:solidFill>
            <a:srgbClr val="D9D9D9"/>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171450" indent="-171450">
          <a:buClr>
            <a:schemeClr val="tx2"/>
          </a:buClr>
          <a:buFont typeface="Wingdings 3" pitchFamily="18" charset="2"/>
          <a:buChar char="}"/>
          <a:defRPr sz="1200" dirty="0" err="1" smtClean="0">
            <a:solidFill>
              <a:schemeClr val="tx2"/>
            </a:solidFill>
          </a:defRPr>
        </a:defPPr>
      </a:lstStyle>
    </a:txDef>
  </a:objectDefaults>
  <a:extraClrSchemeLst/>
  <a:custClrLst>
    <a:custClr name="BLK 7">
      <a:srgbClr val="59BD81"/>
    </a:custClr>
    <a:custClr name="BLK 8">
      <a:srgbClr val="59A7D7"/>
    </a:custClr>
    <a:custClr name="BLK 9">
      <a:srgbClr val="9F6FAA"/>
    </a:custClr>
    <a:custClr name="BLK 10">
      <a:srgbClr val="ED6B70"/>
    </a:custClr>
    <a:custClr name="BLK 11">
      <a:srgbClr val="FABB6B"/>
    </a:custClr>
    <a:custClr name="BLK 12">
      <a:srgbClr val="FFE159"/>
    </a:custClr>
    <a:custClr name="BLK 13">
      <a:srgbClr val="B3E0C5"/>
    </a:custClr>
    <a:custClr name="BLK 14">
      <a:srgbClr val="B3D6ED"/>
    </a:custClr>
    <a:custClr name="BLK 15">
      <a:srgbClr val="D3BCD8"/>
    </a:custClr>
    <a:custClr name="BLK 16">
      <a:srgbClr val="F39B9D"/>
    </a:custClr>
    <a:custClr name="BLK 17">
      <a:srgbClr val="FDE0BB"/>
    </a:custClr>
    <a:custClr name="BLK 18">
      <a:srgbClr val="FFF1B3"/>
    </a:custClr>
    <a:custClr name="G1">
      <a:srgbClr val="7F7F7F"/>
    </a:custClr>
    <a:custClr name="G2">
      <a:srgbClr val="D9D9D9"/>
    </a:custClr>
    <a:custClr name="G3">
      <a:srgbClr val="F2F2F2"/>
    </a:custClr>
  </a:custClrLst>
  <a:extLst>
    <a:ext uri="{05A4C25C-085E-4340-85A3-A5531E510DB2}">
      <thm15:themeFamily xmlns:thm15="http://schemas.microsoft.com/office/thememl/2012/main" xmlns="" name="Aladdin Print and Screen PowerPoint Template - UPDATED.potx" id="{EF3814D4-C634-4B85-B184-3B901D7D4FAC}" vid="{01B0130D-6764-40E1-AD03-1CF19F9516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BLK 7">
      <a:srgbClr val="59BD81"/>
    </a:custClr>
    <a:custClr name="BLK 8">
      <a:srgbClr val="59A7D7"/>
    </a:custClr>
    <a:custClr name="BLK 9">
      <a:srgbClr val="9F6FAA"/>
    </a:custClr>
    <a:custClr name="BLK 10">
      <a:srgbClr val="ED6B70"/>
    </a:custClr>
    <a:custClr name="BLK 11">
      <a:srgbClr val="FABB6B"/>
    </a:custClr>
    <a:custClr name="BLK 12">
      <a:srgbClr val="FFE159"/>
    </a:custClr>
    <a:custClr name="BLK 13">
      <a:srgbClr val="B3E0C5"/>
    </a:custClr>
    <a:custClr name="BLK 14">
      <a:srgbClr val="B3D6ED"/>
    </a:custClr>
    <a:custClr name="BLK 15">
      <a:srgbClr val="D3BCD8"/>
    </a:custClr>
    <a:custClr name="BLK 16">
      <a:srgbClr val="F39B9D"/>
    </a:custClr>
    <a:custClr name="BLK 17">
      <a:srgbClr val="FDE0BB"/>
    </a:custClr>
    <a:custClr name="BLK 18">
      <a:srgbClr val="FFF1B3"/>
    </a:custClr>
    <a:custClr name="G1">
      <a:srgbClr val="7F7F7F"/>
    </a:custClr>
    <a:custClr name="G2">
      <a:srgbClr val="D9D9D9"/>
    </a:custClr>
    <a:custClr name="G3">
      <a:srgbClr val="F2F2F2"/>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BLK 7">
      <a:srgbClr val="59BD81"/>
    </a:custClr>
    <a:custClr name="BLK 8">
      <a:srgbClr val="59A7D7"/>
    </a:custClr>
    <a:custClr name="BLK 9">
      <a:srgbClr val="9F6FAA"/>
    </a:custClr>
    <a:custClr name="BLK 10">
      <a:srgbClr val="ED6B70"/>
    </a:custClr>
    <a:custClr name="BLK 11">
      <a:srgbClr val="FABB6B"/>
    </a:custClr>
    <a:custClr name="BLK 12">
      <a:srgbClr val="FFE159"/>
    </a:custClr>
    <a:custClr name="BLK 13">
      <a:srgbClr val="B3E0C5"/>
    </a:custClr>
    <a:custClr name="BLK 14">
      <a:srgbClr val="B3D6ED"/>
    </a:custClr>
    <a:custClr name="BLK 15">
      <a:srgbClr val="D3BCD8"/>
    </a:custClr>
    <a:custClr name="BLK 16">
      <a:srgbClr val="F39B9D"/>
    </a:custClr>
    <a:custClr name="BLK 17">
      <a:srgbClr val="FDE0BB"/>
    </a:custClr>
    <a:custClr name="BLK 18">
      <a:srgbClr val="FFF1B3"/>
    </a:custClr>
    <a:custClr name="G1">
      <a:srgbClr val="7F7F7F"/>
    </a:custClr>
    <a:custClr name="G2">
      <a:srgbClr val="D9D9D9"/>
    </a:custClr>
    <a:custClr name="G3">
      <a:srgbClr val="F2F2F2"/>
    </a:custClr>
  </a:custClrLst>
</a:theme>
</file>

<file path=ppt/theme/themeOverride1.xml><?xml version="1.0" encoding="utf-8"?>
<a:themeOverride xmlns:a="http://schemas.openxmlformats.org/drawingml/2006/main">
  <a:clrScheme name="BlackRock Colour Wheel">
    <a:dk1>
      <a:srgbClr val="000000"/>
    </a:dk1>
    <a:lt1>
      <a:srgbClr val="FFFFFF"/>
    </a:lt1>
    <a:dk2>
      <a:srgbClr val="4F4E50"/>
    </a:dk2>
    <a:lt2>
      <a:srgbClr val="FFFFFF"/>
    </a:lt2>
    <a:accent1>
      <a:srgbClr val="009A3D"/>
    </a:accent1>
    <a:accent2>
      <a:srgbClr val="0079C1"/>
    </a:accent2>
    <a:accent3>
      <a:srgbClr val="6C207E"/>
    </a:accent3>
    <a:accent4>
      <a:srgbClr val="E31B23"/>
    </a:accent4>
    <a:accent5>
      <a:srgbClr val="F8971D"/>
    </a:accent5>
    <a:accent6>
      <a:srgbClr val="FFD200"/>
    </a:accent6>
    <a:hlink>
      <a:srgbClr val="0079C1"/>
    </a:hlink>
    <a:folHlink>
      <a:srgbClr val="009A3D"/>
    </a:folHlink>
  </a:clrScheme>
  <a:fontScheme name="BlackRoc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BlackRock Colour Wheel">
    <a:dk1>
      <a:srgbClr val="000000"/>
    </a:dk1>
    <a:lt1>
      <a:srgbClr val="FFFFFF"/>
    </a:lt1>
    <a:dk2>
      <a:srgbClr val="4F4E50"/>
    </a:dk2>
    <a:lt2>
      <a:srgbClr val="FFFFFF"/>
    </a:lt2>
    <a:accent1>
      <a:srgbClr val="009A3D"/>
    </a:accent1>
    <a:accent2>
      <a:srgbClr val="0079C1"/>
    </a:accent2>
    <a:accent3>
      <a:srgbClr val="6C207E"/>
    </a:accent3>
    <a:accent4>
      <a:srgbClr val="E31B23"/>
    </a:accent4>
    <a:accent5>
      <a:srgbClr val="F8971D"/>
    </a:accent5>
    <a:accent6>
      <a:srgbClr val="FFD200"/>
    </a:accent6>
    <a:hlink>
      <a:srgbClr val="0079C1"/>
    </a:hlink>
    <a:folHlink>
      <a:srgbClr val="009A3D"/>
    </a:folHlink>
  </a:clrScheme>
  <a:fontScheme name="BlackRoc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BlackRock Colour Wheel">
    <a:dk1>
      <a:srgbClr val="000000"/>
    </a:dk1>
    <a:lt1>
      <a:srgbClr val="FFFFFF"/>
    </a:lt1>
    <a:dk2>
      <a:srgbClr val="4F4E50"/>
    </a:dk2>
    <a:lt2>
      <a:srgbClr val="FFFFFF"/>
    </a:lt2>
    <a:accent1>
      <a:srgbClr val="009A3D"/>
    </a:accent1>
    <a:accent2>
      <a:srgbClr val="0079C1"/>
    </a:accent2>
    <a:accent3>
      <a:srgbClr val="6C207E"/>
    </a:accent3>
    <a:accent4>
      <a:srgbClr val="E31B23"/>
    </a:accent4>
    <a:accent5>
      <a:srgbClr val="F8971D"/>
    </a:accent5>
    <a:accent6>
      <a:srgbClr val="FFD200"/>
    </a:accent6>
    <a:hlink>
      <a:srgbClr val="0079C1"/>
    </a:hlink>
    <a:folHlink>
      <a:srgbClr val="009A3D"/>
    </a:folHlink>
  </a:clrScheme>
  <a:fontScheme name="BlackRoc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BlackRock Colour Wheel">
    <a:dk1>
      <a:srgbClr val="000000"/>
    </a:dk1>
    <a:lt1>
      <a:srgbClr val="FFFFFF"/>
    </a:lt1>
    <a:dk2>
      <a:srgbClr val="4F4E50"/>
    </a:dk2>
    <a:lt2>
      <a:srgbClr val="FFFFFF"/>
    </a:lt2>
    <a:accent1>
      <a:srgbClr val="009A3D"/>
    </a:accent1>
    <a:accent2>
      <a:srgbClr val="0079C1"/>
    </a:accent2>
    <a:accent3>
      <a:srgbClr val="6C207E"/>
    </a:accent3>
    <a:accent4>
      <a:srgbClr val="E31B23"/>
    </a:accent4>
    <a:accent5>
      <a:srgbClr val="F8971D"/>
    </a:accent5>
    <a:accent6>
      <a:srgbClr val="FFD200"/>
    </a:accent6>
    <a:hlink>
      <a:srgbClr val="0079C1"/>
    </a:hlink>
    <a:folHlink>
      <a:srgbClr val="009A3D"/>
    </a:folHlink>
  </a:clrScheme>
  <a:fontScheme name="BlackRoc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Aladdin Print and Screen PowerPoint Template - UPDATED</Template>
  <TotalTime>32768</TotalTime>
  <Words>3781</Words>
  <Application>Microsoft Office PowerPoint</Application>
  <PresentationFormat>On-screen Show (4:3)</PresentationFormat>
  <Paragraphs>537</Paragraphs>
  <Slides>34</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blank</vt:lpstr>
      <vt:lpstr>think-cell Slide</vt:lpstr>
      <vt:lpstr>Factors to Assets: Mapping Factor Exposures to Asset Allocations </vt:lpstr>
      <vt:lpstr>BlackRock:  Built for Factor Investing</vt:lpstr>
      <vt:lpstr>Why factors now?</vt:lpstr>
      <vt:lpstr>How widespread is factor adoption?</vt:lpstr>
      <vt:lpstr>Defining factors</vt:lpstr>
      <vt:lpstr>Risk factors vs investment factors</vt:lpstr>
      <vt:lpstr>Factors explain returns both across and within asset classes</vt:lpstr>
      <vt:lpstr>Grouping asset classes based on fundamental macro factors</vt:lpstr>
      <vt:lpstr>Defining investment factors Macro risk factors explained</vt:lpstr>
      <vt:lpstr>Factor, not asset, allocation</vt:lpstr>
      <vt:lpstr>Factor, not just asset, allocation</vt:lpstr>
      <vt:lpstr>Factor allocation workflow</vt:lpstr>
      <vt:lpstr>What factors do you want to own?</vt:lpstr>
      <vt:lpstr>How do you get there?</vt:lpstr>
      <vt:lpstr>Examples</vt:lpstr>
      <vt:lpstr>Assets to Factors</vt:lpstr>
      <vt:lpstr>Traditional balanced portfolios may not be as balanced as you think</vt:lpstr>
      <vt:lpstr>Mapping Assets to Factors: What factors do you own?</vt:lpstr>
      <vt:lpstr>Factors to Assets</vt:lpstr>
      <vt:lpstr>Factors to Assets: An overspecified problem, but constraints narrow the feasible set</vt:lpstr>
      <vt:lpstr>Factors to Assets: Optimization Procedure</vt:lpstr>
      <vt:lpstr>Empirical Results: Investment Universe</vt:lpstr>
      <vt:lpstr>Empirical Results: Target Factor Exposures</vt:lpstr>
      <vt:lpstr>Empirical Results: Unconstrained Optimization</vt:lpstr>
      <vt:lpstr>Slide 25</vt:lpstr>
      <vt:lpstr>Empirical Results: Low Expense Ratios </vt:lpstr>
      <vt:lpstr>Empirical Results: Completion Portfolios</vt:lpstr>
      <vt:lpstr>Conclusion</vt:lpstr>
      <vt:lpstr>Appendix</vt:lpstr>
      <vt:lpstr>Optimization Procedure</vt:lpstr>
      <vt:lpstr>Portfolio Risk and Tracking Errors of Hypothetical Replicating Portfolios</vt:lpstr>
      <vt:lpstr>Important notes</vt:lpstr>
      <vt:lpstr>Important notes </vt:lpstr>
      <vt:lpstr>Slide 34</vt:lpstr>
    </vt:vector>
  </TitlesOfParts>
  <Company>BlackRock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Skibik, George</dc:creator>
  <cp:lastModifiedBy>Administrator</cp:lastModifiedBy>
  <cp:revision>345</cp:revision>
  <cp:lastPrinted>2016-03-14T22:25:37Z</cp:lastPrinted>
  <dcterms:created xsi:type="dcterms:W3CDTF">2015-11-18T20:49:25Z</dcterms:created>
  <dcterms:modified xsi:type="dcterms:W3CDTF">2016-10-19T12:59:29Z</dcterms:modified>
</cp:coreProperties>
</file>