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9" r:id="rId4"/>
    <p:sldId id="264" r:id="rId5"/>
    <p:sldId id="265" r:id="rId6"/>
    <p:sldId id="267" r:id="rId7"/>
    <p:sldId id="262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  <p:sldId id="258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93" d="100"/>
          <a:sy n="93" d="100"/>
        </p:scale>
        <p:origin x="738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7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E771-5362-4159-B6C3-FD2031CA704B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72CC-38A2-460B-8ADE-37CA5F4D2AFF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04DD-1948-421F-B0C6-D6C6C47343E2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1172-EAE9-4C19-A832-4EF4C7E4A9A7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EBCA-A00D-4FCB-B887-5BDC96A8ACC5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9BA8-3716-427E-82C5-2364D7AFC245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E4DB-569E-416F-8062-13ED90F88D98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826E-B2F5-4EC5-8F43-E9E0D78A8505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C9A6-D6AE-42BD-819F-16DED43E864D}" type="datetime1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BD74-B35C-4FC0-B0C8-C3F18936A6BF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3C192-68A0-416E-9F87-72546CDE9492}" type="datetime1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86A5-F533-4F56-930B-4A747DED6C00}" type="datetime1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C603B-7BD3-4DE3-8A01-4357F943379C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419045"/>
            <a:ext cx="7329840" cy="152704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KSA</a:t>
            </a:r>
            <a:r>
              <a:rPr lang="en-US" dirty="0" smtClean="0">
                <a:solidFill>
                  <a:srgbClr val="7030A0"/>
                </a:solidFill>
              </a:rPr>
              <a:t> Stocks Analysis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/>
              <a:t>with Python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347" y="3640685"/>
            <a:ext cx="7024430" cy="106893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By </a:t>
            </a:r>
            <a:r>
              <a:rPr lang="en-US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Eman</a:t>
            </a:r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 Al-</a:t>
            </a:r>
            <a:r>
              <a:rPr lang="en-US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Barkah</a:t>
            </a:r>
            <a:endParaRPr lang="en-US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l"/>
            <a:r>
              <a:rPr lang="en-GB" dirty="0" smtClean="0">
                <a:latin typeface="Aldhabi" panose="01000000000000000000" pitchFamily="2" charset="-78"/>
                <a:cs typeface="Aldhabi" panose="01000000000000000000" pitchFamily="2" charset="-78"/>
              </a:rPr>
              <a:t>Top 5 </a:t>
            </a:r>
            <a:r>
              <a:rPr lang="en-GB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bootcamp</a:t>
            </a:r>
            <a:endParaRPr lang="en-US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l"/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18 Nov 2021</a:t>
            </a: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>
            <a:normAutofit/>
          </a:bodyPr>
          <a:lstStyle/>
          <a:p>
            <a:r>
              <a:rPr lang="en-US" b="1" dirty="0"/>
              <a:t>Question 2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      Is there a correlation between stocks </a:t>
            </a:r>
            <a:r>
              <a:rPr lang="en-US" dirty="0" smtClean="0"/>
              <a:t>opening prices</a:t>
            </a:r>
            <a:r>
              <a:rPr lang="en-US" dirty="0"/>
              <a:t>?</a:t>
            </a: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9539" y="128470"/>
            <a:ext cx="595549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pic>
        <p:nvPicPr>
          <p:cNvPr id="2" name="عنصر نائب للمحتوى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044700"/>
            <a:ext cx="5497380" cy="3816225"/>
          </a:xfrm>
        </p:spPr>
      </p:pic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>
            <a:normAutofit/>
          </a:bodyPr>
          <a:lstStyle/>
          <a:p>
            <a:r>
              <a:rPr lang="en-US" b="1" dirty="0"/>
              <a:t>Question 3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  what is daily percentage change?</a:t>
            </a: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pic>
        <p:nvPicPr>
          <p:cNvPr id="2" name="عنصر نائب للمحتوى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1" y="1530547"/>
            <a:ext cx="5650084" cy="3149206"/>
          </a:xfrm>
        </p:spPr>
      </p:pic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>
            <a:normAutofit/>
          </a:bodyPr>
          <a:lstStyle/>
          <a:p>
            <a:r>
              <a:rPr lang="en-US" b="1" dirty="0"/>
              <a:t>Question </a:t>
            </a:r>
            <a:r>
              <a:rPr lang="en-US" b="1" dirty="0" smtClean="0"/>
              <a:t>4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      What is the most traded stock Company?</a:t>
            </a:r>
            <a:endParaRPr lang="en-US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pic>
        <p:nvPicPr>
          <p:cNvPr id="2" name="عنصر نائب للمحتوى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1349375"/>
            <a:ext cx="5802789" cy="3511550"/>
          </a:xfrm>
        </p:spPr>
      </p:pic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Tools </a:t>
            </a:r>
            <a:endParaRPr lang="en-US" dirty="0"/>
          </a:p>
        </p:txBody>
      </p:sp>
      <p:pic>
        <p:nvPicPr>
          <p:cNvPr id="7" name="عنصر نائب للمحتوى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728937"/>
            <a:ext cx="1374345" cy="1221640"/>
          </a:xfr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20" y="1753719"/>
            <a:ext cx="916230" cy="1068936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1655520"/>
            <a:ext cx="1528458" cy="1139154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3487980"/>
            <a:ext cx="1399870" cy="1038835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14" y="3487980"/>
            <a:ext cx="1013342" cy="916230"/>
          </a:xfrm>
          <a:prstGeom prst="rect">
            <a:avLst/>
          </a:prstGeom>
        </p:spPr>
      </p:pic>
      <p:pic>
        <p:nvPicPr>
          <p:cNvPr id="12" name="صورة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1" y="3365375"/>
            <a:ext cx="1068935" cy="1038835"/>
          </a:xfrm>
          <a:prstGeom prst="rect">
            <a:avLst/>
          </a:prstGeom>
        </p:spPr>
      </p:pic>
      <p:sp>
        <p:nvSpPr>
          <p:cNvPr id="14" name="عنصر نائب لرقم الشريحة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8658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2266340"/>
            <a:ext cx="6172991" cy="2443280"/>
          </a:xfrm>
        </p:spPr>
        <p:txBody>
          <a:bodyPr/>
          <a:lstStyle/>
          <a:p>
            <a:pPr marL="0" indent="0" algn="l">
              <a:buNone/>
            </a:pPr>
            <a:r>
              <a:rPr lang="en-GB" dirty="0" smtClean="0"/>
              <a:t>In conclusion my results will help investors to make the right decision in stocks market based on my exploratory data analysis.  </a:t>
            </a:r>
            <a:endParaRPr lang="en-US" dirty="0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3" t="-7362" r="2143" b="7362"/>
          <a:stretch/>
        </p:blipFill>
        <p:spPr>
          <a:xfrm>
            <a:off x="2586835" y="1808224"/>
            <a:ext cx="3359510" cy="2901395"/>
          </a:xfrm>
          <a:prstGeom prst="rect">
            <a:avLst/>
          </a:prstGeom>
        </p:spPr>
      </p:pic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4"/>
            <a:ext cx="8246070" cy="351221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Introduction</a:t>
            </a:r>
            <a:endParaRPr lang="en-US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</a:t>
            </a:r>
          </a:p>
          <a:p>
            <a:r>
              <a:rPr lang="en-GB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challenges </a:t>
            </a: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Design </a:t>
            </a: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dirty="0" smtClean="0">
                <a:latin typeface="Aldhabi" panose="01000000000000000000" pitchFamily="2" charset="-78"/>
                <a:cs typeface="Aldhabi" panose="01000000000000000000" pitchFamily="2" charset="-78"/>
              </a:rPr>
              <a:t>Algorithm</a:t>
            </a:r>
          </a:p>
          <a:p>
            <a:r>
              <a:rPr lang="en-GB" dirty="0" smtClean="0">
                <a:latin typeface="Aldhabi" panose="01000000000000000000" pitchFamily="2" charset="-78"/>
                <a:cs typeface="Aldhabi" panose="01000000000000000000" pitchFamily="2" charset="-78"/>
              </a:rPr>
              <a:t>Tools </a:t>
            </a:r>
          </a:p>
          <a:p>
            <a:r>
              <a:rPr lang="en-GB" dirty="0" smtClean="0">
                <a:latin typeface="Aldhabi" panose="01000000000000000000" pitchFamily="2" charset="-78"/>
                <a:cs typeface="Aldhabi" panose="01000000000000000000" pitchFamily="2" charset="-78"/>
              </a:rPr>
              <a:t>Conclusion </a:t>
            </a: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>
            <a:normAutofit/>
          </a:bodyPr>
          <a:lstStyle/>
          <a:p>
            <a:r>
              <a:rPr lang="en-US" dirty="0" smtClean="0"/>
              <a:t>Everyone </a:t>
            </a:r>
            <a:r>
              <a:rPr lang="en-US" dirty="0"/>
              <a:t>is interested </a:t>
            </a:r>
            <a:r>
              <a:rPr lang="en-US" dirty="0" smtClean="0"/>
              <a:t>in investing at Stock market nowadays </a:t>
            </a:r>
          </a:p>
          <a:p>
            <a:r>
              <a:rPr lang="en-US" dirty="0"/>
              <a:t>Everyone in the stock market has an opinion. I do, you do. Most of them are </a:t>
            </a:r>
            <a:r>
              <a:rPr lang="en-US" dirty="0" smtClean="0"/>
              <a:t>wrong</a:t>
            </a:r>
            <a:r>
              <a:rPr lang="en-US" dirty="0"/>
              <a:t> </a:t>
            </a:r>
            <a:r>
              <a:rPr lang="en-US" dirty="0" smtClean="0"/>
              <a:t>or biased.</a:t>
            </a:r>
          </a:p>
          <a:p>
            <a:r>
              <a:rPr lang="en-US" dirty="0"/>
              <a:t>Stock Market investments give better returns as compared to </a:t>
            </a:r>
            <a:r>
              <a:rPr lang="en-US" dirty="0" smtClean="0"/>
              <a:t>gold.</a:t>
            </a:r>
            <a:endParaRPr lang="en-US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Getting Stock daily exchange data from </a:t>
            </a:r>
            <a:r>
              <a:rPr lang="en-US" dirty="0" err="1" smtClean="0"/>
              <a:t>Tadawul</a:t>
            </a:r>
            <a:r>
              <a:rPr lang="en-US" dirty="0" smtClean="0"/>
              <a:t> and saving it as excel in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  <a:endParaRPr lang="en-US" dirty="0"/>
          </a:p>
          <a:p>
            <a:r>
              <a:rPr lang="en-US" dirty="0" smtClean="0"/>
              <a:t>A total of </a:t>
            </a:r>
            <a:r>
              <a:rPr lang="en-US" dirty="0" smtClean="0"/>
              <a:t>10,064 rows and 9 columns 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6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Challenges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Transferring data from website into Excel file to save it as </a:t>
            </a:r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dirty="0" err="1" smtClean="0"/>
              <a:t>D</a:t>
            </a:r>
            <a:r>
              <a:rPr lang="en-US" dirty="0" err="1" smtClean="0"/>
              <a:t>eclutter</a:t>
            </a:r>
            <a:r>
              <a:rPr lang="en-US" dirty="0" smtClean="0"/>
              <a:t> data by dividing it into 4 </a:t>
            </a:r>
            <a:r>
              <a:rPr lang="en-US" dirty="0" err="1" smtClean="0"/>
              <a:t>csv</a:t>
            </a:r>
            <a:r>
              <a:rPr lang="en-US" dirty="0" smtClean="0"/>
              <a:t> files resulting in: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NaN</a:t>
            </a:r>
            <a:r>
              <a:rPr lang="en-US" dirty="0" smtClean="0"/>
              <a:t> values </a:t>
            </a:r>
          </a:p>
          <a:p>
            <a:pPr lvl="1"/>
            <a:r>
              <a:rPr lang="en-US" dirty="0" smtClean="0"/>
              <a:t>Visuals stands out more  </a:t>
            </a:r>
          </a:p>
          <a:p>
            <a:r>
              <a:rPr lang="en-GB" dirty="0" smtClean="0"/>
              <a:t>Converting columns that contains </a:t>
            </a:r>
            <a:r>
              <a:rPr lang="en-GB" dirty="0"/>
              <a:t>commas</a:t>
            </a:r>
            <a:r>
              <a:rPr lang="en-GB" dirty="0" smtClean="0"/>
              <a:t> into float by using function 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Challenges </a:t>
            </a:r>
            <a:endParaRPr lang="en-US" dirty="0"/>
          </a:p>
        </p:txBody>
      </p:sp>
      <p:pic>
        <p:nvPicPr>
          <p:cNvPr id="2" name="عنصر نائب للمحتوى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25" y="1502815"/>
            <a:ext cx="6107113" cy="3512215"/>
          </a:xfrm>
        </p:spPr>
      </p:pic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Question 1: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What </a:t>
            </a:r>
            <a:r>
              <a:rPr lang="en-US" dirty="0"/>
              <a:t>stocks opining prices behavior over years?</a:t>
            </a:r>
          </a:p>
          <a:p>
            <a:r>
              <a:rPr lang="en-US" b="1" dirty="0"/>
              <a:t>Question 2:</a:t>
            </a:r>
          </a:p>
          <a:p>
            <a:pPr marL="0" indent="0">
              <a:buNone/>
            </a:pPr>
            <a:r>
              <a:rPr lang="en-US" dirty="0" smtClean="0"/>
              <a:t>      Is </a:t>
            </a:r>
            <a:r>
              <a:rPr lang="en-US" dirty="0"/>
              <a:t>there a correlation between stocks opening </a:t>
            </a:r>
            <a:r>
              <a:rPr lang="en-US" dirty="0" smtClean="0"/>
              <a:t>        	prices</a:t>
            </a:r>
            <a:r>
              <a:rPr lang="en-US" dirty="0"/>
              <a:t>?</a:t>
            </a:r>
          </a:p>
          <a:p>
            <a:r>
              <a:rPr lang="en-US" b="1" dirty="0" smtClean="0"/>
              <a:t>Question </a:t>
            </a:r>
            <a:r>
              <a:rPr lang="en-US" b="1" dirty="0"/>
              <a:t>3:</a:t>
            </a:r>
          </a:p>
          <a:p>
            <a:pPr marL="0" indent="0">
              <a:buNone/>
            </a:pPr>
            <a:r>
              <a:rPr lang="en-US" dirty="0" smtClean="0"/>
              <a:t>      what </a:t>
            </a:r>
            <a:r>
              <a:rPr lang="en-US" dirty="0"/>
              <a:t>is daily percentage change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b="1" dirty="0"/>
              <a:t>Question 4</a:t>
            </a:r>
          </a:p>
          <a:p>
            <a:pPr marL="0" indent="0">
              <a:buNone/>
            </a:pPr>
            <a:r>
              <a:rPr lang="en-US" dirty="0" smtClean="0"/>
              <a:t>      What </a:t>
            </a:r>
            <a:r>
              <a:rPr lang="en-US" dirty="0"/>
              <a:t>is the most traded stock Company?</a:t>
            </a: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>
            <a:normAutofit/>
          </a:bodyPr>
          <a:lstStyle/>
          <a:p>
            <a:r>
              <a:rPr lang="en-US" b="1" dirty="0"/>
              <a:t>Question 1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      What stocks opining prices behavior </a:t>
            </a:r>
            <a:r>
              <a:rPr lang="en-US" dirty="0" smtClean="0"/>
              <a:t> 	over </a:t>
            </a:r>
            <a:r>
              <a:rPr lang="en-US" dirty="0"/>
              <a:t>years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6867" y="128470"/>
            <a:ext cx="5802790" cy="6108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Algorithm</a:t>
            </a:r>
            <a:endParaRPr lang="en-US" dirty="0"/>
          </a:p>
        </p:txBody>
      </p:sp>
      <p:pic>
        <p:nvPicPr>
          <p:cNvPr id="2" name="عنصر نائب للمحتوى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25" y="1044700"/>
            <a:ext cx="6107113" cy="3571806"/>
          </a:xfrm>
        </p:spPr>
      </p:pic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عرض على الشاشة (9:16)‏</PresentationFormat>
  <Paragraphs>80</Paragraphs>
  <Slides>18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2" baseType="lpstr">
      <vt:lpstr>Aldhabi</vt:lpstr>
      <vt:lpstr>Arial</vt:lpstr>
      <vt:lpstr>Calibri</vt:lpstr>
      <vt:lpstr>Office Theme</vt:lpstr>
      <vt:lpstr>KSA Stocks Analysis with Python </vt:lpstr>
      <vt:lpstr>Outlines</vt:lpstr>
      <vt:lpstr>Introduction</vt:lpstr>
      <vt:lpstr>Data </vt:lpstr>
      <vt:lpstr>Data Challenges </vt:lpstr>
      <vt:lpstr>Data Challenges </vt:lpstr>
      <vt:lpstr>Design</vt:lpstr>
      <vt:lpstr>Algorithms </vt:lpstr>
      <vt:lpstr>Algorithm</vt:lpstr>
      <vt:lpstr>Algorithms </vt:lpstr>
      <vt:lpstr>Algorithms </vt:lpstr>
      <vt:lpstr>Algorithms </vt:lpstr>
      <vt:lpstr>Algorithms </vt:lpstr>
      <vt:lpstr>Algorithms </vt:lpstr>
      <vt:lpstr>Algorithms </vt:lpstr>
      <vt:lpstr>Tools </vt:lpstr>
      <vt:lpstr>Conclusion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2021-11-18T04:04:45Z</dcterms:modified>
</cp:coreProperties>
</file>