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5" r:id="rId2"/>
    <p:sldId id="278" r:id="rId3"/>
    <p:sldId id="279" r:id="rId4"/>
    <p:sldId id="280" r:id="rId5"/>
    <p:sldId id="382" r:id="rId6"/>
    <p:sldId id="383" r:id="rId7"/>
    <p:sldId id="384" r:id="rId8"/>
    <p:sldId id="350" r:id="rId9"/>
    <p:sldId id="380" r:id="rId10"/>
    <p:sldId id="257" r:id="rId11"/>
    <p:sldId id="259" r:id="rId12"/>
    <p:sldId id="357" r:id="rId13"/>
    <p:sldId id="358" r:id="rId14"/>
    <p:sldId id="258" r:id="rId15"/>
    <p:sldId id="260" r:id="rId16"/>
    <p:sldId id="393" r:id="rId17"/>
    <p:sldId id="397" r:id="rId18"/>
    <p:sldId id="398" r:id="rId19"/>
    <p:sldId id="399" r:id="rId20"/>
    <p:sldId id="268" r:id="rId21"/>
    <p:sldId id="269" r:id="rId22"/>
    <p:sldId id="405" r:id="rId23"/>
    <p:sldId id="404" r:id="rId24"/>
    <p:sldId id="413" r:id="rId25"/>
    <p:sldId id="400" r:id="rId26"/>
    <p:sldId id="401" r:id="rId27"/>
    <p:sldId id="403" r:id="rId28"/>
    <p:sldId id="414" r:id="rId29"/>
    <p:sldId id="406" r:id="rId30"/>
    <p:sldId id="394" r:id="rId31"/>
    <p:sldId id="395" r:id="rId32"/>
    <p:sldId id="272" r:id="rId33"/>
    <p:sldId id="410" r:id="rId34"/>
    <p:sldId id="262" r:id="rId35"/>
    <p:sldId id="275" r:id="rId36"/>
    <p:sldId id="373" r:id="rId37"/>
    <p:sldId id="374" r:id="rId38"/>
    <p:sldId id="381" r:id="rId39"/>
    <p:sldId id="407" r:id="rId40"/>
    <p:sldId id="276" r:id="rId41"/>
    <p:sldId id="412" r:id="rId42"/>
    <p:sldId id="385" r:id="rId43"/>
    <p:sldId id="265" r:id="rId44"/>
    <p:sldId id="408" r:id="rId45"/>
    <p:sldId id="386" r:id="rId46"/>
    <p:sldId id="387" r:id="rId47"/>
    <p:sldId id="388" r:id="rId48"/>
    <p:sldId id="391" r:id="rId49"/>
    <p:sldId id="409" r:id="rId50"/>
    <p:sldId id="264" r:id="rId51"/>
    <p:sldId id="375" r:id="rId52"/>
    <p:sldId id="392" r:id="rId5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2E6F-81C1-4100-A3DE-879B16ADA6B9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A6DEE-76B6-4B71-B096-778AA93CA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1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9B02-DBAA-4F03-954B-2F74ED1216A4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9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const: variable can’t be assigned again vs var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let: variable can be assigned again vs var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88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57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1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714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95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3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26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2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2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3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73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8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99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5C51-E4BF-4FAD-97FA-C994B8CE38B5}" type="datetimeFigureOut">
              <a:rPr lang="nl-NL" smtClean="0"/>
              <a:t>6-1-2017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535-7D18-48BC-B575-5B15048F0B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4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Vooraf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opdrachten is </a:t>
            </a:r>
            <a:r>
              <a:rPr lang="nl-NL" dirty="0"/>
              <a:t>Node nodig</a:t>
            </a:r>
            <a:br>
              <a:rPr lang="nl-NL" dirty="0"/>
            </a:br>
            <a:r>
              <a:rPr lang="nl-NL" dirty="0"/>
              <a:t>https://nodejs.org/en/</a:t>
            </a:r>
            <a:endParaRPr lang="nl-NL" dirty="0" smtClean="0"/>
          </a:p>
          <a:p>
            <a:r>
              <a:rPr lang="nl-NL" dirty="0" smtClean="0"/>
              <a:t>De opdrachten zijn open ingestoken, zelf programmeren</a:t>
            </a:r>
          </a:p>
          <a:p>
            <a:r>
              <a:rPr lang="nl-NL" dirty="0" smtClean="0"/>
              <a:t>Er is een trial versie van </a:t>
            </a:r>
            <a:r>
              <a:rPr lang="nl-NL" dirty="0" err="1" smtClean="0"/>
              <a:t>webstorm</a:t>
            </a:r>
            <a:r>
              <a:rPr lang="nl-NL" dirty="0" smtClean="0"/>
              <a:t> dan heb je code </a:t>
            </a:r>
            <a:r>
              <a:rPr lang="nl-NL" dirty="0" err="1" smtClean="0"/>
              <a:t>completion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https://www.jetbrains.com/webstorm/</a:t>
            </a:r>
          </a:p>
        </p:txBody>
      </p:sp>
    </p:spTree>
    <p:extLst>
      <p:ext uri="{BB962C8B-B14F-4D97-AF65-F5344CB8AC3E}">
        <p14:creationId xmlns:p14="http://schemas.microsoft.com/office/powerpoint/2010/main" val="38323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10</a:t>
            </a:fld>
            <a:endParaRPr lang="nl-NL"/>
          </a:p>
        </p:txBody>
      </p:sp>
      <p:grpSp>
        <p:nvGrpSpPr>
          <p:cNvPr id="11" name="Groep 10"/>
          <p:cNvGrpSpPr/>
          <p:nvPr/>
        </p:nvGrpSpPr>
        <p:grpSpPr>
          <a:xfrm>
            <a:off x="1459263" y="0"/>
            <a:ext cx="9144000" cy="6858000"/>
            <a:chOff x="0" y="0"/>
            <a:chExt cx="9144000" cy="68580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rgbClr val="E9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defRPr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NL"/>
            </a:p>
          </p:txBody>
        </p:sp>
        <p:sp>
          <p:nvSpPr>
            <p:cNvPr id="9" name="Tekstvak 8"/>
            <p:cNvSpPr txBox="1"/>
            <p:nvPr/>
          </p:nvSpPr>
          <p:spPr bwMode="auto">
            <a:xfrm>
              <a:off x="0" y="6148388"/>
              <a:ext cx="91440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buClr>
                  <a:schemeClr val="tx1"/>
                </a:buClr>
                <a:buSzPct val="120000"/>
                <a:defRPr/>
              </a:pPr>
              <a:r>
                <a:rPr lang="en-US" sz="1400" dirty="0"/>
                <a:t>www.ordina.nl</a:t>
              </a:r>
              <a:endParaRPr lang="nl-NL" sz="1400" dirty="0"/>
            </a:p>
          </p:txBody>
        </p:sp>
      </p:grpSp>
      <p:sp>
        <p:nvSpPr>
          <p:cNvPr id="8" name="Titel 1"/>
          <p:cNvSpPr txBox="1">
            <a:spLocks/>
          </p:cNvSpPr>
          <p:nvPr/>
        </p:nvSpPr>
        <p:spPr>
          <a:xfrm>
            <a:off x="2653603" y="2515473"/>
            <a:ext cx="6064216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Tx/>
              <a:buSzTx/>
            </a:pPr>
            <a:r>
              <a:rPr lang="en-US" sz="8000" kern="0" dirty="0">
                <a:solidFill>
                  <a:schemeClr val="tx2"/>
                </a:solidFill>
              </a:rPr>
              <a:t>Typescript</a:t>
            </a:r>
            <a:endParaRPr lang="nl-NL" sz="8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superset of ES6, en </a:t>
            </a:r>
            <a:r>
              <a:rPr lang="en-US" dirty="0" err="1"/>
              <a:t>deze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superset van ES5. </a:t>
            </a:r>
          </a:p>
          <a:p>
            <a:r>
              <a:rPr lang="nl-NL" b="1" dirty="0"/>
              <a:t>TypeScript  = ES6 + Types + Annotaties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16" y="3071658"/>
            <a:ext cx="2403430" cy="26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ffeeScript History&#10;• Created by Jeremy Ashkenas, who also created&#10;Backbone.js and Underscore.js.&#10;• First version relea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494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 User&#10;constructor (@id, @firstName, @lastName) -&gt;&#10;getId: -&gt;&#10;@id&#10;getFirstName: -&gt;&#10;@firstName&#10;setFirstName: (@firstNam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5" y="219636"/>
            <a:ext cx="8456177" cy="63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Voordelen </a:t>
            </a:r>
            <a:r>
              <a:rPr lang="nl-NL" dirty="0" err="1" smtClean="0"/>
              <a:t>TypeScript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Strongly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r>
              <a:rPr lang="nl-NL" dirty="0" smtClean="0"/>
              <a:t>Code </a:t>
            </a:r>
            <a:r>
              <a:rPr lang="nl-NL" dirty="0" err="1" smtClean="0"/>
              <a:t>completion</a:t>
            </a:r>
            <a:endParaRPr lang="nl-NL" dirty="0" smtClean="0"/>
          </a:p>
          <a:p>
            <a:r>
              <a:rPr lang="nl-NL" dirty="0" smtClean="0"/>
              <a:t>Duidelijke syntax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17D-4F3B-4AC8-A658-345C666EBD14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</a:t>
            </a:r>
            <a:r>
              <a:rPr lang="nl-NL" dirty="0" smtClean="0">
                <a:solidFill>
                  <a:srgbClr val="FFC000"/>
                </a:solidFill>
              </a:rPr>
              <a:t>oriëntatie </a:t>
            </a:r>
            <a:r>
              <a:rPr lang="nl-NL" dirty="0">
                <a:solidFill>
                  <a:srgbClr val="FFC000"/>
                </a:solidFill>
              </a:rPr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TypeScript kent classen en objecten</a:t>
            </a:r>
          </a:p>
          <a:p>
            <a:r>
              <a:rPr lang="nl-NL" dirty="0"/>
              <a:t>Inheritance</a:t>
            </a:r>
          </a:p>
          <a:p>
            <a:r>
              <a:rPr lang="nl-NL" dirty="0"/>
              <a:t>Interfaces</a:t>
            </a:r>
          </a:p>
          <a:p>
            <a:r>
              <a:rPr lang="nl-NL" dirty="0"/>
              <a:t>Generics</a:t>
            </a:r>
          </a:p>
          <a:p>
            <a:r>
              <a:rPr lang="nl-NL" dirty="0" smtClean="0"/>
              <a:t>Private/public</a:t>
            </a:r>
          </a:p>
          <a:p>
            <a:endParaRPr lang="nl-NL" dirty="0"/>
          </a:p>
          <a:p>
            <a:r>
              <a:rPr lang="nl-NL" dirty="0" smtClean="0"/>
              <a:t>En ook functioneel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r>
              <a:rPr lang="nl-NL" dirty="0" err="1" smtClean="0"/>
              <a:t>Lambda’s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Verder kent TypeScript modules.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3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489075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No hoisting, Block scoped instead of function scoped</a:t>
            </a:r>
          </a:p>
          <a:p>
            <a:pPr lvl="2" indent="-389457"/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pPr lvl="2" indent="-389457"/>
            <a:r>
              <a:rPr lang="en-US" dirty="0"/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956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 dirty="0"/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 dirty="0"/>
              <a:t>No need for “</a:t>
            </a:r>
            <a:r>
              <a:rPr lang="en-US" sz="2800" dirty="0" err="1"/>
              <a:t>var</a:t>
            </a:r>
            <a:r>
              <a:rPr lang="en-US" sz="2800" dirty="0"/>
              <a:t>” anymore</a:t>
            </a:r>
          </a:p>
        </p:txBody>
      </p:sp>
    </p:spTree>
    <p:extLst>
      <p:ext uri="{BB962C8B-B14F-4D97-AF65-F5344CB8AC3E}">
        <p14:creationId xmlns:p14="http://schemas.microsoft.com/office/powerpoint/2010/main" val="1505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0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3067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3067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1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4" name="Shape 113"/>
          <p:cNvSpPr>
            <a:spLocks noGrp="1"/>
          </p:cNvSpPr>
          <p:nvPr>
            <p:ph idx="1"/>
          </p:nvPr>
        </p:nvSpPr>
        <p:spPr>
          <a:xfrm>
            <a:off x="838200" y="1288473"/>
            <a:ext cx="10394373" cy="5174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>
              <a:buClr>
                <a:srgbClr val="99CF50"/>
              </a:buClr>
              <a:buFont typeface="Consolas"/>
              <a:buNone/>
            </a:pPr>
            <a:endParaRPr sz="2600" kern="0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4" indent="778914">
              <a:buClr>
                <a:srgbClr val="AEAEAE"/>
              </a:buClr>
              <a:buSzPct val="25000"/>
            </a:pP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600" i="1" kern="0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>
              <a:buClr>
                <a:srgbClr val="AEAEAE"/>
              </a:buClr>
              <a:buFont typeface="Helvetica Neue"/>
              <a:buNone/>
            </a:pPr>
            <a:endParaRPr sz="2600" i="1" kern="0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600" kern="0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600" i="1" kern="0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600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600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600" i="1" kern="0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Geschiedenis van JavaScript naar TypeScript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Boolean</a:t>
            </a:r>
            <a:endParaRPr lang="nl-NL" dirty="0"/>
          </a:p>
          <a:p>
            <a:pPr lvl="1"/>
            <a:r>
              <a:rPr lang="nl-NL" dirty="0" err="1" smtClean="0"/>
              <a:t>isDone</a:t>
            </a:r>
            <a:r>
              <a:rPr lang="nl-NL" dirty="0" smtClean="0"/>
              <a:t>: </a:t>
            </a:r>
            <a:r>
              <a:rPr lang="nl-NL" dirty="0" err="1" smtClean="0"/>
              <a:t>boolean</a:t>
            </a:r>
            <a:r>
              <a:rPr lang="nl-NL" dirty="0" smtClean="0"/>
              <a:t> = </a:t>
            </a:r>
            <a:r>
              <a:rPr lang="nl-NL" dirty="0" err="1" smtClean="0"/>
              <a:t>false</a:t>
            </a:r>
            <a:r>
              <a:rPr lang="nl-NL" dirty="0" smtClean="0"/>
              <a:t>;</a:t>
            </a:r>
          </a:p>
          <a:p>
            <a:r>
              <a:rPr lang="nl-NL" dirty="0" err="1" smtClean="0"/>
              <a:t>Number</a:t>
            </a:r>
            <a:endParaRPr lang="nl-NL" dirty="0" smtClean="0"/>
          </a:p>
          <a:p>
            <a:pPr lvl="1"/>
            <a:r>
              <a:rPr lang="en-US" dirty="0" smtClean="0"/>
              <a:t>decimal</a:t>
            </a:r>
            <a:r>
              <a:rPr lang="en-US" dirty="0"/>
              <a:t>: number = </a:t>
            </a:r>
            <a:r>
              <a:rPr lang="en-US" dirty="0" smtClean="0"/>
              <a:t>6;</a:t>
            </a:r>
          </a:p>
          <a:p>
            <a:pPr lvl="1"/>
            <a:r>
              <a:rPr lang="en-US" dirty="0" smtClean="0"/>
              <a:t>hex</a:t>
            </a:r>
            <a:r>
              <a:rPr lang="en-US" dirty="0"/>
              <a:t>: number = 0xf00d; </a:t>
            </a:r>
            <a:endParaRPr lang="en-US" b="1" dirty="0"/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inary</a:t>
            </a:r>
            <a:r>
              <a:rPr lang="en-US" dirty="0"/>
              <a:t>: number = 0b1010; </a:t>
            </a:r>
            <a:endParaRPr lang="en-US" dirty="0" smtClean="0"/>
          </a:p>
          <a:p>
            <a:pPr lvl="1"/>
            <a:r>
              <a:rPr lang="en-US" dirty="0" smtClean="0"/>
              <a:t>octal</a:t>
            </a:r>
            <a:r>
              <a:rPr lang="en-US" dirty="0"/>
              <a:t>: number = 0o744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nl-NL" dirty="0" err="1"/>
              <a:t>color</a:t>
            </a:r>
            <a:r>
              <a:rPr lang="nl-NL" dirty="0"/>
              <a:t>: string = "blue"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</a:t>
            </a:r>
            <a:r>
              <a:rPr lang="en-US" dirty="0"/>
              <a:t>: Array&lt;number&gt; = [1, 2, 3</a:t>
            </a:r>
            <a:r>
              <a:rPr lang="en-US" dirty="0" smtClean="0"/>
              <a:t>];</a:t>
            </a:r>
          </a:p>
          <a:p>
            <a:r>
              <a:rPr lang="nl-NL" dirty="0" err="1" smtClean="0"/>
              <a:t>Tuple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/>
              <a:t>let</a:t>
            </a:r>
            <a:r>
              <a:rPr lang="nl-NL" dirty="0"/>
              <a:t> x: [string, </a:t>
            </a:r>
            <a:r>
              <a:rPr lang="nl-NL" dirty="0" err="1"/>
              <a:t>number</a:t>
            </a:r>
            <a:r>
              <a:rPr lang="nl-NL" dirty="0" smtClean="0"/>
              <a:t>];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Voorbeeld : </a:t>
            </a:r>
            <a:r>
              <a:rPr lang="nl-NL" dirty="0"/>
              <a:t>x = ["</a:t>
            </a:r>
            <a:r>
              <a:rPr lang="nl-NL" dirty="0" err="1"/>
              <a:t>hello</a:t>
            </a:r>
            <a:r>
              <a:rPr lang="nl-NL" dirty="0"/>
              <a:t>", 10];</a:t>
            </a:r>
            <a:endParaRPr lang="nl-NL" dirty="0" smtClean="0"/>
          </a:p>
          <a:p>
            <a:r>
              <a:rPr lang="nl-NL" dirty="0" err="1" smtClean="0"/>
              <a:t>Enum</a:t>
            </a:r>
            <a:endParaRPr lang="nl-NL" dirty="0" smtClean="0"/>
          </a:p>
          <a:p>
            <a:pPr lvl="1"/>
            <a:r>
              <a:rPr lang="en-US" b="1" dirty="0" err="1"/>
              <a:t>enum</a:t>
            </a:r>
            <a:r>
              <a:rPr lang="en-US" dirty="0"/>
              <a:t> Color {Red, Green, Blue</a:t>
            </a:r>
            <a:r>
              <a:rPr lang="en-US" dirty="0" smtClean="0"/>
              <a:t>}; 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c: </a:t>
            </a:r>
            <a:r>
              <a:rPr lang="nl-NL" dirty="0" err="1"/>
              <a:t>Color</a:t>
            </a:r>
            <a:r>
              <a:rPr lang="nl-NL" dirty="0"/>
              <a:t> = </a:t>
            </a:r>
            <a:r>
              <a:rPr lang="nl-NL" dirty="0" err="1"/>
              <a:t>Color.Green</a:t>
            </a:r>
            <a:r>
              <a:rPr lang="nl-NL" dirty="0" smtClean="0"/>
              <a:t>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35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 (3)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Null</a:t>
            </a:r>
            <a:r>
              <a:rPr lang="nl-NL" dirty="0" smtClean="0"/>
              <a:t> , </a:t>
            </a:r>
            <a:r>
              <a:rPr lang="nl-NL" dirty="0" err="1" smtClean="0"/>
              <a:t>undefined</a:t>
            </a:r>
            <a:endParaRPr lang="nl-NL" dirty="0" smtClean="0"/>
          </a:p>
          <a:p>
            <a:r>
              <a:rPr lang="nl-NL" dirty="0" smtClean="0"/>
              <a:t>Never : </a:t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en-US" dirty="0"/>
              <a:t>// Function returning never must have unreachable end point </a:t>
            </a:r>
            <a:r>
              <a:rPr lang="en-US" dirty="0" smtClean="0"/>
              <a:t>	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b="1" dirty="0" err="1"/>
              <a:t>infiniteLoop</a:t>
            </a:r>
            <a:r>
              <a:rPr lang="en-US" dirty="0"/>
              <a:t>():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(true)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Array van classes kan ook bijvoorbeeld Array&lt;Person&gt;</a:t>
            </a:r>
          </a:p>
          <a:p>
            <a:r>
              <a:rPr lang="nl-NL" dirty="0" err="1" smtClean="0"/>
              <a:t>Array.sort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());</a:t>
            </a:r>
          </a:p>
          <a:p>
            <a:r>
              <a:rPr lang="nl-NL" dirty="0" err="1" smtClean="0"/>
              <a:t>Array.reduce</a:t>
            </a:r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())</a:t>
            </a:r>
          </a:p>
          <a:p>
            <a:r>
              <a:rPr lang="nl-NL" dirty="0" err="1" smtClean="0"/>
              <a:t>Array.slice</a:t>
            </a:r>
            <a:r>
              <a:rPr lang="nl-NL" dirty="0" smtClean="0"/>
              <a:t>()</a:t>
            </a:r>
          </a:p>
          <a:p>
            <a:endParaRPr lang="nl-NL" dirty="0"/>
          </a:p>
          <a:p>
            <a:r>
              <a:rPr lang="nl-NL" dirty="0" smtClean="0"/>
              <a:t>Als een Array direct wordt </a:t>
            </a:r>
            <a:r>
              <a:rPr lang="nl-NL" dirty="0" err="1" smtClean="0"/>
              <a:t>geïnitialiseerd</a:t>
            </a:r>
            <a:r>
              <a:rPr lang="nl-NL" dirty="0" smtClean="0"/>
              <a:t> dan wordt het best passende type gekozen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Arrays(2)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Let x=[0,1,2] zal een array van type </a:t>
            </a:r>
            <a:r>
              <a:rPr lang="nl-NL" dirty="0" err="1" smtClean="0"/>
              <a:t>number</a:t>
            </a:r>
            <a:r>
              <a:rPr lang="nl-NL" dirty="0" smtClean="0"/>
              <a:t> zijn</a:t>
            </a:r>
          </a:p>
          <a:p>
            <a:r>
              <a:rPr lang="en-US" b="1" dirty="0"/>
              <a:t>let</a:t>
            </a:r>
            <a:r>
              <a:rPr lang="en-US" dirty="0"/>
              <a:t> zoo: Animal[] = [</a:t>
            </a:r>
            <a:r>
              <a:rPr lang="en-US" b="1" dirty="0"/>
              <a:t>new</a:t>
            </a:r>
            <a:r>
              <a:rPr lang="en-US" dirty="0"/>
              <a:t> Rhino(), </a:t>
            </a:r>
            <a:r>
              <a:rPr lang="en-US" b="1" dirty="0"/>
              <a:t>new</a:t>
            </a:r>
            <a:r>
              <a:rPr lang="en-US" dirty="0"/>
              <a:t> Elephant(), </a:t>
            </a:r>
            <a:r>
              <a:rPr lang="en-US" b="1" dirty="0"/>
              <a:t>new</a:t>
            </a:r>
            <a:r>
              <a:rPr lang="en-US" dirty="0"/>
              <a:t> Snake</a:t>
            </a:r>
            <a:r>
              <a:rPr lang="en-US" dirty="0" smtClean="0"/>
              <a:t>()]; </a:t>
            </a:r>
            <a:br>
              <a:rPr lang="en-US" dirty="0" smtClean="0"/>
            </a:b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omdat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strict </a:t>
            </a:r>
            <a:r>
              <a:rPr lang="en-US" dirty="0" err="1" smtClean="0"/>
              <a:t>gezien</a:t>
            </a:r>
            <a:r>
              <a:rPr lang="en-US" dirty="0" smtClean="0"/>
              <a:t> </a:t>
            </a:r>
            <a:r>
              <a:rPr lang="en-US" dirty="0" err="1" smtClean="0"/>
              <a:t>nergens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6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b" anchorCtr="0">
            <a:noAutofit/>
          </a:bodyPr>
          <a:lstStyle/>
          <a:p>
            <a:r>
              <a:rPr lang="en-US" sz="6933"/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2800"/>
              <a:t>lambda’s, anonymous inner classes</a:t>
            </a:r>
          </a:p>
        </p:txBody>
      </p:sp>
    </p:spTree>
    <p:extLst>
      <p:ext uri="{BB962C8B-B14F-4D97-AF65-F5344CB8AC3E}">
        <p14:creationId xmlns:p14="http://schemas.microsoft.com/office/powerpoint/2010/main" val="39144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5" name="Shape 125"/>
          <p:cNvSpPr/>
          <p:nvPr/>
        </p:nvSpPr>
        <p:spPr>
          <a:xfrm>
            <a:off x="296571" y="2303165"/>
            <a:ext cx="11185291" cy="1571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1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Arrow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myAdd</a:t>
            </a:r>
            <a:r>
              <a:rPr lang="en-US" dirty="0"/>
              <a:t>: (x: number, y: number</a:t>
            </a:r>
            <a:r>
              <a:rPr lang="en-US" dirty="0" smtClean="0"/>
              <a:t>)=&gt;</a:t>
            </a:r>
            <a:br>
              <a:rPr lang="en-US" dirty="0" smtClean="0"/>
            </a:br>
            <a:r>
              <a:rPr lang="en-US" dirty="0" smtClean="0"/>
              <a:t>	number </a:t>
            </a:r>
            <a:r>
              <a:rPr lang="en-US" dirty="0"/>
              <a:t>= </a:t>
            </a:r>
            <a:r>
              <a:rPr lang="en-US" b="1" dirty="0"/>
              <a:t>function</a:t>
            </a:r>
            <a:r>
              <a:rPr lang="en-US" dirty="0"/>
              <a:t>(x: number, y: number): </a:t>
            </a:r>
            <a:r>
              <a:rPr lang="en-US" b="1" dirty="0"/>
              <a:t>number</a:t>
            </a:r>
            <a:r>
              <a:rPr lang="en-US" dirty="0"/>
              <a:t> 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x+y</a:t>
            </a:r>
            <a:r>
              <a:rPr lang="en-US" dirty="0"/>
              <a:t>;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smartPhones.map</a:t>
            </a:r>
            <a:r>
              <a:rPr lang="en-US" dirty="0" smtClean="0"/>
              <a:t>(</a:t>
            </a:r>
            <a:r>
              <a:rPr lang="en-US" dirty="0" err="1" smtClean="0"/>
              <a:t>smartPhone</a:t>
            </a:r>
            <a:r>
              <a:rPr lang="en-US" dirty="0"/>
              <a:t>=&gt;</a:t>
            </a:r>
            <a:r>
              <a:rPr lang="en-US" dirty="0" err="1" smtClean="0"/>
              <a:t>smartPhone.price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smartPhones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nl-NL" altLang="nl-N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Functions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Named function</a:t>
            </a:r>
          </a:p>
          <a:p>
            <a:pPr marL="0" indent="0">
              <a:buNone/>
            </a:pPr>
            <a:r>
              <a:rPr lang="en-US" dirty="0"/>
              <a:t>function add(x, y) {</a:t>
            </a:r>
          </a:p>
          <a:p>
            <a:pPr marL="0" indent="0">
              <a:buNone/>
            </a:pPr>
            <a:r>
              <a:rPr lang="en-US" dirty="0"/>
              <a:t>    return x +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Anonymous function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myAdd</a:t>
            </a:r>
            <a:r>
              <a:rPr lang="en-US" dirty="0"/>
              <a:t> = function(x, y) { return </a:t>
            </a:r>
            <a:r>
              <a:rPr lang="en-US" dirty="0" err="1"/>
              <a:t>x+y</a:t>
            </a:r>
            <a:r>
              <a:rPr lang="en-US" dirty="0"/>
              <a:t>; 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70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&amp; </a:t>
            </a:r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Netscape / </a:t>
            </a:r>
            <a:r>
              <a:rPr lang="en-US" dirty="0" smtClean="0"/>
              <a:t>Brendan </a:t>
            </a:r>
            <a:r>
              <a:rPr lang="en-US" dirty="0" err="1"/>
              <a:t>Eich</a:t>
            </a:r>
            <a:endParaRPr lang="en-US" dirty="0"/>
          </a:p>
          <a:p>
            <a:r>
              <a:rPr lang="en-US" dirty="0"/>
              <a:t>1995</a:t>
            </a:r>
          </a:p>
          <a:p>
            <a:r>
              <a:rPr lang="en-US" dirty="0"/>
              <a:t>September - </a:t>
            </a:r>
            <a:r>
              <a:rPr lang="en-US" dirty="0" err="1"/>
              <a:t>LiveScript</a:t>
            </a:r>
            <a:endParaRPr lang="en-US" dirty="0"/>
          </a:p>
          <a:p>
            <a:r>
              <a:rPr lang="en-US" dirty="0"/>
              <a:t>December - JavaScript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4" name="Shape 194"/>
          <p:cNvSpPr/>
          <p:nvPr/>
        </p:nvSpPr>
        <p:spPr>
          <a:xfrm>
            <a:off x="342900" y="1389351"/>
            <a:ext cx="11097491" cy="5385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3067" kern="0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1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0" name="Shape 200"/>
          <p:cNvSpPr/>
          <p:nvPr/>
        </p:nvSpPr>
        <p:spPr>
          <a:xfrm>
            <a:off x="604266" y="1415615"/>
            <a:ext cx="10898470" cy="4761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3067" kern="0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67" kern="0" dirty="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67" kern="0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067" kern="0" dirty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1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Interfaces</a:t>
            </a:r>
            <a:endParaRPr lang="nl-N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4227" y="1955094"/>
            <a:ext cx="697338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 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(point: Point){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1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nl-NL" altLang="nl-NL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1" i="0" u="none" strike="noStrike" cap="none" normalizeH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printPoint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nl-NL" altLang="nl-N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nl-NL" altLang="nl-NL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Implementing</a:t>
            </a:r>
            <a:r>
              <a:rPr lang="nl-NL" dirty="0" smtClean="0"/>
              <a:t>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b="1" dirty="0" smtClean="0"/>
              <a:t>class</a:t>
            </a:r>
            <a:r>
              <a:rPr lang="nl-NL" dirty="0" smtClean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b="1" dirty="0" err="1"/>
              <a:t>implements</a:t>
            </a:r>
            <a:r>
              <a:rPr lang="nl-NL" dirty="0"/>
              <a:t> </a:t>
            </a:r>
            <a:r>
              <a:rPr lang="nl-NL" dirty="0" err="1"/>
              <a:t>ClockInterface</a:t>
            </a:r>
            <a:r>
              <a:rPr lang="nl-NL" dirty="0"/>
              <a:t>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currentTime</a:t>
            </a:r>
            <a:r>
              <a:rPr lang="nl-NL" dirty="0"/>
              <a:t>: Date;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setTime</a:t>
            </a:r>
            <a:r>
              <a:rPr lang="nl-NL" dirty="0" smtClean="0"/>
              <a:t>(d</a:t>
            </a:r>
            <a:r>
              <a:rPr lang="nl-NL" dirty="0"/>
              <a:t>: Date)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	</a:t>
            </a:r>
            <a:r>
              <a:rPr lang="nl-NL" b="1" dirty="0" err="1" smtClean="0"/>
              <a:t>this</a:t>
            </a:r>
            <a:r>
              <a:rPr lang="nl-NL" dirty="0" err="1" smtClean="0"/>
              <a:t>.currentTime</a:t>
            </a:r>
            <a:r>
              <a:rPr lang="nl-NL" dirty="0" smtClean="0"/>
              <a:t> </a:t>
            </a:r>
            <a:r>
              <a:rPr lang="nl-NL" dirty="0"/>
              <a:t>= d; }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b="1" dirty="0" err="1" smtClean="0"/>
              <a:t>constructor</a:t>
            </a:r>
            <a:r>
              <a:rPr lang="nl-NL" dirty="0" smtClean="0"/>
              <a:t>(h</a:t>
            </a:r>
            <a:r>
              <a:rPr lang="nl-NL" dirty="0"/>
              <a:t>: </a:t>
            </a:r>
            <a:r>
              <a:rPr lang="nl-NL" dirty="0" err="1"/>
              <a:t>number</a:t>
            </a:r>
            <a:r>
              <a:rPr lang="nl-NL" dirty="0"/>
              <a:t>, m: </a:t>
            </a:r>
            <a:r>
              <a:rPr lang="nl-NL" dirty="0" err="1"/>
              <a:t>number</a:t>
            </a:r>
            <a:r>
              <a:rPr lang="nl-NL" dirty="0"/>
              <a:t>) { }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Object oriëntatie : </a:t>
            </a:r>
            <a:r>
              <a:rPr lang="nl-NL" dirty="0">
                <a:solidFill>
                  <a:srgbClr val="C00000"/>
                </a:solidFill>
              </a:rPr>
              <a:t>Generics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34</a:t>
            </a:fld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29" y="2046333"/>
            <a:ext cx="8113242" cy="19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types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Intersection</a:t>
            </a:r>
            <a:r>
              <a:rPr lang="nl-NL" dirty="0" smtClean="0"/>
              <a:t> types</a:t>
            </a:r>
          </a:p>
          <a:p>
            <a:r>
              <a:rPr lang="nl-NL" dirty="0" smtClean="0"/>
              <a:t>Union types</a:t>
            </a:r>
          </a:p>
          <a:p>
            <a:r>
              <a:rPr lang="nl-NL" dirty="0" err="1" smtClean="0"/>
              <a:t>Instance</a:t>
            </a:r>
            <a:r>
              <a:rPr lang="nl-NL" dirty="0" smtClean="0"/>
              <a:t> 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4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-9525"/>
            <a:ext cx="8524875" cy="68675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982690" y="93517"/>
            <a:ext cx="28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Intersection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368136"/>
            <a:ext cx="8467725" cy="40386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907482" y="1368136"/>
            <a:ext cx="210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Union</a:t>
            </a:r>
            <a:endParaRPr lang="nl-N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3004" y="417610"/>
            <a:ext cx="10798146" cy="6064109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interface</a:t>
            </a:r>
            <a:r>
              <a:rPr lang="nl-NL" dirty="0"/>
              <a:t> Bird 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err="1" smtClean="0"/>
              <a:t>fly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br>
              <a:rPr lang="nl-NL" dirty="0"/>
            </a:b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smtClean="0"/>
              <a:t>interface</a:t>
            </a:r>
            <a:r>
              <a:rPr lang="nl-NL" dirty="0" smtClean="0"/>
              <a:t> Fish </a:t>
            </a:r>
            <a:r>
              <a:rPr lang="nl-NL" dirty="0"/>
              <a:t>{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swim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layEggs</a:t>
            </a:r>
            <a:r>
              <a:rPr lang="nl-NL" dirty="0"/>
              <a:t>();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} </a:t>
            </a:r>
          </a:p>
          <a:p>
            <a:pPr marL="0" indent="0">
              <a:buNone/>
            </a:pPr>
            <a:r>
              <a:rPr lang="nl-NL" b="1" dirty="0" err="1" smtClean="0"/>
              <a:t>function</a:t>
            </a:r>
            <a:r>
              <a:rPr lang="nl-NL" dirty="0" smtClean="0"/>
              <a:t> </a:t>
            </a:r>
            <a:r>
              <a:rPr lang="nl-NL" b="1" dirty="0" err="1"/>
              <a:t>getSmallPet</a:t>
            </a:r>
            <a:r>
              <a:rPr lang="nl-NL" dirty="0"/>
              <a:t>(): </a:t>
            </a:r>
            <a:r>
              <a:rPr lang="nl-NL" b="1" dirty="0"/>
              <a:t>Fish</a:t>
            </a:r>
            <a:r>
              <a:rPr lang="nl-NL" dirty="0"/>
              <a:t> | </a:t>
            </a:r>
            <a:r>
              <a:rPr lang="nl-NL" b="1" dirty="0"/>
              <a:t>Bird</a:t>
            </a:r>
            <a:r>
              <a:rPr lang="nl-NL" dirty="0"/>
              <a:t> { // ... } </a:t>
            </a:r>
            <a:endParaRPr lang="nl-NL" dirty="0" smtClean="0"/>
          </a:p>
          <a:p>
            <a:pPr marL="0" indent="0">
              <a:buNone/>
            </a:pPr>
            <a:r>
              <a:rPr lang="nl-NL" b="1" dirty="0"/>
              <a:t>	</a:t>
            </a:r>
            <a:r>
              <a:rPr lang="nl-NL" b="1" dirty="0" smtClean="0"/>
              <a:t>let</a:t>
            </a:r>
            <a:r>
              <a:rPr lang="nl-NL" dirty="0" smtClean="0"/>
              <a:t> </a:t>
            </a:r>
            <a:r>
              <a:rPr lang="nl-NL" dirty="0"/>
              <a:t>pet = </a:t>
            </a:r>
            <a:r>
              <a:rPr lang="nl-NL" dirty="0" err="1"/>
              <a:t>getSmallPet</a:t>
            </a:r>
            <a:r>
              <a:rPr lang="nl-NL" dirty="0"/>
              <a:t>();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pet.layEggs</a:t>
            </a:r>
            <a:r>
              <a:rPr lang="nl-NL" dirty="0"/>
              <a:t>(); // okay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pet.swim</a:t>
            </a:r>
            <a:r>
              <a:rPr lang="nl-NL" dirty="0"/>
              <a:t>(); //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45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EcmaScript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Netscape asked </a:t>
            </a:r>
            <a:r>
              <a:rPr lang="en-US" dirty="0" err="1"/>
              <a:t>Ecma</a:t>
            </a:r>
            <a:r>
              <a:rPr lang="en-US" dirty="0"/>
              <a:t> International to create specification</a:t>
            </a:r>
          </a:p>
          <a:p>
            <a:r>
              <a:rPr lang="en-US" dirty="0"/>
              <a:t>Started in 1996, first release in 1997</a:t>
            </a:r>
          </a:p>
          <a:p>
            <a:r>
              <a:rPr lang="en-US" dirty="0"/>
              <a:t>First version of ECMAScript was based on JavaScript</a:t>
            </a:r>
          </a:p>
          <a:p>
            <a:r>
              <a:rPr lang="en-US" dirty="0"/>
              <a:t>All implementations are based on ECMAScript</a:t>
            </a:r>
          </a:p>
          <a:p>
            <a:r>
              <a:rPr lang="en-US" dirty="0"/>
              <a:t>Only defines Core of the language</a:t>
            </a:r>
          </a:p>
          <a:p>
            <a:r>
              <a:rPr lang="en-US" dirty="0"/>
              <a:t>DOM is maintained by W3C</a:t>
            </a:r>
          </a:p>
        </p:txBody>
      </p:sp>
    </p:spTree>
    <p:extLst>
      <p:ext uri="{BB962C8B-B14F-4D97-AF65-F5344CB8AC3E}">
        <p14:creationId xmlns:p14="http://schemas.microsoft.com/office/powerpoint/2010/main" val="40415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Iterators</a:t>
            </a:r>
            <a:r>
              <a:rPr lang="nl-NL" dirty="0" smtClean="0"/>
              <a:t> verschil tussen in en 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let list = [4, 5, 6];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in list) {</a:t>
            </a:r>
          </a:p>
          <a:p>
            <a:pPr marL="0" indent="0">
              <a:buNone/>
            </a:pPr>
            <a:r>
              <a:rPr lang="nl-NL" dirty="0"/>
              <a:t>   console.log(i); // "0", "1", "2",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(let i of list) {</a:t>
            </a:r>
          </a:p>
          <a:p>
            <a:pPr marL="0" indent="0">
              <a:buNone/>
            </a:pPr>
            <a:r>
              <a:rPr lang="nl-NL" dirty="0"/>
              <a:t>   console.log(i); // "4", "5", "6"</a:t>
            </a:r>
          </a:p>
          <a:p>
            <a:pPr marL="0" indent="0">
              <a:buNone/>
            </a:pP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8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forEach</a:t>
            </a:r>
            <a:r>
              <a:rPr lang="nl-NL" dirty="0" smtClean="0"/>
              <a:t> </a:t>
            </a:r>
            <a:r>
              <a:rPr lang="nl-NL" dirty="0" err="1" smtClean="0"/>
              <a:t>iterator</a:t>
            </a:r>
            <a:r>
              <a:rPr lang="nl-NL" dirty="0" smtClean="0"/>
              <a:t> </a:t>
            </a:r>
            <a:r>
              <a:rPr lang="nl-NL" dirty="0" err="1" smtClean="0"/>
              <a:t>icm</a:t>
            </a:r>
            <a:r>
              <a:rPr lang="nl-NL" dirty="0" smtClean="0"/>
              <a:t> </a:t>
            </a:r>
            <a:r>
              <a:rPr lang="nl-NL" dirty="0" err="1" smtClean="0"/>
              <a:t>arrow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Arrays hebben ook een </a:t>
            </a:r>
            <a:r>
              <a:rPr lang="nl-NL" dirty="0" err="1" smtClean="0"/>
              <a:t>forEach</a:t>
            </a:r>
            <a:r>
              <a:rPr lang="nl-NL" dirty="0" smtClean="0"/>
              <a:t> hiermee kan over de lijst worden geïtereerd.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items.forEach</a:t>
            </a:r>
            <a:r>
              <a:rPr lang="nl-NL" dirty="0" smtClean="0"/>
              <a:t>(item </a:t>
            </a:r>
            <a:r>
              <a:rPr lang="nl-NL" dirty="0"/>
              <a:t>=&gt; console.log(item));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4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het woord export ergens anders te gebruiken (buiten de module/file) bijvoorbeeld export class Person</a:t>
            </a:r>
          </a:p>
          <a:p>
            <a:r>
              <a:rPr lang="nl-NL" dirty="0" smtClean="0"/>
              <a:t>Dit kan ook met een wildcard alles binnen een file wordt geëxporteerd, bijvoorbeeld </a:t>
            </a:r>
            <a:r>
              <a:rPr lang="nl-NL" b="1" dirty="0"/>
              <a:t>export</a:t>
            </a:r>
            <a:r>
              <a:rPr lang="nl-NL" dirty="0"/>
              <a:t> * </a:t>
            </a:r>
            <a:r>
              <a:rPr lang="nl-NL" dirty="0" err="1"/>
              <a:t>from</a:t>
            </a:r>
            <a:r>
              <a:rPr lang="nl-NL" dirty="0"/>
              <a:t> "./</a:t>
            </a:r>
            <a:r>
              <a:rPr lang="nl-NL" dirty="0" err="1"/>
              <a:t>StringValidator</a:t>
            </a:r>
            <a:r>
              <a:rPr lang="nl-NL" dirty="0" smtClean="0"/>
              <a:t>";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 paden (</a:t>
            </a:r>
            <a:r>
              <a:rPr lang="nl-NL" dirty="0" err="1" smtClean="0"/>
              <a:t>imports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import Entry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/>
              <a:t>"./</a:t>
            </a:r>
            <a:r>
              <a:rPr lang="nl-NL" dirty="0" err="1"/>
              <a:t>components</a:t>
            </a:r>
            <a:r>
              <a:rPr lang="nl-NL" dirty="0"/>
              <a:t>/Entry</a:t>
            </a:r>
            <a:r>
              <a:rPr lang="nl-NL" dirty="0" smtClean="0"/>
              <a:t>";</a:t>
            </a:r>
          </a:p>
          <a:p>
            <a:endParaRPr lang="nl-NL" dirty="0"/>
          </a:p>
          <a:p>
            <a:r>
              <a:rPr lang="nl-NL" dirty="0" smtClean="0"/>
              <a:t>Hiermee kan Entry dan gebruikt worden in deze TypeScript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4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met Angular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{ Component } </a:t>
            </a:r>
            <a:r>
              <a:rPr lang="nl-NL" dirty="0" err="1"/>
              <a:t>from</a:t>
            </a:r>
            <a:r>
              <a:rPr lang="nl-NL" dirty="0"/>
              <a:t> '@</a:t>
            </a:r>
            <a:r>
              <a:rPr lang="nl-NL" dirty="0" err="1" smtClean="0"/>
              <a:t>angular</a:t>
            </a:r>
            <a:r>
              <a:rPr lang="nl-NL" dirty="0" smtClean="0"/>
              <a:t>/</a:t>
            </a:r>
            <a:r>
              <a:rPr lang="nl-NL" dirty="0" err="1" smtClean="0"/>
              <a:t>core</a:t>
            </a:r>
            <a:r>
              <a:rPr lang="nl-NL" dirty="0" smtClean="0"/>
              <a:t>}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@</a:t>
            </a:r>
            <a:r>
              <a:rPr lang="nl-NL" dirty="0"/>
              <a:t>Component({ 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</a:t>
            </a:r>
            <a:r>
              <a:rPr lang="nl-NL" dirty="0" err="1" smtClean="0"/>
              <a:t>selector</a:t>
            </a:r>
            <a:r>
              <a:rPr lang="nl-NL" dirty="0"/>
              <a:t>: '</a:t>
            </a:r>
            <a:r>
              <a:rPr lang="nl-NL" dirty="0" err="1"/>
              <a:t>bookstore</a:t>
            </a:r>
            <a:r>
              <a:rPr lang="nl-NL" dirty="0"/>
              <a:t>',  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template</a:t>
            </a:r>
            <a:r>
              <a:rPr lang="nl-NL" dirty="0"/>
              <a:t>: ``,  </a:t>
            </a:r>
            <a:r>
              <a:rPr lang="nl-NL" dirty="0" err="1"/>
              <a:t>templateUrl</a:t>
            </a:r>
            <a:r>
              <a:rPr lang="nl-NL" dirty="0"/>
              <a:t>: '../app/app.template.html'})</a:t>
            </a:r>
          </a:p>
        </p:txBody>
      </p:sp>
    </p:spTree>
    <p:extLst>
      <p:ext uri="{BB962C8B-B14F-4D97-AF65-F5344CB8AC3E}">
        <p14:creationId xmlns:p14="http://schemas.microsoft.com/office/powerpoint/2010/main" val="7250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Bijvoorbeeld @</a:t>
            </a:r>
            <a:r>
              <a:rPr lang="nl-NL" dirty="0" err="1"/>
              <a:t>i</a:t>
            </a:r>
            <a:r>
              <a:rPr lang="nl-NL" dirty="0" err="1" smtClean="0"/>
              <a:t>nject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class </a:t>
            </a:r>
            <a:r>
              <a:rPr lang="nl-NL" dirty="0" err="1"/>
              <a:t>LoginService</a:t>
            </a:r>
            <a:r>
              <a:rPr lang="nl-NL" dirty="0"/>
              <a:t> {</a:t>
            </a:r>
          </a:p>
          <a:p>
            <a:pPr marL="0" indent="0">
              <a:buNone/>
            </a:pPr>
            <a:r>
              <a:rPr lang="nl-NL" dirty="0"/>
              <a:t>  @</a:t>
            </a:r>
            <a:r>
              <a:rPr lang="nl-NL" dirty="0" err="1"/>
              <a:t>inject</a:t>
            </a:r>
            <a:r>
              <a:rPr lang="nl-NL" dirty="0"/>
              <a:t>('</a:t>
            </a:r>
            <a:r>
              <a:rPr lang="nl-NL" dirty="0" err="1"/>
              <a:t>UserModel</a:t>
            </a:r>
            <a:r>
              <a:rPr lang="nl-NL" dirty="0"/>
              <a:t>')</a:t>
            </a:r>
          </a:p>
          <a:p>
            <a:pPr marL="0" indent="0">
              <a:buNone/>
            </a:pPr>
            <a:r>
              <a:rPr lang="nl-NL" dirty="0"/>
              <a:t>  </a:t>
            </a:r>
            <a:r>
              <a:rPr lang="nl-NL" dirty="0" err="1"/>
              <a:t>userModel</a:t>
            </a:r>
            <a:r>
              <a:rPr lang="nl-NL" dirty="0"/>
              <a:t> : </a:t>
            </a:r>
            <a:r>
              <a:rPr lang="nl-NL" dirty="0" err="1"/>
              <a:t>UserModel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08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Can be compared to Java’s “Future” class</a:t>
            </a:r>
          </a:p>
          <a:p>
            <a:pPr indent="-389457"/>
            <a:r>
              <a:rPr lang="en-US" dirty="0"/>
              <a:t>Handy for handling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lvl="2" indent="-389457"/>
            <a:r>
              <a:rPr lang="en-US" dirty="0"/>
              <a:t>Helps escaping callback </a:t>
            </a:r>
            <a:r>
              <a:rPr lang="en-US" dirty="0" smtClean="0"/>
              <a:t>hell</a:t>
            </a:r>
          </a:p>
          <a:p>
            <a:pPr indent="-389457"/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maar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  <a:solidFill>
            <a:schemeClr val="tx1"/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218" name="Shape 218"/>
          <p:cNvSpPr/>
          <p:nvPr/>
        </p:nvSpPr>
        <p:spPr>
          <a:xfrm>
            <a:off x="1230000" y="2132571"/>
            <a:ext cx="8584400" cy="2696799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67" kern="0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3067" kern="0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3067" kern="0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 dirty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762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r>
              <a:rPr lang="en-US"/>
              <a:t>Promises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5755" y="1378816"/>
            <a:ext cx="11687536" cy="4907684"/>
          </a:xfrm>
          <a:solidFill>
            <a:schemeClr val="tx1"/>
          </a:solidFill>
        </p:spPr>
        <p:txBody>
          <a:bodyPr/>
          <a:lstStyle/>
          <a:p>
            <a:endParaRPr lang="nl-NL"/>
          </a:p>
        </p:txBody>
      </p:sp>
      <p:sp>
        <p:nvSpPr>
          <p:cNvPr id="236" name="Shape 236"/>
          <p:cNvSpPr/>
          <p:nvPr/>
        </p:nvSpPr>
        <p:spPr>
          <a:xfrm>
            <a:off x="95755" y="1893092"/>
            <a:ext cx="12326000" cy="3072000"/>
          </a:xfrm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3067" kern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>
              <a:buClr>
                <a:srgbClr val="F8F8F8"/>
              </a:buClr>
              <a:buFont typeface="Consolas"/>
              <a:buNone/>
            </a:pPr>
            <a:endParaRPr sz="3067" kern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3067" ker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67" u="sng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67" kern="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3067" ker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  <p:extLst>
      <p:ext uri="{BB962C8B-B14F-4D97-AF65-F5344CB8AC3E}">
        <p14:creationId xmlns:p14="http://schemas.microsoft.com/office/powerpoint/2010/main" val="9771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beschikbaar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Er zijn heel veel </a:t>
            </a:r>
            <a:r>
              <a:rPr lang="nl-NL" dirty="0" err="1" smtClean="0"/>
              <a:t>libraries</a:t>
            </a:r>
            <a:r>
              <a:rPr lang="nl-NL" dirty="0" smtClean="0"/>
              <a:t> beschikbaar onder ander voor </a:t>
            </a:r>
            <a:r>
              <a:rPr lang="nl-NL" dirty="0" err="1" smtClean="0"/>
              <a:t>MongoDB</a:t>
            </a:r>
            <a:r>
              <a:rPr lang="nl-NL" dirty="0" smtClean="0"/>
              <a:t>, HTTP, Dependency Injection etc.</a:t>
            </a:r>
          </a:p>
          <a:p>
            <a:endParaRPr lang="nl-NL" dirty="0"/>
          </a:p>
          <a:p>
            <a:r>
              <a:rPr lang="nl-NL" dirty="0" smtClean="0"/>
              <a:t>Vindbaar op </a:t>
            </a:r>
            <a:r>
              <a:rPr lang="nl-NL" dirty="0" err="1" smtClean="0"/>
              <a:t>github</a:t>
            </a:r>
            <a:r>
              <a:rPr lang="nl-NL" dirty="0" smtClean="0"/>
              <a:t> https</a:t>
            </a:r>
            <a:r>
              <a:rPr lang="nl-NL" dirty="0"/>
              <a:t>://github.com/DefinitelyTyped/DefinitelyTyped</a:t>
            </a:r>
          </a:p>
        </p:txBody>
      </p:sp>
    </p:spTree>
    <p:extLst>
      <p:ext uri="{BB962C8B-B14F-4D97-AF65-F5344CB8AC3E}">
        <p14:creationId xmlns:p14="http://schemas.microsoft.com/office/powerpoint/2010/main" val="17386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TypeScript voor het eerst gepubliceerd in </a:t>
            </a:r>
            <a:r>
              <a:rPr lang="nl-NL" dirty="0" smtClean="0"/>
              <a:t>2012</a:t>
            </a:r>
          </a:p>
          <a:p>
            <a:r>
              <a:rPr lang="nl-NL" dirty="0" smtClean="0"/>
              <a:t>Anders </a:t>
            </a:r>
            <a:r>
              <a:rPr lang="nl-NL" dirty="0" err="1" smtClean="0"/>
              <a:t>Hejlberg</a:t>
            </a:r>
            <a:r>
              <a:rPr lang="nl-NL" dirty="0" smtClean="0"/>
              <a:t>, de lead architect van C# en </a:t>
            </a:r>
            <a:r>
              <a:rPr lang="nl-NL" dirty="0" err="1" smtClean="0"/>
              <a:t>creator</a:t>
            </a:r>
            <a:r>
              <a:rPr lang="nl-NL" dirty="0" smtClean="0"/>
              <a:t> van Delphi en Turbo Pascal , heeft gewerkt aan de ontwikkeling van TypeScript</a:t>
            </a:r>
          </a:p>
          <a:p>
            <a:r>
              <a:rPr lang="nl-NL" dirty="0" smtClean="0"/>
              <a:t>Kent zijn oorsprong in de tekortkomingen van JavaScript om large-</a:t>
            </a:r>
            <a:r>
              <a:rPr lang="nl-NL" dirty="0" err="1" smtClean="0"/>
              <a:t>scale</a:t>
            </a:r>
            <a:r>
              <a:rPr lang="nl-NL" dirty="0" smtClean="0"/>
              <a:t> applicaties zowel bij Microsoft als zijn externe klanten</a:t>
            </a:r>
          </a:p>
          <a:p>
            <a:r>
              <a:rPr lang="nl-NL" dirty="0" err="1" smtClean="0"/>
              <a:t>Typescript</a:t>
            </a:r>
            <a:r>
              <a:rPr lang="nl-NL" dirty="0" smtClean="0"/>
              <a:t> is een </a:t>
            </a:r>
            <a:r>
              <a:rPr lang="nl-NL" dirty="0" err="1" smtClean="0"/>
              <a:t>superset</a:t>
            </a:r>
            <a:r>
              <a:rPr lang="nl-NL" dirty="0" smtClean="0"/>
              <a:t> van JavaScript daarom zijn </a:t>
            </a:r>
            <a:r>
              <a:rPr lang="nl-NL" dirty="0" err="1" smtClean="0"/>
              <a:t>Tbestaande</a:t>
            </a:r>
            <a:r>
              <a:rPr lang="nl-NL" dirty="0" smtClean="0"/>
              <a:t> JavaScript programma’s zijn ook geldige TypeScript programma’s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1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 middel van </a:t>
            </a:r>
            <a:r>
              <a:rPr lang="nl-NL" dirty="0" err="1" smtClean="0"/>
              <a:t>tsUnit</a:t>
            </a:r>
            <a:endParaRPr lang="nl-NL" dirty="0" smtClean="0"/>
          </a:p>
          <a:p>
            <a:r>
              <a:rPr lang="nl-NL" dirty="0" smtClean="0"/>
              <a:t>Nog niet breed ondersteund project gemaakt door 1 persoon</a:t>
            </a:r>
          </a:p>
          <a:p>
            <a:r>
              <a:rPr lang="nl-NL" dirty="0"/>
              <a:t>https://github.com/Steve-Fenton/tsUnit</a:t>
            </a:r>
          </a:p>
        </p:txBody>
      </p:sp>
    </p:spTree>
    <p:extLst>
      <p:ext uri="{BB962C8B-B14F-4D97-AF65-F5344CB8AC3E}">
        <p14:creationId xmlns:p14="http://schemas.microsoft.com/office/powerpoint/2010/main" val="1710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6" y="623454"/>
            <a:ext cx="9118185" cy="51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Documentatie: </a:t>
            </a:r>
            <a:r>
              <a:rPr lang="nl-NL" dirty="0">
                <a:hlinkClick r:id="rId2"/>
              </a:rPr>
              <a:t>http://www.typescriptlang.org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dirty="0" smtClean="0"/>
              <a:t>Git</a:t>
            </a:r>
            <a:r>
              <a:rPr lang="nl-NL" dirty="0"/>
              <a:t>: https://github.com/EelcoMuller/TypeScriptWorkshop.git</a:t>
            </a:r>
          </a:p>
        </p:txBody>
      </p:sp>
    </p:spTree>
    <p:extLst>
      <p:ext uri="{BB962C8B-B14F-4D97-AF65-F5344CB8AC3E}">
        <p14:creationId xmlns:p14="http://schemas.microsoft.com/office/powerpoint/2010/main" val="728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Scope en </a:t>
            </a:r>
            <a:r>
              <a:rPr lang="nl-NL" dirty="0" err="1" smtClean="0"/>
              <a:t>this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4" name="Shape 2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43667" tIns="43667" rIns="43667" bIns="43667" anchor="ctr" anchorCtr="0">
            <a:noAutofit/>
          </a:bodyPr>
          <a:lstStyle/>
          <a:p>
            <a:pPr indent="-389457">
              <a:spcBef>
                <a:spcPts val="0"/>
              </a:spcBef>
            </a:pPr>
            <a:r>
              <a:rPr lang="en-US" dirty="0"/>
              <a:t>Java </a:t>
            </a:r>
            <a:r>
              <a:rPr lang="en-US" dirty="0" err="1" smtClean="0"/>
              <a:t>heeftblock</a:t>
            </a:r>
            <a:r>
              <a:rPr lang="en-US" dirty="0" smtClean="0"/>
              <a:t>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JavaScript </a:t>
            </a:r>
            <a:r>
              <a:rPr lang="en-US" dirty="0" smtClean="0"/>
              <a:t>heft function-level </a:t>
            </a:r>
            <a:r>
              <a:rPr lang="en-US" dirty="0"/>
              <a:t>scoping</a:t>
            </a:r>
          </a:p>
          <a:p>
            <a:pPr indent="-389457"/>
            <a:r>
              <a:rPr lang="en-US" dirty="0"/>
              <a:t>Variables assigned in a function are not visible outside</a:t>
            </a:r>
          </a:p>
          <a:p>
            <a:pPr indent="-389457"/>
            <a:r>
              <a:rPr lang="en-US" dirty="0"/>
              <a:t>A variable defined </a:t>
            </a:r>
            <a:r>
              <a:rPr lang="en-US" b="1" dirty="0"/>
              <a:t>anywhere</a:t>
            </a:r>
            <a:r>
              <a:rPr lang="en-US" dirty="0"/>
              <a:t> in a function is visible </a:t>
            </a:r>
            <a:r>
              <a:rPr lang="en-US" b="1" dirty="0"/>
              <a:t>everywhere</a:t>
            </a:r>
            <a:r>
              <a:rPr lang="en-US" dirty="0"/>
              <a:t> within the </a:t>
            </a:r>
            <a:r>
              <a:rPr lang="en-US" dirty="0" smtClean="0"/>
              <a:t>function</a:t>
            </a:r>
          </a:p>
          <a:p>
            <a:pPr indent="-389457"/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impact op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function Person(first, last, age, eyecolor) {</a:t>
            </a:r>
            <a:br>
              <a:rPr lang="nl-NL"/>
            </a:br>
            <a:r>
              <a:rPr lang="nl-NL"/>
              <a:t>    this.firstName = first;</a:t>
            </a:r>
            <a:br>
              <a:rPr lang="nl-NL"/>
            </a:br>
            <a:r>
              <a:rPr lang="nl-NL"/>
              <a:t>    this.lastName = last;</a:t>
            </a:r>
            <a:br>
              <a:rPr lang="nl-NL"/>
            </a:br>
            <a:r>
              <a:rPr lang="nl-NL"/>
              <a:t>    this.age = age;</a:t>
            </a:r>
            <a:br>
              <a:rPr lang="nl-NL"/>
            </a:br>
            <a:r>
              <a:rPr lang="nl-NL"/>
              <a:t>    this.eyeColor = eyecolor;</a:t>
            </a:r>
            <a:br>
              <a:rPr lang="nl-NL"/>
            </a:br>
            <a:r>
              <a:rPr lang="nl-NL"/>
              <a:t>}</a:t>
            </a:r>
            <a:br>
              <a:rPr lang="nl-NL"/>
            </a:br>
            <a:r>
              <a:rPr lang="nl-NL"/>
              <a:t>Person.prototype.name = function() {</a:t>
            </a:r>
            <a:br>
              <a:rPr lang="nl-NL"/>
            </a:br>
            <a:r>
              <a:rPr lang="nl-NL"/>
              <a:t>    return this.firstName + " " + this.lastName;</a:t>
            </a:r>
            <a:br>
              <a:rPr lang="nl-NL"/>
            </a:br>
            <a:r>
              <a:rPr lang="nl-NL"/>
              <a:t>};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ypeScript has many features for you to use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63" y="973570"/>
            <a:ext cx="7213555" cy="54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1032</Words>
  <Application>Microsoft Office PowerPoint</Application>
  <PresentationFormat>Breedbeeld</PresentationFormat>
  <Paragraphs>234</Paragraphs>
  <Slides>52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Helvetica Neue</vt:lpstr>
      <vt:lpstr>Kantoorthema</vt:lpstr>
      <vt:lpstr>Vooraf</vt:lpstr>
      <vt:lpstr>Geschiedenis van JavaScript naar TypeScript</vt:lpstr>
      <vt:lpstr>Javascript</vt:lpstr>
      <vt:lpstr>EcmaScript</vt:lpstr>
      <vt:lpstr>TypeScript</vt:lpstr>
      <vt:lpstr>JavaScript</vt:lpstr>
      <vt:lpstr>Scope</vt:lpstr>
      <vt:lpstr>Prototype</vt:lpstr>
      <vt:lpstr>PowerPoint-presentatie</vt:lpstr>
      <vt:lpstr>PowerPoint-presentatie</vt:lpstr>
      <vt:lpstr>TypeScript</vt:lpstr>
      <vt:lpstr>PowerPoint-presentatie</vt:lpstr>
      <vt:lpstr>PowerPoint-presentatie</vt:lpstr>
      <vt:lpstr>Voordelen TypeScript</vt:lpstr>
      <vt:lpstr>Object oriëntatie TypeScript</vt:lpstr>
      <vt:lpstr>Variables</vt:lpstr>
      <vt:lpstr>Variables</vt:lpstr>
      <vt:lpstr>Example</vt:lpstr>
      <vt:lpstr>Example</vt:lpstr>
      <vt:lpstr>Types</vt:lpstr>
      <vt:lpstr>Types(2)</vt:lpstr>
      <vt:lpstr>Types (3)</vt:lpstr>
      <vt:lpstr>Arrays</vt:lpstr>
      <vt:lpstr>Arrays(2)</vt:lpstr>
      <vt:lpstr>Arrow functions</vt:lpstr>
      <vt:lpstr>Arrow functions</vt:lpstr>
      <vt:lpstr>Arrow function</vt:lpstr>
      <vt:lpstr>Functions</vt:lpstr>
      <vt:lpstr>Classes &amp; Inheritance</vt:lpstr>
      <vt:lpstr>Classes</vt:lpstr>
      <vt:lpstr>Classes</vt:lpstr>
      <vt:lpstr>Interfaces</vt:lpstr>
      <vt:lpstr>Implementing interfaces</vt:lpstr>
      <vt:lpstr>Object oriëntatie : Generics</vt:lpstr>
      <vt:lpstr>Advanced types</vt:lpstr>
      <vt:lpstr>PowerPoint-presentatie</vt:lpstr>
      <vt:lpstr>PowerPoint-presentatie</vt:lpstr>
      <vt:lpstr>PowerPoint-presentatie</vt:lpstr>
      <vt:lpstr>Iterators</vt:lpstr>
      <vt:lpstr>Iterators verschil tussen in en of</vt:lpstr>
      <vt:lpstr>forEach iterator icm arrow function</vt:lpstr>
      <vt:lpstr>Modules</vt:lpstr>
      <vt:lpstr>Referentie paden (imports)</vt:lpstr>
      <vt:lpstr>Voorbeeld met Angular</vt:lpstr>
      <vt:lpstr>Annotaties</vt:lpstr>
      <vt:lpstr>Promises</vt:lpstr>
      <vt:lpstr>Promises</vt:lpstr>
      <vt:lpstr>Promises</vt:lpstr>
      <vt:lpstr>Libraries beschikbaar</vt:lpstr>
      <vt:lpstr>Unit testing</vt:lpstr>
      <vt:lpstr>PowerPoint-presentatie</vt:lpstr>
      <vt:lpstr>Opdrachten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Muller, Eelco</dc:creator>
  <cp:lastModifiedBy>Muller, Eelco</cp:lastModifiedBy>
  <cp:revision>62</cp:revision>
  <dcterms:created xsi:type="dcterms:W3CDTF">2016-10-28T08:40:38Z</dcterms:created>
  <dcterms:modified xsi:type="dcterms:W3CDTF">2017-01-06T11:19:21Z</dcterms:modified>
</cp:coreProperties>
</file>