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7"/>
    <p:sldId id="257" r:id="rId58"/>
    <p:sldId id="258" r:id="rId59"/>
    <p:sldId id="259" r:id="rId60"/>
    <p:sldId id="260" r:id="rId61"/>
    <p:sldId id="261" r:id="rId6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Red Hat Display" charset="1" panose="02010503040201060303"/>
      <p:regular r:id="rId16"/>
    </p:embeddedFont>
    <p:embeddedFont>
      <p:font typeface="Red Hat Display Bold" charset="1" panose="02010803040201060303"/>
      <p:regular r:id="rId17"/>
    </p:embeddedFont>
    <p:embeddedFont>
      <p:font typeface="Red Hat Display Italics" charset="1" panose="020105030402010D0303"/>
      <p:regular r:id="rId18"/>
    </p:embeddedFont>
    <p:embeddedFont>
      <p:font typeface="Red Hat Display Bold Italics" charset="1" panose="020108030402010D0303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  <p:embeddedFont>
      <p:font typeface="Open Sauce" charset="1" panose="00000500000000000000"/>
      <p:regular r:id="rId26"/>
    </p:embeddedFont>
    <p:embeddedFont>
      <p:font typeface="Open Sauce Bold" charset="1" panose="00000800000000000000"/>
      <p:regular r:id="rId27"/>
    </p:embeddedFont>
    <p:embeddedFont>
      <p:font typeface="Open Sauce Italics" charset="1" panose="00000500000000000000"/>
      <p:regular r:id="rId28"/>
    </p:embeddedFont>
    <p:embeddedFont>
      <p:font typeface="Open Sauce Bold Italics" charset="1" panose="00000800000000000000"/>
      <p:regular r:id="rId29"/>
    </p:embeddedFont>
    <p:embeddedFont>
      <p:font typeface="Open Sauce Light" charset="1" panose="00000400000000000000"/>
      <p:regular r:id="rId30"/>
    </p:embeddedFont>
    <p:embeddedFont>
      <p:font typeface="Open Sauce Light Italics" charset="1" panose="00000400000000000000"/>
      <p:regular r:id="rId31"/>
    </p:embeddedFont>
    <p:embeddedFont>
      <p:font typeface="Open Sauce Medium" charset="1" panose="00000600000000000000"/>
      <p:regular r:id="rId32"/>
    </p:embeddedFont>
    <p:embeddedFont>
      <p:font typeface="Open Sauce Medium Italics" charset="1" panose="00000600000000000000"/>
      <p:regular r:id="rId33"/>
    </p:embeddedFont>
    <p:embeddedFont>
      <p:font typeface="Open Sauce Semi-Bold" charset="1" panose="00000700000000000000"/>
      <p:regular r:id="rId34"/>
    </p:embeddedFont>
    <p:embeddedFont>
      <p:font typeface="Open Sauce Semi-Bold Italics" charset="1" panose="00000700000000000000"/>
      <p:regular r:id="rId35"/>
    </p:embeddedFont>
    <p:embeddedFont>
      <p:font typeface="Open Sauce Heavy" charset="1" panose="00000A00000000000000"/>
      <p:regular r:id="rId36"/>
    </p:embeddedFont>
    <p:embeddedFont>
      <p:font typeface="Open Sauce Heavy Italics" charset="1" panose="00000A00000000000000"/>
      <p:regular r:id="rId37"/>
    </p:embeddedFont>
    <p:embeddedFont>
      <p:font typeface="Open Sans" charset="1" panose="020B0606030504020204"/>
      <p:regular r:id="rId38"/>
    </p:embeddedFont>
    <p:embeddedFont>
      <p:font typeface="Open Sans Bold" charset="1" panose="020B0806030504020204"/>
      <p:regular r:id="rId39"/>
    </p:embeddedFont>
    <p:embeddedFont>
      <p:font typeface="Open Sans Italics" charset="1" panose="020B0606030504020204"/>
      <p:regular r:id="rId40"/>
    </p:embeddedFont>
    <p:embeddedFont>
      <p:font typeface="Open Sans Bold Italics" charset="1" panose="020B0806030504020204"/>
      <p:regular r:id="rId41"/>
    </p:embeddedFont>
    <p:embeddedFont>
      <p:font typeface="Open Sans Light" charset="1" panose="020B0306030504020204"/>
      <p:regular r:id="rId42"/>
    </p:embeddedFont>
    <p:embeddedFont>
      <p:font typeface="Open Sans Light Italics" charset="1" panose="020B0306030504020204"/>
      <p:regular r:id="rId43"/>
    </p:embeddedFont>
    <p:embeddedFont>
      <p:font typeface="Open Sans Ultra-Bold" charset="1" panose="00000000000000000000"/>
      <p:regular r:id="rId44"/>
    </p:embeddedFont>
    <p:embeddedFont>
      <p:font typeface="Open Sans Ultra-Bold Italics" charset="1" panose="00000000000000000000"/>
      <p:regular r:id="rId45"/>
    </p:embeddedFont>
    <p:embeddedFont>
      <p:font typeface="Titillium Web" charset="1" panose="00000500000000000000"/>
      <p:regular r:id="rId46"/>
    </p:embeddedFont>
    <p:embeddedFont>
      <p:font typeface="Titillium Web Bold" charset="1" panose="00000800000000000000"/>
      <p:regular r:id="rId47"/>
    </p:embeddedFont>
    <p:embeddedFont>
      <p:font typeface="Titillium Web Italics" charset="1" panose="00000500000000000000"/>
      <p:regular r:id="rId48"/>
    </p:embeddedFont>
    <p:embeddedFont>
      <p:font typeface="Titillium Web Bold Italics" charset="1" panose="00000800000000000000"/>
      <p:regular r:id="rId49"/>
    </p:embeddedFont>
    <p:embeddedFont>
      <p:font typeface="Titillium Web Thin" charset="1" panose="00000300000000000000"/>
      <p:regular r:id="rId50"/>
    </p:embeddedFont>
    <p:embeddedFont>
      <p:font typeface="Titillium Web Thin Italics" charset="1" panose="00000300000000000000"/>
      <p:regular r:id="rId51"/>
    </p:embeddedFont>
    <p:embeddedFont>
      <p:font typeface="Titillium Web Light" charset="1" panose="00000400000000000000"/>
      <p:regular r:id="rId52"/>
    </p:embeddedFont>
    <p:embeddedFont>
      <p:font typeface="Titillium Web Light Italics" charset="1" panose="00000400000000000000"/>
      <p:regular r:id="rId53"/>
    </p:embeddedFont>
    <p:embeddedFont>
      <p:font typeface="Titillium Web Semi-Bold" charset="1" panose="00000700000000000000"/>
      <p:regular r:id="rId54"/>
    </p:embeddedFont>
    <p:embeddedFont>
      <p:font typeface="Titillium Web Semi-Bold Italics" charset="1" panose="00000700000000000000"/>
      <p:regular r:id="rId55"/>
    </p:embeddedFont>
    <p:embeddedFont>
      <p:font typeface="Titillium Web Heavy" charset="1" panose="00000A0000000000000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57" Target="slides/slide1.xml" Type="http://schemas.openxmlformats.org/officeDocument/2006/relationships/slide"/><Relationship Id="rId58" Target="slides/slide2.xml" Type="http://schemas.openxmlformats.org/officeDocument/2006/relationships/slide"/><Relationship Id="rId59" Target="slides/slide3.xml" Type="http://schemas.openxmlformats.org/officeDocument/2006/relationships/slide"/><Relationship Id="rId6" Target="fonts/font6.fntdata" Type="http://schemas.openxmlformats.org/officeDocument/2006/relationships/font"/><Relationship Id="rId60" Target="slides/slide4.xml" Type="http://schemas.openxmlformats.org/officeDocument/2006/relationships/slide"/><Relationship Id="rId61" Target="slides/slide5.xml" Type="http://schemas.openxmlformats.org/officeDocument/2006/relationships/slide"/><Relationship Id="rId62" Target="slides/slide6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19404" y="2973831"/>
            <a:ext cx="12057353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MAPING THE UNMAPPED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05029" y="6933773"/>
            <a:ext cx="10951206" cy="200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Presented by:</a:t>
            </a:r>
          </a:p>
          <a:p>
            <a:pPr algn="r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Nischal Baral</a:t>
            </a:r>
          </a:p>
          <a:p>
            <a:pPr algn="r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Prashant Manandhar</a:t>
            </a:r>
          </a:p>
          <a:p>
            <a:pPr algn="r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Samir Wagle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841277" y="618612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72953" y="1085850"/>
            <a:ext cx="6142093" cy="103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204">
                <a:solidFill>
                  <a:srgbClr val="000000"/>
                </a:solidFill>
                <a:latin typeface="Open Sauce Heavy"/>
              </a:rPr>
              <a:t>Introduction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05298"/>
            <a:ext cx="16230600" cy="575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sz="4065">
                <a:solidFill>
                  <a:srgbClr val="000000"/>
                </a:solidFill>
                <a:latin typeface="Open Sans Bold"/>
              </a:rPr>
              <a:t>Close your eyes and imagine a world where every individual, every place, has a unique digital identifier. Now open them, as we present a solution to turn this vision into a tangible reality.</a:t>
            </a:r>
          </a:p>
          <a:p>
            <a:pPr algn="ctr">
              <a:lnSpc>
                <a:spcPts val="5692"/>
              </a:lnSpc>
            </a:pPr>
          </a:p>
          <a:p>
            <a:pPr algn="ctr">
              <a:lnSpc>
                <a:spcPts val="5692"/>
              </a:lnSpc>
            </a:pPr>
            <a:r>
              <a:rPr lang="en-US" sz="4065">
                <a:solidFill>
                  <a:srgbClr val="000000"/>
                </a:solidFill>
                <a:latin typeface="Open Sans Bold"/>
              </a:rPr>
              <a:t>The digital age has illuminated the disparity in addressing across the globe. Our presentation introduces a geospatial hashing algorithm intends to address this problem based on Nepal's context and geography.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8457502" y="-885592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3333729" y="4077472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6"/>
                </a:lnTo>
                <a:lnTo>
                  <a:pt x="0" y="12419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104005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3684" y="1152525"/>
            <a:ext cx="15481910" cy="103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7200">
                <a:solidFill>
                  <a:srgbClr val="000000"/>
                </a:solidFill>
                <a:latin typeface="Open Sauce Heavy"/>
              </a:rPr>
              <a:t>Addressing The Unaddressed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225" y="2558359"/>
            <a:ext cx="16221075" cy="568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97"/>
              </a:lnSpc>
            </a:pPr>
          </a:p>
          <a:p>
            <a:pPr marL="878712" indent="-439356" lvl="1">
              <a:lnSpc>
                <a:spcPts val="5697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Open Sans Bold"/>
              </a:rPr>
              <a:t>With the increase in urbanization, the need to check the location is a need for different professions</a:t>
            </a:r>
          </a:p>
          <a:p>
            <a:pPr marL="878712" indent="-439356" lvl="1">
              <a:lnSpc>
                <a:spcPts val="5697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Open Sans Bold"/>
              </a:rPr>
              <a:t>Despite multiple attempts, a reliable and easy way to map the features is a need</a:t>
            </a:r>
          </a:p>
          <a:p>
            <a:pPr marL="878712" indent="-439356" lvl="1">
              <a:lnSpc>
                <a:spcPts val="5697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Open Sans Bold"/>
              </a:rPr>
              <a:t>With the digitalization of the governance, the need to map each building with a code is a must</a:t>
            </a:r>
          </a:p>
          <a:p>
            <a:pPr marL="878712" indent="-439356" lvl="1">
              <a:lnSpc>
                <a:spcPts val="5697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Open Sans Bold"/>
              </a:rPr>
              <a:t>We came up with this 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62724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563658" y="40169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72985" y="3986188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WORK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18624" y="5683646"/>
            <a:ext cx="3454553" cy="221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</a:pPr>
            <a:r>
              <a:rPr lang="en-US" sz="2168" spc="212">
                <a:solidFill>
                  <a:srgbClr val="FFFBFB"/>
                </a:solidFill>
                <a:latin typeface="DM Sans"/>
              </a:rPr>
              <a:t>Provide a conventional way to help locate the mapped location with ease. </a:t>
            </a:r>
          </a:p>
          <a:p>
            <a:pPr algn="ctr">
              <a:lnSpc>
                <a:spcPts val="2992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7510238" y="5683646"/>
            <a:ext cx="3267525" cy="193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1"/>
              </a:lnSpc>
            </a:pPr>
            <a:r>
              <a:rPr lang="en-US" sz="1899" spc="186">
                <a:solidFill>
                  <a:srgbClr val="FFFBFB"/>
                </a:solidFill>
                <a:latin typeface="DM Sans"/>
              </a:rPr>
              <a:t>Bridges the gap by converting geographical coordinates into unique, easy-to-communicate addresses.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13660" y="5683646"/>
            <a:ext cx="3271721" cy="1900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32" spc="218">
                <a:solidFill>
                  <a:srgbClr val="FFFBFB"/>
                </a:solidFill>
                <a:latin typeface="DM Sans"/>
              </a:rPr>
              <a:t>A geospatial hashing algorithm designed to provide concise yet accurate addresses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3869363" y="898927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284541" y="-3992360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1501" y="502349"/>
            <a:ext cx="1542916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</a:pPr>
            <a:r>
              <a:rPr lang="en-US" sz="7200">
                <a:solidFill>
                  <a:srgbClr val="1E1E1E"/>
                </a:solidFill>
                <a:latin typeface="Red Hat Display Bold"/>
              </a:rPr>
              <a:t>How Our Hashing Algorithm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6275" y="7655727"/>
            <a:ext cx="143112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E1E1E"/>
                </a:solidFill>
                <a:latin typeface="Canva Sans Bold"/>
              </a:rPr>
              <a:t>Example: 011-BNP-CHARDOBATO-ad-Bf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94851" y="3139473"/>
            <a:ext cx="15634580" cy="4092995"/>
            <a:chOff x="0" y="0"/>
            <a:chExt cx="45019366" cy="117856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019367" cy="11785674"/>
            </a:xfrm>
            <a:custGeom>
              <a:avLst/>
              <a:gdLst/>
              <a:ahLst/>
              <a:cxnLst/>
              <a:rect r="r" b="b" t="t" l="l"/>
              <a:pathLst>
                <a:path h="11785674" w="45019367">
                  <a:moveTo>
                    <a:pt x="0" y="0"/>
                  </a:moveTo>
                  <a:lnTo>
                    <a:pt x="0" y="11785674"/>
                  </a:lnTo>
                  <a:lnTo>
                    <a:pt x="45019367" y="11785674"/>
                  </a:lnTo>
                  <a:lnTo>
                    <a:pt x="45019367" y="0"/>
                  </a:lnTo>
                  <a:lnTo>
                    <a:pt x="0" y="0"/>
                  </a:lnTo>
                  <a:moveTo>
                    <a:pt x="44958406" y="11724714"/>
                  </a:moveTo>
                  <a:lnTo>
                    <a:pt x="59690" y="11724714"/>
                  </a:lnTo>
                  <a:lnTo>
                    <a:pt x="59690" y="59690"/>
                  </a:lnTo>
                  <a:lnTo>
                    <a:pt x="44958406" y="59690"/>
                  </a:lnTo>
                  <a:lnTo>
                    <a:pt x="44958406" y="11724714"/>
                  </a:lnTo>
                </a:path>
              </a:pathLst>
            </a:custGeom>
            <a:solidFill>
              <a:srgbClr val="F88046"/>
            </a:solidFill>
          </p:spPr>
        </p:sp>
      </p:grpSp>
      <p:sp>
        <p:nvSpPr>
          <p:cNvPr name="AutoShape 8" id="8"/>
          <p:cNvSpPr/>
          <p:nvPr/>
        </p:nvSpPr>
        <p:spPr>
          <a:xfrm flipH="true" flipV="true">
            <a:off x="9184700" y="3139473"/>
            <a:ext cx="27441" cy="4092995"/>
          </a:xfrm>
          <a:prstGeom prst="line">
            <a:avLst/>
          </a:prstGeom>
          <a:ln cap="rnd" w="19050">
            <a:solidFill>
              <a:srgbClr val="F880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99987" y="4060406"/>
            <a:ext cx="15667708" cy="38822"/>
          </a:xfrm>
          <a:prstGeom prst="line">
            <a:avLst/>
          </a:prstGeom>
          <a:ln cap="rnd" w="19050">
            <a:solidFill>
              <a:srgbClr val="F880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4678365" y="3128471"/>
            <a:ext cx="2297" cy="4093068"/>
          </a:xfrm>
          <a:prstGeom prst="line">
            <a:avLst/>
          </a:prstGeom>
          <a:ln cap="rnd" w="19050">
            <a:solidFill>
              <a:srgbClr val="F880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3139918" y="3128550"/>
            <a:ext cx="0" cy="4093068"/>
          </a:xfrm>
          <a:prstGeom prst="line">
            <a:avLst/>
          </a:prstGeom>
          <a:ln cap="rnd" w="19050">
            <a:solidFill>
              <a:srgbClr val="F880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740912" y="4382930"/>
            <a:ext cx="3260383" cy="218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011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XXX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XXX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XXX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4336" y="4382930"/>
            <a:ext cx="3260383" cy="218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BNP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XXX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XXX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XXX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68190" y="4382930"/>
            <a:ext cx="3260383" cy="1870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ad-Bf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80551" y="3393386"/>
            <a:ext cx="3260383" cy="33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11"/>
              </a:lnSpc>
              <a:spcBef>
                <a:spcPct val="0"/>
              </a:spcBef>
            </a:pPr>
            <a:r>
              <a:rPr lang="en-US" sz="1936">
                <a:solidFill>
                  <a:srgbClr val="1E1E1E"/>
                </a:solidFill>
                <a:latin typeface="Red Hat Display Bold"/>
              </a:rPr>
              <a:t>District Number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06819" y="3221615"/>
            <a:ext cx="3352973" cy="67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12"/>
              </a:lnSpc>
              <a:spcBef>
                <a:spcPct val="0"/>
              </a:spcBef>
            </a:pPr>
            <a:r>
              <a:rPr lang="en-US" sz="1937">
                <a:solidFill>
                  <a:srgbClr val="1E1E1E"/>
                </a:solidFill>
                <a:latin typeface="Red Hat Display Bold"/>
              </a:rPr>
              <a:t>Metro, Sub Metro, Municipality, R.Municipality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51263" y="3402911"/>
            <a:ext cx="3260383" cy="36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164">
                <a:solidFill>
                  <a:srgbClr val="1E1E1E"/>
                </a:solidFill>
                <a:latin typeface="Red Hat Display Bold"/>
              </a:rPr>
              <a:t>Nearest Landmark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68190" y="3269240"/>
            <a:ext cx="3260383" cy="74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0"/>
              </a:lnSpc>
            </a:pPr>
            <a:r>
              <a:rPr lang="en-US" sz="2164">
                <a:solidFill>
                  <a:srgbClr val="1E1E1E"/>
                </a:solidFill>
                <a:latin typeface="Red Hat Display Bold"/>
              </a:rPr>
              <a:t>Algorithm Code</a:t>
            </a:r>
          </a:p>
          <a:p>
            <a:pPr algn="ctr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164">
                <a:solidFill>
                  <a:srgbClr val="1E1E1E"/>
                </a:solidFill>
                <a:latin typeface="Red Hat Display Bold"/>
              </a:rPr>
              <a:t>(BASE64 ENCODED 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55685" y="4382930"/>
            <a:ext cx="3260383" cy="29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1E1E1E"/>
                </a:solidFill>
                <a:latin typeface="Titillium Web"/>
              </a:rPr>
              <a:t>CHARDOBATO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0297" y="2605323"/>
            <a:ext cx="7256267" cy="48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LETS MOVE TO THE DEMO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3557149" y="6722522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3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3" y="3564478"/>
                </a:lnTo>
                <a:lnTo>
                  <a:pt x="1188159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DAFsdtnH5J8</dc:identifier>
  <dcterms:modified xsi:type="dcterms:W3CDTF">2011-08-01T06:04:30Z</dcterms:modified>
  <cp:revision>1</cp:revision>
  <dc:title>Cream Green Clean Vintage Minimalist Teacher Planner Presentation</dc:title>
</cp:coreProperties>
</file>