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58" r:id="rId4"/>
    <p:sldId id="261" r:id="rId5"/>
    <p:sldId id="267" r:id="rId6"/>
    <p:sldId id="260" r:id="rId7"/>
    <p:sldId id="262" r:id="rId8"/>
    <p:sldId id="268" r:id="rId9"/>
    <p:sldId id="269" r:id="rId10"/>
    <p:sldId id="270" r:id="rId11"/>
    <p:sldId id="266"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6" autoAdjust="0"/>
    <p:restoredTop sz="94660"/>
  </p:normalViewPr>
  <p:slideViewPr>
    <p:cSldViewPr>
      <p:cViewPr varScale="1">
        <p:scale>
          <a:sx n="110" d="100"/>
          <a:sy n="110" d="100"/>
        </p:scale>
        <p:origin x="171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BB7057-D928-4C07-A4AD-AD812FAAEEC3}" type="datetimeFigureOut">
              <a:rPr lang="en-IN" smtClean="0"/>
              <a:pPr/>
              <a:t>30-11-2017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F5C254-8E12-4E92-BE08-89FC5D8C6054}" type="slidenum">
              <a:rPr lang="en-IN" smtClean="0"/>
              <a:pPr/>
              <a:t>‹#›</a:t>
            </a:fld>
            <a:endParaRPr lang="en-IN"/>
          </a:p>
        </p:txBody>
      </p:sp>
    </p:spTree>
    <p:extLst>
      <p:ext uri="{BB962C8B-B14F-4D97-AF65-F5344CB8AC3E}">
        <p14:creationId xmlns:p14="http://schemas.microsoft.com/office/powerpoint/2010/main" val="226671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F5C254-8E12-4E92-BE08-89FC5D8C6054}" type="slidenum">
              <a:rPr lang="en-IN" smtClean="0"/>
              <a:pPr/>
              <a:t>2</a:t>
            </a:fld>
            <a:endParaRPr lang="en-IN"/>
          </a:p>
        </p:txBody>
      </p:sp>
    </p:spTree>
    <p:extLst>
      <p:ext uri="{BB962C8B-B14F-4D97-AF65-F5344CB8AC3E}">
        <p14:creationId xmlns:p14="http://schemas.microsoft.com/office/powerpoint/2010/main" val="2479316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pPr/>
              <a:t>13</a:t>
            </a:fld>
            <a:endParaRPr lang="en-IN"/>
          </a:p>
        </p:txBody>
      </p:sp>
    </p:spTree>
    <p:extLst>
      <p:ext uri="{BB962C8B-B14F-4D97-AF65-F5344CB8AC3E}">
        <p14:creationId xmlns:p14="http://schemas.microsoft.com/office/powerpoint/2010/main" val="247931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pPr/>
              <a:t>3</a:t>
            </a:fld>
            <a:endParaRPr lang="en-IN"/>
          </a:p>
        </p:txBody>
      </p:sp>
    </p:spTree>
    <p:extLst>
      <p:ext uri="{BB962C8B-B14F-4D97-AF65-F5344CB8AC3E}">
        <p14:creationId xmlns:p14="http://schemas.microsoft.com/office/powerpoint/2010/main" val="247931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pPr/>
              <a:t>4</a:t>
            </a:fld>
            <a:endParaRPr lang="en-IN"/>
          </a:p>
        </p:txBody>
      </p:sp>
    </p:spTree>
    <p:extLst>
      <p:ext uri="{BB962C8B-B14F-4D97-AF65-F5344CB8AC3E}">
        <p14:creationId xmlns:p14="http://schemas.microsoft.com/office/powerpoint/2010/main" val="247931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F5C254-8E12-4E92-BE08-89FC5D8C6054}" type="slidenum">
              <a:rPr lang="en-IN" smtClean="0"/>
              <a:pPr/>
              <a:t>6</a:t>
            </a:fld>
            <a:endParaRPr lang="en-IN"/>
          </a:p>
        </p:txBody>
      </p:sp>
    </p:spTree>
    <p:extLst>
      <p:ext uri="{BB962C8B-B14F-4D97-AF65-F5344CB8AC3E}">
        <p14:creationId xmlns:p14="http://schemas.microsoft.com/office/powerpoint/2010/main" val="247931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pPr/>
              <a:t>7</a:t>
            </a:fld>
            <a:endParaRPr lang="en-IN"/>
          </a:p>
        </p:txBody>
      </p:sp>
    </p:spTree>
    <p:extLst>
      <p:ext uri="{BB962C8B-B14F-4D97-AF65-F5344CB8AC3E}">
        <p14:creationId xmlns:p14="http://schemas.microsoft.com/office/powerpoint/2010/main" val="2479316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pPr/>
              <a:t>8</a:t>
            </a:fld>
            <a:endParaRPr lang="en-IN"/>
          </a:p>
        </p:txBody>
      </p:sp>
    </p:spTree>
    <p:extLst>
      <p:ext uri="{BB962C8B-B14F-4D97-AF65-F5344CB8AC3E}">
        <p14:creationId xmlns:p14="http://schemas.microsoft.com/office/powerpoint/2010/main" val="2433769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pPr/>
              <a:t>9</a:t>
            </a:fld>
            <a:endParaRPr lang="en-IN"/>
          </a:p>
        </p:txBody>
      </p:sp>
    </p:spTree>
    <p:extLst>
      <p:ext uri="{BB962C8B-B14F-4D97-AF65-F5344CB8AC3E}">
        <p14:creationId xmlns:p14="http://schemas.microsoft.com/office/powerpoint/2010/main" val="4005992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pPr/>
              <a:t>10</a:t>
            </a:fld>
            <a:endParaRPr lang="en-IN"/>
          </a:p>
        </p:txBody>
      </p:sp>
    </p:spTree>
    <p:extLst>
      <p:ext uri="{BB962C8B-B14F-4D97-AF65-F5344CB8AC3E}">
        <p14:creationId xmlns:p14="http://schemas.microsoft.com/office/powerpoint/2010/main" val="456968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pPr/>
              <a:t>12</a:t>
            </a:fld>
            <a:endParaRPr lang="en-IN"/>
          </a:p>
        </p:txBody>
      </p:sp>
    </p:spTree>
    <p:extLst>
      <p:ext uri="{BB962C8B-B14F-4D97-AF65-F5344CB8AC3E}">
        <p14:creationId xmlns:p14="http://schemas.microsoft.com/office/powerpoint/2010/main" val="247931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4F13479-897D-464A-995E-16ED1FDB3764}" type="datetime1">
              <a:rPr lang="en-US" smtClean="0"/>
              <a:t>11/30/2017</a:t>
            </a:fld>
            <a:endParaRPr lang="en-US"/>
          </a:p>
        </p:txBody>
      </p:sp>
      <p:sp>
        <p:nvSpPr>
          <p:cNvPr id="5" name="Footer Placeholder 4"/>
          <p:cNvSpPr>
            <a:spLocks noGrp="1"/>
          </p:cNvSpPr>
          <p:nvPr>
            <p:ph type="ftr" sz="quarter" idx="11"/>
          </p:nvPr>
        </p:nvSpPr>
        <p:spPr/>
        <p:txBody>
          <a:bodyPr/>
          <a:lstStyle/>
          <a:p>
            <a:r>
              <a:rPr lang="en-US"/>
              <a:t>Autonomous Lane following and tracking of RC car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4CBE2-C59C-4CD9-AC2C-ACE4835AB3F0}" type="datetime1">
              <a:rPr lang="en-US" smtClean="0"/>
              <a:t>11/30/2017</a:t>
            </a:fld>
            <a:endParaRPr lang="en-US"/>
          </a:p>
        </p:txBody>
      </p:sp>
      <p:sp>
        <p:nvSpPr>
          <p:cNvPr id="5" name="Footer Placeholder 4"/>
          <p:cNvSpPr>
            <a:spLocks noGrp="1"/>
          </p:cNvSpPr>
          <p:nvPr>
            <p:ph type="ftr" sz="quarter" idx="11"/>
          </p:nvPr>
        </p:nvSpPr>
        <p:spPr/>
        <p:txBody>
          <a:bodyPr/>
          <a:lstStyle/>
          <a:p>
            <a:r>
              <a:rPr lang="en-US"/>
              <a:t>Autonomous Lane following and tracking of RC car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A5115F-6D43-4652-B806-293A5B1BFBC2}" type="datetime1">
              <a:rPr lang="en-US" smtClean="0"/>
              <a:t>11/30/2017</a:t>
            </a:fld>
            <a:endParaRPr lang="en-US"/>
          </a:p>
        </p:txBody>
      </p:sp>
      <p:sp>
        <p:nvSpPr>
          <p:cNvPr id="5" name="Footer Placeholder 4"/>
          <p:cNvSpPr>
            <a:spLocks noGrp="1"/>
          </p:cNvSpPr>
          <p:nvPr>
            <p:ph type="ftr" sz="quarter" idx="11"/>
          </p:nvPr>
        </p:nvSpPr>
        <p:spPr/>
        <p:txBody>
          <a:bodyPr/>
          <a:lstStyle/>
          <a:p>
            <a:r>
              <a:rPr lang="en-US"/>
              <a:t>Autonomous Lane following and tracking of RC car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D28DB7-E6FE-495F-85C5-78E6405E7B19}" type="datetime1">
              <a:rPr lang="en-US" smtClean="0"/>
              <a:t>11/30/2017</a:t>
            </a:fld>
            <a:endParaRPr lang="en-US"/>
          </a:p>
        </p:txBody>
      </p:sp>
      <p:sp>
        <p:nvSpPr>
          <p:cNvPr id="5" name="Footer Placeholder 4"/>
          <p:cNvSpPr>
            <a:spLocks noGrp="1"/>
          </p:cNvSpPr>
          <p:nvPr>
            <p:ph type="ftr" sz="quarter" idx="11"/>
          </p:nvPr>
        </p:nvSpPr>
        <p:spPr/>
        <p:txBody>
          <a:bodyPr/>
          <a:lstStyle/>
          <a:p>
            <a:r>
              <a:rPr lang="en-US"/>
              <a:t>Autonomous Lane following and tracking of RC car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F5227-A667-4F14-90AB-D70A8F710BE3}" type="datetime1">
              <a:rPr lang="en-US" smtClean="0"/>
              <a:t>11/30/2017</a:t>
            </a:fld>
            <a:endParaRPr lang="en-US"/>
          </a:p>
        </p:txBody>
      </p:sp>
      <p:sp>
        <p:nvSpPr>
          <p:cNvPr id="5" name="Footer Placeholder 4"/>
          <p:cNvSpPr>
            <a:spLocks noGrp="1"/>
          </p:cNvSpPr>
          <p:nvPr>
            <p:ph type="ftr" sz="quarter" idx="11"/>
          </p:nvPr>
        </p:nvSpPr>
        <p:spPr/>
        <p:txBody>
          <a:bodyPr/>
          <a:lstStyle/>
          <a:p>
            <a:r>
              <a:rPr lang="en-US"/>
              <a:t>Autonomous Lane following and tracking of RC car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0A7106-194C-46FE-8EA0-453EE413B409}" type="datetime1">
              <a:rPr lang="en-US" smtClean="0"/>
              <a:t>11/30/2017</a:t>
            </a:fld>
            <a:endParaRPr lang="en-US"/>
          </a:p>
        </p:txBody>
      </p:sp>
      <p:sp>
        <p:nvSpPr>
          <p:cNvPr id="6" name="Footer Placeholder 5"/>
          <p:cNvSpPr>
            <a:spLocks noGrp="1"/>
          </p:cNvSpPr>
          <p:nvPr>
            <p:ph type="ftr" sz="quarter" idx="11"/>
          </p:nvPr>
        </p:nvSpPr>
        <p:spPr/>
        <p:txBody>
          <a:bodyPr/>
          <a:lstStyle/>
          <a:p>
            <a:r>
              <a:rPr lang="en-US"/>
              <a:t>Autonomous Lane following and tracking of RC car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51AE59-DF37-471F-A417-8DF40F56817A}" type="datetime1">
              <a:rPr lang="en-US" smtClean="0"/>
              <a:t>11/30/2017</a:t>
            </a:fld>
            <a:endParaRPr lang="en-US"/>
          </a:p>
        </p:txBody>
      </p:sp>
      <p:sp>
        <p:nvSpPr>
          <p:cNvPr id="8" name="Footer Placeholder 7"/>
          <p:cNvSpPr>
            <a:spLocks noGrp="1"/>
          </p:cNvSpPr>
          <p:nvPr>
            <p:ph type="ftr" sz="quarter" idx="11"/>
          </p:nvPr>
        </p:nvSpPr>
        <p:spPr/>
        <p:txBody>
          <a:bodyPr/>
          <a:lstStyle/>
          <a:p>
            <a:r>
              <a:rPr lang="en-US"/>
              <a:t>Autonomous Lane following and tracking of RC car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97F284-63BB-493A-8538-49AE8B2F5840}" type="datetime1">
              <a:rPr lang="en-US" smtClean="0"/>
              <a:t>11/30/2017</a:t>
            </a:fld>
            <a:endParaRPr lang="en-US"/>
          </a:p>
        </p:txBody>
      </p:sp>
      <p:sp>
        <p:nvSpPr>
          <p:cNvPr id="4" name="Footer Placeholder 3"/>
          <p:cNvSpPr>
            <a:spLocks noGrp="1"/>
          </p:cNvSpPr>
          <p:nvPr>
            <p:ph type="ftr" sz="quarter" idx="11"/>
          </p:nvPr>
        </p:nvSpPr>
        <p:spPr/>
        <p:txBody>
          <a:bodyPr/>
          <a:lstStyle/>
          <a:p>
            <a:r>
              <a:rPr lang="en-US"/>
              <a:t>Autonomous Lane following and tracking of RC car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7047E-48A2-48D8-B6A2-8F36E89CB173}" type="datetime1">
              <a:rPr lang="en-US" smtClean="0"/>
              <a:t>11/30/2017</a:t>
            </a:fld>
            <a:endParaRPr lang="en-US"/>
          </a:p>
        </p:txBody>
      </p:sp>
      <p:sp>
        <p:nvSpPr>
          <p:cNvPr id="3" name="Footer Placeholder 2"/>
          <p:cNvSpPr>
            <a:spLocks noGrp="1"/>
          </p:cNvSpPr>
          <p:nvPr>
            <p:ph type="ftr" sz="quarter" idx="11"/>
          </p:nvPr>
        </p:nvSpPr>
        <p:spPr/>
        <p:txBody>
          <a:bodyPr/>
          <a:lstStyle/>
          <a:p>
            <a:r>
              <a:rPr lang="en-US"/>
              <a:t>Autonomous Lane following and tracking of RC car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B1A691-1D0E-447C-9513-6BF751867343}" type="datetime1">
              <a:rPr lang="en-US" smtClean="0"/>
              <a:t>11/30/2017</a:t>
            </a:fld>
            <a:endParaRPr lang="en-US"/>
          </a:p>
        </p:txBody>
      </p:sp>
      <p:sp>
        <p:nvSpPr>
          <p:cNvPr id="6" name="Footer Placeholder 5"/>
          <p:cNvSpPr>
            <a:spLocks noGrp="1"/>
          </p:cNvSpPr>
          <p:nvPr>
            <p:ph type="ftr" sz="quarter" idx="11"/>
          </p:nvPr>
        </p:nvSpPr>
        <p:spPr/>
        <p:txBody>
          <a:bodyPr/>
          <a:lstStyle/>
          <a:p>
            <a:r>
              <a:rPr lang="en-US"/>
              <a:t>Autonomous Lane following and tracking of RC car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7D4C0C-1659-44C9-B906-7CDFCE5ECBBD}" type="datetime1">
              <a:rPr lang="en-US" smtClean="0"/>
              <a:t>11/30/2017</a:t>
            </a:fld>
            <a:endParaRPr lang="en-US"/>
          </a:p>
        </p:txBody>
      </p:sp>
      <p:sp>
        <p:nvSpPr>
          <p:cNvPr id="6" name="Footer Placeholder 5"/>
          <p:cNvSpPr>
            <a:spLocks noGrp="1"/>
          </p:cNvSpPr>
          <p:nvPr>
            <p:ph type="ftr" sz="quarter" idx="11"/>
          </p:nvPr>
        </p:nvSpPr>
        <p:spPr/>
        <p:txBody>
          <a:bodyPr/>
          <a:lstStyle/>
          <a:p>
            <a:r>
              <a:rPr lang="en-US"/>
              <a:t>Autonomous Lane following and tracking of RC car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BFE9E-CDE7-459A-A59C-72E127B77144}" type="datetime1">
              <a:rPr lang="en-US" smtClean="0"/>
              <a:t>11/30/2017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Autonomous Lane following and tracking of RC car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ed.com/talks/wanis_kabbaj_what_a_driverless_world_could_look_like" TargetMode="External"/><Relationship Id="rId7" Type="http://schemas.openxmlformats.org/officeDocument/2006/relationships/hyperlink" Target="https://hal.inria.fr/hal-00737663/documen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kdnuggets.com/2017/06/machine-learning-algorithms-used-self-driving-cars.html" TargetMode="External"/><Relationship Id="rId5" Type="http://schemas.openxmlformats.org/officeDocument/2006/relationships/hyperlink" Target="http://www.autoexpress.co.uk/car-tech/85183/driverless-cars-everything-you-need-to-know-about-autonomous-vehicles" TargetMode="External"/><Relationship Id="rId4" Type="http://schemas.openxmlformats.org/officeDocument/2006/relationships/hyperlink" Target="https://www.ted.com/talks/chris_urmson_how_a_driverless_car_sees_the_road"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0395" y="1295400"/>
            <a:ext cx="7772400" cy="1470025"/>
          </a:xfrm>
        </p:spPr>
        <p:txBody>
          <a:bodyPr/>
          <a:lstStyle/>
          <a:p>
            <a:r>
              <a:rPr lang="en-IN" dirty="0"/>
              <a:t>Autonomous Lane following and tracking of RC car</a:t>
            </a:r>
          </a:p>
        </p:txBody>
      </p:sp>
      <p:sp>
        <p:nvSpPr>
          <p:cNvPr id="3" name="Subtitle 2"/>
          <p:cNvSpPr>
            <a:spLocks noGrp="1"/>
          </p:cNvSpPr>
          <p:nvPr>
            <p:ph type="subTitle" idx="1"/>
          </p:nvPr>
        </p:nvSpPr>
        <p:spPr>
          <a:xfrm>
            <a:off x="1356360" y="2810534"/>
            <a:ext cx="6400800" cy="1143000"/>
          </a:xfrm>
        </p:spPr>
        <p:txBody>
          <a:bodyPr>
            <a:normAutofit fontScale="62500" lnSpcReduction="20000"/>
          </a:bodyPr>
          <a:lstStyle/>
          <a:p>
            <a:r>
              <a:rPr lang="en-IN" dirty="0">
                <a:solidFill>
                  <a:schemeClr val="tx1"/>
                </a:solidFill>
              </a:rPr>
              <a:t>Mohammed Salman  1BM14EC049</a:t>
            </a:r>
            <a:r>
              <a:rPr lang="en-US" dirty="0">
                <a:solidFill>
                  <a:schemeClr val="tx1"/>
                </a:solidFill>
              </a:rPr>
              <a:t/>
            </a:r>
            <a:br>
              <a:rPr lang="en-US" dirty="0">
                <a:solidFill>
                  <a:schemeClr val="tx1"/>
                </a:solidFill>
              </a:rPr>
            </a:br>
            <a:r>
              <a:rPr lang="en-IN" dirty="0">
                <a:solidFill>
                  <a:schemeClr val="tx1"/>
                </a:solidFill>
              </a:rPr>
              <a:t>Krishna Sai </a:t>
            </a:r>
            <a:r>
              <a:rPr lang="en-IN" dirty="0" err="1">
                <a:solidFill>
                  <a:schemeClr val="tx1"/>
                </a:solidFill>
              </a:rPr>
              <a:t>Tarun</a:t>
            </a:r>
            <a:r>
              <a:rPr lang="en-IN" dirty="0">
                <a:solidFill>
                  <a:schemeClr val="tx1"/>
                </a:solidFill>
              </a:rPr>
              <a:t> - 1BM14EC046</a:t>
            </a:r>
            <a:br>
              <a:rPr lang="en-IN" dirty="0">
                <a:solidFill>
                  <a:schemeClr val="tx1"/>
                </a:solidFill>
              </a:rPr>
            </a:br>
            <a:r>
              <a:rPr lang="en-IN" dirty="0">
                <a:solidFill>
                  <a:schemeClr val="tx1"/>
                </a:solidFill>
              </a:rPr>
              <a:t>Kushal N - 1BM14EC047</a:t>
            </a:r>
            <a:endParaRPr lang="en-US" dirty="0">
              <a:solidFill>
                <a:schemeClr val="tx1"/>
              </a:solidFill>
            </a:endParaRPr>
          </a:p>
          <a:p>
            <a:r>
              <a:rPr lang="en-IN" dirty="0" err="1">
                <a:solidFill>
                  <a:schemeClr val="tx1"/>
                </a:solidFill>
              </a:rPr>
              <a:t>Nikhilesh</a:t>
            </a:r>
            <a:r>
              <a:rPr lang="en-IN" dirty="0">
                <a:solidFill>
                  <a:schemeClr val="tx1"/>
                </a:solidFill>
              </a:rPr>
              <a:t> -1BM14EC062</a:t>
            </a:r>
            <a:endParaRPr lang="en-US" dirty="0">
              <a:solidFill>
                <a:schemeClr val="tx1"/>
              </a:solidFill>
            </a:endParaRPr>
          </a:p>
          <a:p>
            <a:endParaRPr lang="en-IN" dirty="0">
              <a:solidFill>
                <a:schemeClr val="tx1"/>
              </a:solidFill>
            </a:endParaRPr>
          </a:p>
        </p:txBody>
      </p:sp>
      <p:sp>
        <p:nvSpPr>
          <p:cNvPr id="4" name="Subtitle 2"/>
          <p:cNvSpPr txBox="1">
            <a:spLocks/>
          </p:cNvSpPr>
          <p:nvPr/>
        </p:nvSpPr>
        <p:spPr>
          <a:xfrm>
            <a:off x="1172210" y="4038600"/>
            <a:ext cx="6400800" cy="114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sz="1800" dirty="0">
                <a:solidFill>
                  <a:schemeClr val="tx1"/>
                </a:solidFill>
              </a:rPr>
              <a:t>Under the guidance of </a:t>
            </a:r>
          </a:p>
          <a:p>
            <a:r>
              <a:rPr lang="en-IN" sz="1800" dirty="0" err="1">
                <a:solidFill>
                  <a:schemeClr val="tx1"/>
                </a:solidFill>
              </a:rPr>
              <a:t>Bhavana</a:t>
            </a:r>
            <a:r>
              <a:rPr lang="en-IN" sz="1800" dirty="0">
                <a:solidFill>
                  <a:schemeClr val="tx1"/>
                </a:solidFill>
              </a:rPr>
              <a:t> H T</a:t>
            </a:r>
          </a:p>
          <a:p>
            <a:r>
              <a:rPr lang="en-IN" sz="1800" dirty="0">
                <a:solidFill>
                  <a:schemeClr val="tx1"/>
                </a:solidFill>
              </a:rPr>
              <a:t>Academic Intern</a:t>
            </a:r>
          </a:p>
          <a:p>
            <a:endParaRPr lang="en-IN" sz="1800" dirty="0">
              <a:solidFill>
                <a:schemeClr val="tx1"/>
              </a:solidFill>
            </a:endParaRPr>
          </a:p>
        </p:txBody>
      </p:sp>
      <p:pic>
        <p:nvPicPr>
          <p:cNvPr id="5" name="image00.png"/>
          <p:cNvPicPr/>
          <p:nvPr/>
        </p:nvPicPr>
        <p:blipFill>
          <a:blip r:embed="rId3" cstate="print">
            <a:extLst>
              <a:ext uri="{28A0092B-C50C-407E-A947-70E740481C1C}">
                <a14:useLocalDpi xmlns:a14="http://schemas.microsoft.com/office/drawing/2010/main" val="0"/>
              </a:ext>
            </a:extLst>
          </a:blip>
          <a:srcRect/>
          <a:stretch>
            <a:fillRect/>
          </a:stretch>
        </p:blipFill>
        <p:spPr>
          <a:xfrm>
            <a:off x="228600" y="152400"/>
            <a:ext cx="943610" cy="919480"/>
          </a:xfrm>
          <a:prstGeom prst="rect">
            <a:avLst/>
          </a:prstGeom>
          <a:ln/>
        </p:spPr>
      </p:pic>
      <p:sp>
        <p:nvSpPr>
          <p:cNvPr id="6" name="Rectangle 5"/>
          <p:cNvSpPr/>
          <p:nvPr/>
        </p:nvSpPr>
        <p:spPr>
          <a:xfrm>
            <a:off x="1356360" y="288974"/>
            <a:ext cx="7543800" cy="615553"/>
          </a:xfrm>
          <a:prstGeom prst="rect">
            <a:avLst/>
          </a:prstGeom>
        </p:spPr>
        <p:txBody>
          <a:bodyPr wrap="square">
            <a:spAutoFit/>
          </a:bodyPr>
          <a:lstStyle/>
          <a:p>
            <a:r>
              <a:rPr lang="en-IN" b="1" u="sng" dirty="0"/>
              <a:t>B.M.S COLLEGE OF ENGINEERING</a:t>
            </a:r>
            <a:endParaRPr lang="en-IN" dirty="0"/>
          </a:p>
          <a:p>
            <a:r>
              <a:rPr lang="en-IN" sz="1600" dirty="0"/>
              <a:t>Bull Temple Road, </a:t>
            </a:r>
            <a:r>
              <a:rPr lang="en-IN" sz="1600" dirty="0" err="1"/>
              <a:t>Basavanagudi</a:t>
            </a:r>
            <a:r>
              <a:rPr lang="en-IN" sz="1600" dirty="0"/>
              <a:t>, Bangalore - 560 019, Karnataka, India</a:t>
            </a:r>
          </a:p>
        </p:txBody>
      </p:sp>
      <p:sp>
        <p:nvSpPr>
          <p:cNvPr id="7" name="Rectangle 6"/>
          <p:cNvSpPr/>
          <p:nvPr/>
        </p:nvSpPr>
        <p:spPr>
          <a:xfrm>
            <a:off x="600708" y="6098768"/>
            <a:ext cx="7543800" cy="369332"/>
          </a:xfrm>
          <a:prstGeom prst="rect">
            <a:avLst/>
          </a:prstGeom>
        </p:spPr>
        <p:txBody>
          <a:bodyPr wrap="square">
            <a:spAutoFit/>
          </a:bodyPr>
          <a:lstStyle/>
          <a:p>
            <a:pPr algn="ctr"/>
            <a:r>
              <a:rPr lang="en-IN" b="1" dirty="0"/>
              <a:t>Department of Electronics and Communication Engineering</a:t>
            </a:r>
          </a:p>
        </p:txBody>
      </p:sp>
      <p:sp>
        <p:nvSpPr>
          <p:cNvPr id="8" name="Rectangle 7"/>
          <p:cNvSpPr/>
          <p:nvPr/>
        </p:nvSpPr>
        <p:spPr>
          <a:xfrm>
            <a:off x="3818610" y="5729436"/>
            <a:ext cx="1107996" cy="369332"/>
          </a:xfrm>
          <a:prstGeom prst="rect">
            <a:avLst/>
          </a:prstGeom>
        </p:spPr>
        <p:txBody>
          <a:bodyPr wrap="none">
            <a:spAutoFit/>
          </a:bodyPr>
          <a:lstStyle/>
          <a:p>
            <a:pPr algn="r"/>
            <a:r>
              <a:rPr lang="en-IN" b="1" dirty="0"/>
              <a:t>2017 – 18</a:t>
            </a:r>
            <a:endParaRPr lang="en-IN" dirty="0"/>
          </a:p>
        </p:txBody>
      </p:sp>
      <p:sp>
        <p:nvSpPr>
          <p:cNvPr id="9" name="Rectangle 8"/>
          <p:cNvSpPr/>
          <p:nvPr/>
        </p:nvSpPr>
        <p:spPr>
          <a:xfrm>
            <a:off x="2826063" y="5257800"/>
            <a:ext cx="3093091" cy="369332"/>
          </a:xfrm>
          <a:prstGeom prst="rect">
            <a:avLst/>
          </a:prstGeom>
        </p:spPr>
        <p:txBody>
          <a:bodyPr wrap="none">
            <a:spAutoFit/>
          </a:bodyPr>
          <a:lstStyle/>
          <a:p>
            <a:r>
              <a:rPr lang="en-IN" b="1" dirty="0"/>
              <a:t>Project for Community Service</a:t>
            </a:r>
            <a:endParaRPr lang="en-IN" dirty="0"/>
          </a:p>
        </p:txBody>
      </p:sp>
    </p:spTree>
    <p:extLst>
      <p:ext uri="{BB962C8B-B14F-4D97-AF65-F5344CB8AC3E}">
        <p14:creationId xmlns:p14="http://schemas.microsoft.com/office/powerpoint/2010/main" val="928298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Back Propagation </a:t>
            </a:r>
            <a:r>
              <a:rPr lang="en-IN" dirty="0" err="1" smtClean="0"/>
              <a:t>Algoritm</a:t>
            </a:r>
            <a:endParaRPr lang="en-IN" dirty="0"/>
          </a:p>
        </p:txBody>
      </p:sp>
      <p:sp>
        <p:nvSpPr>
          <p:cNvPr id="3" name="Content Placeholder 2"/>
          <p:cNvSpPr>
            <a:spLocks noGrp="1"/>
          </p:cNvSpPr>
          <p:nvPr>
            <p:ph idx="1"/>
          </p:nvPr>
        </p:nvSpPr>
        <p:spPr/>
        <p:txBody>
          <a:bodyPr>
            <a:normAutofit fontScale="85000" lnSpcReduction="10000"/>
          </a:bodyPr>
          <a:lstStyle/>
          <a:p>
            <a:pPr marL="457200" lvl="1" indent="0">
              <a:buNone/>
            </a:pPr>
            <a:r>
              <a:rPr lang="en-IN" sz="2000" dirty="0"/>
              <a:t>Phase 1: </a:t>
            </a:r>
            <a:r>
              <a:rPr lang="en-IN" sz="2000" dirty="0" smtClean="0"/>
              <a:t>propagation</a:t>
            </a:r>
            <a:endParaRPr lang="en-IN" sz="2000" dirty="0"/>
          </a:p>
          <a:p>
            <a:pPr marL="457200" lvl="1" indent="0">
              <a:buNone/>
            </a:pPr>
            <a:r>
              <a:rPr lang="en-IN" sz="2000" dirty="0"/>
              <a:t>Each propagation involves the following steps:</a:t>
            </a:r>
          </a:p>
          <a:p>
            <a:pPr lvl="1">
              <a:buFont typeface="Arial" panose="020B0604020202020204" pitchFamily="34" charset="0"/>
              <a:buChar char="•"/>
            </a:pPr>
            <a:r>
              <a:rPr lang="en-IN" sz="2000" dirty="0"/>
              <a:t>Propagation forward through the network to generate the output value(s)</a:t>
            </a:r>
          </a:p>
          <a:p>
            <a:pPr lvl="1">
              <a:buFont typeface="Arial" panose="020B0604020202020204" pitchFamily="34" charset="0"/>
              <a:buChar char="•"/>
            </a:pPr>
            <a:r>
              <a:rPr lang="en-IN" sz="2000" dirty="0"/>
              <a:t>Calculation of the cost (error term)</a:t>
            </a:r>
          </a:p>
          <a:p>
            <a:pPr lvl="1">
              <a:buFont typeface="Arial" panose="020B0604020202020204" pitchFamily="34" charset="0"/>
              <a:buChar char="•"/>
            </a:pPr>
            <a:r>
              <a:rPr lang="en-IN" sz="2000" dirty="0"/>
              <a:t>Propagation of the output activations back through the network using the training pattern target in order to generate the deltas (the difference between the targeted and actual output values) of all output and hidden neurons.</a:t>
            </a:r>
          </a:p>
          <a:p>
            <a:pPr marL="457200" lvl="1" indent="0">
              <a:buNone/>
            </a:pPr>
            <a:r>
              <a:rPr lang="en-IN" sz="2000" dirty="0"/>
              <a:t>Phase 2: weight </a:t>
            </a:r>
            <a:r>
              <a:rPr lang="en-IN" sz="2000" dirty="0" smtClean="0"/>
              <a:t>update</a:t>
            </a:r>
            <a:endParaRPr lang="en-IN" sz="2000" dirty="0"/>
          </a:p>
          <a:p>
            <a:pPr marL="457200" lvl="1" indent="0">
              <a:buNone/>
            </a:pPr>
            <a:r>
              <a:rPr lang="en-IN" sz="2000" dirty="0"/>
              <a:t>For each weight, the following steps must be followed:</a:t>
            </a:r>
          </a:p>
          <a:p>
            <a:pPr lvl="1">
              <a:buFont typeface="Arial" panose="020B0604020202020204" pitchFamily="34" charset="0"/>
              <a:buChar char="•"/>
            </a:pPr>
            <a:r>
              <a:rPr lang="en-IN" sz="2000" dirty="0"/>
              <a:t>The weight's output delta and input activation are multiplied to find the gradient of the weight.</a:t>
            </a:r>
          </a:p>
          <a:p>
            <a:pPr lvl="1">
              <a:buFont typeface="Arial" panose="020B0604020202020204" pitchFamily="34" charset="0"/>
              <a:buChar char="•"/>
            </a:pPr>
            <a:r>
              <a:rPr lang="en-IN" sz="2000" dirty="0"/>
              <a:t>A ratio (percentage) of the weight's gradient is subtracted from the weight.</a:t>
            </a:r>
          </a:p>
          <a:p>
            <a:pPr lvl="1">
              <a:buFont typeface="Arial" panose="020B0604020202020204" pitchFamily="34" charset="0"/>
              <a:buChar char="•"/>
            </a:pPr>
            <a:r>
              <a:rPr lang="en-IN" sz="2000" dirty="0"/>
              <a:t>This ratio (percentage) influences the speed and quality of learning; it is called the learning rate. The greater the ratio, the faster the neuron trains, but the lower the ratio, the more accurate the training is.</a:t>
            </a:r>
            <a:endParaRPr lang="en-IN" sz="2000" dirty="0"/>
          </a:p>
        </p:txBody>
      </p:sp>
    </p:spTree>
    <p:extLst>
      <p:ext uri="{BB962C8B-B14F-4D97-AF65-F5344CB8AC3E}">
        <p14:creationId xmlns:p14="http://schemas.microsoft.com/office/powerpoint/2010/main" val="232918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Estimated budget: </a:t>
            </a:r>
            <a:endParaRPr lang="en-US" dirty="0"/>
          </a:p>
        </p:txBody>
      </p:sp>
      <p:sp>
        <p:nvSpPr>
          <p:cNvPr id="3" name="Content Placeholder 2"/>
          <p:cNvSpPr>
            <a:spLocks noGrp="1"/>
          </p:cNvSpPr>
          <p:nvPr>
            <p:ph idx="1"/>
          </p:nvPr>
        </p:nvSpPr>
        <p:spPr/>
        <p:txBody>
          <a:bodyPr>
            <a:normAutofit fontScale="55000" lnSpcReduction="20000"/>
          </a:bodyPr>
          <a:lstStyle/>
          <a:p>
            <a:pPr lvl="0">
              <a:buNone/>
            </a:pPr>
            <a:r>
              <a:rPr lang="en-IN" sz="3700" b="1" dirty="0"/>
              <a:t>ESTIMATED BILL</a:t>
            </a:r>
            <a:endParaRPr lang="en-US" sz="3700" b="1" dirty="0"/>
          </a:p>
          <a:p>
            <a:pPr>
              <a:buNone/>
            </a:pPr>
            <a:r>
              <a:rPr lang="en-IN" sz="3700" dirty="0"/>
              <a:t> </a:t>
            </a:r>
            <a:endParaRPr lang="en-US" sz="3700" dirty="0"/>
          </a:p>
          <a:p>
            <a:pPr>
              <a:buNone/>
            </a:pPr>
            <a:r>
              <a:rPr lang="en-IN" sz="3700" dirty="0"/>
              <a:t>DESCRIPTION</a:t>
            </a:r>
            <a:r>
              <a:rPr lang="en-US" sz="3700" dirty="0"/>
              <a:t> </a:t>
            </a:r>
            <a:r>
              <a:rPr lang="en-IN" sz="3700" dirty="0"/>
              <a:t>PRICE(INR)</a:t>
            </a:r>
            <a:endParaRPr lang="en-US" sz="3700" dirty="0"/>
          </a:p>
          <a:p>
            <a:pPr>
              <a:buNone/>
            </a:pPr>
            <a:r>
              <a:rPr lang="en-IN" sz="3700" dirty="0"/>
              <a:t>Raspberry Pi =</a:t>
            </a:r>
            <a:r>
              <a:rPr lang="en-US" sz="3700" dirty="0"/>
              <a:t> </a:t>
            </a:r>
            <a:r>
              <a:rPr lang="en-IN" sz="3700" dirty="0"/>
              <a:t>3,500</a:t>
            </a:r>
            <a:endParaRPr lang="en-US" sz="3700" dirty="0"/>
          </a:p>
          <a:p>
            <a:pPr>
              <a:buNone/>
            </a:pPr>
            <a:r>
              <a:rPr lang="en-IN" sz="3700" dirty="0"/>
              <a:t>Pi camera</a:t>
            </a:r>
            <a:r>
              <a:rPr lang="en-US" sz="3700" dirty="0"/>
              <a:t> = </a:t>
            </a:r>
            <a:r>
              <a:rPr lang="en-IN" sz="3700" dirty="0"/>
              <a:t>2,500</a:t>
            </a:r>
            <a:endParaRPr lang="en-US" sz="3700" dirty="0"/>
          </a:p>
          <a:p>
            <a:pPr>
              <a:buNone/>
            </a:pPr>
            <a:r>
              <a:rPr lang="en-IN" sz="3700" dirty="0"/>
              <a:t>64GB </a:t>
            </a:r>
            <a:r>
              <a:rPr lang="en-IN" sz="3700" dirty="0" err="1"/>
              <a:t>MicroSD</a:t>
            </a:r>
            <a:r>
              <a:rPr lang="en-IN" sz="3700" dirty="0"/>
              <a:t> card</a:t>
            </a:r>
            <a:r>
              <a:rPr lang="en-US" sz="3700" dirty="0"/>
              <a:t> =</a:t>
            </a:r>
            <a:r>
              <a:rPr lang="en-IN" sz="3700" dirty="0"/>
              <a:t>1,600</a:t>
            </a:r>
            <a:endParaRPr lang="en-US" sz="3700" dirty="0"/>
          </a:p>
          <a:p>
            <a:pPr>
              <a:buNone/>
            </a:pPr>
            <a:r>
              <a:rPr lang="en-IN" sz="3700" dirty="0"/>
              <a:t>RC Car</a:t>
            </a:r>
            <a:r>
              <a:rPr lang="en-US" sz="3700" dirty="0"/>
              <a:t> = </a:t>
            </a:r>
            <a:r>
              <a:rPr lang="en-IN" sz="3700" dirty="0"/>
              <a:t>1,400</a:t>
            </a:r>
            <a:endParaRPr lang="en-US" sz="3700" dirty="0"/>
          </a:p>
          <a:p>
            <a:pPr>
              <a:buNone/>
            </a:pPr>
            <a:r>
              <a:rPr lang="en-IN" sz="3700" dirty="0"/>
              <a:t>GSM &amp; GPS module</a:t>
            </a:r>
            <a:r>
              <a:rPr lang="en-US" sz="3700" dirty="0"/>
              <a:t> = </a:t>
            </a:r>
            <a:r>
              <a:rPr lang="en-IN" sz="3700" dirty="0"/>
              <a:t>2,000</a:t>
            </a:r>
            <a:endParaRPr lang="en-US" sz="3700" dirty="0"/>
          </a:p>
          <a:p>
            <a:pPr>
              <a:buNone/>
            </a:pPr>
            <a:r>
              <a:rPr lang="en-IN" sz="3700" dirty="0" err="1"/>
              <a:t>Arduino</a:t>
            </a:r>
            <a:r>
              <a:rPr lang="en-IN" sz="3700" dirty="0"/>
              <a:t> UNO</a:t>
            </a:r>
            <a:r>
              <a:rPr lang="en-US" sz="3700" dirty="0"/>
              <a:t> = </a:t>
            </a:r>
            <a:r>
              <a:rPr lang="en-IN" sz="3700" dirty="0"/>
              <a:t>400</a:t>
            </a:r>
            <a:endParaRPr lang="en-US" sz="3700" dirty="0"/>
          </a:p>
          <a:p>
            <a:pPr>
              <a:buNone/>
            </a:pPr>
            <a:r>
              <a:rPr lang="en-IN" sz="3700" dirty="0"/>
              <a:t>Power bank</a:t>
            </a:r>
            <a:r>
              <a:rPr lang="en-US" sz="3700" dirty="0"/>
              <a:t> = </a:t>
            </a:r>
            <a:r>
              <a:rPr lang="en-IN" sz="3700" dirty="0"/>
              <a:t>1,200</a:t>
            </a:r>
            <a:endParaRPr lang="en-US" sz="3700" dirty="0"/>
          </a:p>
          <a:p>
            <a:pPr>
              <a:buNone/>
            </a:pPr>
            <a:r>
              <a:rPr lang="en-IN" sz="3700" dirty="0"/>
              <a:t>Bread board &amp; jumper wires</a:t>
            </a:r>
            <a:r>
              <a:rPr lang="en-US" sz="3700" dirty="0"/>
              <a:t> = </a:t>
            </a:r>
            <a:r>
              <a:rPr lang="en-IN" sz="3700" dirty="0"/>
              <a:t>500</a:t>
            </a:r>
            <a:endParaRPr lang="en-US" sz="3700" dirty="0"/>
          </a:p>
          <a:p>
            <a:pPr>
              <a:buNone/>
            </a:pPr>
            <a:r>
              <a:rPr lang="en-IN" sz="3700" dirty="0"/>
              <a:t>-----------------------------------------------</a:t>
            </a:r>
            <a:endParaRPr lang="en-US" sz="3700" dirty="0"/>
          </a:p>
          <a:p>
            <a:pPr>
              <a:buNone/>
            </a:pPr>
            <a:r>
              <a:rPr lang="en-IN" sz="3700" dirty="0"/>
              <a:t>Total bill ~</a:t>
            </a:r>
            <a:r>
              <a:rPr lang="en-US" sz="3700" dirty="0"/>
              <a:t> </a:t>
            </a:r>
            <a:r>
              <a:rPr lang="en-IN" sz="3700" dirty="0"/>
              <a:t>13,100</a:t>
            </a:r>
            <a:endParaRPr lang="en-US" sz="3700" dirty="0"/>
          </a:p>
          <a:p>
            <a:endParaRPr lang="en-US" sz="3700"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Reference details</a:t>
            </a:r>
          </a:p>
        </p:txBody>
      </p:sp>
      <p:sp>
        <p:nvSpPr>
          <p:cNvPr id="3" name="Content Placeholder 2"/>
          <p:cNvSpPr>
            <a:spLocks noGrp="1"/>
          </p:cNvSpPr>
          <p:nvPr>
            <p:ph idx="1"/>
          </p:nvPr>
        </p:nvSpPr>
        <p:spPr>
          <a:xfrm>
            <a:off x="152400" y="1600200"/>
            <a:ext cx="8686800" cy="4724400"/>
          </a:xfrm>
        </p:spPr>
        <p:txBody>
          <a:bodyPr>
            <a:normAutofit fontScale="85000" lnSpcReduction="10000"/>
          </a:bodyPr>
          <a:lstStyle/>
          <a:p>
            <a:r>
              <a:rPr lang="en-IN" sz="2000" dirty="0"/>
              <a:t>Links for understanding the need of the project</a:t>
            </a:r>
          </a:p>
          <a:p>
            <a:endParaRPr lang="en-IN" sz="2000" dirty="0"/>
          </a:p>
          <a:p>
            <a:r>
              <a:rPr lang="en-IN" sz="1800" u="sng" dirty="0">
                <a:solidFill>
                  <a:srgbClr val="0070C0"/>
                </a:solidFill>
                <a:hlinkClick r:id="rId3"/>
              </a:rPr>
              <a:t>https://www.ted.com/talks/wanis_kabbaj_what_a_driverless_world_could_look_like</a:t>
            </a:r>
            <a:endParaRPr lang="en-IN" sz="1800" u="sng" dirty="0">
              <a:solidFill>
                <a:srgbClr val="0070C0"/>
              </a:solidFill>
            </a:endParaRPr>
          </a:p>
          <a:p>
            <a:r>
              <a:rPr lang="en-IN" sz="1800" u="sng" dirty="0">
                <a:solidFill>
                  <a:srgbClr val="0070C0"/>
                </a:solidFill>
                <a:hlinkClick r:id="rId4"/>
              </a:rPr>
              <a:t>https://www.ted.com/talks/chris_urmson_how_a_driverless_car_sees_the_road</a:t>
            </a:r>
            <a:endParaRPr lang="en-IN" sz="1800" u="sng" dirty="0">
              <a:solidFill>
                <a:srgbClr val="0070C0"/>
              </a:solidFill>
            </a:endParaRPr>
          </a:p>
          <a:p>
            <a:r>
              <a:rPr lang="en-IN" sz="1800" u="sng" dirty="0">
                <a:solidFill>
                  <a:srgbClr val="0070C0"/>
                </a:solidFill>
                <a:hlinkClick r:id="rId5"/>
              </a:rPr>
              <a:t>http://www.autoexpress.co.uk/car-tech/85183/driverless-cars-everything-you-need-to-know-about-autonomous-vehicles</a:t>
            </a:r>
            <a:endParaRPr lang="en-IN" sz="1800" u="sng" dirty="0">
              <a:solidFill>
                <a:srgbClr val="0070C0"/>
              </a:solidFill>
            </a:endParaRPr>
          </a:p>
          <a:p>
            <a:pPr>
              <a:buNone/>
            </a:pPr>
            <a:endParaRPr lang="en-IN" sz="2400" dirty="0"/>
          </a:p>
          <a:p>
            <a:r>
              <a:rPr lang="en-IN" sz="2000" dirty="0"/>
              <a:t>Links for proposing solutions</a:t>
            </a:r>
          </a:p>
          <a:p>
            <a:endParaRPr lang="en-IN" sz="2000" dirty="0"/>
          </a:p>
          <a:p>
            <a:r>
              <a:rPr lang="en-IN" sz="1800" u="sng" dirty="0">
                <a:solidFill>
                  <a:srgbClr val="0070C0"/>
                </a:solidFill>
                <a:hlinkClick r:id="rId6"/>
              </a:rPr>
              <a:t>http://www.kdnuggets.com/2017/06/machine-learning-algorithms-used-self-driving-cars.html</a:t>
            </a:r>
            <a:endParaRPr lang="en-IN" sz="1800" u="sng" dirty="0">
              <a:solidFill>
                <a:srgbClr val="0070C0"/>
              </a:solidFill>
            </a:endParaRPr>
          </a:p>
          <a:p>
            <a:endParaRPr lang="en-IN" sz="1800" u="sng" dirty="0">
              <a:solidFill>
                <a:srgbClr val="0070C0"/>
              </a:solidFill>
            </a:endParaRPr>
          </a:p>
          <a:p>
            <a:r>
              <a:rPr lang="en-US" sz="1800" dirty="0"/>
              <a:t>Vicente </a:t>
            </a:r>
            <a:r>
              <a:rPr lang="en-US" sz="1800" dirty="0" err="1"/>
              <a:t>Milanes</a:t>
            </a:r>
            <a:r>
              <a:rPr lang="en-US" sz="1800" dirty="0"/>
              <a:t>, Enrique </a:t>
            </a:r>
            <a:r>
              <a:rPr lang="en-US" sz="1800" dirty="0" err="1"/>
              <a:t>Onieva</a:t>
            </a:r>
            <a:r>
              <a:rPr lang="en-US" sz="1800" dirty="0"/>
              <a:t>, </a:t>
            </a:r>
            <a:r>
              <a:rPr lang="en-US" sz="1800" dirty="0" err="1"/>
              <a:t>Joshue</a:t>
            </a:r>
            <a:r>
              <a:rPr lang="en-US" sz="1800" dirty="0"/>
              <a:t> Perez </a:t>
            </a:r>
            <a:r>
              <a:rPr lang="en-US" sz="1800" dirty="0" err="1"/>
              <a:t>Rastelli</a:t>
            </a:r>
            <a:r>
              <a:rPr lang="en-US" sz="1800" dirty="0"/>
              <a:t>, Jorge Godoy, Jorge </a:t>
            </a:r>
            <a:r>
              <a:rPr lang="en-US" sz="1800" dirty="0" err="1"/>
              <a:t>Villagra</a:t>
            </a:r>
            <a:r>
              <a:rPr lang="en-US" sz="1800" dirty="0"/>
              <a:t>. An Approach to Driverless Vehicles in Highways. 14th International IEEE Conference on Intelligent Transportation Systems, Oct 2011, Washington, United States. 2011. (Paper)</a:t>
            </a:r>
            <a:endParaRPr lang="en-IN" sz="1800" u="sng" dirty="0">
              <a:solidFill>
                <a:srgbClr val="0070C0"/>
              </a:solidFill>
            </a:endParaRPr>
          </a:p>
          <a:p>
            <a:r>
              <a:rPr lang="en-IN" sz="1800" u="sng" dirty="0">
                <a:solidFill>
                  <a:srgbClr val="0070C0"/>
                </a:solidFill>
                <a:hlinkClick r:id="rId7"/>
              </a:rPr>
              <a:t>https://hal.inria.fr/hal-00737663/document</a:t>
            </a:r>
            <a:endParaRPr lang="en-IN" sz="1800" u="sng" dirty="0">
              <a:solidFill>
                <a:srgbClr val="0070C0"/>
              </a:solidFill>
            </a:endParaRPr>
          </a:p>
          <a:p>
            <a:pPr>
              <a:buNone/>
            </a:pPr>
            <a:endParaRPr lang="en-IN" sz="1800" u="sng" dirty="0">
              <a:solidFill>
                <a:srgbClr val="0070C0"/>
              </a:solidFill>
            </a:endParaRPr>
          </a:p>
          <a:p>
            <a:endParaRPr lang="en-IN" sz="1800" u="sng" dirty="0">
              <a:solidFill>
                <a:srgbClr val="0070C0"/>
              </a:solidFill>
            </a:endParaRPr>
          </a:p>
          <a:p>
            <a:r>
              <a:rPr lang="en-IN" sz="2000" dirty="0"/>
              <a:t>Estimated budget = Rs 14,500</a:t>
            </a:r>
            <a:endParaRPr lang="en-IN" sz="2000" u="sng" dirty="0"/>
          </a:p>
        </p:txBody>
      </p:sp>
    </p:spTree>
    <p:extLst>
      <p:ext uri="{BB962C8B-B14F-4D97-AF65-F5344CB8AC3E}">
        <p14:creationId xmlns:p14="http://schemas.microsoft.com/office/powerpoint/2010/main" val="3757065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8682"/>
            <a:ext cx="8229600" cy="1143000"/>
          </a:xfrm>
        </p:spPr>
        <p:txBody>
          <a:bodyPr/>
          <a:lstStyle/>
          <a:p>
            <a:r>
              <a:rPr lang="en-IN" dirty="0"/>
              <a:t>Thank you</a:t>
            </a:r>
          </a:p>
        </p:txBody>
      </p:sp>
    </p:spTree>
    <p:extLst>
      <p:ext uri="{BB962C8B-B14F-4D97-AF65-F5344CB8AC3E}">
        <p14:creationId xmlns:p14="http://schemas.microsoft.com/office/powerpoint/2010/main" val="247140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r>
              <a:rPr lang="en-IN" dirty="0"/>
              <a:t> </a:t>
            </a:r>
          </a:p>
        </p:txBody>
      </p:sp>
      <p:sp>
        <p:nvSpPr>
          <p:cNvPr id="3" name="Content Placeholder 2"/>
          <p:cNvSpPr>
            <a:spLocks noGrp="1"/>
          </p:cNvSpPr>
          <p:nvPr>
            <p:ph idx="1"/>
          </p:nvPr>
        </p:nvSpPr>
        <p:spPr>
          <a:xfrm>
            <a:off x="304800" y="1447800"/>
            <a:ext cx="8229600" cy="4525963"/>
          </a:xfrm>
        </p:spPr>
        <p:txBody>
          <a:bodyPr>
            <a:normAutofit/>
          </a:bodyPr>
          <a:lstStyle/>
          <a:p>
            <a:r>
              <a:rPr lang="en-IN" dirty="0"/>
              <a:t>Autonomous: aw-ton-uh-</a:t>
            </a:r>
            <a:r>
              <a:rPr lang="en-IN" dirty="0" err="1"/>
              <a:t>muh</a:t>
            </a:r>
            <a:r>
              <a:rPr lang="en-IN" dirty="0"/>
              <a:t> s</a:t>
            </a:r>
            <a:br>
              <a:rPr lang="en-IN" dirty="0"/>
            </a:br>
            <a:r>
              <a:rPr lang="en-IN" dirty="0"/>
              <a:t>without need for human control or intervention.</a:t>
            </a:r>
          </a:p>
          <a:p>
            <a:r>
              <a:rPr lang="en-IN" dirty="0"/>
              <a:t>Demand for Autonomous system has increased in recent times.</a:t>
            </a:r>
          </a:p>
          <a:p>
            <a:r>
              <a:rPr lang="en-IN" dirty="0"/>
              <a:t>From Industry to our Homes are being automated</a:t>
            </a:r>
          </a:p>
        </p:txBody>
      </p:sp>
    </p:spTree>
    <p:extLst>
      <p:ext uri="{BB962C8B-B14F-4D97-AF65-F5344CB8AC3E}">
        <p14:creationId xmlns:p14="http://schemas.microsoft.com/office/powerpoint/2010/main" val="101190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Scope of project </a:t>
            </a:r>
          </a:p>
        </p:txBody>
      </p:sp>
      <p:sp>
        <p:nvSpPr>
          <p:cNvPr id="3" name="Content Placeholder 2"/>
          <p:cNvSpPr>
            <a:spLocks noGrp="1"/>
          </p:cNvSpPr>
          <p:nvPr>
            <p:ph idx="1"/>
          </p:nvPr>
        </p:nvSpPr>
        <p:spPr>
          <a:xfrm>
            <a:off x="225083" y="1295400"/>
            <a:ext cx="8458200" cy="4953000"/>
          </a:xfrm>
        </p:spPr>
        <p:txBody>
          <a:bodyPr>
            <a:normAutofit/>
          </a:bodyPr>
          <a:lstStyle/>
          <a:p>
            <a:r>
              <a:rPr lang="en-IN" sz="2700" dirty="0"/>
              <a:t>SAFETY</a:t>
            </a:r>
            <a:br>
              <a:rPr lang="en-IN" sz="2700" dirty="0"/>
            </a:br>
            <a:r>
              <a:rPr lang="en-IN" sz="2400" dirty="0"/>
              <a:t>Driverless cars will allow significant decrease in accidents caused by driver’s error.</a:t>
            </a:r>
            <a:br>
              <a:rPr lang="en-IN" sz="2400" dirty="0"/>
            </a:br>
            <a:r>
              <a:rPr lang="en-IN" sz="2400" dirty="0"/>
              <a:t>For example: </a:t>
            </a:r>
            <a:r>
              <a:rPr lang="en-US" sz="2400" dirty="0"/>
              <a:t>78% road accidents are driver’s fault in India (Source: TOI)</a:t>
            </a:r>
          </a:p>
          <a:p>
            <a:r>
              <a:rPr lang="en-US" sz="2800" dirty="0"/>
              <a:t>TRAFFIC</a:t>
            </a:r>
            <a:br>
              <a:rPr lang="en-US" sz="2800" dirty="0"/>
            </a:br>
            <a:r>
              <a:rPr lang="en-IN" sz="2400" dirty="0"/>
              <a:t>Commuters  waste a FULL WEEK in traffic each year, a monumental waste of time, energy and human potential</a:t>
            </a:r>
            <a:r>
              <a:rPr lang="en-IN" sz="2400" dirty="0" smtClean="0"/>
              <a:t>.</a:t>
            </a:r>
            <a:r>
              <a:rPr lang="en-US" sz="2800" dirty="0">
                <a:effectLst>
                  <a:outerShdw blurRad="38100" dist="38100" dir="2700000" algn="tl">
                    <a:srgbClr val="000000">
                      <a:alpha val="43137"/>
                    </a:srgbClr>
                  </a:outerShdw>
                </a:effectLst>
              </a:rPr>
              <a:t/>
            </a:r>
            <a:br>
              <a:rPr lang="en-US" sz="2800" dirty="0">
                <a:effectLst>
                  <a:outerShdw blurRad="38100" dist="38100" dir="2700000" algn="tl">
                    <a:srgbClr val="000000">
                      <a:alpha val="43137"/>
                    </a:srgbClr>
                  </a:outerShdw>
                </a:effectLst>
              </a:rPr>
            </a:br>
            <a:endParaRPr lang="en-IN" sz="27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525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definition</a:t>
            </a:r>
          </a:p>
        </p:txBody>
      </p:sp>
      <p:sp>
        <p:nvSpPr>
          <p:cNvPr id="3" name="Content Placeholder 2"/>
          <p:cNvSpPr>
            <a:spLocks noGrp="1"/>
          </p:cNvSpPr>
          <p:nvPr>
            <p:ph idx="1"/>
          </p:nvPr>
        </p:nvSpPr>
        <p:spPr/>
        <p:txBody>
          <a:bodyPr>
            <a:normAutofit/>
          </a:bodyPr>
          <a:lstStyle/>
          <a:p>
            <a:pPr marL="0" indent="0">
              <a:buNone/>
            </a:pPr>
            <a:r>
              <a:rPr lang="en-US" sz="2400" dirty="0"/>
              <a:t>Implementation of Autonomous cars is highly difficult and the cost is very high. So, </a:t>
            </a:r>
            <a:r>
              <a:rPr lang="en-US" sz="2400" dirty="0" smtClean="0"/>
              <a:t>Mimicking of Self-driving car is carried out.</a:t>
            </a:r>
          </a:p>
          <a:p>
            <a:pPr marL="0" indent="0">
              <a:buNone/>
            </a:pPr>
            <a:r>
              <a:rPr lang="en-US" sz="2400" dirty="0" smtClean="0"/>
              <a:t>The </a:t>
            </a:r>
            <a:r>
              <a:rPr lang="en-US" sz="2400" dirty="0"/>
              <a:t>main objectives of our project are as follows:</a:t>
            </a:r>
          </a:p>
          <a:p>
            <a:pPr lvl="0"/>
            <a:r>
              <a:rPr lang="en-IN" sz="2400" i="1" dirty="0"/>
              <a:t>Streaming continuous data of lane using Pi camera and Raspberry Pi.</a:t>
            </a:r>
            <a:endParaRPr lang="en-IN" sz="2400" dirty="0"/>
          </a:p>
          <a:p>
            <a:pPr lvl="0"/>
            <a:r>
              <a:rPr lang="en-IN" sz="2400" i="1" dirty="0"/>
              <a:t>Use python and open CV libraries to create an </a:t>
            </a:r>
            <a:r>
              <a:rPr lang="en-IN" sz="2400" i="1" dirty="0" smtClean="0"/>
              <a:t>self-driving </a:t>
            </a:r>
            <a:r>
              <a:rPr lang="en-IN" sz="2400" i="1" dirty="0"/>
              <a:t>module using collected data.</a:t>
            </a:r>
            <a:endParaRPr lang="en-IN" sz="2400" dirty="0"/>
          </a:p>
          <a:p>
            <a:pPr lvl="0"/>
            <a:r>
              <a:rPr lang="en-IN" sz="2400" i="1" dirty="0"/>
              <a:t>Modify a RC car to self-drive on a given lane.</a:t>
            </a:r>
            <a:endParaRPr lang="en-IN" sz="2400" dirty="0"/>
          </a:p>
          <a:p>
            <a:pPr lvl="0"/>
            <a:r>
              <a:rPr lang="en-IN" sz="2400" i="1" dirty="0"/>
              <a:t>Track the location of the RC car.</a:t>
            </a:r>
            <a:endParaRPr lang="en-IN" sz="2400" dirty="0"/>
          </a:p>
          <a:p>
            <a:endParaRPr lang="en-US" sz="2400"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56812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F66920-3519-4745-AE4A-DAFD9070DCC3}"/>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xmlns="" id="{31639821-E0D4-4961-8D55-39C1F2E9BC89}"/>
              </a:ext>
            </a:extLst>
          </p:cNvPr>
          <p:cNvSpPr>
            <a:spLocks noGrp="1"/>
          </p:cNvSpPr>
          <p:nvPr>
            <p:ph idx="1"/>
          </p:nvPr>
        </p:nvSpPr>
        <p:spPr/>
        <p:txBody>
          <a:bodyPr>
            <a:normAutofit/>
          </a:bodyPr>
          <a:lstStyle/>
          <a:p>
            <a:r>
              <a:rPr lang="en-US" sz="1800" dirty="0"/>
              <a:t>The system consists of three subsystems: input unit (Pi camera), processing unit (Raspberry PI &amp; computer) and RC car control unit.</a:t>
            </a:r>
            <a:endParaRPr lang="en-IN" sz="1800" dirty="0"/>
          </a:p>
        </p:txBody>
      </p:sp>
      <p:pic>
        <p:nvPicPr>
          <p:cNvPr id="4" name="Picture 3">
            <a:extLst>
              <a:ext uri="{FF2B5EF4-FFF2-40B4-BE49-F238E27FC236}">
                <a16:creationId xmlns:a16="http://schemas.microsoft.com/office/drawing/2014/main" xmlns="" id="{E0945F30-EFE9-40F5-8DD3-1C332161A514}"/>
              </a:ext>
            </a:extLst>
          </p:cNvPr>
          <p:cNvPicPr>
            <a:picLocks noChangeAspect="1"/>
          </p:cNvPicPr>
          <p:nvPr/>
        </p:nvPicPr>
        <p:blipFill>
          <a:blip r:embed="rId2"/>
          <a:stretch>
            <a:fillRect/>
          </a:stretch>
        </p:blipFill>
        <p:spPr>
          <a:xfrm>
            <a:off x="450166" y="2590800"/>
            <a:ext cx="3978258" cy="3025969"/>
          </a:xfrm>
          <a:prstGeom prst="rect">
            <a:avLst/>
          </a:prstGeom>
        </p:spPr>
      </p:pic>
      <p:pic>
        <p:nvPicPr>
          <p:cNvPr id="8" name="Picture 7" descr="D:\eng\TR_BLK.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8424" y="2800525"/>
            <a:ext cx="3873079" cy="2606517"/>
          </a:xfrm>
          <a:prstGeom prst="rect">
            <a:avLst/>
          </a:prstGeom>
          <a:noFill/>
          <a:ln>
            <a:noFill/>
          </a:ln>
        </p:spPr>
      </p:pic>
    </p:spTree>
    <p:extLst>
      <p:ext uri="{BB962C8B-B14F-4D97-AF65-F5344CB8AC3E}">
        <p14:creationId xmlns:p14="http://schemas.microsoft.com/office/powerpoint/2010/main" val="419679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143000"/>
          </a:xfrm>
        </p:spPr>
        <p:txBody>
          <a:bodyPr/>
          <a:lstStyle/>
          <a:p>
            <a:r>
              <a:rPr lang="en-IN" dirty="0"/>
              <a:t>Project planning</a:t>
            </a:r>
          </a:p>
        </p:txBody>
      </p:sp>
      <p:pic>
        <p:nvPicPr>
          <p:cNvPr id="3" name="Picture 2">
            <a:extLst>
              <a:ext uri="{FF2B5EF4-FFF2-40B4-BE49-F238E27FC236}">
                <a16:creationId xmlns:a16="http://schemas.microsoft.com/office/drawing/2014/main" xmlns="" id="{AEA7A847-9E01-4139-89FF-A2FF972D2582}"/>
              </a:ext>
            </a:extLst>
          </p:cNvPr>
          <p:cNvPicPr>
            <a:picLocks noChangeAspect="1"/>
          </p:cNvPicPr>
          <p:nvPr/>
        </p:nvPicPr>
        <p:blipFill>
          <a:blip r:embed="rId3"/>
          <a:stretch>
            <a:fillRect/>
          </a:stretch>
        </p:blipFill>
        <p:spPr>
          <a:xfrm>
            <a:off x="139391" y="1166446"/>
            <a:ext cx="8852209" cy="4167554"/>
          </a:xfrm>
          <a:prstGeom prst="rect">
            <a:avLst/>
          </a:prstGeom>
        </p:spPr>
      </p:pic>
    </p:spTree>
    <p:extLst>
      <p:ext uri="{BB962C8B-B14F-4D97-AF65-F5344CB8AC3E}">
        <p14:creationId xmlns:p14="http://schemas.microsoft.com/office/powerpoint/2010/main" val="1909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Machine Learning Implementation</a:t>
            </a:r>
            <a:endParaRPr lang="en-IN"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000" dirty="0"/>
              <a:t>Machine Learning (ML) implements </a:t>
            </a:r>
            <a:r>
              <a:rPr lang="en-US" sz="2000" dirty="0" smtClean="0"/>
              <a:t>feed-forward artificial </a:t>
            </a:r>
            <a:r>
              <a:rPr lang="en-US" sz="2000" dirty="0"/>
              <a:t>neural networks or, more particularly, multi-layer </a:t>
            </a:r>
            <a:r>
              <a:rPr lang="en-US" sz="2000" dirty="0" err="1"/>
              <a:t>perceptrons</a:t>
            </a:r>
            <a:r>
              <a:rPr lang="en-US" sz="2000" dirty="0"/>
              <a:t> (MLP), the most commonly used type of neural networks</a:t>
            </a:r>
            <a:r>
              <a:rPr lang="en-US" sz="2000" dirty="0" smtClean="0"/>
              <a:t>.</a:t>
            </a:r>
          </a:p>
          <a:p>
            <a:pPr lvl="1">
              <a:buFont typeface="Arial" panose="020B0604020202020204" pitchFamily="34" charset="0"/>
              <a:buChar char="•"/>
            </a:pPr>
            <a:r>
              <a:rPr lang="en-IN" sz="2000" dirty="0"/>
              <a:t>A multilayer perceptron (MLP) is a class of </a:t>
            </a:r>
            <a:r>
              <a:rPr lang="en-IN" sz="2000" dirty="0" err="1"/>
              <a:t>feedforward</a:t>
            </a:r>
            <a:r>
              <a:rPr lang="en-IN" sz="2000" dirty="0"/>
              <a:t> artificial neural network. An MLP consists of at least three layers of nodes. Except for the input nodes, each node is a neuron that uses a nonlinear activation function. MLP utilizes a supervised learning technique called </a:t>
            </a:r>
            <a:r>
              <a:rPr lang="en-IN" sz="2000" dirty="0" err="1"/>
              <a:t>backpropagation</a:t>
            </a:r>
            <a:r>
              <a:rPr lang="en-IN" sz="2000" dirty="0"/>
              <a:t> for training</a:t>
            </a:r>
            <a:r>
              <a:rPr lang="en-IN" sz="2000" dirty="0" smtClean="0"/>
              <a:t>.</a:t>
            </a:r>
          </a:p>
          <a:p>
            <a:pPr lvl="1">
              <a:buFont typeface="Arial" panose="020B0604020202020204" pitchFamily="34" charset="0"/>
              <a:buChar char="•"/>
            </a:pPr>
            <a:r>
              <a:rPr lang="en-IN" sz="2000" dirty="0"/>
              <a:t>Multilayer </a:t>
            </a:r>
            <a:r>
              <a:rPr lang="en-IN" sz="2000" dirty="0" err="1"/>
              <a:t>perceptrons</a:t>
            </a:r>
            <a:r>
              <a:rPr lang="en-IN" sz="2000" dirty="0"/>
              <a:t> are sometimes colloquially referred to as "vanilla" neural networks, especially when they have a single hidden </a:t>
            </a:r>
            <a:r>
              <a:rPr lang="en-IN" sz="2000" dirty="0" smtClean="0"/>
              <a:t>layer.</a:t>
            </a:r>
            <a:endParaRPr lang="en-IN" sz="2000" dirty="0"/>
          </a:p>
        </p:txBody>
      </p:sp>
    </p:spTree>
    <p:extLst>
      <p:ext uri="{BB962C8B-B14F-4D97-AF65-F5344CB8AC3E}">
        <p14:creationId xmlns:p14="http://schemas.microsoft.com/office/powerpoint/2010/main" val="257746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276600"/>
            <a:ext cx="8229600" cy="4525963"/>
          </a:xfrm>
        </p:spPr>
        <p:txBody>
          <a:bodyPr>
            <a:normAutofit/>
          </a:bodyPr>
          <a:lstStyle/>
          <a:p>
            <a:pPr lvl="1">
              <a:buFont typeface="Arial" panose="020B0604020202020204" pitchFamily="34" charset="0"/>
              <a:buChar char="•"/>
            </a:pPr>
            <a:r>
              <a:rPr lang="en-IN" sz="1600" dirty="0"/>
              <a:t>MLP consists of the input layer, output layer, and one or more hidden layers. Each layer of MLP includes one or more neurons directionally linked with the neurons from the previous and the next layer. The example below represents a 3-layer perceptron with three inputs, two outputs, and the hidden </a:t>
            </a:r>
            <a:r>
              <a:rPr lang="en-IN" sz="1600" dirty="0" smtClean="0"/>
              <a:t>layer </a:t>
            </a:r>
            <a:r>
              <a:rPr lang="en-IN" sz="1600" dirty="0"/>
              <a:t>including five neurons. </a:t>
            </a:r>
            <a:endParaRPr lang="en-IN" sz="1600" dirty="0" smtClean="0"/>
          </a:p>
          <a:p>
            <a:pPr lvl="1">
              <a:buFont typeface="Arial" panose="020B0604020202020204" pitchFamily="34" charset="0"/>
              <a:buChar char="•"/>
            </a:pPr>
            <a:r>
              <a:rPr lang="en-IN" sz="1600" dirty="0" smtClean="0"/>
              <a:t>The </a:t>
            </a:r>
            <a:r>
              <a:rPr lang="en-IN" sz="1600" dirty="0"/>
              <a:t>values retrieved from the previous layer are summed up with certain weights, individual for each neuron, plus the bias term. The sum is transformed using the activation </a:t>
            </a:r>
            <a:r>
              <a:rPr lang="en-IN" sz="1600" dirty="0" smtClean="0"/>
              <a:t>function f(u) that </a:t>
            </a:r>
            <a:r>
              <a:rPr lang="en-IN" sz="1600" dirty="0"/>
              <a:t>may be also different for different neurons.</a:t>
            </a:r>
            <a:endParaRPr lang="en-IN" sz="1600" dirty="0" smtClean="0"/>
          </a:p>
          <a:p>
            <a:pPr lvl="1">
              <a:buFont typeface="Arial" panose="020B0604020202020204" pitchFamily="34" charset="0"/>
              <a:buChar char="•"/>
            </a:pPr>
            <a:endParaRPr lang="en-IN" sz="1600" dirty="0"/>
          </a:p>
        </p:txBody>
      </p:sp>
      <p:pic>
        <p:nvPicPr>
          <p:cNvPr id="7" name="Picture 6" descr="../../../_images/mlp.png"/>
          <p:cNvPicPr/>
          <p:nvPr/>
        </p:nvPicPr>
        <p:blipFill>
          <a:blip r:embed="rId3" cstate="print"/>
          <a:srcRect/>
          <a:stretch>
            <a:fillRect/>
          </a:stretch>
        </p:blipFill>
        <p:spPr bwMode="auto">
          <a:xfrm>
            <a:off x="1066800" y="304800"/>
            <a:ext cx="3095625" cy="2797810"/>
          </a:xfrm>
          <a:prstGeom prst="rect">
            <a:avLst/>
          </a:prstGeom>
          <a:noFill/>
          <a:ln w="9525">
            <a:noFill/>
            <a:miter lim="800000"/>
            <a:headEnd/>
            <a:tailEnd/>
          </a:ln>
        </p:spPr>
      </p:pic>
      <p:pic>
        <p:nvPicPr>
          <p:cNvPr id="8" name="Picture 7"/>
          <p:cNvPicPr>
            <a:picLocks noChangeAspect="1"/>
          </p:cNvPicPr>
          <p:nvPr/>
        </p:nvPicPr>
        <p:blipFill>
          <a:blip r:embed="rId4"/>
          <a:stretch>
            <a:fillRect/>
          </a:stretch>
        </p:blipFill>
        <p:spPr>
          <a:xfrm>
            <a:off x="5181600" y="655102"/>
            <a:ext cx="3170195" cy="2097206"/>
          </a:xfrm>
          <a:prstGeom prst="rect">
            <a:avLst/>
          </a:prstGeom>
        </p:spPr>
      </p:pic>
    </p:spTree>
    <p:extLst>
      <p:ext uri="{BB962C8B-B14F-4D97-AF65-F5344CB8AC3E}">
        <p14:creationId xmlns:p14="http://schemas.microsoft.com/office/powerpoint/2010/main" val="350479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Activation Function</a:t>
            </a:r>
            <a:endParaRPr lang="en-IN" dirty="0"/>
          </a:p>
        </p:txBody>
      </p:sp>
      <p:pic>
        <p:nvPicPr>
          <p:cNvPr id="4" name="Content Placeholder 3"/>
          <p:cNvPicPr>
            <a:picLocks noGrp="1" noChangeAspect="1"/>
          </p:cNvPicPr>
          <p:nvPr>
            <p:ph idx="1"/>
          </p:nvPr>
        </p:nvPicPr>
        <p:blipFill>
          <a:blip r:embed="rId3"/>
          <a:stretch>
            <a:fillRect/>
          </a:stretch>
        </p:blipFill>
        <p:spPr>
          <a:xfrm>
            <a:off x="2381045" y="3276600"/>
            <a:ext cx="4724809" cy="2627604"/>
          </a:xfrm>
          <a:prstGeom prst="rect">
            <a:avLst/>
          </a:prstGeom>
        </p:spPr>
      </p:pic>
      <p:sp>
        <p:nvSpPr>
          <p:cNvPr id="5" name="TextBox 4"/>
          <p:cNvSpPr txBox="1"/>
          <p:nvPr/>
        </p:nvSpPr>
        <p:spPr>
          <a:xfrm>
            <a:off x="571499" y="1492211"/>
            <a:ext cx="8001000" cy="1200329"/>
          </a:xfrm>
          <a:prstGeom prst="rect">
            <a:avLst/>
          </a:prstGeom>
          <a:noFill/>
        </p:spPr>
        <p:txBody>
          <a:bodyPr wrap="square" rtlCol="0">
            <a:spAutoFit/>
          </a:bodyPr>
          <a:lstStyle/>
          <a:p>
            <a:r>
              <a:rPr lang="en-IN" dirty="0" smtClean="0"/>
              <a:t>Activation Function used here is a symmetrical sigmoid function</a:t>
            </a:r>
            <a:r>
              <a:rPr lang="en-IN" dirty="0"/>
              <a:t>. A sigmoid function is a mathematical function having a characteristic "S"-shaped curve or sigmoid curve. Often, sigmoid function refers to the special case of the logistic function shown in the first figure and defined by the </a:t>
            </a:r>
            <a:r>
              <a:rPr lang="en-IN" dirty="0" smtClean="0"/>
              <a:t>formula </a:t>
            </a:r>
            <a:endParaRPr lang="en-IN" dirty="0"/>
          </a:p>
        </p:txBody>
      </p:sp>
      <p:pic>
        <p:nvPicPr>
          <p:cNvPr id="6" name="Picture 5" descr="f(x)=\beta*(1-e^{-\alpha x})/(1+e^{-\alpha x}"/>
          <p:cNvPicPr/>
          <p:nvPr/>
        </p:nvPicPr>
        <p:blipFill>
          <a:blip r:embed="rId4" cstate="print"/>
          <a:srcRect/>
          <a:stretch>
            <a:fillRect/>
          </a:stretch>
        </p:blipFill>
        <p:spPr bwMode="auto">
          <a:xfrm>
            <a:off x="3581400" y="2830014"/>
            <a:ext cx="2324100" cy="180975"/>
          </a:xfrm>
          <a:prstGeom prst="rect">
            <a:avLst/>
          </a:prstGeom>
          <a:noFill/>
          <a:ln w="9525">
            <a:noFill/>
            <a:miter lim="800000"/>
            <a:headEnd/>
            <a:tailEnd/>
          </a:ln>
        </p:spPr>
      </p:pic>
    </p:spTree>
    <p:extLst>
      <p:ext uri="{BB962C8B-B14F-4D97-AF65-F5344CB8AC3E}">
        <p14:creationId xmlns:p14="http://schemas.microsoft.com/office/powerpoint/2010/main" val="2461411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1330</TotalTime>
  <Words>701</Words>
  <Application>Microsoft Office PowerPoint</Application>
  <PresentationFormat>On-screen Show (4:3)</PresentationFormat>
  <Paragraphs>90</Paragraphs>
  <Slides>13</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Autonomous Lane following and tracking of RC car</vt:lpstr>
      <vt:lpstr>Introduction </vt:lpstr>
      <vt:lpstr>Scope of project </vt:lpstr>
      <vt:lpstr>Problem definition</vt:lpstr>
      <vt:lpstr>PROPOSED SOLUTION</vt:lpstr>
      <vt:lpstr>Project planning</vt:lpstr>
      <vt:lpstr>Machine Learning Implementation</vt:lpstr>
      <vt:lpstr>PowerPoint Presentation</vt:lpstr>
      <vt:lpstr>Activation Function</vt:lpstr>
      <vt:lpstr>Back Propagation Algoritm</vt:lpstr>
      <vt:lpstr>Estimated budget: </vt:lpstr>
      <vt:lpstr>Reference details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the project&gt;</dc:title>
  <dc:creator>HVM</dc:creator>
  <cp:lastModifiedBy>admin</cp:lastModifiedBy>
  <cp:revision>39</cp:revision>
  <dcterms:created xsi:type="dcterms:W3CDTF">2006-08-16T00:00:00Z</dcterms:created>
  <dcterms:modified xsi:type="dcterms:W3CDTF">2017-11-30T06:07:27Z</dcterms:modified>
</cp:coreProperties>
</file>