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13"/>
  </p:notesMasterIdLst>
  <p:sldIdLst>
    <p:sldId id="256" r:id="rId2"/>
    <p:sldId id="257" r:id="rId3"/>
    <p:sldId id="258" r:id="rId4"/>
    <p:sldId id="259" r:id="rId5"/>
    <p:sldId id="260" r:id="rId6"/>
    <p:sldId id="261" r:id="rId7"/>
    <p:sldId id="262" r:id="rId8"/>
    <p:sldId id="268" r:id="rId9"/>
    <p:sldId id="264"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580" autoAdjust="0"/>
  </p:normalViewPr>
  <p:slideViewPr>
    <p:cSldViewPr>
      <p:cViewPr>
        <p:scale>
          <a:sx n="70" d="100"/>
          <a:sy n="70" d="100"/>
        </p:scale>
        <p:origin x="-720"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C1EED-3D58-5142-8C7A-B7AECAD9444D}" type="datetimeFigureOut">
              <a:rPr lang="en-US"/>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7D6E2-B3C9-0642-B33E-2651CC78200B}" type="slidenum">
              <a:rPr lang="en-US"/>
              <a:t>‹#›</a:t>
            </a:fld>
            <a:endParaRPr lang="en-US"/>
          </a:p>
        </p:txBody>
      </p:sp>
    </p:spTree>
    <p:extLst>
      <p:ext uri="{BB962C8B-B14F-4D97-AF65-F5344CB8AC3E}">
        <p14:creationId xmlns:p14="http://schemas.microsoft.com/office/powerpoint/2010/main" val="3343148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7D6E2-B3C9-0642-B33E-2651CC78200B}" type="slidenum">
              <a:rPr lang="en-US"/>
              <a:t>7</a:t>
            </a:fld>
            <a:endParaRPr lang="en-US"/>
          </a:p>
        </p:txBody>
      </p:sp>
    </p:spTree>
    <p:extLst>
      <p:ext uri="{BB962C8B-B14F-4D97-AF65-F5344CB8AC3E}">
        <p14:creationId xmlns:p14="http://schemas.microsoft.com/office/powerpoint/2010/main" val="1396457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7D6E2-B3C9-0642-B33E-2651CC78200B}" type="slidenum">
              <a:rPr lang="en-US" smtClean="0"/>
              <a:t>8</a:t>
            </a:fld>
            <a:endParaRPr lang="en-US"/>
          </a:p>
        </p:txBody>
      </p:sp>
    </p:spTree>
    <p:extLst>
      <p:ext uri="{BB962C8B-B14F-4D97-AF65-F5344CB8AC3E}">
        <p14:creationId xmlns:p14="http://schemas.microsoft.com/office/powerpoint/2010/main" val="8776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smtClean="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57F1E4F-1CFF-5643-939E-217C01CDF565}" type="slidenum">
              <a:rPr lang="en-US" smtClean="0"/>
              <a:pPr/>
              <a:t>‹#›</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F5F81-D5A4-5047-9203-D2D1F3056D9D}"/>
              </a:ext>
            </a:extLst>
          </p:cNvPr>
          <p:cNvSpPr>
            <a:spLocks noGrp="1"/>
          </p:cNvSpPr>
          <p:nvPr>
            <p:ph type="ctrTitle"/>
          </p:nvPr>
        </p:nvSpPr>
        <p:spPr>
          <a:xfrm>
            <a:off x="1143000" y="152400"/>
            <a:ext cx="9715499" cy="3631406"/>
          </a:xfrm>
        </p:spPr>
        <p:txBody>
          <a:bodyPr/>
          <a:lstStyle/>
          <a:p>
            <a:r>
              <a:rPr lang="en-US" dirty="0" smtClean="0"/>
              <a:t>                                                                                 What is </a:t>
            </a:r>
            <a:r>
              <a:rPr lang="en-US" dirty="0"/>
              <a:t>the SMS ?</a:t>
            </a:r>
            <a:br>
              <a:rPr lang="en-US" dirty="0"/>
            </a:br>
            <a:endParaRPr lang="en-US" dirty="0"/>
          </a:p>
        </p:txBody>
      </p:sp>
      <p:sp>
        <p:nvSpPr>
          <p:cNvPr id="3" name="Subtitle 2">
            <a:extLst>
              <a:ext uri="{FF2B5EF4-FFF2-40B4-BE49-F238E27FC236}">
                <a16:creationId xmlns="" xmlns:a16="http://schemas.microsoft.com/office/drawing/2014/main" id="{CCFFD859-C1D5-C347-B095-11DBD1441211}"/>
              </a:ext>
            </a:extLst>
          </p:cNvPr>
          <p:cNvSpPr>
            <a:spLocks noGrp="1"/>
          </p:cNvSpPr>
          <p:nvPr>
            <p:ph type="subTitle" idx="1"/>
          </p:nvPr>
        </p:nvSpPr>
        <p:spPr>
          <a:xfrm>
            <a:off x="914400" y="3886200"/>
            <a:ext cx="10363200" cy="2057400"/>
          </a:xfrm>
        </p:spPr>
        <p:txBody>
          <a:bodyPr>
            <a:normAutofit/>
          </a:bodyPr>
          <a:lstStyle/>
          <a:p>
            <a:r>
              <a:rPr lang="en-US" sz="2400" spc="-1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SMS importance is an abbreviation for "Short Message Service" that permits the trading of plain instant messages of up to 160 characters fundamentally between cell phones, yet in addition through phone and web, utilizing conventions that are shared across this multitude of stages.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4578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FF2E4E-0C9C-6E43-81EC-07C61FEDA7E5}"/>
              </a:ext>
            </a:extLst>
          </p:cNvPr>
          <p:cNvSpPr>
            <a:spLocks noGrp="1"/>
          </p:cNvSpPr>
          <p:nvPr>
            <p:ph type="title"/>
          </p:nvPr>
        </p:nvSpPr>
        <p:spPr>
          <a:xfrm>
            <a:off x="381000" y="228600"/>
            <a:ext cx="9042400" cy="1600200"/>
          </a:xfrm>
        </p:spPr>
        <p:txBody>
          <a:bodyPr/>
          <a:lstStyle/>
          <a:p>
            <a:r>
              <a:rPr lang="en-US" dirty="0"/>
              <a:t>Benefits of SMS</a:t>
            </a:r>
          </a:p>
        </p:txBody>
      </p:sp>
      <p:sp>
        <p:nvSpPr>
          <p:cNvPr id="3" name="Content Placeholder 2">
            <a:extLst>
              <a:ext uri="{FF2B5EF4-FFF2-40B4-BE49-F238E27FC236}">
                <a16:creationId xmlns="" xmlns:a16="http://schemas.microsoft.com/office/drawing/2014/main" id="{31866A86-C008-7642-9271-9BC5E22F58DC}"/>
              </a:ext>
            </a:extLst>
          </p:cNvPr>
          <p:cNvSpPr>
            <a:spLocks noGrp="1"/>
          </p:cNvSpPr>
          <p:nvPr>
            <p:ph idx="1"/>
          </p:nvPr>
        </p:nvSpPr>
        <p:spPr>
          <a:xfrm>
            <a:off x="685800" y="1752600"/>
            <a:ext cx="10058400" cy="3886200"/>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1)	High speed</a:t>
            </a:r>
          </a:p>
          <a:p>
            <a:r>
              <a:rPr lang="en-US" sz="2000" dirty="0">
                <a:effectLst/>
                <a:latin typeface="Calibri" panose="020F0502020204030204" pitchFamily="34" charset="0"/>
                <a:ea typeface="Calibri" panose="020F0502020204030204" pitchFamily="34" charset="0"/>
                <a:cs typeface="Arial" panose="020B0604020202020204" pitchFamily="34" charset="0"/>
              </a:rPr>
              <a:t>2)	Reliability</a:t>
            </a:r>
          </a:p>
          <a:p>
            <a:r>
              <a:rPr lang="en-US" sz="2000" dirty="0">
                <a:effectLst/>
                <a:latin typeface="Calibri" panose="020F0502020204030204" pitchFamily="34" charset="0"/>
                <a:ea typeface="Calibri" panose="020F0502020204030204" pitchFamily="34" charset="0"/>
                <a:cs typeface="Arial" panose="020B0604020202020204" pitchFamily="34" charset="0"/>
              </a:rPr>
              <a:t>3)	Accessibility</a:t>
            </a:r>
          </a:p>
          <a:p>
            <a:r>
              <a:rPr lang="en-US" sz="2000" dirty="0">
                <a:effectLst/>
                <a:latin typeface="Calibri" panose="020F0502020204030204" pitchFamily="34" charset="0"/>
                <a:ea typeface="Calibri" panose="020F0502020204030204" pitchFamily="34" charset="0"/>
                <a:cs typeface="Arial" panose="020B0604020202020204" pitchFamily="34" charset="0"/>
              </a:rPr>
              <a:t>4)	Money savings</a:t>
            </a:r>
          </a:p>
          <a:p>
            <a:r>
              <a:rPr lang="en-US" sz="2000" dirty="0">
                <a:effectLst/>
                <a:latin typeface="Calibri" panose="020F0502020204030204" pitchFamily="34" charset="0"/>
                <a:ea typeface="Calibri" panose="020F0502020204030204" pitchFamily="34" charset="0"/>
                <a:cs typeface="Arial" panose="020B0604020202020204" pitchFamily="34" charset="0"/>
              </a:rPr>
              <a:t>5)	</a:t>
            </a:r>
            <a:r>
              <a:rPr lang="en-US" sz="2000" dirty="0" smtClean="0">
                <a:effectLst/>
                <a:latin typeface="Calibri" panose="020F0502020204030204" pitchFamily="34" charset="0"/>
                <a:ea typeface="Calibri" panose="020F0502020204030204" pitchFamily="34" charset="0"/>
                <a:cs typeface="Arial" panose="020B0604020202020204" pitchFamily="34" charset="0"/>
              </a:rPr>
              <a:t>Universality/</a:t>
            </a:r>
            <a:r>
              <a:rPr lang="en-US" sz="2000" dirty="0" err="1" smtClean="0">
                <a:effectLst/>
                <a:latin typeface="Calibri" panose="020F0502020204030204" pitchFamily="34" charset="0"/>
                <a:ea typeface="Calibri" panose="020F0502020204030204" pitchFamily="34" charset="0"/>
                <a:cs typeface="Arial" panose="020B0604020202020204" pitchFamily="34" charset="0"/>
              </a:rPr>
              <a:t>Ubiquitousness</a:t>
            </a:r>
            <a:r>
              <a:rPr lang="ar-EG" sz="2000" smtClean="0">
                <a:effectLst/>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6)	Versatility for businesses</a:t>
            </a:r>
          </a:p>
          <a:p>
            <a:r>
              <a:rPr lang="en-US" sz="2000" dirty="0">
                <a:effectLst/>
                <a:latin typeface="Calibri" panose="020F0502020204030204" pitchFamily="34" charset="0"/>
                <a:ea typeface="Calibri" panose="020F0502020204030204" pitchFamily="34" charset="0"/>
                <a:cs typeface="Arial" panose="020B0604020202020204" pitchFamily="34" charset="0"/>
              </a:rPr>
              <a:t>7)	Open &amp; response rates</a:t>
            </a:r>
          </a:p>
        </p:txBody>
      </p:sp>
    </p:spTree>
    <p:extLst>
      <p:ext uri="{BB962C8B-B14F-4D97-AF65-F5344CB8AC3E}">
        <p14:creationId xmlns:p14="http://schemas.microsoft.com/office/powerpoint/2010/main" val="253900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39" y="709478"/>
            <a:ext cx="8336895" cy="1018033"/>
          </a:xfrm>
        </p:spPr>
        <p:txBody>
          <a:bodyP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6400" dirty="0">
                <a:effectLst/>
                <a:latin typeface="Script MT Bold" panose="03040602040607080904" pitchFamily="66" charset="0"/>
                <a:cs typeface="El Messiri" panose="00000800000000000000" pitchFamily="50" charset="-78"/>
              </a:rPr>
              <a:t>Team</a:t>
            </a:r>
            <a:r>
              <a:rPr lang="en-US" sz="6400" dirty="0">
                <a:latin typeface="Script MT Bold" panose="03040602040607080904" pitchFamily="66" charset="0"/>
                <a:cs typeface="El Messiri" panose="00000800000000000000" pitchFamily="50" charset="-78"/>
              </a:rPr>
              <a:t> member</a:t>
            </a:r>
            <a:endParaRPr lang="ar-EG" sz="6400" dirty="0">
              <a:latin typeface="Script MT Bold" panose="03040602040607080904" pitchFamily="66" charset="0"/>
              <a:cs typeface="El Messiri" panose="00000800000000000000" pitchFamily="50" charset="-78"/>
            </a:endParaRPr>
          </a:p>
        </p:txBody>
      </p:sp>
      <p:sp>
        <p:nvSpPr>
          <p:cNvPr id="3" name="Content Placeholder 2"/>
          <p:cNvSpPr>
            <a:spLocks noGrp="1"/>
          </p:cNvSpPr>
          <p:nvPr>
            <p:ph idx="1"/>
          </p:nvPr>
        </p:nvSpPr>
        <p:spPr>
          <a:xfrm>
            <a:off x="228600" y="1828800"/>
            <a:ext cx="9601200" cy="4768224"/>
          </a:xfrm>
        </p:spPr>
        <p:txBody>
          <a:bodyPr>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3200" dirty="0">
                <a:latin typeface="Comic Sans MS" panose="030F0702030302020204" pitchFamily="66" charset="0"/>
              </a:rPr>
              <a:t>1) Omnea Mohamed sayed (section 3, </a:t>
            </a:r>
            <a:r>
              <a:rPr lang="en-US" sz="3200" dirty="0" smtClean="0">
                <a:latin typeface="Comic Sans MS" panose="030F0702030302020204" pitchFamily="66" charset="0"/>
              </a:rPr>
              <a:t>Group1)</a:t>
            </a:r>
            <a:endParaRPr lang="en-US" sz="3200" dirty="0">
              <a:latin typeface="Comic Sans MS" panose="030F0702030302020204" pitchFamily="66" charset="0"/>
            </a:endParaRPr>
          </a:p>
          <a:p>
            <a:r>
              <a:rPr lang="en-US" sz="3200" dirty="0">
                <a:latin typeface="Comic Sans MS" panose="030F0702030302020204" pitchFamily="66" charset="0"/>
              </a:rPr>
              <a:t>2) Amany farouk abdlestar </a:t>
            </a:r>
            <a:r>
              <a:rPr lang="en-US" sz="3200" dirty="0" smtClean="0">
                <a:latin typeface="Comic Sans MS" panose="030F0702030302020204" pitchFamily="66" charset="0"/>
              </a:rPr>
              <a:t>(section </a:t>
            </a:r>
            <a:r>
              <a:rPr lang="en-US" sz="3200" dirty="0">
                <a:latin typeface="Comic Sans MS" panose="030F0702030302020204" pitchFamily="66" charset="0"/>
              </a:rPr>
              <a:t>3, </a:t>
            </a:r>
            <a:r>
              <a:rPr lang="en-US" sz="3200" dirty="0" smtClean="0">
                <a:latin typeface="Comic Sans MS" panose="030F0702030302020204" pitchFamily="66" charset="0"/>
              </a:rPr>
              <a:t>Group1)</a:t>
            </a:r>
            <a:endParaRPr lang="en-US" sz="3200" dirty="0">
              <a:latin typeface="Comic Sans MS" panose="030F0702030302020204" pitchFamily="66" charset="0"/>
            </a:endParaRPr>
          </a:p>
          <a:p>
            <a:r>
              <a:rPr lang="en-US" sz="3200" dirty="0">
                <a:latin typeface="Comic Sans MS" panose="030F0702030302020204" pitchFamily="66" charset="0"/>
              </a:rPr>
              <a:t>3) Ereny </a:t>
            </a:r>
            <a:r>
              <a:rPr lang="en-US" sz="3200" dirty="0" smtClean="0">
                <a:latin typeface="Comic Sans MS" panose="030F0702030302020204" pitchFamily="66" charset="0"/>
              </a:rPr>
              <a:t>Naem </a:t>
            </a:r>
            <a:r>
              <a:rPr lang="en-US" sz="3200" dirty="0">
                <a:latin typeface="Comic Sans MS" panose="030F0702030302020204" pitchFamily="66" charset="0"/>
              </a:rPr>
              <a:t>fares (section 3, </a:t>
            </a:r>
            <a:r>
              <a:rPr lang="en-US" sz="3200" dirty="0" smtClean="0">
                <a:latin typeface="Comic Sans MS" panose="030F0702030302020204" pitchFamily="66" charset="0"/>
              </a:rPr>
              <a:t>Group1)</a:t>
            </a:r>
            <a:endParaRPr lang="en-US" sz="3200" dirty="0">
              <a:latin typeface="Comic Sans MS" panose="030F0702030302020204" pitchFamily="66" charset="0"/>
            </a:endParaRPr>
          </a:p>
          <a:p>
            <a:r>
              <a:rPr lang="en-US" sz="3200" dirty="0">
                <a:latin typeface="Comic Sans MS" panose="030F0702030302020204" pitchFamily="66" charset="0"/>
              </a:rPr>
              <a:t>4) Alshimaa Gamal Dahy (section 3, </a:t>
            </a:r>
            <a:r>
              <a:rPr lang="en-US" sz="3200" dirty="0" smtClean="0">
                <a:latin typeface="Comic Sans MS" panose="030F0702030302020204" pitchFamily="66" charset="0"/>
              </a:rPr>
              <a:t>Group1)</a:t>
            </a:r>
          </a:p>
          <a:p>
            <a:r>
              <a:rPr lang="en-US" sz="3200" dirty="0">
                <a:latin typeface="Comic Sans MS" panose="030F0702030302020204" pitchFamily="66" charset="0"/>
              </a:rPr>
              <a:t>5) </a:t>
            </a:r>
            <a:r>
              <a:rPr lang="en-US" sz="3200" dirty="0" smtClean="0">
                <a:latin typeface="Comic Sans MS" panose="030F0702030302020204" pitchFamily="66" charset="0"/>
              </a:rPr>
              <a:t>M</a:t>
            </a:r>
            <a:r>
              <a:rPr lang="en-US" sz="3200" dirty="0">
                <a:latin typeface="Comic Sans MS" panose="030F0702030302020204" pitchFamily="66" charset="0"/>
              </a:rPr>
              <a:t>e</a:t>
            </a:r>
            <a:r>
              <a:rPr lang="en-US" sz="3200" dirty="0" smtClean="0">
                <a:latin typeface="Comic Sans MS" panose="030F0702030302020204" pitchFamily="66" charset="0"/>
              </a:rPr>
              <a:t>rna </a:t>
            </a:r>
            <a:r>
              <a:rPr lang="en-US" sz="3200" dirty="0">
                <a:latin typeface="Comic Sans MS" panose="030F0702030302020204" pitchFamily="66" charset="0"/>
              </a:rPr>
              <a:t>Maher Fawzy(section 7, </a:t>
            </a:r>
            <a:r>
              <a:rPr lang="en-US" sz="3200" dirty="0" smtClean="0">
                <a:latin typeface="Comic Sans MS" panose="030F0702030302020204" pitchFamily="66" charset="0"/>
              </a:rPr>
              <a:t>Group2)</a:t>
            </a:r>
            <a:endParaRPr lang="ar-EG" sz="3200" dirty="0">
              <a:latin typeface="Comic Sans MS" panose="030F0702030302020204" pitchFamily="66" charset="0"/>
            </a:endParaRPr>
          </a:p>
        </p:txBody>
      </p:sp>
    </p:spTree>
    <p:extLst>
      <p:ext uri="{BB962C8B-B14F-4D97-AF65-F5344CB8AC3E}">
        <p14:creationId xmlns:p14="http://schemas.microsoft.com/office/powerpoint/2010/main" val="394014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63FF8-0646-BE41-8D04-1A19DC6B86E3}"/>
              </a:ext>
            </a:extLst>
          </p:cNvPr>
          <p:cNvSpPr>
            <a:spLocks noGrp="1"/>
          </p:cNvSpPr>
          <p:nvPr>
            <p:ph type="title"/>
          </p:nvPr>
        </p:nvSpPr>
        <p:spPr>
          <a:xfrm>
            <a:off x="1219200" y="304800"/>
            <a:ext cx="9042400" cy="1600200"/>
          </a:xfrm>
        </p:spPr>
        <p:txBody>
          <a:bodyPr/>
          <a:lstStyle/>
          <a:p>
            <a:r>
              <a:rPr lang="en-US" dirty="0"/>
              <a:t>What is the SMS?</a:t>
            </a:r>
          </a:p>
        </p:txBody>
      </p:sp>
      <p:sp>
        <p:nvSpPr>
          <p:cNvPr id="3" name="Content Placeholder 2">
            <a:extLst>
              <a:ext uri="{FF2B5EF4-FFF2-40B4-BE49-F238E27FC236}">
                <a16:creationId xmlns="" xmlns:a16="http://schemas.microsoft.com/office/drawing/2014/main" id="{2E8DF3D4-C4CA-474B-A040-533E4056D9C9}"/>
              </a:ext>
            </a:extLst>
          </p:cNvPr>
          <p:cNvSpPr>
            <a:spLocks noGrp="1"/>
          </p:cNvSpPr>
          <p:nvPr>
            <p:ph idx="1"/>
          </p:nvPr>
        </p:nvSpPr>
        <p:spPr>
          <a:xfrm>
            <a:off x="685800" y="2819400"/>
            <a:ext cx="10524066" cy="2351880"/>
          </a:xfrm>
        </p:spPr>
        <p:txBody>
          <a:bodyPr/>
          <a:lstStyle/>
          <a:p>
            <a:pPr lvl="0" rtl="0"/>
            <a:r>
              <a:rPr lang="en-US" spc="-1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SMS was made as telecom framework that moved from simple to computerized during the 80's, at long last being acquainted with people in general in 1992 when engineer Neil </a:t>
            </a:r>
            <a:r>
              <a:rPr lang="en-US" spc="-1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Pap worth </a:t>
            </a:r>
            <a:r>
              <a:rPr lang="en-US" spc="-1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sent the very first SMS on December 3; it said "happy holidays;" the syntactic mistake </a:t>
            </a:r>
            <a:r>
              <a:rPr lang="en-US" spc="-1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a:t>
            </a:r>
            <a:r>
              <a:rPr lang="en-US" spc="-1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Mr. </a:t>
            </a:r>
            <a:r>
              <a:rPr lang="en-US" spc="-1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Pap worth's</a:t>
            </a:r>
            <a:r>
              <a:rPr lang="en-US" sz="1800" spc="-1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374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91300-7FF9-1A42-8B44-1A0C4C3BEF7D}"/>
              </a:ext>
            </a:extLst>
          </p:cNvPr>
          <p:cNvSpPr>
            <a:spLocks noGrp="1"/>
          </p:cNvSpPr>
          <p:nvPr>
            <p:ph type="title"/>
          </p:nvPr>
        </p:nvSpPr>
        <p:spPr>
          <a:xfrm>
            <a:off x="685800" y="381000"/>
            <a:ext cx="9042400" cy="1600200"/>
          </a:xfrm>
        </p:spPr>
        <p:txBody>
          <a:bodyPr/>
          <a:lstStyle/>
          <a:p>
            <a:r>
              <a:rPr lang="en-US" dirty="0"/>
              <a:t>How does SMS Work ?</a:t>
            </a:r>
          </a:p>
        </p:txBody>
      </p:sp>
      <p:sp>
        <p:nvSpPr>
          <p:cNvPr id="3" name="Content Placeholder 2">
            <a:extLst>
              <a:ext uri="{FF2B5EF4-FFF2-40B4-BE49-F238E27FC236}">
                <a16:creationId xmlns="" xmlns:a16="http://schemas.microsoft.com/office/drawing/2014/main" id="{4119A555-8748-D448-BE84-BEE7B900EC51}"/>
              </a:ext>
            </a:extLst>
          </p:cNvPr>
          <p:cNvSpPr>
            <a:spLocks noGrp="1"/>
          </p:cNvSpPr>
          <p:nvPr>
            <p:ph idx="1"/>
          </p:nvPr>
        </p:nvSpPr>
        <p:spPr>
          <a:xfrm>
            <a:off x="990600" y="3048000"/>
            <a:ext cx="9906000" cy="2494755"/>
          </a:xfrm>
        </p:spPr>
        <p:txBody>
          <a:bodyPr/>
          <a:lstStyle/>
          <a:p>
            <a:pPr lvl="0" rtl="0"/>
            <a:r>
              <a:rPr lang="en-US" sz="2000" b="1"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point when you hit "send" on your SMS, regardless of whether it's from a telephone, application, or different SMS-fit cell phone, your message is converted into information and sent across an intricate trap of interconnected transporter organizations. Your message will look for the fastest way to the assigned beneficiary. Once there, the information is made an interpretation of back into a message and is conveyed to the gadget.</a:t>
            </a:r>
            <a:endPar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25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2788BD-DC6E-B947-93B9-297C621D7180}"/>
              </a:ext>
            </a:extLst>
          </p:cNvPr>
          <p:cNvSpPr>
            <a:spLocks noGrp="1"/>
          </p:cNvSpPr>
          <p:nvPr>
            <p:ph type="title"/>
          </p:nvPr>
        </p:nvSpPr>
        <p:spPr>
          <a:xfrm>
            <a:off x="1371600" y="152400"/>
            <a:ext cx="9042400" cy="1600200"/>
          </a:xfrm>
        </p:spPr>
        <p:txBody>
          <a:bodyPr/>
          <a:lstStyle/>
          <a:p>
            <a:r>
              <a:rPr lang="en-US" dirty="0"/>
              <a:t>How does the SMS Work ?</a:t>
            </a:r>
          </a:p>
        </p:txBody>
      </p:sp>
      <p:sp>
        <p:nvSpPr>
          <p:cNvPr id="3" name="Content Placeholder 2">
            <a:extLst>
              <a:ext uri="{FF2B5EF4-FFF2-40B4-BE49-F238E27FC236}">
                <a16:creationId xmlns="" xmlns:a16="http://schemas.microsoft.com/office/drawing/2014/main" id="{91B85FE4-F3A5-3642-BC14-96E1590F0E5F}"/>
              </a:ext>
            </a:extLst>
          </p:cNvPr>
          <p:cNvSpPr>
            <a:spLocks noGrp="1"/>
          </p:cNvSpPr>
          <p:nvPr>
            <p:ph idx="1"/>
          </p:nvPr>
        </p:nvSpPr>
        <p:spPr>
          <a:xfrm>
            <a:off x="990600" y="2209800"/>
            <a:ext cx="10058400" cy="3886200"/>
          </a:xfrm>
        </p:spPr>
        <p:txBody>
          <a:bodyPr>
            <a:normAutofit/>
          </a:bodyPr>
          <a:lstStyle/>
          <a:p>
            <a:pPr lvl="0" rtl="0"/>
            <a:r>
              <a:rPr lang="en-US" sz="1800" b="1"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explanation SMS is designated "Short Message Service" is the 160-character cutoff to messages that can be changed over into a solitary information "parcel." Those bundles are comprised of 1s and 0s that mean incorporate your message, and some metadata or essential data about it (time stamp, the objective telephone number, and so forth) At the point when you hit SEND, that message bundle gets communicated by means of remote through the SMSC, or SMS Channel, to the closest cell tower. Once there, the message tracks down its direction to the beneficiary through the most brief course conceivable, arriving at a pinnacle close to them and utilizing the SMSC to convey it to their cell phone Each of this main takes a couple of milliseconds, in the event that the end beneficiary's cell phone is turned on and in range. The decent thing about messaging is that the message will stand by in a line in the SMSC to be conveyed until that occurs.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99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D63391-BB01-4E4E-91B6-B15135227ABC}"/>
              </a:ext>
            </a:extLst>
          </p:cNvPr>
          <p:cNvSpPr>
            <a:spLocks noGrp="1"/>
          </p:cNvSpPr>
          <p:nvPr>
            <p:ph type="title"/>
          </p:nvPr>
        </p:nvSpPr>
        <p:spPr>
          <a:xfrm>
            <a:off x="457200" y="685800"/>
            <a:ext cx="9042400" cy="1600200"/>
          </a:xfrm>
        </p:spPr>
        <p:txBody>
          <a:bodyPr/>
          <a:lstStyle/>
          <a:p>
            <a:r>
              <a:rPr lang="en-US" dirty="0"/>
              <a:t>How does the SMS Work ?</a:t>
            </a:r>
          </a:p>
        </p:txBody>
      </p:sp>
      <p:sp>
        <p:nvSpPr>
          <p:cNvPr id="3" name="Content Placeholder 2">
            <a:extLst>
              <a:ext uri="{FF2B5EF4-FFF2-40B4-BE49-F238E27FC236}">
                <a16:creationId xmlns="" xmlns:a16="http://schemas.microsoft.com/office/drawing/2014/main" id="{D67A7C74-A6CA-7E41-B6DE-39AEB875AD41}"/>
              </a:ext>
            </a:extLst>
          </p:cNvPr>
          <p:cNvSpPr>
            <a:spLocks noGrp="1"/>
          </p:cNvSpPr>
          <p:nvPr>
            <p:ph idx="1"/>
          </p:nvPr>
        </p:nvSpPr>
        <p:spPr>
          <a:xfrm>
            <a:off x="1143000" y="2667000"/>
            <a:ext cx="8285783" cy="3090067"/>
          </a:xfrm>
        </p:spPr>
        <p:txBody>
          <a:bodyPr/>
          <a:lstStyle/>
          <a:p>
            <a:r>
              <a:rPr lang="en-US" sz="1800" b="1"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With present day cell phones you might have seen that messages longer than 160 characters are being shipped off your telephone and conveyed as one message. Preceding this capacity, we saw broken message pieces that occasionally shown up mixed up. Longer messages are as yet being broken into more modest parcels, yet through the expansion of a truncation documentation to the metadata, the bundles can be reassembled and conveyed as one message. Truncation relies upon the conveying transporter, as some actually don't uphold this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926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EC0612-AA9A-6347-9676-6B516AEF1880}"/>
              </a:ext>
            </a:extLst>
          </p:cNvPr>
          <p:cNvSpPr>
            <a:spLocks noGrp="1"/>
          </p:cNvSpPr>
          <p:nvPr>
            <p:ph type="title"/>
          </p:nvPr>
        </p:nvSpPr>
        <p:spPr>
          <a:xfrm>
            <a:off x="838200" y="304800"/>
            <a:ext cx="9042400" cy="1600200"/>
          </a:xfrm>
        </p:spPr>
        <p:txBody>
          <a:bodyPr/>
          <a:lstStyle/>
          <a:p>
            <a:r>
              <a:rPr lang="en-US"/>
              <a:t>Transmission of SMS.</a:t>
            </a:r>
          </a:p>
        </p:txBody>
      </p:sp>
      <p:sp>
        <p:nvSpPr>
          <p:cNvPr id="3" name="Content Placeholder 2">
            <a:extLst>
              <a:ext uri="{FF2B5EF4-FFF2-40B4-BE49-F238E27FC236}">
                <a16:creationId xmlns="" xmlns:a16="http://schemas.microsoft.com/office/drawing/2014/main" id="{2D76D46E-3613-4247-8364-4E5AFCD24559}"/>
              </a:ext>
            </a:extLst>
          </p:cNvPr>
          <p:cNvSpPr>
            <a:spLocks noGrp="1"/>
          </p:cNvSpPr>
          <p:nvPr>
            <p:ph idx="1"/>
          </p:nvPr>
        </p:nvSpPr>
        <p:spPr>
          <a:xfrm>
            <a:off x="838200" y="2057400"/>
            <a:ext cx="8596668" cy="3655219"/>
          </a:xfrm>
        </p:spPr>
        <p:txBody>
          <a:bodyPr/>
          <a:lstStyle/>
          <a:p>
            <a:r>
              <a:rPr lang="en-US" sz="1800" dirty="0">
                <a:effectLst/>
                <a:latin typeface="Calibri" panose="020F0502020204030204" pitchFamily="34" charset="0"/>
                <a:ea typeface="Times New Roman" panose="02020603050405020304" pitchFamily="18" charset="0"/>
                <a:cs typeface="Arial" panose="020B0604020202020204" pitchFamily="34" charset="0"/>
              </a:rPr>
              <a:t>These days, short message administration (SMS) is being utilized in numerous day to day existence applications, including medical services checking, versatile banking, portable business, etc. Be that as it may, when we send a SMS starting with one cell phone then onto the next, the data contained in the SMS communicate as plain message. Now and then this data might be classified like record numbers, passwords, permit numbers, </a:t>
            </a:r>
            <a:r>
              <a:rPr lang="en-US" sz="1800" dirty="0" smtClean="0">
                <a:effectLst/>
                <a:latin typeface="Calibri" panose="020F0502020204030204" pitchFamily="34" charset="0"/>
                <a:ea typeface="Times New Roman" panose="02020603050405020304" pitchFamily="18" charset="0"/>
                <a:cs typeface="Arial" panose="020B0604020202020204" pitchFamily="34" charset="0"/>
              </a:rPr>
              <a:t>etc. and </a:t>
            </a:r>
            <a:r>
              <a:rPr lang="en-US" sz="1800" dirty="0">
                <a:effectLst/>
                <a:latin typeface="Calibri" panose="020F0502020204030204" pitchFamily="34" charset="0"/>
                <a:ea typeface="Times New Roman" panose="02020603050405020304" pitchFamily="18" charset="0"/>
                <a:cs typeface="Arial" panose="020B0604020202020204" pitchFamily="34" charset="0"/>
              </a:rPr>
              <a:t>it is a significant downside to send such data through SMS while the conventional SMS administration doesn't give encryption to the data before its transmission. In this paper, we propose a proficient and secure convention called </a:t>
            </a:r>
            <a:r>
              <a:rPr lang="en-US" sz="1800" dirty="0" smtClean="0">
                <a:effectLst/>
                <a:latin typeface="Calibri" panose="020F0502020204030204" pitchFamily="34" charset="0"/>
                <a:ea typeface="Times New Roman" panose="02020603050405020304" pitchFamily="18" charset="0"/>
                <a:cs typeface="Arial" panose="020B0604020202020204" pitchFamily="34" charset="0"/>
              </a:rPr>
              <a:t>Easy SMS</a:t>
            </a:r>
            <a:r>
              <a:rPr lang="en-US" sz="1800" dirty="0">
                <a:effectLst/>
                <a:latin typeface="Calibri" panose="020F0502020204030204" pitchFamily="34" charset="0"/>
                <a:ea typeface="Times New Roman" panose="02020603050405020304" pitchFamily="18" charset="0"/>
                <a:cs typeface="Arial" panose="020B0604020202020204" pitchFamily="34" charset="0"/>
              </a:rPr>
              <a:t>, which gives start to finish secure correspondence through SMS between end clients.</a:t>
            </a:r>
            <a:endParaRPr lang="en-US" dirty="0"/>
          </a:p>
        </p:txBody>
      </p:sp>
    </p:spTree>
    <p:extLst>
      <p:ext uri="{BB962C8B-B14F-4D97-AF65-F5344CB8AC3E}">
        <p14:creationId xmlns:p14="http://schemas.microsoft.com/office/powerpoint/2010/main" val="38413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4C319F-D627-2247-85E9-B3E8CD40C5AD}"/>
              </a:ext>
            </a:extLst>
          </p:cNvPr>
          <p:cNvSpPr>
            <a:spLocks noGrp="1"/>
          </p:cNvSpPr>
          <p:nvPr>
            <p:ph type="title"/>
          </p:nvPr>
        </p:nvSpPr>
        <p:spPr>
          <a:xfrm>
            <a:off x="1143000" y="381000"/>
            <a:ext cx="9042400" cy="1600200"/>
          </a:xfrm>
        </p:spPr>
        <p:txBody>
          <a:bodyPr/>
          <a:lstStyle/>
          <a:p>
            <a:r>
              <a:rPr lang="en-US" dirty="0"/>
              <a:t>Transmission of SMS.</a:t>
            </a:r>
          </a:p>
        </p:txBody>
      </p:sp>
      <p:sp>
        <p:nvSpPr>
          <p:cNvPr id="3" name="Content Placeholder 2">
            <a:extLst>
              <a:ext uri="{FF2B5EF4-FFF2-40B4-BE49-F238E27FC236}">
                <a16:creationId xmlns="" xmlns:a16="http://schemas.microsoft.com/office/drawing/2014/main" id="{68C43534-A091-EC44-B399-0661E4FCD268}"/>
              </a:ext>
            </a:extLst>
          </p:cNvPr>
          <p:cNvSpPr>
            <a:spLocks noGrp="1"/>
          </p:cNvSpPr>
          <p:nvPr>
            <p:ph idx="1"/>
          </p:nvPr>
        </p:nvSpPr>
        <p:spPr>
          <a:xfrm>
            <a:off x="762000" y="1981200"/>
            <a:ext cx="10058400" cy="3886200"/>
          </a:xfrm>
        </p:spPr>
        <p:txBody>
          <a:bodyPr/>
          <a:lstStyle/>
          <a:p>
            <a:pPr lvl="0" rtl="0"/>
            <a:r>
              <a:rPr lang="en-US" sz="1800" dirty="0">
                <a:effectLst/>
                <a:latin typeface="Calibri" panose="020F0502020204030204" pitchFamily="34" charset="0"/>
                <a:ea typeface="Calibri" panose="020F0502020204030204" pitchFamily="34" charset="0"/>
                <a:cs typeface="Arial" panose="020B0604020202020204" pitchFamily="34" charset="0"/>
              </a:rPr>
              <a:t>The working of the convention is introduced by thinking about two distinct situations. The examination of the proposed convention shows that this convention can forestall different assaults, including SMS divulgence, over the air adjustment, replay assault, man-in-the-center assault, and pantomime assault. The EasySMS convention creates least correspondence and calculation overheads as contrasted and existing SMSSec and PK-SIM conventions. On a normal, the EasySMS convention diminishes 51% and 31% of the data transfer capacity utilization and lessens 62% and 45% of message traded during the verification cycle in contrast with SMSSec and PK-SIM conventions separately. Creators guarantee that EasySMS is the principal convention totally dependent on the symmetric key cryptography and hold unique design of cell organization.</a:t>
            </a:r>
          </a:p>
        </p:txBody>
      </p:sp>
    </p:spTree>
    <p:extLst>
      <p:ext uri="{BB962C8B-B14F-4D97-AF65-F5344CB8AC3E}">
        <p14:creationId xmlns:p14="http://schemas.microsoft.com/office/powerpoint/2010/main" val="296027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582341"/>
            <a:ext cx="8991600" cy="4524315"/>
          </a:xfrm>
          <a:prstGeom prst="rect">
            <a:avLst/>
          </a:prstGeom>
        </p:spPr>
        <p:txBody>
          <a:bodyPr wrap="square">
            <a:spAutoFit/>
          </a:bodyPr>
          <a:lstStyle/>
          <a:p>
            <a:r>
              <a:rPr lang="en-US" sz="2400" dirty="0">
                <a:latin typeface="Calibri" panose="020F0502020204030204" pitchFamily="34" charset="0"/>
                <a:ea typeface="Times New Roman" panose="02020603050405020304" pitchFamily="18" charset="0"/>
                <a:cs typeface="Arial" panose="020B0604020202020204" pitchFamily="34" charset="0"/>
              </a:rPr>
              <a:t>These days, short message administration (SMS) is being utilized in numerous day to day existence applications, including medical services checking, versatile banking, portable business, etc. Be that as it may, when we send a SMS starting with one cell phone then onto the next, the data contained in the SMS communicate as plain message. Now and then this data might be classified like record numbers, passwords, permit numbers, etc. and it is a significant downside to send such data through SMS while the conventional SMS administration doesn't give encryption to the data before its transmission. In this paper, we propose a proficient and secure convention called EasySMS, which gives start to finish secure correspondence through SMS between end clients.</a:t>
            </a:r>
            <a:endParaRPr lang="en-US" sz="2400" dirty="0"/>
          </a:p>
        </p:txBody>
      </p:sp>
    </p:spTree>
    <p:extLst>
      <p:ext uri="{BB962C8B-B14F-4D97-AF65-F5344CB8AC3E}">
        <p14:creationId xmlns:p14="http://schemas.microsoft.com/office/powerpoint/2010/main" val="137389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0A906-0E5C-4B43-9BC8-A13841829A7F}"/>
              </a:ext>
            </a:extLst>
          </p:cNvPr>
          <p:cNvSpPr>
            <a:spLocks noGrp="1"/>
          </p:cNvSpPr>
          <p:nvPr>
            <p:ph type="title"/>
          </p:nvPr>
        </p:nvSpPr>
        <p:spPr>
          <a:xfrm>
            <a:off x="457200" y="27296"/>
            <a:ext cx="9042400" cy="1600200"/>
          </a:xfrm>
        </p:spPr>
        <p:txBody>
          <a:bodyPr/>
          <a:lstStyle/>
          <a:p>
            <a:r>
              <a:rPr lang="en-US" dirty="0"/>
              <a:t>Types of SMS..</a:t>
            </a:r>
          </a:p>
        </p:txBody>
      </p:sp>
      <p:sp>
        <p:nvSpPr>
          <p:cNvPr id="3" name="Content Placeholder 2">
            <a:extLst>
              <a:ext uri="{FF2B5EF4-FFF2-40B4-BE49-F238E27FC236}">
                <a16:creationId xmlns="" xmlns:a16="http://schemas.microsoft.com/office/drawing/2014/main" id="{DF119081-766A-CA47-86C2-BDF293010356}"/>
              </a:ext>
            </a:extLst>
          </p:cNvPr>
          <p:cNvSpPr>
            <a:spLocks noGrp="1"/>
          </p:cNvSpPr>
          <p:nvPr>
            <p:ph idx="1"/>
          </p:nvPr>
        </p:nvSpPr>
        <p:spPr>
          <a:xfrm>
            <a:off x="609600" y="1905000"/>
            <a:ext cx="10058400" cy="3886200"/>
          </a:xfrm>
        </p:spPr>
        <p:txBody>
          <a:bodyPr/>
          <a:lstStyle/>
          <a:p>
            <a:r>
              <a:rPr lang="en-US" dirty="0"/>
              <a:t>1)  P2P SMS</a:t>
            </a:r>
          </a:p>
          <a:p>
            <a:r>
              <a:rPr lang="en-US" dirty="0"/>
              <a:t>2)  A2P SMS</a:t>
            </a:r>
          </a:p>
          <a:p>
            <a:r>
              <a:rPr lang="en-US" dirty="0"/>
              <a:t>3)  MMS</a:t>
            </a:r>
          </a:p>
          <a:p>
            <a:r>
              <a:rPr lang="en-US" dirty="0"/>
              <a:t>4) Short code</a:t>
            </a:r>
          </a:p>
          <a:p>
            <a:r>
              <a:rPr lang="en-US" dirty="0"/>
              <a:t>5) </a:t>
            </a:r>
            <a:r>
              <a:rPr lang="en-US" dirty="0">
                <a:solidFill>
                  <a:schemeClr val="tx1"/>
                </a:solidFill>
              </a:rPr>
              <a:t>Toll-Free SMS</a:t>
            </a:r>
          </a:p>
          <a:p>
            <a:r>
              <a:rPr lang="en-US" dirty="0"/>
              <a:t>6)</a:t>
            </a:r>
            <a:r>
              <a:rPr lang="en-US" b="1" dirty="0">
                <a:solidFill>
                  <a:srgbClr val="1C0A14"/>
                </a:solidFill>
                <a:effectLst/>
                <a:latin typeface="Arial" panose="020B0604020202020204" pitchFamily="34" charset="0"/>
                <a:ea typeface="Times New Roman" panose="02020603050405020304" pitchFamily="18" charset="0"/>
                <a:cs typeface="Times New Roman" panose="02020603050405020304" pitchFamily="18" charset="0"/>
              </a:rPr>
              <a:t> 10DLC</a:t>
            </a:r>
            <a:endParaRPr lang="en-US"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6168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21</TotalTime>
  <Words>989</Words>
  <Application>Microsoft Office PowerPoint</Application>
  <PresentationFormat>Custom</PresentationFormat>
  <Paragraphs>39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NewsPrint</vt:lpstr>
      <vt:lpstr>                                                                                 What is the SMS ? </vt:lpstr>
      <vt:lpstr>What is the SMS?</vt:lpstr>
      <vt:lpstr>How does SMS Work ?</vt:lpstr>
      <vt:lpstr>How does the SMS Work ?</vt:lpstr>
      <vt:lpstr>How does the SMS Work ?</vt:lpstr>
      <vt:lpstr>Transmission of SMS.</vt:lpstr>
      <vt:lpstr>Transmission of SMS.</vt:lpstr>
      <vt:lpstr>PowerPoint Presentation</vt:lpstr>
      <vt:lpstr>Types of SMS..</vt:lpstr>
      <vt:lpstr>Benefits of SMS</vt:lpstr>
      <vt:lpstr>Team member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SMS ? </dc:title>
  <dc:creator>Shaimaa gamal</dc:creator>
  <cp:lastModifiedBy>c.delivery for lap</cp:lastModifiedBy>
  <cp:revision>10</cp:revision>
  <dcterms:created xsi:type="dcterms:W3CDTF">2022-01-13T11:51:26Z</dcterms:created>
  <dcterms:modified xsi:type="dcterms:W3CDTF">2022-01-13T22:58:45Z</dcterms:modified>
</cp:coreProperties>
</file>