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302" r:id="rId5"/>
    <p:sldId id="274" r:id="rId6"/>
    <p:sldId id="272" r:id="rId7"/>
    <p:sldId id="269" r:id="rId8"/>
    <p:sldId id="259" r:id="rId9"/>
    <p:sldId id="271" r:id="rId10"/>
    <p:sldId id="273" r:id="rId11"/>
    <p:sldId id="278" r:id="rId12"/>
    <p:sldId id="277" r:id="rId13"/>
    <p:sldId id="275" r:id="rId14"/>
    <p:sldId id="260" r:id="rId15"/>
    <p:sldId id="282" r:id="rId16"/>
    <p:sldId id="283" r:id="rId17"/>
    <p:sldId id="285" r:id="rId18"/>
    <p:sldId id="284" r:id="rId19"/>
    <p:sldId id="288" r:id="rId20"/>
    <p:sldId id="286" r:id="rId21"/>
    <p:sldId id="287" r:id="rId22"/>
    <p:sldId id="289" r:id="rId23"/>
    <p:sldId id="261" r:id="rId24"/>
    <p:sldId id="290" r:id="rId25"/>
    <p:sldId id="291" r:id="rId26"/>
    <p:sldId id="262" r:id="rId27"/>
    <p:sldId id="295" r:id="rId28"/>
    <p:sldId id="297" r:id="rId29"/>
    <p:sldId id="296" r:id="rId30"/>
    <p:sldId id="300" r:id="rId31"/>
    <p:sldId id="301" r:id="rId32"/>
    <p:sldId id="299" r:id="rId33"/>
    <p:sldId id="263" r:id="rId34"/>
    <p:sldId id="298" r:id="rId35"/>
    <p:sldId id="264" r:id="rId36"/>
    <p:sldId id="265" r:id="rId37"/>
    <p:sldId id="279" r:id="rId38"/>
    <p:sldId id="280" r:id="rId39"/>
    <p:sldId id="276" r:id="rId40"/>
    <p:sldId id="281" r:id="rId41"/>
    <p:sldId id="292" r:id="rId42"/>
    <p:sldId id="294" r:id="rId43"/>
    <p:sldId id="293" r:id="rId44"/>
    <p:sldId id="266" r:id="rId45"/>
    <p:sldId id="267" r:id="rId46"/>
    <p:sldId id="268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401D6BC-942B-4EB0-98B8-2E479144903D}">
          <p14:sldIdLst>
            <p14:sldId id="256"/>
            <p14:sldId id="257"/>
            <p14:sldId id="258"/>
            <p14:sldId id="302"/>
          </p14:sldIdLst>
        </p14:section>
        <p14:section name="Preperation" id="{932525C0-D526-49FE-8ED0-790AE090F051}">
          <p14:sldIdLst>
            <p14:sldId id="274"/>
            <p14:sldId id="272"/>
            <p14:sldId id="269"/>
          </p14:sldIdLst>
        </p14:section>
        <p14:section name="Task 1" id="{81CEA32F-D517-4BEE-AAFA-EEC41ECE6DC2}">
          <p14:sldIdLst>
            <p14:sldId id="259"/>
            <p14:sldId id="271"/>
            <p14:sldId id="273"/>
            <p14:sldId id="278"/>
            <p14:sldId id="277"/>
            <p14:sldId id="275"/>
          </p14:sldIdLst>
        </p14:section>
        <p14:section name="Task 2" id="{F3A3AF6D-8F6E-4097-ACAD-9D74CA4A16A9}">
          <p14:sldIdLst>
            <p14:sldId id="260"/>
            <p14:sldId id="282"/>
            <p14:sldId id="283"/>
            <p14:sldId id="285"/>
            <p14:sldId id="284"/>
            <p14:sldId id="288"/>
            <p14:sldId id="286"/>
            <p14:sldId id="287"/>
            <p14:sldId id="289"/>
          </p14:sldIdLst>
        </p14:section>
        <p14:section name="Task 3" id="{44D98F41-C446-4C91-9F34-E66744BE93BF}">
          <p14:sldIdLst>
            <p14:sldId id="261"/>
            <p14:sldId id="290"/>
            <p14:sldId id="291"/>
          </p14:sldIdLst>
        </p14:section>
        <p14:section name="Task 4" id="{2566D496-9DA2-4A0F-83C1-43E9CAF83B1A}">
          <p14:sldIdLst>
            <p14:sldId id="262"/>
            <p14:sldId id="295"/>
            <p14:sldId id="297"/>
            <p14:sldId id="296"/>
            <p14:sldId id="300"/>
            <p14:sldId id="301"/>
            <p14:sldId id="299"/>
          </p14:sldIdLst>
        </p14:section>
        <p14:section name="Task 5" id="{B8D50ECA-2082-408F-AF92-BC898C54193B}">
          <p14:sldIdLst>
            <p14:sldId id="263"/>
            <p14:sldId id="298"/>
          </p14:sldIdLst>
        </p14:section>
        <p14:section name="Task 6" id="{0D178661-A449-421B-AA5B-6AA916DFC36B}">
          <p14:sldIdLst>
            <p14:sldId id="264"/>
          </p14:sldIdLst>
        </p14:section>
        <p14:section name="Task 7" id="{AEBB5E97-0801-441F-B27F-22B5A3B9DB96}">
          <p14:sldIdLst>
            <p14:sldId id="265"/>
            <p14:sldId id="279"/>
            <p14:sldId id="280"/>
            <p14:sldId id="276"/>
            <p14:sldId id="281"/>
            <p14:sldId id="292"/>
            <p14:sldId id="294"/>
            <p14:sldId id="293"/>
          </p14:sldIdLst>
        </p14:section>
        <p14:section name="Conclusion" id="{E212FD99-E594-47D6-8816-C3094D9C6D61}">
          <p14:sldIdLst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780" autoAdjust="0"/>
  </p:normalViewPr>
  <p:slideViewPr>
    <p:cSldViewPr snapToGrid="0" snapToObjects="1">
      <p:cViewPr>
        <p:scale>
          <a:sx n="50" d="100"/>
          <a:sy n="50" d="100"/>
        </p:scale>
        <p:origin x="1764" y="3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2A959-1041-4C53-A8B0-C7DB173DE6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B6EC24-122A-4073-BA64-D0245749DC5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 always like to have a basic understanding of what tools I’m working with and how they work before I utilise them which is why I have made it a habit to do research on anything prior to usage, be it tech related or not.</a:t>
          </a:r>
          <a:endParaRPr lang="en-US" dirty="0"/>
        </a:p>
      </dgm:t>
    </dgm:pt>
    <dgm:pt modelId="{79C53B7E-5D52-43D2-9E85-CF826C4DB159}" type="parTrans" cxnId="{1895DB7A-89C2-4018-AD6E-E3E4102F2620}">
      <dgm:prSet/>
      <dgm:spPr/>
      <dgm:t>
        <a:bodyPr/>
        <a:lstStyle/>
        <a:p>
          <a:endParaRPr lang="en-US"/>
        </a:p>
      </dgm:t>
    </dgm:pt>
    <dgm:pt modelId="{A0C1C901-028D-461C-8D28-415CDC6FBD8D}" type="sibTrans" cxnId="{1895DB7A-89C2-4018-AD6E-E3E4102F2620}">
      <dgm:prSet/>
      <dgm:spPr/>
      <dgm:t>
        <a:bodyPr/>
        <a:lstStyle/>
        <a:p>
          <a:endParaRPr lang="en-US"/>
        </a:p>
      </dgm:t>
    </dgm:pt>
    <dgm:pt modelId="{FA3F9D5E-0081-4C8E-AF42-4FC0F519AA2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 used the recommended links in the pdf as well as ChatGPT to explain the core concepts.</a:t>
          </a:r>
          <a:endParaRPr lang="en-US" dirty="0"/>
        </a:p>
      </dgm:t>
    </dgm:pt>
    <dgm:pt modelId="{CBCC1B70-727C-40E7-BE40-031C5615814F}" type="parTrans" cxnId="{77321F3F-8ED3-4C6E-BA27-E4FD7808AF04}">
      <dgm:prSet/>
      <dgm:spPr/>
      <dgm:t>
        <a:bodyPr/>
        <a:lstStyle/>
        <a:p>
          <a:endParaRPr lang="en-US"/>
        </a:p>
      </dgm:t>
    </dgm:pt>
    <dgm:pt modelId="{CD97D8FE-A0A7-4A04-84B0-3E3C4A15DC53}" type="sibTrans" cxnId="{77321F3F-8ED3-4C6E-BA27-E4FD7808AF04}">
      <dgm:prSet/>
      <dgm:spPr/>
      <dgm:t>
        <a:bodyPr/>
        <a:lstStyle/>
        <a:p>
          <a:endParaRPr lang="en-US"/>
        </a:p>
      </dgm:t>
    </dgm:pt>
    <dgm:pt modelId="{D19DC555-56F9-40D4-BC5B-1C6576C3944C}" type="pres">
      <dgm:prSet presAssocID="{9622A959-1041-4C53-A8B0-C7DB173DE680}" presName="root" presStyleCnt="0">
        <dgm:presLayoutVars>
          <dgm:dir/>
          <dgm:resizeHandles val="exact"/>
        </dgm:presLayoutVars>
      </dgm:prSet>
      <dgm:spPr/>
    </dgm:pt>
    <dgm:pt modelId="{FA9C1B58-F2FB-4A1E-895B-EBA57DDE2C8D}" type="pres">
      <dgm:prSet presAssocID="{54B6EC24-122A-4073-BA64-D0245749DC5E}" presName="compNode" presStyleCnt="0"/>
      <dgm:spPr/>
    </dgm:pt>
    <dgm:pt modelId="{DEF130D5-BC8C-4434-8C96-68CCB92E6A8A}" type="pres">
      <dgm:prSet presAssocID="{54B6EC24-122A-4073-BA64-D0245749DC5E}" presName="bgRect" presStyleLbl="bgShp" presStyleIdx="0" presStyleCnt="2" custScaleY="129744"/>
      <dgm:spPr/>
    </dgm:pt>
    <dgm:pt modelId="{4046E62A-BD00-4572-9DF0-8A30A1A0CC81}" type="pres">
      <dgm:prSet presAssocID="{54B6EC24-122A-4073-BA64-D0245749DC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44E1D78-FE19-4B6B-B82E-E95610E50D46}" type="pres">
      <dgm:prSet presAssocID="{54B6EC24-122A-4073-BA64-D0245749DC5E}" presName="spaceRect" presStyleCnt="0"/>
      <dgm:spPr/>
    </dgm:pt>
    <dgm:pt modelId="{52559258-F50C-4FCD-9ADE-88FF931539D5}" type="pres">
      <dgm:prSet presAssocID="{54B6EC24-122A-4073-BA64-D0245749DC5E}" presName="parTx" presStyleLbl="revTx" presStyleIdx="0" presStyleCnt="2">
        <dgm:presLayoutVars>
          <dgm:chMax val="0"/>
          <dgm:chPref val="0"/>
        </dgm:presLayoutVars>
      </dgm:prSet>
      <dgm:spPr/>
    </dgm:pt>
    <dgm:pt modelId="{CE8F3A98-4F73-4152-BEB3-5B43BCE31393}" type="pres">
      <dgm:prSet presAssocID="{A0C1C901-028D-461C-8D28-415CDC6FBD8D}" presName="sibTrans" presStyleCnt="0"/>
      <dgm:spPr/>
    </dgm:pt>
    <dgm:pt modelId="{A18B6F51-F160-4C08-BF03-83A877CFCCF2}" type="pres">
      <dgm:prSet presAssocID="{FA3F9D5E-0081-4C8E-AF42-4FC0F519AA21}" presName="compNode" presStyleCnt="0"/>
      <dgm:spPr/>
    </dgm:pt>
    <dgm:pt modelId="{0D098143-0C84-42FD-AD10-FA64CC0382C7}" type="pres">
      <dgm:prSet presAssocID="{FA3F9D5E-0081-4C8E-AF42-4FC0F519AA21}" presName="bgRect" presStyleLbl="bgShp" presStyleIdx="1" presStyleCnt="2" custScaleY="126365"/>
      <dgm:spPr/>
    </dgm:pt>
    <dgm:pt modelId="{3A461B20-319E-4BC5-88A9-C41A2DE4EE18}" type="pres">
      <dgm:prSet presAssocID="{FA3F9D5E-0081-4C8E-AF42-4FC0F519AA2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93E7A3B4-9205-4CE4-927F-0BFF897B22A9}" type="pres">
      <dgm:prSet presAssocID="{FA3F9D5E-0081-4C8E-AF42-4FC0F519AA21}" presName="spaceRect" presStyleCnt="0"/>
      <dgm:spPr/>
    </dgm:pt>
    <dgm:pt modelId="{F4C4A98E-B020-4D02-A64D-82FCD6C284D4}" type="pres">
      <dgm:prSet presAssocID="{FA3F9D5E-0081-4C8E-AF42-4FC0F519AA2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CC9C42C-1009-4AAF-8E05-7C9ADD667612}" type="presOf" srcId="{54B6EC24-122A-4073-BA64-D0245749DC5E}" destId="{52559258-F50C-4FCD-9ADE-88FF931539D5}" srcOrd="0" destOrd="0" presId="urn:microsoft.com/office/officeart/2018/2/layout/IconVerticalSolidList"/>
    <dgm:cxn modelId="{77321F3F-8ED3-4C6E-BA27-E4FD7808AF04}" srcId="{9622A959-1041-4C53-A8B0-C7DB173DE680}" destId="{FA3F9D5E-0081-4C8E-AF42-4FC0F519AA21}" srcOrd="1" destOrd="0" parTransId="{CBCC1B70-727C-40E7-BE40-031C5615814F}" sibTransId="{CD97D8FE-A0A7-4A04-84B0-3E3C4A15DC53}"/>
    <dgm:cxn modelId="{63FD8E56-BAED-40FD-8BD7-73D2C1E18299}" type="presOf" srcId="{FA3F9D5E-0081-4C8E-AF42-4FC0F519AA21}" destId="{F4C4A98E-B020-4D02-A64D-82FCD6C284D4}" srcOrd="0" destOrd="0" presId="urn:microsoft.com/office/officeart/2018/2/layout/IconVerticalSolidList"/>
    <dgm:cxn modelId="{1895DB7A-89C2-4018-AD6E-E3E4102F2620}" srcId="{9622A959-1041-4C53-A8B0-C7DB173DE680}" destId="{54B6EC24-122A-4073-BA64-D0245749DC5E}" srcOrd="0" destOrd="0" parTransId="{79C53B7E-5D52-43D2-9E85-CF826C4DB159}" sibTransId="{A0C1C901-028D-461C-8D28-415CDC6FBD8D}"/>
    <dgm:cxn modelId="{5EF192EF-67F7-4800-A9EA-74E216ED59E2}" type="presOf" srcId="{9622A959-1041-4C53-A8B0-C7DB173DE680}" destId="{D19DC555-56F9-40D4-BC5B-1C6576C3944C}" srcOrd="0" destOrd="0" presId="urn:microsoft.com/office/officeart/2018/2/layout/IconVerticalSolidList"/>
    <dgm:cxn modelId="{E2075055-D1AC-42CB-ADB7-F4F635386F76}" type="presParOf" srcId="{D19DC555-56F9-40D4-BC5B-1C6576C3944C}" destId="{FA9C1B58-F2FB-4A1E-895B-EBA57DDE2C8D}" srcOrd="0" destOrd="0" presId="urn:microsoft.com/office/officeart/2018/2/layout/IconVerticalSolidList"/>
    <dgm:cxn modelId="{2DCB416C-8E2C-4C70-9FF1-8A61F88604F7}" type="presParOf" srcId="{FA9C1B58-F2FB-4A1E-895B-EBA57DDE2C8D}" destId="{DEF130D5-BC8C-4434-8C96-68CCB92E6A8A}" srcOrd="0" destOrd="0" presId="urn:microsoft.com/office/officeart/2018/2/layout/IconVerticalSolidList"/>
    <dgm:cxn modelId="{7394ECBF-9566-4D2F-B367-EA35D8451CE7}" type="presParOf" srcId="{FA9C1B58-F2FB-4A1E-895B-EBA57DDE2C8D}" destId="{4046E62A-BD00-4572-9DF0-8A30A1A0CC81}" srcOrd="1" destOrd="0" presId="urn:microsoft.com/office/officeart/2018/2/layout/IconVerticalSolidList"/>
    <dgm:cxn modelId="{9ABE6054-B6B2-4A70-8777-350D0801C1FC}" type="presParOf" srcId="{FA9C1B58-F2FB-4A1E-895B-EBA57DDE2C8D}" destId="{E44E1D78-FE19-4B6B-B82E-E95610E50D46}" srcOrd="2" destOrd="0" presId="urn:microsoft.com/office/officeart/2018/2/layout/IconVerticalSolidList"/>
    <dgm:cxn modelId="{EFA97FF0-AE83-4D0C-AE04-ABBF5B088507}" type="presParOf" srcId="{FA9C1B58-F2FB-4A1E-895B-EBA57DDE2C8D}" destId="{52559258-F50C-4FCD-9ADE-88FF931539D5}" srcOrd="3" destOrd="0" presId="urn:microsoft.com/office/officeart/2018/2/layout/IconVerticalSolidList"/>
    <dgm:cxn modelId="{A4D51CE3-661E-4181-95D7-E5A985EFD34A}" type="presParOf" srcId="{D19DC555-56F9-40D4-BC5B-1C6576C3944C}" destId="{CE8F3A98-4F73-4152-BEB3-5B43BCE31393}" srcOrd="1" destOrd="0" presId="urn:microsoft.com/office/officeart/2018/2/layout/IconVerticalSolidList"/>
    <dgm:cxn modelId="{36EB8FB0-A033-45C3-9633-6A398104C602}" type="presParOf" srcId="{D19DC555-56F9-40D4-BC5B-1C6576C3944C}" destId="{A18B6F51-F160-4C08-BF03-83A877CFCCF2}" srcOrd="2" destOrd="0" presId="urn:microsoft.com/office/officeart/2018/2/layout/IconVerticalSolidList"/>
    <dgm:cxn modelId="{8568CDFC-750A-4D48-B88E-7C21A04E4FBD}" type="presParOf" srcId="{A18B6F51-F160-4C08-BF03-83A877CFCCF2}" destId="{0D098143-0C84-42FD-AD10-FA64CC0382C7}" srcOrd="0" destOrd="0" presId="urn:microsoft.com/office/officeart/2018/2/layout/IconVerticalSolidList"/>
    <dgm:cxn modelId="{663271C1-415F-4F5D-B49A-E18F0E93CE1C}" type="presParOf" srcId="{A18B6F51-F160-4C08-BF03-83A877CFCCF2}" destId="{3A461B20-319E-4BC5-88A9-C41A2DE4EE18}" srcOrd="1" destOrd="0" presId="urn:microsoft.com/office/officeart/2018/2/layout/IconVerticalSolidList"/>
    <dgm:cxn modelId="{3EB679DF-C4A7-44B5-AAD3-B46C31869387}" type="presParOf" srcId="{A18B6F51-F160-4C08-BF03-83A877CFCCF2}" destId="{93E7A3B4-9205-4CE4-927F-0BFF897B22A9}" srcOrd="2" destOrd="0" presId="urn:microsoft.com/office/officeart/2018/2/layout/IconVerticalSolidList"/>
    <dgm:cxn modelId="{F7EEB189-D15E-4FA7-A0F4-C768D233A85C}" type="presParOf" srcId="{A18B6F51-F160-4C08-BF03-83A877CFCCF2}" destId="{F4C4A98E-B020-4D02-A64D-82FCD6C284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367601-B9ED-4769-8B36-C6D97F22519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29C33B-C0E4-48AD-A24B-40DA05FA047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 created a basic PowerPoint template using GAI to start.</a:t>
          </a:r>
          <a:endParaRPr lang="en-US" dirty="0"/>
        </a:p>
      </dgm:t>
    </dgm:pt>
    <dgm:pt modelId="{72BD4B90-3DB1-4984-8D7D-7CF3F0B5F8F4}" type="parTrans" cxnId="{C9ADD242-E618-46BF-A4B8-2F12CFC5F6E8}">
      <dgm:prSet/>
      <dgm:spPr/>
      <dgm:t>
        <a:bodyPr/>
        <a:lstStyle/>
        <a:p>
          <a:endParaRPr lang="en-US"/>
        </a:p>
      </dgm:t>
    </dgm:pt>
    <dgm:pt modelId="{791D84A2-E60F-4964-8490-8F79CC7040A7}" type="sibTrans" cxnId="{C9ADD242-E618-46BF-A4B8-2F12CFC5F6E8}">
      <dgm:prSet/>
      <dgm:spPr/>
      <dgm:t>
        <a:bodyPr/>
        <a:lstStyle/>
        <a:p>
          <a:endParaRPr lang="en-US"/>
        </a:p>
      </dgm:t>
    </dgm:pt>
    <dgm:pt modelId="{3175A0D4-5737-41CC-9405-3338721BCDD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The idea was to document as I progress and polish at the end.</a:t>
          </a:r>
          <a:endParaRPr lang="en-US" dirty="0"/>
        </a:p>
      </dgm:t>
    </dgm:pt>
    <dgm:pt modelId="{60F0A485-4D4A-49AB-BA51-1A3AA9728DD4}" type="parTrans" cxnId="{18A54397-3EA8-4B5D-9413-126908213B37}">
      <dgm:prSet/>
      <dgm:spPr/>
      <dgm:t>
        <a:bodyPr/>
        <a:lstStyle/>
        <a:p>
          <a:endParaRPr lang="en-US"/>
        </a:p>
      </dgm:t>
    </dgm:pt>
    <dgm:pt modelId="{4A10F97D-ED02-4DF9-B9BC-D8DBB5B2DBF3}" type="sibTrans" cxnId="{18A54397-3EA8-4B5D-9413-126908213B37}">
      <dgm:prSet/>
      <dgm:spPr/>
      <dgm:t>
        <a:bodyPr/>
        <a:lstStyle/>
        <a:p>
          <a:endParaRPr lang="en-US"/>
        </a:p>
      </dgm:t>
    </dgm:pt>
    <dgm:pt modelId="{26A7B4A2-61D0-48B8-B0FC-36DD01AC440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 find this method is much more efficient and less mistake prone.</a:t>
          </a:r>
          <a:endParaRPr lang="en-US"/>
        </a:p>
      </dgm:t>
    </dgm:pt>
    <dgm:pt modelId="{6A6B84DD-3330-4516-A8F8-DB0BA08F265B}" type="parTrans" cxnId="{E6F029CA-32D6-4843-97FB-ABACCDCD65DE}">
      <dgm:prSet/>
      <dgm:spPr/>
      <dgm:t>
        <a:bodyPr/>
        <a:lstStyle/>
        <a:p>
          <a:endParaRPr lang="en-US"/>
        </a:p>
      </dgm:t>
    </dgm:pt>
    <dgm:pt modelId="{42B325BD-B4AB-43D4-9DAC-8F93CB9534C8}" type="sibTrans" cxnId="{E6F029CA-32D6-4843-97FB-ABACCDCD65DE}">
      <dgm:prSet/>
      <dgm:spPr/>
      <dgm:t>
        <a:bodyPr/>
        <a:lstStyle/>
        <a:p>
          <a:endParaRPr lang="en-US"/>
        </a:p>
      </dgm:t>
    </dgm:pt>
    <dgm:pt modelId="{5878B7DC-8993-4DE9-AD45-DA5B0C0B94A2}" type="pres">
      <dgm:prSet presAssocID="{46367601-B9ED-4769-8B36-C6D97F22519C}" presName="root" presStyleCnt="0">
        <dgm:presLayoutVars>
          <dgm:dir/>
          <dgm:resizeHandles val="exact"/>
        </dgm:presLayoutVars>
      </dgm:prSet>
      <dgm:spPr/>
    </dgm:pt>
    <dgm:pt modelId="{3975493B-6CBF-4C14-A935-88FBDAF77522}" type="pres">
      <dgm:prSet presAssocID="{A929C33B-C0E4-48AD-A24B-40DA05FA0476}" presName="compNode" presStyleCnt="0"/>
      <dgm:spPr/>
    </dgm:pt>
    <dgm:pt modelId="{9AFE6FD5-3C2C-4D5B-B88B-C1E60103ABC9}" type="pres">
      <dgm:prSet presAssocID="{A929C33B-C0E4-48AD-A24B-40DA05FA0476}" presName="bgRect" presStyleLbl="bgShp" presStyleIdx="0" presStyleCnt="3"/>
      <dgm:spPr/>
    </dgm:pt>
    <dgm:pt modelId="{AF482A25-5EEB-492F-8B3C-50F8639433D0}" type="pres">
      <dgm:prSet presAssocID="{A929C33B-C0E4-48AD-A24B-40DA05FA04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D3128D4-E702-472E-8BA6-C9189D859CD8}" type="pres">
      <dgm:prSet presAssocID="{A929C33B-C0E4-48AD-A24B-40DA05FA0476}" presName="spaceRect" presStyleCnt="0"/>
      <dgm:spPr/>
    </dgm:pt>
    <dgm:pt modelId="{5E278B8A-E3FA-4D2A-AC99-F5FE8B5C2CD3}" type="pres">
      <dgm:prSet presAssocID="{A929C33B-C0E4-48AD-A24B-40DA05FA0476}" presName="parTx" presStyleLbl="revTx" presStyleIdx="0" presStyleCnt="3">
        <dgm:presLayoutVars>
          <dgm:chMax val="0"/>
          <dgm:chPref val="0"/>
        </dgm:presLayoutVars>
      </dgm:prSet>
      <dgm:spPr/>
    </dgm:pt>
    <dgm:pt modelId="{E56E6DAE-BEEB-48B9-8A82-EEAC0EB38B45}" type="pres">
      <dgm:prSet presAssocID="{791D84A2-E60F-4964-8490-8F79CC7040A7}" presName="sibTrans" presStyleCnt="0"/>
      <dgm:spPr/>
    </dgm:pt>
    <dgm:pt modelId="{5FA031BA-FFBF-4EB2-B2C1-FC255EA67780}" type="pres">
      <dgm:prSet presAssocID="{3175A0D4-5737-41CC-9405-3338721BCDD6}" presName="compNode" presStyleCnt="0"/>
      <dgm:spPr/>
    </dgm:pt>
    <dgm:pt modelId="{71D62A67-ACBE-4FC3-8ADD-A3A78DC2FFC7}" type="pres">
      <dgm:prSet presAssocID="{3175A0D4-5737-41CC-9405-3338721BCDD6}" presName="bgRect" presStyleLbl="bgShp" presStyleIdx="1" presStyleCnt="3"/>
      <dgm:spPr/>
    </dgm:pt>
    <dgm:pt modelId="{1F756BF8-6C4B-47B2-952B-03E7FCE94D09}" type="pres">
      <dgm:prSet presAssocID="{3175A0D4-5737-41CC-9405-3338721BCD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EF445BF-946C-4EAF-A890-691D74FFDCB4}" type="pres">
      <dgm:prSet presAssocID="{3175A0D4-5737-41CC-9405-3338721BCDD6}" presName="spaceRect" presStyleCnt="0"/>
      <dgm:spPr/>
    </dgm:pt>
    <dgm:pt modelId="{6F9102C7-FD81-4EB5-8CC2-D861DA6A3B34}" type="pres">
      <dgm:prSet presAssocID="{3175A0D4-5737-41CC-9405-3338721BCDD6}" presName="parTx" presStyleLbl="revTx" presStyleIdx="1" presStyleCnt="3">
        <dgm:presLayoutVars>
          <dgm:chMax val="0"/>
          <dgm:chPref val="0"/>
        </dgm:presLayoutVars>
      </dgm:prSet>
      <dgm:spPr/>
    </dgm:pt>
    <dgm:pt modelId="{0D5D7390-96CE-4FA9-A829-68B284D1FE6C}" type="pres">
      <dgm:prSet presAssocID="{4A10F97D-ED02-4DF9-B9BC-D8DBB5B2DBF3}" presName="sibTrans" presStyleCnt="0"/>
      <dgm:spPr/>
    </dgm:pt>
    <dgm:pt modelId="{CCBF23D2-4FCC-4072-803A-510ECFBEE548}" type="pres">
      <dgm:prSet presAssocID="{26A7B4A2-61D0-48B8-B0FC-36DD01AC440B}" presName="compNode" presStyleCnt="0"/>
      <dgm:spPr/>
    </dgm:pt>
    <dgm:pt modelId="{40E67323-4E98-4ED7-8C54-8BF73B6964FF}" type="pres">
      <dgm:prSet presAssocID="{26A7B4A2-61D0-48B8-B0FC-36DD01AC440B}" presName="bgRect" presStyleLbl="bgShp" presStyleIdx="2" presStyleCnt="3"/>
      <dgm:spPr/>
    </dgm:pt>
    <dgm:pt modelId="{FB75BCA6-219E-47AD-AF48-8877ADDCF20D}" type="pres">
      <dgm:prSet presAssocID="{26A7B4A2-61D0-48B8-B0FC-36DD01AC44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B5757B63-88E2-4CBA-9633-2F313697F5B9}" type="pres">
      <dgm:prSet presAssocID="{26A7B4A2-61D0-48B8-B0FC-36DD01AC440B}" presName="spaceRect" presStyleCnt="0"/>
      <dgm:spPr/>
    </dgm:pt>
    <dgm:pt modelId="{7EEF1E04-D8C9-4337-B994-88937E4542BB}" type="pres">
      <dgm:prSet presAssocID="{26A7B4A2-61D0-48B8-B0FC-36DD01AC440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7EC0E0B-1E91-4CAE-AAB8-748A43E38C25}" type="presOf" srcId="{26A7B4A2-61D0-48B8-B0FC-36DD01AC440B}" destId="{7EEF1E04-D8C9-4337-B994-88937E4542BB}" srcOrd="0" destOrd="0" presId="urn:microsoft.com/office/officeart/2018/2/layout/IconVerticalSolidList"/>
    <dgm:cxn modelId="{C9ADD242-E618-46BF-A4B8-2F12CFC5F6E8}" srcId="{46367601-B9ED-4769-8B36-C6D97F22519C}" destId="{A929C33B-C0E4-48AD-A24B-40DA05FA0476}" srcOrd="0" destOrd="0" parTransId="{72BD4B90-3DB1-4984-8D7D-7CF3F0B5F8F4}" sibTransId="{791D84A2-E60F-4964-8490-8F79CC7040A7}"/>
    <dgm:cxn modelId="{F47A7E87-1DE5-441A-A11D-67B3C1C07CCC}" type="presOf" srcId="{A929C33B-C0E4-48AD-A24B-40DA05FA0476}" destId="{5E278B8A-E3FA-4D2A-AC99-F5FE8B5C2CD3}" srcOrd="0" destOrd="0" presId="urn:microsoft.com/office/officeart/2018/2/layout/IconVerticalSolidList"/>
    <dgm:cxn modelId="{18A54397-3EA8-4B5D-9413-126908213B37}" srcId="{46367601-B9ED-4769-8B36-C6D97F22519C}" destId="{3175A0D4-5737-41CC-9405-3338721BCDD6}" srcOrd="1" destOrd="0" parTransId="{60F0A485-4D4A-49AB-BA51-1A3AA9728DD4}" sibTransId="{4A10F97D-ED02-4DF9-B9BC-D8DBB5B2DBF3}"/>
    <dgm:cxn modelId="{E6F029CA-32D6-4843-97FB-ABACCDCD65DE}" srcId="{46367601-B9ED-4769-8B36-C6D97F22519C}" destId="{26A7B4A2-61D0-48B8-B0FC-36DD01AC440B}" srcOrd="2" destOrd="0" parTransId="{6A6B84DD-3330-4516-A8F8-DB0BA08F265B}" sibTransId="{42B325BD-B4AB-43D4-9DAC-8F93CB9534C8}"/>
    <dgm:cxn modelId="{2CB2FAD1-FB19-41A5-9312-7B73DC94D18C}" type="presOf" srcId="{46367601-B9ED-4769-8B36-C6D97F22519C}" destId="{5878B7DC-8993-4DE9-AD45-DA5B0C0B94A2}" srcOrd="0" destOrd="0" presId="urn:microsoft.com/office/officeart/2018/2/layout/IconVerticalSolidList"/>
    <dgm:cxn modelId="{59E6F7EC-2B6C-4501-9A39-9BEABDAF024F}" type="presOf" srcId="{3175A0D4-5737-41CC-9405-3338721BCDD6}" destId="{6F9102C7-FD81-4EB5-8CC2-D861DA6A3B34}" srcOrd="0" destOrd="0" presId="urn:microsoft.com/office/officeart/2018/2/layout/IconVerticalSolidList"/>
    <dgm:cxn modelId="{A0EFD991-A3A1-4B42-944B-F2D0126BFA24}" type="presParOf" srcId="{5878B7DC-8993-4DE9-AD45-DA5B0C0B94A2}" destId="{3975493B-6CBF-4C14-A935-88FBDAF77522}" srcOrd="0" destOrd="0" presId="urn:microsoft.com/office/officeart/2018/2/layout/IconVerticalSolidList"/>
    <dgm:cxn modelId="{300E91FC-BA67-4479-9D7D-1C03F8F116B9}" type="presParOf" srcId="{3975493B-6CBF-4C14-A935-88FBDAF77522}" destId="{9AFE6FD5-3C2C-4D5B-B88B-C1E60103ABC9}" srcOrd="0" destOrd="0" presId="urn:microsoft.com/office/officeart/2018/2/layout/IconVerticalSolidList"/>
    <dgm:cxn modelId="{6C9EC469-7687-4495-BCEF-22C4E7C7B0EE}" type="presParOf" srcId="{3975493B-6CBF-4C14-A935-88FBDAF77522}" destId="{AF482A25-5EEB-492F-8B3C-50F8639433D0}" srcOrd="1" destOrd="0" presId="urn:microsoft.com/office/officeart/2018/2/layout/IconVerticalSolidList"/>
    <dgm:cxn modelId="{586971AE-EAC8-4535-AE15-3F9046DD971A}" type="presParOf" srcId="{3975493B-6CBF-4C14-A935-88FBDAF77522}" destId="{9D3128D4-E702-472E-8BA6-C9189D859CD8}" srcOrd="2" destOrd="0" presId="urn:microsoft.com/office/officeart/2018/2/layout/IconVerticalSolidList"/>
    <dgm:cxn modelId="{17CBA406-FF59-468A-BBB5-7A2D76BC92BE}" type="presParOf" srcId="{3975493B-6CBF-4C14-A935-88FBDAF77522}" destId="{5E278B8A-E3FA-4D2A-AC99-F5FE8B5C2CD3}" srcOrd="3" destOrd="0" presId="urn:microsoft.com/office/officeart/2018/2/layout/IconVerticalSolidList"/>
    <dgm:cxn modelId="{9A6542A0-5639-447B-890B-F92E6269CFC9}" type="presParOf" srcId="{5878B7DC-8993-4DE9-AD45-DA5B0C0B94A2}" destId="{E56E6DAE-BEEB-48B9-8A82-EEAC0EB38B45}" srcOrd="1" destOrd="0" presId="urn:microsoft.com/office/officeart/2018/2/layout/IconVerticalSolidList"/>
    <dgm:cxn modelId="{C9020A43-7145-4DDC-90FA-B9CB99F9AB60}" type="presParOf" srcId="{5878B7DC-8993-4DE9-AD45-DA5B0C0B94A2}" destId="{5FA031BA-FFBF-4EB2-B2C1-FC255EA67780}" srcOrd="2" destOrd="0" presId="urn:microsoft.com/office/officeart/2018/2/layout/IconVerticalSolidList"/>
    <dgm:cxn modelId="{72B054E7-6594-4027-8DDA-4ED38B905EDB}" type="presParOf" srcId="{5FA031BA-FFBF-4EB2-B2C1-FC255EA67780}" destId="{71D62A67-ACBE-4FC3-8ADD-A3A78DC2FFC7}" srcOrd="0" destOrd="0" presId="urn:microsoft.com/office/officeart/2018/2/layout/IconVerticalSolidList"/>
    <dgm:cxn modelId="{BF2F2D96-FD69-4C7D-95ED-D2E7DF881E48}" type="presParOf" srcId="{5FA031BA-FFBF-4EB2-B2C1-FC255EA67780}" destId="{1F756BF8-6C4B-47B2-952B-03E7FCE94D09}" srcOrd="1" destOrd="0" presId="urn:microsoft.com/office/officeart/2018/2/layout/IconVerticalSolidList"/>
    <dgm:cxn modelId="{87B45584-DAC0-4B36-B9E9-C9CCDEBB5E57}" type="presParOf" srcId="{5FA031BA-FFBF-4EB2-B2C1-FC255EA67780}" destId="{6EF445BF-946C-4EAF-A890-691D74FFDCB4}" srcOrd="2" destOrd="0" presId="urn:microsoft.com/office/officeart/2018/2/layout/IconVerticalSolidList"/>
    <dgm:cxn modelId="{742BFBC9-FA4E-4881-B85D-96A9E186E51D}" type="presParOf" srcId="{5FA031BA-FFBF-4EB2-B2C1-FC255EA67780}" destId="{6F9102C7-FD81-4EB5-8CC2-D861DA6A3B34}" srcOrd="3" destOrd="0" presId="urn:microsoft.com/office/officeart/2018/2/layout/IconVerticalSolidList"/>
    <dgm:cxn modelId="{CE0FF759-8B3F-495B-BABE-C83A898E5060}" type="presParOf" srcId="{5878B7DC-8993-4DE9-AD45-DA5B0C0B94A2}" destId="{0D5D7390-96CE-4FA9-A829-68B284D1FE6C}" srcOrd="3" destOrd="0" presId="urn:microsoft.com/office/officeart/2018/2/layout/IconVerticalSolidList"/>
    <dgm:cxn modelId="{522FDC00-842E-4AAA-ACEC-0E3D7EB8F68C}" type="presParOf" srcId="{5878B7DC-8993-4DE9-AD45-DA5B0C0B94A2}" destId="{CCBF23D2-4FCC-4072-803A-510ECFBEE548}" srcOrd="4" destOrd="0" presId="urn:microsoft.com/office/officeart/2018/2/layout/IconVerticalSolidList"/>
    <dgm:cxn modelId="{808A33AC-AEE1-43FB-B9BE-5B201EE8B1DD}" type="presParOf" srcId="{CCBF23D2-4FCC-4072-803A-510ECFBEE548}" destId="{40E67323-4E98-4ED7-8C54-8BF73B6964FF}" srcOrd="0" destOrd="0" presId="urn:microsoft.com/office/officeart/2018/2/layout/IconVerticalSolidList"/>
    <dgm:cxn modelId="{EC2D1C4D-473E-4843-A41C-E9C2679BE5DF}" type="presParOf" srcId="{CCBF23D2-4FCC-4072-803A-510ECFBEE548}" destId="{FB75BCA6-219E-47AD-AF48-8877ADDCF20D}" srcOrd="1" destOrd="0" presId="urn:microsoft.com/office/officeart/2018/2/layout/IconVerticalSolidList"/>
    <dgm:cxn modelId="{01BAB097-4F04-4DC1-983A-4E699CA3F988}" type="presParOf" srcId="{CCBF23D2-4FCC-4072-803A-510ECFBEE548}" destId="{B5757B63-88E2-4CBA-9633-2F313697F5B9}" srcOrd="2" destOrd="0" presId="urn:microsoft.com/office/officeart/2018/2/layout/IconVerticalSolidList"/>
    <dgm:cxn modelId="{A848CC88-D707-4565-99B0-21311D3ED1D4}" type="presParOf" srcId="{CCBF23D2-4FCC-4072-803A-510ECFBEE548}" destId="{7EEF1E04-D8C9-4337-B994-88937E4542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130D5-BC8C-4434-8C96-68CCB92E6A8A}">
      <dsp:nvSpPr>
        <dsp:cNvPr id="0" name=""/>
        <dsp:cNvSpPr/>
      </dsp:nvSpPr>
      <dsp:spPr>
        <a:xfrm>
          <a:off x="0" y="199973"/>
          <a:ext cx="7607808" cy="9936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6E62A-BD00-4572-9DF0-8A30A1A0CC81}">
      <dsp:nvSpPr>
        <dsp:cNvPr id="0" name=""/>
        <dsp:cNvSpPr/>
      </dsp:nvSpPr>
      <dsp:spPr>
        <a:xfrm>
          <a:off x="231662" y="486178"/>
          <a:ext cx="421204" cy="4212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59258-F50C-4FCD-9ADE-88FF931539D5}">
      <dsp:nvSpPr>
        <dsp:cNvPr id="0" name=""/>
        <dsp:cNvSpPr/>
      </dsp:nvSpPr>
      <dsp:spPr>
        <a:xfrm>
          <a:off x="884529" y="313867"/>
          <a:ext cx="6723278" cy="765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050" tIns="81050" rIns="81050" bIns="810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 always like to have a basic understanding of what tools I’m working with and how they work before I utilise them which is why I have made it a habit to do research on anything prior to usage, be it tech related or not.</a:t>
          </a:r>
          <a:endParaRPr lang="en-US" sz="1400" kern="1200" dirty="0"/>
        </a:p>
      </dsp:txBody>
      <dsp:txXfrm>
        <a:off x="884529" y="313867"/>
        <a:ext cx="6723278" cy="765826"/>
      </dsp:txXfrm>
    </dsp:sp>
    <dsp:sp modelId="{0D098143-0C84-42FD-AD10-FA64CC0382C7}">
      <dsp:nvSpPr>
        <dsp:cNvPr id="0" name=""/>
        <dsp:cNvSpPr/>
      </dsp:nvSpPr>
      <dsp:spPr>
        <a:xfrm>
          <a:off x="0" y="1385043"/>
          <a:ext cx="7607808" cy="9677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461B20-319E-4BC5-88A9-C41A2DE4EE18}">
      <dsp:nvSpPr>
        <dsp:cNvPr id="0" name=""/>
        <dsp:cNvSpPr/>
      </dsp:nvSpPr>
      <dsp:spPr>
        <a:xfrm>
          <a:off x="231662" y="1658309"/>
          <a:ext cx="421204" cy="4212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4A98E-B020-4D02-A64D-82FCD6C284D4}">
      <dsp:nvSpPr>
        <dsp:cNvPr id="0" name=""/>
        <dsp:cNvSpPr/>
      </dsp:nvSpPr>
      <dsp:spPr>
        <a:xfrm>
          <a:off x="884529" y="1485998"/>
          <a:ext cx="6723278" cy="765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050" tIns="81050" rIns="81050" bIns="8105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 used the recommended links in the pdf as well as ChatGPT to explain the core concepts.</a:t>
          </a:r>
          <a:endParaRPr lang="en-US" sz="1400" kern="1200" dirty="0"/>
        </a:p>
      </dsp:txBody>
      <dsp:txXfrm>
        <a:off x="884529" y="1485998"/>
        <a:ext cx="6723278" cy="765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E6FD5-3C2C-4D5B-B88B-C1E60103ABC9}">
      <dsp:nvSpPr>
        <dsp:cNvPr id="0" name=""/>
        <dsp:cNvSpPr/>
      </dsp:nvSpPr>
      <dsp:spPr>
        <a:xfrm>
          <a:off x="0" y="531"/>
          <a:ext cx="4800498" cy="1244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482A25-5EEB-492F-8B3C-50F8639433D0}">
      <dsp:nvSpPr>
        <dsp:cNvPr id="0" name=""/>
        <dsp:cNvSpPr/>
      </dsp:nvSpPr>
      <dsp:spPr>
        <a:xfrm>
          <a:off x="376564" y="280621"/>
          <a:ext cx="684663" cy="6846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78B8A-E3FA-4D2A-AC99-F5FE8B5C2CD3}">
      <dsp:nvSpPr>
        <dsp:cNvPr id="0" name=""/>
        <dsp:cNvSpPr/>
      </dsp:nvSpPr>
      <dsp:spPr>
        <a:xfrm>
          <a:off x="1437792" y="531"/>
          <a:ext cx="3362705" cy="1244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46" tIns="131746" rIns="131746" bIns="13174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I created a basic PowerPoint template using GAI to start.</a:t>
          </a:r>
          <a:endParaRPr lang="en-US" sz="2300" kern="1200" dirty="0"/>
        </a:p>
      </dsp:txBody>
      <dsp:txXfrm>
        <a:off x="1437792" y="531"/>
        <a:ext cx="3362705" cy="1244842"/>
      </dsp:txXfrm>
    </dsp:sp>
    <dsp:sp modelId="{71D62A67-ACBE-4FC3-8ADD-A3A78DC2FFC7}">
      <dsp:nvSpPr>
        <dsp:cNvPr id="0" name=""/>
        <dsp:cNvSpPr/>
      </dsp:nvSpPr>
      <dsp:spPr>
        <a:xfrm>
          <a:off x="0" y="1556584"/>
          <a:ext cx="4800498" cy="1244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56BF8-6C4B-47B2-952B-03E7FCE94D09}">
      <dsp:nvSpPr>
        <dsp:cNvPr id="0" name=""/>
        <dsp:cNvSpPr/>
      </dsp:nvSpPr>
      <dsp:spPr>
        <a:xfrm>
          <a:off x="376564" y="1836674"/>
          <a:ext cx="684663" cy="6846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102C7-FD81-4EB5-8CC2-D861DA6A3B34}">
      <dsp:nvSpPr>
        <dsp:cNvPr id="0" name=""/>
        <dsp:cNvSpPr/>
      </dsp:nvSpPr>
      <dsp:spPr>
        <a:xfrm>
          <a:off x="1437792" y="1556584"/>
          <a:ext cx="3362705" cy="1244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46" tIns="131746" rIns="131746" bIns="13174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The idea was to document as I progress and polish at the end.</a:t>
          </a:r>
          <a:endParaRPr lang="en-US" sz="2300" kern="1200" dirty="0"/>
        </a:p>
      </dsp:txBody>
      <dsp:txXfrm>
        <a:off x="1437792" y="1556584"/>
        <a:ext cx="3362705" cy="1244842"/>
      </dsp:txXfrm>
    </dsp:sp>
    <dsp:sp modelId="{40E67323-4E98-4ED7-8C54-8BF73B6964FF}">
      <dsp:nvSpPr>
        <dsp:cNvPr id="0" name=""/>
        <dsp:cNvSpPr/>
      </dsp:nvSpPr>
      <dsp:spPr>
        <a:xfrm>
          <a:off x="0" y="3112637"/>
          <a:ext cx="4800498" cy="12448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5BCA6-219E-47AD-AF48-8877ADDCF20D}">
      <dsp:nvSpPr>
        <dsp:cNvPr id="0" name=""/>
        <dsp:cNvSpPr/>
      </dsp:nvSpPr>
      <dsp:spPr>
        <a:xfrm>
          <a:off x="376564" y="3392727"/>
          <a:ext cx="684663" cy="6846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F1E04-D8C9-4337-B994-88937E4542BB}">
      <dsp:nvSpPr>
        <dsp:cNvPr id="0" name=""/>
        <dsp:cNvSpPr/>
      </dsp:nvSpPr>
      <dsp:spPr>
        <a:xfrm>
          <a:off x="1437792" y="3112637"/>
          <a:ext cx="3362705" cy="12448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46" tIns="131746" rIns="131746" bIns="131746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 find this method is much more efficient and less mistake prone.</a:t>
          </a:r>
          <a:endParaRPr lang="en-US" sz="2300" kern="1200"/>
        </a:p>
      </dsp:txBody>
      <dsp:txXfrm>
        <a:off x="1437792" y="3112637"/>
        <a:ext cx="3362705" cy="1244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3T08:00:44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233 401 24575,'8'-1'0,"0"0"0,-1 0 0,1-1 0,-1 0 0,1 0 0,-1-1 0,14-6 0,13-5 0,292-84 0,-290 88 0,-1-1 0,-1-2 0,61-33 0,-64 31 0,1 2 0,0 0 0,1 3 0,45-10 0,2-3 0,-54 14 0,1 1 0,44-6 0,-47 11 0,6 0 0,-1-1 0,55-14 0,-51 8 0,1 2 0,1 2 0,65-5 0,106 11 0,-105 2 0,27-2 0,229 12 0,-327-7 0,-1 2 0,0 1 0,48 20 0,28 8 0,-77-26 0,0 1 0,-1 1 0,-1 2 0,39 25 0,46 23 0,-52-32 0,100 66 0,21 39 0,-114-82 0,38 34 0,-28-24 0,-53-46 0,-1 1 0,0 0 0,35 42 0,67 82 0,-76-92 0,59 83 0,-22-4 0,56 78 0,-119-176 0,-1 2 0,-1 0 0,17 42 0,33 110 0,-57-152 0,2-1 0,21 36 0,-30-55 0,1 1 0,-2 0 0,0 0 0,0 0 0,2 18 0,7 75 0,-11-74 0,1-1 0,14 54 0,70 151 0,-44-129 0,-35-80 0,0 1 0,-2-1 0,-1 1 0,-2 0 0,2 44 0,-6-20 0,-2 0 0,-10 62 0,7-90 0,0 0 0,-2 0 0,-1-1 0,-1 0 0,-1 0 0,-1-1 0,-1-1 0,-2 0 0,-23 31 0,24-39 0,-1-1 0,0-1 0,-1 0 0,0-1 0,-1 0 0,-27 13 0,15-11 0,0-2 0,-1-1 0,0-1 0,-38 7 0,-40 12 0,-120 61 0,149-55 0,-2-4 0,-122 31 0,-82 12 0,25-6 0,108-41 0,19-5 0,-92 32 0,175-41 0,0-2 0,-1-2 0,-77 1 0,-153-12 0,250 1 0,-69-5 0,0-6 0,-165-41 0,149 18 0,4 1 0,40 13 0,1-4 0,-75-38 0,89 38 0,-205-93 0,231 105 0,1 0 0,0-2 0,-30-23 0,45 28 0,0-1 0,1 0 0,0-1 0,1-1 0,1 0 0,0 0 0,-12-20 0,10 11 0,-43-67 0,40 65 0,1-1 0,2 0 0,-18-45 0,20 41 0,-2 2 0,-29-51 0,23 49 0,3-1 0,-22-52 0,17 33 0,7 13 0,2-1 0,-10-49 0,-14-43 0,27 102 0,1-1 0,1 0 0,2 0 0,-3-51 0,9-123 0,1 98 0,-1 79 0,-2-25 0,13-93 0,4-20 0,-15 122 0,2 0 0,2 0 0,21-78 0,-4 47 0,47-122 0,-57 168 0,3-6 0,-1 0 0,11-45 0,-9 10 0,-7 24 0,2 0 0,2 1 0,22-52 0,-15 49 0,-3-2 0,17-77 0,-14 50 0,22-39 0,-33 89-455,1 0 0,15-28 0,-11 25-6371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5AD21-7519-4CEF-A4B8-82C25D950CE2}" type="datetimeFigureOut">
              <a:rPr lang="en-GB" smtClean="0"/>
              <a:t>13/06/25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0B987E-627C-4E6C-B8A8-E5D26A8F30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45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Explain what the challenge is about and how you planned to tackle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Most will skip this — show you're deliberate and responsible with AI.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Be authentic. Mention what you enjoyed most and least.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adds professionalism and transparency.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B987E-627C-4E6C-B8A8-E5D26A8F305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19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Highlight if you used any automation like `</a:t>
            </a:r>
            <a:r>
              <a:rPr dirty="0" err="1"/>
              <a:t>opendatasets</a:t>
            </a:r>
            <a:r>
              <a:rPr dirty="0"/>
              <a:t>`.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Mention why region and language selection matters.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Add a row count post-merge, show code snippets.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Show issues like nulls, type mismatches, outliers. Mention AI prompts if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If you used Snowpark or `snowflake.connector`, explain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Include personal insights, business relevance, and your learning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09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2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13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8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7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8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35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3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3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73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67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4960137"/>
            <a:ext cx="5886450" cy="146304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Python &amp; snowflake data engineering challenge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2800" dirty="0"/>
              <a:t>AI-Driven Data Pipeline Implementation</a:t>
            </a:r>
          </a:p>
          <a:p>
            <a:r>
              <a:rPr lang="en-GB" sz="2800" dirty="0"/>
              <a:t> </a:t>
            </a:r>
          </a:p>
          <a:p>
            <a:r>
              <a:rPr lang="en-GB" sz="2800" dirty="0"/>
              <a:t> Eesa Hassan</a:t>
            </a:r>
          </a:p>
          <a:p>
            <a:r>
              <a:rPr lang="en-GB" sz="2800" dirty="0"/>
              <a:t>11/06/2025</a:t>
            </a:r>
            <a:r>
              <a:rPr sz="2800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5024B-AF31-502B-A6C7-D63ACE37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Anaconda with jupyter installed (windows)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6C38C0-3A01-2257-46D3-69BECEED6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494" y="2286000"/>
            <a:ext cx="7151511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656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0141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A9F6B-784E-4336-7F3E-4E86829B7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2834314" cy="14996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Miniconda install (WSL)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E71C8-3F7A-91F6-EC9C-AE45D630B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8096" y="2286000"/>
            <a:ext cx="2843784" cy="3931920"/>
          </a:xfrm>
        </p:spPr>
        <p:txBody>
          <a:bodyPr vert="horz" lIns="45720" tIns="45720" rIns="45720" bIns="45720" rtlCol="0"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Notice I used a chain of commands in my prompt, it’s actually a very useful technique called ‘chain of thought’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 I learnt it from the ‘introduction to prompt engineering’ article I read earlier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See task 7 ‘Problems and Fixes’ for why I installed miniconda in WSL</a:t>
            </a:r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7BEDF0-06B9-EAF9-BC1E-9842E01826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49100" y="135815"/>
            <a:ext cx="4737740" cy="3209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94BFF0-5DAF-48FC-0102-5294636F3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050" y="3429000"/>
            <a:ext cx="4765840" cy="32207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4456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C45A-E256-C919-EF3E-99404FB0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Opening jupyter notebook in Vs code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4C3587-C0A9-4DCF-D476-EBC086C58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097" y="2167847"/>
            <a:ext cx="8073806" cy="4274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470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FFFE-7C63-9CD9-6677-D2A0CC92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3988839" cy="1316098"/>
          </a:xfrm>
        </p:spPr>
        <p:txBody>
          <a:bodyPr>
            <a:normAutofit/>
          </a:bodyPr>
          <a:lstStyle/>
          <a:p>
            <a:r>
              <a:rPr lang="en-GB" sz="4000" dirty="0"/>
              <a:t>Pandas library check</a:t>
            </a:r>
          </a:p>
        </p:txBody>
      </p:sp>
      <p:pic>
        <p:nvPicPr>
          <p:cNvPr id="12" name="Content Placeholder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824D6D-E5F8-6F5D-FA7B-256E663582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9669" y="1901314"/>
            <a:ext cx="2491481" cy="4653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Content Placeholder 1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0342CF2-FF49-426C-414A-B5C0A20BC7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740903" y="1901314"/>
            <a:ext cx="4723898" cy="12483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2997A59-B1C4-4990-5473-A279B55C197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0123"/>
          <a:stretch>
            <a:fillRect/>
          </a:stretch>
        </p:blipFill>
        <p:spPr>
          <a:xfrm>
            <a:off x="3740903" y="3303142"/>
            <a:ext cx="4723898" cy="3252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F42147-EB60-5070-B26F-8B7DD962CC05}"/>
              </a:ext>
            </a:extLst>
          </p:cNvPr>
          <p:cNvSpPr txBox="1"/>
          <p:nvPr/>
        </p:nvSpPr>
        <p:spPr>
          <a:xfrm>
            <a:off x="4756935" y="1058599"/>
            <a:ext cx="2260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(Asking Copilot)</a:t>
            </a:r>
          </a:p>
        </p:txBody>
      </p:sp>
    </p:spTree>
    <p:extLst>
      <p:ext uri="{BB962C8B-B14F-4D97-AF65-F5344CB8AC3E}">
        <p14:creationId xmlns:p14="http://schemas.microsoft.com/office/powerpoint/2010/main" val="45451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300" dirty="0"/>
              <a:t>Task 2: Data </a:t>
            </a:r>
            <a:r>
              <a:rPr lang="en-GB" sz="4300" dirty="0"/>
              <a:t>Importing/Downloading</a:t>
            </a:r>
            <a:endParaRPr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 Dataset Source 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dirty="0"/>
              <a:t>Stretch: Import directly into Jupyter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Downloaded files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Reflection: Importance of clean data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4BA5-A024-35CC-E10C-6D69ACEA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50FD3-4032-B93C-98DA-F32F4AF3F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703" y="2084832"/>
            <a:ext cx="7494003" cy="42238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6437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7086B-84B2-5DDA-2308-586A3BF2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Stretch: Importing Directly into jupyter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E6F6-39DB-8592-9EE7-7790D5406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 ran this ChatGPT prompt; </a:t>
            </a:r>
          </a:p>
          <a:p>
            <a:r>
              <a:rPr lang="en-GB" dirty="0"/>
              <a:t>‘</a:t>
            </a:r>
            <a:r>
              <a:rPr lang="en-US" dirty="0"/>
              <a:t>walk me through step by step how to use Kaggle API to import data set directly into </a:t>
            </a:r>
            <a:r>
              <a:rPr lang="en-US" dirty="0" err="1"/>
              <a:t>Jupyter</a:t>
            </a:r>
            <a:r>
              <a:rPr lang="en-US" dirty="0"/>
              <a:t> in VS code in WSL, After each step await my confirmation of completion indicated with a simple '.' prompt from me before moving on to the next step </a:t>
            </a:r>
            <a:r>
              <a:rPr lang="en-GB" dirty="0"/>
              <a:t>’</a:t>
            </a:r>
          </a:p>
          <a:p>
            <a:r>
              <a:rPr lang="en-GB" dirty="0"/>
              <a:t>I have to say, this prompt had a very nice output.</a:t>
            </a:r>
          </a:p>
          <a:p>
            <a:r>
              <a:rPr lang="en-GB" dirty="0"/>
              <a:t>Preparation definitely pays off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r>
              <a:rPr lang="en-GB" dirty="0"/>
              <a:t>(i.e. research on GPT prompting)</a:t>
            </a:r>
          </a:p>
          <a:p>
            <a:endParaRPr lang="en-GB" dirty="0"/>
          </a:p>
          <a:p>
            <a:r>
              <a:rPr lang="en-GB" dirty="0"/>
              <a:t>See coming slides for my solution (well… ChatGPT’s) </a:t>
            </a:r>
          </a:p>
        </p:txBody>
      </p:sp>
    </p:spTree>
    <p:extLst>
      <p:ext uri="{BB962C8B-B14F-4D97-AF65-F5344CB8AC3E}">
        <p14:creationId xmlns:p14="http://schemas.microsoft.com/office/powerpoint/2010/main" val="111619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9B0C-C996-C9AF-6BCE-E3960998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API token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E57133-9D9D-383D-CE02-C6292BF83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0577"/>
          <a:stretch>
            <a:fillRect/>
          </a:stretch>
        </p:blipFill>
        <p:spPr>
          <a:xfrm>
            <a:off x="1085850" y="1943504"/>
            <a:ext cx="5912647" cy="43292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157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19E7-F82B-B496-A8CC-64B739F8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Kaggle.Json to my WSL Environment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33E421-A4E5-F6F0-5A6C-60E750BC9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494" y="2286000"/>
            <a:ext cx="7151511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557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1992-1A23-CDB3-BC2E-B7165284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3896371" cy="1499616"/>
          </a:xfrm>
        </p:spPr>
        <p:txBody>
          <a:bodyPr/>
          <a:lstStyle/>
          <a:p>
            <a:r>
              <a:rPr lang="en-GB" dirty="0"/>
              <a:t>testing Kaggle API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F33D4F-A814-A80B-CBF3-208B63D93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494" y="2286000"/>
            <a:ext cx="7151511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DAA7B1-7EF5-E7F0-EEAF-0ED082FB7BB4}"/>
              </a:ext>
            </a:extLst>
          </p:cNvPr>
          <p:cNvSpPr txBox="1"/>
          <p:nvPr/>
        </p:nvSpPr>
        <p:spPr>
          <a:xfrm>
            <a:off x="4664467" y="1150358"/>
            <a:ext cx="354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(After Installing Kaggle with pip)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AC5F8-1C6C-1E5E-D770-BD27BE5A1B02}"/>
              </a:ext>
            </a:extLst>
          </p:cNvPr>
          <p:cNvSpPr txBox="1"/>
          <p:nvPr/>
        </p:nvSpPr>
        <p:spPr>
          <a:xfrm>
            <a:off x="1006867" y="4407613"/>
            <a:ext cx="3565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As you can see, I am now able to directly access Data sets from my terminal which I never knew was possible until today!!</a:t>
            </a:r>
          </a:p>
        </p:txBody>
      </p:sp>
    </p:spTree>
    <p:extLst>
      <p:ext uri="{BB962C8B-B14F-4D97-AF65-F5344CB8AC3E}">
        <p14:creationId xmlns:p14="http://schemas.microsoft.com/office/powerpoint/2010/main" val="29119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Challenge Overview</a:t>
            </a:r>
          </a:p>
          <a:p>
            <a:r>
              <a:rPr dirty="0"/>
              <a:t>• Task-by-Task Breakdown</a:t>
            </a:r>
          </a:p>
          <a:p>
            <a:r>
              <a:rPr dirty="0"/>
              <a:t>• Learnings &amp; Reflections</a:t>
            </a:r>
          </a:p>
          <a:p>
            <a:r>
              <a:rPr dirty="0"/>
              <a:t>• AI Usage Summary</a:t>
            </a:r>
          </a:p>
          <a:p>
            <a:r>
              <a:rPr dirty="0"/>
              <a:t>• Business Use Case</a:t>
            </a:r>
          </a:p>
          <a:p>
            <a:r>
              <a:rPr dirty="0"/>
              <a:t>• Final Thoughts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B3A1F1-C7DF-EC30-CA0F-192FE1EF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Downloading .zip file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17F23D-E0D9-632D-358B-F98472E9E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494" y="2286000"/>
            <a:ext cx="7151511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749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95ADCF-73FD-41EA-7A32-843593680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Extracting .csv from .zip file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2FF478-C730-0D8F-3AA0-F633D72B9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494" y="2286000"/>
            <a:ext cx="7151511" cy="4022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2897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9460-BBF2-0C04-D3CC-3E94CCAA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set into jupyter notebook in vs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D46BE3-B5E2-4E51-9C3E-561DDED5E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494" y="2286000"/>
            <a:ext cx="7151511" cy="4022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037B19-C52C-AC09-1C96-18006E84D4E8}"/>
              </a:ext>
            </a:extLst>
          </p:cNvPr>
          <p:cNvSpPr txBox="1"/>
          <p:nvPr/>
        </p:nvSpPr>
        <p:spPr>
          <a:xfrm>
            <a:off x="2958957" y="1386395"/>
            <a:ext cx="494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(also checked the data with pandas head() function)</a:t>
            </a:r>
          </a:p>
        </p:txBody>
      </p:sp>
    </p:spTree>
    <p:extLst>
      <p:ext uri="{BB962C8B-B14F-4D97-AF65-F5344CB8AC3E}">
        <p14:creationId xmlns:p14="http://schemas.microsoft.com/office/powerpoint/2010/main" val="2296189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3: Snowflake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dirty="0"/>
              <a:t>Sign</a:t>
            </a:r>
            <a:r>
              <a:rPr lang="en-GB" dirty="0"/>
              <a:t> 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Read Documentation  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BC46-256A-2B4F-B243-78F178D7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55" y="627130"/>
            <a:ext cx="2572326" cy="1499616"/>
          </a:xfrm>
        </p:spPr>
        <p:txBody>
          <a:bodyPr/>
          <a:lstStyle/>
          <a:p>
            <a:r>
              <a:rPr lang="en-GB" dirty="0"/>
              <a:t>Singing 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571DFE-D1B3-F109-D904-0BE63D779E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6099" t="3448" r="4032" b="2819"/>
          <a:stretch>
            <a:fillRect/>
          </a:stretch>
        </p:blipFill>
        <p:spPr>
          <a:xfrm>
            <a:off x="524705" y="2732926"/>
            <a:ext cx="2572326" cy="3770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F5D98A-FCB2-32AD-0691-D54A8FAE8E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3916" t="3448" r="1989" b="2819"/>
          <a:stretch>
            <a:fillRect/>
          </a:stretch>
        </p:blipFill>
        <p:spPr>
          <a:xfrm>
            <a:off x="3403486" y="2732926"/>
            <a:ext cx="2337028" cy="3770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723E59-D6D5-901D-428E-2B629B5598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250" t="3448" r="7053" b="38320"/>
          <a:stretch>
            <a:fillRect/>
          </a:stretch>
        </p:blipFill>
        <p:spPr>
          <a:xfrm>
            <a:off x="3323689" y="308223"/>
            <a:ext cx="2496621" cy="2342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FECD03-32BB-3AED-8B86-21B74895102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359" t="2097" r="6594"/>
          <a:stretch>
            <a:fillRect/>
          </a:stretch>
        </p:blipFill>
        <p:spPr>
          <a:xfrm>
            <a:off x="6046969" y="2779160"/>
            <a:ext cx="2469508" cy="37706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 descr="A screenshot of a phone&#10;&#10;AI-generated content may be incorrect.">
            <a:extLst>
              <a:ext uri="{FF2B5EF4-FFF2-40B4-BE49-F238E27FC236}">
                <a16:creationId xmlns:a16="http://schemas.microsoft.com/office/drawing/2014/main" id="{D730E754-878E-13FF-D9CA-B34FD2A7AF6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748" t="4943" r="4509" b="38748"/>
          <a:stretch>
            <a:fillRect/>
          </a:stretch>
        </p:blipFill>
        <p:spPr>
          <a:xfrm>
            <a:off x="5917727" y="308223"/>
            <a:ext cx="2717290" cy="2342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2234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414C-2776-78A5-98C6-8736D395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C082-43B7-BD9D-4FB1-890D430557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A2190-FF99-984E-FFCD-4C51A71476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881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Task 4: </a:t>
            </a:r>
            <a:r>
              <a:rPr lang="en-GB" dirty="0"/>
              <a:t>opening &amp; combining </a:t>
            </a:r>
            <a:r>
              <a:rPr dirty="0"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Importing/</a:t>
            </a:r>
            <a:r>
              <a:rPr dirty="0"/>
              <a:t>files</a:t>
            </a:r>
            <a:r>
              <a:rPr lang="en-GB" dirty="0"/>
              <a:t> + head()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combining files (Clarification)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dirty="0"/>
              <a:t>Bonus: EDA or </a:t>
            </a:r>
            <a:r>
              <a:rPr dirty="0" err="1"/>
              <a:t>visualisation</a:t>
            </a:r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Reflection: Importance of unified data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7378-7489-C3F1-355D-663F3B86A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set into jupyter notebook in vs code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4271FF-9AD2-BC79-77F2-7E0CAD4AC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494" y="2286000"/>
            <a:ext cx="7151511" cy="40227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BE52FF-271C-738F-7F7F-77F7F646494C}"/>
              </a:ext>
            </a:extLst>
          </p:cNvPr>
          <p:cNvSpPr txBox="1"/>
          <p:nvPr/>
        </p:nvSpPr>
        <p:spPr>
          <a:xfrm>
            <a:off x="2867988" y="1417525"/>
            <a:ext cx="540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(already completed this in stretch challenge for task 2)</a:t>
            </a:r>
          </a:p>
        </p:txBody>
      </p:sp>
    </p:spTree>
    <p:extLst>
      <p:ext uri="{BB962C8B-B14F-4D97-AF65-F5344CB8AC3E}">
        <p14:creationId xmlns:p14="http://schemas.microsoft.com/office/powerpoint/2010/main" val="4088912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FAE9-D85C-41C8-9B91-44A63622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Files (Clarification)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F45A-8DE3-B3CE-A6A9-4D4BC6E9E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2049694"/>
          </a:xfrm>
        </p:spPr>
        <p:txBody>
          <a:bodyPr/>
          <a:lstStyle/>
          <a:p>
            <a:r>
              <a:rPr lang="en-US" dirty="0"/>
              <a:t>Although the instruction mentioned combining multiple files, the Kaggle dataset only contained one CSV file. (see task 7 ‘Problems and Fixes’)</a:t>
            </a:r>
          </a:p>
          <a:p>
            <a:r>
              <a:rPr lang="en-US" dirty="0"/>
              <a:t>This appeared to be a test of attention to detail.</a:t>
            </a:r>
          </a:p>
          <a:p>
            <a:endParaRPr lang="en-US" dirty="0"/>
          </a:p>
          <a:p>
            <a:r>
              <a:rPr lang="en-US" dirty="0"/>
              <a:t>What I </a:t>
            </a:r>
            <a:r>
              <a:rPr lang="en-GB" dirty="0"/>
              <a:t>would’ve</a:t>
            </a:r>
            <a:r>
              <a:rPr lang="en-US" dirty="0"/>
              <a:t> done if there were multiple files: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CB492C-B280-6EA3-7D70-71FA5E7A2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16" y="4419420"/>
            <a:ext cx="8197368" cy="2298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531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00AD-B860-E997-B104-3EDEA140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5" y="585216"/>
            <a:ext cx="7893019" cy="1499616"/>
          </a:xfrm>
        </p:spPr>
        <p:txBody>
          <a:bodyPr>
            <a:normAutofit/>
          </a:bodyPr>
          <a:lstStyle/>
          <a:p>
            <a:r>
              <a:rPr lang="en-GB" sz="4000" dirty="0"/>
              <a:t>Stretch: </a:t>
            </a:r>
            <a:r>
              <a:rPr lang="en-US" sz="4000" dirty="0"/>
              <a:t>other information about data set</a:t>
            </a:r>
            <a:r>
              <a:rPr lang="en-GB" sz="4000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09937-8D97-C06F-6912-2D12D0A1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 ran this prompt in copilot for different information extraction methods: </a:t>
            </a:r>
          </a:p>
          <a:p>
            <a:r>
              <a:rPr lang="en-GB" sz="2400" dirty="0"/>
              <a:t>‘</a:t>
            </a:r>
            <a:r>
              <a:rPr lang="en-US" sz="2400" dirty="0"/>
              <a:t>give me some good techniques and practices a professional data engineer would use to find additional information about this csv file</a:t>
            </a:r>
            <a:r>
              <a:rPr lang="en-GB" sz="2400" dirty="0"/>
              <a:t>’</a:t>
            </a:r>
          </a:p>
          <a:p>
            <a:r>
              <a:rPr lang="en-GB" sz="2400" dirty="0"/>
              <a:t>Then rather than letting copilot automatically implement them in my notebook, I manually did it (for educational purposes).</a:t>
            </a:r>
          </a:p>
          <a:p>
            <a:r>
              <a:rPr lang="en-GB" sz="2400" dirty="0"/>
              <a:t>I included </a:t>
            </a:r>
            <a:r>
              <a:rPr lang="en-GB" sz="2400"/>
              <a:t>a few </a:t>
            </a:r>
            <a:r>
              <a:rPr lang="en-GB" sz="2400" dirty="0"/>
              <a:t>of them as follows… </a:t>
            </a:r>
          </a:p>
        </p:txBody>
      </p:sp>
    </p:spTree>
    <p:extLst>
      <p:ext uri="{BB962C8B-B14F-4D97-AF65-F5344CB8AC3E}">
        <p14:creationId xmlns:p14="http://schemas.microsoft.com/office/powerpoint/2010/main" val="205318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dirty="0"/>
              <a:t>Purpose of the Challenge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Wrong Title?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dirty="0"/>
              <a:t>My Strategic Approach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8319172-BDF4-4F17-CC44-6AE4431A4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669" y="414307"/>
            <a:ext cx="2666718" cy="20892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2CEC4C-35E9-BF1A-2382-9D5227B4F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6" y="414307"/>
            <a:ext cx="4517061" cy="44145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5C405-9164-CF72-9B04-173F15D22C8D}"/>
              </a:ext>
            </a:extLst>
          </p:cNvPr>
          <p:cNvSpPr txBox="1"/>
          <p:nvPr/>
        </p:nvSpPr>
        <p:spPr>
          <a:xfrm>
            <a:off x="5779611" y="2621580"/>
            <a:ext cx="24948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Check the shape of the data (which shows the number of rows and columns)</a:t>
            </a:r>
            <a:endParaRPr lang="en-US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D2678D-DDEB-5BD6-6717-B236C21EA37B}"/>
              </a:ext>
            </a:extLst>
          </p:cNvPr>
          <p:cNvSpPr txBox="1"/>
          <p:nvPr/>
        </p:nvSpPr>
        <p:spPr>
          <a:xfrm>
            <a:off x="404986" y="4946847"/>
            <a:ext cx="82168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information about the data set columns (including column names, number of entries that </a:t>
            </a:r>
            <a:r>
              <a:rPr lang="en-GB" b="1" dirty="0"/>
              <a:t>aren’t null, </a:t>
            </a:r>
            <a:r>
              <a:rPr lang="en-US" b="1" dirty="0"/>
              <a:t>and data types)</a:t>
            </a:r>
          </a:p>
          <a:p>
            <a:endParaRPr lang="en-US" b="1" dirty="0"/>
          </a:p>
          <a:p>
            <a:r>
              <a:rPr lang="en-GB" b="1" dirty="0"/>
              <a:t>- Numbers (using null count and total) show that 85% of ‘Service history’ and 38% of ‘Previous Owners’ cell records are missing.</a:t>
            </a:r>
            <a:endParaRPr lang="en-GB" dirty="0"/>
          </a:p>
          <a:p>
            <a:endParaRPr lang="en-US" dirty="0"/>
          </a:p>
          <a:p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0026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554EC7D-1B8D-259D-94FA-CA96C21A813C}"/>
              </a:ext>
            </a:extLst>
          </p:cNvPr>
          <p:cNvSpPr txBox="1"/>
          <p:nvPr/>
        </p:nvSpPr>
        <p:spPr>
          <a:xfrm>
            <a:off x="444500" y="3661370"/>
            <a:ext cx="751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Provides a quick and comprehensive statistical summary of the Data.</a:t>
            </a:r>
          </a:p>
          <a:p>
            <a:endParaRPr lang="en-US" b="1" dirty="0"/>
          </a:p>
          <a:p>
            <a:r>
              <a:rPr lang="en-US" b="1" dirty="0"/>
              <a:t>This allows me to: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Understand the range and distribution of used cars attributes (e.g. cars </a:t>
            </a:r>
            <a:r>
              <a:rPr lang="en-GB" b="1" dirty="0"/>
              <a:t>registration year</a:t>
            </a:r>
            <a:r>
              <a:rPr lang="en-US" b="1" dirty="0"/>
              <a:t> range from 1953 to 2023)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See the most common (top) attributes of used cars (e.g. most common fuel type is petrol)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Detect missing values and outliers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Summarize both numeric and categorical columns</a:t>
            </a:r>
          </a:p>
          <a:p>
            <a:endParaRPr lang="en-GB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073855-DBDA-0F27-15AC-F6B12A9F2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9980"/>
            <a:ext cx="8839200" cy="32690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0001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C01F2-9911-B985-A736-8D925058A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51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5: Data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Issues identified (in table)</a:t>
            </a:r>
          </a:p>
          <a:p>
            <a:r>
              <a:t>• Cleaning code and logic</a:t>
            </a:r>
          </a:p>
          <a:p>
            <a:r>
              <a:t>• Before vs After screenshots</a:t>
            </a:r>
          </a:p>
          <a:p>
            <a:r>
              <a:t>• Reflection: Impact of clean data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7CFC1-8EF2-4BF5-DFBB-7592B2725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833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6: Snowflake DB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Setup and connector code</a:t>
            </a:r>
          </a:p>
          <a:p>
            <a:r>
              <a:t>• Screenshot of Snowflake DB view</a:t>
            </a:r>
          </a:p>
          <a:p>
            <a:r>
              <a:t>• Any AI assistance used</a:t>
            </a:r>
          </a:p>
          <a:p>
            <a:r>
              <a:t>• Reflection: Loading to cloud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7: </a:t>
            </a:r>
            <a:r>
              <a:rPr dirty="0"/>
              <a:t>Learnings &amp; Reflections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 </a:t>
            </a:r>
            <a:r>
              <a:rPr sz="2200" dirty="0"/>
              <a:t>What I’ve Learned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 </a:t>
            </a:r>
            <a:r>
              <a:rPr sz="2200" dirty="0"/>
              <a:t>Problems &amp; How I Solved Them</a:t>
            </a:r>
            <a:r>
              <a:rPr lang="en-GB" sz="2200" dirty="0"/>
              <a:t> (Fixes)</a:t>
            </a:r>
            <a:endParaRPr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 </a:t>
            </a:r>
            <a:r>
              <a:rPr sz="2200" dirty="0"/>
              <a:t>Business Use Case: Why this matters</a:t>
            </a:r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 What I Found Difficult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What I Would Do Differently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Do I S</a:t>
            </a:r>
            <a:r>
              <a:rPr lang="en-US" dirty="0"/>
              <a:t>till Want A Data Engineer Career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CB4C-2393-F95A-9029-9640476A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3588004" cy="1499616"/>
          </a:xfrm>
        </p:spPr>
        <p:txBody>
          <a:bodyPr/>
          <a:lstStyle/>
          <a:p>
            <a:r>
              <a:rPr lang="en-GB" dirty="0"/>
              <a:t>What I’ve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2650-66F3-474F-957E-5E0A237A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41816"/>
            <a:ext cx="7290055" cy="44898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Using Miniconda in WSL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Setting up Conda environments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Creating Jupyter Notebooks in VS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Importing datasets directly into Jupyter Notebook from Kaggle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Combining data files using Pandas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analysing data sets using Pandas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Identifying/addressing data quality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Importing pandas table into Snowflake using Python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Learning the basics of Prompt Engineering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Bonus: Completing a valuable project to showcase in my portfolio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18DE2-5FA4-77E4-0BF4-159CC89A9ABE}"/>
              </a:ext>
            </a:extLst>
          </p:cNvPr>
          <p:cNvSpPr txBox="1"/>
          <p:nvPr/>
        </p:nvSpPr>
        <p:spPr>
          <a:xfrm>
            <a:off x="4749800" y="884503"/>
            <a:ext cx="3429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Never in my life did I think I would gain so many skills in such a short time.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3907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" y="0"/>
            <a:ext cx="9141545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9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F92011-275F-E8A5-90F2-211EEB971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706" y="640080"/>
            <a:ext cx="5030863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Problems and fixes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4186" y="3765314"/>
            <a:ext cx="43891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Tools">
            <a:extLst>
              <a:ext uri="{FF2B5EF4-FFF2-40B4-BE49-F238E27FC236}">
                <a16:creationId xmlns:a16="http://schemas.microsoft.com/office/drawing/2014/main" id="{EE8AED81-F45F-B0CF-4D04-D322DC2CF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0933" y="2810785"/>
            <a:ext cx="1236429" cy="123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2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3852-A47B-F6C2-686C-1AC323AC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Conda environment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F444F-49C8-1B99-0547-30EADAC8A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2245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After opening a notebook in VS Code, I tried to run a test print command however it prompted me to create an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the conda environment set up was failing because I was in WSL (Troubleshooted using copilot)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Using ChatGPT I compared miniconda in WSL vs anaconda in Windows and listed the pros/cons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Summary: using WSL environment for everything is better for long-term data engineering career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Since I already use WSL for my projects, I decided to reinstall miniconda for WSL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092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344A-EA91-E6C9-541A-B21E3268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711200"/>
            <a:ext cx="7290054" cy="1104900"/>
          </a:xfrm>
        </p:spPr>
        <p:txBody>
          <a:bodyPr/>
          <a:lstStyle/>
          <a:p>
            <a:r>
              <a:rPr lang="en-GB" dirty="0"/>
              <a:t>Wrong title?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17EFB-09EA-7B36-DDF2-2C719AFE9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816100"/>
            <a:ext cx="7740904" cy="4838700"/>
          </a:xfrm>
        </p:spPr>
        <p:txBody>
          <a:bodyPr>
            <a:normAutofit/>
          </a:bodyPr>
          <a:lstStyle/>
          <a:p>
            <a:r>
              <a:rPr lang="en-US" dirty="0"/>
              <a:t>I noticed that the title of the challenge document refers to an ‘AI Churn Model Challenge’, while the file name is ‘</a:t>
            </a:r>
            <a:r>
              <a:rPr lang="en-GB" dirty="0"/>
              <a:t>python-snowflake-data-engineering-challenge-v0.1.pdf</a:t>
            </a:r>
            <a:r>
              <a:rPr lang="en-US" dirty="0"/>
              <a:t>’ and the main body focuses on a data quality pipeline.</a:t>
            </a:r>
          </a:p>
          <a:p>
            <a:r>
              <a:rPr lang="en-US" dirty="0"/>
              <a:t>My first thought were that you wanted me to create a churn prediction model without </a:t>
            </a:r>
            <a:r>
              <a:rPr lang="en-GB" dirty="0"/>
              <a:t>explicitly telling me. However, after considering that this is a data engineering apprenticeship and uploading the data set, task objectives/overview, and expected completion time to ChatGPT, the most possible reason for this is to test my attention to detail.</a:t>
            </a:r>
          </a:p>
          <a:p>
            <a:endParaRPr lang="en-GB" dirty="0"/>
          </a:p>
          <a:p>
            <a:pPr marL="0" indent="0">
              <a:buNone/>
            </a:pPr>
            <a:r>
              <a:rPr lang="en-US" dirty="0"/>
              <a:t>ChatGPT problem diagnoses: </a:t>
            </a:r>
          </a:p>
          <a:p>
            <a:pPr marL="0" indent="0">
              <a:buNone/>
            </a:pPr>
            <a:r>
              <a:rPr lang="en-US" dirty="0"/>
              <a:t>This dataset only contains </a:t>
            </a:r>
            <a:r>
              <a:rPr lang="en-US" b="1" dirty="0"/>
              <a:t>car listings</a:t>
            </a:r>
            <a:r>
              <a:rPr lang="en-US" dirty="0"/>
              <a:t>, not </a:t>
            </a:r>
            <a:r>
              <a:rPr lang="en-US" b="1" dirty="0"/>
              <a:t>user behavior over time</a:t>
            </a:r>
            <a:r>
              <a:rPr lang="en-US" dirty="0"/>
              <a:t>, so you’d need to </a:t>
            </a:r>
            <a:r>
              <a:rPr lang="en-US" b="1" dirty="0"/>
              <a:t>join this data with user interaction logs</a:t>
            </a:r>
            <a:r>
              <a:rPr lang="en-US" dirty="0"/>
              <a:t> to train a true churn model.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0318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0260-053A-1803-36A3-976F45B6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3566160" cy="1387422"/>
          </a:xfrm>
        </p:spPr>
        <p:txBody>
          <a:bodyPr>
            <a:normAutofit/>
          </a:bodyPr>
          <a:lstStyle/>
          <a:p>
            <a:r>
              <a:rPr lang="en-GB" sz="3600" dirty="0"/>
              <a:t>Kaggle </a:t>
            </a:r>
            <a:r>
              <a:rPr lang="en-GB" sz="3600" dirty="0" err="1"/>
              <a:t>HyperLink</a:t>
            </a:r>
            <a:r>
              <a:rPr lang="en-GB" sz="3600" dirty="0"/>
              <a:t> fault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EA5EE51-98AC-BF88-B8E7-F75F0316B3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43085" y="3978275"/>
            <a:ext cx="7100114" cy="2879725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050937-EAAB-6208-79FF-96372E5186B1}"/>
              </a:ext>
            </a:extLst>
          </p:cNvPr>
          <p:cNvSpPr txBox="1"/>
          <p:nvPr/>
        </p:nvSpPr>
        <p:spPr>
          <a:xfrm>
            <a:off x="184935" y="5133235"/>
            <a:ext cx="16971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ended up just manually searching ‘kaggle.com’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7191DAF-A7F9-FC46-8F47-FB3708AE8B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80" r="21963" b="15768"/>
          <a:stretch>
            <a:fillRect/>
          </a:stretch>
        </p:blipFill>
        <p:spPr>
          <a:xfrm>
            <a:off x="4572000" y="893067"/>
            <a:ext cx="4349554" cy="28797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940CCC7-EF61-62DE-9D42-166B3AFDFBCB}"/>
              </a:ext>
            </a:extLst>
          </p:cNvPr>
          <p:cNvSpPr txBox="1"/>
          <p:nvPr/>
        </p:nvSpPr>
        <p:spPr>
          <a:xfrm>
            <a:off x="184935" y="1997839"/>
            <a:ext cx="48083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noticed that every time I clicked on the Kaggle.com hyperlink (in the challenge pdf provided), </a:t>
            </a:r>
          </a:p>
          <a:p>
            <a:r>
              <a:rPr lang="en-GB" dirty="0"/>
              <a:t>it would take me to a Microsoft online sign in page.</a:t>
            </a:r>
          </a:p>
          <a:p>
            <a:r>
              <a:rPr lang="en-GB" dirty="0"/>
              <a:t>So, I double checked it wasn’t me and inspected the html elements, </a:t>
            </a:r>
          </a:p>
          <a:p>
            <a:r>
              <a:rPr lang="en-GB" dirty="0"/>
              <a:t>then I asked the inbuilt google ai assistance to show me the URL attached and…</a:t>
            </a:r>
          </a:p>
          <a:p>
            <a:endParaRPr lang="en-GB" dirty="0"/>
          </a:p>
          <a:p>
            <a:r>
              <a:rPr lang="en-GB" dirty="0"/>
              <a:t>GAI failed me </a:t>
            </a:r>
            <a:r>
              <a:rPr lang="en-GB" dirty="0">
                <a:sym typeface="Wingdings" panose="05000000000000000000" pitchFamily="2" charset="2"/>
              </a:rPr>
              <a:t></a:t>
            </a:r>
          </a:p>
        </p:txBody>
      </p:sp>
    </p:spTree>
    <p:extLst>
      <p:ext uri="{BB962C8B-B14F-4D97-AF65-F5344CB8AC3E}">
        <p14:creationId xmlns:p14="http://schemas.microsoft.com/office/powerpoint/2010/main" val="3707159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DA00-67A9-C774-5498-5393AE62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98642"/>
            <a:ext cx="3187455" cy="1212351"/>
          </a:xfrm>
        </p:spPr>
        <p:txBody>
          <a:bodyPr/>
          <a:lstStyle/>
          <a:p>
            <a:r>
              <a:rPr lang="en-GB" dirty="0"/>
              <a:t>Task 4 mistake?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6031-1B21-547F-7075-0A89C62CF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551" y="107879"/>
            <a:ext cx="5188449" cy="2491483"/>
          </a:xfrm>
        </p:spPr>
        <p:txBody>
          <a:bodyPr>
            <a:normAutofit/>
          </a:bodyPr>
          <a:lstStyle/>
          <a:p>
            <a:r>
              <a:rPr lang="en-GB" dirty="0"/>
              <a:t>In task 4, it mentions how to import a single file before prompting the applicant to figure out how to combine all the files…</a:t>
            </a:r>
          </a:p>
          <a:p>
            <a:r>
              <a:rPr lang="en-GB" dirty="0"/>
              <a:t>However, the data set on Kaggle only has one single CSV file.</a:t>
            </a:r>
          </a:p>
          <a:p>
            <a:r>
              <a:rPr lang="en-GB" dirty="0"/>
              <a:t>I quickly made a few checks (see next slides)… 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B792F3-31EC-643D-4D8B-B8E72F8093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7480" y="2716204"/>
            <a:ext cx="7990475" cy="4033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394AB85-9E0B-9BA1-07C8-CA91EC91D06A}"/>
                  </a:ext>
                </a:extLst>
              </p14:cNvPr>
              <p14:cNvContentPartPr/>
              <p14:nvPr/>
            </p14:nvContentPartPr>
            <p14:xfrm>
              <a:off x="5823595" y="5105544"/>
              <a:ext cx="1708920" cy="1461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394AB85-9E0B-9BA1-07C8-CA91EC91D0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7475" y="5099424"/>
                <a:ext cx="1721160" cy="14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6179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9141714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6A8AD-1B4C-FBF6-B271-6EA0571D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1st: Inspecting zip file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7C7C9F-3B14-D159-4EB0-425A5E712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7950" y="4960137"/>
            <a:ext cx="24003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To verify I inspected the downloaded ZIP file and found only one CSV file.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8C353C-49A7-DCC0-DDE2-4BB01E7322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40159" y="439907"/>
            <a:ext cx="7663682" cy="369772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304880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98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7087-FB5F-5011-7FA2-9C242189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708084" cy="1499616"/>
          </a:xfrm>
        </p:spPr>
        <p:txBody>
          <a:bodyPr>
            <a:normAutofit/>
          </a:bodyPr>
          <a:lstStyle/>
          <a:p>
            <a:r>
              <a:rPr lang="en-GB" dirty="0"/>
              <a:t>2</a:t>
            </a:r>
            <a:r>
              <a:rPr lang="en-GB" baseline="30000" dirty="0"/>
              <a:t>nd: </a:t>
            </a:r>
            <a:r>
              <a:rPr lang="en-GB" dirty="0"/>
              <a:t>checking data set update status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185EF2-EECB-CE4D-6CD7-5025DF94B0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15420" t="34059" r="16985"/>
          <a:stretch>
            <a:fillRect/>
          </a:stretch>
        </p:blipFill>
        <p:spPr>
          <a:xfrm>
            <a:off x="113014" y="2084832"/>
            <a:ext cx="5151533" cy="32158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C995CD-D9FF-81DF-27D6-7E60DEE47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191" y="1973047"/>
            <a:ext cx="3724795" cy="44629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D57202-5682-00D1-A307-3380DCC4A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986" y="5047722"/>
            <a:ext cx="3724795" cy="1629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405C9D-052C-41FB-FDAB-7C6BE69992F9}"/>
              </a:ext>
            </a:extLst>
          </p:cNvPr>
          <p:cNvCxnSpPr/>
          <p:nvPr/>
        </p:nvCxnSpPr>
        <p:spPr>
          <a:xfrm flipH="1">
            <a:off x="2496620" y="4212404"/>
            <a:ext cx="1428108" cy="14692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35E1AB-0D78-BA11-5ABF-EF56F60B72AD}"/>
              </a:ext>
            </a:extLst>
          </p:cNvPr>
          <p:cNvCxnSpPr>
            <a:cxnSpLocks/>
          </p:cNvCxnSpPr>
          <p:nvPr/>
        </p:nvCxnSpPr>
        <p:spPr>
          <a:xfrm flipH="1">
            <a:off x="2538265" y="3832261"/>
            <a:ext cx="5444755" cy="2095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4AA0C56-97EA-E22D-B4F9-21F8B372A592}"/>
              </a:ext>
            </a:extLst>
          </p:cNvPr>
          <p:cNvSpPr/>
          <p:nvPr/>
        </p:nvSpPr>
        <p:spPr>
          <a:xfrm>
            <a:off x="7397393" y="3429000"/>
            <a:ext cx="1315092" cy="403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6AFF1-4EED-79F3-10A3-4A7BE04DF6BC}"/>
              </a:ext>
            </a:extLst>
          </p:cNvPr>
          <p:cNvSpPr txBox="1"/>
          <p:nvPr/>
        </p:nvSpPr>
        <p:spPr>
          <a:xfrm>
            <a:off x="113015" y="5578867"/>
            <a:ext cx="2383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screenshot provided in the PDF (left) matched the current update status (right)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190E30D-EBE5-6485-01B2-70AC80ED74AF}"/>
              </a:ext>
            </a:extLst>
          </p:cNvPr>
          <p:cNvSpPr/>
          <p:nvPr/>
        </p:nvSpPr>
        <p:spPr>
          <a:xfrm>
            <a:off x="113015" y="5578867"/>
            <a:ext cx="2383604" cy="1221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7F686D-564E-EE91-B323-F28D6D83A819}"/>
              </a:ext>
            </a:extLst>
          </p:cNvPr>
          <p:cNvSpPr/>
          <p:nvPr/>
        </p:nvSpPr>
        <p:spPr>
          <a:xfrm>
            <a:off x="3585681" y="3832261"/>
            <a:ext cx="1109609" cy="380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75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Usage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Where I used AI (ChatGPT, Copilot, etc.)</a:t>
            </a:r>
          </a:p>
          <a:p>
            <a:r>
              <a:t>• Example Prompts</a:t>
            </a:r>
          </a:p>
          <a:p>
            <a:r>
              <a:t>• How I validated results</a:t>
            </a:r>
          </a:p>
          <a:p>
            <a:r>
              <a:t>• Stretch use (automated code gen, docs lookup)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Reflections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What Surprised Me</a:t>
            </a:r>
          </a:p>
          <a:p>
            <a:r>
              <a:t>• Most Challenging Task</a:t>
            </a:r>
          </a:p>
          <a:p>
            <a:r>
              <a:t>• Do I Still Want to Be a Data Engineer?</a:t>
            </a:r>
          </a:p>
          <a:p>
            <a:r>
              <a:t>• Final Thoughts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Extra Screenshots</a:t>
            </a:r>
          </a:p>
          <a:p>
            <a:r>
              <a:t>• Code Samples</a:t>
            </a:r>
          </a:p>
          <a:p>
            <a:r>
              <a:t>• AI Sources</a:t>
            </a:r>
          </a:p>
          <a:p>
            <a:r>
              <a:t>• Folder 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00FD-6FAC-B1ED-6266-0BA3B0C5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3803904" cy="1499616"/>
          </a:xfrm>
        </p:spPr>
        <p:txBody>
          <a:bodyPr/>
          <a:lstStyle/>
          <a:p>
            <a:r>
              <a:rPr lang="en-GB" dirty="0"/>
              <a:t>Creating Timeline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A35729-4F41-0AD7-9D1A-5839550A5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160" y="2187026"/>
            <a:ext cx="6292697" cy="432317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0E3A9B-6C99-5C21-5F85-A8B869175CCE}"/>
              </a:ext>
            </a:extLst>
          </p:cNvPr>
          <p:cNvSpPr txBox="1"/>
          <p:nvPr/>
        </p:nvSpPr>
        <p:spPr>
          <a:xfrm>
            <a:off x="7058346" y="585216"/>
            <a:ext cx="14486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uploaded the challenge PDF to ChatGPT and ran this prompt; “</a:t>
            </a:r>
            <a:r>
              <a:rPr lang="en-US" dirty="0"/>
              <a:t>make me a detailed timeline/plan for this task”</a:t>
            </a:r>
          </a:p>
          <a:p>
            <a:endParaRPr lang="en-US" dirty="0"/>
          </a:p>
          <a:p>
            <a:r>
              <a:rPr lang="en-US" dirty="0"/>
              <a:t>This was my base guidance for the challenge</a:t>
            </a:r>
          </a:p>
          <a:p>
            <a:endParaRPr lang="en-US" dirty="0"/>
          </a:p>
          <a:p>
            <a:r>
              <a:rPr lang="en-GB" dirty="0"/>
              <a:t>(I’ve only attached a screenshot of the timeline overview)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67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ADEE-9A46-D451-62D8-1C7DAFBF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Read-up</a:t>
            </a:r>
            <a:endParaRPr lang="en-GB" dirty="0"/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5B58EABE-7430-7CE8-4A6E-69F2F923B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286834"/>
              </p:ext>
            </p:extLst>
          </p:nvPr>
        </p:nvGraphicFramePr>
        <p:xfrm>
          <a:off x="768096" y="1767156"/>
          <a:ext cx="7607808" cy="2552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 descr="A close-up of words&#10;&#10;AI-generated content may be incorrect.">
            <a:extLst>
              <a:ext uri="{FF2B5EF4-FFF2-40B4-BE49-F238E27FC236}">
                <a16:creationId xmlns:a16="http://schemas.microsoft.com/office/drawing/2014/main" id="{1907EE71-401D-742E-30B0-013DE435B6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257" y="4453473"/>
            <a:ext cx="8859486" cy="1486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1603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4EE7-9AEE-FB84-30D4-2E70B39D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139889"/>
          </a:xfrm>
        </p:spPr>
        <p:txBody>
          <a:bodyPr/>
          <a:lstStyle/>
          <a:p>
            <a:r>
              <a:rPr lang="en-GB" dirty="0"/>
              <a:t>Creating basic pptx template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0E89049-A25A-60FE-5F7A-B8D66BCCD45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2060522"/>
              </p:ext>
            </p:extLst>
          </p:nvPr>
        </p:nvGraphicFramePr>
        <p:xfrm>
          <a:off x="768096" y="1951348"/>
          <a:ext cx="4800498" cy="4358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1760C-FF83-1495-F5AC-695061A89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26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Task 1: </a:t>
            </a:r>
            <a:r>
              <a:rPr lang="en-GB" dirty="0"/>
              <a:t>Anaconda &amp; </a:t>
            </a:r>
            <a:r>
              <a:rPr dirty="0" err="1"/>
              <a:t>Jupyter</a:t>
            </a:r>
            <a:r>
              <a:rPr dirty="0"/>
              <a:t>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Read through tutorial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dirty="0"/>
              <a:t>Screenshot of Anaconda and </a:t>
            </a:r>
            <a:r>
              <a:rPr dirty="0" err="1"/>
              <a:t>Jupyter</a:t>
            </a:r>
            <a:r>
              <a:rPr dirty="0"/>
              <a:t> installed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Miniconda install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Proof of Pandas library check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666DEDFF-D97E-05EC-784F-1E8A209A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064475"/>
          </a:xfrm>
        </p:spPr>
        <p:txBody>
          <a:bodyPr/>
          <a:lstStyle/>
          <a:p>
            <a:r>
              <a:rPr lang="en-GB" dirty="0"/>
              <a:t>completing Jupyter Tutorial </a:t>
            </a:r>
          </a:p>
        </p:txBody>
      </p:sp>
      <p:pic>
        <p:nvPicPr>
          <p:cNvPr id="10" name="Content Placeholder 9" descr="Read Jupiter tutorial&#10;">
            <a:extLst>
              <a:ext uri="{FF2B5EF4-FFF2-40B4-BE49-F238E27FC236}">
                <a16:creationId xmlns:a16="http://schemas.microsoft.com/office/drawing/2014/main" id="{0EACDF3C-1791-395C-4D87-3B9A9D529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094" y="1870989"/>
            <a:ext cx="6247069" cy="44377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031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7AB798F-6BB5-435D-87B1-BB1C462AD2F6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2793</TotalTime>
  <Words>1661</Words>
  <Application>Microsoft Office PowerPoint</Application>
  <PresentationFormat>On-screen Show (4:3)</PresentationFormat>
  <Paragraphs>185</Paragraphs>
  <Slides>46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Aptos</vt:lpstr>
      <vt:lpstr>Arial</vt:lpstr>
      <vt:lpstr>Tw Cen MT</vt:lpstr>
      <vt:lpstr>Tw Cen MT Condensed</vt:lpstr>
      <vt:lpstr>Wingdings</vt:lpstr>
      <vt:lpstr>Wingdings 3</vt:lpstr>
      <vt:lpstr>Integral</vt:lpstr>
      <vt:lpstr>Python &amp; snowflake data engineering challenge</vt:lpstr>
      <vt:lpstr>Agenda</vt:lpstr>
      <vt:lpstr>Challenge Summary</vt:lpstr>
      <vt:lpstr>Wrong title?</vt:lpstr>
      <vt:lpstr>Creating Timeline</vt:lpstr>
      <vt:lpstr>Read-up</vt:lpstr>
      <vt:lpstr>Creating basic pptx template</vt:lpstr>
      <vt:lpstr>Task 1: Anaconda &amp; Jupyter Setup</vt:lpstr>
      <vt:lpstr>completing Jupyter Tutorial </vt:lpstr>
      <vt:lpstr>Anaconda with jupyter installed (windows)</vt:lpstr>
      <vt:lpstr>Miniconda install (WSL)</vt:lpstr>
      <vt:lpstr>Opening jupyter notebook in Vs code</vt:lpstr>
      <vt:lpstr>Pandas library check</vt:lpstr>
      <vt:lpstr>Task 2: Data Importing/Downloading</vt:lpstr>
      <vt:lpstr>Dataset Source</vt:lpstr>
      <vt:lpstr>Stretch: Importing Directly into jupyter</vt:lpstr>
      <vt:lpstr>Creating API token</vt:lpstr>
      <vt:lpstr>Adding Kaggle.Json to my WSL Environment</vt:lpstr>
      <vt:lpstr>testing Kaggle API</vt:lpstr>
      <vt:lpstr> Downloading .zip file</vt:lpstr>
      <vt:lpstr>Extracting .csv from .zip file</vt:lpstr>
      <vt:lpstr>Loading set into jupyter notebook in vs code</vt:lpstr>
      <vt:lpstr>Task 3: Snowflake Account</vt:lpstr>
      <vt:lpstr>Singing up</vt:lpstr>
      <vt:lpstr>Documentation</vt:lpstr>
      <vt:lpstr>Task 4: opening &amp; combining Files</vt:lpstr>
      <vt:lpstr>Loading set into jupyter notebook in vs code</vt:lpstr>
      <vt:lpstr>Combining Files (Clarification)</vt:lpstr>
      <vt:lpstr>Stretch: other information about data set </vt:lpstr>
      <vt:lpstr>PowerPoint Presentation</vt:lpstr>
      <vt:lpstr>PowerPoint Presentation</vt:lpstr>
      <vt:lpstr>PowerPoint Presentation</vt:lpstr>
      <vt:lpstr>Task 5: Data Quality</vt:lpstr>
      <vt:lpstr>PowerPoint Presentation</vt:lpstr>
      <vt:lpstr>Task 6: Snowflake DB Load</vt:lpstr>
      <vt:lpstr>Task 7: Learnings &amp; Reflections</vt:lpstr>
      <vt:lpstr>What I’ve learnt</vt:lpstr>
      <vt:lpstr>Problems and fixes</vt:lpstr>
      <vt:lpstr>Conda environment error</vt:lpstr>
      <vt:lpstr>Kaggle HyperLink fault</vt:lpstr>
      <vt:lpstr>Task 4 mistake?</vt:lpstr>
      <vt:lpstr>1st: Inspecting zip file</vt:lpstr>
      <vt:lpstr>2nd: checking data set update status</vt:lpstr>
      <vt:lpstr>AI Usage Summary</vt:lpstr>
      <vt:lpstr>Final Reflections</vt:lpstr>
      <vt:lpstr>Appendix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عيسى  .  شهيد حسن</cp:lastModifiedBy>
  <cp:revision>12</cp:revision>
  <dcterms:created xsi:type="dcterms:W3CDTF">2013-01-27T09:14:16Z</dcterms:created>
  <dcterms:modified xsi:type="dcterms:W3CDTF">2025-06-13T15:43:02Z</dcterms:modified>
  <cp:category/>
</cp:coreProperties>
</file>