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86" r:id="rId5"/>
    <p:sldId id="272" r:id="rId6"/>
    <p:sldId id="275" r:id="rId7"/>
    <p:sldId id="273" r:id="rId8"/>
    <p:sldId id="274" r:id="rId9"/>
    <p:sldId id="258" r:id="rId10"/>
    <p:sldId id="259" r:id="rId11"/>
    <p:sldId id="285" r:id="rId12"/>
    <p:sldId id="287" r:id="rId13"/>
    <p:sldId id="261" r:id="rId14"/>
    <p:sldId id="262" r:id="rId15"/>
    <p:sldId id="265" r:id="rId16"/>
    <p:sldId id="267" r:id="rId17"/>
    <p:sldId id="263" r:id="rId18"/>
    <p:sldId id="266" r:id="rId19"/>
    <p:sldId id="280" r:id="rId20"/>
    <p:sldId id="281" r:id="rId21"/>
    <p:sldId id="282" r:id="rId22"/>
    <p:sldId id="283" r:id="rId23"/>
    <p:sldId id="268" r:id="rId24"/>
    <p:sldId id="276" r:id="rId25"/>
    <p:sldId id="278" r:id="rId26"/>
    <p:sldId id="270" r:id="rId27"/>
    <p:sldId id="260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907"/>
    <a:srgbClr val="C10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ED077-0641-4EAB-96C9-1183A18D5ED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C828C-D8FA-4CA1-B03C-7A16CBA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C828C-D8FA-4CA1-B03C-7A16CBA0C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7EE9-4CE2-46E6-BAC4-0FCE38026DB7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C7F-DD8F-4D7D-8102-8FB0BAB001EE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BB96-9F6F-4B43-937F-A8496D3A901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A0B-2EBB-4134-B6AF-C1B43EDBDA38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BFC2-609C-4E1F-929D-0CC072E6408F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32DD-563A-4CC2-B60C-4C7C82667CE2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B7CF-DF33-41F5-B2A9-C96DDEC1D4FF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A86E-A1B5-4A44-A910-D0A00173BC56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40F-3680-4EBC-AD9C-037454E3F9B6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90E2-64F4-4ABD-B214-09E220F4582C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AFCC-3281-4660-AD63-ED13FC455C4D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1C16-2E9E-4866-B22A-13D57AA27124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4.png"/><Relationship Id="rId17" Type="http://schemas.openxmlformats.org/officeDocument/2006/relationships/image" Target="../media/image44.png"/><Relationship Id="rId2" Type="http://schemas.openxmlformats.org/officeDocument/2006/relationships/image" Target="../media/image3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9.png"/><Relationship Id="rId5" Type="http://schemas.openxmlformats.org/officeDocument/2006/relationships/image" Target="../media/image103.png"/><Relationship Id="rId10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116.png"/><Relationship Id="rId19" Type="http://schemas.openxmlformats.org/officeDocument/2006/relationships/image" Target="../media/image121.png"/><Relationship Id="rId14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7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0" Type="http://schemas.openxmlformats.org/officeDocument/2006/relationships/image" Target="../media/image79.png"/><Relationship Id="rId4" Type="http://schemas.openxmlformats.org/officeDocument/2006/relationships/image" Target="../media/image740.png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22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2" Type="http://schemas.openxmlformats.org/officeDocument/2006/relationships/image" Target="../media/image102.png"/><Relationship Id="rId7" Type="http://schemas.openxmlformats.org/officeDocument/2006/relationships/image" Target="../media/image28.png"/><Relationship Id="rId17" Type="http://schemas.openxmlformats.org/officeDocument/2006/relationships/image" Target="../media/image2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.png"/><Relationship Id="rId15" Type="http://schemas.openxmlformats.org/officeDocument/2006/relationships/image" Target="../media/image107.png"/><Relationship Id="rId10" Type="http://schemas.openxmlformats.org/officeDocument/2006/relationships/image" Target="../media/image31.png"/><Relationship Id="rId1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Multimode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2022</a:t>
            </a:r>
          </a:p>
          <a:p>
            <a:r>
              <a:rPr lang="en-US" dirty="0" smtClean="0"/>
              <a:t>Eesh Gupta, </a:t>
            </a:r>
            <a:r>
              <a:rPr lang="en-US" dirty="0" err="1" smtClean="0"/>
              <a:t>Srivatsan</a:t>
            </a:r>
            <a:r>
              <a:rPr lang="en-US" dirty="0" smtClean="0"/>
              <a:t> </a:t>
            </a:r>
            <a:r>
              <a:rPr lang="en-US" dirty="0" err="1" smtClean="0"/>
              <a:t>Chakram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4682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RWA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  <a:blipFill rotWithShape="0">
                <a:blip r:embed="rId2"/>
                <a:stretch>
                  <a:fillRect l="-2353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Single Oscillation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echoing</a:t>
                </a:r>
                <a:r>
                  <a:rPr lang="en-US" sz="2400" dirty="0" smtClean="0"/>
                  <a:t>: Step Function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  <a:blipFill rotWithShape="0">
                <a:blip r:embed="rId3"/>
                <a:stretch>
                  <a:fillRect l="-2353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86643" y="1323474"/>
            <a:ext cx="4060045" cy="2724807"/>
            <a:chOff x="1319769" y="3643522"/>
            <a:chExt cx="4060045" cy="2724807"/>
          </a:xfrm>
        </p:grpSpPr>
        <p:grpSp>
          <p:nvGrpSpPr>
            <p:cNvPr id="24" name="Group 23"/>
            <p:cNvGrpSpPr/>
            <p:nvPr/>
          </p:nvGrpSpPr>
          <p:grpSpPr>
            <a:xfrm>
              <a:off x="1319769" y="3643522"/>
              <a:ext cx="4060045" cy="2724807"/>
              <a:chOff x="7602318" y="3501459"/>
              <a:chExt cx="4060045" cy="272480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02318" y="3501459"/>
                <a:ext cx="4060045" cy="1474770"/>
                <a:chOff x="7571049" y="4164686"/>
                <a:chExt cx="3805769" cy="12262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057127" y="4164686"/>
                  <a:ext cx="3319691" cy="1226212"/>
                  <a:chOff x="7828527" y="3105907"/>
                  <a:chExt cx="3319691" cy="122621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7828527" y="3105907"/>
                    <a:ext cx="0" cy="122621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113294" y="5396088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9188" y="5947382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7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35409" y="5468724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44920" y="1570245"/>
            <a:ext cx="3715583" cy="2291949"/>
            <a:chOff x="7602319" y="3367524"/>
            <a:chExt cx="4191748" cy="3207668"/>
          </a:xfrm>
        </p:grpSpPr>
        <p:grpSp>
          <p:nvGrpSpPr>
            <p:cNvPr id="47" name="Group 46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e 59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67" r="-208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248257" y="3774742"/>
            <a:ext cx="2613194" cy="8008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659570" y="1804742"/>
            <a:ext cx="1485901" cy="7067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Noise? </a:t>
            </a:r>
            <a:r>
              <a:rPr lang="en-US" sz="2400" dirty="0" smtClean="0"/>
              <a:t>Cavity Relaxation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46528" y="1913021"/>
                <a:ext cx="4098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+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28" y="1913021"/>
                <a:ext cx="409894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22684" y="1913021"/>
            <a:ext cx="27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Master Equation : 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4814838" y="3776722"/>
            <a:ext cx="1337509" cy="612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2331" y="3679178"/>
                <a:ext cx="8033417" cy="800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−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[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331" y="3679178"/>
                <a:ext cx="8033417" cy="8008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6035841" y="2672812"/>
            <a:ext cx="252663" cy="6978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2684" y="2811337"/>
            <a:ext cx="323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Displaced Frame Transf. 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2684" y="4788572"/>
            <a:ext cx="954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Term can be canceled in a similar way as the cavity drive as 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72163" y="5620739"/>
                <a:ext cx="7760368" cy="641586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𝜅𝛼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𝜅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63" y="5620739"/>
                <a:ext cx="7760368" cy="6415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629653" y="373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about Noise? </a:t>
            </a:r>
            <a:r>
              <a:rPr lang="en-US" sz="2400" dirty="0" smtClean="0"/>
              <a:t>Cavity Relaxation and  Dephasing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4684" y="1958054"/>
            <a:ext cx="5740319" cy="4045703"/>
            <a:chOff x="1758778" y="1725920"/>
            <a:chExt cx="2309580" cy="191964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96584" y="2704463"/>
                  <a:ext cx="471774" cy="131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584" y="2704463"/>
                  <a:ext cx="471774" cy="13143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167" t="-4444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73710" y="1725920"/>
                  <a:ext cx="497134" cy="131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710" y="1725920"/>
                  <a:ext cx="497134" cy="13143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941" t="-2174" r="-640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63322" y="2201769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322" y="2201769"/>
                  <a:ext cx="355034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565747" y="3153672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747" y="3153672"/>
                  <a:ext cx="328873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ight Arrow 12"/>
          <p:cNvSpPr/>
          <p:nvPr/>
        </p:nvSpPr>
        <p:spPr>
          <a:xfrm rot="16200000">
            <a:off x="2171771" y="3471039"/>
            <a:ext cx="795728" cy="3507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2171770" y="4467673"/>
            <a:ext cx="795728" cy="3507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5112171" y="3787805"/>
            <a:ext cx="302021" cy="1888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5112173" y="4394583"/>
            <a:ext cx="302022" cy="1888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07822" y="3039226"/>
                <a:ext cx="1227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Cavity Drive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22" y="3039226"/>
                <a:ext cx="1227221" cy="1200329"/>
              </a:xfrm>
              <a:prstGeom prst="rect">
                <a:avLst/>
              </a:prstGeom>
              <a:blipFill rotWithShape="0">
                <a:blip r:embed="rId16"/>
                <a:stretch>
                  <a:fillRect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19516" y="3039226"/>
                <a:ext cx="12272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Cavity Relaxation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6" y="3039226"/>
                <a:ext cx="1227221" cy="1015663"/>
              </a:xfrm>
              <a:prstGeom prst="rect">
                <a:avLst/>
              </a:prstGeom>
              <a:blipFill rotWithShape="0">
                <a:blip r:embed="rId17"/>
                <a:stretch>
                  <a:fillRect l="-1990" t="-3614"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08775" y="2129406"/>
                <a:ext cx="3554361" cy="2895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However, enhancement of cavity dephasing could not be avoided.</a:t>
                </a:r>
              </a:p>
              <a:p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Dominant term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Inbuilt echoes in ECD may reduce some damage.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75" y="2129406"/>
                <a:ext cx="3554361" cy="2895857"/>
              </a:xfrm>
              <a:prstGeom prst="rect">
                <a:avLst/>
              </a:prstGeom>
              <a:blipFill rotWithShape="0">
                <a:blip r:embed="rId19"/>
                <a:stretch>
                  <a:fillRect l="-1887" t="-1263" r="-2744" b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54110" y="6178202"/>
            <a:ext cx="528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mass frame of Oscillator in its Phase Space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Optimal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ECD and Sideband Drives, by themselves, do not offer universal control of both oscillator and qubit </a:t>
            </a:r>
          </a:p>
          <a:p>
            <a:r>
              <a:rPr lang="en-US" dirty="0" smtClean="0"/>
              <a:t>Sol: Interleave parameterized qubit rotations between CD</a:t>
            </a:r>
          </a:p>
          <a:p>
            <a:r>
              <a:rPr lang="en-US" dirty="0" smtClean="0"/>
              <a:t>Gate times are dependent on # of layers to realize high fidelity gates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05" y="4349668"/>
            <a:ext cx="5646531" cy="1644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Finding Pulses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Task: find wait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and scale intermediate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  <a:blipFill rotWithShape="0">
                <a:blip r:embed="rId2"/>
                <a:stretch>
                  <a:fillRect l="-121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7602319" y="3367524"/>
            <a:ext cx="4589681" cy="3207668"/>
            <a:chOff x="7602319" y="3367524"/>
            <a:chExt cx="4589681" cy="3207668"/>
          </a:xfrm>
        </p:grpSpPr>
        <p:grpSp>
          <p:nvGrpSpPr>
            <p:cNvPr id="21" name="Group 20"/>
            <p:cNvGrpSpPr/>
            <p:nvPr/>
          </p:nvGrpSpPr>
          <p:grpSpPr>
            <a:xfrm>
              <a:off x="7602319" y="3367524"/>
              <a:ext cx="4589681" cy="1745897"/>
              <a:chOff x="7571049" y="4053324"/>
              <a:chExt cx="4302234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4302234" cy="1451643"/>
                <a:chOff x="7342449" y="2994545"/>
                <a:chExt cx="4302234" cy="14516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19769" y="3509587"/>
            <a:ext cx="4060045" cy="3207668"/>
            <a:chOff x="1319769" y="3509587"/>
            <a:chExt cx="4060045" cy="3207668"/>
          </a:xfrm>
        </p:grpSpPr>
        <p:grpSp>
          <p:nvGrpSpPr>
            <p:cNvPr id="44" name="Group 43"/>
            <p:cNvGrpSpPr/>
            <p:nvPr/>
          </p:nvGrpSpPr>
          <p:grpSpPr>
            <a:xfrm>
              <a:off x="1319769" y="3509587"/>
              <a:ext cx="4060045" cy="3207668"/>
              <a:chOff x="7602318" y="3367524"/>
              <a:chExt cx="4060045" cy="320766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602318" y="3367524"/>
                <a:ext cx="4060045" cy="1745897"/>
                <a:chOff x="7571049" y="4053324"/>
                <a:chExt cx="3805769" cy="14516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8055713" y="4053324"/>
                  <a:ext cx="3321105" cy="1451643"/>
                  <a:chOff x="7827113" y="2994545"/>
                  <a:chExt cx="3321105" cy="1451643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7827113" y="2994545"/>
                    <a:ext cx="0" cy="145164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8113294" y="5745014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929188" y="6296308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97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>
                <a:off x="8429350" y="3748650"/>
                <a:ext cx="0" cy="5922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45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H="1">
                <a:off x="8373878" y="4706252"/>
                <a:ext cx="5354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 61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735409" y="581765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7500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6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422865" y="2859794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ECD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36412" y="2818390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Sideband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1931718"/>
            <a:ext cx="7414414" cy="47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590681"/>
            <a:ext cx="4728411" cy="34264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58" y="4622511"/>
            <a:ext cx="9985661" cy="4351338"/>
          </a:xfrm>
        </p:spPr>
        <p:txBody>
          <a:bodyPr/>
          <a:lstStyle/>
          <a:p>
            <a:r>
              <a:rPr lang="en-US" dirty="0" smtClean="0"/>
              <a:t>Generalizing ECD gate to 2 modes</a:t>
            </a:r>
          </a:p>
          <a:p>
            <a:r>
              <a:rPr lang="en-US" dirty="0" smtClean="0"/>
              <a:t>Displacements on the two modes are not simultaneous (to avoid heating  as observed in [*])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6122" t="-12500" b="-14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1411459" y="6291372"/>
            <a:ext cx="93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Alec </a:t>
            </a:r>
            <a:r>
              <a:rPr lang="en-US" dirty="0" err="1"/>
              <a:t>Eickbusch</a:t>
            </a:r>
            <a:r>
              <a:rPr lang="en-US" dirty="0"/>
              <a:t>, </a:t>
            </a:r>
            <a:r>
              <a:rPr lang="en-US" dirty="0" err="1"/>
              <a:t>Zhenghao</a:t>
            </a:r>
            <a:r>
              <a:rPr lang="en-US" dirty="0"/>
              <a:t> Ding, </a:t>
            </a:r>
            <a:r>
              <a:rPr lang="en-US" dirty="0" smtClean="0"/>
              <a:t>…, Michel </a:t>
            </a:r>
            <a:r>
              <a:rPr lang="en-US" dirty="0" err="1" smtClean="0"/>
              <a:t>Devoret</a:t>
            </a:r>
            <a:r>
              <a:rPr lang="en-US" dirty="0" smtClean="0"/>
              <a:t>. </a:t>
            </a:r>
            <a:r>
              <a:rPr lang="en-US" dirty="0"/>
              <a:t>W34. </a:t>
            </a:r>
            <a:r>
              <a:rPr lang="en-US" dirty="0" smtClean="0"/>
              <a:t>00005. APS March Meeting (2022).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 ECD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54d46f88-df19-4f51-93f6-4e1ce9a9f3bc/Untitled.png?X-Amz-Algorithm=AWS4-HMAC-SHA256&amp;X-Amz-Content-Sha256=UNSIGNED-PAYLOAD&amp;X-Amz-Credential=AKIAT73L2G45EIPT3X45%2F20220811%2Fus-west-2%2Fs3%2Faws4_request&amp;X-Amz-Date=20220811T085712Z&amp;X-Amz-Expires=86400&amp;X-Amz-Signature=47e3e06588cb79dc8cc071a67d1c5ea9e328965684cd06d9676f4c71aa9779f3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80" y="1517817"/>
            <a:ext cx="8024449" cy="5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70966" y="1517817"/>
            <a:ext cx="347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0.995308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Two Mode 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s3.us-west-2.amazonaws.com/secure.notion-static.com/ea62f904-f7b2-4666-acdf-44bbb38818dc/Untitled.png?X-Amz-Algorithm=AWS4-HMAC-SHA256&amp;X-Amz-Content-Sha256=UNSIGNED-PAYLOAD&amp;X-Amz-Credential=AKIAT73L2G45EIPT3X45%2F20220811%2Fus-west-2%2Fs3%2Faws4_request&amp;X-Amz-Date=20220811T085848Z&amp;X-Amz-Expires=86400&amp;X-Amz-Signature=61d9b3279ed6e746e56256e241de0f4a8c6081eda3456c85bf7611ed1fabf1b5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1423371"/>
            <a:ext cx="8069831" cy="53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01567" y="2748934"/>
            <a:ext cx="370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</a:t>
            </a:r>
            <a:r>
              <a:rPr lang="en-US" dirty="0" smtClean="0"/>
              <a:t>0.92192787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ECD: </a:t>
            </a:r>
            <a:r>
              <a:rPr lang="en-US" sz="3600" dirty="0" smtClean="0"/>
              <a:t>Simultaneous State Transfer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964"/>
          <a:stretch/>
        </p:blipFill>
        <p:spPr>
          <a:xfrm>
            <a:off x="1592179" y="2307806"/>
            <a:ext cx="9761621" cy="4345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0156" y="1732183"/>
                <a:ext cx="7481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/>
                  <a:t>    </a:t>
                </a:r>
                <a:r>
                  <a:rPr lang="en-US" sz="2400" dirty="0" smtClean="0"/>
                  <a:t>(15 levels in each mode)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56" y="1732183"/>
                <a:ext cx="74819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4" t="-24590" r="-146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sz="3200" dirty="0" smtClean="0"/>
                  <a:t>SNAP Gates take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MHz </a:t>
                </a:r>
                <a:r>
                  <a:rPr lang="en-US" sz="3200" dirty="0"/>
                  <a:t>is dispersive coupling strength</a:t>
                </a:r>
                <a:r>
                  <a:rPr lang="en-US" sz="3200" dirty="0" smtClean="0"/>
                  <a:t>.</a:t>
                </a:r>
              </a:p>
              <a:p>
                <a:pPr lvl="1"/>
                <a:endParaRPr lang="en-US" sz="3200" dirty="0" smtClean="0"/>
              </a:p>
              <a:p>
                <a:pPr lvl="1"/>
                <a:r>
                  <a:rPr lang="en-US" sz="3200" dirty="0" smtClean="0"/>
                  <a:t>Reducing </a:t>
                </a:r>
                <a:r>
                  <a:rPr lang="en-US" sz="3200" dirty="0"/>
                  <a:t>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Reducing lifetime of </a:t>
                </a:r>
                <a:r>
                  <a:rPr lang="en-US" sz="3200" dirty="0" smtClean="0"/>
                  <a:t>cavity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3200" dirty="0"/>
                  <a:t>ECD Idea: Keep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3200" dirty="0" smtClean="0"/>
                  <a:t> kHz small; </a:t>
                </a:r>
                <a:r>
                  <a:rPr lang="en-US" sz="3200" dirty="0"/>
                  <a:t>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 far from </a:t>
                </a:r>
                <a:r>
                  <a:rPr lang="en-US" sz="3200" dirty="0" smtClean="0"/>
                  <a:t>origin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3200" dirty="0"/>
                  <a:t> Effective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36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68" y="1468655"/>
            <a:ext cx="6736681" cy="5389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3200" b="0" i="1" smtClean="0">
                        <a:solidFill>
                          <a:srgbClr val="C51907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C51907"/>
                        </a:solidFill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2605" t="-174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3200" b="0" i="1" smtClean="0">
                        <a:solidFill>
                          <a:srgbClr val="C10B9A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C10B9A"/>
                        </a:solidFill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605" t="-174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68" y="1350745"/>
            <a:ext cx="6989344" cy="55914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</a:t>
                </a:r>
                <a:endParaRPr lang="en-US" sz="240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01+ 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e>
                      </m:d>
                    </m:oMath>
                  </m:oMathPara>
                </a14:m>
                <a:endParaRPr lang="en-US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51907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51907"/>
                          </a:solidFill>
                          <a:latin typeface="Cambria Math" panose="02040503050406030204" pitchFamily="18" charset="0"/>
                        </a:rPr>
                        <m:t>10+ </m:t>
                      </m:r>
                      <m:r>
                        <a:rPr lang="en-US" sz="2800" b="0" i="1" smtClean="0">
                          <a:solidFill>
                            <a:srgbClr val="C10B9A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10B9A"/>
                          </a:solidFill>
                          <a:latin typeface="Cambria Math" panose="02040503050406030204" pitchFamily="18" charset="0"/>
                        </a:rPr>
                        <m:t>20) 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3600986"/>
              </a:xfrm>
              <a:prstGeom prst="rect">
                <a:avLst/>
              </a:prstGeom>
              <a:blipFill rotWithShape="0">
                <a:blip r:embed="rId2"/>
                <a:stretch>
                  <a:fillRect l="-2605" t="-1354"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8" y="1353151"/>
            <a:ext cx="6881060" cy="55048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0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/>
              <a:t>ECD : </a:t>
            </a:r>
            <a:r>
              <a:rPr lang="en-US" sz="2800" dirty="0" err="1" smtClean="0"/>
              <a:t>QuTip</a:t>
            </a:r>
            <a:r>
              <a:rPr lang="en-US" sz="2800" dirty="0" smtClean="0"/>
              <a:t> Noise Simulations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5029200" y="4415594"/>
            <a:ext cx="132348" cy="1624262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390850"/>
            <a:ext cx="9111916" cy="54671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 : </a:t>
            </a:r>
            <a:r>
              <a:rPr lang="en-US" sz="2800" dirty="0" err="1"/>
              <a:t>QuTip</a:t>
            </a:r>
            <a:r>
              <a:rPr lang="en-US" sz="2800" dirty="0"/>
              <a:t> Noise Simulations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18095" y="4451684"/>
            <a:ext cx="301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Ancilla</a:t>
            </a:r>
            <a:r>
              <a:rPr lang="en-US" dirty="0" smtClean="0"/>
              <a:t> with better coherence times such as flux protected qubits may improve gate fidelities.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094"/>
            <a:ext cx="9019674" cy="54118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Echoes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Terms of form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not completely echoed out by a single pi pulse since measurement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does not always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So insert more pi pulses (qubit echoes) in the ECD pulse sequence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  <a:blipFill rotWithShape="0">
                <a:blip r:embed="rId2"/>
                <a:stretch>
                  <a:fillRect l="-2897" t="-2381" r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69438" y="420494"/>
            <a:ext cx="2908172" cy="2328766"/>
            <a:chOff x="4631457" y="708223"/>
            <a:chExt cx="2908172" cy="2328766"/>
          </a:xfrm>
        </p:grpSpPr>
        <p:sp>
          <p:nvSpPr>
            <p:cNvPr id="5" name="TextBox 4"/>
            <p:cNvSpPr txBox="1"/>
            <p:nvPr/>
          </p:nvSpPr>
          <p:spPr>
            <a:xfrm>
              <a:off x="4631457" y="165162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376" y="266765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682571" y="708223"/>
              <a:ext cx="1857058" cy="2240790"/>
              <a:chOff x="8556841" y="2152976"/>
              <a:chExt cx="2572370" cy="345302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56841" y="3850910"/>
                <a:ext cx="257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731428" y="5482390"/>
                <a:ext cx="239778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036215" y="3251818"/>
                <a:ext cx="1600199" cy="135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3" idx="2"/>
              </p:cNvCxnSpPr>
              <p:nvPr/>
            </p:nvCxnSpPr>
            <p:spPr>
              <a:xfrm>
                <a:off x="9836315" y="4611386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9754600" y="5413491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9231" r="-7333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5273628" y="4001294"/>
            <a:ext cx="7252908" cy="2414087"/>
            <a:chOff x="2183507" y="3921163"/>
            <a:chExt cx="7252908" cy="2414087"/>
          </a:xfrm>
        </p:grpSpPr>
        <p:grpSp>
          <p:nvGrpSpPr>
            <p:cNvPr id="19" name="Group 18"/>
            <p:cNvGrpSpPr/>
            <p:nvPr/>
          </p:nvGrpSpPr>
          <p:grpSpPr>
            <a:xfrm>
              <a:off x="3286615" y="3921163"/>
              <a:ext cx="6149800" cy="2414087"/>
              <a:chOff x="3286615" y="3921163"/>
              <a:chExt cx="6149800" cy="241408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86615" y="3921163"/>
                <a:ext cx="6149800" cy="2414087"/>
                <a:chOff x="3394153" y="3812137"/>
                <a:chExt cx="6149800" cy="241408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394153" y="3812137"/>
                  <a:ext cx="3739782" cy="2240790"/>
                  <a:chOff x="8229868" y="2152976"/>
                  <a:chExt cx="5180291" cy="3453021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8229868" y="3942348"/>
                    <a:ext cx="5180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396529" y="5482390"/>
                    <a:ext cx="3741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 40"/>
                  <p:cNvSpPr/>
                  <p:nvPr/>
                </p:nvSpPr>
                <p:spPr>
                  <a:xfrm>
                    <a:off x="9036215" y="3251818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>
                    <a:off x="9836315" y="4611386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9754600" y="5413491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102" t="-9091" r="-5102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651189" y="3812137"/>
                  <a:ext cx="2892764" cy="2247763"/>
                  <a:chOff x="6629400" y="2152976"/>
                  <a:chExt cx="4007015" cy="3463766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629400" y="3942348"/>
                    <a:ext cx="303808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629400" y="5482390"/>
                    <a:ext cx="3038086" cy="232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7260244" y="3262563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32" idx="2"/>
                  </p:cNvCxnSpPr>
                  <p:nvPr/>
                </p:nvCxnSpPr>
                <p:spPr>
                  <a:xfrm>
                    <a:off x="8060344" y="4622131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7978629" y="5424236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02" t="-7576" r="-5102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19"/>
            <p:cNvSpPr txBox="1"/>
            <p:nvPr/>
          </p:nvSpPr>
          <p:spPr>
            <a:xfrm>
              <a:off x="2183507" y="490704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7597" y="585236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8797214" y="3531461"/>
            <a:ext cx="335356" cy="63735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Sideband Drives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b="0" dirty="0" smtClean="0"/>
                  <a:t>Changing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2847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12241" y="1921677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Grape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5872" y="2668059"/>
            <a:ext cx="3715583" cy="2291949"/>
            <a:chOff x="7602319" y="3367524"/>
            <a:chExt cx="4191748" cy="3207668"/>
          </a:xfrm>
        </p:grpSpPr>
        <p:grpSp>
          <p:nvGrpSpPr>
            <p:cNvPr id="9" name="Group 8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e 21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Changing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524" t="-656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927261" y="2740469"/>
            <a:ext cx="3429000" cy="2350143"/>
            <a:chOff x="7925628" y="3672171"/>
            <a:chExt cx="3868438" cy="3289115"/>
          </a:xfrm>
        </p:grpSpPr>
        <p:grpSp>
          <p:nvGrpSpPr>
            <p:cNvPr id="26" name="Group 25"/>
            <p:cNvGrpSpPr/>
            <p:nvPr/>
          </p:nvGrpSpPr>
          <p:grpSpPr>
            <a:xfrm>
              <a:off x="7925628" y="3672171"/>
              <a:ext cx="3868438" cy="1054151"/>
              <a:chOff x="7874110" y="4306626"/>
              <a:chExt cx="3626162" cy="8764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067772" y="4306626"/>
                <a:ext cx="3432500" cy="876484"/>
                <a:chOff x="7839172" y="3247847"/>
                <a:chExt cx="3432500" cy="876484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39172" y="3247847"/>
                  <a:ext cx="17582" cy="87648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874110" y="4862615"/>
                <a:ext cx="2280543" cy="236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8150986" y="5483935"/>
              <a:ext cx="0" cy="1477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105138" y="3890976"/>
              <a:ext cx="2077453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7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Freeform 62"/>
          <p:cNvSpPr/>
          <p:nvPr/>
        </p:nvSpPr>
        <p:spPr>
          <a:xfrm>
            <a:off x="5282251" y="4396601"/>
            <a:ext cx="1580092" cy="354579"/>
          </a:xfrm>
          <a:custGeom>
            <a:avLst/>
            <a:gdLst>
              <a:gd name="connsiteX0" fmla="*/ 0 w 4523873"/>
              <a:gd name="connsiteY0" fmla="*/ 2057406 h 3198092"/>
              <a:gd name="connsiteX1" fmla="*/ 228600 w 4523873"/>
              <a:gd name="connsiteY1" fmla="*/ 1022690 h 3198092"/>
              <a:gd name="connsiteX2" fmla="*/ 360947 w 4523873"/>
              <a:gd name="connsiteY2" fmla="*/ 1467859 h 3198092"/>
              <a:gd name="connsiteX3" fmla="*/ 481263 w 4523873"/>
              <a:gd name="connsiteY3" fmla="*/ 1287385 h 3198092"/>
              <a:gd name="connsiteX4" fmla="*/ 625642 w 4523873"/>
              <a:gd name="connsiteY4" fmla="*/ 661743 h 3198092"/>
              <a:gd name="connsiteX5" fmla="*/ 757989 w 4523873"/>
              <a:gd name="connsiteY5" fmla="*/ 6 h 3198092"/>
              <a:gd name="connsiteX6" fmla="*/ 902368 w 4523873"/>
              <a:gd name="connsiteY6" fmla="*/ 649711 h 3198092"/>
              <a:gd name="connsiteX7" fmla="*/ 818147 w 4523873"/>
              <a:gd name="connsiteY7" fmla="*/ 1215195 h 3198092"/>
              <a:gd name="connsiteX8" fmla="*/ 866273 w 4523873"/>
              <a:gd name="connsiteY8" fmla="*/ 1660364 h 3198092"/>
              <a:gd name="connsiteX9" fmla="*/ 1010652 w 4523873"/>
              <a:gd name="connsiteY9" fmla="*/ 2009280 h 3198092"/>
              <a:gd name="connsiteX10" fmla="*/ 1022684 w 4523873"/>
              <a:gd name="connsiteY10" fmla="*/ 2382259 h 3198092"/>
              <a:gd name="connsiteX11" fmla="*/ 1287378 w 4523873"/>
              <a:gd name="connsiteY11" fmla="*/ 2779301 h 3198092"/>
              <a:gd name="connsiteX12" fmla="*/ 1660357 w 4523873"/>
              <a:gd name="connsiteY12" fmla="*/ 2394290 h 3198092"/>
              <a:gd name="connsiteX13" fmla="*/ 1732547 w 4523873"/>
              <a:gd name="connsiteY13" fmla="*/ 2141627 h 3198092"/>
              <a:gd name="connsiteX14" fmla="*/ 1876926 w 4523873"/>
              <a:gd name="connsiteY14" fmla="*/ 1900995 h 3198092"/>
              <a:gd name="connsiteX15" fmla="*/ 2081463 w 4523873"/>
              <a:gd name="connsiteY15" fmla="*/ 1937090 h 3198092"/>
              <a:gd name="connsiteX16" fmla="*/ 2418347 w 4523873"/>
              <a:gd name="connsiteY16" fmla="*/ 2261943 h 3198092"/>
              <a:gd name="connsiteX17" fmla="*/ 2646947 w 4523873"/>
              <a:gd name="connsiteY17" fmla="*/ 2009280 h 3198092"/>
              <a:gd name="connsiteX18" fmla="*/ 2731168 w 4523873"/>
              <a:gd name="connsiteY18" fmla="*/ 1840838 h 3198092"/>
              <a:gd name="connsiteX19" fmla="*/ 2791326 w 4523873"/>
              <a:gd name="connsiteY19" fmla="*/ 1612238 h 3198092"/>
              <a:gd name="connsiteX20" fmla="*/ 3092115 w 4523873"/>
              <a:gd name="connsiteY20" fmla="*/ 1395669 h 3198092"/>
              <a:gd name="connsiteX21" fmla="*/ 3248526 w 4523873"/>
              <a:gd name="connsiteY21" fmla="*/ 1973185 h 3198092"/>
              <a:gd name="connsiteX22" fmla="*/ 3212431 w 4523873"/>
              <a:gd name="connsiteY22" fmla="*/ 2141627 h 3198092"/>
              <a:gd name="connsiteX23" fmla="*/ 3320715 w 4523873"/>
              <a:gd name="connsiteY23" fmla="*/ 2478511 h 3198092"/>
              <a:gd name="connsiteX24" fmla="*/ 3657600 w 4523873"/>
              <a:gd name="connsiteY24" fmla="*/ 3128217 h 3198092"/>
              <a:gd name="connsiteX25" fmla="*/ 3922294 w 4523873"/>
              <a:gd name="connsiteY25" fmla="*/ 3104153 h 3198092"/>
              <a:gd name="connsiteX26" fmla="*/ 4030578 w 4523873"/>
              <a:gd name="connsiteY26" fmla="*/ 2454448 h 3198092"/>
              <a:gd name="connsiteX27" fmla="*/ 4006515 w 4523873"/>
              <a:gd name="connsiteY27" fmla="*/ 2177722 h 3198092"/>
              <a:gd name="connsiteX28" fmla="*/ 4126831 w 4523873"/>
              <a:gd name="connsiteY28" fmla="*/ 1708490 h 3198092"/>
              <a:gd name="connsiteX29" fmla="*/ 4199021 w 4523873"/>
              <a:gd name="connsiteY29" fmla="*/ 1455827 h 3198092"/>
              <a:gd name="connsiteX30" fmla="*/ 4211052 w 4523873"/>
              <a:gd name="connsiteY30" fmla="*/ 1227227 h 3198092"/>
              <a:gd name="connsiteX31" fmla="*/ 4199021 w 4523873"/>
              <a:gd name="connsiteY31" fmla="*/ 950501 h 3198092"/>
              <a:gd name="connsiteX32" fmla="*/ 4199021 w 4523873"/>
              <a:gd name="connsiteY32" fmla="*/ 890343 h 3198092"/>
              <a:gd name="connsiteX33" fmla="*/ 4186989 w 4523873"/>
              <a:gd name="connsiteY33" fmla="*/ 709869 h 3198092"/>
              <a:gd name="connsiteX34" fmla="*/ 4391526 w 4523873"/>
              <a:gd name="connsiteY34" fmla="*/ 433143 h 3198092"/>
              <a:gd name="connsiteX35" fmla="*/ 4415589 w 4523873"/>
              <a:gd name="connsiteY35" fmla="*/ 1034722 h 3198092"/>
              <a:gd name="connsiteX36" fmla="*/ 4331368 w 4523873"/>
              <a:gd name="connsiteY36" fmla="*/ 1311448 h 3198092"/>
              <a:gd name="connsiteX37" fmla="*/ 4343400 w 4523873"/>
              <a:gd name="connsiteY37" fmla="*/ 1419732 h 3198092"/>
              <a:gd name="connsiteX38" fmla="*/ 4427621 w 4523873"/>
              <a:gd name="connsiteY38" fmla="*/ 1768648 h 3198092"/>
              <a:gd name="connsiteX39" fmla="*/ 4427621 w 4523873"/>
              <a:gd name="connsiteY39" fmla="*/ 2033343 h 3198092"/>
              <a:gd name="connsiteX40" fmla="*/ 4499810 w 4523873"/>
              <a:gd name="connsiteY40" fmla="*/ 2261943 h 3198092"/>
              <a:gd name="connsiteX41" fmla="*/ 4511842 w 4523873"/>
              <a:gd name="connsiteY41" fmla="*/ 2310069 h 3198092"/>
              <a:gd name="connsiteX42" fmla="*/ 4523873 w 4523873"/>
              <a:gd name="connsiteY42" fmla="*/ 2310069 h 31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23873" h="3198092">
                <a:moveTo>
                  <a:pt x="0" y="2057406"/>
                </a:moveTo>
                <a:cubicBezTo>
                  <a:pt x="84221" y="1589177"/>
                  <a:pt x="168442" y="1120948"/>
                  <a:pt x="228600" y="1022690"/>
                </a:cubicBezTo>
                <a:cubicBezTo>
                  <a:pt x="288758" y="924432"/>
                  <a:pt x="318837" y="1423743"/>
                  <a:pt x="360947" y="1467859"/>
                </a:cubicBezTo>
                <a:cubicBezTo>
                  <a:pt x="403057" y="1511975"/>
                  <a:pt x="437147" y="1421738"/>
                  <a:pt x="481263" y="1287385"/>
                </a:cubicBezTo>
                <a:cubicBezTo>
                  <a:pt x="525379" y="1153032"/>
                  <a:pt x="579521" y="876306"/>
                  <a:pt x="625642" y="661743"/>
                </a:cubicBezTo>
                <a:cubicBezTo>
                  <a:pt x="671763" y="447180"/>
                  <a:pt x="711868" y="2011"/>
                  <a:pt x="757989" y="6"/>
                </a:cubicBezTo>
                <a:cubicBezTo>
                  <a:pt x="804110" y="-1999"/>
                  <a:pt x="892342" y="447180"/>
                  <a:pt x="902368" y="649711"/>
                </a:cubicBezTo>
                <a:cubicBezTo>
                  <a:pt x="912394" y="852242"/>
                  <a:pt x="824163" y="1046753"/>
                  <a:pt x="818147" y="1215195"/>
                </a:cubicBezTo>
                <a:cubicBezTo>
                  <a:pt x="812131" y="1383637"/>
                  <a:pt x="834189" y="1528016"/>
                  <a:pt x="866273" y="1660364"/>
                </a:cubicBezTo>
                <a:cubicBezTo>
                  <a:pt x="898357" y="1792712"/>
                  <a:pt x="984584" y="1888964"/>
                  <a:pt x="1010652" y="2009280"/>
                </a:cubicBezTo>
                <a:cubicBezTo>
                  <a:pt x="1036721" y="2129596"/>
                  <a:pt x="976563" y="2253922"/>
                  <a:pt x="1022684" y="2382259"/>
                </a:cubicBezTo>
                <a:cubicBezTo>
                  <a:pt x="1068805" y="2510596"/>
                  <a:pt x="1181099" y="2777296"/>
                  <a:pt x="1287378" y="2779301"/>
                </a:cubicBezTo>
                <a:cubicBezTo>
                  <a:pt x="1393657" y="2781306"/>
                  <a:pt x="1586162" y="2500569"/>
                  <a:pt x="1660357" y="2394290"/>
                </a:cubicBezTo>
                <a:cubicBezTo>
                  <a:pt x="1734552" y="2288011"/>
                  <a:pt x="1696452" y="2223843"/>
                  <a:pt x="1732547" y="2141627"/>
                </a:cubicBezTo>
                <a:cubicBezTo>
                  <a:pt x="1768642" y="2059411"/>
                  <a:pt x="1818773" y="1935084"/>
                  <a:pt x="1876926" y="1900995"/>
                </a:cubicBezTo>
                <a:cubicBezTo>
                  <a:pt x="1935079" y="1866905"/>
                  <a:pt x="1991226" y="1876932"/>
                  <a:pt x="2081463" y="1937090"/>
                </a:cubicBezTo>
                <a:cubicBezTo>
                  <a:pt x="2171700" y="1997248"/>
                  <a:pt x="2324100" y="2249911"/>
                  <a:pt x="2418347" y="2261943"/>
                </a:cubicBezTo>
                <a:cubicBezTo>
                  <a:pt x="2512594" y="2273975"/>
                  <a:pt x="2594810" y="2079464"/>
                  <a:pt x="2646947" y="2009280"/>
                </a:cubicBezTo>
                <a:cubicBezTo>
                  <a:pt x="2699084" y="1939096"/>
                  <a:pt x="2707105" y="1907012"/>
                  <a:pt x="2731168" y="1840838"/>
                </a:cubicBezTo>
                <a:cubicBezTo>
                  <a:pt x="2755231" y="1774664"/>
                  <a:pt x="2731168" y="1686433"/>
                  <a:pt x="2791326" y="1612238"/>
                </a:cubicBezTo>
                <a:cubicBezTo>
                  <a:pt x="2851484" y="1538043"/>
                  <a:pt x="3015915" y="1335511"/>
                  <a:pt x="3092115" y="1395669"/>
                </a:cubicBezTo>
                <a:cubicBezTo>
                  <a:pt x="3168315" y="1455827"/>
                  <a:pt x="3228473" y="1848859"/>
                  <a:pt x="3248526" y="1973185"/>
                </a:cubicBezTo>
                <a:cubicBezTo>
                  <a:pt x="3268579" y="2097511"/>
                  <a:pt x="3200400" y="2057406"/>
                  <a:pt x="3212431" y="2141627"/>
                </a:cubicBezTo>
                <a:cubicBezTo>
                  <a:pt x="3224463" y="2225848"/>
                  <a:pt x="3246520" y="2314079"/>
                  <a:pt x="3320715" y="2478511"/>
                </a:cubicBezTo>
                <a:cubicBezTo>
                  <a:pt x="3394910" y="2642943"/>
                  <a:pt x="3557337" y="3023943"/>
                  <a:pt x="3657600" y="3128217"/>
                </a:cubicBezTo>
                <a:cubicBezTo>
                  <a:pt x="3757863" y="3232491"/>
                  <a:pt x="3860131" y="3216448"/>
                  <a:pt x="3922294" y="3104153"/>
                </a:cubicBezTo>
                <a:cubicBezTo>
                  <a:pt x="3984457" y="2991858"/>
                  <a:pt x="4016541" y="2608853"/>
                  <a:pt x="4030578" y="2454448"/>
                </a:cubicBezTo>
                <a:cubicBezTo>
                  <a:pt x="4044615" y="2300043"/>
                  <a:pt x="3990473" y="2302048"/>
                  <a:pt x="4006515" y="2177722"/>
                </a:cubicBezTo>
                <a:cubicBezTo>
                  <a:pt x="4022557" y="2053396"/>
                  <a:pt x="4094747" y="1828806"/>
                  <a:pt x="4126831" y="1708490"/>
                </a:cubicBezTo>
                <a:cubicBezTo>
                  <a:pt x="4158915" y="1588174"/>
                  <a:pt x="4184984" y="1536037"/>
                  <a:pt x="4199021" y="1455827"/>
                </a:cubicBezTo>
                <a:cubicBezTo>
                  <a:pt x="4213058" y="1375617"/>
                  <a:pt x="4211052" y="1311448"/>
                  <a:pt x="4211052" y="1227227"/>
                </a:cubicBezTo>
                <a:cubicBezTo>
                  <a:pt x="4211052" y="1143006"/>
                  <a:pt x="4201026" y="1006648"/>
                  <a:pt x="4199021" y="950501"/>
                </a:cubicBezTo>
                <a:cubicBezTo>
                  <a:pt x="4197016" y="894354"/>
                  <a:pt x="4201026" y="930448"/>
                  <a:pt x="4199021" y="890343"/>
                </a:cubicBezTo>
                <a:cubicBezTo>
                  <a:pt x="4197016" y="850238"/>
                  <a:pt x="4154905" y="786069"/>
                  <a:pt x="4186989" y="709869"/>
                </a:cubicBezTo>
                <a:cubicBezTo>
                  <a:pt x="4219073" y="633669"/>
                  <a:pt x="4353426" y="379001"/>
                  <a:pt x="4391526" y="433143"/>
                </a:cubicBezTo>
                <a:cubicBezTo>
                  <a:pt x="4429626" y="487285"/>
                  <a:pt x="4425615" y="888338"/>
                  <a:pt x="4415589" y="1034722"/>
                </a:cubicBezTo>
                <a:cubicBezTo>
                  <a:pt x="4405563" y="1181106"/>
                  <a:pt x="4343400" y="1247280"/>
                  <a:pt x="4331368" y="1311448"/>
                </a:cubicBezTo>
                <a:cubicBezTo>
                  <a:pt x="4319336" y="1375616"/>
                  <a:pt x="4327358" y="1343532"/>
                  <a:pt x="4343400" y="1419732"/>
                </a:cubicBezTo>
                <a:cubicBezTo>
                  <a:pt x="4359442" y="1495932"/>
                  <a:pt x="4413584" y="1666379"/>
                  <a:pt x="4427621" y="1768648"/>
                </a:cubicBezTo>
                <a:cubicBezTo>
                  <a:pt x="4441658" y="1870917"/>
                  <a:pt x="4415590" y="1951127"/>
                  <a:pt x="4427621" y="2033343"/>
                </a:cubicBezTo>
                <a:cubicBezTo>
                  <a:pt x="4439653" y="2115559"/>
                  <a:pt x="4485773" y="2215822"/>
                  <a:pt x="4499810" y="2261943"/>
                </a:cubicBezTo>
                <a:cubicBezTo>
                  <a:pt x="4513847" y="2308064"/>
                  <a:pt x="4507832" y="2302048"/>
                  <a:pt x="4511842" y="2310069"/>
                </a:cubicBezTo>
                <a:cubicBezTo>
                  <a:pt x="4515853" y="2318090"/>
                  <a:pt x="4519863" y="2314079"/>
                  <a:pt x="4523873" y="231006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Similarly </a:t>
                </a:r>
                <a:r>
                  <a:rPr lang="en-US" dirty="0" err="1" smtClean="0"/>
                  <a:t>grap-ifying</a:t>
                </a:r>
                <a:r>
                  <a:rPr lang="en-US" dirty="0" smtClean="0"/>
                  <a:t> Sideband Drives?</a:t>
                </a:r>
              </a:p>
              <a:p>
                <a:r>
                  <a:rPr lang="en-US" dirty="0" smtClean="0"/>
                  <a:t>Sending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optimizer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848" t="-2538" r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p:pic>
        <p:nvPicPr>
          <p:cNvPr id="2050" name="Picture 2" descr="Chart, histo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4" y="1690688"/>
            <a:ext cx="8543257" cy="47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489" y="1601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50486" y="1878685"/>
            <a:ext cx="3236496" cy="1465689"/>
            <a:chOff x="7267073" y="2373855"/>
            <a:chExt cx="3236496" cy="1465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267073" y="2373855"/>
                  <a:ext cx="1419727" cy="57607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𝜒𝛼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073" y="2373855"/>
                  <a:ext cx="1419727" cy="576072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8686800" y="2373855"/>
                  <a:ext cx="1600200" cy="59122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00" y="2373855"/>
                  <a:ext cx="1600200" cy="591226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96751" y="3470212"/>
              <a:ext cx="141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Force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91337" y="3451238"/>
              <a:ext cx="161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Displacement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94550" y="3004270"/>
                  <a:ext cx="994118" cy="4144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∗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550" y="3004270"/>
                  <a:ext cx="994118" cy="41440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316" y="3406931"/>
            <a:ext cx="2639149" cy="28446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31570" y="6417340"/>
            <a:ext cx="7277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100" i="1" dirty="0">
                <a:latin typeface="EB Garamond"/>
              </a:rPr>
              <a:t>A. </a:t>
            </a:r>
            <a:r>
              <a:rPr lang="en-US" sz="1100" i="1" dirty="0" err="1" smtClean="0">
                <a:latin typeface="EB Garamond"/>
              </a:rPr>
              <a:t>Eickbusch</a:t>
            </a:r>
            <a:r>
              <a:rPr lang="en-US" sz="1100" i="1" dirty="0" smtClean="0">
                <a:latin typeface="EB Garamond"/>
              </a:rPr>
              <a:t>, </a:t>
            </a:r>
            <a:r>
              <a:rPr lang="en-US" sz="1100" i="1" dirty="0">
                <a:latin typeface="EB Garamond"/>
              </a:rPr>
              <a:t>..., R. </a:t>
            </a:r>
            <a:r>
              <a:rPr lang="en-US" sz="1100" i="1" dirty="0" err="1">
                <a:latin typeface="EB Garamond"/>
              </a:rPr>
              <a:t>Schoelkopf</a:t>
            </a:r>
            <a:r>
              <a:rPr lang="en-US" sz="1100" i="1" dirty="0">
                <a:latin typeface="EB Garamond"/>
              </a:rPr>
              <a:t>, M. </a:t>
            </a:r>
            <a:r>
              <a:rPr lang="en-US" sz="1100" i="1" dirty="0" err="1" smtClean="0">
                <a:latin typeface="EB Garamond"/>
              </a:rPr>
              <a:t>Devoret</a:t>
            </a:r>
            <a:r>
              <a:rPr lang="en-US" sz="1100" i="1" dirty="0" smtClean="0">
                <a:latin typeface="EB Garamond"/>
              </a:rPr>
              <a:t>. </a:t>
            </a:r>
            <a:r>
              <a:rPr lang="en-US" sz="1100" i="1" dirty="0" err="1"/>
              <a:t>A</a:t>
            </a:r>
            <a:r>
              <a:rPr lang="en-US" sz="1100" i="1" dirty="0" err="1" smtClean="0"/>
              <a:t>rXiv</a:t>
            </a:r>
            <a:r>
              <a:rPr lang="en-US" sz="1100" i="1" dirty="0" smtClean="0"/>
              <a:t> </a:t>
            </a:r>
            <a:r>
              <a:rPr lang="en-US" sz="1100" i="1" dirty="0"/>
              <a:t>preprint </a:t>
            </a:r>
            <a:r>
              <a:rPr lang="en-US" sz="1100" i="1" dirty="0" smtClean="0"/>
              <a:t>arXiv:2111.06414 (2021)</a:t>
            </a:r>
            <a:endParaRPr lang="en-US" sz="1100" i="1" dirty="0">
              <a:latin typeface="Noto Sans Symbol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Displacements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55232" y="5703868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32" y="5703868"/>
                <a:ext cx="6436894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86"/>
            <a:ext cx="10515600" cy="1325563"/>
          </a:xfrm>
        </p:spPr>
        <p:txBody>
          <a:bodyPr/>
          <a:lstStyle/>
          <a:p>
            <a:r>
              <a:rPr lang="en-US" dirty="0" smtClean="0"/>
              <a:t>Implication: Disp. Frame 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Lab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Large Displacement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≈900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Intractable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  <a:blipFill rotWithShape="0">
                <a:blip r:embed="rId2"/>
                <a:stretch>
                  <a:fillRect l="-2575" t="-5666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Displaced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Size  of Conditional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 5)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  <a:blipFill rotWithShape="0">
                <a:blip r:embed="rId3"/>
                <a:stretch>
                  <a:fillRect l="-2165" t="-6516" b="-5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08102" y="1731076"/>
            <a:ext cx="3799812" cy="2026435"/>
            <a:chOff x="1758778" y="1619132"/>
            <a:chExt cx="3799812" cy="20264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8778" y="2782427"/>
              <a:ext cx="3041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11" t="-2174" r="-121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57" t="-2222" r="-11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281324" y="2425132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06207" y="3095099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2222" r="-241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3590" y="1731076"/>
            <a:ext cx="3041821" cy="2026435"/>
            <a:chOff x="1758778" y="1619132"/>
            <a:chExt cx="3041821" cy="202643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433" t="-2222" r="-640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138" t="-2174" r="-241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157799" y="285057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4309" y="6468944"/>
            <a:ext cx="757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Shay </a:t>
            </a:r>
            <a:r>
              <a:rPr lang="en-US" sz="1600" i="1" dirty="0" err="1" smtClean="0"/>
              <a:t>Hacohen-Gourgy</a:t>
            </a:r>
            <a:r>
              <a:rPr lang="en-US" sz="1600" i="1" dirty="0" smtClean="0"/>
              <a:t>, …, Irfan Siddiqi. </a:t>
            </a:r>
            <a:r>
              <a:rPr lang="en-US" sz="1600" i="1" dirty="0"/>
              <a:t>Nature </a:t>
            </a:r>
            <a:r>
              <a:rPr lang="en-US" sz="1600" i="1" dirty="0" smtClean="0"/>
              <a:t>538-7626 (2016).</a:t>
            </a:r>
            <a:endParaRPr lang="en-US" sz="1600" i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00896" cy="505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00896" cy="50526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796838" cy="505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796838" cy="5052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3047052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3047052" cy="5741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3047052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3047052" cy="5741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961</Words>
  <Application>Microsoft Office PowerPoint</Application>
  <PresentationFormat>Widescreen</PresentationFormat>
  <Paragraphs>287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EB Garamond</vt:lpstr>
      <vt:lpstr>Noto Sans Symbols</vt:lpstr>
      <vt:lpstr>Office Theme</vt:lpstr>
      <vt:lpstr>Multimode Conditional Displacements</vt:lpstr>
      <vt:lpstr>Motivation</vt:lpstr>
      <vt:lpstr>Achieving Conditional Displacements</vt:lpstr>
      <vt:lpstr>Conditional Displacements</vt:lpstr>
      <vt:lpstr>Dealing with Unwanted Terms I</vt:lpstr>
      <vt:lpstr>Implication: Disp. Frame Simulations</vt:lpstr>
      <vt:lpstr>Dealing with Unwanted Terms II</vt:lpstr>
      <vt:lpstr>Sideband Drives</vt:lpstr>
      <vt:lpstr>Echoed Cond. Disp.</vt:lpstr>
      <vt:lpstr>Comparison</vt:lpstr>
      <vt:lpstr>What about Noise? Cavity Relaxation</vt:lpstr>
      <vt:lpstr>PowerPoint Presentation</vt:lpstr>
      <vt:lpstr>Implementation: Optimal Parameters</vt:lpstr>
      <vt:lpstr>Implementation: Finding Pulses</vt:lpstr>
      <vt:lpstr>ECD: |g0⟩→|g1⟩ </vt:lpstr>
      <vt:lpstr>Two Mode ECD</vt:lpstr>
      <vt:lpstr>Two Mode ECD : |g01⟩→|g10⟩ </vt:lpstr>
      <vt:lpstr>Two Mode ECD: |g02⟩→|g20⟩ </vt:lpstr>
      <vt:lpstr>Two Mode ECD: Simultaneous State Transfer</vt:lpstr>
      <vt:lpstr>Two Mode ECD: Simultaneous State Transfer</vt:lpstr>
      <vt:lpstr>Two Mode ECD: Simultaneous State Transfer</vt:lpstr>
      <vt:lpstr>Two Mode ECD: Simultaneous State Transfer</vt:lpstr>
      <vt:lpstr>Two Mode ECD : Unwanted Cross Kerr Terms</vt:lpstr>
      <vt:lpstr>Two Mode ECD : QuTip Noise Simulations</vt:lpstr>
      <vt:lpstr>Two Mode ECD : QuTip Noise Simulations</vt:lpstr>
      <vt:lpstr>Meta Echoes</vt:lpstr>
      <vt:lpstr>Circle Grape</vt:lpstr>
      <vt:lpstr>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59</cp:revision>
  <dcterms:created xsi:type="dcterms:W3CDTF">2022-08-11T08:07:45Z</dcterms:created>
  <dcterms:modified xsi:type="dcterms:W3CDTF">2022-08-29T19:07:32Z</dcterms:modified>
</cp:coreProperties>
</file>