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1" r:id="rId4"/>
    <p:sldId id="286" r:id="rId5"/>
    <p:sldId id="272" r:id="rId6"/>
    <p:sldId id="275" r:id="rId7"/>
    <p:sldId id="273" r:id="rId8"/>
    <p:sldId id="274" r:id="rId9"/>
    <p:sldId id="258" r:id="rId10"/>
    <p:sldId id="270" r:id="rId11"/>
    <p:sldId id="259" r:id="rId12"/>
    <p:sldId id="285" r:id="rId13"/>
    <p:sldId id="290" r:id="rId14"/>
    <p:sldId id="291" r:id="rId15"/>
    <p:sldId id="287" r:id="rId16"/>
    <p:sldId id="261" r:id="rId17"/>
    <p:sldId id="262" r:id="rId18"/>
    <p:sldId id="265" r:id="rId19"/>
    <p:sldId id="267" r:id="rId20"/>
    <p:sldId id="263" r:id="rId21"/>
    <p:sldId id="266" r:id="rId22"/>
    <p:sldId id="280" r:id="rId23"/>
    <p:sldId id="281" r:id="rId24"/>
    <p:sldId id="282" r:id="rId25"/>
    <p:sldId id="283" r:id="rId26"/>
    <p:sldId id="268" r:id="rId27"/>
    <p:sldId id="276" r:id="rId28"/>
    <p:sldId id="278" r:id="rId29"/>
    <p:sldId id="260" r:id="rId30"/>
    <p:sldId id="277" r:id="rId31"/>
    <p:sldId id="288" r:id="rId32"/>
    <p:sldId id="289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907"/>
    <a:srgbClr val="C10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ED077-0641-4EAB-96C9-1183A18D5ED3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C828C-D8FA-4CA1-B03C-7A16CBA0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C828C-D8FA-4CA1-B03C-7A16CBA0C1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7EE9-4CE2-46E6-BAC4-0FCE38026DB7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C7F-DD8F-4D7D-8102-8FB0BAB001EE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BB96-9F6F-4B43-937F-A8496D3A901C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1A0B-2EBB-4134-B6AF-C1B43EDBDA3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BFC2-609C-4E1F-929D-0CC072E6408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32DD-563A-4CC2-B60C-4C7C82667CE2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B7CF-DF33-41F5-B2A9-C96DDEC1D4FF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A86E-A1B5-4A44-A910-D0A00173BC56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7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E40F-3680-4EBC-AD9C-037454E3F9B6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90E2-64F4-4ABD-B214-09E220F4582C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AFCC-3281-4660-AD63-ED13FC455C4D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1C16-2E9E-4866-B22A-13D57AA27124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8B11-3693-4D2A-85A1-14CD13DD3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0.png"/><Relationship Id="rId17" Type="http://schemas.openxmlformats.org/officeDocument/2006/relationships/image" Target="../media/image44.png"/><Relationship Id="rId2" Type="http://schemas.openxmlformats.org/officeDocument/2006/relationships/image" Target="../media/image29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35.png"/><Relationship Id="rId9" Type="http://schemas.openxmlformats.org/officeDocument/2006/relationships/image" Target="../media/image47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116.png"/><Relationship Id="rId1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19.png"/><Relationship Id="rId5" Type="http://schemas.openxmlformats.org/officeDocument/2006/relationships/image" Target="../media/image103.png"/><Relationship Id="rId10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65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30.png"/><Relationship Id="rId4" Type="http://schemas.openxmlformats.org/officeDocument/2006/relationships/image" Target="../media/image74.png"/><Relationship Id="rId9" Type="http://schemas.openxmlformats.org/officeDocument/2006/relationships/image" Target="../media/image6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37.png"/><Relationship Id="rId7" Type="http://schemas.openxmlformats.org/officeDocument/2006/relationships/image" Target="../media/image760.png"/><Relationship Id="rId12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0.png"/><Relationship Id="rId11" Type="http://schemas.openxmlformats.org/officeDocument/2006/relationships/image" Target="../media/image81.png"/><Relationship Id="rId5" Type="http://schemas.openxmlformats.org/officeDocument/2006/relationships/image" Target="../media/image43.png"/><Relationship Id="rId10" Type="http://schemas.openxmlformats.org/officeDocument/2006/relationships/image" Target="../media/image79.png"/><Relationship Id="rId4" Type="http://schemas.openxmlformats.org/officeDocument/2006/relationships/image" Target="../media/image740.png"/><Relationship Id="rId9" Type="http://schemas.openxmlformats.org/officeDocument/2006/relationships/image" Target="../media/image7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22.png"/><Relationship Id="rId7" Type="http://schemas.openxmlformats.org/officeDocument/2006/relationships/image" Target="../media/image161.png"/><Relationship Id="rId12" Type="http://schemas.openxmlformats.org/officeDocument/2006/relationships/image" Target="../media/image210.png"/><Relationship Id="rId17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00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191.png"/><Relationship Id="rId4" Type="http://schemas.openxmlformats.org/officeDocument/2006/relationships/image" Target="../media/image38.png"/><Relationship Id="rId9" Type="http://schemas.openxmlformats.org/officeDocument/2006/relationships/image" Target="../media/image181.png"/><Relationship Id="rId1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2" Type="http://schemas.openxmlformats.org/officeDocument/2006/relationships/image" Target="../media/image102.png"/><Relationship Id="rId7" Type="http://schemas.openxmlformats.org/officeDocument/2006/relationships/image" Target="../media/image28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2.png"/><Relationship Id="rId15" Type="http://schemas.openxmlformats.org/officeDocument/2006/relationships/image" Target="../media/image107.png"/><Relationship Id="rId10" Type="http://schemas.openxmlformats.org/officeDocument/2006/relationships/image" Target="../media/image31.png"/><Relationship Id="rId1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Multimode Conditional Displacements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30, 2022</a:t>
            </a:r>
          </a:p>
          <a:p>
            <a:r>
              <a:rPr lang="en-US" dirty="0" smtClean="0"/>
              <a:t>Eesh Gupta, </a:t>
            </a:r>
            <a:r>
              <a:rPr lang="en-US" dirty="0" err="1" smtClean="0"/>
              <a:t>Srivatsan</a:t>
            </a:r>
            <a:r>
              <a:rPr lang="en-US" dirty="0" smtClean="0"/>
              <a:t> </a:t>
            </a:r>
            <a:r>
              <a:rPr lang="en-US" dirty="0" err="1" smtClean="0"/>
              <a:t>Chakram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</a:t>
            </a:r>
            <a:r>
              <a:rPr lang="en-US" dirty="0" smtClean="0"/>
              <a:t>Meta </a:t>
            </a:r>
            <a:r>
              <a:rPr lang="en-US" dirty="0" smtClean="0"/>
              <a:t>Echoes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smtClean="0"/>
                  <a:t>Terms of form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 smtClean="0"/>
                  <a:t>not completely echoed out by a single pi pulse since measurement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does </a:t>
                </a:r>
                <a:r>
                  <a:rPr lang="en-US" dirty="0" smtClean="0"/>
                  <a:t>fluctuates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So insert more pi pulses (qubit echoes) in the ECD pulse sequence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Tx/>
                  <a:buChar char="-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 rotWithShape="0">
                <a:blip r:embed="rId2"/>
                <a:stretch>
                  <a:fillRect l="-2897" t="-2381" r="-4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69438" y="420494"/>
            <a:ext cx="2908172" cy="2328766"/>
            <a:chOff x="4631457" y="708223"/>
            <a:chExt cx="2908172" cy="2328766"/>
          </a:xfrm>
        </p:grpSpPr>
        <p:sp>
          <p:nvSpPr>
            <p:cNvPr id="5" name="TextBox 4"/>
            <p:cNvSpPr txBox="1"/>
            <p:nvPr/>
          </p:nvSpPr>
          <p:spPr>
            <a:xfrm>
              <a:off x="4631457" y="165162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376" y="2667657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82571" y="708223"/>
              <a:ext cx="1857058" cy="2240790"/>
              <a:chOff x="8556841" y="2152976"/>
              <a:chExt cx="2572370" cy="345302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556841" y="3850910"/>
                <a:ext cx="257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731428" y="5482390"/>
                <a:ext cx="239778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9036215" y="3251818"/>
                <a:ext cx="1600199" cy="13595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3" idx="2"/>
              </p:cNvCxnSpPr>
              <p:nvPr/>
            </p:nvCxnSpPr>
            <p:spPr>
              <a:xfrm>
                <a:off x="9836315" y="4611386"/>
                <a:ext cx="0" cy="8983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9754600" y="5413491"/>
                <a:ext cx="216568" cy="1925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714" y="3559321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333" t="-9231" r="-7333" b="-2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076" y="2152976"/>
                    <a:ext cx="1272339" cy="6165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7333" t="-7576" r="-5333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5273628" y="4001294"/>
            <a:ext cx="7252908" cy="2414087"/>
            <a:chOff x="2183507" y="3921163"/>
            <a:chExt cx="7252908" cy="2414087"/>
          </a:xfrm>
        </p:grpSpPr>
        <p:grpSp>
          <p:nvGrpSpPr>
            <p:cNvPr id="19" name="Group 18"/>
            <p:cNvGrpSpPr/>
            <p:nvPr/>
          </p:nvGrpSpPr>
          <p:grpSpPr>
            <a:xfrm>
              <a:off x="3286615" y="3921163"/>
              <a:ext cx="6149800" cy="2414087"/>
              <a:chOff x="3286615" y="3921163"/>
              <a:chExt cx="6149800" cy="241408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286615" y="3921163"/>
                <a:ext cx="6149800" cy="2414087"/>
                <a:chOff x="3394153" y="3812137"/>
                <a:chExt cx="6149800" cy="2414087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3394153" y="3812137"/>
                  <a:ext cx="3739782" cy="2240790"/>
                  <a:chOff x="8229868" y="2152976"/>
                  <a:chExt cx="5180291" cy="345302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8229868" y="3942348"/>
                    <a:ext cx="5180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8396529" y="5482390"/>
                    <a:ext cx="374129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Rectangle 40"/>
                  <p:cNvSpPr/>
                  <p:nvPr/>
                </p:nvSpPr>
                <p:spPr>
                  <a:xfrm>
                    <a:off x="9036215" y="3251818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/>
                  <p:cNvCxnSpPr>
                    <a:stCxn id="41" idx="2"/>
                  </p:cNvCxnSpPr>
                  <p:nvPr/>
                </p:nvCxnSpPr>
                <p:spPr>
                  <a:xfrm>
                    <a:off x="9836315" y="4611386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Oval 42"/>
                  <p:cNvSpPr/>
                  <p:nvPr/>
                </p:nvSpPr>
                <p:spPr>
                  <a:xfrm>
                    <a:off x="9754600" y="5413491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36215" y="3559321"/>
                        <a:ext cx="1654116" cy="616563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102" t="-9091" r="-5102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651189" y="3812137"/>
                  <a:ext cx="2892764" cy="2247763"/>
                  <a:chOff x="6629400" y="2152976"/>
                  <a:chExt cx="4007015" cy="3463766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629400" y="3942348"/>
                    <a:ext cx="303808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629400" y="5482390"/>
                    <a:ext cx="3038086" cy="2325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31"/>
                  <p:cNvSpPr/>
                  <p:nvPr/>
                </p:nvSpPr>
                <p:spPr>
                  <a:xfrm>
                    <a:off x="7260244" y="3262563"/>
                    <a:ext cx="1600199" cy="135956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>
                    <a:stCxn id="32" idx="2"/>
                  </p:cNvCxnSpPr>
                  <p:nvPr/>
                </p:nvCxnSpPr>
                <p:spPr>
                  <a:xfrm>
                    <a:off x="8060344" y="4622131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/>
                  <p:cNvSpPr/>
                  <p:nvPr/>
                </p:nvSpPr>
                <p:spPr>
                  <a:xfrm>
                    <a:off x="7978629" y="5424236"/>
                    <a:ext cx="216568" cy="192506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a14:m>
                        <a:r>
                          <a:rPr lang="en-US" sz="2000" dirty="0" smtClean="0">
                            <a:solidFill>
                              <a:schemeClr val="bg1"/>
                            </a:solidFill>
                          </a:rPr>
                          <a:t>)</a:t>
                        </a:r>
                        <a:endParaRPr lang="en-US" sz="2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64076" y="2152976"/>
                        <a:ext cx="1272339" cy="616563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l="-7333" t="-7576" r="-5333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08531" y="5494300"/>
                      <a:ext cx="962293" cy="73192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ECD(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a14:m>
                    <a:r>
                      <a:rPr lang="en-US" sz="2000" dirty="0" smtClean="0">
                        <a:solidFill>
                          <a:schemeClr val="bg1"/>
                        </a:solidFill>
                      </a:rPr>
                      <a:t>)</a:t>
                    </a:r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7997" y="4876271"/>
                    <a:ext cx="1194148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5102" t="-7576" r="-510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TextBox 19"/>
            <p:cNvSpPr txBox="1"/>
            <p:nvPr/>
          </p:nvSpPr>
          <p:spPr>
            <a:xfrm>
              <a:off x="2183507" y="4907049"/>
              <a:ext cx="135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Oscillator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77597" y="5852363"/>
              <a:ext cx="1026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Qubit</a:t>
              </a:r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8797214" y="3531461"/>
            <a:ext cx="335356" cy="637357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4682"/>
            <a:ext cx="10515600" cy="1325563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Sideband Drives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Oscillating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Continuous Rabi Driving on the qubit 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RWA</a:t>
                </a:r>
                <a:r>
                  <a:rPr lang="en-US" sz="2400" dirty="0" smtClean="0"/>
                  <a:t>: Multiple Qubit Flips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4357320"/>
                <a:ext cx="5181600" cy="2926849"/>
              </a:xfrm>
              <a:blipFill rotWithShape="0">
                <a:blip r:embed="rId2"/>
                <a:stretch>
                  <a:fillRect l="-2353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683589" y="4332101"/>
                <a:ext cx="5181600" cy="2794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Echoed Conditional Gates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Single Oscillation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Discrete Qubit pi pulses</a:t>
                </a:r>
              </a:p>
              <a:p>
                <a:pPr>
                  <a:buFontTx/>
                  <a:buChar char="-"/>
                </a:pPr>
                <a:r>
                  <a:rPr lang="en-US" sz="2400" dirty="0" smtClean="0"/>
                  <a:t>Ridding unwanted terms via </a:t>
                </a:r>
                <a:r>
                  <a:rPr lang="en-US" sz="2400" b="1" dirty="0" smtClean="0"/>
                  <a:t>echoing</a:t>
                </a:r>
                <a:r>
                  <a:rPr lang="en-US" sz="2400" dirty="0" smtClean="0"/>
                  <a:t>: Single Qubit Flip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83589" y="4332101"/>
                <a:ext cx="5181600" cy="2794501"/>
              </a:xfrm>
              <a:blipFill rotWithShape="0">
                <a:blip r:embed="rId3"/>
                <a:stretch>
                  <a:fillRect l="-2353" t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4396372"/>
            <a:ext cx="5181600" cy="53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86643" y="1323474"/>
            <a:ext cx="4060045" cy="2724807"/>
            <a:chOff x="1319769" y="3643522"/>
            <a:chExt cx="4060045" cy="2724807"/>
          </a:xfrm>
        </p:grpSpPr>
        <p:grpSp>
          <p:nvGrpSpPr>
            <p:cNvPr id="24" name="Group 23"/>
            <p:cNvGrpSpPr/>
            <p:nvPr/>
          </p:nvGrpSpPr>
          <p:grpSpPr>
            <a:xfrm>
              <a:off x="1319769" y="3643522"/>
              <a:ext cx="4060045" cy="2724807"/>
              <a:chOff x="7602318" y="3501459"/>
              <a:chExt cx="4060045" cy="272480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602318" y="3501459"/>
                <a:ext cx="4060045" cy="1474770"/>
                <a:chOff x="7571049" y="4164686"/>
                <a:chExt cx="3805769" cy="12262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8057127" y="4164686"/>
                  <a:ext cx="3319691" cy="1226212"/>
                  <a:chOff x="7828527" y="3105907"/>
                  <a:chExt cx="3319691" cy="1226212"/>
                </a:xfrm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>
                    <a:off x="7828527" y="3105907"/>
                    <a:ext cx="0" cy="1226212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8113294" y="5396088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7929188" y="5947382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393657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75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reeform 24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735409" y="5468724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5950945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2000" r="-28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044920" y="1570245"/>
            <a:ext cx="3715583" cy="2291949"/>
            <a:chOff x="7602319" y="3367524"/>
            <a:chExt cx="4191748" cy="3207668"/>
          </a:xfrm>
        </p:grpSpPr>
        <p:grpSp>
          <p:nvGrpSpPr>
            <p:cNvPr id="47" name="Group 46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Freeform 58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Brace 59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667" r="-208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067783" y="3699121"/>
            <a:ext cx="2613194" cy="8008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59570" y="1804742"/>
            <a:ext cx="1485901" cy="7067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Noise? </a:t>
            </a:r>
            <a:r>
              <a:rPr lang="en-US" sz="2400" dirty="0" smtClean="0"/>
              <a:t>Cavity Relaxation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46528" y="1913021"/>
                <a:ext cx="39724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28" y="1913021"/>
                <a:ext cx="397243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22684" y="1913021"/>
            <a:ext cx="27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Master Equation : 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814838" y="3776722"/>
            <a:ext cx="1337509" cy="612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12331" y="3679178"/>
                <a:ext cx="7871835" cy="800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−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[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331" y="3679178"/>
                <a:ext cx="7871835" cy="8008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6035841" y="2672812"/>
            <a:ext cx="252663" cy="6978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2684" y="2811337"/>
            <a:ext cx="323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Displaced Frame Transf.  </a:t>
            </a:r>
            <a:endParaRPr lang="en-US" sz="2400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610600" y="4970026"/>
                <a:ext cx="2959768" cy="968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Remember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970026"/>
                <a:ext cx="2959768" cy="968727"/>
              </a:xfrm>
              <a:prstGeom prst="rect">
                <a:avLst/>
              </a:prstGeom>
              <a:blipFill rotWithShape="0">
                <a:blip r:embed="rId4"/>
                <a:stretch>
                  <a:fillRect l="-3299" t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5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Noise? </a:t>
            </a:r>
            <a:r>
              <a:rPr lang="en-US" sz="2400" dirty="0"/>
              <a:t>Cavity Relaxation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119757" y="1766870"/>
            <a:ext cx="6217181" cy="4589480"/>
            <a:chOff x="1307822" y="1958054"/>
            <a:chExt cx="6217181" cy="4589480"/>
          </a:xfrm>
        </p:grpSpPr>
        <p:grpSp>
          <p:nvGrpSpPr>
            <p:cNvPr id="5" name="Group 4"/>
            <p:cNvGrpSpPr/>
            <p:nvPr/>
          </p:nvGrpSpPr>
          <p:grpSpPr>
            <a:xfrm>
              <a:off x="1307822" y="1958054"/>
              <a:ext cx="6217181" cy="4045703"/>
              <a:chOff x="1307822" y="1958054"/>
              <a:chExt cx="6217181" cy="404570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784684" y="1958054"/>
                <a:ext cx="5740319" cy="4045703"/>
                <a:chOff x="1758778" y="1725920"/>
                <a:chExt cx="2309580" cy="1919647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622885" y="1919287"/>
                  <a:ext cx="0" cy="17262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1758778" y="2766677"/>
                  <a:ext cx="1740568" cy="157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596584" y="2704463"/>
                      <a:ext cx="471774" cy="1314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6584" y="2704463"/>
                      <a:ext cx="471774" cy="131433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167" t="-4444" r="-7292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2373710" y="1725920"/>
                      <a:ext cx="497134" cy="1314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3710" y="1725920"/>
                      <a:ext cx="497134" cy="13143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3941" t="-2174" r="-6404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Oval 17"/>
                <p:cNvSpPr/>
                <p:nvPr/>
              </p:nvSpPr>
              <p:spPr>
                <a:xfrm>
                  <a:off x="2525647" y="2425466"/>
                  <a:ext cx="204536" cy="129213"/>
                </a:xfrm>
                <a:prstGeom prst="ellipse">
                  <a:avLst/>
                </a:prstGeom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525647" y="2952822"/>
                  <a:ext cx="204536" cy="129213"/>
                </a:xfrm>
                <a:prstGeom prst="ellipse">
                  <a:avLst/>
                </a:prstGeom>
                <a:solidFill>
                  <a:schemeClr val="accent6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563322" y="2201769"/>
                      <a:ext cx="35503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3322" y="2201769"/>
                      <a:ext cx="355034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t="-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565747" y="3153672"/>
                      <a:ext cx="3288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65747" y="3153672"/>
                      <a:ext cx="328873" cy="276999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0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ight Arrow 7"/>
              <p:cNvSpPr/>
              <p:nvPr/>
            </p:nvSpPr>
            <p:spPr>
              <a:xfrm rot="16200000">
                <a:off x="2171771" y="3471039"/>
                <a:ext cx="795728" cy="35070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 rot="5400000">
                <a:off x="2171770" y="4467673"/>
                <a:ext cx="795728" cy="350701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 rot="5400000">
                <a:off x="5112171" y="3787805"/>
                <a:ext cx="302021" cy="188858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16200000">
                <a:off x="5112173" y="4394583"/>
                <a:ext cx="302022" cy="188854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07822" y="3039226"/>
                    <a:ext cx="122722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Cond </a:t>
                    </a:r>
                    <a:r>
                      <a:rPr lang="en-US" dirty="0" err="1" smtClean="0"/>
                      <a:t>Disp</a:t>
                    </a:r>
                    <a:r>
                      <a:rPr lang="en-US" dirty="0" smtClean="0"/>
                      <a:t> Force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822" y="3039226"/>
                    <a:ext cx="1227221" cy="120032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498" t="-2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19516" y="3039226"/>
                    <a:ext cx="1227221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Cavity Relaxation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9516" y="3039226"/>
                    <a:ext cx="1227221" cy="101566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990" t="-3614" r="-44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TextBox 5"/>
            <p:cNvSpPr txBox="1"/>
            <p:nvPr/>
          </p:nvSpPr>
          <p:spPr>
            <a:xfrm>
              <a:off x="1554110" y="6178202"/>
              <a:ext cx="5289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Center of mass frame of Oscillator in its Phase Space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2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248257" y="3774742"/>
            <a:ext cx="2613194" cy="8008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59570" y="1804742"/>
            <a:ext cx="1485901" cy="7067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Noise? </a:t>
            </a:r>
            <a:r>
              <a:rPr lang="en-US" sz="2400" dirty="0" smtClean="0"/>
              <a:t>Cavity Relaxation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46528" y="1913021"/>
                <a:ext cx="4098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+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528" y="1913021"/>
                <a:ext cx="409894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22684" y="1913021"/>
            <a:ext cx="277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Master Equation : 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4814838" y="3776722"/>
            <a:ext cx="1337509" cy="612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2331" y="3679178"/>
                <a:ext cx="8033417" cy="800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−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[ 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331" y="3679178"/>
                <a:ext cx="8033417" cy="8008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6035841" y="2672812"/>
            <a:ext cx="252663" cy="6978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2684" y="2811337"/>
            <a:ext cx="323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Displaced Frame Transf. 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2684" y="4788572"/>
            <a:ext cx="954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Term can be canceled in a similar way as the cavity drive as 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72163" y="5620739"/>
                <a:ext cx="7760368" cy="641586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𝜅𝛼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𝜅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63" y="5620739"/>
                <a:ext cx="7760368" cy="6415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 txBox="1">
            <a:spLocks/>
          </p:cNvSpPr>
          <p:nvPr/>
        </p:nvSpPr>
        <p:spPr>
          <a:xfrm>
            <a:off x="629653" y="3731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about Noise? </a:t>
            </a:r>
            <a:r>
              <a:rPr lang="en-US" sz="2400" dirty="0" smtClean="0"/>
              <a:t>Cavity Dephasing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75349" y="1619618"/>
                <a:ext cx="10604348" cy="433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However, enhancement of cavity dephasing could not be avoided;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49" y="1619618"/>
                <a:ext cx="10604348" cy="433645"/>
              </a:xfrm>
              <a:prstGeom prst="rect">
                <a:avLst/>
              </a:prstGeom>
              <a:blipFill rotWithShape="0">
                <a:blip r:embed="rId3"/>
                <a:stretch>
                  <a:fillRect l="-575" t="-5634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15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" y="2233131"/>
            <a:ext cx="10506075" cy="394335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704514" y="6385023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  <p:sp>
        <p:nvSpPr>
          <p:cNvPr id="25" name="Down Arrow 24"/>
          <p:cNvSpPr/>
          <p:nvPr/>
        </p:nvSpPr>
        <p:spPr>
          <a:xfrm rot="5400000">
            <a:off x="10770267" y="3410955"/>
            <a:ext cx="389023" cy="7780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874543" y="3330863"/>
            <a:ext cx="87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Optimal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ECD and Sideband Drives, by themselves, do not offer universal control of both oscillator and qubit </a:t>
            </a:r>
          </a:p>
          <a:p>
            <a:r>
              <a:rPr lang="en-US" dirty="0" smtClean="0"/>
              <a:t>Sol: Interleave parameterized qubit rotations between CD</a:t>
            </a:r>
          </a:p>
          <a:p>
            <a:r>
              <a:rPr lang="en-US" dirty="0" smtClean="0"/>
              <a:t>Gate times are dependent on # of layers to realize high fidelity gates</a:t>
            </a:r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05" y="4349668"/>
            <a:ext cx="5646531" cy="1644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1825625"/>
                <a:ext cx="438863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15" y="2883725"/>
                <a:ext cx="4100545" cy="63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Finding Pulses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Task: find wait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and scale intermediate displacement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2"/>
                <a:ext cx="10515600" cy="1195889"/>
              </a:xfrm>
              <a:blipFill rotWithShape="0">
                <a:blip r:embed="rId2"/>
                <a:stretch>
                  <a:fillRect l="-1217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7602319" y="3367524"/>
            <a:ext cx="4589681" cy="3207668"/>
            <a:chOff x="7602319" y="3367524"/>
            <a:chExt cx="4589681" cy="3207668"/>
          </a:xfrm>
        </p:grpSpPr>
        <p:grpSp>
          <p:nvGrpSpPr>
            <p:cNvPr id="21" name="Group 20"/>
            <p:cNvGrpSpPr/>
            <p:nvPr/>
          </p:nvGrpSpPr>
          <p:grpSpPr>
            <a:xfrm>
              <a:off x="7602319" y="3367524"/>
              <a:ext cx="4589681" cy="1745897"/>
              <a:chOff x="7571049" y="4053324"/>
              <a:chExt cx="4302234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4302234" cy="1451643"/>
                <a:chOff x="7342449" y="2994545"/>
                <a:chExt cx="4302234" cy="1451643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 13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0973" y="3275783"/>
                      <a:ext cx="2453710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18" y="3644665"/>
                  <a:ext cx="29809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217" y="4920638"/>
                  <a:ext cx="2925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1319769" y="3509587"/>
            <a:ext cx="4060045" cy="3207668"/>
            <a:chOff x="1319769" y="3509587"/>
            <a:chExt cx="4060045" cy="3207668"/>
          </a:xfrm>
        </p:grpSpPr>
        <p:grpSp>
          <p:nvGrpSpPr>
            <p:cNvPr id="44" name="Group 43"/>
            <p:cNvGrpSpPr/>
            <p:nvPr/>
          </p:nvGrpSpPr>
          <p:grpSpPr>
            <a:xfrm>
              <a:off x="1319769" y="3509587"/>
              <a:ext cx="4060045" cy="3207668"/>
              <a:chOff x="7602318" y="3367524"/>
              <a:chExt cx="4060045" cy="320766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02318" y="3367524"/>
                <a:ext cx="4060045" cy="1745897"/>
                <a:chOff x="7571049" y="4053324"/>
                <a:chExt cx="3805769" cy="1451643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8055713" y="4053324"/>
                  <a:ext cx="3321105" cy="1451643"/>
                  <a:chOff x="7827113" y="2994545"/>
                  <a:chExt cx="3321105" cy="1451643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7827113" y="2994545"/>
                    <a:ext cx="0" cy="14516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94508" y="3274639"/>
                        <a:ext cx="2453710" cy="30708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7571049" y="4886274"/>
                  <a:ext cx="2583604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8113294" y="5745014"/>
                <a:ext cx="12032" cy="83017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929188" y="6296308"/>
                <a:ext cx="2429354" cy="2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8539" y="5742583"/>
                    <a:ext cx="49859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97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>
                <a:off x="8429350" y="3748650"/>
                <a:ext cx="0" cy="59220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9148" y="3391064"/>
                    <a:ext cx="29809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245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/>
              <p:cNvCxnSpPr/>
              <p:nvPr/>
            </p:nvCxnSpPr>
            <p:spPr>
              <a:xfrm flipH="1">
                <a:off x="8373878" y="4706252"/>
                <a:ext cx="5354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682" y="4811111"/>
                    <a:ext cx="329449" cy="49853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>
              <a:off x="1834085" y="390639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3498862" y="3902228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V="1">
              <a:off x="2626756" y="4481565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2886644" y="4479423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735409" y="5817650"/>
              <a:ext cx="217306" cy="594661"/>
            </a:xfrm>
            <a:custGeom>
              <a:avLst/>
              <a:gdLst>
                <a:gd name="connsiteX0" fmla="*/ 0 w 4056826"/>
                <a:gd name="connsiteY0" fmla="*/ 2433017 h 2433017"/>
                <a:gd name="connsiteX1" fmla="*/ 986589 w 4056826"/>
                <a:gd name="connsiteY1" fmla="*/ 1410333 h 2433017"/>
                <a:gd name="connsiteX2" fmla="*/ 1636295 w 4056826"/>
                <a:gd name="connsiteY2" fmla="*/ 291396 h 2433017"/>
                <a:gd name="connsiteX3" fmla="*/ 2033337 w 4056826"/>
                <a:gd name="connsiteY3" fmla="*/ 2638 h 2433017"/>
                <a:gd name="connsiteX4" fmla="*/ 2538663 w 4056826"/>
                <a:gd name="connsiteY4" fmla="*/ 399680 h 2433017"/>
                <a:gd name="connsiteX5" fmla="*/ 3080084 w 4056826"/>
                <a:gd name="connsiteY5" fmla="*/ 1434396 h 2433017"/>
                <a:gd name="connsiteX6" fmla="*/ 3801979 w 4056826"/>
                <a:gd name="connsiteY6" fmla="*/ 2228480 h 2433017"/>
                <a:gd name="connsiteX7" fmla="*/ 4042610 w 4056826"/>
                <a:gd name="connsiteY7" fmla="*/ 2384891 h 243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56826" h="2433017">
                  <a:moveTo>
                    <a:pt x="0" y="2433017"/>
                  </a:moveTo>
                  <a:cubicBezTo>
                    <a:pt x="356936" y="2100143"/>
                    <a:pt x="713873" y="1767270"/>
                    <a:pt x="986589" y="1410333"/>
                  </a:cubicBezTo>
                  <a:cubicBezTo>
                    <a:pt x="1259305" y="1053396"/>
                    <a:pt x="1461837" y="526012"/>
                    <a:pt x="1636295" y="291396"/>
                  </a:cubicBezTo>
                  <a:cubicBezTo>
                    <a:pt x="1810753" y="56780"/>
                    <a:pt x="1882943" y="-15409"/>
                    <a:pt x="2033337" y="2638"/>
                  </a:cubicBezTo>
                  <a:cubicBezTo>
                    <a:pt x="2183731" y="20685"/>
                    <a:pt x="2364205" y="161054"/>
                    <a:pt x="2538663" y="399680"/>
                  </a:cubicBezTo>
                  <a:cubicBezTo>
                    <a:pt x="2713121" y="638306"/>
                    <a:pt x="2869531" y="1129596"/>
                    <a:pt x="3080084" y="1434396"/>
                  </a:cubicBezTo>
                  <a:cubicBezTo>
                    <a:pt x="3290637" y="1739196"/>
                    <a:pt x="3641558" y="2070064"/>
                    <a:pt x="3801979" y="2228480"/>
                  </a:cubicBezTo>
                  <a:cubicBezTo>
                    <a:pt x="3962400" y="2386896"/>
                    <a:pt x="4102768" y="2483149"/>
                    <a:pt x="4042610" y="2384891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271" y="4372879"/>
                  <a:ext cx="14991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2000" r="-280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14" y="6299871"/>
                  <a:ext cx="149913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116" y="4230816"/>
                <a:ext cx="14991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6000" r="-2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831" y="6160103"/>
                <a:ext cx="14991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00" r="-28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2422865" y="2859794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ECD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36412" y="2818390"/>
            <a:ext cx="234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Sideband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5025858" cy="50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s3.us-west-2.amazonaws.com/secure.notion-static.com/233690ca-0b7d-4c0b-a865-a7804b96e613/Untitled.png?X-Amz-Algorithm=AWS4-HMAC-SHA256&amp;X-Amz-Content-Sha256=UNSIGNED-PAYLOAD&amp;X-Amz-Credential=AKIAT73L2G45EIPT3X45%2F20220524%2Fus-west-2%2Fs3%2Faws4_request&amp;X-Amz-Date=20220524T075041Z&amp;X-Amz-Expires=86400&amp;X-Amz-Signature=2b3624dda84b8cf4164af573a3f264f2ddb6e6c4020f0f7d4ea01a10ca80081a&amp;X-Amz-SignedHeaders=host&amp;response-content-disposition=filename%20%3D%22Untitled.png%22&amp;x-id=Get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1931718"/>
            <a:ext cx="7414414" cy="47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590681"/>
            <a:ext cx="4728411" cy="34264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11653" y="625642"/>
            <a:ext cx="208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Qubit Echoes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70821" y="994974"/>
            <a:ext cx="2358190" cy="15957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82605" y="994974"/>
            <a:ext cx="628984" cy="249421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19937" y="994974"/>
            <a:ext cx="553452" cy="286716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258" y="4622511"/>
            <a:ext cx="9985661" cy="4351338"/>
          </a:xfrm>
        </p:spPr>
        <p:txBody>
          <a:bodyPr/>
          <a:lstStyle/>
          <a:p>
            <a:r>
              <a:rPr lang="en-US" dirty="0" smtClean="0"/>
              <a:t>Generalizing ECD gate to 2 modes</a:t>
            </a:r>
          </a:p>
          <a:p>
            <a:r>
              <a:rPr lang="en-US" dirty="0" smtClean="0"/>
              <a:t>Displacements on the two modes are not simultaneous (to avoid heating  as observed in [*])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63" y="2594008"/>
                <a:ext cx="674864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725325" y="1794393"/>
            <a:ext cx="3801737" cy="2204679"/>
            <a:chOff x="626431" y="2063637"/>
            <a:chExt cx="3801737" cy="2204679"/>
          </a:xfrm>
        </p:grpSpPr>
        <p:grpSp>
          <p:nvGrpSpPr>
            <p:cNvPr id="34" name="Group 33"/>
            <p:cNvGrpSpPr/>
            <p:nvPr/>
          </p:nvGrpSpPr>
          <p:grpSpPr>
            <a:xfrm>
              <a:off x="626431" y="2063637"/>
              <a:ext cx="3801737" cy="2204679"/>
              <a:chOff x="658147" y="3795512"/>
              <a:chExt cx="4568157" cy="2613275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8147" y="3795512"/>
                <a:ext cx="4466183" cy="261327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56364" y="3866695"/>
                <a:ext cx="4469940" cy="2455677"/>
                <a:chOff x="6823918" y="211965"/>
                <a:chExt cx="4469940" cy="245567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7850656" y="520899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7850656" y="1494262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7850656" y="2493651"/>
                  <a:ext cx="32485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91063" y="1765765"/>
                  <a:ext cx="0" cy="6680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9998976" y="2433792"/>
                  <a:ext cx="156346" cy="124924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9286894" y="211965"/>
                  <a:ext cx="1608338" cy="159717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DECD (</a:t>
                      </a:r>
                      <a14:m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oMath>
                      </a14:m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3118" y="492391"/>
                      <a:ext cx="1790740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6122" t="-12500" b="-14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/>
                <p:cNvSpPr txBox="1"/>
                <p:nvPr/>
              </p:nvSpPr>
              <p:spPr>
                <a:xfrm>
                  <a:off x="6850166" y="336233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4046" y="1294867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23918" y="2298310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ounded Rectangle 36"/>
                <p:cNvSpPr/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7" name="Rounded 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6" y="3731775"/>
                  <a:ext cx="843635" cy="443441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 l="-5000" r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486477" y="1762502"/>
            <a:ext cx="3573194" cy="2341015"/>
            <a:chOff x="5517000" y="2022560"/>
            <a:chExt cx="3573194" cy="2341015"/>
          </a:xfrm>
        </p:grpSpPr>
        <p:grpSp>
          <p:nvGrpSpPr>
            <p:cNvPr id="36" name="Group 35"/>
            <p:cNvGrpSpPr/>
            <p:nvPr/>
          </p:nvGrpSpPr>
          <p:grpSpPr>
            <a:xfrm>
              <a:off x="5517000" y="2022560"/>
              <a:ext cx="3573194" cy="2341015"/>
              <a:chOff x="7061982" y="3716705"/>
              <a:chExt cx="4600135" cy="281070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061982" y="3716705"/>
                <a:ext cx="4600135" cy="2810704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182432" y="3877325"/>
                <a:ext cx="4414726" cy="2501128"/>
                <a:chOff x="6745462" y="3947083"/>
                <a:chExt cx="4414726" cy="250112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56169" y="3947083"/>
                  <a:ext cx="3304019" cy="2468592"/>
                  <a:chOff x="6629399" y="1830732"/>
                  <a:chExt cx="4576679" cy="3804061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629399" y="244241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6629400" y="3942348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6629400" y="5482390"/>
                    <a:ext cx="449981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8016884" y="3299546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9459060" y="1830732"/>
                    <a:ext cx="1600199" cy="135956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888324" y="4659115"/>
                    <a:ext cx="0" cy="89835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10294776" y="3190303"/>
                    <a:ext cx="0" cy="23100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/>
                  <p:cNvSpPr/>
                  <p:nvPr/>
                </p:nvSpPr>
                <p:spPr>
                  <a:xfrm>
                    <a:off x="8771019" y="5442288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0186493" y="5408125"/>
                    <a:ext cx="216568" cy="19250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80635" y="3589473"/>
                        <a:ext cx="1853168" cy="74857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5848" t="-7576" b="-257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ECD(</a:t>
                        </a:r>
                        <a14:m>
                          <m:oMath xmlns:m="http://schemas.openxmlformats.org/officeDocument/2006/math"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oMath>
                        </a14:m>
                        <a:r>
                          <a:rPr lang="en-US" sz="2000" b="1" dirty="0" smtClean="0">
                            <a:solidFill>
                              <a:schemeClr val="tx1"/>
                            </a:solidFill>
                          </a:rPr>
                          <a:t>)</a:t>
                        </a:r>
                        <a:endParaRPr lang="en-US" sz="20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94676" y="2110243"/>
                        <a:ext cx="1711402" cy="74026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7006" t="-9231" r="-637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6771710" y="4116802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1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65590" y="5075436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Mode 2</a:t>
                  </a:r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45462" y="6078879"/>
                  <a:ext cx="10267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Qubit</a:t>
                  </a:r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37"/>
                <p:cNvSpPr/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8" name="Rounded 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932" y="3883827"/>
                  <a:ext cx="843635" cy="443441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l="-5000" r="-2857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/>
          <p:cNvSpPr txBox="1"/>
          <p:nvPr/>
        </p:nvSpPr>
        <p:spPr>
          <a:xfrm>
            <a:off x="1411459" y="6291372"/>
            <a:ext cx="93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Alec </a:t>
            </a:r>
            <a:r>
              <a:rPr lang="en-US" dirty="0" err="1"/>
              <a:t>Eickbusch</a:t>
            </a:r>
            <a:r>
              <a:rPr lang="en-US" dirty="0"/>
              <a:t>, </a:t>
            </a:r>
            <a:r>
              <a:rPr lang="en-US" dirty="0" err="1"/>
              <a:t>Zhenghao</a:t>
            </a:r>
            <a:r>
              <a:rPr lang="en-US" dirty="0"/>
              <a:t> Ding, </a:t>
            </a:r>
            <a:r>
              <a:rPr lang="en-US" dirty="0" smtClean="0"/>
              <a:t>…, Michel </a:t>
            </a:r>
            <a:r>
              <a:rPr lang="en-US" dirty="0" err="1" smtClean="0"/>
              <a:t>Devoret</a:t>
            </a:r>
            <a:r>
              <a:rPr lang="en-US" dirty="0" smtClean="0"/>
              <a:t>. </a:t>
            </a:r>
            <a:r>
              <a:rPr lang="en-US" dirty="0"/>
              <a:t>W34. </a:t>
            </a:r>
            <a:r>
              <a:rPr lang="en-US" dirty="0" smtClean="0"/>
              <a:t>00005. APS March Meeting (2022).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sz="3200" dirty="0" smtClean="0"/>
                  <a:t>SNAP Gates take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 smtClean="0"/>
                  <a:t> MHz </a:t>
                </a:r>
                <a:r>
                  <a:rPr lang="en-US" sz="3200" dirty="0"/>
                  <a:t>is dispersive coupling strength</a:t>
                </a:r>
                <a:r>
                  <a:rPr lang="en-US" sz="3200" dirty="0" smtClean="0"/>
                  <a:t>.</a:t>
                </a:r>
              </a:p>
              <a:p>
                <a:pPr lvl="1"/>
                <a:endParaRPr lang="en-US" sz="3200" dirty="0" smtClean="0"/>
              </a:p>
              <a:p>
                <a:pPr lvl="1"/>
                <a:r>
                  <a:rPr lang="en-US" sz="3200" dirty="0" smtClean="0"/>
                  <a:t>Reducing </a:t>
                </a:r>
                <a:r>
                  <a:rPr lang="en-US" sz="3200" dirty="0"/>
                  <a:t>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Reducing lifetime of </a:t>
                </a:r>
                <a:r>
                  <a:rPr lang="en-US" sz="3200" dirty="0" smtClean="0"/>
                  <a:t>cavity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3200" dirty="0"/>
                  <a:t>ECD Idea: Keep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3200" dirty="0" smtClean="0"/>
                  <a:t> kHz small; </a:t>
                </a:r>
                <a:r>
                  <a:rPr lang="en-US" sz="3200" dirty="0"/>
                  <a:t>But enhance it by displacing cavity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) far from </a:t>
                </a:r>
                <a:r>
                  <a:rPr lang="en-US" sz="3200" dirty="0" smtClean="0"/>
                  <a:t>origin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3200" dirty="0"/>
                  <a:t> Effective Gate time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≫1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r>
                  <a:rPr lang="en-US" sz="3200" dirty="0" smtClean="0"/>
                  <a:t> Faster, low noise gates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482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Mode ECD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s3.us-west-2.amazonaws.com/secure.notion-static.com/54d46f88-df19-4f51-93f6-4e1ce9a9f3bc/Untitled.png?X-Amz-Algorithm=AWS4-HMAC-SHA256&amp;X-Amz-Content-Sha256=UNSIGNED-PAYLOAD&amp;X-Amz-Credential=AKIAT73L2G45EIPT3X45%2F20220811%2Fus-west-2%2Fs3%2Faws4_request&amp;X-Amz-Date=20220811T085712Z&amp;X-Amz-Expires=86400&amp;X-Amz-Signature=47e3e06588cb79dc8cc071a67d1c5ea9e328965684cd06d9676f4c71aa9779f3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32" y="1517817"/>
            <a:ext cx="8024449" cy="5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783827" y="388817"/>
            <a:ext cx="3182243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Batch Optimizer Fidelity: 0.995</a:t>
            </a:r>
          </a:p>
          <a:p>
            <a:r>
              <a:rPr lang="en-US" dirty="0" err="1" smtClean="0"/>
              <a:t>Qutip</a:t>
            </a:r>
            <a:r>
              <a:rPr lang="en-US" dirty="0" smtClean="0"/>
              <a:t> Fidelity : 0.985</a:t>
            </a:r>
          </a:p>
          <a:p>
            <a:r>
              <a:rPr lang="en-US" dirty="0" smtClean="0"/>
              <a:t>Layers: 10</a:t>
            </a:r>
          </a:p>
          <a:p>
            <a:r>
              <a:rPr lang="en-US" dirty="0" smtClean="0"/>
              <a:t>Mode level Truncation : 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Two Mode ECD: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02⟩→|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20⟩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5695" y="182029"/>
                <a:ext cx="10515600" cy="1325563"/>
              </a:xfr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ntitle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s://s3.us-west-2.amazonaws.com/secure.notion-static.com/ea62f904-f7b2-4666-acdf-44bbb38818dc/Untitled.png?X-Amz-Algorithm=AWS4-HMAC-SHA256&amp;X-Amz-Content-Sha256=UNSIGNED-PAYLOAD&amp;X-Amz-Credential=AKIAT73L2G45EIPT3X45%2F20220811%2Fus-west-2%2Fs3%2Faws4_request&amp;X-Amz-Date=20220811T085848Z&amp;X-Amz-Expires=86400&amp;X-Amz-Signature=61d9b3279ed6e746e56256e241de0f4a8c6081eda3456c85bf7611ed1fabf1b5&amp;X-Amz-SignedHeaders=host&amp;response-content-disposition=filename%20%3D%22Untitled.png%22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1423371"/>
            <a:ext cx="8069831" cy="53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783827" y="388817"/>
            <a:ext cx="3182243" cy="1328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Batch Optimizer Fidelity: 0.921</a:t>
            </a:r>
          </a:p>
          <a:p>
            <a:r>
              <a:rPr lang="en-US" dirty="0" err="1" smtClean="0"/>
              <a:t>Qutip</a:t>
            </a:r>
            <a:r>
              <a:rPr lang="en-US" dirty="0" smtClean="0"/>
              <a:t> Fidelity : 0.900</a:t>
            </a:r>
          </a:p>
          <a:p>
            <a:r>
              <a:rPr lang="en-US" dirty="0" smtClean="0"/>
              <a:t>Layers: 10</a:t>
            </a:r>
          </a:p>
          <a:p>
            <a:r>
              <a:rPr lang="en-US" dirty="0" smtClean="0"/>
              <a:t>Mode level Truncation :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ECD: </a:t>
            </a:r>
            <a:r>
              <a:rPr lang="en-US" sz="3600" dirty="0" smtClean="0"/>
              <a:t>Simultaneous State Transfer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964"/>
          <a:stretch/>
        </p:blipFill>
        <p:spPr>
          <a:xfrm>
            <a:off x="1592179" y="2307806"/>
            <a:ext cx="9761621" cy="4345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  </a:t>
                </a:r>
                <a:r>
                  <a:rPr lang="en-US" sz="2400" dirty="0" smtClean="0"/>
                  <a:t>(15 levels in each mode)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56" y="1732183"/>
                <a:ext cx="748198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74" t="-24590" r="-1467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468655"/>
            <a:ext cx="6736681" cy="5389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51907"/>
                        </a:solidFill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C10B9A"/>
                        </a:solidFill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2800767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743" r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68" y="1350745"/>
            <a:ext cx="6989344" cy="55914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ECD: Simultaneous State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Cambria Math" panose="02040503050406030204" pitchFamily="18" charset="0"/>
                  </a:rPr>
                  <a:t>Parameters Optimized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for both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01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02 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Qutip</a:t>
                </a:r>
                <a:r>
                  <a:rPr lang="en-US" sz="2400" b="1" dirty="0" smtClean="0"/>
                  <a:t> Simulation </a:t>
                </a:r>
                <a:r>
                  <a:rPr lang="en-US" sz="2400" dirty="0" smtClean="0"/>
                  <a:t>of</a:t>
                </a:r>
                <a:endParaRPr lang="en-US" sz="240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01+ 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e>
                      </m:d>
                    </m:oMath>
                  </m:oMathPara>
                </a14:m>
                <a:endParaRPr lang="en-US" sz="2800" b="0" i="1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51907"/>
                          </a:solidFill>
                          <a:latin typeface="Cambria Math" panose="02040503050406030204" pitchFamily="18" charset="0"/>
                        </a:rPr>
                        <m:t>10+ 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10B9A"/>
                          </a:solidFill>
                          <a:latin typeface="Cambria Math" panose="02040503050406030204" pitchFamily="18" charset="0"/>
                        </a:rPr>
                        <m:t>20) 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2" y="2473850"/>
                <a:ext cx="3038974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2605" t="-1354"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8" y="1353151"/>
            <a:ext cx="6881060" cy="55048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ECD : </a:t>
            </a:r>
            <a:r>
              <a:rPr lang="en-US" sz="2800" dirty="0" smtClean="0"/>
              <a:t>Unwanted Cross Kerr Terms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07441" y="2101335"/>
                <a:ext cx="1905912" cy="378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41" y="2101335"/>
                <a:ext cx="1905912" cy="378886"/>
              </a:xfrm>
              <a:prstGeom prst="rect">
                <a:avLst/>
              </a:prstGeom>
              <a:blipFill rotWithShape="0"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157079" y="2286001"/>
            <a:ext cx="387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004445" y="1994850"/>
                <a:ext cx="5098639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1994850"/>
                <a:ext cx="5098639" cy="471219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0046" y="1824336"/>
            <a:ext cx="321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Displaced Frame Transformation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864" y="3162073"/>
            <a:ext cx="378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Terms of form :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23485" y="3218698"/>
            <a:ext cx="370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avoid 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3814012"/>
                <a:ext cx="3420979" cy="471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14012"/>
                <a:ext cx="3420979" cy="471219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should not be  </a:t>
                </a:r>
                <a:r>
                  <a:rPr lang="en-US" sz="2000" dirty="0"/>
                  <a:t>simultaneously nonzero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27" y="3814012"/>
                <a:ext cx="4908884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38200" y="4499809"/>
                <a:ext cx="3420979" cy="471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9809"/>
                <a:ext cx="3420979" cy="471219"/>
              </a:xfrm>
              <a:prstGeom prst="rect">
                <a:avLst/>
              </a:prstGeom>
              <a:blipFill rotWithShape="0"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Echoed out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 smtClean="0"/>
                  <a:t> flips  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445" y="4521898"/>
                <a:ext cx="4908884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1242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1639081" y="5549749"/>
                <a:ext cx="1764714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81" y="5549749"/>
                <a:ext cx="1764714" cy="471219"/>
              </a:xfrm>
              <a:prstGeom prst="rect">
                <a:avLst/>
              </a:prstGeom>
              <a:blipFill rotWithShape="0">
                <a:blip r:embed="rId8"/>
                <a:stretch>
                  <a:fillRect l="-103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kHz</a:t>
                </a:r>
              </a:p>
              <a:p>
                <a:pPr algn="ctr"/>
                <a:r>
                  <a:rPr lang="en-US" sz="2000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≈0.33 </m:t>
                    </m:r>
                  </m:oMath>
                </a14:m>
                <a:r>
                  <a:rPr lang="en-US" sz="2000" dirty="0" smtClean="0"/>
                  <a:t>Hz … good!</a:t>
                </a:r>
              </a:p>
              <a:p>
                <a:pPr algn="ctr"/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 smtClean="0"/>
                  <a:t> 300 MHz for </a:t>
                </a:r>
                <a:r>
                  <a:rPr lang="en-US" sz="1600" dirty="0" err="1" smtClean="0"/>
                  <a:t>transmons</a:t>
                </a:r>
                <a:r>
                  <a:rPr lang="en-US" sz="1600" dirty="0" smtClean="0"/>
                  <a:t>)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37" y="5320874"/>
                <a:ext cx="4981073" cy="1058175"/>
              </a:xfrm>
              <a:prstGeom prst="rect">
                <a:avLst/>
              </a:prstGeom>
              <a:blipFill rotWithShape="0">
                <a:blip r:embed="rId9"/>
                <a:stretch>
                  <a:fillRect l="-1224" t="-3468" r="-1102" b="-6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 </a:t>
            </a:r>
            <a:r>
              <a:rPr lang="en-US" dirty="0"/>
              <a:t>ECD : </a:t>
            </a:r>
            <a:r>
              <a:rPr lang="en-US" sz="2800" dirty="0" err="1" smtClean="0"/>
              <a:t>QuTip</a:t>
            </a:r>
            <a:r>
              <a:rPr lang="en-US" sz="2800" dirty="0" smtClean="0"/>
              <a:t> Noise Simulations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5029200" y="4415594"/>
            <a:ext cx="132348" cy="1624262"/>
          </a:xfrm>
          <a:prstGeom prst="rightBrac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390850"/>
            <a:ext cx="9111916" cy="54671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 ECD : </a:t>
            </a:r>
            <a:r>
              <a:rPr lang="en-US" sz="2800" dirty="0" err="1"/>
              <a:t>QuTip</a:t>
            </a:r>
            <a:r>
              <a:rPr lang="en-US" sz="2800" dirty="0"/>
              <a:t> Noise Simulations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18095" y="4451684"/>
            <a:ext cx="3019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Ancilla</a:t>
            </a:r>
            <a:r>
              <a:rPr lang="en-US" dirty="0" smtClean="0"/>
              <a:t> with better coherence times such as flux protected qubits may improve gate fidelities.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094"/>
            <a:ext cx="9019674" cy="541180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Grape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Sideband Drives 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b="0" dirty="0" smtClean="0"/>
                  <a:t>Changing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Constant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Tx/>
                  <a:buChar char="-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0" y="1920004"/>
                <a:ext cx="3429000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847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12241" y="1921677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Grape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75872" y="2668059"/>
            <a:ext cx="3715583" cy="2291949"/>
            <a:chOff x="7602319" y="3367524"/>
            <a:chExt cx="4191748" cy="3207668"/>
          </a:xfrm>
        </p:grpSpPr>
        <p:grpSp>
          <p:nvGrpSpPr>
            <p:cNvPr id="9" name="Group 8"/>
            <p:cNvGrpSpPr/>
            <p:nvPr/>
          </p:nvGrpSpPr>
          <p:grpSpPr>
            <a:xfrm>
              <a:off x="7602319" y="3367524"/>
              <a:ext cx="4191748" cy="1745897"/>
              <a:chOff x="7571049" y="4053324"/>
              <a:chExt cx="3929223" cy="145164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71049" y="4053324"/>
                <a:ext cx="3929223" cy="1451643"/>
                <a:chOff x="7342449" y="2994545"/>
                <a:chExt cx="3929223" cy="145164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7827113" y="2994545"/>
                  <a:ext cx="0" cy="145164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Freeform 20"/>
                <p:cNvSpPr/>
                <p:nvPr/>
              </p:nvSpPr>
              <p:spPr>
                <a:xfrm>
                  <a:off x="7543585" y="3462735"/>
                  <a:ext cx="2143000" cy="764240"/>
                </a:xfrm>
                <a:custGeom>
                  <a:avLst/>
                  <a:gdLst>
                    <a:gd name="connsiteX0" fmla="*/ 0 w 7748336"/>
                    <a:gd name="connsiteY0" fmla="*/ 890363 h 1828830"/>
                    <a:gd name="connsiteX1" fmla="*/ 938463 w 7748336"/>
                    <a:gd name="connsiteY1" fmla="*/ 26 h 1828830"/>
                    <a:gd name="connsiteX2" fmla="*/ 1840831 w 7748336"/>
                    <a:gd name="connsiteY2" fmla="*/ 914426 h 1828830"/>
                    <a:gd name="connsiteX3" fmla="*/ 2731168 w 7748336"/>
                    <a:gd name="connsiteY3" fmla="*/ 1816795 h 1828830"/>
                    <a:gd name="connsiteX4" fmla="*/ 3669631 w 7748336"/>
                    <a:gd name="connsiteY4" fmla="*/ 902395 h 1828830"/>
                    <a:gd name="connsiteX5" fmla="*/ 4572000 w 7748336"/>
                    <a:gd name="connsiteY5" fmla="*/ 26 h 1828830"/>
                    <a:gd name="connsiteX6" fmla="*/ 5486400 w 7748336"/>
                    <a:gd name="connsiteY6" fmla="*/ 902395 h 1828830"/>
                    <a:gd name="connsiteX7" fmla="*/ 6388768 w 7748336"/>
                    <a:gd name="connsiteY7" fmla="*/ 1828826 h 1828830"/>
                    <a:gd name="connsiteX8" fmla="*/ 7339263 w 7748336"/>
                    <a:gd name="connsiteY8" fmla="*/ 890363 h 1828830"/>
                    <a:gd name="connsiteX9" fmla="*/ 7748336 w 7748336"/>
                    <a:gd name="connsiteY9" fmla="*/ 397068 h 1828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48336" h="1828830">
                      <a:moveTo>
                        <a:pt x="0" y="890363"/>
                      </a:moveTo>
                      <a:cubicBezTo>
                        <a:pt x="315829" y="443189"/>
                        <a:pt x="631658" y="-3984"/>
                        <a:pt x="938463" y="26"/>
                      </a:cubicBezTo>
                      <a:cubicBezTo>
                        <a:pt x="1245268" y="4036"/>
                        <a:pt x="1840831" y="914426"/>
                        <a:pt x="1840831" y="914426"/>
                      </a:cubicBezTo>
                      <a:cubicBezTo>
                        <a:pt x="2139615" y="1217221"/>
                        <a:pt x="2426368" y="1818800"/>
                        <a:pt x="2731168" y="1816795"/>
                      </a:cubicBezTo>
                      <a:cubicBezTo>
                        <a:pt x="3035968" y="1814790"/>
                        <a:pt x="3362826" y="1205190"/>
                        <a:pt x="3669631" y="902395"/>
                      </a:cubicBezTo>
                      <a:cubicBezTo>
                        <a:pt x="3976436" y="599600"/>
                        <a:pt x="4269205" y="26"/>
                        <a:pt x="4572000" y="26"/>
                      </a:cubicBezTo>
                      <a:cubicBezTo>
                        <a:pt x="4874795" y="26"/>
                        <a:pt x="5183605" y="597595"/>
                        <a:pt x="5486400" y="902395"/>
                      </a:cubicBezTo>
                      <a:cubicBezTo>
                        <a:pt x="5789195" y="1207195"/>
                        <a:pt x="6079958" y="1830831"/>
                        <a:pt x="6388768" y="1828826"/>
                      </a:cubicBezTo>
                      <a:cubicBezTo>
                        <a:pt x="6697578" y="1826821"/>
                        <a:pt x="7112668" y="1128989"/>
                        <a:pt x="7339263" y="890363"/>
                      </a:cubicBezTo>
                      <a:cubicBezTo>
                        <a:pt x="7565858" y="651737"/>
                        <a:pt x="7589920" y="579547"/>
                        <a:pt x="7748336" y="39706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 rot="5400000">
                  <a:off x="7639221" y="3808289"/>
                  <a:ext cx="92256" cy="28352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2449" y="3985812"/>
                      <a:ext cx="685800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571049" y="4886274"/>
                <a:ext cx="258360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>
              <a:off x="8113294" y="5745014"/>
              <a:ext cx="12032" cy="8301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113294" y="5854513"/>
              <a:ext cx="2077453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100" y="5452365"/>
                  <a:ext cx="108228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494" r="-1124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8421837" y="3910848"/>
              <a:ext cx="7513" cy="4300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621" y="3559661"/>
                  <a:ext cx="336296" cy="3876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 flipV="1">
              <a:off x="8179469" y="5208178"/>
              <a:ext cx="1923606" cy="11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0125" y="4769764"/>
                  <a:ext cx="330076" cy="3876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r="-208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Constat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Tx/>
                  <a:buChar char="-"/>
                </a:pPr>
                <a:r>
                  <a:rPr lang="en-US" sz="2400" dirty="0" smtClean="0"/>
                  <a:t>Changing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10" y="5525935"/>
                <a:ext cx="6396790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524" t="-656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4927261" y="2740469"/>
            <a:ext cx="3429000" cy="2350143"/>
            <a:chOff x="7925628" y="3672171"/>
            <a:chExt cx="3868438" cy="3289115"/>
          </a:xfrm>
        </p:grpSpPr>
        <p:grpSp>
          <p:nvGrpSpPr>
            <p:cNvPr id="26" name="Group 25"/>
            <p:cNvGrpSpPr/>
            <p:nvPr/>
          </p:nvGrpSpPr>
          <p:grpSpPr>
            <a:xfrm>
              <a:off x="7925628" y="3672171"/>
              <a:ext cx="3868438" cy="1054151"/>
              <a:chOff x="7874110" y="4306626"/>
              <a:chExt cx="3626162" cy="8764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8067772" y="4306626"/>
                <a:ext cx="3432500" cy="876484"/>
                <a:chOff x="7839172" y="3247847"/>
                <a:chExt cx="3432500" cy="87648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39172" y="3247847"/>
                  <a:ext cx="17582" cy="87648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7962" y="3247847"/>
                      <a:ext cx="2453710" cy="42977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874110" y="4862615"/>
                <a:ext cx="2280543" cy="2366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>
              <a:off x="8150986" y="5483935"/>
              <a:ext cx="0" cy="1477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29188" y="6296308"/>
              <a:ext cx="2429354" cy="21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105138" y="3890976"/>
              <a:ext cx="2077453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648" y="5511351"/>
                  <a:ext cx="562495" cy="3876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7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Freeform 62"/>
          <p:cNvSpPr/>
          <p:nvPr/>
        </p:nvSpPr>
        <p:spPr>
          <a:xfrm>
            <a:off x="5282251" y="4396601"/>
            <a:ext cx="1580092" cy="354579"/>
          </a:xfrm>
          <a:custGeom>
            <a:avLst/>
            <a:gdLst>
              <a:gd name="connsiteX0" fmla="*/ 0 w 4523873"/>
              <a:gd name="connsiteY0" fmla="*/ 2057406 h 3198092"/>
              <a:gd name="connsiteX1" fmla="*/ 228600 w 4523873"/>
              <a:gd name="connsiteY1" fmla="*/ 1022690 h 3198092"/>
              <a:gd name="connsiteX2" fmla="*/ 360947 w 4523873"/>
              <a:gd name="connsiteY2" fmla="*/ 1467859 h 3198092"/>
              <a:gd name="connsiteX3" fmla="*/ 481263 w 4523873"/>
              <a:gd name="connsiteY3" fmla="*/ 1287385 h 3198092"/>
              <a:gd name="connsiteX4" fmla="*/ 625642 w 4523873"/>
              <a:gd name="connsiteY4" fmla="*/ 661743 h 3198092"/>
              <a:gd name="connsiteX5" fmla="*/ 757989 w 4523873"/>
              <a:gd name="connsiteY5" fmla="*/ 6 h 3198092"/>
              <a:gd name="connsiteX6" fmla="*/ 902368 w 4523873"/>
              <a:gd name="connsiteY6" fmla="*/ 649711 h 3198092"/>
              <a:gd name="connsiteX7" fmla="*/ 818147 w 4523873"/>
              <a:gd name="connsiteY7" fmla="*/ 1215195 h 3198092"/>
              <a:gd name="connsiteX8" fmla="*/ 866273 w 4523873"/>
              <a:gd name="connsiteY8" fmla="*/ 1660364 h 3198092"/>
              <a:gd name="connsiteX9" fmla="*/ 1010652 w 4523873"/>
              <a:gd name="connsiteY9" fmla="*/ 2009280 h 3198092"/>
              <a:gd name="connsiteX10" fmla="*/ 1022684 w 4523873"/>
              <a:gd name="connsiteY10" fmla="*/ 2382259 h 3198092"/>
              <a:gd name="connsiteX11" fmla="*/ 1287378 w 4523873"/>
              <a:gd name="connsiteY11" fmla="*/ 2779301 h 3198092"/>
              <a:gd name="connsiteX12" fmla="*/ 1660357 w 4523873"/>
              <a:gd name="connsiteY12" fmla="*/ 2394290 h 3198092"/>
              <a:gd name="connsiteX13" fmla="*/ 1732547 w 4523873"/>
              <a:gd name="connsiteY13" fmla="*/ 2141627 h 3198092"/>
              <a:gd name="connsiteX14" fmla="*/ 1876926 w 4523873"/>
              <a:gd name="connsiteY14" fmla="*/ 1900995 h 3198092"/>
              <a:gd name="connsiteX15" fmla="*/ 2081463 w 4523873"/>
              <a:gd name="connsiteY15" fmla="*/ 1937090 h 3198092"/>
              <a:gd name="connsiteX16" fmla="*/ 2418347 w 4523873"/>
              <a:gd name="connsiteY16" fmla="*/ 2261943 h 3198092"/>
              <a:gd name="connsiteX17" fmla="*/ 2646947 w 4523873"/>
              <a:gd name="connsiteY17" fmla="*/ 2009280 h 3198092"/>
              <a:gd name="connsiteX18" fmla="*/ 2731168 w 4523873"/>
              <a:gd name="connsiteY18" fmla="*/ 1840838 h 3198092"/>
              <a:gd name="connsiteX19" fmla="*/ 2791326 w 4523873"/>
              <a:gd name="connsiteY19" fmla="*/ 1612238 h 3198092"/>
              <a:gd name="connsiteX20" fmla="*/ 3092115 w 4523873"/>
              <a:gd name="connsiteY20" fmla="*/ 1395669 h 3198092"/>
              <a:gd name="connsiteX21" fmla="*/ 3248526 w 4523873"/>
              <a:gd name="connsiteY21" fmla="*/ 1973185 h 3198092"/>
              <a:gd name="connsiteX22" fmla="*/ 3212431 w 4523873"/>
              <a:gd name="connsiteY22" fmla="*/ 2141627 h 3198092"/>
              <a:gd name="connsiteX23" fmla="*/ 3320715 w 4523873"/>
              <a:gd name="connsiteY23" fmla="*/ 2478511 h 3198092"/>
              <a:gd name="connsiteX24" fmla="*/ 3657600 w 4523873"/>
              <a:gd name="connsiteY24" fmla="*/ 3128217 h 3198092"/>
              <a:gd name="connsiteX25" fmla="*/ 3922294 w 4523873"/>
              <a:gd name="connsiteY25" fmla="*/ 3104153 h 3198092"/>
              <a:gd name="connsiteX26" fmla="*/ 4030578 w 4523873"/>
              <a:gd name="connsiteY26" fmla="*/ 2454448 h 3198092"/>
              <a:gd name="connsiteX27" fmla="*/ 4006515 w 4523873"/>
              <a:gd name="connsiteY27" fmla="*/ 2177722 h 3198092"/>
              <a:gd name="connsiteX28" fmla="*/ 4126831 w 4523873"/>
              <a:gd name="connsiteY28" fmla="*/ 1708490 h 3198092"/>
              <a:gd name="connsiteX29" fmla="*/ 4199021 w 4523873"/>
              <a:gd name="connsiteY29" fmla="*/ 1455827 h 3198092"/>
              <a:gd name="connsiteX30" fmla="*/ 4211052 w 4523873"/>
              <a:gd name="connsiteY30" fmla="*/ 1227227 h 3198092"/>
              <a:gd name="connsiteX31" fmla="*/ 4199021 w 4523873"/>
              <a:gd name="connsiteY31" fmla="*/ 950501 h 3198092"/>
              <a:gd name="connsiteX32" fmla="*/ 4199021 w 4523873"/>
              <a:gd name="connsiteY32" fmla="*/ 890343 h 3198092"/>
              <a:gd name="connsiteX33" fmla="*/ 4186989 w 4523873"/>
              <a:gd name="connsiteY33" fmla="*/ 709869 h 3198092"/>
              <a:gd name="connsiteX34" fmla="*/ 4391526 w 4523873"/>
              <a:gd name="connsiteY34" fmla="*/ 433143 h 3198092"/>
              <a:gd name="connsiteX35" fmla="*/ 4415589 w 4523873"/>
              <a:gd name="connsiteY35" fmla="*/ 1034722 h 3198092"/>
              <a:gd name="connsiteX36" fmla="*/ 4331368 w 4523873"/>
              <a:gd name="connsiteY36" fmla="*/ 1311448 h 3198092"/>
              <a:gd name="connsiteX37" fmla="*/ 4343400 w 4523873"/>
              <a:gd name="connsiteY37" fmla="*/ 1419732 h 3198092"/>
              <a:gd name="connsiteX38" fmla="*/ 4427621 w 4523873"/>
              <a:gd name="connsiteY38" fmla="*/ 1768648 h 3198092"/>
              <a:gd name="connsiteX39" fmla="*/ 4427621 w 4523873"/>
              <a:gd name="connsiteY39" fmla="*/ 2033343 h 3198092"/>
              <a:gd name="connsiteX40" fmla="*/ 4499810 w 4523873"/>
              <a:gd name="connsiteY40" fmla="*/ 2261943 h 3198092"/>
              <a:gd name="connsiteX41" fmla="*/ 4511842 w 4523873"/>
              <a:gd name="connsiteY41" fmla="*/ 2310069 h 3198092"/>
              <a:gd name="connsiteX42" fmla="*/ 4523873 w 4523873"/>
              <a:gd name="connsiteY42" fmla="*/ 2310069 h 31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23873" h="3198092">
                <a:moveTo>
                  <a:pt x="0" y="2057406"/>
                </a:moveTo>
                <a:cubicBezTo>
                  <a:pt x="84221" y="1589177"/>
                  <a:pt x="168442" y="1120948"/>
                  <a:pt x="228600" y="1022690"/>
                </a:cubicBezTo>
                <a:cubicBezTo>
                  <a:pt x="288758" y="924432"/>
                  <a:pt x="318837" y="1423743"/>
                  <a:pt x="360947" y="1467859"/>
                </a:cubicBezTo>
                <a:cubicBezTo>
                  <a:pt x="403057" y="1511975"/>
                  <a:pt x="437147" y="1421738"/>
                  <a:pt x="481263" y="1287385"/>
                </a:cubicBezTo>
                <a:cubicBezTo>
                  <a:pt x="525379" y="1153032"/>
                  <a:pt x="579521" y="876306"/>
                  <a:pt x="625642" y="661743"/>
                </a:cubicBezTo>
                <a:cubicBezTo>
                  <a:pt x="671763" y="447180"/>
                  <a:pt x="711868" y="2011"/>
                  <a:pt x="757989" y="6"/>
                </a:cubicBezTo>
                <a:cubicBezTo>
                  <a:pt x="804110" y="-1999"/>
                  <a:pt x="892342" y="447180"/>
                  <a:pt x="902368" y="649711"/>
                </a:cubicBezTo>
                <a:cubicBezTo>
                  <a:pt x="912394" y="852242"/>
                  <a:pt x="824163" y="1046753"/>
                  <a:pt x="818147" y="1215195"/>
                </a:cubicBezTo>
                <a:cubicBezTo>
                  <a:pt x="812131" y="1383637"/>
                  <a:pt x="834189" y="1528016"/>
                  <a:pt x="866273" y="1660364"/>
                </a:cubicBezTo>
                <a:cubicBezTo>
                  <a:pt x="898357" y="1792712"/>
                  <a:pt x="984584" y="1888964"/>
                  <a:pt x="1010652" y="2009280"/>
                </a:cubicBezTo>
                <a:cubicBezTo>
                  <a:pt x="1036721" y="2129596"/>
                  <a:pt x="976563" y="2253922"/>
                  <a:pt x="1022684" y="2382259"/>
                </a:cubicBezTo>
                <a:cubicBezTo>
                  <a:pt x="1068805" y="2510596"/>
                  <a:pt x="1181099" y="2777296"/>
                  <a:pt x="1287378" y="2779301"/>
                </a:cubicBezTo>
                <a:cubicBezTo>
                  <a:pt x="1393657" y="2781306"/>
                  <a:pt x="1586162" y="2500569"/>
                  <a:pt x="1660357" y="2394290"/>
                </a:cubicBezTo>
                <a:cubicBezTo>
                  <a:pt x="1734552" y="2288011"/>
                  <a:pt x="1696452" y="2223843"/>
                  <a:pt x="1732547" y="2141627"/>
                </a:cubicBezTo>
                <a:cubicBezTo>
                  <a:pt x="1768642" y="2059411"/>
                  <a:pt x="1818773" y="1935084"/>
                  <a:pt x="1876926" y="1900995"/>
                </a:cubicBezTo>
                <a:cubicBezTo>
                  <a:pt x="1935079" y="1866905"/>
                  <a:pt x="1991226" y="1876932"/>
                  <a:pt x="2081463" y="1937090"/>
                </a:cubicBezTo>
                <a:cubicBezTo>
                  <a:pt x="2171700" y="1997248"/>
                  <a:pt x="2324100" y="2249911"/>
                  <a:pt x="2418347" y="2261943"/>
                </a:cubicBezTo>
                <a:cubicBezTo>
                  <a:pt x="2512594" y="2273975"/>
                  <a:pt x="2594810" y="2079464"/>
                  <a:pt x="2646947" y="2009280"/>
                </a:cubicBezTo>
                <a:cubicBezTo>
                  <a:pt x="2699084" y="1939096"/>
                  <a:pt x="2707105" y="1907012"/>
                  <a:pt x="2731168" y="1840838"/>
                </a:cubicBezTo>
                <a:cubicBezTo>
                  <a:pt x="2755231" y="1774664"/>
                  <a:pt x="2731168" y="1686433"/>
                  <a:pt x="2791326" y="1612238"/>
                </a:cubicBezTo>
                <a:cubicBezTo>
                  <a:pt x="2851484" y="1538043"/>
                  <a:pt x="3015915" y="1335511"/>
                  <a:pt x="3092115" y="1395669"/>
                </a:cubicBezTo>
                <a:cubicBezTo>
                  <a:pt x="3168315" y="1455827"/>
                  <a:pt x="3228473" y="1848859"/>
                  <a:pt x="3248526" y="1973185"/>
                </a:cubicBezTo>
                <a:cubicBezTo>
                  <a:pt x="3268579" y="2097511"/>
                  <a:pt x="3200400" y="2057406"/>
                  <a:pt x="3212431" y="2141627"/>
                </a:cubicBezTo>
                <a:cubicBezTo>
                  <a:pt x="3224463" y="2225848"/>
                  <a:pt x="3246520" y="2314079"/>
                  <a:pt x="3320715" y="2478511"/>
                </a:cubicBezTo>
                <a:cubicBezTo>
                  <a:pt x="3394910" y="2642943"/>
                  <a:pt x="3557337" y="3023943"/>
                  <a:pt x="3657600" y="3128217"/>
                </a:cubicBezTo>
                <a:cubicBezTo>
                  <a:pt x="3757863" y="3232491"/>
                  <a:pt x="3860131" y="3216448"/>
                  <a:pt x="3922294" y="3104153"/>
                </a:cubicBezTo>
                <a:cubicBezTo>
                  <a:pt x="3984457" y="2991858"/>
                  <a:pt x="4016541" y="2608853"/>
                  <a:pt x="4030578" y="2454448"/>
                </a:cubicBezTo>
                <a:cubicBezTo>
                  <a:pt x="4044615" y="2300043"/>
                  <a:pt x="3990473" y="2302048"/>
                  <a:pt x="4006515" y="2177722"/>
                </a:cubicBezTo>
                <a:cubicBezTo>
                  <a:pt x="4022557" y="2053396"/>
                  <a:pt x="4094747" y="1828806"/>
                  <a:pt x="4126831" y="1708490"/>
                </a:cubicBezTo>
                <a:cubicBezTo>
                  <a:pt x="4158915" y="1588174"/>
                  <a:pt x="4184984" y="1536037"/>
                  <a:pt x="4199021" y="1455827"/>
                </a:cubicBezTo>
                <a:cubicBezTo>
                  <a:pt x="4213058" y="1375617"/>
                  <a:pt x="4211052" y="1311448"/>
                  <a:pt x="4211052" y="1227227"/>
                </a:cubicBezTo>
                <a:cubicBezTo>
                  <a:pt x="4211052" y="1143006"/>
                  <a:pt x="4201026" y="1006648"/>
                  <a:pt x="4199021" y="950501"/>
                </a:cubicBezTo>
                <a:cubicBezTo>
                  <a:pt x="4197016" y="894354"/>
                  <a:pt x="4201026" y="930448"/>
                  <a:pt x="4199021" y="890343"/>
                </a:cubicBezTo>
                <a:cubicBezTo>
                  <a:pt x="4197016" y="850238"/>
                  <a:pt x="4154905" y="786069"/>
                  <a:pt x="4186989" y="709869"/>
                </a:cubicBezTo>
                <a:cubicBezTo>
                  <a:pt x="4219073" y="633669"/>
                  <a:pt x="4353426" y="379001"/>
                  <a:pt x="4391526" y="433143"/>
                </a:cubicBezTo>
                <a:cubicBezTo>
                  <a:pt x="4429626" y="487285"/>
                  <a:pt x="4425615" y="888338"/>
                  <a:pt x="4415589" y="1034722"/>
                </a:cubicBezTo>
                <a:cubicBezTo>
                  <a:pt x="4405563" y="1181106"/>
                  <a:pt x="4343400" y="1247280"/>
                  <a:pt x="4331368" y="1311448"/>
                </a:cubicBezTo>
                <a:cubicBezTo>
                  <a:pt x="4319336" y="1375616"/>
                  <a:pt x="4327358" y="1343532"/>
                  <a:pt x="4343400" y="1419732"/>
                </a:cubicBezTo>
                <a:cubicBezTo>
                  <a:pt x="4359442" y="1495932"/>
                  <a:pt x="4413584" y="1666379"/>
                  <a:pt x="4427621" y="1768648"/>
                </a:cubicBezTo>
                <a:cubicBezTo>
                  <a:pt x="4441658" y="1870917"/>
                  <a:pt x="4415590" y="1951127"/>
                  <a:pt x="4427621" y="2033343"/>
                </a:cubicBezTo>
                <a:cubicBezTo>
                  <a:pt x="4439653" y="2115559"/>
                  <a:pt x="4485773" y="2215822"/>
                  <a:pt x="4499810" y="2261943"/>
                </a:cubicBezTo>
                <a:cubicBezTo>
                  <a:pt x="4513847" y="2308064"/>
                  <a:pt x="4507832" y="2302048"/>
                  <a:pt x="4511842" y="2310069"/>
                </a:cubicBezTo>
                <a:cubicBezTo>
                  <a:pt x="4515853" y="2318090"/>
                  <a:pt x="4519863" y="2314079"/>
                  <a:pt x="4523873" y="2310069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3" y="2855958"/>
                <a:ext cx="4120167" cy="707886"/>
              </a:xfrm>
              <a:prstGeom prst="rect">
                <a:avLst/>
              </a:prstGeom>
              <a:blipFill rotWithShape="0"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018446" y="3981533"/>
            <a:ext cx="216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 to Optimizer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0602993" y="3596000"/>
            <a:ext cx="263047" cy="39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Similarly </a:t>
                </a:r>
                <a:r>
                  <a:rPr lang="en-US" dirty="0" err="1" smtClean="0"/>
                  <a:t>grap-ifying</a:t>
                </a:r>
                <a:r>
                  <a:rPr lang="en-US" dirty="0" smtClean="0"/>
                  <a:t> Sideband Drives?</a:t>
                </a:r>
              </a:p>
              <a:p>
                <a:r>
                  <a:rPr lang="en-US" dirty="0" smtClean="0"/>
                  <a:t>Sending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to the optimizer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05" y="5707329"/>
                <a:ext cx="2968669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848" t="-2538" r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489" y="1601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Achieving Conditional Displacements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6" y="1524134"/>
            <a:ext cx="4848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41" y="3593735"/>
            <a:ext cx="893445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489" y="5756609"/>
            <a:ext cx="2781553" cy="701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87" y="5730514"/>
            <a:ext cx="2027412" cy="775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b="0" dirty="0" smtClean="0"/>
                  <a:t>α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26" y="5713997"/>
                <a:ext cx="135338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559" t="-25490" r="-90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4844713" y="6118108"/>
            <a:ext cx="2213811" cy="13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44490" y="1566844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Starting Point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489" y="2535470"/>
            <a:ext cx="93743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frame transformations</a:t>
            </a:r>
            <a:r>
              <a:rPr lang="en-US" sz="2400" dirty="0"/>
              <a:t>, our objective is to </a:t>
            </a:r>
            <a:r>
              <a:rPr lang="en-US" sz="2400" b="1" dirty="0"/>
              <a:t>isolate</a:t>
            </a:r>
            <a:r>
              <a:rPr lang="en-US" sz="2400" dirty="0"/>
              <a:t> the following term from the ac-Stark Shift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4489" y="4541607"/>
            <a:ext cx="8934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here </a:t>
            </a:r>
            <a:r>
              <a:rPr lang="en-US" sz="2400" dirty="0"/>
              <a:t>α</a:t>
            </a:r>
            <a:r>
              <a:rPr lang="en-US" sz="2400" dirty="0" smtClean="0"/>
              <a:t> is </a:t>
            </a:r>
            <a:r>
              <a:rPr lang="en-US" sz="2400" dirty="0"/>
              <a:t>the displacement of the cavity mode</a:t>
            </a:r>
            <a:r>
              <a:rPr lang="en-US" sz="2400" dirty="0" smtClean="0"/>
              <a:t>. With </a:t>
            </a:r>
            <a:r>
              <a:rPr lang="en-US" sz="2400" dirty="0"/>
              <a:t>such a term</a:t>
            </a:r>
            <a:r>
              <a:rPr lang="en-US" sz="2400" dirty="0" smtClean="0"/>
              <a:t>, we </a:t>
            </a:r>
            <a:r>
              <a:rPr lang="en-US" sz="2400" dirty="0"/>
              <a:t>can realize a conditional displacement as follows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</a:t>
            </a:r>
            <a:r>
              <a:rPr lang="en-US" dirty="0" smtClean="0"/>
              <a:t>Grape Results</a:t>
            </a:r>
            <a:endParaRPr lang="en-US" dirty="0"/>
          </a:p>
        </p:txBody>
      </p:sp>
      <p:pic>
        <p:nvPicPr>
          <p:cNvPr id="2050" name="Picture 2" descr="Chart, histo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71" y="1641081"/>
            <a:ext cx="8543257" cy="471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Conditional Displacement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fast, high fidelity alternative to SNAP</a:t>
                </a:r>
              </a:p>
              <a:p>
                <a:r>
                  <a:rPr lang="en-US" dirty="0" smtClean="0"/>
                  <a:t>3 ways to realize CD gates: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smtClean="0"/>
                  <a:t>Sideband Drives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smtClean="0"/>
                  <a:t>Echoed CD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smtClean="0"/>
                  <a:t>Circle GRAPE</a:t>
                </a:r>
              </a:p>
              <a:p>
                <a:r>
                  <a:rPr lang="en-US" dirty="0" smtClean="0"/>
                  <a:t>Challenges</a:t>
                </a:r>
              </a:p>
              <a:p>
                <a:pPr lvl="1"/>
                <a:r>
                  <a:rPr lang="en-US" dirty="0" smtClean="0"/>
                  <a:t>Cavity Dephasing Error</a:t>
                </a:r>
              </a:p>
              <a:p>
                <a:pPr lvl="1"/>
                <a:r>
                  <a:rPr lang="en-US" dirty="0" smtClean="0"/>
                  <a:t>Modeling Cavity Errors (Decay operators change in Dispersive Frame)</a:t>
                </a:r>
              </a:p>
              <a:p>
                <a:pPr lvl="1"/>
                <a:r>
                  <a:rPr lang="en-US" dirty="0" smtClean="0"/>
                  <a:t>Optimizing Layer Count (ECD too slow compared to Circle GRAPE)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32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4" y="1399423"/>
            <a:ext cx="10226319" cy="51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2" y="0"/>
            <a:ext cx="9058275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52" y="2298700"/>
            <a:ext cx="8905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13" y="1503948"/>
            <a:ext cx="91821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9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35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909637"/>
            <a:ext cx="87725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50486" y="1878685"/>
            <a:ext cx="3236496" cy="1465689"/>
            <a:chOff x="7267073" y="2373855"/>
            <a:chExt cx="3236496" cy="1465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267073" y="2373855"/>
                  <a:ext cx="1419727" cy="57607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𝜒𝛼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073" y="2373855"/>
                  <a:ext cx="1419727" cy="576072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8686800" y="2373855"/>
                  <a:ext cx="1600200" cy="59122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00" y="2373855"/>
                  <a:ext cx="1600200" cy="591226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96751" y="3470212"/>
              <a:ext cx="1419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Force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91337" y="3451238"/>
              <a:ext cx="161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Displacement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4550" y="3004270"/>
                  <a:ext cx="994118" cy="4144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∗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550" y="3004270"/>
                  <a:ext cx="994118" cy="41440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316" y="3406931"/>
            <a:ext cx="2639149" cy="28446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31570" y="6417340"/>
            <a:ext cx="7277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100" i="1" dirty="0">
                <a:latin typeface="EB Garamond"/>
              </a:rPr>
              <a:t>A. </a:t>
            </a:r>
            <a:r>
              <a:rPr lang="en-US" sz="1100" i="1" dirty="0" err="1" smtClean="0">
                <a:latin typeface="EB Garamond"/>
              </a:rPr>
              <a:t>Eickbusch</a:t>
            </a:r>
            <a:r>
              <a:rPr lang="en-US" sz="1100" i="1" dirty="0" smtClean="0">
                <a:latin typeface="EB Garamond"/>
              </a:rPr>
              <a:t>, </a:t>
            </a:r>
            <a:r>
              <a:rPr lang="en-US" sz="1100" i="1" dirty="0">
                <a:latin typeface="EB Garamond"/>
              </a:rPr>
              <a:t>..., R. </a:t>
            </a:r>
            <a:r>
              <a:rPr lang="en-US" sz="1100" i="1" dirty="0" err="1">
                <a:latin typeface="EB Garamond"/>
              </a:rPr>
              <a:t>Schoelkopf</a:t>
            </a:r>
            <a:r>
              <a:rPr lang="en-US" sz="1100" i="1" dirty="0">
                <a:latin typeface="EB Garamond"/>
              </a:rPr>
              <a:t>, M. </a:t>
            </a:r>
            <a:r>
              <a:rPr lang="en-US" sz="1100" i="1" dirty="0" err="1" smtClean="0">
                <a:latin typeface="EB Garamond"/>
              </a:rPr>
              <a:t>Devoret</a:t>
            </a:r>
            <a:r>
              <a:rPr lang="en-US" sz="1100" i="1" dirty="0" smtClean="0">
                <a:latin typeface="EB Garamond"/>
              </a:rPr>
              <a:t>. </a:t>
            </a:r>
            <a:r>
              <a:rPr lang="en-US" sz="1100" i="1" dirty="0" err="1"/>
              <a:t>A</a:t>
            </a:r>
            <a:r>
              <a:rPr lang="en-US" sz="1100" i="1" dirty="0" err="1" smtClean="0"/>
              <a:t>rXiv</a:t>
            </a:r>
            <a:r>
              <a:rPr lang="en-US" sz="1100" i="1" dirty="0" smtClean="0"/>
              <a:t> </a:t>
            </a:r>
            <a:r>
              <a:rPr lang="en-US" sz="1100" i="1" dirty="0"/>
              <a:t>preprint </a:t>
            </a:r>
            <a:r>
              <a:rPr lang="en-US" sz="1100" i="1" dirty="0" smtClean="0"/>
              <a:t>arXiv:2111.06414 (2021)</a:t>
            </a:r>
            <a:endParaRPr lang="en-US" sz="1100" i="1" dirty="0">
              <a:latin typeface="Noto Sans Symbol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Displacements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232778"/>
            <a:ext cx="10515600" cy="1325563"/>
          </a:xfrm>
        </p:spPr>
        <p:txBody>
          <a:bodyPr/>
          <a:lstStyle/>
          <a:p>
            <a:r>
              <a:rPr lang="en-US" dirty="0" smtClean="0"/>
              <a:t>Dealing with Unwanted Terms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05" y="3134820"/>
            <a:ext cx="4562475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Rotating Frames of oscillator and the qubit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Displacement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which renders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594472"/>
                <a:ext cx="9621253" cy="1666931"/>
              </a:xfrm>
              <a:prstGeom prst="rect">
                <a:avLst/>
              </a:prstGeom>
              <a:blipFill rotWithShape="0">
                <a:blip r:embed="rId3"/>
                <a:stretch>
                  <a:fillRect l="-1013" t="-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Cancel terms linear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such as the oscillator drive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,  </a:t>
                </a:r>
                <a:r>
                  <a:rPr lang="en-US" sz="2400" dirty="0"/>
                  <a:t>by picking the appropriate time dependent displacement frame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05" y="4370447"/>
                <a:ext cx="9861884" cy="862608"/>
              </a:xfrm>
              <a:prstGeom prst="rect">
                <a:avLst/>
              </a:prstGeom>
              <a:blipFill rotWithShape="0">
                <a:blip r:embed="rId4"/>
                <a:stretch>
                  <a:fillRect l="-927" t="-5674" r="-803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5232" y="5703868"/>
                <a:ext cx="6436894" cy="461665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 smtClean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32" y="5703868"/>
                <a:ext cx="643689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586"/>
            <a:ext cx="10515600" cy="1325563"/>
          </a:xfrm>
        </p:spPr>
        <p:txBody>
          <a:bodyPr/>
          <a:lstStyle/>
          <a:p>
            <a:r>
              <a:rPr lang="en-US" dirty="0" smtClean="0"/>
              <a:t>Implication: Disp. Frame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Lab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Large Displacement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≈900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Intractable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79494"/>
                <a:ext cx="4503821" cy="2146384"/>
              </a:xfrm>
              <a:blipFill rotWithShape="0">
                <a:blip r:embed="rId2"/>
                <a:stretch>
                  <a:fillRect l="-2575" t="-5666" b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/>
                  <a:t>Displaced Frame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Size  of Conditional Displacement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|≤ 5)</m:t>
                    </m:r>
                  </m:oMath>
                </a14:m>
                <a:endParaRPr lang="en-US" dirty="0" smtClean="0"/>
              </a:p>
              <a:p>
                <a:pPr>
                  <a:buFontTx/>
                  <a:buChar char="-"/>
                </a:pPr>
                <a:r>
                  <a:rPr lang="en-US" dirty="0" smtClean="0"/>
                  <a:t>Number of photons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 smtClean="0"/>
                  <a:t>Tractable simulations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27" y="4379494"/>
                <a:ext cx="4503821" cy="2146384"/>
              </a:xfrm>
              <a:prstGeom prst="rect">
                <a:avLst/>
              </a:prstGeom>
              <a:blipFill rotWithShape="0">
                <a:blip r:embed="rId3"/>
                <a:stretch>
                  <a:fillRect l="-2165" t="-6516" b="-5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508102" y="1731076"/>
            <a:ext cx="3799812" cy="2026435"/>
            <a:chOff x="1758778" y="1619132"/>
            <a:chExt cx="3799812" cy="202643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8778" y="2782427"/>
              <a:ext cx="30418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37" y="2675823"/>
                  <a:ext cx="6516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11" t="-2174" r="-1215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66338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57" t="-2222" r="-119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281324" y="2425132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06207" y="3095099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2105754"/>
                  <a:ext cx="35503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138" t="-2222" r="-241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083" y="3100608"/>
                  <a:ext cx="32887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7463590" y="1731076"/>
            <a:ext cx="3041821" cy="2026435"/>
            <a:chOff x="1758778" y="1619132"/>
            <a:chExt cx="3041821" cy="202643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22885" y="1919287"/>
              <a:ext cx="0" cy="17262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8778" y="2766677"/>
              <a:ext cx="1740568" cy="157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035" y="2605907"/>
                  <a:ext cx="117256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88" t="-2222" r="-729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23" y="1619132"/>
                  <a:ext cx="123559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433" t="-2222" r="-640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25647" y="2425466"/>
              <a:ext cx="204536" cy="129213"/>
            </a:xfrm>
            <a:prstGeom prst="ellipse">
              <a:avLst/>
            </a:prstGeom>
            <a:solidFill>
              <a:schemeClr val="accent1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25647" y="2952822"/>
              <a:ext cx="204536" cy="129213"/>
            </a:xfrm>
            <a:prstGeom prst="ellipse">
              <a:avLst/>
            </a:prstGeom>
            <a:solidFill>
              <a:schemeClr val="accent6"/>
            </a:solidFill>
            <a:effectLst>
              <a:glow rad="228600">
                <a:schemeClr val="accent6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92" y="2194727"/>
                  <a:ext cx="35503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4138" t="-2174" r="-241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673" y="3056609"/>
                  <a:ext cx="32887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74" t="-2222" r="-2592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68" y="2839681"/>
                <a:ext cx="29809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245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4157799" y="2850576"/>
            <a:ext cx="0" cy="91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Unwanted Terms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51"/>
            <a:ext cx="9617242" cy="101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displaced frame</a:t>
            </a:r>
            <a:r>
              <a:rPr lang="en-US" sz="2400" dirty="0"/>
              <a:t> transformation, however, divides the </a:t>
            </a:r>
            <a:r>
              <a:rPr lang="en-US" sz="2400" b="1" dirty="0"/>
              <a:t>initial ac-Stark shift</a:t>
            </a:r>
            <a:r>
              <a:rPr lang="en-US" sz="2400" dirty="0"/>
              <a:t> term into the following 3 terms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58" y="2440932"/>
            <a:ext cx="6105525" cy="1990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6695" y="4586009"/>
            <a:ext cx="417094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Sideband Drives 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Make </a:t>
            </a:r>
            <a:r>
              <a:rPr lang="en-US" sz="2000" dirty="0"/>
              <a:t>terms </a:t>
            </a:r>
            <a:r>
              <a:rPr lang="en-US" sz="2000" b="1" dirty="0"/>
              <a:t>oscillate at different </a:t>
            </a:r>
            <a:r>
              <a:rPr lang="en-US" sz="2000" dirty="0"/>
              <a:t>frequencies 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Invoke </a:t>
            </a:r>
            <a:r>
              <a:rPr lang="en-US" sz="2000" dirty="0"/>
              <a:t>RWA in a frame where only desired term is stationary </a:t>
            </a: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Echoed Cond. Displacements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Terms </a:t>
                </a:r>
                <a:r>
                  <a:rPr lang="en-US" sz="2000" dirty="0"/>
                  <a:t>have different no. of α’s but only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Clever </a:t>
                </a:r>
                <a:r>
                  <a:rPr lang="en-US" sz="2000" b="1" dirty="0"/>
                  <a:t>flipping of α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000" dirty="0"/>
                  <a:t> can echo out unwanted terms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62" y="4586009"/>
                <a:ext cx="4195012" cy="1692771"/>
              </a:xfrm>
              <a:prstGeom prst="rect">
                <a:avLst/>
              </a:prstGeom>
              <a:blipFill rotWithShape="0">
                <a:blip r:embed="rId3"/>
                <a:stretch>
                  <a:fillRect l="-2177" t="-2878" b="-5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7" y="355254"/>
            <a:ext cx="10515600" cy="1325563"/>
          </a:xfrm>
        </p:spPr>
        <p:txBody>
          <a:bodyPr/>
          <a:lstStyle/>
          <a:p>
            <a:r>
              <a:rPr lang="en-US" dirty="0" smtClean="0"/>
              <a:t>Sideband Drives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oscillatory,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797" y="1825625"/>
                <a:ext cx="5442284" cy="720997"/>
              </a:xfrm>
              <a:blipFill rotWithShape="0">
                <a:blip r:embed="rId2"/>
                <a:stretch>
                  <a:fillRect l="-2240" t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12" y="172925"/>
            <a:ext cx="2773106" cy="209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348" y="2269623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https://arxiv.org/pdf/1608.06652.pdf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972148" y="2994545"/>
            <a:ext cx="4559754" cy="1451643"/>
            <a:chOff x="7255042" y="365125"/>
            <a:chExt cx="4559754" cy="1451643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255042" y="1227240"/>
              <a:ext cx="3296653" cy="24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110007" y="365125"/>
              <a:ext cx="0" cy="14516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369970" y="1228223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26479" y="833315"/>
              <a:ext cx="2143000" cy="764240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7922115" y="1178869"/>
              <a:ext cx="92256" cy="2835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43" y="1356392"/>
                  <a:ext cx="6858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1086" y="638568"/>
                  <a:ext cx="245371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888570" y="4759451"/>
            <a:ext cx="5190575" cy="1676942"/>
            <a:chOff x="2818307" y="1994550"/>
            <a:chExt cx="7632592" cy="2323246"/>
          </a:xfrm>
        </p:grpSpPr>
        <p:grpSp>
          <p:nvGrpSpPr>
            <p:cNvPr id="15" name="Group 14"/>
            <p:cNvGrpSpPr/>
            <p:nvPr/>
          </p:nvGrpSpPr>
          <p:grpSpPr>
            <a:xfrm>
              <a:off x="2818307" y="1994550"/>
              <a:ext cx="7632592" cy="2323246"/>
              <a:chOff x="7255042" y="365125"/>
              <a:chExt cx="4479282" cy="145164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255042" y="1227240"/>
                <a:ext cx="3296653" cy="24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110007" y="365125"/>
                <a:ext cx="0" cy="14516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369970" y="1228223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t</a:t>
                </a:r>
                <a:endParaRPr lang="en-US" b="1" i="1" dirty="0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7826479" y="833315"/>
                <a:ext cx="2143000" cy="764240"/>
              </a:xfrm>
              <a:custGeom>
                <a:avLst/>
                <a:gdLst>
                  <a:gd name="connsiteX0" fmla="*/ 0 w 7748336"/>
                  <a:gd name="connsiteY0" fmla="*/ 890363 h 1828830"/>
                  <a:gd name="connsiteX1" fmla="*/ 938463 w 7748336"/>
                  <a:gd name="connsiteY1" fmla="*/ 26 h 1828830"/>
                  <a:gd name="connsiteX2" fmla="*/ 1840831 w 7748336"/>
                  <a:gd name="connsiteY2" fmla="*/ 914426 h 1828830"/>
                  <a:gd name="connsiteX3" fmla="*/ 2731168 w 7748336"/>
                  <a:gd name="connsiteY3" fmla="*/ 1816795 h 1828830"/>
                  <a:gd name="connsiteX4" fmla="*/ 3669631 w 7748336"/>
                  <a:gd name="connsiteY4" fmla="*/ 902395 h 1828830"/>
                  <a:gd name="connsiteX5" fmla="*/ 4572000 w 7748336"/>
                  <a:gd name="connsiteY5" fmla="*/ 26 h 1828830"/>
                  <a:gd name="connsiteX6" fmla="*/ 5486400 w 7748336"/>
                  <a:gd name="connsiteY6" fmla="*/ 902395 h 1828830"/>
                  <a:gd name="connsiteX7" fmla="*/ 6388768 w 7748336"/>
                  <a:gd name="connsiteY7" fmla="*/ 1828826 h 1828830"/>
                  <a:gd name="connsiteX8" fmla="*/ 7339263 w 7748336"/>
                  <a:gd name="connsiteY8" fmla="*/ 890363 h 1828830"/>
                  <a:gd name="connsiteX9" fmla="*/ 7748336 w 7748336"/>
                  <a:gd name="connsiteY9" fmla="*/ 397068 h 182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48336" h="1828830">
                    <a:moveTo>
                      <a:pt x="0" y="890363"/>
                    </a:moveTo>
                    <a:cubicBezTo>
                      <a:pt x="315829" y="443189"/>
                      <a:pt x="631658" y="-3984"/>
                      <a:pt x="938463" y="26"/>
                    </a:cubicBezTo>
                    <a:cubicBezTo>
                      <a:pt x="1245268" y="4036"/>
                      <a:pt x="1840831" y="914426"/>
                      <a:pt x="1840831" y="914426"/>
                    </a:cubicBezTo>
                    <a:cubicBezTo>
                      <a:pt x="2139615" y="1217221"/>
                      <a:pt x="2426368" y="1818800"/>
                      <a:pt x="2731168" y="1816795"/>
                    </a:cubicBezTo>
                    <a:cubicBezTo>
                      <a:pt x="3035968" y="1814790"/>
                      <a:pt x="3362826" y="1205190"/>
                      <a:pt x="3669631" y="902395"/>
                    </a:cubicBezTo>
                    <a:cubicBezTo>
                      <a:pt x="3976436" y="599600"/>
                      <a:pt x="4269205" y="26"/>
                      <a:pt x="4572000" y="26"/>
                    </a:cubicBezTo>
                    <a:cubicBezTo>
                      <a:pt x="4874795" y="26"/>
                      <a:pt x="5183605" y="597595"/>
                      <a:pt x="5486400" y="902395"/>
                    </a:cubicBezTo>
                    <a:cubicBezTo>
                      <a:pt x="5789195" y="1207195"/>
                      <a:pt x="6079958" y="1830831"/>
                      <a:pt x="6388768" y="1828826"/>
                    </a:cubicBezTo>
                    <a:cubicBezTo>
                      <a:pt x="6697578" y="1826821"/>
                      <a:pt x="7112668" y="1128989"/>
                      <a:pt x="7339263" y="890363"/>
                    </a:cubicBezTo>
                    <a:cubicBezTo>
                      <a:pt x="7565858" y="651737"/>
                      <a:pt x="7589920" y="579547"/>
                      <a:pt x="7748336" y="397068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67" y="1375077"/>
                    <a:ext cx="685800" cy="23077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6154" b="-568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52" y="476280"/>
                    <a:ext cx="2295572" cy="31971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Freeform 15"/>
            <p:cNvSpPr/>
            <p:nvPr/>
          </p:nvSpPr>
          <p:spPr>
            <a:xfrm>
              <a:off x="4274880" y="2393020"/>
              <a:ext cx="3651622" cy="1223109"/>
            </a:xfrm>
            <a:custGeom>
              <a:avLst/>
              <a:gdLst>
                <a:gd name="connsiteX0" fmla="*/ 0 w 7748336"/>
                <a:gd name="connsiteY0" fmla="*/ 890363 h 1828830"/>
                <a:gd name="connsiteX1" fmla="*/ 938463 w 7748336"/>
                <a:gd name="connsiteY1" fmla="*/ 26 h 1828830"/>
                <a:gd name="connsiteX2" fmla="*/ 1840831 w 7748336"/>
                <a:gd name="connsiteY2" fmla="*/ 914426 h 1828830"/>
                <a:gd name="connsiteX3" fmla="*/ 2731168 w 7748336"/>
                <a:gd name="connsiteY3" fmla="*/ 1816795 h 1828830"/>
                <a:gd name="connsiteX4" fmla="*/ 3669631 w 7748336"/>
                <a:gd name="connsiteY4" fmla="*/ 902395 h 1828830"/>
                <a:gd name="connsiteX5" fmla="*/ 4572000 w 7748336"/>
                <a:gd name="connsiteY5" fmla="*/ 26 h 1828830"/>
                <a:gd name="connsiteX6" fmla="*/ 5486400 w 7748336"/>
                <a:gd name="connsiteY6" fmla="*/ 902395 h 1828830"/>
                <a:gd name="connsiteX7" fmla="*/ 6388768 w 7748336"/>
                <a:gd name="connsiteY7" fmla="*/ 1828826 h 1828830"/>
                <a:gd name="connsiteX8" fmla="*/ 7339263 w 7748336"/>
                <a:gd name="connsiteY8" fmla="*/ 890363 h 1828830"/>
                <a:gd name="connsiteX9" fmla="*/ 7748336 w 7748336"/>
                <a:gd name="connsiteY9" fmla="*/ 397068 h 182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48336" h="1828830">
                  <a:moveTo>
                    <a:pt x="0" y="890363"/>
                  </a:moveTo>
                  <a:cubicBezTo>
                    <a:pt x="315829" y="443189"/>
                    <a:pt x="631658" y="-3984"/>
                    <a:pt x="938463" y="26"/>
                  </a:cubicBezTo>
                  <a:cubicBezTo>
                    <a:pt x="1245268" y="4036"/>
                    <a:pt x="1840831" y="914426"/>
                    <a:pt x="1840831" y="914426"/>
                  </a:cubicBezTo>
                  <a:cubicBezTo>
                    <a:pt x="2139615" y="1217221"/>
                    <a:pt x="2426368" y="1818800"/>
                    <a:pt x="2731168" y="1816795"/>
                  </a:cubicBezTo>
                  <a:cubicBezTo>
                    <a:pt x="3035968" y="1814790"/>
                    <a:pt x="3362826" y="1205190"/>
                    <a:pt x="3669631" y="902395"/>
                  </a:cubicBezTo>
                  <a:cubicBezTo>
                    <a:pt x="3976436" y="599600"/>
                    <a:pt x="4269205" y="26"/>
                    <a:pt x="4572000" y="26"/>
                  </a:cubicBezTo>
                  <a:cubicBezTo>
                    <a:pt x="4874795" y="26"/>
                    <a:pt x="5183605" y="597595"/>
                    <a:pt x="5486400" y="902395"/>
                  </a:cubicBezTo>
                  <a:cubicBezTo>
                    <a:pt x="5789195" y="1207195"/>
                    <a:pt x="6079958" y="1830831"/>
                    <a:pt x="6388768" y="1828826"/>
                  </a:cubicBezTo>
                  <a:cubicBezTo>
                    <a:pt x="6697578" y="1826821"/>
                    <a:pt x="7112668" y="1128989"/>
                    <a:pt x="7339263" y="890363"/>
                  </a:cubicBezTo>
                  <a:cubicBezTo>
                    <a:pt x="7565858" y="651737"/>
                    <a:pt x="7589920" y="579547"/>
                    <a:pt x="7748336" y="39706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>
              <a:off x="3956698" y="3628095"/>
              <a:ext cx="222368" cy="3388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4271148" y="3643270"/>
              <a:ext cx="128314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3" idx="3"/>
            </p:cNvCxnSpPr>
            <p:nvPr/>
          </p:nvCxnSpPr>
          <p:spPr>
            <a:xfrm flipH="1">
              <a:off x="4271148" y="3958913"/>
              <a:ext cx="808014" cy="804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7" y="2664840"/>
                <a:ext cx="5556842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877" t="-1961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1" y="3275418"/>
                <a:ext cx="7055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10" r="-8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92" y="3262232"/>
                <a:ext cx="89652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0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3" y="3275418"/>
                <a:ext cx="10247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97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Frame Transformations: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200" dirty="0" smtClean="0"/>
                  <a:t>Rotating Frame of the qubit</a:t>
                </a:r>
                <a:endParaRPr lang="en-US" sz="2200" b="0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7" y="3809979"/>
                <a:ext cx="5922570" cy="1237092"/>
              </a:xfrm>
              <a:prstGeom prst="rect">
                <a:avLst/>
              </a:prstGeom>
              <a:blipFill rotWithShape="0">
                <a:blip r:embed="rId12"/>
                <a:stretch>
                  <a:fillRect l="-1852" t="-9852" b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733729" y="3104147"/>
            <a:ext cx="5334" cy="89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9999" y="4389779"/>
            <a:ext cx="21899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64" y="4152294"/>
                <a:ext cx="741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⊗(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87" y="5695499"/>
                <a:ext cx="4736810" cy="298928"/>
              </a:xfrm>
              <a:prstGeom prst="rect">
                <a:avLst/>
              </a:prstGeom>
              <a:blipFill rotWithShape="0">
                <a:blip r:embed="rId14"/>
                <a:stretch>
                  <a:fillRect l="-77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14" y="6192737"/>
                <a:ext cx="70557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348" r="-87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620" y="6170464"/>
                <a:ext cx="91095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35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75" y="4619683"/>
                <a:ext cx="741806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5331364" y="4599682"/>
            <a:ext cx="716717" cy="361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96183" y="4644609"/>
            <a:ext cx="651899" cy="3169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44309" y="6468944"/>
            <a:ext cx="7577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Shay </a:t>
            </a:r>
            <a:r>
              <a:rPr lang="en-US" sz="1600" i="1" dirty="0" err="1" smtClean="0"/>
              <a:t>Hacohen-Gourgy</a:t>
            </a:r>
            <a:r>
              <a:rPr lang="en-US" sz="1600" i="1" dirty="0" smtClean="0"/>
              <a:t>, …, Irfan Siddiqi. </a:t>
            </a:r>
            <a:r>
              <a:rPr lang="en-US" sz="1600" i="1" dirty="0"/>
              <a:t>Nature </a:t>
            </a:r>
            <a:r>
              <a:rPr lang="en-US" sz="1600" i="1" dirty="0" smtClean="0"/>
              <a:t>538-7626 (2016).</a:t>
            </a:r>
            <a:endParaRPr lang="en-US" sz="1600" i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Echoed</a:t>
            </a:r>
            <a:r>
              <a:rPr lang="en-US" dirty="0" smtClean="0"/>
              <a:t> Cond. Disp.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15840" y="4175319"/>
                <a:ext cx="1400896" cy="505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40" y="4175319"/>
                <a:ext cx="1400896" cy="50526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33172" y="4126701"/>
                <a:ext cx="1796838" cy="505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172" y="4126701"/>
                <a:ext cx="1796838" cy="50526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7300" y="4991036"/>
                <a:ext cx="3047052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91036"/>
                <a:ext cx="3047052" cy="5741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92541" y="4942418"/>
                <a:ext cx="3047052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41" y="4942418"/>
                <a:ext cx="3047052" cy="5741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269" y="5806752"/>
                <a:ext cx="143981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91" y="5758135"/>
                <a:ext cx="174599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78382" y="3726591"/>
            <a:ext cx="1676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completely </a:t>
            </a:r>
          </a:p>
          <a:p>
            <a:r>
              <a:rPr lang="en-US" dirty="0" smtClean="0"/>
              <a:t>echoed out !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536073" y="4319910"/>
            <a:ext cx="410314" cy="1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36100" y="1406540"/>
            <a:ext cx="6817131" cy="2212905"/>
            <a:chOff x="2736100" y="1406540"/>
            <a:chExt cx="6817131" cy="22129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50732" y="1542995"/>
              <a:ext cx="6105525" cy="20764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23284" y="1430405"/>
              <a:ext cx="389684" cy="1172764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2736100" y="2549473"/>
              <a:ext cx="6334788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096031" y="239655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t</a:t>
              </a:r>
              <a:endParaRPr lang="en-US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31" y="1414696"/>
                  <a:ext cx="66313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009" r="-1559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1408" y="1406540"/>
                  <a:ext cx="64735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604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Arrow 21"/>
          <p:cNvSpPr/>
          <p:nvPr/>
        </p:nvSpPr>
        <p:spPr>
          <a:xfrm>
            <a:off x="5823284" y="4991036"/>
            <a:ext cx="1143000" cy="443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57259" y="4568948"/>
            <a:ext cx="94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Echo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91408" y="6468579"/>
            <a:ext cx="72776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i="1" dirty="0">
                <a:latin typeface="EB Garamond"/>
              </a:rPr>
              <a:t>A. </a:t>
            </a:r>
            <a:r>
              <a:rPr lang="en-US" sz="1400" i="1" dirty="0" err="1" smtClean="0">
                <a:latin typeface="EB Garamond"/>
              </a:rPr>
              <a:t>Eickbusch</a:t>
            </a:r>
            <a:r>
              <a:rPr lang="en-US" sz="1400" i="1" dirty="0" smtClean="0">
                <a:latin typeface="EB Garamond"/>
              </a:rPr>
              <a:t>, </a:t>
            </a:r>
            <a:r>
              <a:rPr lang="en-US" sz="1400" i="1" dirty="0">
                <a:latin typeface="EB Garamond"/>
              </a:rPr>
              <a:t>..., R. </a:t>
            </a:r>
            <a:r>
              <a:rPr lang="en-US" sz="1400" i="1" dirty="0" err="1">
                <a:latin typeface="EB Garamond"/>
              </a:rPr>
              <a:t>Schoelkopf</a:t>
            </a:r>
            <a:r>
              <a:rPr lang="en-US" sz="1400" i="1" dirty="0">
                <a:latin typeface="EB Garamond"/>
              </a:rPr>
              <a:t>, M. </a:t>
            </a:r>
            <a:r>
              <a:rPr lang="en-US" sz="1400" i="1" dirty="0" err="1" smtClean="0">
                <a:latin typeface="EB Garamond"/>
              </a:rPr>
              <a:t>Devoret</a:t>
            </a:r>
            <a:r>
              <a:rPr lang="en-US" sz="1400" i="1" dirty="0" smtClean="0">
                <a:latin typeface="EB Garamond"/>
              </a:rPr>
              <a:t>.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rXiv</a:t>
            </a:r>
            <a:r>
              <a:rPr lang="en-US" sz="1400" i="1" dirty="0" smtClean="0"/>
              <a:t> </a:t>
            </a:r>
            <a:r>
              <a:rPr lang="en-US" sz="1400" i="1" dirty="0"/>
              <a:t>preprint </a:t>
            </a:r>
            <a:r>
              <a:rPr lang="en-US" sz="1400" i="1" dirty="0" smtClean="0"/>
              <a:t>arXiv:2111.06414 (2021)</a:t>
            </a:r>
            <a:endParaRPr lang="en-US" sz="1400" i="1" dirty="0">
              <a:latin typeface="Noto Sans Symbol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8B11-3693-4D2A-85A1-14CD13DD38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1098</Words>
  <Application>Microsoft Office PowerPoint</Application>
  <PresentationFormat>Widescreen</PresentationFormat>
  <Paragraphs>318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EB Garamond</vt:lpstr>
      <vt:lpstr>Noto Sans Symbols</vt:lpstr>
      <vt:lpstr>Office Theme</vt:lpstr>
      <vt:lpstr>Multimode Conditional Displacements</vt:lpstr>
      <vt:lpstr>Motivation</vt:lpstr>
      <vt:lpstr>Achieving Conditional Displacements</vt:lpstr>
      <vt:lpstr>Conditional Displacements</vt:lpstr>
      <vt:lpstr>Dealing with Unwanted Terms I</vt:lpstr>
      <vt:lpstr>Implication: Disp. Frame Simulations</vt:lpstr>
      <vt:lpstr>Dealing with Unwanted Terms II</vt:lpstr>
      <vt:lpstr>Sideband Drives</vt:lpstr>
      <vt:lpstr>Echoed Cond. Disp.</vt:lpstr>
      <vt:lpstr>Idea: Meta Echoes</vt:lpstr>
      <vt:lpstr>Comparison</vt:lpstr>
      <vt:lpstr>What about Noise? Cavity Relaxation</vt:lpstr>
      <vt:lpstr>What about Noise? Cavity Relaxation</vt:lpstr>
      <vt:lpstr>What about Noise? Cavity Relaxation</vt:lpstr>
      <vt:lpstr>PowerPoint Presentation</vt:lpstr>
      <vt:lpstr>Implementation: Optimal Parameters</vt:lpstr>
      <vt:lpstr>Implementation: Finding Pulses</vt:lpstr>
      <vt:lpstr>ECD: |g0⟩→|g1⟩ </vt:lpstr>
      <vt:lpstr>Two Mode ECD</vt:lpstr>
      <vt:lpstr>Two Mode ECD : |g01⟩→|g10⟩ </vt:lpstr>
      <vt:lpstr>Two Mode ECD: |g02⟩→|g20⟩ </vt:lpstr>
      <vt:lpstr>Two Mode ECD: Simultaneous State Transfer</vt:lpstr>
      <vt:lpstr>Two Mode ECD: Simultaneous State Transfer</vt:lpstr>
      <vt:lpstr>Two Mode ECD: Simultaneous State Transfer</vt:lpstr>
      <vt:lpstr>Two Mode ECD: Simultaneous State Transfer</vt:lpstr>
      <vt:lpstr>Two Mode ECD : Unwanted Cross Kerr Terms</vt:lpstr>
      <vt:lpstr>Two Mode ECD : QuTip Noise Simulations</vt:lpstr>
      <vt:lpstr>Two Mode ECD : QuTip Noise Simulations</vt:lpstr>
      <vt:lpstr>Circle Grape</vt:lpstr>
      <vt:lpstr>Circle Grape Results</vt:lpstr>
      <vt:lpstr>Conclusion</vt:lpstr>
      <vt:lpstr>Extras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 Gupta</dc:creator>
  <cp:lastModifiedBy>Eesh Gupta</cp:lastModifiedBy>
  <cp:revision>67</cp:revision>
  <dcterms:created xsi:type="dcterms:W3CDTF">2022-08-11T08:07:45Z</dcterms:created>
  <dcterms:modified xsi:type="dcterms:W3CDTF">2022-08-30T14:02:50Z</dcterms:modified>
</cp:coreProperties>
</file>