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98" r:id="rId4"/>
    <p:sldId id="279" r:id="rId5"/>
    <p:sldId id="292" r:id="rId6"/>
    <p:sldId id="280" r:id="rId7"/>
    <p:sldId id="291" r:id="rId8"/>
    <p:sldId id="295" r:id="rId9"/>
    <p:sldId id="284" r:id="rId10"/>
    <p:sldId id="296" r:id="rId11"/>
    <p:sldId id="285" r:id="rId12"/>
    <p:sldId id="297" r:id="rId13"/>
    <p:sldId id="299" r:id="rId14"/>
    <p:sldId id="293" r:id="rId15"/>
    <p:sldId id="289" r:id="rId16"/>
    <p:sldId id="290" r:id="rId17"/>
    <p:sldId id="286" r:id="rId18"/>
    <p:sldId id="282" r:id="rId19"/>
    <p:sldId id="28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sh Gupta" initials="EG" lastIdx="1" clrIdx="0">
    <p:extLst>
      <p:ext uri="{19B8F6BF-5375-455C-9EA6-DF929625EA0E}">
        <p15:presenceInfo xmlns:p15="http://schemas.microsoft.com/office/powerpoint/2012/main" userId="049011acd43b95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38" autoAdjust="0"/>
  </p:normalViewPr>
  <p:slideViewPr>
    <p:cSldViewPr snapToGrid="0">
      <p:cViewPr varScale="1">
        <p:scale>
          <a:sx n="53" d="100"/>
          <a:sy n="53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0E68-A136-49B5-A0EE-49A36FFD400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6890-0E6B-4898-8422-3B20012C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Transmon</a:t>
            </a:r>
            <a:r>
              <a:rPr lang="en-US" dirty="0" smtClean="0"/>
              <a:t> offers the desired non-linearity </a:t>
            </a:r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dirty="0" smtClean="0"/>
              <a:t>Schemes such as SNAP and Grape use the dispersive interaction </a:t>
            </a:r>
          </a:p>
          <a:p>
            <a:r>
              <a:rPr lang="en-US" dirty="0" smtClean="0"/>
              <a:t>3. Coupling</a:t>
            </a:r>
            <a:r>
              <a:rPr lang="en-US" baseline="0" dirty="0" smtClean="0"/>
              <a:t> introduces loss into the cavity  --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dirty="0" smtClean="0"/>
                  <a:t>Parameter Optimization</a:t>
                </a:r>
                <a:r>
                  <a:rPr lang="en-US" baseline="0" dirty="0" smtClean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baseline="0" dirty="0" smtClean="0"/>
                  <a:t>- Pulse Optimization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Echo out unwanted terms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) by constructing symmetric pulses for cavity drive.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semi-classical phase space </a:t>
                </a:r>
                <a:r>
                  <a:rPr lang="en-US" dirty="0" err="1" smtClean="0"/>
                  <a:t>treajectory</a:t>
                </a:r>
                <a:r>
                  <a:rPr lang="en-US" dirty="0" smtClean="0"/>
                  <a:t> method to find pulses which realize target displacements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171450" indent="-1714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US" dirty="0" smtClean="0"/>
                  <a:t>Parameter Optimization</a:t>
                </a:r>
                <a:r>
                  <a:rPr lang="en-US" baseline="0" dirty="0" smtClean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baseline="0" dirty="0" smtClean="0"/>
                  <a:t>- Pulse Optimization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Echo out unwanted terms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(</a:t>
                </a:r>
                <a:r>
                  <a:rPr lang="en-US" i="0">
                    <a:latin typeface="Cambria Math" panose="02040503050406030204" pitchFamily="18" charset="0"/>
                  </a:rPr>
                  <a:t>𝜒〖|𝛼|〗^2 𝜎_𝑧</a:t>
                </a:r>
                <a:r>
                  <a:rPr lang="en-US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𝜒𝑎^+ 𝑎𝜎_𝑧</a:t>
                </a:r>
                <a:r>
                  <a:rPr lang="en-US" dirty="0" smtClean="0"/>
                  <a:t>) by constructing symmetric pulses for cavity drive.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semi-classical phase space </a:t>
                </a:r>
                <a:r>
                  <a:rPr lang="en-US" dirty="0" err="1" smtClean="0"/>
                  <a:t>treajectory</a:t>
                </a:r>
                <a:r>
                  <a:rPr lang="en-US" dirty="0" smtClean="0"/>
                  <a:t> method to find pulses which realize target displacements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𝛽 ⃗  </a:t>
                </a:r>
                <a:endParaRPr lang="en-US" dirty="0" smtClean="0"/>
              </a:p>
              <a:p>
                <a:pPr marL="171450" indent="-171450">
                  <a:buFontTx/>
                  <a:buChar char="-"/>
                </a:pP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with Single</a:t>
            </a:r>
            <a:r>
              <a:rPr lang="en-US" baseline="0" dirty="0" smtClean="0"/>
              <a:t> Mode ECD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𝑀𝐸𝐶𝐷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 simultaneously driving each mode to prevent heating of modes (cite CNOD paper)</a:t>
                </a:r>
              </a:p>
              <a:p>
                <a:r>
                  <a:rPr lang="en-US" dirty="0" smtClean="0"/>
                  <a:t>Downside: speed of gates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𝑀𝐸𝐶𝐷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(𝛽, 𝛾)=𝐷_1 (−𝛽/2) 𝐷_2 (𝛾/2  )  |𝑔⟩⟨𝑔┤|+</a:t>
                </a:r>
                <a:r>
                  <a:rPr lang="en-US" i="0">
                    <a:latin typeface="Cambria Math" panose="02040503050406030204" pitchFamily="18" charset="0"/>
                  </a:rPr>
                  <a:t>𝐷_1 (𝛽/2) 𝐷_2 (−𝛾/2)  |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𝑒⟩</a:t>
                </a:r>
                <a:r>
                  <a:rPr lang="en-US" i="0">
                    <a:latin typeface="Cambria Math" panose="02040503050406030204" pitchFamily="18" charset="0"/>
                  </a:rPr>
                  <a:t>⟨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𝑒┤|</a:t>
                </a:r>
                <a:endParaRPr lang="en-US" dirty="0" smtClean="0"/>
              </a:p>
              <a:p>
                <a:r>
                  <a:rPr lang="en-US" dirty="0" smtClean="0"/>
                  <a:t>Not simultaneously driving each mode to prevent heating of modes (cite CNOD paper)</a:t>
                </a:r>
              </a:p>
              <a:p>
                <a:r>
                  <a:rPr lang="en-US" dirty="0" smtClean="0"/>
                  <a:t>Downside: speed of gates is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1/</a:t>
                </a:r>
                <a:r>
                  <a:rPr lang="en-US" i="0">
                    <a:latin typeface="Cambria Math" panose="02040503050406030204" pitchFamily="18" charset="0"/>
                  </a:rPr>
                  <a:t>𝜒𝛼_0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06890-0E6B-4898-8422-3B20012C14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97B3-E6E1-420F-8665-1F9FE478278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35.png"/><Relationship Id="rId12" Type="http://schemas.openxmlformats.org/officeDocument/2006/relationships/image" Target="../media/image51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9" Type="http://schemas.openxmlformats.org/officeDocument/2006/relationships/image" Target="../media/image47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1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20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9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00.png"/><Relationship Id="rId5" Type="http://schemas.openxmlformats.org/officeDocument/2006/relationships/image" Target="../media/image160.png"/><Relationship Id="rId10" Type="http://schemas.openxmlformats.org/officeDocument/2006/relationships/image" Target="../media/image190.png"/><Relationship Id="rId4" Type="http://schemas.openxmlformats.org/officeDocument/2006/relationships/image" Target="../media/image150.png"/><Relationship Id="rId9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Cross-talk Free Control of Multimode Cavities with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ECD: State Transfer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01429" y="2568482"/>
                <a:ext cx="34682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9" y="2568482"/>
                <a:ext cx="346825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26363" y="3938719"/>
                <a:ext cx="2825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63" y="3938719"/>
                <a:ext cx="2825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26363" y="4671691"/>
                <a:ext cx="29148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⟩)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63" y="4671691"/>
                <a:ext cx="291483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Multimode ECD: Error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0" y="1377647"/>
            <a:ext cx="8220529" cy="54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Transmon</a:t>
            </a:r>
            <a:r>
              <a:rPr lang="en-US" dirty="0" smtClean="0"/>
              <a:t>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736" y="6022294"/>
            <a:ext cx="10515600" cy="835706"/>
          </a:xfrm>
        </p:spPr>
        <p:txBody>
          <a:bodyPr/>
          <a:lstStyle/>
          <a:p>
            <a:r>
              <a:rPr lang="en-US" dirty="0" smtClean="0"/>
              <a:t>Reduction in Errors if use better qubits i.e. </a:t>
            </a:r>
            <a:r>
              <a:rPr lang="en-US" dirty="0" err="1" smtClean="0"/>
              <a:t>fluxonium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1690688"/>
            <a:ext cx="7800475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576130" y="2164335"/>
            <a:ext cx="3478442" cy="2414522"/>
            <a:chOff x="927883" y="2232330"/>
            <a:chExt cx="4060045" cy="2930841"/>
          </a:xfrm>
        </p:grpSpPr>
        <p:grpSp>
          <p:nvGrpSpPr>
            <p:cNvPr id="25" name="Group 24"/>
            <p:cNvGrpSpPr/>
            <p:nvPr/>
          </p:nvGrpSpPr>
          <p:grpSpPr>
            <a:xfrm>
              <a:off x="927883" y="2232330"/>
              <a:ext cx="4060045" cy="2731610"/>
              <a:chOff x="1319769" y="3509587"/>
              <a:chExt cx="4060045" cy="273161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319769" y="3509587"/>
                <a:ext cx="4060045" cy="2731610"/>
                <a:chOff x="7602318" y="3367524"/>
                <a:chExt cx="4060045" cy="273161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7602318" y="3367524"/>
                  <a:ext cx="4060045" cy="1745897"/>
                  <a:chOff x="7571049" y="4053324"/>
                  <a:chExt cx="3805769" cy="1451643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8055713" y="4053324"/>
                    <a:ext cx="3321105" cy="1451643"/>
                    <a:chOff x="7827113" y="2994545"/>
                    <a:chExt cx="3321105" cy="1451643"/>
                  </a:xfrm>
                </p:grpSpPr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>
                      <a:off x="7827113" y="2994545"/>
                      <a:ext cx="0" cy="145164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8694508" y="3274639"/>
                          <a:ext cx="2453710" cy="3070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94508" y="3274639"/>
                          <a:ext cx="2453710" cy="307085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3" name="Straight Arrow Connector 42"/>
                  <p:cNvCxnSpPr/>
                  <p:nvPr/>
                </p:nvCxnSpPr>
                <p:spPr>
                  <a:xfrm>
                    <a:off x="7571049" y="4886274"/>
                    <a:ext cx="2583604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8116634" y="5268956"/>
                  <a:ext cx="12032" cy="83017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7932528" y="5813821"/>
                  <a:ext cx="279076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0723296" y="5171145"/>
                      <a:ext cx="4985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23296" y="5171145"/>
                      <a:ext cx="498598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571" r="-1429" b="-297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8429350" y="3748650"/>
                  <a:ext cx="0" cy="5922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8379148" y="3391064"/>
                      <a:ext cx="2980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9148" y="3391064"/>
                      <a:ext cx="298094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21429" r="-16667" b="-394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8373878" y="4706252"/>
                  <a:ext cx="53542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466682" y="4811111"/>
                      <a:ext cx="329449" cy="49853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6682" y="4811111"/>
                      <a:ext cx="329449" cy="49853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Freeform 26"/>
              <p:cNvSpPr/>
              <p:nvPr/>
            </p:nvSpPr>
            <p:spPr>
              <a:xfrm>
                <a:off x="1834085" y="3906390"/>
                <a:ext cx="217306" cy="594661"/>
              </a:xfrm>
              <a:custGeom>
                <a:avLst/>
                <a:gdLst>
                  <a:gd name="connsiteX0" fmla="*/ 0 w 4056826"/>
                  <a:gd name="connsiteY0" fmla="*/ 2433017 h 2433017"/>
                  <a:gd name="connsiteX1" fmla="*/ 986589 w 4056826"/>
                  <a:gd name="connsiteY1" fmla="*/ 1410333 h 2433017"/>
                  <a:gd name="connsiteX2" fmla="*/ 1636295 w 4056826"/>
                  <a:gd name="connsiteY2" fmla="*/ 291396 h 2433017"/>
                  <a:gd name="connsiteX3" fmla="*/ 2033337 w 4056826"/>
                  <a:gd name="connsiteY3" fmla="*/ 2638 h 2433017"/>
                  <a:gd name="connsiteX4" fmla="*/ 2538663 w 4056826"/>
                  <a:gd name="connsiteY4" fmla="*/ 399680 h 2433017"/>
                  <a:gd name="connsiteX5" fmla="*/ 3080084 w 4056826"/>
                  <a:gd name="connsiteY5" fmla="*/ 1434396 h 2433017"/>
                  <a:gd name="connsiteX6" fmla="*/ 3801979 w 4056826"/>
                  <a:gd name="connsiteY6" fmla="*/ 2228480 h 2433017"/>
                  <a:gd name="connsiteX7" fmla="*/ 4042610 w 4056826"/>
                  <a:gd name="connsiteY7" fmla="*/ 2384891 h 243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56826" h="2433017">
                    <a:moveTo>
                      <a:pt x="0" y="2433017"/>
                    </a:moveTo>
                    <a:cubicBezTo>
                      <a:pt x="356936" y="2100143"/>
                      <a:pt x="713873" y="1767270"/>
                      <a:pt x="986589" y="1410333"/>
                    </a:cubicBezTo>
                    <a:cubicBezTo>
                      <a:pt x="1259305" y="1053396"/>
                      <a:pt x="1461837" y="526012"/>
                      <a:pt x="1636295" y="291396"/>
                    </a:cubicBezTo>
                    <a:cubicBezTo>
                      <a:pt x="1810753" y="56780"/>
                      <a:pt x="1882943" y="-15409"/>
                      <a:pt x="2033337" y="2638"/>
                    </a:cubicBezTo>
                    <a:cubicBezTo>
                      <a:pt x="2183731" y="20685"/>
                      <a:pt x="2364205" y="161054"/>
                      <a:pt x="2538663" y="399680"/>
                    </a:cubicBezTo>
                    <a:cubicBezTo>
                      <a:pt x="2713121" y="638306"/>
                      <a:pt x="2869531" y="1129596"/>
                      <a:pt x="3080084" y="1434396"/>
                    </a:cubicBezTo>
                    <a:cubicBezTo>
                      <a:pt x="3290637" y="1739196"/>
                      <a:pt x="3641558" y="2070064"/>
                      <a:pt x="3801979" y="2228480"/>
                    </a:cubicBezTo>
                    <a:cubicBezTo>
                      <a:pt x="3962400" y="2386896"/>
                      <a:pt x="4102768" y="2483149"/>
                      <a:pt x="4042610" y="23848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498862" y="3902228"/>
                <a:ext cx="217306" cy="594661"/>
              </a:xfrm>
              <a:custGeom>
                <a:avLst/>
                <a:gdLst>
                  <a:gd name="connsiteX0" fmla="*/ 0 w 4056826"/>
                  <a:gd name="connsiteY0" fmla="*/ 2433017 h 2433017"/>
                  <a:gd name="connsiteX1" fmla="*/ 986589 w 4056826"/>
                  <a:gd name="connsiteY1" fmla="*/ 1410333 h 2433017"/>
                  <a:gd name="connsiteX2" fmla="*/ 1636295 w 4056826"/>
                  <a:gd name="connsiteY2" fmla="*/ 291396 h 2433017"/>
                  <a:gd name="connsiteX3" fmla="*/ 2033337 w 4056826"/>
                  <a:gd name="connsiteY3" fmla="*/ 2638 h 2433017"/>
                  <a:gd name="connsiteX4" fmla="*/ 2538663 w 4056826"/>
                  <a:gd name="connsiteY4" fmla="*/ 399680 h 2433017"/>
                  <a:gd name="connsiteX5" fmla="*/ 3080084 w 4056826"/>
                  <a:gd name="connsiteY5" fmla="*/ 1434396 h 2433017"/>
                  <a:gd name="connsiteX6" fmla="*/ 3801979 w 4056826"/>
                  <a:gd name="connsiteY6" fmla="*/ 2228480 h 2433017"/>
                  <a:gd name="connsiteX7" fmla="*/ 4042610 w 4056826"/>
                  <a:gd name="connsiteY7" fmla="*/ 2384891 h 243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56826" h="2433017">
                    <a:moveTo>
                      <a:pt x="0" y="2433017"/>
                    </a:moveTo>
                    <a:cubicBezTo>
                      <a:pt x="356936" y="2100143"/>
                      <a:pt x="713873" y="1767270"/>
                      <a:pt x="986589" y="1410333"/>
                    </a:cubicBezTo>
                    <a:cubicBezTo>
                      <a:pt x="1259305" y="1053396"/>
                      <a:pt x="1461837" y="526012"/>
                      <a:pt x="1636295" y="291396"/>
                    </a:cubicBezTo>
                    <a:cubicBezTo>
                      <a:pt x="1810753" y="56780"/>
                      <a:pt x="1882943" y="-15409"/>
                      <a:pt x="2033337" y="2638"/>
                    </a:cubicBezTo>
                    <a:cubicBezTo>
                      <a:pt x="2183731" y="20685"/>
                      <a:pt x="2364205" y="161054"/>
                      <a:pt x="2538663" y="399680"/>
                    </a:cubicBezTo>
                    <a:cubicBezTo>
                      <a:pt x="2713121" y="638306"/>
                      <a:pt x="2869531" y="1129596"/>
                      <a:pt x="3080084" y="1434396"/>
                    </a:cubicBezTo>
                    <a:cubicBezTo>
                      <a:pt x="3290637" y="1739196"/>
                      <a:pt x="3641558" y="2070064"/>
                      <a:pt x="3801979" y="2228480"/>
                    </a:cubicBezTo>
                    <a:cubicBezTo>
                      <a:pt x="3962400" y="2386896"/>
                      <a:pt x="4102768" y="2483149"/>
                      <a:pt x="4042610" y="23848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V="1">
                <a:off x="2626756" y="4481565"/>
                <a:ext cx="217306" cy="594661"/>
              </a:xfrm>
              <a:custGeom>
                <a:avLst/>
                <a:gdLst>
                  <a:gd name="connsiteX0" fmla="*/ 0 w 4056826"/>
                  <a:gd name="connsiteY0" fmla="*/ 2433017 h 2433017"/>
                  <a:gd name="connsiteX1" fmla="*/ 986589 w 4056826"/>
                  <a:gd name="connsiteY1" fmla="*/ 1410333 h 2433017"/>
                  <a:gd name="connsiteX2" fmla="*/ 1636295 w 4056826"/>
                  <a:gd name="connsiteY2" fmla="*/ 291396 h 2433017"/>
                  <a:gd name="connsiteX3" fmla="*/ 2033337 w 4056826"/>
                  <a:gd name="connsiteY3" fmla="*/ 2638 h 2433017"/>
                  <a:gd name="connsiteX4" fmla="*/ 2538663 w 4056826"/>
                  <a:gd name="connsiteY4" fmla="*/ 399680 h 2433017"/>
                  <a:gd name="connsiteX5" fmla="*/ 3080084 w 4056826"/>
                  <a:gd name="connsiteY5" fmla="*/ 1434396 h 2433017"/>
                  <a:gd name="connsiteX6" fmla="*/ 3801979 w 4056826"/>
                  <a:gd name="connsiteY6" fmla="*/ 2228480 h 2433017"/>
                  <a:gd name="connsiteX7" fmla="*/ 4042610 w 4056826"/>
                  <a:gd name="connsiteY7" fmla="*/ 2384891 h 243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56826" h="2433017">
                    <a:moveTo>
                      <a:pt x="0" y="2433017"/>
                    </a:moveTo>
                    <a:cubicBezTo>
                      <a:pt x="356936" y="2100143"/>
                      <a:pt x="713873" y="1767270"/>
                      <a:pt x="986589" y="1410333"/>
                    </a:cubicBezTo>
                    <a:cubicBezTo>
                      <a:pt x="1259305" y="1053396"/>
                      <a:pt x="1461837" y="526012"/>
                      <a:pt x="1636295" y="291396"/>
                    </a:cubicBezTo>
                    <a:cubicBezTo>
                      <a:pt x="1810753" y="56780"/>
                      <a:pt x="1882943" y="-15409"/>
                      <a:pt x="2033337" y="2638"/>
                    </a:cubicBezTo>
                    <a:cubicBezTo>
                      <a:pt x="2183731" y="20685"/>
                      <a:pt x="2364205" y="161054"/>
                      <a:pt x="2538663" y="399680"/>
                    </a:cubicBezTo>
                    <a:cubicBezTo>
                      <a:pt x="2713121" y="638306"/>
                      <a:pt x="2869531" y="1129596"/>
                      <a:pt x="3080084" y="1434396"/>
                    </a:cubicBezTo>
                    <a:cubicBezTo>
                      <a:pt x="3290637" y="1739196"/>
                      <a:pt x="3641558" y="2070064"/>
                      <a:pt x="3801979" y="2228480"/>
                    </a:cubicBezTo>
                    <a:cubicBezTo>
                      <a:pt x="3962400" y="2386896"/>
                      <a:pt x="4102768" y="2483149"/>
                      <a:pt x="4042610" y="23848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flipV="1">
                <a:off x="2886644" y="4479423"/>
                <a:ext cx="217306" cy="594661"/>
              </a:xfrm>
              <a:custGeom>
                <a:avLst/>
                <a:gdLst>
                  <a:gd name="connsiteX0" fmla="*/ 0 w 4056826"/>
                  <a:gd name="connsiteY0" fmla="*/ 2433017 h 2433017"/>
                  <a:gd name="connsiteX1" fmla="*/ 986589 w 4056826"/>
                  <a:gd name="connsiteY1" fmla="*/ 1410333 h 2433017"/>
                  <a:gd name="connsiteX2" fmla="*/ 1636295 w 4056826"/>
                  <a:gd name="connsiteY2" fmla="*/ 291396 h 2433017"/>
                  <a:gd name="connsiteX3" fmla="*/ 2033337 w 4056826"/>
                  <a:gd name="connsiteY3" fmla="*/ 2638 h 2433017"/>
                  <a:gd name="connsiteX4" fmla="*/ 2538663 w 4056826"/>
                  <a:gd name="connsiteY4" fmla="*/ 399680 h 2433017"/>
                  <a:gd name="connsiteX5" fmla="*/ 3080084 w 4056826"/>
                  <a:gd name="connsiteY5" fmla="*/ 1434396 h 2433017"/>
                  <a:gd name="connsiteX6" fmla="*/ 3801979 w 4056826"/>
                  <a:gd name="connsiteY6" fmla="*/ 2228480 h 2433017"/>
                  <a:gd name="connsiteX7" fmla="*/ 4042610 w 4056826"/>
                  <a:gd name="connsiteY7" fmla="*/ 2384891 h 243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56826" h="2433017">
                    <a:moveTo>
                      <a:pt x="0" y="2433017"/>
                    </a:moveTo>
                    <a:cubicBezTo>
                      <a:pt x="356936" y="2100143"/>
                      <a:pt x="713873" y="1767270"/>
                      <a:pt x="986589" y="1410333"/>
                    </a:cubicBezTo>
                    <a:cubicBezTo>
                      <a:pt x="1259305" y="1053396"/>
                      <a:pt x="1461837" y="526012"/>
                      <a:pt x="1636295" y="291396"/>
                    </a:cubicBezTo>
                    <a:cubicBezTo>
                      <a:pt x="1810753" y="56780"/>
                      <a:pt x="1882943" y="-15409"/>
                      <a:pt x="2033337" y="2638"/>
                    </a:cubicBezTo>
                    <a:cubicBezTo>
                      <a:pt x="2183731" y="20685"/>
                      <a:pt x="2364205" y="161054"/>
                      <a:pt x="2538663" y="399680"/>
                    </a:cubicBezTo>
                    <a:cubicBezTo>
                      <a:pt x="2713121" y="638306"/>
                      <a:pt x="2869531" y="1129596"/>
                      <a:pt x="3080084" y="1434396"/>
                    </a:cubicBezTo>
                    <a:cubicBezTo>
                      <a:pt x="3290637" y="1739196"/>
                      <a:pt x="3641558" y="2070064"/>
                      <a:pt x="3801979" y="2228480"/>
                    </a:cubicBezTo>
                    <a:cubicBezTo>
                      <a:pt x="3962400" y="2386896"/>
                      <a:pt x="4102768" y="2483149"/>
                      <a:pt x="4042610" y="23848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2738749" y="5341592"/>
                <a:ext cx="217306" cy="594661"/>
              </a:xfrm>
              <a:custGeom>
                <a:avLst/>
                <a:gdLst>
                  <a:gd name="connsiteX0" fmla="*/ 0 w 4056826"/>
                  <a:gd name="connsiteY0" fmla="*/ 2433017 h 2433017"/>
                  <a:gd name="connsiteX1" fmla="*/ 986589 w 4056826"/>
                  <a:gd name="connsiteY1" fmla="*/ 1410333 h 2433017"/>
                  <a:gd name="connsiteX2" fmla="*/ 1636295 w 4056826"/>
                  <a:gd name="connsiteY2" fmla="*/ 291396 h 2433017"/>
                  <a:gd name="connsiteX3" fmla="*/ 2033337 w 4056826"/>
                  <a:gd name="connsiteY3" fmla="*/ 2638 h 2433017"/>
                  <a:gd name="connsiteX4" fmla="*/ 2538663 w 4056826"/>
                  <a:gd name="connsiteY4" fmla="*/ 399680 h 2433017"/>
                  <a:gd name="connsiteX5" fmla="*/ 3080084 w 4056826"/>
                  <a:gd name="connsiteY5" fmla="*/ 1434396 h 2433017"/>
                  <a:gd name="connsiteX6" fmla="*/ 3801979 w 4056826"/>
                  <a:gd name="connsiteY6" fmla="*/ 2228480 h 2433017"/>
                  <a:gd name="connsiteX7" fmla="*/ 4042610 w 4056826"/>
                  <a:gd name="connsiteY7" fmla="*/ 2384891 h 243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56826" h="2433017">
                    <a:moveTo>
                      <a:pt x="0" y="2433017"/>
                    </a:moveTo>
                    <a:cubicBezTo>
                      <a:pt x="356936" y="2100143"/>
                      <a:pt x="713873" y="1767270"/>
                      <a:pt x="986589" y="1410333"/>
                    </a:cubicBezTo>
                    <a:cubicBezTo>
                      <a:pt x="1259305" y="1053396"/>
                      <a:pt x="1461837" y="526012"/>
                      <a:pt x="1636295" y="291396"/>
                    </a:cubicBezTo>
                    <a:cubicBezTo>
                      <a:pt x="1810753" y="56780"/>
                      <a:pt x="1882943" y="-15409"/>
                      <a:pt x="2033337" y="2638"/>
                    </a:cubicBezTo>
                    <a:cubicBezTo>
                      <a:pt x="2183731" y="20685"/>
                      <a:pt x="2364205" y="161054"/>
                      <a:pt x="2538663" y="399680"/>
                    </a:cubicBezTo>
                    <a:cubicBezTo>
                      <a:pt x="2713121" y="638306"/>
                      <a:pt x="2869531" y="1129596"/>
                      <a:pt x="3080084" y="1434396"/>
                    </a:cubicBezTo>
                    <a:cubicBezTo>
                      <a:pt x="3290637" y="1739196"/>
                      <a:pt x="3641558" y="2070064"/>
                      <a:pt x="3801979" y="2228480"/>
                    </a:cubicBezTo>
                    <a:cubicBezTo>
                      <a:pt x="3962400" y="2386896"/>
                      <a:pt x="4102768" y="2483149"/>
                      <a:pt x="4042610" y="2384891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152271" y="4372879"/>
                    <a:ext cx="1499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271" y="4372879"/>
                    <a:ext cx="14991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2000" r="-28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Freeform 47"/>
            <p:cNvSpPr/>
            <p:nvPr/>
          </p:nvSpPr>
          <p:spPr>
            <a:xfrm>
              <a:off x="3456801" y="4064334"/>
              <a:ext cx="216013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3215629" y="4768961"/>
                  <a:ext cx="878125" cy="3942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629" y="4768961"/>
                  <a:ext cx="878125" cy="3942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691" r="-2439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358470" y="4722359"/>
                  <a:ext cx="1940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470" y="4722359"/>
                  <a:ext cx="194092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9630" r="-29630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1576130" y="5272747"/>
                <a:ext cx="3055638" cy="140011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Optimizer</a:t>
                </a:r>
              </a:p>
              <a:p>
                <a:pPr algn="ctr"/>
                <a:r>
                  <a:rPr lang="en-US" dirty="0" smtClean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acc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⃗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⃗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30" y="5272747"/>
                <a:ext cx="3055638" cy="1400113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7618697" y="5272747"/>
                <a:ext cx="3054096" cy="139903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Optimizer</a:t>
                </a:r>
              </a:p>
              <a:p>
                <a:pPr algn="ctr"/>
                <a:r>
                  <a:rPr lang="en-US" dirty="0" smtClean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7" y="5272747"/>
                <a:ext cx="3054096" cy="1399032"/>
              </a:xfrm>
              <a:prstGeom prst="round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Down Arrow 56"/>
          <p:cNvSpPr/>
          <p:nvPr/>
        </p:nvSpPr>
        <p:spPr>
          <a:xfrm>
            <a:off x="2944447" y="4649722"/>
            <a:ext cx="292239" cy="4812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8999625" y="4648478"/>
            <a:ext cx="292239" cy="4812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840235" y="2568931"/>
            <a:ext cx="3251602" cy="1104668"/>
            <a:chOff x="7784948" y="2358518"/>
            <a:chExt cx="3251602" cy="1104668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7939123" y="2633008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784948" y="316246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939123" y="2742507"/>
              <a:ext cx="2077453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418900" y="2358518"/>
                  <a:ext cx="2617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900" y="2358518"/>
                  <a:ext cx="2617650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0185373" y="3463049"/>
                <a:ext cx="128438" cy="228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373" y="3463049"/>
                <a:ext cx="128438" cy="228201"/>
              </a:xfrm>
              <a:prstGeom prst="rect">
                <a:avLst/>
              </a:prstGeom>
              <a:blipFill rotWithShape="0">
                <a:blip r:embed="rId19"/>
                <a:stretch>
                  <a:fillRect l="-47619" r="-42857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2696419" y="1380675"/>
            <a:ext cx="416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ECD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023870" y="1380675"/>
            <a:ext cx="416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Circle Grape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Grape and MECD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2258392"/>
            <a:ext cx="6470073" cy="4206240"/>
          </a:xfrm>
        </p:spPr>
      </p:pic>
      <p:sp>
        <p:nvSpPr>
          <p:cNvPr id="5" name="TextBox 4"/>
          <p:cNvSpPr txBox="1"/>
          <p:nvPr/>
        </p:nvSpPr>
        <p:spPr>
          <a:xfrm>
            <a:off x="2452255" y="1690688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Suppression of cross-talk errors by chi alpha schemes</a:t>
            </a:r>
          </a:p>
          <a:p>
            <a:r>
              <a:rPr lang="en-US" dirty="0" smtClean="0"/>
              <a:t>Achieve &gt;0.999 fidelity for </a:t>
            </a:r>
            <a:r>
              <a:rPr lang="en-US" dirty="0" err="1" smtClean="0"/>
              <a:t>fock</a:t>
            </a:r>
            <a:r>
              <a:rPr lang="en-US" dirty="0" smtClean="0"/>
              <a:t> state transfer using Double ECD</a:t>
            </a:r>
          </a:p>
          <a:p>
            <a:r>
              <a:rPr lang="en-US" dirty="0" smtClean="0"/>
              <a:t>Speed Limit seems to be 1/chi * alpha </a:t>
            </a:r>
          </a:p>
        </p:txBody>
      </p:sp>
    </p:spTree>
    <p:extLst>
      <p:ext uri="{BB962C8B-B14F-4D97-AF65-F5344CB8AC3E}">
        <p14:creationId xmlns:p14="http://schemas.microsoft.com/office/powerpoint/2010/main" val="3552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52447"/>
            <a:ext cx="10515600" cy="1325563"/>
          </a:xfrm>
        </p:spPr>
        <p:txBody>
          <a:bodyPr/>
          <a:lstStyle/>
          <a:p>
            <a:r>
              <a:rPr lang="en-US" dirty="0" smtClean="0"/>
              <a:t>Circle Grape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8553"/>
            <a:ext cx="10515600" cy="14084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Continuous version</a:t>
            </a:r>
          </a:p>
          <a:p>
            <a:r>
              <a:rPr lang="en-US" dirty="0" smtClean="0"/>
              <a:t>Currently uses </a:t>
            </a:r>
            <a:r>
              <a:rPr lang="en-US" dirty="0" err="1" smtClean="0"/>
              <a:t>simulatenous</a:t>
            </a:r>
            <a:r>
              <a:rPr lang="en-US" dirty="0" smtClean="0"/>
              <a:t> drives</a:t>
            </a:r>
          </a:p>
          <a:p>
            <a:r>
              <a:rPr lang="en-US" dirty="0" smtClean="0"/>
              <a:t>Phase Space Dynamics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  <a:blipFill rotWithShape="0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018446" y="3981533"/>
            <a:ext cx="21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Optimizer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602993" y="3596000"/>
            <a:ext cx="263047" cy="3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Multimode ECD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5325" y="4215650"/>
                <a:ext cx="998566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𝑀𝐸𝐶𝐷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325" y="4215650"/>
                <a:ext cx="9985661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/>
                        <a:t>M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122" t="-5882" b="-16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5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7711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Goal: Enact gates on cavity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ypical Schemes (SNAP/GRAPE)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Coupling to the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ancilla</a:t>
                </a:r>
                <a:r>
                  <a:rPr lang="en-US" dirty="0" smtClean="0"/>
                  <a:t> reduces mode coherence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</m:sup>
                      </m:sSubSup>
                      <m:r>
                        <a:rPr lang="en-US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</m:t>
                      </m:r>
                      <m:f>
                        <m:f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den>
                      </m:f>
                      <m:sSubSup>
                        <m:sSubSupPr>
                          <m:ctrlP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77114" cy="4351338"/>
              </a:xfrm>
              <a:blipFill rotWithShape="0">
                <a:blip r:embed="rId3"/>
                <a:stretch>
                  <a:fillRect l="-1969" t="-2241" r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170832" y="552552"/>
            <a:ext cx="1841874" cy="1605889"/>
            <a:chOff x="5898801" y="1006904"/>
            <a:chExt cx="2402391" cy="1997553"/>
          </a:xfrm>
        </p:grpSpPr>
        <p:pic>
          <p:nvPicPr>
            <p:cNvPr id="5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2417" y="871637"/>
            <a:ext cx="1280122" cy="1175344"/>
            <a:chOff x="5898801" y="1006904"/>
            <a:chExt cx="2402391" cy="1997553"/>
          </a:xfrm>
        </p:grpSpPr>
        <p:pic>
          <p:nvPicPr>
            <p:cNvPr id="21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183974" y="1915326"/>
              <a:ext cx="1832039" cy="6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48432" y="1610304"/>
              <a:ext cx="2103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483854" y="2953396"/>
                <a:ext cx="3553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 smtClean="0">
                    <a:solidFill>
                      <a:schemeClr val="accent6"/>
                    </a:solidFill>
                  </a:rPr>
                  <a:t>Increase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 smtClean="0"/>
                  <a:t> for faster gates 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54" y="2953396"/>
                <a:ext cx="35539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744" t="-10526" r="-17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83854" y="4698429"/>
                <a:ext cx="394005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 smtClean="0">
                    <a:solidFill>
                      <a:srgbClr val="FF0000"/>
                    </a:solidFill>
                  </a:rPr>
                  <a:t>Decrease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 smtClean="0"/>
                  <a:t> for reducing error</a:t>
                </a:r>
              </a:p>
              <a:p>
                <a:r>
                  <a:rPr lang="en-US" sz="2400" dirty="0" smtClean="0"/>
                  <a:t>propagation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54" y="4698429"/>
                <a:ext cx="394005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477" t="-5882" r="-123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9260847" y="1592112"/>
            <a:ext cx="642913" cy="5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Displacements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8225" y="2075304"/>
                <a:ext cx="1927963" cy="5924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225" y="2075304"/>
                <a:ext cx="1927963" cy="592411"/>
              </a:xfrm>
              <a:blipFill rotWithShape="0">
                <a:blip r:embed="rId2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7793154" y="497031"/>
            <a:ext cx="3845830" cy="1604101"/>
            <a:chOff x="8056665" y="1352681"/>
            <a:chExt cx="3845830" cy="1604101"/>
          </a:xfrm>
        </p:grpSpPr>
        <p:grpSp>
          <p:nvGrpSpPr>
            <p:cNvPr id="4" name="Group 3"/>
            <p:cNvGrpSpPr/>
            <p:nvPr/>
          </p:nvGrpSpPr>
          <p:grpSpPr>
            <a:xfrm>
              <a:off x="10463040" y="2056572"/>
              <a:ext cx="1105913" cy="890844"/>
              <a:chOff x="5898801" y="1006904"/>
              <a:chExt cx="2402391" cy="1997553"/>
            </a:xfrm>
          </p:grpSpPr>
          <p:pic>
            <p:nvPicPr>
              <p:cNvPr id="5" name="Picture 2" descr="Parabola Clip Art at Clker.com - vector clip art online, royalty free &amp;  public domai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8801" y="1027906"/>
                <a:ext cx="2402391" cy="19765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Connector 5"/>
              <p:cNvCxnSpPr/>
              <p:nvPr/>
            </p:nvCxnSpPr>
            <p:spPr>
              <a:xfrm>
                <a:off x="6471138" y="2481943"/>
                <a:ext cx="1225899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251749" y="1991249"/>
                <a:ext cx="1696497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030685" y="1530699"/>
                <a:ext cx="210312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033846" y="1370710"/>
                <a:ext cx="70339" cy="6620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29657" y="1187328"/>
                <a:ext cx="70339" cy="6620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29656" y="1006904"/>
                <a:ext cx="70339" cy="6620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056665" y="2065938"/>
              <a:ext cx="1105913" cy="890844"/>
              <a:chOff x="5898801" y="1006904"/>
              <a:chExt cx="2402391" cy="1997553"/>
            </a:xfrm>
          </p:grpSpPr>
          <p:pic>
            <p:nvPicPr>
              <p:cNvPr id="13" name="Picture 2" descr="Parabola Clip Art at Clker.com - vector clip art online, royalty free &amp;  public domai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8801" y="1027906"/>
                <a:ext cx="2402391" cy="19765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6471138" y="2481943"/>
                <a:ext cx="12258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183974" y="1915326"/>
                <a:ext cx="1832039" cy="66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48432" y="1610304"/>
                <a:ext cx="21031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033846" y="1370710"/>
                <a:ext cx="70339" cy="662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029657" y="1187328"/>
                <a:ext cx="70339" cy="662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29656" y="1006904"/>
                <a:ext cx="70339" cy="662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9491352" y="2516043"/>
              <a:ext cx="642913" cy="52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1740019" y="1662829"/>
              <a:ext cx="162476" cy="1622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729161" y="1450693"/>
              <a:ext cx="162476" cy="1622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1561961" y="1352681"/>
              <a:ext cx="162476" cy="1622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555723" y="1536493"/>
              <a:ext cx="162476" cy="1622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urved Connector 25"/>
            <p:cNvCxnSpPr/>
            <p:nvPr/>
          </p:nvCxnSpPr>
          <p:spPr>
            <a:xfrm rot="10800000" flipV="1">
              <a:off x="11155219" y="1558415"/>
              <a:ext cx="271236" cy="41309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36911" y="2022979"/>
                <a:ext cx="259526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911" y="2022979"/>
                <a:ext cx="2595261" cy="534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16188" y="2714392"/>
                <a:ext cx="10208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88" y="2714392"/>
                <a:ext cx="102085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3016188" y="2218818"/>
            <a:ext cx="864596" cy="252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470353" y="3312392"/>
            <a:ext cx="759301" cy="503972"/>
            <a:chOff x="5898801" y="1006904"/>
            <a:chExt cx="2402391" cy="1997553"/>
          </a:xfrm>
        </p:grpSpPr>
        <p:pic>
          <p:nvPicPr>
            <p:cNvPr id="31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54277" y="4068300"/>
            <a:ext cx="630924" cy="546609"/>
            <a:chOff x="5898801" y="1006904"/>
            <a:chExt cx="2402391" cy="1997553"/>
          </a:xfrm>
        </p:grpSpPr>
        <p:pic>
          <p:nvPicPr>
            <p:cNvPr id="39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24430" y="4446555"/>
            <a:ext cx="1105913" cy="890844"/>
            <a:chOff x="5898801" y="1006904"/>
            <a:chExt cx="2402391" cy="1997553"/>
          </a:xfrm>
        </p:grpSpPr>
        <p:pic>
          <p:nvPicPr>
            <p:cNvPr id="63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Connector 63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183974" y="1915326"/>
              <a:ext cx="1832039" cy="6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48432" y="1610304"/>
              <a:ext cx="2103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9227841" y="3671685"/>
            <a:ext cx="1144621" cy="738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227187" y="4502722"/>
            <a:ext cx="1067430" cy="17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009162" y="6048515"/>
                <a:ext cx="323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non-target modes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162" y="6048515"/>
                <a:ext cx="3237927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9188849" y="3704748"/>
                <a:ext cx="619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49" y="3704748"/>
                <a:ext cx="61965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9683523" y="4142185"/>
                <a:ext cx="374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523" y="4142185"/>
                <a:ext cx="37446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9674573" y="4605639"/>
                <a:ext cx="374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573" y="4605639"/>
                <a:ext cx="37446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/>
          <p:nvPr/>
        </p:nvCxnSpPr>
        <p:spPr>
          <a:xfrm flipH="1" flipV="1">
            <a:off x="9282463" y="4980993"/>
            <a:ext cx="931821" cy="30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0545825" y="4646974"/>
            <a:ext cx="630924" cy="546609"/>
            <a:chOff x="5898801" y="1006904"/>
            <a:chExt cx="2402391" cy="1997553"/>
          </a:xfrm>
        </p:grpSpPr>
        <p:pic>
          <p:nvPicPr>
            <p:cNvPr id="111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cxnSp>
          <p:nvCxnSpPr>
            <p:cNvPr id="112" name="Straight Connector 111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557656" y="5304323"/>
            <a:ext cx="630924" cy="546609"/>
            <a:chOff x="5898801" y="1006904"/>
            <a:chExt cx="2402391" cy="1997553"/>
          </a:xfrm>
        </p:grpSpPr>
        <p:pic>
          <p:nvPicPr>
            <p:cNvPr id="119" name="Picture 2" descr="Parabola Clip Art at Clker.com - vector clip art online, royalty free &amp;  public domai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801" y="1027906"/>
              <a:ext cx="2402391" cy="1976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cxnSp>
          <p:nvCxnSpPr>
            <p:cNvPr id="120" name="Straight Connector 119"/>
            <p:cNvCxnSpPr/>
            <p:nvPr/>
          </p:nvCxnSpPr>
          <p:spPr>
            <a:xfrm>
              <a:off x="6471138" y="2481943"/>
              <a:ext cx="122589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251749" y="1991249"/>
              <a:ext cx="169649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030685" y="1530699"/>
              <a:ext cx="21031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7033846" y="1370710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029657" y="1187328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029656" y="1006904"/>
              <a:ext cx="70339" cy="66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9673292" y="5069093"/>
                <a:ext cx="3744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292" y="5069093"/>
                <a:ext cx="37446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/>
          <p:nvPr/>
        </p:nvCxnSpPr>
        <p:spPr>
          <a:xfrm flipH="1" flipV="1">
            <a:off x="9165924" y="5320842"/>
            <a:ext cx="1196081" cy="219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1066371" y="4101375"/>
                <a:ext cx="4951370" cy="1845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Advantage in Multimode Context: 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Gate </a:t>
                </a:r>
                <a:r>
                  <a:rPr lang="en-US" sz="2400" dirty="0"/>
                  <a:t>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Coherent Errors: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𝑔𝑎𝑡𝑒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71" y="4101375"/>
                <a:ext cx="4951370" cy="1845955"/>
              </a:xfrm>
              <a:prstGeom prst="rect">
                <a:avLst/>
              </a:prstGeom>
              <a:blipFill rotWithShape="0">
                <a:blip r:embed="rId14"/>
                <a:stretch>
                  <a:fillRect l="-1970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/>
          <p:cNvSpPr/>
          <p:nvPr/>
        </p:nvSpPr>
        <p:spPr>
          <a:xfrm>
            <a:off x="838200" y="623318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 smtClean="0">
                <a:latin typeface="+mj-lt"/>
              </a:rPr>
              <a:t>Hacohen-Gourgy</a:t>
            </a:r>
            <a:r>
              <a:rPr lang="en-US" sz="1400" dirty="0">
                <a:latin typeface="+mj-lt"/>
              </a:rPr>
              <a:t>, S., Martin, L., </a:t>
            </a:r>
            <a:r>
              <a:rPr lang="en-US" sz="1400" dirty="0" err="1">
                <a:latin typeface="+mj-lt"/>
              </a:rPr>
              <a:t>Flurin</a:t>
            </a:r>
            <a:r>
              <a:rPr lang="en-US" sz="1400" dirty="0">
                <a:latin typeface="+mj-lt"/>
              </a:rPr>
              <a:t>, E. </a:t>
            </a:r>
            <a:r>
              <a:rPr lang="en-US" sz="1400" i="1" dirty="0">
                <a:latin typeface="+mj-lt"/>
              </a:rPr>
              <a:t>et al.</a:t>
            </a:r>
            <a:r>
              <a:rPr lang="en-US" sz="1400" dirty="0">
                <a:latin typeface="+mj-lt"/>
              </a:rPr>
              <a:t>  </a:t>
            </a:r>
            <a:r>
              <a:rPr lang="en-US" sz="1400" i="1" dirty="0">
                <a:latin typeface="+mj-lt"/>
              </a:rPr>
              <a:t>Nature</a:t>
            </a:r>
            <a:r>
              <a:rPr lang="en-US" sz="1400" dirty="0">
                <a:latin typeface="+mj-lt"/>
              </a:rPr>
              <a:t> </a:t>
            </a:r>
            <a:r>
              <a:rPr lang="en-US" sz="1400" b="1" dirty="0">
                <a:latin typeface="+mj-lt"/>
              </a:rPr>
              <a:t>538</a:t>
            </a:r>
            <a:r>
              <a:rPr lang="en-US" sz="1400" dirty="0">
                <a:latin typeface="+mj-lt"/>
              </a:rPr>
              <a:t>, 491–494 (2016</a:t>
            </a:r>
            <a:r>
              <a:rPr lang="en-US" sz="1400" dirty="0" smtClean="0">
                <a:latin typeface="+mj-lt"/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222222"/>
                </a:solidFill>
                <a:latin typeface="+mj-lt"/>
              </a:rPr>
              <a:t>Eickbusch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, A., </a:t>
            </a:r>
            <a:r>
              <a:rPr lang="en-US" sz="1400" dirty="0" err="1">
                <a:solidFill>
                  <a:srgbClr val="222222"/>
                </a:solidFill>
                <a:latin typeface="+mj-lt"/>
              </a:rPr>
              <a:t>Sivak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, V., Ding, A.Z. 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et al.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  </a:t>
            </a:r>
            <a:r>
              <a:rPr lang="en-US" sz="1400" i="1" dirty="0">
                <a:solidFill>
                  <a:srgbClr val="222222"/>
                </a:solidFill>
                <a:latin typeface="+mj-lt"/>
              </a:rPr>
              <a:t>Nat. Phys.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222222"/>
                </a:solidFill>
                <a:latin typeface="+mj-lt"/>
              </a:rPr>
              <a:t>18</a:t>
            </a:r>
            <a:r>
              <a:rPr lang="en-US" sz="1400" dirty="0">
                <a:solidFill>
                  <a:srgbClr val="222222"/>
                </a:solidFill>
                <a:latin typeface="+mj-lt"/>
              </a:rPr>
              <a:t>, 1464–1469 (2022)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54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Prev. Work</a:t>
            </a:r>
            <a:r>
              <a:rPr lang="en-US" b="1" dirty="0" smtClean="0"/>
              <a:t>: Echoed</a:t>
            </a:r>
            <a:r>
              <a:rPr lang="en-US" dirty="0" smtClean="0"/>
              <a:t> Cond. Disp.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0539" y="1690688"/>
            <a:ext cx="8558555" cy="32689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Parameter Optimization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82575" y="5688665"/>
                <a:ext cx="8386519" cy="51077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</a:rPr>
                  <a:t>Pulse Optimization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75" y="5688665"/>
                <a:ext cx="8386519" cy="510778"/>
              </a:xfrm>
              <a:prstGeom prst="roundRect">
                <a:avLst/>
              </a:prstGeom>
              <a:blipFill rotWithShape="0">
                <a:blip r:embed="rId3"/>
                <a:stretch>
                  <a:fillRect l="-798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0B1FA10-9DA2-B545-8B1B-736E3B3BB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052" y="2252749"/>
            <a:ext cx="5535895" cy="1327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7999" y="3918433"/>
                <a:ext cx="6096000" cy="7838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𝐸𝐶𝐷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3918433"/>
                <a:ext cx="6096000" cy="7838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4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Prev. Work</a:t>
            </a:r>
            <a:r>
              <a:rPr lang="en-US" b="1" dirty="0" smtClean="0"/>
              <a:t>: 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441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84011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29612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296125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390423" y="2242812"/>
            <a:ext cx="4162808" cy="1376633"/>
            <a:chOff x="2710960" y="1378258"/>
            <a:chExt cx="6842271" cy="22411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10960" y="1378258"/>
                  <a:ext cx="647357" cy="369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60" y="1378258"/>
                  <a:ext cx="647357" cy="36933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462" r="-38462" b="-675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0051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107731" y="3286260"/>
            <a:ext cx="9564818" cy="1270845"/>
            <a:chOff x="1111217" y="3570829"/>
            <a:chExt cx="9395132" cy="1270845"/>
          </a:xfrm>
        </p:grpSpPr>
        <p:grpSp>
          <p:nvGrpSpPr>
            <p:cNvPr id="83" name="Group 82"/>
            <p:cNvGrpSpPr/>
            <p:nvPr/>
          </p:nvGrpSpPr>
          <p:grpSpPr>
            <a:xfrm>
              <a:off x="1111217" y="3649194"/>
              <a:ext cx="9395132" cy="1192480"/>
              <a:chOff x="2040691" y="1542995"/>
              <a:chExt cx="7510967" cy="2076450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0691" y="1542995"/>
                <a:ext cx="7510966" cy="207645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9094458" y="2391778"/>
                <a:ext cx="457200" cy="64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</a:t>
                </a:r>
                <a:endParaRPr lang="en-US" i="1" dirty="0"/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V="1">
              <a:off x="1470217" y="4204247"/>
              <a:ext cx="8874814" cy="152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951592" y="3570829"/>
              <a:ext cx="0" cy="109156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 Work: ECD: Evolution in Phase Space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25446" y="1651103"/>
            <a:ext cx="9478231" cy="3608461"/>
            <a:chOff x="1691684" y="3983733"/>
            <a:chExt cx="2692437" cy="2244211"/>
          </a:xfrm>
        </p:grpSpPr>
        <p:grpSp>
          <p:nvGrpSpPr>
            <p:cNvPr id="69" name="Group 68"/>
            <p:cNvGrpSpPr/>
            <p:nvPr/>
          </p:nvGrpSpPr>
          <p:grpSpPr>
            <a:xfrm>
              <a:off x="1691684" y="3983733"/>
              <a:ext cx="2578639" cy="874076"/>
              <a:chOff x="7974233" y="3841670"/>
              <a:chExt cx="2578639" cy="87407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974233" y="3841670"/>
                <a:ext cx="2578639" cy="874076"/>
                <a:chOff x="7919673" y="4447557"/>
                <a:chExt cx="2417142" cy="726759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062525" y="4447557"/>
                  <a:ext cx="473626" cy="726759"/>
                  <a:chOff x="7833925" y="3388778"/>
                  <a:chExt cx="473626" cy="726759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 flipH="1">
                    <a:off x="7833925" y="3388778"/>
                    <a:ext cx="1203" cy="726759"/>
                  </a:xfrm>
                  <a:prstGeom prst="straightConnector1">
                    <a:avLst/>
                  </a:prstGeom>
                  <a:ln w="12700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8005015" y="3493035"/>
                        <a:ext cx="302536" cy="2705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015" y="3493035"/>
                        <a:ext cx="302536" cy="27056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7919673" y="4874281"/>
                  <a:ext cx="2417142" cy="16390"/>
                </a:xfrm>
                <a:prstGeom prst="straightConnector1">
                  <a:avLst/>
                </a:prstGeom>
                <a:ln w="127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370556" y="3968707"/>
                    <a:ext cx="225821" cy="2679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556" y="3968707"/>
                    <a:ext cx="225821" cy="26798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Freeform 70"/>
            <p:cNvSpPr/>
            <p:nvPr/>
          </p:nvSpPr>
          <p:spPr>
            <a:xfrm>
              <a:off x="3931975" y="4103621"/>
              <a:ext cx="229054" cy="394465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flipV="1">
              <a:off x="2702042" y="4516668"/>
              <a:ext cx="171977" cy="377420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flipV="1">
              <a:off x="3129269" y="4503556"/>
              <a:ext cx="194812" cy="377420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874019" y="4063869"/>
              <a:ext cx="255250" cy="426918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34208" y="443935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208" y="4439359"/>
                  <a:ext cx="14991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4077314" y="595094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759" y="5053968"/>
            <a:ext cx="2368497" cy="1462273"/>
            <a:chOff x="4488333" y="1887060"/>
            <a:chExt cx="3158267" cy="2278123"/>
          </a:xfrm>
        </p:grpSpPr>
        <p:grpSp>
          <p:nvGrpSpPr>
            <p:cNvPr id="59" name="Group 58"/>
            <p:cNvGrpSpPr/>
            <p:nvPr/>
          </p:nvGrpSpPr>
          <p:grpSpPr>
            <a:xfrm>
              <a:off x="4488333" y="1887060"/>
              <a:ext cx="3158267" cy="2278123"/>
              <a:chOff x="721469" y="912346"/>
              <a:chExt cx="3635592" cy="2884441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3234866" y="1646831"/>
                <a:ext cx="0" cy="2149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2100689" y="2721810"/>
                <a:ext cx="22563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21469" y="2372680"/>
                    <a:ext cx="1404989" cy="7285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𝑹𝒆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69" y="2372680"/>
                    <a:ext cx="1404989" cy="72853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333" r="-120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600054" y="912346"/>
                    <a:ext cx="1461582" cy="7285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054" y="912346"/>
                    <a:ext cx="1461582" cy="72853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7692" r="-10897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Oval 59"/>
            <p:cNvSpPr/>
            <p:nvPr/>
          </p:nvSpPr>
          <p:spPr>
            <a:xfrm>
              <a:off x="6430201" y="3084400"/>
              <a:ext cx="480292" cy="427087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204822" y="2939571"/>
              <a:ext cx="914478" cy="753195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969657" y="2681244"/>
              <a:ext cx="1367074" cy="1220133"/>
            </a:xfrm>
            <a:prstGeom prst="ellipse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79551" y="3154803"/>
              <a:ext cx="122935" cy="1168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98910" y="3380812"/>
              <a:ext cx="97364" cy="11839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420390" y="4288570"/>
            <a:ext cx="199985" cy="1785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9149" y="4662391"/>
                <a:ext cx="7675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49" y="4662391"/>
                <a:ext cx="76758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9193" y="4873422"/>
            <a:ext cx="222381" cy="205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0226" y="4100624"/>
                <a:ext cx="29750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26" y="4100624"/>
                <a:ext cx="297506" cy="492443"/>
              </a:xfrm>
              <a:prstGeom prst="rect">
                <a:avLst/>
              </a:prstGeom>
              <a:blipFill rotWithShape="0">
                <a:blip r:embed="rId10"/>
                <a:stretch>
                  <a:fillRect r="-6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>
            <a:off x="2080680" y="1843871"/>
            <a:ext cx="553570" cy="634259"/>
          </a:xfrm>
          <a:custGeom>
            <a:avLst/>
            <a:gdLst>
              <a:gd name="connsiteX0" fmla="*/ 0 w 4056826"/>
              <a:gd name="connsiteY0" fmla="*/ 2433017 h 2433017"/>
              <a:gd name="connsiteX1" fmla="*/ 986589 w 4056826"/>
              <a:gd name="connsiteY1" fmla="*/ 1410333 h 2433017"/>
              <a:gd name="connsiteX2" fmla="*/ 1636295 w 4056826"/>
              <a:gd name="connsiteY2" fmla="*/ 291396 h 2433017"/>
              <a:gd name="connsiteX3" fmla="*/ 2033337 w 4056826"/>
              <a:gd name="connsiteY3" fmla="*/ 2638 h 2433017"/>
              <a:gd name="connsiteX4" fmla="*/ 2538663 w 4056826"/>
              <a:gd name="connsiteY4" fmla="*/ 399680 h 2433017"/>
              <a:gd name="connsiteX5" fmla="*/ 3080084 w 4056826"/>
              <a:gd name="connsiteY5" fmla="*/ 1434396 h 2433017"/>
              <a:gd name="connsiteX6" fmla="*/ 3801979 w 4056826"/>
              <a:gd name="connsiteY6" fmla="*/ 2228480 h 2433017"/>
              <a:gd name="connsiteX7" fmla="*/ 4042610 w 4056826"/>
              <a:gd name="connsiteY7" fmla="*/ 2384891 h 24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6826" h="2433017">
                <a:moveTo>
                  <a:pt x="0" y="2433017"/>
                </a:moveTo>
                <a:cubicBezTo>
                  <a:pt x="356936" y="2100143"/>
                  <a:pt x="713873" y="1767270"/>
                  <a:pt x="986589" y="1410333"/>
                </a:cubicBezTo>
                <a:cubicBezTo>
                  <a:pt x="1259305" y="1053396"/>
                  <a:pt x="1461837" y="526012"/>
                  <a:pt x="1636295" y="291396"/>
                </a:cubicBezTo>
                <a:cubicBezTo>
                  <a:pt x="1810753" y="56780"/>
                  <a:pt x="1882943" y="-15409"/>
                  <a:pt x="2033337" y="2638"/>
                </a:cubicBezTo>
                <a:cubicBezTo>
                  <a:pt x="2183731" y="20685"/>
                  <a:pt x="2364205" y="161054"/>
                  <a:pt x="2538663" y="399680"/>
                </a:cubicBezTo>
                <a:cubicBezTo>
                  <a:pt x="2713121" y="638306"/>
                  <a:pt x="2869531" y="1129596"/>
                  <a:pt x="3080084" y="1434396"/>
                </a:cubicBezTo>
                <a:cubicBezTo>
                  <a:pt x="3290637" y="1739196"/>
                  <a:pt x="3641558" y="2070064"/>
                  <a:pt x="3801979" y="2228480"/>
                </a:cubicBezTo>
                <a:cubicBezTo>
                  <a:pt x="3962400" y="2386896"/>
                  <a:pt x="4102768" y="2483149"/>
                  <a:pt x="4042610" y="2384891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605364" y="3341103"/>
                <a:ext cx="1208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64" y="3341103"/>
                <a:ext cx="120895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/>
          <p:cNvGrpSpPr/>
          <p:nvPr/>
        </p:nvGrpSpPr>
        <p:grpSpPr>
          <a:xfrm>
            <a:off x="2874805" y="5433990"/>
            <a:ext cx="1469970" cy="1089925"/>
            <a:chOff x="3079304" y="5388909"/>
            <a:chExt cx="1469970" cy="1089925"/>
          </a:xfrm>
        </p:grpSpPr>
        <p:grpSp>
          <p:nvGrpSpPr>
            <p:cNvPr id="14" name="Group 13"/>
            <p:cNvGrpSpPr/>
            <p:nvPr/>
          </p:nvGrpSpPr>
          <p:grpSpPr>
            <a:xfrm>
              <a:off x="3079304" y="5388909"/>
              <a:ext cx="1469970" cy="1089925"/>
              <a:chOff x="5686471" y="2467154"/>
              <a:chExt cx="1960127" cy="169802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4211145" y="5679442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31199" y="610390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403690" y="5433989"/>
            <a:ext cx="1469970" cy="1089925"/>
            <a:chOff x="4493495" y="5400608"/>
            <a:chExt cx="1469970" cy="1089925"/>
          </a:xfrm>
        </p:grpSpPr>
        <p:grpSp>
          <p:nvGrpSpPr>
            <p:cNvPr id="15" name="Group 14"/>
            <p:cNvGrpSpPr/>
            <p:nvPr/>
          </p:nvGrpSpPr>
          <p:grpSpPr>
            <a:xfrm>
              <a:off x="4493495" y="5400608"/>
              <a:ext cx="1469970" cy="1089925"/>
              <a:chOff x="5686471" y="2467154"/>
              <a:chExt cx="1960127" cy="169802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Oval 43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5184933" y="5750125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212245" y="6050770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924208" y="5433989"/>
            <a:ext cx="1469970" cy="1089925"/>
            <a:chOff x="5997470" y="5398389"/>
            <a:chExt cx="1469970" cy="1089925"/>
          </a:xfrm>
        </p:grpSpPr>
        <p:grpSp>
          <p:nvGrpSpPr>
            <p:cNvPr id="16" name="Group 15"/>
            <p:cNvGrpSpPr/>
            <p:nvPr/>
          </p:nvGrpSpPr>
          <p:grpSpPr>
            <a:xfrm>
              <a:off x="5997470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6697083" y="6103444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703543" y="572433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34966" y="5433989"/>
            <a:ext cx="1469970" cy="1089925"/>
            <a:chOff x="7505771" y="5398389"/>
            <a:chExt cx="1469970" cy="1089925"/>
          </a:xfrm>
        </p:grpSpPr>
        <p:grpSp>
          <p:nvGrpSpPr>
            <p:cNvPr id="17" name="Group 16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69656" y="2681243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Oval 114"/>
            <p:cNvSpPr/>
            <p:nvPr/>
          </p:nvSpPr>
          <p:spPr>
            <a:xfrm>
              <a:off x="7723690" y="6100937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723690" y="5756586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434052" y="5433988"/>
            <a:ext cx="1469970" cy="1089925"/>
            <a:chOff x="7505771" y="5398389"/>
            <a:chExt cx="1469970" cy="1089925"/>
          </a:xfrm>
        </p:grpSpPr>
        <p:grpSp>
          <p:nvGrpSpPr>
            <p:cNvPr id="128" name="Group 127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Oval 13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969656" y="2681243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/>
            <p:cNvSpPr/>
            <p:nvPr/>
          </p:nvSpPr>
          <p:spPr>
            <a:xfrm>
              <a:off x="8212294" y="6272642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202101" y="5527233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927167" y="5433989"/>
            <a:ext cx="1469970" cy="1089925"/>
            <a:chOff x="7505771" y="5398389"/>
            <a:chExt cx="1469970" cy="1089925"/>
          </a:xfrm>
        </p:grpSpPr>
        <p:grpSp>
          <p:nvGrpSpPr>
            <p:cNvPr id="138" name="Group 137"/>
            <p:cNvGrpSpPr/>
            <p:nvPr/>
          </p:nvGrpSpPr>
          <p:grpSpPr>
            <a:xfrm>
              <a:off x="7505771" y="5398389"/>
              <a:ext cx="1469970" cy="1089925"/>
              <a:chOff x="5686471" y="2467154"/>
              <a:chExt cx="1960127" cy="1698029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686471" y="2467154"/>
                <a:ext cx="1960127" cy="1698029"/>
                <a:chOff x="2100689" y="1646831"/>
                <a:chExt cx="2256372" cy="2149956"/>
              </a:xfrm>
            </p:grpSpPr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3234866" y="1646831"/>
                  <a:ext cx="0" cy="2149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2100689" y="2721810"/>
                  <a:ext cx="22563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6430201" y="3084400"/>
                <a:ext cx="480292" cy="427087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204822" y="2939571"/>
                <a:ext cx="914478" cy="753195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969657" y="2681244"/>
                <a:ext cx="1367074" cy="1220133"/>
              </a:xfrm>
              <a:prstGeom prst="ellipse">
                <a:avLst/>
              </a:prstGeom>
              <a:noFill/>
              <a:ln w="952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7920085" y="6222519"/>
              <a:ext cx="92193" cy="750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86761" y="5589189"/>
              <a:ext cx="73017" cy="75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4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54" y="3463487"/>
            <a:ext cx="99856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Universal Control for Two Modes</a:t>
            </a:r>
          </a:p>
          <a:p>
            <a:r>
              <a:rPr lang="en-US" dirty="0" smtClean="0"/>
              <a:t>Not simultaneously driving each mode to prevent heating of modes [1,2]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/>
                        <a:t>M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9" y="492391"/>
                      <a:ext cx="1790739" cy="98500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122" t="-5882" b="-16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71D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265406" y="6192648"/>
            <a:ext cx="1195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/>
              <a:t>Diringer</a:t>
            </a:r>
            <a:r>
              <a:rPr lang="en-US" dirty="0"/>
              <a:t>, </a:t>
            </a:r>
            <a:r>
              <a:rPr lang="en-US" dirty="0" err="1"/>
              <a:t>Asaf</a:t>
            </a:r>
            <a:r>
              <a:rPr lang="en-US" dirty="0"/>
              <a:t> A., et al. </a:t>
            </a:r>
            <a:r>
              <a:rPr lang="en-US" i="1" dirty="0" err="1" smtClean="0"/>
              <a:t>arXiv</a:t>
            </a:r>
            <a:r>
              <a:rPr lang="en-US" i="1" dirty="0" smtClean="0"/>
              <a:t> </a:t>
            </a:r>
            <a:r>
              <a:rPr lang="en-US" i="1" dirty="0"/>
              <a:t>preprint arXiv:2301.09831</a:t>
            </a:r>
            <a:r>
              <a:rPr lang="en-US" dirty="0"/>
              <a:t> (2023</a:t>
            </a:r>
            <a:r>
              <a:rPr lang="en-US" dirty="0" smtClean="0"/>
              <a:t>). [2] Alec </a:t>
            </a:r>
            <a:r>
              <a:rPr lang="en-US" dirty="0" err="1"/>
              <a:t>Eickbusch</a:t>
            </a:r>
            <a:r>
              <a:rPr lang="en-US" dirty="0"/>
              <a:t>, </a:t>
            </a:r>
            <a:r>
              <a:rPr lang="en-US" dirty="0" smtClean="0"/>
              <a:t>et al. W34</a:t>
            </a:r>
            <a:r>
              <a:rPr lang="en-US" dirty="0"/>
              <a:t>. 00005. APS March Meeting (2022).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 : </a:t>
            </a:r>
            <a:r>
              <a:rPr lang="en-US" sz="2800" dirty="0" smtClean="0"/>
              <a:t>Unwanted Cross Kerr Terms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1994850"/>
                <a:ext cx="5336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864" y="3162073"/>
            <a:ext cx="3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Terms of form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23485" y="3218698"/>
            <a:ext cx="37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avoid 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4012"/>
                <a:ext cx="342097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should not be  </a:t>
                </a:r>
                <a:r>
                  <a:rPr lang="en-US" sz="2000" dirty="0"/>
                  <a:t>simultaneously nonzero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809"/>
                <a:ext cx="3420979" cy="470000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Echoed out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flips 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242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81" y="5549749"/>
                <a:ext cx="1819216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10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kHz</a:t>
                </a:r>
              </a:p>
              <a:p>
                <a:pPr algn="ctr"/>
                <a:r>
                  <a:rPr lang="en-US" sz="200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≈0.33 </m:t>
                    </m:r>
                  </m:oMath>
                </a14:m>
                <a:r>
                  <a:rPr lang="en-US" sz="2000" dirty="0" smtClean="0"/>
                  <a:t>Hz … good!</a:t>
                </a:r>
              </a:p>
              <a:p>
                <a:pPr algn="ctr"/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 smtClean="0"/>
                  <a:t> 300 MHz for </a:t>
                </a:r>
                <a:r>
                  <a:rPr lang="en-US" sz="1600" dirty="0" err="1" smtClean="0"/>
                  <a:t>transmons</a:t>
                </a:r>
                <a:r>
                  <a:rPr lang="en-US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blipFill rotWithShape="0">
                <a:blip r:embed="rId9"/>
                <a:stretch>
                  <a:fillRect l="-1224" t="-3468" r="-1102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ECD: State Transfer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28858" y="3410311"/>
                <a:ext cx="37298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58" y="3410311"/>
                <a:ext cx="3729804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5624286" cy="46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461</Words>
  <Application>Microsoft Office PowerPoint</Application>
  <PresentationFormat>Widescreen</PresentationFormat>
  <Paragraphs>164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EB Garamond</vt:lpstr>
      <vt:lpstr>Noto Sans Symbols</vt:lpstr>
      <vt:lpstr>Office Theme</vt:lpstr>
      <vt:lpstr>Cross-talk Free Control of Multimode Cavities with Conditional Displacements</vt:lpstr>
      <vt:lpstr>Motivation</vt:lpstr>
      <vt:lpstr>Large Displacements</vt:lpstr>
      <vt:lpstr>Prev. Work: Echoed Cond. Disp.</vt:lpstr>
      <vt:lpstr>Prev. Work: Echoed Cond. Disp.</vt:lpstr>
      <vt:lpstr>Prev Work: ECD: Evolution in Phase Space</vt:lpstr>
      <vt:lpstr>Multimode ECD</vt:lpstr>
      <vt:lpstr>Two Mode ECD : Unwanted Cross Kerr Terms</vt:lpstr>
      <vt:lpstr>Two Mode ECD: State Transfer</vt:lpstr>
      <vt:lpstr>Two Mode ECD: State Transfer</vt:lpstr>
      <vt:lpstr>Multimode ECD: Error Budget</vt:lpstr>
      <vt:lpstr>Transmon Relaxation</vt:lpstr>
      <vt:lpstr>PowerPoint Presentation</vt:lpstr>
      <vt:lpstr>Comparing Grape and MECD</vt:lpstr>
      <vt:lpstr>Circle Grape Results</vt:lpstr>
      <vt:lpstr>Conclusions and Future Work</vt:lpstr>
      <vt:lpstr>Circle Grape </vt:lpstr>
      <vt:lpstr>Multimode ECD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Cross-talk Free Control of Multimode Cavities with Conditional Displacements</dc:title>
  <dc:creator>Eesh Gupta</dc:creator>
  <cp:lastModifiedBy>Eesh Gupta</cp:lastModifiedBy>
  <cp:revision>41</cp:revision>
  <dcterms:created xsi:type="dcterms:W3CDTF">2023-01-25T13:56:33Z</dcterms:created>
  <dcterms:modified xsi:type="dcterms:W3CDTF">2023-02-10T15:03:44Z</dcterms:modified>
</cp:coreProperties>
</file>