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60" r:id="rId4"/>
    <p:sldId id="262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95" r:id="rId14"/>
    <p:sldId id="301" r:id="rId15"/>
    <p:sldId id="278" r:id="rId16"/>
    <p:sldId id="279" r:id="rId17"/>
    <p:sldId id="280" r:id="rId18"/>
    <p:sldId id="297" r:id="rId19"/>
    <p:sldId id="282" r:id="rId20"/>
    <p:sldId id="283" r:id="rId21"/>
    <p:sldId id="284" r:id="rId22"/>
    <p:sldId id="285" r:id="rId23"/>
    <p:sldId id="299" r:id="rId24"/>
    <p:sldId id="286" r:id="rId25"/>
    <p:sldId id="298" r:id="rId26"/>
    <p:sldId id="287" r:id="rId27"/>
    <p:sldId id="289" r:id="rId28"/>
    <p:sldId id="303" r:id="rId29"/>
    <p:sldId id="290" r:id="rId30"/>
    <p:sldId id="291" r:id="rId31"/>
    <p:sldId id="292" r:id="rId32"/>
    <p:sldId id="305" r:id="rId33"/>
    <p:sldId id="310" r:id="rId34"/>
    <p:sldId id="306" r:id="rId35"/>
    <p:sldId id="307" r:id="rId36"/>
    <p:sldId id="308" r:id="rId37"/>
    <p:sldId id="30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846" autoAdjust="0"/>
  </p:normalViewPr>
  <p:slideViewPr>
    <p:cSldViewPr snapToGrid="0">
      <p:cViewPr varScale="1">
        <p:scale>
          <a:sx n="57" d="100"/>
          <a:sy n="57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20FCC-820D-4F2B-A468-195E25D66C1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19088-95FE-45F8-85AD-7F97326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2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Superconudcting</a:t>
            </a:r>
            <a:r>
              <a:rPr lang="en-US" dirty="0" smtClean="0"/>
              <a:t> qubits can be classified into two categories: charge qubits and flux qubits.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Charge qubits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Charge qubits host a pair of disconnected </a:t>
            </a:r>
            <a:r>
              <a:rPr lang="en-US" dirty="0" err="1" smtClean="0"/>
              <a:t>superconuductors</a:t>
            </a:r>
            <a:r>
              <a:rPr lang="en-US" dirty="0" smtClean="0"/>
              <a:t> or \</a:t>
            </a:r>
            <a:r>
              <a:rPr lang="en-US" dirty="0" err="1" smtClean="0"/>
              <a:t>textit</a:t>
            </a:r>
            <a:r>
              <a:rPr lang="en-US" dirty="0" smtClean="0"/>
              <a:t>{islands}. Such islands can store integer number of Cooper pairs. The addition of a nonlinear element such as the Josephson Junction allows tunneling of Cooper pairs such that the computational subspace is isolated.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Promiment</a:t>
            </a:r>
            <a:r>
              <a:rPr lang="en-US" dirty="0" smtClean="0"/>
              <a:t> examples of charge modes include the Cooper pair box and the </a:t>
            </a:r>
            <a:r>
              <a:rPr lang="en-US" dirty="0" err="1" smtClean="0"/>
              <a:t>Transmon</a:t>
            </a:r>
            <a:r>
              <a:rPr lang="en-US" dirty="0" smtClean="0"/>
              <a:t> circuits. The former operates in regime where \(E_C \</a:t>
            </a:r>
            <a:r>
              <a:rPr lang="en-US" dirty="0" err="1" smtClean="0"/>
              <a:t>gtrsim</a:t>
            </a:r>
            <a:r>
              <a:rPr lang="en-US" dirty="0" smtClean="0"/>
              <a:t> E_J\), realizing a \</a:t>
            </a:r>
            <a:r>
              <a:rPr lang="en-US" dirty="0" err="1" smtClean="0"/>
              <a:t>textit</a:t>
            </a:r>
            <a:r>
              <a:rPr lang="en-US" dirty="0" smtClean="0"/>
              <a:t>{light} charge mode since the mass \(C\) of </a:t>
            </a:r>
            <a:r>
              <a:rPr lang="en-US" dirty="0" err="1" smtClean="0"/>
              <a:t>fictious</a:t>
            </a:r>
            <a:r>
              <a:rPr lang="en-US" dirty="0" smtClean="0"/>
              <a:t> particle is inversely proportional to \(E_C\). On the other hand, the latter </a:t>
            </a:r>
            <a:r>
              <a:rPr lang="en-US" dirty="0" err="1" smtClean="0"/>
              <a:t>transmon</a:t>
            </a:r>
            <a:r>
              <a:rPr lang="en-US" dirty="0" smtClean="0"/>
              <a:t> circuit operates in the regime where \(E_C \</a:t>
            </a:r>
            <a:r>
              <a:rPr lang="en-US" dirty="0" err="1" smtClean="0"/>
              <a:t>ll</a:t>
            </a:r>
            <a:r>
              <a:rPr lang="en-US" dirty="0" smtClean="0"/>
              <a:t> E_J\), realizing a \</a:t>
            </a:r>
            <a:r>
              <a:rPr lang="en-US" dirty="0" err="1" smtClean="0"/>
              <a:t>textit</a:t>
            </a:r>
            <a:r>
              <a:rPr lang="en-US" dirty="0" smtClean="0"/>
              <a:t>{heavy} charge mode.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Flux Qubits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other hand, flux mode hosts a \</a:t>
            </a:r>
            <a:r>
              <a:rPr lang="en-US" dirty="0" err="1" smtClean="0"/>
              <a:t>textit</a:t>
            </a:r>
            <a:r>
              <a:rPr lang="en-US" dirty="0" smtClean="0"/>
              <a:t>{loop} of </a:t>
            </a:r>
            <a:r>
              <a:rPr lang="en-US" dirty="0" err="1" smtClean="0"/>
              <a:t>superconudcting</a:t>
            </a:r>
            <a:r>
              <a:rPr lang="en-US" dirty="0" smtClean="0"/>
              <a:t> wire which stores integer number of flux quanta.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Examples: </a:t>
            </a:r>
            <a:r>
              <a:rPr lang="en-US" dirty="0" err="1" smtClean="0"/>
              <a:t>Fluxonium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58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Dual of </a:t>
            </a:r>
            <a:r>
              <a:rPr lang="en-US" dirty="0" err="1" smtClean="0"/>
              <a:t>Aharanov</a:t>
            </a:r>
            <a:r>
              <a:rPr lang="en-US" dirty="0" smtClean="0"/>
              <a:t> Bohm -&gt; Two trajectories a charge particle can take and the presence of magnetic field; the particle attains a phase difference depending on the path taken</a:t>
            </a:r>
          </a:p>
          <a:p>
            <a:r>
              <a:rPr lang="en-US" dirty="0" smtClean="0"/>
              <a:t>This phase difference causes interference [show double slit]; if magnetic field tuned, the interference pattern could be destroyed</a:t>
            </a:r>
          </a:p>
          <a:p>
            <a:r>
              <a:rPr lang="en-US" dirty="0" smtClean="0"/>
              <a:t>Similar stuff happens here but instead of a charge particle, we have magnetic field particle – </a:t>
            </a:r>
            <a:r>
              <a:rPr lang="en-US" dirty="0" err="1" smtClean="0"/>
              <a:t>fluxon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Explain via </a:t>
            </a:r>
            <a:r>
              <a:rPr lang="en-US" dirty="0" err="1" smtClean="0"/>
              <a:t>pauli</a:t>
            </a:r>
            <a:r>
              <a:rPr lang="en-US" dirty="0" smtClean="0"/>
              <a:t> matrices; if </a:t>
            </a:r>
            <a:r>
              <a:rPr lang="en-US" dirty="0" err="1" smtClean="0"/>
              <a:t>n_g</a:t>
            </a:r>
            <a:r>
              <a:rPr lang="en-US" dirty="0" smtClean="0"/>
              <a:t> not 1/2, then E_C mixes the plus and minus states </a:t>
            </a:r>
          </a:p>
          <a:p>
            <a:r>
              <a:rPr lang="en-US" dirty="0" smtClean="0"/>
              <a:t>But when </a:t>
            </a:r>
            <a:r>
              <a:rPr lang="en-US" dirty="0" err="1" smtClean="0"/>
              <a:t>n_g</a:t>
            </a:r>
            <a:r>
              <a:rPr lang="en-US" dirty="0" smtClean="0"/>
              <a:t> = ½, then no transitions between + and – allowed; flux tunneling </a:t>
            </a:r>
            <a:r>
              <a:rPr lang="en-US" dirty="0" err="1" smtClean="0"/>
              <a:t>supression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26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Charge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e>
                    </m:d>
                  </m:oMath>
                </a14:m>
                <a:r>
                  <a:rPr lang="en-US" dirty="0" smtClean="0"/>
                  <a:t> determine the sign of the effective Josephson energy term </a:t>
                </a:r>
              </a:p>
              <a:p>
                <a:r>
                  <a:rPr lang="en-US" dirty="0" smtClean="0"/>
                  <a:t>Change in signs  corresponds to change of potential landscape: the local minima of </a:t>
                </a:r>
                <a:r>
                  <a:rPr lang="en-US" dirty="0" err="1" smtClean="0"/>
                  <a:t>fluxonium</a:t>
                </a:r>
                <a:r>
                  <a:rPr lang="en-US" dirty="0" smtClean="0"/>
                  <a:t>-like potential occurs at odd *2pi in one case and at even*2pi at other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wavefunctions</a:t>
                </a:r>
                <a:r>
                  <a:rPr lang="en-US" dirty="0"/>
                  <a:t> </a:t>
                </a:r>
                <a:r>
                  <a:rPr lang="en-US" dirty="0" smtClean="0"/>
                  <a:t>in the two cases peak at different points</a:t>
                </a:r>
              </a:p>
              <a:p>
                <a:r>
                  <a:rPr lang="en-US" dirty="0" smtClean="0"/>
                  <a:t>This can be interpreted as the loop storing even or odd flux quanta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Charge states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|±⟩</a:t>
                </a:r>
                <a:r>
                  <a:rPr lang="en-US" dirty="0" smtClean="0"/>
                  <a:t> determine the sign of the effective Josephson energy term </a:t>
                </a:r>
              </a:p>
              <a:p>
                <a:r>
                  <a:rPr lang="en-US" dirty="0" smtClean="0"/>
                  <a:t>Change in signs  corresponds to change of potential landscape: the local minima of </a:t>
                </a:r>
                <a:r>
                  <a:rPr lang="en-US" dirty="0" err="1" smtClean="0"/>
                  <a:t>fluxonium</a:t>
                </a:r>
                <a:r>
                  <a:rPr lang="en-US" dirty="0" smtClean="0"/>
                  <a:t>-like potential occurs at odd *2pi in one case and at even*2pi at other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wavefunctions</a:t>
                </a:r>
                <a:r>
                  <a:rPr lang="en-US" dirty="0"/>
                  <a:t> </a:t>
                </a:r>
                <a:r>
                  <a:rPr lang="en-US" dirty="0" smtClean="0"/>
                  <a:t>in the two cases peak at different points</a:t>
                </a:r>
              </a:p>
              <a:p>
                <a:r>
                  <a:rPr lang="en-US" dirty="0" smtClean="0"/>
                  <a:t>This can be interpreted as the loop storing even or odd flux quanta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4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14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5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operators cannot connect g and e </a:t>
            </a:r>
          </a:p>
          <a:p>
            <a:pPr lvl="1"/>
            <a:r>
              <a:rPr lang="en-US" dirty="0" smtClean="0"/>
              <a:t>Theta local ops – flux quanta </a:t>
            </a:r>
          </a:p>
          <a:p>
            <a:pPr lvl="1"/>
            <a:r>
              <a:rPr lang="en-US" dirty="0" smtClean="0"/>
              <a:t>Phi local ops – charge + -</a:t>
            </a:r>
          </a:p>
          <a:p>
            <a:r>
              <a:rPr lang="en-US" dirty="0" smtClean="0"/>
              <a:t>Flux noise induced dephasing: protected because of light flux mode – exponential suppression</a:t>
            </a:r>
          </a:p>
          <a:p>
            <a:r>
              <a:rPr lang="en-US" dirty="0" smtClean="0"/>
              <a:t>But not charge induced dephasing because of light charge mode- not exponential sensitivity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15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Whereas </a:t>
            </a:r>
            <a:r>
              <a:rPr lang="en-US" dirty="0" err="1" smtClean="0"/>
              <a:t>Bifluxon</a:t>
            </a:r>
            <a:r>
              <a:rPr lang="en-US" dirty="0" smtClean="0"/>
              <a:t> only allows tunneling of pairs of </a:t>
            </a:r>
            <a:r>
              <a:rPr lang="en-US" dirty="0" err="1" smtClean="0"/>
              <a:t>fluxons</a:t>
            </a:r>
            <a:r>
              <a:rPr lang="en-US" dirty="0" smtClean="0"/>
              <a:t>, 0-pi only allows pairs of charge states to tunnel across. </a:t>
            </a:r>
          </a:p>
          <a:p>
            <a:r>
              <a:rPr lang="en-US" dirty="0" smtClean="0"/>
              <a:t> This occurs because cooper pair tunneling across one junction is </a:t>
            </a:r>
            <a:r>
              <a:rPr lang="en-US" i="1" dirty="0" smtClean="0"/>
              <a:t>mirrored</a:t>
            </a:r>
            <a:r>
              <a:rPr lang="en-US" dirty="0" smtClean="0"/>
              <a:t> by that across the other (to make the charge on either sides of the capcitor plates equal)</a:t>
            </a:r>
          </a:p>
          <a:p>
            <a:r>
              <a:rPr lang="en-US" dirty="0" smtClean="0"/>
              <a:t>Effectively, we have a new element that allows tunneling of a pair of cooper pairs</a:t>
            </a:r>
          </a:p>
          <a:p>
            <a:r>
              <a:rPr lang="en-US" dirty="0" smtClean="0"/>
              <a:t>Note here no current flows through inductor as we have assumed L -&gt; </a:t>
            </a:r>
            <a:r>
              <a:rPr lang="en-US" dirty="0" err="1" smtClean="0"/>
              <a:t>infty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3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05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we have 2 Cooper pairs tunneling, we also have a change in the form of the superconducting phase across the junction</a:t>
                </a:r>
              </a:p>
              <a:p>
                <a:r>
                  <a:rPr lang="en-US" dirty="0"/>
                  <a:t>Why so? When deriving the Josephson energy, we connected the M state with m+1; now its m with m+2   [show through equations]</a:t>
                </a:r>
              </a:p>
              <a:p>
                <a:r>
                  <a:rPr lang="en-US" dirty="0"/>
                  <a:t>So the </a:t>
                </a:r>
                <a:r>
                  <a:rPr lang="en-US" dirty="0" err="1"/>
                  <a:t>josephson</a:t>
                </a:r>
                <a:r>
                  <a:rPr lang="en-US" dirty="0"/>
                  <a:t> energy of the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mode is pi periodic instead of 2 pi periodic. </a:t>
                </a:r>
              </a:p>
              <a:p>
                <a:r>
                  <a:rPr lang="en-US" dirty="0"/>
                  <a:t>Interesting to note that </a:t>
                </a:r>
                <a:r>
                  <a:rPr lang="en-US" dirty="0" err="1"/>
                  <a:t>Bifluxon</a:t>
                </a:r>
                <a:r>
                  <a:rPr lang="en-US" dirty="0"/>
                  <a:t> also changes the periodicity of the </a:t>
                </a:r>
                <a:r>
                  <a:rPr lang="en-US" dirty="0" err="1"/>
                  <a:t>josephson</a:t>
                </a:r>
                <a:r>
                  <a:rPr lang="en-US" dirty="0"/>
                  <a:t> energy but that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mode.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we have 2 Cooper pairs tunneling, we also have a change in the form of the superconducting phase across the junction</a:t>
                </a:r>
              </a:p>
              <a:p>
                <a:r>
                  <a:rPr lang="en-US" dirty="0"/>
                  <a:t>Why so? When deriving the Josephson energy, we connected the M state with m+1; now its m with m+2   [show through equations]</a:t>
                </a:r>
              </a:p>
              <a:p>
                <a:r>
                  <a:rPr lang="en-US" dirty="0"/>
                  <a:t>So the </a:t>
                </a:r>
                <a:r>
                  <a:rPr lang="en-US" dirty="0" err="1"/>
                  <a:t>josephson</a:t>
                </a:r>
                <a:r>
                  <a:rPr lang="en-US" dirty="0"/>
                  <a:t> energy of the  </a:t>
                </a:r>
                <a:r>
                  <a:rPr lang="en-US" i="0">
                    <a:latin typeface="Cambria Math" panose="02040503050406030204" pitchFamily="18" charset="0"/>
                  </a:rPr>
                  <a:t>𝜃</a:t>
                </a:r>
                <a:r>
                  <a:rPr lang="en-US" dirty="0"/>
                  <a:t> mode is pi periodic instead of 2 pi periodic. </a:t>
                </a:r>
              </a:p>
              <a:p>
                <a:r>
                  <a:rPr lang="en-US" dirty="0"/>
                  <a:t>Interesting to note that </a:t>
                </a:r>
                <a:r>
                  <a:rPr lang="en-US" dirty="0" err="1"/>
                  <a:t>Bifluxon</a:t>
                </a:r>
                <a:r>
                  <a:rPr lang="en-US" dirty="0"/>
                  <a:t> also changes the periodicity of the </a:t>
                </a:r>
                <a:r>
                  <a:rPr lang="en-US" dirty="0" err="1"/>
                  <a:t>josephson</a:t>
                </a:r>
                <a:r>
                  <a:rPr lang="en-US" dirty="0"/>
                  <a:t> energy but that of the </a:t>
                </a:r>
                <a:r>
                  <a:rPr lang="en-US" i="0">
                    <a:latin typeface="Cambria Math" panose="02040503050406030204" pitchFamily="18" charset="0"/>
                  </a:rPr>
                  <a:t>𝜙</a:t>
                </a:r>
                <a:r>
                  <a:rPr lang="en-US" dirty="0"/>
                  <a:t> mode.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Charge qubits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Charge qubits host a pair of disconnected </a:t>
            </a:r>
            <a:r>
              <a:rPr lang="en-US" dirty="0" err="1" smtClean="0"/>
              <a:t>superconuductors</a:t>
            </a:r>
            <a:r>
              <a:rPr lang="en-US" dirty="0" smtClean="0"/>
              <a:t> or \</a:t>
            </a:r>
            <a:r>
              <a:rPr lang="en-US" dirty="0" err="1" smtClean="0"/>
              <a:t>textit</a:t>
            </a:r>
            <a:r>
              <a:rPr lang="en-US" dirty="0" smtClean="0"/>
              <a:t>{islands}. Such islands can store integer number of Cooper pairs. The addition of a nonlinear element such as the Josephson Junction allows tunneling of Cooper pairs such that the computational subspace is isolated.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Promiment</a:t>
            </a:r>
            <a:r>
              <a:rPr lang="en-US" dirty="0" smtClean="0"/>
              <a:t> examples of charge modes include the Cooper pair box and the </a:t>
            </a:r>
            <a:r>
              <a:rPr lang="en-US" dirty="0" err="1" smtClean="0"/>
              <a:t>Transmon</a:t>
            </a:r>
            <a:r>
              <a:rPr lang="en-US" dirty="0" smtClean="0"/>
              <a:t> circuits. The former operates in regime where \(E_C \</a:t>
            </a:r>
            <a:r>
              <a:rPr lang="en-US" dirty="0" err="1" smtClean="0"/>
              <a:t>gtrsim</a:t>
            </a:r>
            <a:r>
              <a:rPr lang="en-US" dirty="0" smtClean="0"/>
              <a:t> E_J\), realizing a \</a:t>
            </a:r>
            <a:r>
              <a:rPr lang="en-US" dirty="0" err="1" smtClean="0"/>
              <a:t>textit</a:t>
            </a:r>
            <a:r>
              <a:rPr lang="en-US" dirty="0" smtClean="0"/>
              <a:t>{light} charge mode since the mass \(C\) of </a:t>
            </a:r>
            <a:r>
              <a:rPr lang="en-US" dirty="0" err="1" smtClean="0"/>
              <a:t>fictious</a:t>
            </a:r>
            <a:r>
              <a:rPr lang="en-US" dirty="0" smtClean="0"/>
              <a:t> particle is inversely proportional to \(E_C\). On the other hand, the latter </a:t>
            </a:r>
            <a:r>
              <a:rPr lang="en-US" dirty="0" err="1" smtClean="0"/>
              <a:t>transmon</a:t>
            </a:r>
            <a:r>
              <a:rPr lang="en-US" dirty="0" smtClean="0"/>
              <a:t> circuit operates in the regime where \(E_C \</a:t>
            </a:r>
            <a:r>
              <a:rPr lang="en-US" dirty="0" err="1" smtClean="0"/>
              <a:t>ll</a:t>
            </a:r>
            <a:r>
              <a:rPr lang="en-US" dirty="0" smtClean="0"/>
              <a:t> E_J\), realizing a \</a:t>
            </a:r>
            <a:r>
              <a:rPr lang="en-US" dirty="0" err="1" smtClean="0"/>
              <a:t>textit</a:t>
            </a:r>
            <a:r>
              <a:rPr lang="en-US" dirty="0" smtClean="0"/>
              <a:t>{heavy} charge mode.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Flux Qubits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other hand, flux mode hosts a \</a:t>
            </a:r>
            <a:r>
              <a:rPr lang="en-US" dirty="0" err="1" smtClean="0"/>
              <a:t>textit</a:t>
            </a:r>
            <a:r>
              <a:rPr lang="en-US" dirty="0" smtClean="0"/>
              <a:t>{loop} of </a:t>
            </a:r>
            <a:r>
              <a:rPr lang="en-US" dirty="0" err="1" smtClean="0"/>
              <a:t>superconudcting</a:t>
            </a:r>
            <a:r>
              <a:rPr lang="en-US" dirty="0" smtClean="0"/>
              <a:t> wire which stores integer number of flux quanta.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Examples: </a:t>
            </a:r>
            <a:r>
              <a:rPr lang="en-US" dirty="0" err="1" smtClean="0"/>
              <a:t>Fluxonium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Longer dephasing times requires minimizing the energy dispersion \(E_{01} (\lambda)\) as a result of change in some external parameter \(\lambda\)</a:t>
            </a:r>
          </a:p>
          <a:p>
            <a:r>
              <a:rPr lang="en-US" dirty="0" smtClean="0"/>
              <a:t>For charge qubits, this required localizing the </a:t>
            </a:r>
            <a:r>
              <a:rPr lang="en-US" dirty="0" err="1" smtClean="0"/>
              <a:t>wavefunctions</a:t>
            </a:r>
            <a:r>
              <a:rPr lang="en-US" dirty="0" smtClean="0"/>
              <a:t> in phase space (or flux quanta) such that the fluctuations in external parameter i.e. the gate charge \(\delta </a:t>
            </a:r>
            <a:r>
              <a:rPr lang="en-US" dirty="0" err="1" smtClean="0"/>
              <a:t>n_g</a:t>
            </a:r>
            <a:r>
              <a:rPr lang="en-US" dirty="0" smtClean="0"/>
              <a:t>\) had minimal effects on the potential and the </a:t>
            </a:r>
            <a:r>
              <a:rPr lang="en-US" dirty="0" err="1" smtClean="0"/>
              <a:t>wavefunctions</a:t>
            </a:r>
            <a:r>
              <a:rPr lang="en-US" dirty="0" smtClean="0"/>
              <a:t>. %[Lecture 17]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ridd</a:t>
            </a:r>
            <a:r>
              <a:rPr lang="en-US" dirty="0" smtClean="0"/>
              <a:t> the Hamiltonian of the gate charge, the dependence on ng was transferred to boundary conditions. 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wavefunction</a:t>
            </a:r>
            <a:r>
              <a:rPr lang="en-US" dirty="0" smtClean="0"/>
              <a:t> is localized in phase space, then on boundaries its small; so </a:t>
            </a:r>
            <a:r>
              <a:rPr lang="en-US" dirty="0" err="1" smtClean="0"/>
              <a:t>n_g</a:t>
            </a:r>
            <a:r>
              <a:rPr lang="en-US" dirty="0" smtClean="0"/>
              <a:t> has minimal effect on the </a:t>
            </a:r>
            <a:r>
              <a:rPr lang="en-US" dirty="0" err="1" smtClean="0"/>
              <a:t>wavefunctions</a:t>
            </a:r>
            <a:r>
              <a:rPr lang="en-US" dirty="0" smtClean="0"/>
              <a:t> and thus the spectra.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3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3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6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wavefunctions</a:t>
            </a:r>
            <a:r>
              <a:rPr lang="en-US" dirty="0" smtClean="0"/>
              <a:t> of </a:t>
            </a:r>
            <a:r>
              <a:rPr lang="en-US" dirty="0" err="1" smtClean="0"/>
              <a:t>Transmon</a:t>
            </a:r>
            <a:r>
              <a:rPr lang="en-US" dirty="0" smtClean="0"/>
              <a:t> states have a greater spread over charge states as compared to CPB, this results in a large transition matrix elements for the number/charge operator</a:t>
            </a:r>
          </a:p>
          <a:p>
            <a:pPr lvl="1"/>
            <a:r>
              <a:rPr lang="en-US" dirty="0" smtClean="0"/>
              <a:t>This can be seen by considering the </a:t>
            </a:r>
            <a:r>
              <a:rPr lang="en-US" dirty="0" err="1" smtClean="0"/>
              <a:t>wavefunction</a:t>
            </a:r>
            <a:r>
              <a:rPr lang="en-US" dirty="0" smtClean="0"/>
              <a:t> in the Cooper Pair Box limit and the </a:t>
            </a:r>
            <a:r>
              <a:rPr lang="en-US" dirty="0" err="1" smtClean="0"/>
              <a:t>transmon</a:t>
            </a:r>
            <a:r>
              <a:rPr lang="en-US" dirty="0" smtClean="0"/>
              <a:t> limit. </a:t>
            </a:r>
          </a:p>
          <a:p>
            <a:pPr lvl="1"/>
            <a:r>
              <a:rPr lang="en-US" dirty="0" smtClean="0"/>
              <a:t>In the CPB limit, the transition matrix element is just the overlap between orthogonal charge states which is 0.  (g and e occupy different charge states)</a:t>
            </a:r>
          </a:p>
          <a:p>
            <a:pPr lvl="1"/>
            <a:r>
              <a:rPr lang="en-US" dirty="0" smtClean="0"/>
              <a:t>However in the </a:t>
            </a:r>
            <a:r>
              <a:rPr lang="en-US" dirty="0" err="1" smtClean="0"/>
              <a:t>transmon</a:t>
            </a:r>
            <a:r>
              <a:rPr lang="en-US" dirty="0" smtClean="0"/>
              <a:t> limit, this element is now a nonzero number b/c g and e have nonzero contributions from the same charge states</a:t>
            </a:r>
          </a:p>
          <a:p>
            <a:r>
              <a:rPr lang="en-US" dirty="0" smtClean="0"/>
              <a:t>As a result, bit flip errors increase as phase flip errors decrease.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67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Wheras</a:t>
            </a:r>
            <a:r>
              <a:rPr lang="en-US" dirty="0" smtClean="0"/>
              <a:t> dephasing protection in charge qubits required delocalization of </a:t>
            </a:r>
            <a:r>
              <a:rPr lang="en-US" dirty="0" err="1" smtClean="0"/>
              <a:t>wavefunction</a:t>
            </a:r>
            <a:r>
              <a:rPr lang="en-US" dirty="0" smtClean="0"/>
              <a:t> in charge space, flux qubits like </a:t>
            </a:r>
            <a:r>
              <a:rPr lang="en-US" dirty="0" err="1" smtClean="0"/>
              <a:t>fluxonium</a:t>
            </a:r>
            <a:r>
              <a:rPr lang="en-US" dirty="0" smtClean="0"/>
              <a:t> require delocalization in flux space. This is because control knob here is the external flux instead of charge. In other words, we operate in the “light” regime. </a:t>
            </a:r>
          </a:p>
          <a:p>
            <a:r>
              <a:rPr lang="en-US" dirty="0" smtClean="0"/>
              <a:t>Similar to previous case, in this light regime, the phase matrix elements are large , increasing bit flip errors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fluxonium</a:t>
            </a:r>
            <a:r>
              <a:rPr lang="en-US" dirty="0" smtClean="0"/>
              <a:t> also requires a tradeoff – localizing </a:t>
            </a:r>
            <a:r>
              <a:rPr lang="en-US" dirty="0" err="1" smtClean="0"/>
              <a:t>wavefunction</a:t>
            </a:r>
            <a:r>
              <a:rPr lang="en-US" dirty="0" smtClean="0"/>
              <a:t> within the potential in phase space (heavy </a:t>
            </a:r>
            <a:r>
              <a:rPr lang="en-US" dirty="0" err="1" smtClean="0"/>
              <a:t>fluxonium</a:t>
            </a:r>
            <a:r>
              <a:rPr lang="en-US" dirty="0" smtClean="0"/>
              <a:t>) – this compromise is not as bad as that in the </a:t>
            </a:r>
            <a:r>
              <a:rPr lang="en-US" dirty="0" err="1" smtClean="0"/>
              <a:t>transmon</a:t>
            </a:r>
            <a:r>
              <a:rPr lang="en-US" dirty="0" smtClean="0"/>
              <a:t> case due to fundamental </a:t>
            </a:r>
            <a:r>
              <a:rPr lang="en-US" dirty="0" err="1" smtClean="0"/>
              <a:t>assymtry</a:t>
            </a:r>
            <a:r>
              <a:rPr lang="en-US" dirty="0" smtClean="0"/>
              <a:t> between charge and flux fluctuations; experimentally, amplitude of flux fluctuations are 2 orders of magnitude smaller than charge fluctuations. So we don’t lose too much on dephasing by going in the opposite “heavy” regime. </a:t>
            </a:r>
          </a:p>
          <a:p>
            <a:r>
              <a:rPr lang="en-US" dirty="0" smtClean="0"/>
              <a:t>Heavy </a:t>
            </a:r>
            <a:r>
              <a:rPr lang="en-US" dirty="0" err="1" smtClean="0"/>
              <a:t>fluxoniums</a:t>
            </a:r>
            <a:r>
              <a:rPr lang="en-US" dirty="0" smtClean="0"/>
              <a:t> typically have longer lifetimes than </a:t>
            </a:r>
            <a:r>
              <a:rPr lang="en-US" dirty="0" err="1" smtClean="0"/>
              <a:t>transmon</a:t>
            </a:r>
            <a:r>
              <a:rPr lang="en-US" dirty="0" smtClean="0"/>
              <a:t>; but the tradeoff problem persists.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1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“hard” regime, these circuits can be approximated as two coupled modes: charge-like and the flux-like modes</a:t>
            </a:r>
          </a:p>
          <a:p>
            <a:pPr lvl="1"/>
            <a:r>
              <a:rPr lang="en-US" dirty="0" smtClean="0"/>
              <a:t>Why So? On first glance, theta is compact (as in CPB, </a:t>
            </a:r>
            <a:r>
              <a:rPr lang="en-US" dirty="0" err="1" smtClean="0"/>
              <a:t>transmons</a:t>
            </a:r>
            <a:r>
              <a:rPr lang="en-US" dirty="0" smtClean="0"/>
              <a:t>) while phi is extended (as in </a:t>
            </a:r>
            <a:r>
              <a:rPr lang="en-US" dirty="0" err="1" smtClean="0"/>
              <a:t>fluxonium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These modes are </a:t>
            </a:r>
            <a:r>
              <a:rPr lang="en-US" i="1" dirty="0" smtClean="0"/>
              <a:t>nonlinearly</a:t>
            </a:r>
            <a:r>
              <a:rPr lang="en-US" dirty="0" smtClean="0"/>
              <a:t> coupled through the </a:t>
            </a:r>
            <a:r>
              <a:rPr lang="en-US" dirty="0" err="1" smtClean="0"/>
              <a:t>josephson</a:t>
            </a:r>
            <a:r>
              <a:rPr lang="en-US" dirty="0" smtClean="0"/>
              <a:t> energy term</a:t>
            </a:r>
          </a:p>
          <a:p>
            <a:r>
              <a:rPr lang="en-US" dirty="0" smtClean="0"/>
              <a:t>While “hard” regime typically offers exponential protection against dephasing and bit flips, its difficult to realize because of </a:t>
            </a:r>
          </a:p>
          <a:p>
            <a:pPr lvl="1"/>
            <a:r>
              <a:rPr lang="en-US" dirty="0" smtClean="0"/>
              <a:t>Large inductances for making the flux mode </a:t>
            </a:r>
            <a:r>
              <a:rPr lang="en-US" i="1" dirty="0" smtClean="0"/>
              <a:t>light</a:t>
            </a:r>
            <a:endParaRPr lang="en-US" dirty="0" smtClean="0"/>
          </a:p>
          <a:p>
            <a:pPr lvl="1"/>
            <a:r>
              <a:rPr lang="en-US" dirty="0" smtClean="0"/>
              <a:t>Stray capacitances in the circuit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9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Earlier, </a:t>
            </a:r>
            <a:r>
              <a:rPr lang="en-US" dirty="0" err="1" smtClean="0"/>
              <a:t>wavefunctions</a:t>
            </a:r>
            <a:r>
              <a:rPr lang="en-US" dirty="0" smtClean="0"/>
              <a:t> could be either</a:t>
            </a:r>
          </a:p>
          <a:p>
            <a:pPr lvl="1"/>
            <a:r>
              <a:rPr lang="en-US" dirty="0" smtClean="0"/>
              <a:t> localized (dephasing errors increase) and have small matrix elements (bit flip errors decrease) </a:t>
            </a:r>
          </a:p>
          <a:p>
            <a:pPr lvl="1"/>
            <a:r>
              <a:rPr lang="en-US" dirty="0" smtClean="0"/>
              <a:t>Or delocalized (dephasing errors decrease) and have large matrix elements (bit flip errors increase)</a:t>
            </a:r>
          </a:p>
          <a:p>
            <a:r>
              <a:rPr lang="en-US" dirty="0" smtClean="0"/>
              <a:t>Now, we can have best of both worlds: delocalized </a:t>
            </a:r>
            <a:r>
              <a:rPr lang="en-US" dirty="0" err="1" smtClean="0"/>
              <a:t>wavefunctions</a:t>
            </a:r>
            <a:r>
              <a:rPr lang="en-US" dirty="0" smtClean="0"/>
              <a:t> but with small matrix elements</a:t>
            </a:r>
          </a:p>
          <a:p>
            <a:r>
              <a:rPr lang="en-US" dirty="0" smtClean="0"/>
              <a:t>Put another way, </a:t>
            </a:r>
          </a:p>
          <a:p>
            <a:pPr lvl="1"/>
            <a:r>
              <a:rPr lang="en-US" dirty="0" smtClean="0"/>
              <a:t>Nearly degenerate 0,1 levels (good for dephasing b/c of small energy dispersion)</a:t>
            </a:r>
          </a:p>
          <a:p>
            <a:pPr lvl="1"/>
            <a:r>
              <a:rPr lang="en-US" dirty="0" smtClean="0"/>
              <a:t>These levels will have opposite parity and transitions between opposite parties are prevented due to symmetry of the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4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101F-0586-4A1A-BD4D-A6272B3B19C6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FC07-26CA-4553-AE0C-AFE65E76BF52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55E0-282B-440D-8FEF-35C81F8D068C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8947-A72D-4F2E-8FCA-8B75B97172A3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7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7EA2-E87F-4F31-95CB-86563786FBA6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8BEC-BD8F-4010-93F0-12D608C39E97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6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E51-A3B2-4FA9-A0E2-B224D0101CEF}" type="datetime1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6528-7EB2-4C38-8911-8F9B4452FA0E}" type="datetime1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B611-D84E-4B00-B7E4-E9807B7629D7}" type="datetime1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4AA9-2430-4F2A-BA76-776E7208AB5D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BDEA-4D12-4FAC-B4C0-DC13D7EA160C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6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4B769-745B-4129-A9F0-D53BC5368C17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5.png"/><Relationship Id="rId4" Type="http://schemas.openxmlformats.org/officeDocument/2006/relationships/image" Target="../media/image1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7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microsoft.com/office/2007/relationships/hdphoto" Target="../media/hdphoto1.wdp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64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0.png"/><Relationship Id="rId5" Type="http://schemas.openxmlformats.org/officeDocument/2006/relationships/image" Target="../media/image1.png"/><Relationship Id="rId10" Type="http://schemas.openxmlformats.org/officeDocument/2006/relationships/image" Target="../media/image590.png"/><Relationship Id="rId4" Type="http://schemas.openxmlformats.org/officeDocument/2006/relationships/image" Target="../media/image8.png"/><Relationship Id="rId9" Type="http://schemas.openxmlformats.org/officeDocument/2006/relationships/image" Target="../media/image5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2.png"/><Relationship Id="rId5" Type="http://schemas.openxmlformats.org/officeDocument/2006/relationships/image" Target="../media/image56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68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6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0.png"/><Relationship Id="rId14" Type="http://schemas.openxmlformats.org/officeDocument/2006/relationships/image" Target="../media/image6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0.png"/><Relationship Id="rId10" Type="http://schemas.openxmlformats.org/officeDocument/2006/relationships/image" Target="../media/image77.png"/><Relationship Id="rId4" Type="http://schemas.openxmlformats.org/officeDocument/2006/relationships/image" Target="../media/image710.png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5.png"/><Relationship Id="rId18" Type="http://schemas.openxmlformats.org/officeDocument/2006/relationships/image" Target="../media/image102.png"/><Relationship Id="rId3" Type="http://schemas.openxmlformats.org/officeDocument/2006/relationships/image" Target="../media/image870.png"/><Relationship Id="rId21" Type="http://schemas.openxmlformats.org/officeDocument/2006/relationships/image" Target="../media/image10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0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23" Type="http://schemas.openxmlformats.org/officeDocument/2006/relationships/image" Target="../media/image105.png"/><Relationship Id="rId10" Type="http://schemas.openxmlformats.org/officeDocument/2006/relationships/image" Target="../media/image90.png"/><Relationship Id="rId19" Type="http://schemas.openxmlformats.org/officeDocument/2006/relationships/image" Target="../media/image98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Relationship Id="rId14" Type="http://schemas.openxmlformats.org/officeDocument/2006/relationships/image" Target="../media/image97.png"/><Relationship Id="rId22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0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7.png"/><Relationship Id="rId3" Type="http://schemas.openxmlformats.org/officeDocument/2006/relationships/image" Target="../media/image67.png"/><Relationship Id="rId7" Type="http://schemas.openxmlformats.org/officeDocument/2006/relationships/image" Target="../media/image610.png"/><Relationship Id="rId12" Type="http://schemas.openxmlformats.org/officeDocument/2006/relationships/image" Target="../media/image11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5" Type="http://schemas.openxmlformats.org/officeDocument/2006/relationships/image" Target="../media/image68.png"/><Relationship Id="rId15" Type="http://schemas.openxmlformats.org/officeDocument/2006/relationships/image" Target="../media/image119.png"/><Relationship Id="rId10" Type="http://schemas.openxmlformats.org/officeDocument/2006/relationships/image" Target="../media/image115.png"/><Relationship Id="rId4" Type="http://schemas.openxmlformats.org/officeDocument/2006/relationships/image" Target="../media/image620.png"/><Relationship Id="rId9" Type="http://schemas.openxmlformats.org/officeDocument/2006/relationships/image" Target="../media/image114.png"/><Relationship Id="rId14" Type="http://schemas.openxmlformats.org/officeDocument/2006/relationships/image" Target="../media/image1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0.png"/><Relationship Id="rId4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0.png"/><Relationship Id="rId3" Type="http://schemas.openxmlformats.org/officeDocument/2006/relationships/image" Target="../media/image1140.png"/><Relationship Id="rId7" Type="http://schemas.openxmlformats.org/officeDocument/2006/relationships/image" Target="../media/image11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65.png"/><Relationship Id="rId9" Type="http://schemas.openxmlformats.org/officeDocument/2006/relationships/image" Target="../media/image11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0.png"/><Relationship Id="rId13" Type="http://schemas.openxmlformats.org/officeDocument/2006/relationships/image" Target="../media/image1260.png"/><Relationship Id="rId3" Type="http://schemas.openxmlformats.org/officeDocument/2006/relationships/image" Target="../media/image1140.png"/><Relationship Id="rId7" Type="http://schemas.openxmlformats.org/officeDocument/2006/relationships/image" Target="../media/image1170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1" Type="http://schemas.openxmlformats.org/officeDocument/2006/relationships/image" Target="../media/image125.png"/><Relationship Id="rId10" Type="http://schemas.openxmlformats.org/officeDocument/2006/relationships/image" Target="../media/image124.png"/><Relationship Id="rId4" Type="http://schemas.openxmlformats.org/officeDocument/2006/relationships/image" Target="../media/image65.png"/><Relationship Id="rId9" Type="http://schemas.openxmlformats.org/officeDocument/2006/relationships/image" Target="../media/image119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Noise Protection in Multimode Circuits: </a:t>
            </a:r>
            <a:r>
              <a:rPr lang="en-US" dirty="0" err="1" smtClean="0"/>
              <a:t>Bifluxon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Eesh Gupta</a:t>
            </a:r>
          </a:p>
          <a:p>
            <a:r>
              <a:rPr lang="en-US" dirty="0" smtClean="0"/>
              <a:t>December 9,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188125" y="5026784"/>
            <a:ext cx="1770900" cy="1560584"/>
            <a:chOff x="3114930" y="1028700"/>
            <a:chExt cx="4768272" cy="4358245"/>
          </a:xfrm>
        </p:grpSpPr>
        <p:sp>
          <p:nvSpPr>
            <p:cNvPr id="6" name="Rectangle 5"/>
            <p:cNvSpPr/>
            <p:nvPr/>
          </p:nvSpPr>
          <p:spPr>
            <a:xfrm>
              <a:off x="3114930" y="2286897"/>
              <a:ext cx="4768272" cy="238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685067" y="1648203"/>
              <a:ext cx="1404734" cy="1277385"/>
              <a:chOff x="5372100" y="345862"/>
              <a:chExt cx="2436223" cy="2098969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Multiply 20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06967" y="1648204"/>
              <a:ext cx="1404734" cy="1277385"/>
              <a:chOff x="5372100" y="345862"/>
              <a:chExt cx="2436223" cy="209896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Multiply 18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37365" t="4342" r="38145" b="5696"/>
            <a:stretch/>
          </p:blipFill>
          <p:spPr>
            <a:xfrm rot="16200000">
              <a:off x="4733586" y="3078059"/>
              <a:ext cx="1530961" cy="3086812"/>
            </a:xfrm>
            <a:prstGeom prst="rect">
              <a:avLst/>
            </a:prstGeom>
          </p:spPr>
        </p:pic>
        <p:cxnSp>
          <p:nvCxnSpPr>
            <p:cNvPr id="10" name="Straight Connector 9"/>
            <p:cNvCxnSpPr>
              <a:stCxn id="6" idx="0"/>
            </p:cNvCxnSpPr>
            <p:nvPr/>
          </p:nvCxnSpPr>
          <p:spPr>
            <a:xfrm flipV="1">
              <a:off x="5499066" y="1260785"/>
              <a:ext cx="10702" cy="1026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5400000">
              <a:off x="5890078" y="1137086"/>
              <a:ext cx="475476" cy="258704"/>
              <a:chOff x="8585563" y="1084217"/>
              <a:chExt cx="2883626" cy="101890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>
              <a:endCxn id="15" idx="2"/>
            </p:cNvCxnSpPr>
            <p:nvPr/>
          </p:nvCxnSpPr>
          <p:spPr>
            <a:xfrm>
              <a:off x="5509768" y="1260784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73236" y="1245563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5400000">
              <a:off x="6757536" y="1165681"/>
              <a:ext cx="143786" cy="1572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4885463" y="4943177"/>
            <a:ext cx="2376224" cy="172779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09212" cy="1325563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Fluxonium</a:t>
            </a:r>
            <a:r>
              <a:rPr lang="en-US" dirty="0" smtClean="0"/>
              <a:t> Fares Better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51513" cy="4351338"/>
              </a:xfrm>
            </p:spPr>
            <p:txBody>
              <a:bodyPr/>
              <a:lstStyle/>
              <a:p>
                <a:r>
                  <a:rPr lang="en-US" dirty="0" smtClean="0"/>
                  <a:t>Since control knob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dirty="0" smtClean="0"/>
                  <a:t>, dephasing protection requires delocalization in phase space</a:t>
                </a:r>
              </a:p>
              <a:p>
                <a:r>
                  <a:rPr lang="en-US" dirty="0" smtClean="0"/>
                  <a:t>But again, at expense of large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51513" cy="4351338"/>
              </a:xfrm>
              <a:blipFill rotWithShape="0">
                <a:blip r:embed="rId3"/>
                <a:stretch>
                  <a:fillRect l="-160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885757" y="566831"/>
            <a:ext cx="2308234" cy="1939098"/>
            <a:chOff x="6895592" y="365125"/>
            <a:chExt cx="2308234" cy="1939098"/>
          </a:xfrm>
        </p:grpSpPr>
        <p:grpSp>
          <p:nvGrpSpPr>
            <p:cNvPr id="5" name="Group 4"/>
            <p:cNvGrpSpPr/>
            <p:nvPr/>
          </p:nvGrpSpPr>
          <p:grpSpPr>
            <a:xfrm>
              <a:off x="6895592" y="655128"/>
              <a:ext cx="2147637" cy="1359092"/>
              <a:chOff x="6407196" y="2725781"/>
              <a:chExt cx="4647247" cy="26256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233424" y="2725781"/>
                <a:ext cx="1668050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Multiply 15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37365" t="4342" r="38145" b="5696"/>
              <a:stretch/>
            </p:blipFill>
            <p:spPr>
              <a:xfrm>
                <a:off x="8307779" y="2781123"/>
                <a:ext cx="1247335" cy="2514949"/>
              </a:xfrm>
              <a:prstGeom prst="rect">
                <a:avLst/>
              </a:prstGeom>
            </p:spPr>
          </p:pic>
        </p:grpSp>
        <p:sp>
          <p:nvSpPr>
            <p:cNvPr id="6" name="Rounded Rectangle 5"/>
            <p:cNvSpPr/>
            <p:nvPr/>
          </p:nvSpPr>
          <p:spPr>
            <a:xfrm>
              <a:off x="6895592" y="365125"/>
              <a:ext cx="2308234" cy="193909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568619" y="2852261"/>
                <a:ext cx="296734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619" y="2852261"/>
                <a:ext cx="2967344" cy="4610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210040" y="3411910"/>
            <a:ext cx="175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Light</a:t>
            </a:r>
            <a:r>
              <a:rPr lang="en-US" sz="2400" dirty="0" smtClean="0"/>
              <a:t> regime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717436" y="5353211"/>
            <a:ext cx="4093278" cy="1283167"/>
            <a:chOff x="564203" y="4504090"/>
            <a:chExt cx="4093278" cy="128316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636" y="4504090"/>
              <a:ext cx="3545314" cy="108464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564203" y="5404982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52910" y="5417925"/>
                  <a:ext cx="3045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10" y="5417925"/>
                  <a:ext cx="30457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4000" r="-36000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1270834" y="4095475"/>
            <a:ext cx="4093278" cy="2593358"/>
            <a:chOff x="1423599" y="3570824"/>
            <a:chExt cx="4093278" cy="259335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50790" y="3570824"/>
              <a:ext cx="3688635" cy="2211083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3334866" y="5398895"/>
              <a:ext cx="120481" cy="14249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423599" y="5781907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12306" y="5794850"/>
                  <a:ext cx="3045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06" y="5794850"/>
                  <a:ext cx="30457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6000" r="-34000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09212" cy="1325563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Fluxonium</a:t>
            </a:r>
            <a:r>
              <a:rPr lang="en-US" dirty="0" smtClean="0"/>
              <a:t> Fares Better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19461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Experimentally, phase fluctuations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 smtClean="0"/>
                  <a:t> charge fluctuations</a:t>
                </a:r>
              </a:p>
              <a:p>
                <a:r>
                  <a:rPr lang="en-US" dirty="0" smtClean="0"/>
                  <a:t>Can make heavier without losing too much on dephasing.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194613" cy="4351338"/>
              </a:xfrm>
              <a:blipFill rotWithShape="0">
                <a:blip r:embed="rId2"/>
                <a:stretch>
                  <a:fillRect l="-16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885757" y="566831"/>
            <a:ext cx="2308234" cy="1939098"/>
            <a:chOff x="6895592" y="365125"/>
            <a:chExt cx="2308234" cy="1939098"/>
          </a:xfrm>
        </p:grpSpPr>
        <p:grpSp>
          <p:nvGrpSpPr>
            <p:cNvPr id="5" name="Group 4"/>
            <p:cNvGrpSpPr/>
            <p:nvPr/>
          </p:nvGrpSpPr>
          <p:grpSpPr>
            <a:xfrm>
              <a:off x="6895592" y="655128"/>
              <a:ext cx="2147637" cy="1359092"/>
              <a:chOff x="6407196" y="2725781"/>
              <a:chExt cx="4647247" cy="26256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233424" y="2725781"/>
                <a:ext cx="1668050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Multiply 15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/>
              <a:srcRect l="37365" t="4342" r="38145" b="5696"/>
              <a:stretch/>
            </p:blipFill>
            <p:spPr>
              <a:xfrm>
                <a:off x="8307779" y="2781123"/>
                <a:ext cx="1247335" cy="2514949"/>
              </a:xfrm>
              <a:prstGeom prst="rect">
                <a:avLst/>
              </a:prstGeom>
            </p:spPr>
          </p:pic>
        </p:grpSp>
        <p:sp>
          <p:nvSpPr>
            <p:cNvPr id="6" name="Rounded Rectangle 5"/>
            <p:cNvSpPr/>
            <p:nvPr/>
          </p:nvSpPr>
          <p:spPr>
            <a:xfrm>
              <a:off x="6895592" y="365125"/>
              <a:ext cx="2308234" cy="193909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26695" y="5756206"/>
                <a:ext cx="296734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695" y="5756206"/>
                <a:ext cx="2967344" cy="4610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111770" y="6356185"/>
            <a:ext cx="175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Light</a:t>
            </a:r>
            <a:r>
              <a:rPr lang="en-US" sz="2400" dirty="0" smtClean="0"/>
              <a:t> regime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01518" y="3800727"/>
            <a:ext cx="3105006" cy="1995809"/>
            <a:chOff x="1423599" y="3570824"/>
            <a:chExt cx="4093278" cy="259335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0790" y="3570824"/>
              <a:ext cx="3688635" cy="2211083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3334866" y="5398895"/>
              <a:ext cx="120481" cy="14249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423599" y="5781907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12306" y="5794850"/>
                  <a:ext cx="3045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06" y="5794850"/>
                  <a:ext cx="30457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526" r="-63158" b="-744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8038563" y="3744432"/>
            <a:ext cx="3105006" cy="2062065"/>
            <a:chOff x="8038563" y="3744432"/>
            <a:chExt cx="3105006" cy="206206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5781" y="3744432"/>
              <a:ext cx="2647249" cy="1757911"/>
            </a:xfrm>
            <a:prstGeom prst="rect">
              <a:avLst/>
            </a:prstGeom>
          </p:spPr>
        </p:pic>
        <p:sp>
          <p:nvSpPr>
            <p:cNvPr id="31" name="Oval 30"/>
            <p:cNvSpPr/>
            <p:nvPr/>
          </p:nvSpPr>
          <p:spPr>
            <a:xfrm>
              <a:off x="9387558" y="4429659"/>
              <a:ext cx="376517" cy="44375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038563" y="5512304"/>
              <a:ext cx="30176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0912533" y="5522265"/>
                  <a:ext cx="231036" cy="2842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2533" y="5522265"/>
                  <a:ext cx="231036" cy="2842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526" r="-63158" b="-723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63740" y="5719271"/>
                <a:ext cx="296734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740" y="5719271"/>
                <a:ext cx="2967344" cy="46108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772851" y="6327545"/>
            <a:ext cx="220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Heavy</a:t>
            </a:r>
            <a:r>
              <a:rPr lang="en-US" sz="2400" dirty="0" smtClean="0"/>
              <a:t> regime</a:t>
            </a:r>
            <a:endParaRPr lang="en-US" sz="2400" dirty="0"/>
          </a:p>
        </p:txBody>
      </p:sp>
      <p:sp>
        <p:nvSpPr>
          <p:cNvPr id="36" name="Right Arrow 35"/>
          <p:cNvSpPr/>
          <p:nvPr/>
        </p:nvSpPr>
        <p:spPr>
          <a:xfrm>
            <a:off x="6051177" y="4523788"/>
            <a:ext cx="820270" cy="443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11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46542" y="6515267"/>
            <a:ext cx="530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A. </a:t>
            </a:r>
            <a:r>
              <a:rPr lang="en-US" sz="1400" i="1" dirty="0" err="1" smtClean="0"/>
              <a:t>Gyenis</a:t>
            </a:r>
            <a:r>
              <a:rPr lang="en-US" sz="1400" i="1" dirty="0" smtClean="0"/>
              <a:t>, … , D. Schuster. PRX Quantum 2-3 (2021).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360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Upshot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7217" y="5774725"/>
            <a:ext cx="8017565" cy="91940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Single Mode Circuits cannot be </a:t>
            </a:r>
            <a:r>
              <a:rPr lang="en-US" sz="2400" b="1" u="sng" dirty="0" smtClean="0"/>
              <a:t>simultaneously</a:t>
            </a:r>
            <a:r>
              <a:rPr lang="en-US" sz="2400" dirty="0" smtClean="0"/>
              <a:t> protected against </a:t>
            </a:r>
            <a:r>
              <a:rPr lang="en-US" sz="2400" b="1" dirty="0" smtClean="0">
                <a:solidFill>
                  <a:schemeClr val="bg1"/>
                </a:solidFill>
              </a:rPr>
              <a:t>bit flip </a:t>
            </a:r>
            <a:r>
              <a:rPr lang="en-US" sz="2400" dirty="0" smtClean="0"/>
              <a:t>and </a:t>
            </a:r>
            <a:r>
              <a:rPr lang="en-US" sz="2400" b="1" dirty="0" smtClean="0"/>
              <a:t>phase flip </a:t>
            </a:r>
            <a:r>
              <a:rPr lang="en-US" sz="2400" dirty="0" smtClean="0"/>
              <a:t>errors 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51089"/>
              </p:ext>
            </p:extLst>
          </p:nvPr>
        </p:nvGraphicFramePr>
        <p:xfrm>
          <a:off x="1422399" y="1497826"/>
          <a:ext cx="9205844" cy="4054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9827"/>
                <a:gridCol w="3869635"/>
                <a:gridCol w="3856382"/>
              </a:tblGrid>
              <a:tr h="529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Charge</a:t>
                      </a:r>
                      <a:r>
                        <a:rPr lang="en-US" sz="2400" dirty="0" smtClean="0"/>
                        <a:t> Qubits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Flux</a:t>
                      </a:r>
                      <a:r>
                        <a:rPr lang="en-US" sz="2400" baseline="0" dirty="0" smtClean="0"/>
                        <a:t> Qubits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373">
                <a:tc>
                  <a:txBody>
                    <a:bodyPr/>
                    <a:lstStyle/>
                    <a:p>
                      <a:endParaRPr lang="en-US" sz="2400" b="1" dirty="0" smtClean="0"/>
                    </a:p>
                    <a:p>
                      <a:r>
                        <a:rPr lang="en-US" sz="2400" b="1" dirty="0" smtClean="0"/>
                        <a:t>Phase Flip</a:t>
                      </a:r>
                    </a:p>
                    <a:p>
                      <a:r>
                        <a:rPr lang="en-US" dirty="0" smtClean="0"/>
                        <a:t>Protection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9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2400" b="1" dirty="0" smtClean="0"/>
                        <a:t>Bit</a:t>
                      </a:r>
                      <a:r>
                        <a:rPr lang="en-US" sz="2400" b="1" baseline="0" dirty="0" smtClean="0"/>
                        <a:t> Flip</a:t>
                      </a:r>
                    </a:p>
                    <a:p>
                      <a:r>
                        <a:rPr lang="en-US" baseline="0" dirty="0" smtClean="0"/>
                        <a:t>Protection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359140" y="4367029"/>
            <a:ext cx="2915450" cy="927988"/>
            <a:chOff x="374729" y="2759576"/>
            <a:chExt cx="4082007" cy="11891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729" y="2759576"/>
              <a:ext cx="3991915" cy="1111767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2150041" y="3111827"/>
              <a:ext cx="283335" cy="2780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74729" y="3541363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63436" y="3554305"/>
                  <a:ext cx="293300" cy="394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436" y="3554305"/>
                  <a:ext cx="293300" cy="39438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412" r="-2941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529949" y="2172496"/>
            <a:ext cx="2621126" cy="1498929"/>
            <a:chOff x="6457142" y="2304139"/>
            <a:chExt cx="2798722" cy="1593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032189" y="3570268"/>
                  <a:ext cx="223675" cy="3271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189" y="3570268"/>
                  <a:ext cx="223675" cy="3271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2" r="-29412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7566" y="2304139"/>
              <a:ext cx="1875627" cy="1307832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7636042" y="2878223"/>
              <a:ext cx="378674" cy="3982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457142" y="3539676"/>
              <a:ext cx="2736476" cy="292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705765" y="2300475"/>
            <a:ext cx="1944329" cy="1340641"/>
            <a:chOff x="1423599" y="3570824"/>
            <a:chExt cx="4317033" cy="288675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50790" y="3570824"/>
              <a:ext cx="3688635" cy="2211083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3334866" y="5398895"/>
              <a:ext cx="120481" cy="14249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423599" y="5781907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212307" y="5794850"/>
                  <a:ext cx="528325" cy="662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07" y="5794850"/>
                  <a:ext cx="528325" cy="662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5897" r="-35897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7586814" y="3980855"/>
            <a:ext cx="2240921" cy="1453550"/>
            <a:chOff x="8038563" y="3744432"/>
            <a:chExt cx="3215393" cy="225539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25781" y="3744432"/>
              <a:ext cx="2647249" cy="1757911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9387558" y="4429659"/>
              <a:ext cx="376517" cy="44375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8038563" y="5512304"/>
              <a:ext cx="30176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912533" y="5522265"/>
                  <a:ext cx="341423" cy="477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2533" y="5522265"/>
                  <a:ext cx="341423" cy="47756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5897" r="-35897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Upshot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7217" y="5774725"/>
            <a:ext cx="8017565" cy="91940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Single Mode Circuits cannot be </a:t>
            </a:r>
            <a:r>
              <a:rPr lang="en-US" sz="2400" b="1" u="sng" dirty="0" smtClean="0"/>
              <a:t>simultaneously</a:t>
            </a:r>
            <a:r>
              <a:rPr lang="en-US" sz="2400" dirty="0" smtClean="0"/>
              <a:t> protected against </a:t>
            </a:r>
            <a:r>
              <a:rPr lang="en-US" sz="2400" b="1" dirty="0" smtClean="0">
                <a:solidFill>
                  <a:schemeClr val="bg1"/>
                </a:solidFill>
              </a:rPr>
              <a:t>bit flip </a:t>
            </a:r>
            <a:r>
              <a:rPr lang="en-US" sz="2400" dirty="0" smtClean="0"/>
              <a:t>and </a:t>
            </a:r>
            <a:r>
              <a:rPr lang="en-US" sz="2400" b="1" dirty="0" smtClean="0"/>
              <a:t>phase flip </a:t>
            </a:r>
            <a:r>
              <a:rPr lang="en-US" sz="2400" dirty="0" smtClean="0"/>
              <a:t>errors 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22399" y="1497826"/>
          <a:ext cx="9205844" cy="4054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9827"/>
                <a:gridCol w="3869635"/>
                <a:gridCol w="3856382"/>
              </a:tblGrid>
              <a:tr h="529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Charge</a:t>
                      </a:r>
                      <a:r>
                        <a:rPr lang="en-US" sz="2400" dirty="0" smtClean="0"/>
                        <a:t> Qubits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Flux</a:t>
                      </a:r>
                      <a:r>
                        <a:rPr lang="en-US" sz="2400" baseline="0" dirty="0" smtClean="0"/>
                        <a:t> Qubits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373">
                <a:tc>
                  <a:txBody>
                    <a:bodyPr/>
                    <a:lstStyle/>
                    <a:p>
                      <a:endParaRPr lang="en-US" sz="2400" b="1" dirty="0" smtClean="0"/>
                    </a:p>
                    <a:p>
                      <a:r>
                        <a:rPr lang="en-US" sz="2400" b="1" dirty="0" smtClean="0"/>
                        <a:t>Phase Flip</a:t>
                      </a:r>
                    </a:p>
                    <a:p>
                      <a:r>
                        <a:rPr lang="en-US" dirty="0" smtClean="0"/>
                        <a:t>Protection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9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2400" b="1" dirty="0" smtClean="0"/>
                        <a:t>Bit</a:t>
                      </a:r>
                      <a:r>
                        <a:rPr lang="en-US" sz="2400" b="1" baseline="0" dirty="0" smtClean="0"/>
                        <a:t> Flip</a:t>
                      </a:r>
                    </a:p>
                    <a:p>
                      <a:r>
                        <a:rPr lang="en-US" baseline="0" dirty="0" smtClean="0"/>
                        <a:t>Protection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192241" y="2430760"/>
            <a:ext cx="3368902" cy="921346"/>
            <a:chOff x="564203" y="4504090"/>
            <a:chExt cx="4272741" cy="137223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636" y="4504090"/>
              <a:ext cx="3545314" cy="108464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 flipV="1">
              <a:off x="564203" y="5404982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352910" y="5417925"/>
                  <a:ext cx="484034" cy="458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10" y="5417925"/>
                  <a:ext cx="484034" cy="4583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67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061095" y="2402224"/>
            <a:ext cx="3225208" cy="921346"/>
            <a:chOff x="564203" y="4504090"/>
            <a:chExt cx="4090495" cy="137223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510"/>
                      </a14:imgEffect>
                      <a14:imgEffect>
                        <a14:saturation sat="16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0636" y="4504090"/>
              <a:ext cx="3545314" cy="1084640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 flipV="1">
              <a:off x="564203" y="5404982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352910" y="5417925"/>
                  <a:ext cx="301788" cy="458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10" y="5417925"/>
                  <a:ext cx="301788" cy="4583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5897" r="-35897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3237353" y="3899083"/>
            <a:ext cx="3154800" cy="1474564"/>
            <a:chOff x="6306671" y="4329414"/>
            <a:chExt cx="3154800" cy="1474564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34435" y="4329414"/>
              <a:ext cx="1781885" cy="1433992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/>
            <p:nvPr/>
          </p:nvCxnSpPr>
          <p:spPr>
            <a:xfrm>
              <a:off x="6306671" y="5425894"/>
              <a:ext cx="30659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9121506" y="5496201"/>
                  <a:ext cx="3399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506" y="5496201"/>
                  <a:ext cx="339965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714" r="-7143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131503" y="3884953"/>
            <a:ext cx="3065929" cy="1536119"/>
            <a:chOff x="6306671" y="4329414"/>
            <a:chExt cx="3065929" cy="153611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34435" y="4329414"/>
              <a:ext cx="1781885" cy="1433992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6306671" y="5425894"/>
              <a:ext cx="30659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121506" y="5496201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006376" y="5066765"/>
                <a:ext cx="2379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376" y="5066765"/>
                <a:ext cx="237949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35897" r="-3589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9471" y="1879428"/>
            <a:ext cx="6731000" cy="18158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Single Mode Circuits </a:t>
            </a:r>
          </a:p>
          <a:p>
            <a:r>
              <a:rPr lang="en-US" sz="2400" dirty="0" smtClean="0"/>
              <a:t>Single </a:t>
            </a:r>
            <a:r>
              <a:rPr lang="en-US" sz="2400" dirty="0"/>
              <a:t>Mode Circuits cannot be </a:t>
            </a:r>
            <a:r>
              <a:rPr lang="en-US" sz="2400" b="1" u="sng" dirty="0"/>
              <a:t>simultaneously</a:t>
            </a:r>
            <a:r>
              <a:rPr lang="en-US" sz="2400" dirty="0"/>
              <a:t> protected against </a:t>
            </a:r>
            <a:r>
              <a:rPr lang="en-US" sz="2400" b="1" dirty="0">
                <a:solidFill>
                  <a:schemeClr val="bg1"/>
                </a:solidFill>
              </a:rPr>
              <a:t>bit flip </a:t>
            </a:r>
            <a:r>
              <a:rPr lang="en-US" sz="2400" dirty="0"/>
              <a:t>and </a:t>
            </a:r>
            <a:r>
              <a:rPr lang="en-US" sz="2400" b="1" dirty="0"/>
              <a:t>phase flip </a:t>
            </a:r>
            <a:r>
              <a:rPr lang="en-US" sz="2400" dirty="0"/>
              <a:t>errors </a:t>
            </a:r>
          </a:p>
          <a:p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49471" y="4388610"/>
            <a:ext cx="6731000" cy="10772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Towards Full Noise Protection: </a:t>
            </a:r>
            <a:r>
              <a:rPr lang="en-US" sz="3200" dirty="0" err="1" smtClean="0"/>
              <a:t>Bifluxon</a:t>
            </a:r>
            <a:endParaRPr lang="en-US" sz="3200" dirty="0" smtClean="0"/>
          </a:p>
          <a:p>
            <a:endParaRPr lang="en-US" sz="32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91322" y="1760394"/>
            <a:ext cx="1648296" cy="1544828"/>
            <a:chOff x="2712668" y="2256164"/>
            <a:chExt cx="3332531" cy="2548218"/>
          </a:xfrm>
        </p:grpSpPr>
        <p:grpSp>
          <p:nvGrpSpPr>
            <p:cNvPr id="9" name="Group 8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Multiply 17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ounded Rectangle 9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84735" y="1762533"/>
            <a:ext cx="1694711" cy="1542689"/>
            <a:chOff x="9794548" y="2779757"/>
            <a:chExt cx="2005818" cy="1658378"/>
          </a:xfrm>
        </p:grpSpPr>
        <p:grpSp>
          <p:nvGrpSpPr>
            <p:cNvPr id="20" name="Group 19"/>
            <p:cNvGrpSpPr/>
            <p:nvPr/>
          </p:nvGrpSpPr>
          <p:grpSpPr>
            <a:xfrm>
              <a:off x="9931400" y="3092741"/>
              <a:ext cx="1693588" cy="1034012"/>
              <a:chOff x="6407196" y="2725781"/>
              <a:chExt cx="4647247" cy="262563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233424" y="2725781"/>
                <a:ext cx="1668050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Multiply 30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/>
              <a:srcRect l="37365" t="4342" r="38145" b="5696"/>
              <a:stretch/>
            </p:blipFill>
            <p:spPr>
              <a:xfrm>
                <a:off x="8307779" y="2781123"/>
                <a:ext cx="1247335" cy="2514949"/>
              </a:xfrm>
              <a:prstGeom prst="rect">
                <a:avLst/>
              </a:prstGeom>
            </p:spPr>
          </p:pic>
        </p:grpSp>
        <p:sp>
          <p:nvSpPr>
            <p:cNvPr id="21" name="Rounded Rectangle 20"/>
            <p:cNvSpPr/>
            <p:nvPr/>
          </p:nvSpPr>
          <p:spPr>
            <a:xfrm>
              <a:off x="9794548" y="2779757"/>
              <a:ext cx="2005818" cy="165837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62792" y="4146927"/>
            <a:ext cx="1770900" cy="1560584"/>
            <a:chOff x="3114930" y="1028700"/>
            <a:chExt cx="4768272" cy="4358245"/>
          </a:xfrm>
        </p:grpSpPr>
        <p:sp>
          <p:nvSpPr>
            <p:cNvPr id="33" name="Rectangle 32"/>
            <p:cNvSpPr/>
            <p:nvPr/>
          </p:nvSpPr>
          <p:spPr>
            <a:xfrm>
              <a:off x="3114930" y="2286897"/>
              <a:ext cx="4768272" cy="238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685067" y="1648203"/>
              <a:ext cx="1404734" cy="1277385"/>
              <a:chOff x="5372100" y="345862"/>
              <a:chExt cx="2436223" cy="209896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Multiply 47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906967" y="1648204"/>
              <a:ext cx="1404734" cy="1277385"/>
              <a:chOff x="5372100" y="345862"/>
              <a:chExt cx="2436223" cy="2098969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Multiply 45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l="37365" t="4342" r="38145" b="5696"/>
            <a:stretch/>
          </p:blipFill>
          <p:spPr>
            <a:xfrm rot="16200000">
              <a:off x="4733586" y="3078059"/>
              <a:ext cx="1530961" cy="3086812"/>
            </a:xfrm>
            <a:prstGeom prst="rect">
              <a:avLst/>
            </a:prstGeom>
          </p:spPr>
        </p:pic>
        <p:cxnSp>
          <p:nvCxnSpPr>
            <p:cNvPr id="37" name="Straight Connector 36"/>
            <p:cNvCxnSpPr>
              <a:stCxn id="33" idx="0"/>
            </p:cNvCxnSpPr>
            <p:nvPr/>
          </p:nvCxnSpPr>
          <p:spPr>
            <a:xfrm flipV="1">
              <a:off x="5499066" y="1260785"/>
              <a:ext cx="10702" cy="1026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 rot="5400000">
              <a:off x="5890078" y="1137086"/>
              <a:ext cx="475476" cy="258704"/>
              <a:chOff x="8585563" y="1084217"/>
              <a:chExt cx="2883626" cy="101890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>
              <a:endCxn id="42" idx="2"/>
            </p:cNvCxnSpPr>
            <p:nvPr/>
          </p:nvCxnSpPr>
          <p:spPr>
            <a:xfrm>
              <a:off x="5509768" y="1260784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73236" y="1245563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rot="5400000">
              <a:off x="6757536" y="1165681"/>
              <a:ext cx="143786" cy="1572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1156622" y="4063320"/>
            <a:ext cx="2376224" cy="172779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Marriage of Modes</a:t>
            </a:r>
            <a:endParaRPr lang="en-US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55687" y="5300064"/>
            <a:ext cx="10429203" cy="753108"/>
            <a:chOff x="655687" y="5300064"/>
            <a:chExt cx="10429203" cy="753108"/>
          </a:xfrm>
        </p:grpSpPr>
        <p:sp>
          <p:nvSpPr>
            <p:cNvPr id="30" name="Rounded Rectangle 29"/>
            <p:cNvSpPr/>
            <p:nvPr/>
          </p:nvSpPr>
          <p:spPr>
            <a:xfrm>
              <a:off x="8761441" y="5403379"/>
              <a:ext cx="2276828" cy="64979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55687" y="5300064"/>
                  <a:ext cx="10429203" cy="7481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𝒈𝒂𝒕𝒆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p>
                        </m:sSub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  <m:f>
                          <m:f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𝝓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𝒆𝒙𝒕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fun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87" y="5300064"/>
                  <a:ext cx="10429203" cy="7481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6771390" y="1843575"/>
            <a:ext cx="1968163" cy="2202740"/>
            <a:chOff x="2792269" y="1983345"/>
            <a:chExt cx="2409424" cy="2945393"/>
          </a:xfrm>
        </p:grpSpPr>
        <p:grpSp>
          <p:nvGrpSpPr>
            <p:cNvPr id="3" name="Group 2"/>
            <p:cNvGrpSpPr/>
            <p:nvPr/>
          </p:nvGrpSpPr>
          <p:grpSpPr>
            <a:xfrm>
              <a:off x="2819399" y="2239352"/>
              <a:ext cx="2222501" cy="1431891"/>
              <a:chOff x="1104552" y="2845732"/>
              <a:chExt cx="3152768" cy="19177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104552" y="3162299"/>
                <a:ext cx="1486704" cy="1284567"/>
                <a:chOff x="5372100" y="345862"/>
                <a:chExt cx="2436223" cy="2098969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Multiply 10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ounded Rectangle 25"/>
            <p:cNvSpPr/>
            <p:nvPr/>
          </p:nvSpPr>
          <p:spPr>
            <a:xfrm>
              <a:off x="2792269" y="1983345"/>
              <a:ext cx="2409424" cy="2047741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813743" y="4190074"/>
                  <a:ext cx="524181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743" y="4190074"/>
                  <a:ext cx="524181" cy="7386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9655871" y="1849999"/>
            <a:ext cx="1987825" cy="2085370"/>
            <a:chOff x="6324295" y="1983345"/>
            <a:chExt cx="2437146" cy="2826763"/>
          </a:xfrm>
        </p:grpSpPr>
        <p:grpSp>
          <p:nvGrpSpPr>
            <p:cNvPr id="12" name="Group 11"/>
            <p:cNvGrpSpPr/>
            <p:nvPr/>
          </p:nvGrpSpPr>
          <p:grpSpPr>
            <a:xfrm>
              <a:off x="6324295" y="2206042"/>
              <a:ext cx="2304550" cy="1580347"/>
              <a:chOff x="6407196" y="2725781"/>
              <a:chExt cx="4647247" cy="262563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233425" y="2725781"/>
                <a:ext cx="1652451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Multiply 21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5"/>
              <a:srcRect l="37365" t="4342" r="38145" b="5696"/>
              <a:stretch/>
            </p:blipFill>
            <p:spPr>
              <a:xfrm>
                <a:off x="8428972" y="3048823"/>
                <a:ext cx="1000630" cy="2017529"/>
              </a:xfrm>
              <a:prstGeom prst="rect">
                <a:avLst/>
              </a:prstGeom>
            </p:spPr>
          </p:pic>
        </p:grpSp>
        <p:sp>
          <p:nvSpPr>
            <p:cNvPr id="27" name="Rounded Rectangle 26"/>
            <p:cNvSpPr/>
            <p:nvPr/>
          </p:nvSpPr>
          <p:spPr>
            <a:xfrm>
              <a:off x="6352017" y="1983345"/>
              <a:ext cx="2409424" cy="2047741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326885" y="4133000"/>
                  <a:ext cx="559448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6885" y="4133000"/>
                  <a:ext cx="559448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238538" y="2004870"/>
            <a:ext cx="2080592" cy="1568663"/>
            <a:chOff x="1639633" y="359006"/>
            <a:chExt cx="7701720" cy="6604937"/>
          </a:xfrm>
        </p:grpSpPr>
        <p:sp>
          <p:nvSpPr>
            <p:cNvPr id="32" name="Rectangle 31"/>
            <p:cNvSpPr/>
            <p:nvPr/>
          </p:nvSpPr>
          <p:spPr>
            <a:xfrm>
              <a:off x="2818306" y="1118362"/>
              <a:ext cx="5410870" cy="507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639633" y="2525928"/>
              <a:ext cx="2337281" cy="2091199"/>
              <a:chOff x="5372100" y="345862"/>
              <a:chExt cx="2436223" cy="2098969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128524" y="2456070"/>
              <a:ext cx="2212829" cy="2150382"/>
              <a:chOff x="5372100" y="345862"/>
              <a:chExt cx="2436223" cy="2098969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Multiply 135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7"/>
            <a:srcRect l="37365" t="4342" r="38145" b="5696"/>
            <a:stretch/>
          </p:blipFill>
          <p:spPr>
            <a:xfrm rot="5400000">
              <a:off x="4900073" y="-115445"/>
              <a:ext cx="1247335" cy="2514949"/>
            </a:xfrm>
            <a:prstGeom prst="rect">
              <a:avLst/>
            </a:prstGeom>
          </p:spPr>
        </p:pic>
        <p:cxnSp>
          <p:nvCxnSpPr>
            <p:cNvPr id="36" name="Straight Connector 35"/>
            <p:cNvCxnSpPr>
              <a:stCxn id="132" idx="0"/>
            </p:cNvCxnSpPr>
            <p:nvPr/>
          </p:nvCxnSpPr>
          <p:spPr>
            <a:xfrm flipV="1">
              <a:off x="4652378" y="1151533"/>
              <a:ext cx="3573758" cy="3369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836638" y="1142031"/>
              <a:ext cx="2635449" cy="24401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 rot="2575072">
              <a:off x="3787903" y="4437760"/>
              <a:ext cx="1316446" cy="594556"/>
              <a:chOff x="8585563" y="1084217"/>
              <a:chExt cx="2883626" cy="1018903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18755735">
              <a:off x="5936601" y="4354417"/>
              <a:ext cx="1316446" cy="594556"/>
              <a:chOff x="8585563" y="1084217"/>
              <a:chExt cx="2883626" cy="1018903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>
              <a:stCxn id="129" idx="0"/>
            </p:cNvCxnSpPr>
            <p:nvPr/>
          </p:nvCxnSpPr>
          <p:spPr>
            <a:xfrm flipH="1" flipV="1">
              <a:off x="5639004" y="3734580"/>
              <a:ext cx="740511" cy="7120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9" idx="2"/>
            </p:cNvCxnSpPr>
            <p:nvPr/>
          </p:nvCxnSpPr>
          <p:spPr>
            <a:xfrm flipH="1" flipV="1">
              <a:off x="6817197" y="4849057"/>
              <a:ext cx="1425704" cy="13288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132" idx="2"/>
            </p:cNvCxnSpPr>
            <p:nvPr/>
          </p:nvCxnSpPr>
          <p:spPr>
            <a:xfrm flipV="1">
              <a:off x="2821873" y="4956297"/>
              <a:ext cx="1425643" cy="1276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 rot="10800000">
              <a:off x="4185861" y="359006"/>
              <a:ext cx="2618452" cy="1342450"/>
              <a:chOff x="2984500" y="4549772"/>
              <a:chExt cx="3822700" cy="223202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4074567" y="5753723"/>
                <a:ext cx="762884" cy="1028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142018" y="4549772"/>
                <a:ext cx="3507277" cy="2082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3195629" y="4584699"/>
                <a:ext cx="3380003" cy="2025650"/>
                <a:chOff x="2082881" y="2241171"/>
                <a:chExt cx="4244414" cy="2578479"/>
              </a:xfrm>
            </p:grpSpPr>
            <p:sp>
              <p:nvSpPr>
                <p:cNvPr id="92" name="Freeform 91"/>
                <p:cNvSpPr/>
                <p:nvPr/>
              </p:nvSpPr>
              <p:spPr>
                <a:xfrm>
                  <a:off x="2095500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082881" y="3273223"/>
                  <a:ext cx="380919" cy="164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>
                  <a:off x="2489200" y="2255313"/>
                  <a:ext cx="317500" cy="2347374"/>
                </a:xfrm>
                <a:custGeom>
                  <a:avLst/>
                  <a:gdLst>
                    <a:gd name="connsiteX0" fmla="*/ 158750 w 317500"/>
                    <a:gd name="connsiteY0" fmla="*/ 0 h 2347374"/>
                    <a:gd name="connsiteX1" fmla="*/ 160719 w 317500"/>
                    <a:gd name="connsiteY1" fmla="*/ 4742 h 2347374"/>
                    <a:gd name="connsiteX2" fmla="*/ 317500 w 317500"/>
                    <a:gd name="connsiteY2" fmla="*/ 1173687 h 2347374"/>
                    <a:gd name="connsiteX3" fmla="*/ 160719 w 317500"/>
                    <a:gd name="connsiteY3" fmla="*/ 2342632 h 2347374"/>
                    <a:gd name="connsiteX4" fmla="*/ 158750 w 317500"/>
                    <a:gd name="connsiteY4" fmla="*/ 2347374 h 2347374"/>
                    <a:gd name="connsiteX5" fmla="*/ 156781 w 317500"/>
                    <a:gd name="connsiteY5" fmla="*/ 2342632 h 2347374"/>
                    <a:gd name="connsiteX6" fmla="*/ 0 w 317500"/>
                    <a:gd name="connsiteY6" fmla="*/ 1173687 h 2347374"/>
                    <a:gd name="connsiteX7" fmla="*/ 156781 w 317500"/>
                    <a:gd name="connsiteY7" fmla="*/ 4742 h 2347374"/>
                    <a:gd name="connsiteX8" fmla="*/ 158750 w 317500"/>
                    <a:gd name="connsiteY8" fmla="*/ 0 h 234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7500" h="2347374">
                      <a:moveTo>
                        <a:pt x="158750" y="0"/>
                      </a:moveTo>
                      <a:lnTo>
                        <a:pt x="160719" y="4742"/>
                      </a:lnTo>
                      <a:cubicBezTo>
                        <a:pt x="255310" y="258075"/>
                        <a:pt x="317500" y="687090"/>
                        <a:pt x="317500" y="1173687"/>
                      </a:cubicBezTo>
                      <a:cubicBezTo>
                        <a:pt x="317500" y="1660285"/>
                        <a:pt x="255310" y="2089299"/>
                        <a:pt x="160719" y="2342632"/>
                      </a:cubicBezTo>
                      <a:lnTo>
                        <a:pt x="158750" y="2347374"/>
                      </a:lnTo>
                      <a:lnTo>
                        <a:pt x="156781" y="2342632"/>
                      </a:lnTo>
                      <a:cubicBezTo>
                        <a:pt x="62191" y="2089299"/>
                        <a:pt x="0" y="1660285"/>
                        <a:pt x="0" y="1173687"/>
                      </a:cubicBezTo>
                      <a:cubicBezTo>
                        <a:pt x="0" y="687090"/>
                        <a:pt x="62191" y="258075"/>
                        <a:pt x="156781" y="4742"/>
                      </a:cubicBezTo>
                      <a:lnTo>
                        <a:pt x="15875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2870200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2659775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27" name="Freeform 126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" name="Freeform 96"/>
                <p:cNvSpPr/>
                <p:nvPr/>
              </p:nvSpPr>
              <p:spPr>
                <a:xfrm>
                  <a:off x="3263462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/>
                <p:cNvGrpSpPr/>
                <p:nvPr/>
              </p:nvGrpSpPr>
              <p:grpSpPr>
                <a:xfrm>
                  <a:off x="3053037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25" name="Freeform 124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9" name="Freeform 98"/>
                <p:cNvSpPr/>
                <p:nvPr/>
              </p:nvSpPr>
              <p:spPr>
                <a:xfrm>
                  <a:off x="3656724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0" name="Group 99"/>
                <p:cNvGrpSpPr/>
                <p:nvPr/>
              </p:nvGrpSpPr>
              <p:grpSpPr>
                <a:xfrm>
                  <a:off x="3446299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23" name="Freeform 122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1" name="Freeform 100"/>
                <p:cNvSpPr/>
                <p:nvPr/>
              </p:nvSpPr>
              <p:spPr>
                <a:xfrm>
                  <a:off x="4059993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2" name="Group 101"/>
                <p:cNvGrpSpPr/>
                <p:nvPr/>
              </p:nvGrpSpPr>
              <p:grpSpPr>
                <a:xfrm>
                  <a:off x="3849568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21" name="Freeform 120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3" name="Freeform 102"/>
                <p:cNvSpPr/>
                <p:nvPr/>
              </p:nvSpPr>
              <p:spPr>
                <a:xfrm>
                  <a:off x="4450858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Group 103"/>
                <p:cNvGrpSpPr/>
                <p:nvPr/>
              </p:nvGrpSpPr>
              <p:grpSpPr>
                <a:xfrm>
                  <a:off x="4241171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19" name="Freeform 118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5" name="Freeform 104"/>
                <p:cNvSpPr/>
                <p:nvPr/>
              </p:nvSpPr>
              <p:spPr>
                <a:xfrm>
                  <a:off x="4837451" y="2241171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4627026" y="4546184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17" name="Freeform 116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7" name="Freeform 106"/>
                <p:cNvSpPr/>
                <p:nvPr/>
              </p:nvSpPr>
              <p:spPr>
                <a:xfrm>
                  <a:off x="5217832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8" name="Group 107"/>
                <p:cNvGrpSpPr/>
                <p:nvPr/>
              </p:nvGrpSpPr>
              <p:grpSpPr>
                <a:xfrm>
                  <a:off x="5007407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15" name="Freeform 114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" name="Freeform 108"/>
                <p:cNvSpPr/>
                <p:nvPr/>
              </p:nvSpPr>
              <p:spPr>
                <a:xfrm>
                  <a:off x="5600193" y="227227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" name="Group 109"/>
                <p:cNvGrpSpPr/>
                <p:nvPr/>
              </p:nvGrpSpPr>
              <p:grpSpPr>
                <a:xfrm>
                  <a:off x="5389768" y="457728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1" name="Freeform 110"/>
                <p:cNvSpPr/>
                <p:nvPr/>
              </p:nvSpPr>
              <p:spPr>
                <a:xfrm flipH="1">
                  <a:off x="5774845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5955696" y="3197023"/>
                  <a:ext cx="348547" cy="342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0" name="Straight Connector 89"/>
              <p:cNvCxnSpPr/>
              <p:nvPr/>
            </p:nvCxnSpPr>
            <p:spPr>
              <a:xfrm flipH="1">
                <a:off x="6575633" y="5502890"/>
                <a:ext cx="231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984500" y="5524499"/>
                <a:ext cx="22117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4247516" y="5621493"/>
              <a:ext cx="2618452" cy="1342450"/>
              <a:chOff x="2984500" y="4549772"/>
              <a:chExt cx="3822700" cy="223202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074567" y="5753723"/>
                <a:ext cx="762884" cy="1028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142018" y="4549772"/>
                <a:ext cx="3507277" cy="2082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195629" y="4584699"/>
                <a:ext cx="3380003" cy="2025650"/>
                <a:chOff x="2082881" y="2241171"/>
                <a:chExt cx="4244414" cy="2578479"/>
              </a:xfrm>
            </p:grpSpPr>
            <p:sp>
              <p:nvSpPr>
                <p:cNvPr id="50" name="Freeform 49"/>
                <p:cNvSpPr/>
                <p:nvPr/>
              </p:nvSpPr>
              <p:spPr>
                <a:xfrm>
                  <a:off x="2095500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082881" y="3273223"/>
                  <a:ext cx="380919" cy="164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>
                  <a:off x="2489200" y="2255313"/>
                  <a:ext cx="317500" cy="2347374"/>
                </a:xfrm>
                <a:custGeom>
                  <a:avLst/>
                  <a:gdLst>
                    <a:gd name="connsiteX0" fmla="*/ 158750 w 317500"/>
                    <a:gd name="connsiteY0" fmla="*/ 0 h 2347374"/>
                    <a:gd name="connsiteX1" fmla="*/ 160719 w 317500"/>
                    <a:gd name="connsiteY1" fmla="*/ 4742 h 2347374"/>
                    <a:gd name="connsiteX2" fmla="*/ 317500 w 317500"/>
                    <a:gd name="connsiteY2" fmla="*/ 1173687 h 2347374"/>
                    <a:gd name="connsiteX3" fmla="*/ 160719 w 317500"/>
                    <a:gd name="connsiteY3" fmla="*/ 2342632 h 2347374"/>
                    <a:gd name="connsiteX4" fmla="*/ 158750 w 317500"/>
                    <a:gd name="connsiteY4" fmla="*/ 2347374 h 2347374"/>
                    <a:gd name="connsiteX5" fmla="*/ 156781 w 317500"/>
                    <a:gd name="connsiteY5" fmla="*/ 2342632 h 2347374"/>
                    <a:gd name="connsiteX6" fmla="*/ 0 w 317500"/>
                    <a:gd name="connsiteY6" fmla="*/ 1173687 h 2347374"/>
                    <a:gd name="connsiteX7" fmla="*/ 156781 w 317500"/>
                    <a:gd name="connsiteY7" fmla="*/ 4742 h 2347374"/>
                    <a:gd name="connsiteX8" fmla="*/ 158750 w 317500"/>
                    <a:gd name="connsiteY8" fmla="*/ 0 h 234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7500" h="2347374">
                      <a:moveTo>
                        <a:pt x="158750" y="0"/>
                      </a:moveTo>
                      <a:lnTo>
                        <a:pt x="160719" y="4742"/>
                      </a:lnTo>
                      <a:cubicBezTo>
                        <a:pt x="255310" y="258075"/>
                        <a:pt x="317500" y="687090"/>
                        <a:pt x="317500" y="1173687"/>
                      </a:cubicBezTo>
                      <a:cubicBezTo>
                        <a:pt x="317500" y="1660285"/>
                        <a:pt x="255310" y="2089299"/>
                        <a:pt x="160719" y="2342632"/>
                      </a:cubicBezTo>
                      <a:lnTo>
                        <a:pt x="158750" y="2347374"/>
                      </a:lnTo>
                      <a:lnTo>
                        <a:pt x="156781" y="2342632"/>
                      </a:lnTo>
                      <a:cubicBezTo>
                        <a:pt x="62191" y="2089299"/>
                        <a:pt x="0" y="1660285"/>
                        <a:pt x="0" y="1173687"/>
                      </a:cubicBezTo>
                      <a:cubicBezTo>
                        <a:pt x="0" y="687090"/>
                        <a:pt x="62191" y="258075"/>
                        <a:pt x="156781" y="4742"/>
                      </a:cubicBezTo>
                      <a:lnTo>
                        <a:pt x="15875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2870200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2659775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85" name="Freeform 84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Freeform 54"/>
                <p:cNvSpPr/>
                <p:nvPr/>
              </p:nvSpPr>
              <p:spPr>
                <a:xfrm>
                  <a:off x="3263462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3053037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83" name="Freeform 82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Freeform 56"/>
                <p:cNvSpPr/>
                <p:nvPr/>
              </p:nvSpPr>
              <p:spPr>
                <a:xfrm>
                  <a:off x="3656724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3446299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Freeform 58"/>
                <p:cNvSpPr/>
                <p:nvPr/>
              </p:nvSpPr>
              <p:spPr>
                <a:xfrm>
                  <a:off x="4059993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" name="Group 59"/>
                <p:cNvGrpSpPr/>
                <p:nvPr/>
              </p:nvGrpSpPr>
              <p:grpSpPr>
                <a:xfrm>
                  <a:off x="3849568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" name="Freeform 60"/>
                <p:cNvSpPr/>
                <p:nvPr/>
              </p:nvSpPr>
              <p:spPr>
                <a:xfrm>
                  <a:off x="4450858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4241171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77" name="Freeform 76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" name="Freeform 62"/>
                <p:cNvSpPr/>
                <p:nvPr/>
              </p:nvSpPr>
              <p:spPr>
                <a:xfrm>
                  <a:off x="4837451" y="2241171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4627026" y="4546184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75" name="Freeform 74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Freeform 64"/>
                <p:cNvSpPr/>
                <p:nvPr/>
              </p:nvSpPr>
              <p:spPr>
                <a:xfrm>
                  <a:off x="5217832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5007407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73" name="Freeform 72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7" name="Freeform 66"/>
                <p:cNvSpPr/>
                <p:nvPr/>
              </p:nvSpPr>
              <p:spPr>
                <a:xfrm>
                  <a:off x="5600193" y="227227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5389768" y="457728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" name="Freeform 68"/>
                <p:cNvSpPr/>
                <p:nvPr/>
              </p:nvSpPr>
              <p:spPr>
                <a:xfrm flipH="1">
                  <a:off x="5774845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955696" y="3197023"/>
                  <a:ext cx="348547" cy="342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" name="Straight Connector 47"/>
              <p:cNvCxnSpPr/>
              <p:nvPr/>
            </p:nvCxnSpPr>
            <p:spPr>
              <a:xfrm flipH="1">
                <a:off x="6575633" y="5502890"/>
                <a:ext cx="231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2984500" y="5524499"/>
                <a:ext cx="22117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8950907" y="2351716"/>
                <a:ext cx="4985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07" y="2351716"/>
                <a:ext cx="498533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/>
          <p:cNvGrpSpPr/>
          <p:nvPr/>
        </p:nvGrpSpPr>
        <p:grpSpPr>
          <a:xfrm>
            <a:off x="2789879" y="1957770"/>
            <a:ext cx="1770900" cy="1560584"/>
            <a:chOff x="3114930" y="1028700"/>
            <a:chExt cx="4768272" cy="4358245"/>
          </a:xfrm>
        </p:grpSpPr>
        <p:sp>
          <p:nvSpPr>
            <p:cNvPr id="141" name="Rectangle 140"/>
            <p:cNvSpPr/>
            <p:nvPr/>
          </p:nvSpPr>
          <p:spPr>
            <a:xfrm>
              <a:off x="3114930" y="2286897"/>
              <a:ext cx="4768272" cy="238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3685067" y="1648203"/>
              <a:ext cx="1404734" cy="1277385"/>
              <a:chOff x="5372100" y="345862"/>
              <a:chExt cx="2436223" cy="2098969"/>
            </a:xfrm>
          </p:grpSpPr>
          <p:sp>
            <p:nvSpPr>
              <p:cNvPr id="168" name="Rounded Rectangle 167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Multiply 168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906967" y="1648204"/>
              <a:ext cx="1404734" cy="1277385"/>
              <a:chOff x="5372100" y="345862"/>
              <a:chExt cx="2436223" cy="2098969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Multiply 166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4" name="Picture 143"/>
            <p:cNvPicPr>
              <a:picLocks noChangeAspect="1"/>
            </p:cNvPicPr>
            <p:nvPr/>
          </p:nvPicPr>
          <p:blipFill rotWithShape="1">
            <a:blip r:embed="rId5"/>
            <a:srcRect l="37365" t="4342" r="38145" b="5696"/>
            <a:stretch/>
          </p:blipFill>
          <p:spPr>
            <a:xfrm rot="16200000">
              <a:off x="4733586" y="3078059"/>
              <a:ext cx="1530961" cy="3086812"/>
            </a:xfrm>
            <a:prstGeom prst="rect">
              <a:avLst/>
            </a:prstGeom>
          </p:spPr>
        </p:pic>
        <p:cxnSp>
          <p:nvCxnSpPr>
            <p:cNvPr id="145" name="Straight Connector 144"/>
            <p:cNvCxnSpPr>
              <a:stCxn id="141" idx="0"/>
            </p:cNvCxnSpPr>
            <p:nvPr/>
          </p:nvCxnSpPr>
          <p:spPr>
            <a:xfrm flipV="1">
              <a:off x="5499066" y="1260785"/>
              <a:ext cx="10702" cy="1026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6" name="Group 145"/>
            <p:cNvGrpSpPr/>
            <p:nvPr/>
          </p:nvGrpSpPr>
          <p:grpSpPr>
            <a:xfrm rot="5400000">
              <a:off x="5890078" y="1137086"/>
              <a:ext cx="475476" cy="258704"/>
              <a:chOff x="8585563" y="1084217"/>
              <a:chExt cx="2883626" cy="1018903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Connector 146"/>
            <p:cNvCxnSpPr>
              <a:endCxn id="163" idx="2"/>
            </p:cNvCxnSpPr>
            <p:nvPr/>
          </p:nvCxnSpPr>
          <p:spPr>
            <a:xfrm>
              <a:off x="5509768" y="1260784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273236" y="1245563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Isosceles Triangle 150"/>
            <p:cNvSpPr/>
            <p:nvPr/>
          </p:nvSpPr>
          <p:spPr>
            <a:xfrm rot="5400000">
              <a:off x="6757536" y="1165681"/>
              <a:ext cx="143786" cy="1572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5385804" y="2351716"/>
                <a:ext cx="59311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804" y="2351716"/>
                <a:ext cx="593111" cy="7386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787116" y="3770106"/>
                <a:ext cx="10616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16" y="3770106"/>
                <a:ext cx="106163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/>
          <p:cNvSpPr txBox="1"/>
          <p:nvPr/>
        </p:nvSpPr>
        <p:spPr>
          <a:xfrm>
            <a:off x="3092731" y="3752481"/>
            <a:ext cx="118141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 err="1" smtClean="0"/>
              <a:t>Bifluxon</a:t>
            </a:r>
            <a:endParaRPr lang="en-US" sz="2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258671" y="3683137"/>
            <a:ext cx="80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,</a:t>
            </a:r>
            <a:endParaRPr lang="en-US" dirty="0"/>
          </a:p>
        </p:txBody>
      </p:sp>
      <p:sp>
        <p:nvSpPr>
          <p:cNvPr id="149" name="Slide Number Placeholder 1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15</a:t>
            </a:fld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730537" y="6519034"/>
            <a:ext cx="530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A. </a:t>
            </a:r>
            <a:r>
              <a:rPr lang="en-US" sz="1600" i="1" dirty="0" err="1" smtClean="0"/>
              <a:t>Gyenis</a:t>
            </a:r>
            <a:r>
              <a:rPr lang="en-US" sz="1600" i="1" dirty="0" smtClean="0"/>
              <a:t>, … , D. Schuster. PRX Quantum 2-3 (2021).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1657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Wavefunctions</a:t>
            </a:r>
            <a:r>
              <a:rPr lang="en-US" dirty="0"/>
              <a:t> in separate regions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607" y="2698795"/>
            <a:ext cx="9477258" cy="302857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040757" y="1205892"/>
            <a:ext cx="1821391" cy="13025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379059" y="1631955"/>
            <a:ext cx="68258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12787" y="1361496"/>
                <a:ext cx="7158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787" y="1361496"/>
                <a:ext cx="71585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0379059" y="2187310"/>
            <a:ext cx="6825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127606" y="1953374"/>
                <a:ext cx="7158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606" y="1953374"/>
                <a:ext cx="715851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1761" y="5164428"/>
            <a:ext cx="1052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Earlier</a:t>
            </a:r>
            <a:r>
              <a:rPr lang="en-US" sz="24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Wavefunctions</a:t>
            </a:r>
            <a:r>
              <a:rPr lang="en-US" sz="2400" dirty="0" smtClean="0"/>
              <a:t> confined to a single axis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Delocalized g and e states can be easily connected by local operators ( bit flip   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0856891" y="6014434"/>
            <a:ext cx="0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19781" y="4337209"/>
                <a:ext cx="2342367" cy="813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Flux Mode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dirty="0" smtClean="0"/>
                  <a:t> for Charge Mode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81" y="4337209"/>
                <a:ext cx="2342367" cy="813941"/>
              </a:xfrm>
              <a:prstGeom prst="rect">
                <a:avLst/>
              </a:prstGeom>
              <a:blipFill rotWithShape="0">
                <a:blip r:embed="rId6"/>
                <a:stretch>
                  <a:fillRect l="-2344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Wavefunctions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761" y="5164428"/>
            <a:ext cx="1052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Now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Wavefunction</a:t>
            </a:r>
            <a:r>
              <a:rPr lang="en-US" sz="2400" dirty="0"/>
              <a:t> </a:t>
            </a:r>
            <a:r>
              <a:rPr lang="en-US" sz="2400" i="1" dirty="0"/>
              <a:t>not</a:t>
            </a:r>
            <a:r>
              <a:rPr lang="en-US" sz="2400" dirty="0"/>
              <a:t> confined to a single axis / dimension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Delocalized G and e can occupy different </a:t>
            </a:r>
            <a:r>
              <a:rPr lang="en-US" sz="2400" dirty="0" smtClean="0"/>
              <a:t>regions, reducing bit-flip errors</a:t>
            </a:r>
            <a:endParaRPr lang="en-US" sz="2400" dirty="0"/>
          </a:p>
        </p:txBody>
      </p:sp>
      <p:sp>
        <p:nvSpPr>
          <p:cNvPr id="23" name="Parallelogram 22"/>
          <p:cNvSpPr/>
          <p:nvPr/>
        </p:nvSpPr>
        <p:spPr>
          <a:xfrm>
            <a:off x="880699" y="2882209"/>
            <a:ext cx="1545474" cy="1331500"/>
          </a:xfrm>
          <a:prstGeom prst="parallelogram">
            <a:avLst>
              <a:gd name="adj" fmla="val 5260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7809679" y="3049249"/>
            <a:ext cx="1545474" cy="1331500"/>
          </a:xfrm>
          <a:prstGeom prst="parallelogram">
            <a:avLst>
              <a:gd name="adj" fmla="val 5260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51099" y="2242445"/>
            <a:ext cx="5241805" cy="2766628"/>
            <a:chOff x="1465545" y="2249460"/>
            <a:chExt cx="7523359" cy="23743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754" r="751" b="-362"/>
            <a:stretch/>
          </p:blipFill>
          <p:spPr>
            <a:xfrm>
              <a:off x="1465545" y="2249460"/>
              <a:ext cx="6964471" cy="22764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2385" y="4254438"/>
                  <a:ext cx="28795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385" y="4254438"/>
                  <a:ext cx="2879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3" r="-38298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>
              <a:off x="8111175" y="2767089"/>
              <a:ext cx="749474" cy="1387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653436" y="4239869"/>
              <a:ext cx="6425852" cy="114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700950" y="3387697"/>
                  <a:ext cx="28795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950" y="3387697"/>
                  <a:ext cx="28795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4934458" y="1640885"/>
            <a:ext cx="1293798" cy="1005216"/>
            <a:chOff x="10022066" y="1243893"/>
            <a:chExt cx="1821391" cy="1302529"/>
          </a:xfrm>
        </p:grpSpPr>
        <p:sp>
          <p:nvSpPr>
            <p:cNvPr id="6" name="Rounded Rectangle 5"/>
            <p:cNvSpPr/>
            <p:nvPr/>
          </p:nvSpPr>
          <p:spPr>
            <a:xfrm>
              <a:off x="10022066" y="1243893"/>
              <a:ext cx="1821391" cy="13025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379059" y="1585850"/>
              <a:ext cx="68258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112787" y="1361496"/>
                  <a:ext cx="7158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2787" y="1361496"/>
                  <a:ext cx="715851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10379059" y="2187310"/>
              <a:ext cx="68258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1127606" y="1953374"/>
                  <a:ext cx="7158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7606" y="1953374"/>
                  <a:ext cx="71585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7908430" y="1253966"/>
            <a:ext cx="3650180" cy="3435103"/>
            <a:chOff x="7908430" y="1253966"/>
            <a:chExt cx="3650180" cy="34351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40918" y="1744751"/>
              <a:ext cx="3317692" cy="2944318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7908430" y="1253966"/>
              <a:ext cx="914400" cy="914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17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0537" y="6519034"/>
            <a:ext cx="530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A. </a:t>
            </a:r>
            <a:r>
              <a:rPr lang="en-US" sz="1600" i="1" dirty="0" err="1" smtClean="0"/>
              <a:t>Gyenis</a:t>
            </a:r>
            <a:r>
              <a:rPr lang="en-US" sz="1600" i="1" dirty="0" smtClean="0"/>
              <a:t>, … , D. Schuster. PRX Quantum 2-3 (2021).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497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962685" y="3942969"/>
            <a:ext cx="3697356" cy="1498929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98089" y="2132301"/>
            <a:ext cx="3697356" cy="1498929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Bifluxon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0271799"/>
                  </p:ext>
                </p:extLst>
              </p:nvPr>
            </p:nvGraphicFramePr>
            <p:xfrm>
              <a:off x="1422399" y="1497826"/>
              <a:ext cx="9205844" cy="405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9827"/>
                    <a:gridCol w="3869635"/>
                    <a:gridCol w="3856382"/>
                  </a:tblGrid>
                  <a:tr h="52952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>
                              <a:solidFill>
                                <a:schemeClr val="accent1"/>
                              </a:solidFill>
                            </a:rPr>
                            <a:t>Charge</a:t>
                          </a:r>
                          <a:r>
                            <a:rPr lang="en-US" sz="2400" dirty="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Qubits</a:t>
                          </a:r>
                          <a:r>
                            <a:rPr lang="en-US" sz="2400" dirty="0" smtClean="0">
                              <a:solidFill>
                                <a:schemeClr val="accent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accent1"/>
                              </a:solidFill>
                            </a:rPr>
                            <a:t>)</a:t>
                          </a:r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>
                              <a:solidFill>
                                <a:srgbClr val="FF0000"/>
                              </a:solidFill>
                            </a:rPr>
                            <a:t>Flux</a:t>
                          </a:r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sz="2400" baseline="0" dirty="0" smtClean="0"/>
                            <a:t>Qubits </a:t>
                          </a:r>
                          <a:r>
                            <a:rPr lang="en-US" sz="24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en-US" sz="2400" dirty="0" smtClean="0"/>
                            <a:t>)</a:t>
                          </a:r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697373">
                    <a:tc>
                      <a:txBody>
                        <a:bodyPr/>
                        <a:lstStyle/>
                        <a:p>
                          <a:endParaRPr lang="en-US" sz="2400" b="1" dirty="0" smtClean="0"/>
                        </a:p>
                        <a:p>
                          <a:r>
                            <a:rPr lang="en-US" sz="2400" b="1" dirty="0" smtClean="0"/>
                            <a:t>Phase Flip</a:t>
                          </a:r>
                        </a:p>
                        <a:p>
                          <a:r>
                            <a:rPr lang="en-US" dirty="0" smtClean="0"/>
                            <a:t>Protection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2794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sz="2400" b="1" dirty="0" smtClean="0"/>
                            <a:t>Bit</a:t>
                          </a:r>
                          <a:r>
                            <a:rPr lang="en-US" sz="2400" b="1" baseline="0" dirty="0" smtClean="0"/>
                            <a:t> Flip</a:t>
                          </a:r>
                        </a:p>
                        <a:p>
                          <a:r>
                            <a:rPr lang="en-US" baseline="0" dirty="0" smtClean="0"/>
                            <a:t>Protection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0271799"/>
                  </p:ext>
                </p:extLst>
              </p:nvPr>
            </p:nvGraphicFramePr>
            <p:xfrm>
              <a:off x="1422399" y="1497826"/>
              <a:ext cx="9205844" cy="405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9827"/>
                    <a:gridCol w="3869635"/>
                    <a:gridCol w="3856382"/>
                  </a:tblGrid>
                  <a:tr h="52952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8425" t="-8046" r="-100000" b="-6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38863" t="-8046" r="-316" b="-667816"/>
                          </a:stretch>
                        </a:blipFill>
                      </a:tcPr>
                    </a:tc>
                  </a:tr>
                  <a:tr h="1697373">
                    <a:tc>
                      <a:txBody>
                        <a:bodyPr/>
                        <a:lstStyle/>
                        <a:p>
                          <a:endParaRPr lang="en-US" sz="2400" b="1" dirty="0" smtClean="0"/>
                        </a:p>
                        <a:p>
                          <a:r>
                            <a:rPr lang="en-US" sz="2400" b="1" dirty="0" smtClean="0"/>
                            <a:t>Phase Flip</a:t>
                          </a:r>
                        </a:p>
                        <a:p>
                          <a:r>
                            <a:rPr lang="en-US" dirty="0" smtClean="0"/>
                            <a:t>Protection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2794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sz="2400" b="1" dirty="0" smtClean="0"/>
                            <a:t>Bit</a:t>
                          </a:r>
                          <a:r>
                            <a:rPr lang="en-US" sz="2400" b="1" baseline="0" dirty="0" smtClean="0"/>
                            <a:t> Flip</a:t>
                          </a:r>
                        </a:p>
                        <a:p>
                          <a:r>
                            <a:rPr lang="en-US" baseline="0" dirty="0" smtClean="0"/>
                            <a:t>Protection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3359140" y="4367029"/>
            <a:ext cx="2915450" cy="927988"/>
            <a:chOff x="374729" y="2759576"/>
            <a:chExt cx="4082007" cy="11891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729" y="2759576"/>
              <a:ext cx="3991915" cy="1111767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2150041" y="3111827"/>
              <a:ext cx="283335" cy="2780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74729" y="3541363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63436" y="3554305"/>
                  <a:ext cx="293300" cy="394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436" y="3554305"/>
                  <a:ext cx="293300" cy="39438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2" r="-2941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529949" y="2172496"/>
            <a:ext cx="2621126" cy="1498929"/>
            <a:chOff x="6457142" y="2304139"/>
            <a:chExt cx="2798722" cy="1593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032189" y="3570268"/>
                  <a:ext cx="223675" cy="3271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189" y="3570268"/>
                  <a:ext cx="223675" cy="3271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412" r="-29412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7566" y="2304139"/>
              <a:ext cx="1875627" cy="1307832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7636042" y="2878223"/>
              <a:ext cx="378674" cy="3982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457142" y="3539676"/>
              <a:ext cx="2736476" cy="292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769496" y="2323468"/>
            <a:ext cx="1944329" cy="1340641"/>
            <a:chOff x="1423599" y="3570824"/>
            <a:chExt cx="4317033" cy="288675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0790" y="3570824"/>
              <a:ext cx="3688635" cy="2211083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3334866" y="5398895"/>
              <a:ext cx="120481" cy="14249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423599" y="5781907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212307" y="5794850"/>
                  <a:ext cx="528325" cy="662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07" y="5794850"/>
                  <a:ext cx="528325" cy="66272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897" r="-35897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7586814" y="3980855"/>
            <a:ext cx="2240921" cy="1453550"/>
            <a:chOff x="8038563" y="3744432"/>
            <a:chExt cx="3215393" cy="225539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25781" y="3744432"/>
              <a:ext cx="2647249" cy="1757911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9387558" y="4429659"/>
              <a:ext cx="376517" cy="44375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8038563" y="5512304"/>
              <a:ext cx="30176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912533" y="5522265"/>
                  <a:ext cx="341423" cy="477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2533" y="5522265"/>
                  <a:ext cx="341423" cy="47756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897" r="-35897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35179" y="5926650"/>
                <a:ext cx="42223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 smtClean="0"/>
                  <a:t>Bifluxon:</a:t>
                </a:r>
                <a:r>
                  <a:rPr lang="en-US" sz="3200" i="1" dirty="0" smtClean="0">
                    <a:solidFill>
                      <a:schemeClr val="accent1"/>
                    </a:solidFill>
                  </a:rPr>
                  <a:t> l</a:t>
                </a:r>
                <a:r>
                  <a:rPr lang="en-US" sz="3200" b="0" i="1" dirty="0" smtClean="0">
                    <a:solidFill>
                      <a:schemeClr val="accent1"/>
                    </a:solidFill>
                  </a:rPr>
                  <a:t>ight</a:t>
                </a:r>
                <a:r>
                  <a:rPr lang="en-US" sz="3200" b="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3200" i="1" dirty="0" smtClean="0">
                    <a:solidFill>
                      <a:srgbClr val="FF0000"/>
                    </a:solidFill>
                  </a:rPr>
                  <a:t>light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79" y="5926650"/>
                <a:ext cx="4222310" cy="492443"/>
              </a:xfrm>
              <a:prstGeom prst="rect">
                <a:avLst/>
              </a:prstGeom>
              <a:blipFill rotWithShape="0">
                <a:blip r:embed="rId11"/>
                <a:stretch>
                  <a:fillRect l="-5925" t="-23457" b="-5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Bifluxon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447" y="1550988"/>
            <a:ext cx="4952553" cy="4999658"/>
            <a:chOff x="3022789" y="529848"/>
            <a:chExt cx="4952553" cy="4999658"/>
          </a:xfrm>
        </p:grpSpPr>
        <p:sp>
          <p:nvSpPr>
            <p:cNvPr id="5" name="Rectangle 4"/>
            <p:cNvSpPr/>
            <p:nvPr/>
          </p:nvSpPr>
          <p:spPr>
            <a:xfrm>
              <a:off x="3114930" y="2286897"/>
              <a:ext cx="4768272" cy="238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685067" y="1648203"/>
              <a:ext cx="1404734" cy="1277385"/>
              <a:chOff x="5372100" y="345862"/>
              <a:chExt cx="2436223" cy="209896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Multiply 32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906967" y="1648204"/>
              <a:ext cx="1404734" cy="1277385"/>
              <a:chOff x="5372100" y="345862"/>
              <a:chExt cx="2436223" cy="209896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Multiply 30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37365" t="4342" r="38145" b="5696"/>
            <a:stretch/>
          </p:blipFill>
          <p:spPr>
            <a:xfrm rot="16200000">
              <a:off x="4982666" y="3669130"/>
              <a:ext cx="960063" cy="1935734"/>
            </a:xfrm>
            <a:prstGeom prst="rect">
              <a:avLst/>
            </a:prstGeom>
          </p:spPr>
        </p:pic>
        <p:cxnSp>
          <p:nvCxnSpPr>
            <p:cNvPr id="9" name="Straight Connector 8"/>
            <p:cNvCxnSpPr>
              <a:stCxn id="5" idx="0"/>
            </p:cNvCxnSpPr>
            <p:nvPr/>
          </p:nvCxnSpPr>
          <p:spPr>
            <a:xfrm flipV="1">
              <a:off x="5499066" y="1260785"/>
              <a:ext cx="10702" cy="1026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 rot="5400000">
              <a:off x="5890078" y="1137086"/>
              <a:ext cx="475476" cy="258704"/>
              <a:chOff x="8585563" y="1084217"/>
              <a:chExt cx="2883626" cy="101890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endCxn id="27" idx="2"/>
            </p:cNvCxnSpPr>
            <p:nvPr/>
          </p:nvCxnSpPr>
          <p:spPr>
            <a:xfrm>
              <a:off x="5509768" y="1260784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273236" y="1245563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6729383" y="935676"/>
                  <a:ext cx="565836" cy="56850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383" y="935676"/>
                  <a:ext cx="565836" cy="568501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 flipV="1">
              <a:off x="7280779" y="1245562"/>
              <a:ext cx="315883" cy="1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5" name="Isosceles Triangle 14"/>
            <p:cNvSpPr/>
            <p:nvPr/>
          </p:nvSpPr>
          <p:spPr>
            <a:xfrm rot="5400000">
              <a:off x="7600865" y="1166954"/>
              <a:ext cx="143787" cy="1572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79300" y="2723248"/>
                  <a:ext cx="416268" cy="461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300" y="2723248"/>
                  <a:ext cx="416268" cy="4610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477636" y="2732466"/>
                  <a:ext cx="416268" cy="461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636" y="2732466"/>
                  <a:ext cx="416268" cy="4610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352566" y="5098619"/>
                  <a:ext cx="40540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566" y="5098619"/>
                  <a:ext cx="405400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40100" y="2336751"/>
                  <a:ext cx="40540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100" y="2336751"/>
                  <a:ext cx="405400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/>
            <p:cNvSpPr/>
            <p:nvPr/>
          </p:nvSpPr>
          <p:spPr>
            <a:xfrm>
              <a:off x="5408554" y="2174981"/>
              <a:ext cx="184281" cy="2011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022789" y="4520891"/>
              <a:ext cx="184281" cy="2011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791061" y="4536420"/>
              <a:ext cx="184281" cy="2011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26611" y="4246330"/>
                  <a:ext cx="40540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611" y="4246330"/>
                  <a:ext cx="40540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940" r="-113433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033320" y="4147029"/>
                  <a:ext cx="40540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320" y="4147029"/>
                  <a:ext cx="40540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3881" r="-113433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5104650" y="3089034"/>
                  <a:ext cx="876300" cy="77818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650" y="3089034"/>
                  <a:ext cx="876300" cy="778184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857987" y="529848"/>
                  <a:ext cx="572464" cy="4917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987" y="529848"/>
                  <a:ext cx="572464" cy="4917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073278" y="1401921"/>
                <a:ext cx="10429203" cy="157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sz="24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78" y="1401921"/>
                <a:ext cx="10429203" cy="157799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19874" y="3417742"/>
                <a:ext cx="4907906" cy="309574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Approximations: 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High Frequency circuit modes not excited or coupled to low frequency modes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Subspace of lowest 0 and 1 CPB charge states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≈0.5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Parameters: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874" y="3417742"/>
                <a:ext cx="4907906" cy="3095741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498587" y="6119759"/>
                <a:ext cx="1750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i="1" dirty="0" smtClean="0">
                    <a:solidFill>
                      <a:schemeClr val="accent1"/>
                    </a:solidFill>
                  </a:rPr>
                  <a:t>l</a:t>
                </a:r>
                <a:r>
                  <a:rPr lang="en-US" sz="2400" b="0" i="1" dirty="0" smtClean="0">
                    <a:solidFill>
                      <a:schemeClr val="accent1"/>
                    </a:solidFill>
                  </a:rPr>
                  <a:t>ight</a:t>
                </a:r>
                <a:r>
                  <a:rPr lang="en-US" sz="2400" b="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 smtClean="0"/>
                  <a:t>, </a:t>
                </a:r>
                <a:r>
                  <a:rPr lang="en-US" sz="2400" i="1" dirty="0" smtClean="0">
                    <a:solidFill>
                      <a:srgbClr val="FF0000"/>
                    </a:solidFill>
                  </a:rPr>
                  <a:t>light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587" y="6119759"/>
                <a:ext cx="1750479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0453" t="-26667" r="-696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19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82859" y="6519446"/>
            <a:ext cx="705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K. Kalashnikov, </a:t>
            </a:r>
            <a:r>
              <a:rPr lang="en-US" sz="1600" i="1" dirty="0" smtClean="0"/>
              <a:t>… , M. </a:t>
            </a:r>
            <a:r>
              <a:rPr lang="en-US" sz="1600" i="1" dirty="0" err="1" smtClean="0"/>
              <a:t>Gershenson</a:t>
            </a:r>
            <a:r>
              <a:rPr lang="en-US" sz="1600" i="1" dirty="0" smtClean="0"/>
              <a:t>, M. Bell. PRX Quantum 1-1 (2020).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340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9471" y="2199044"/>
            <a:ext cx="673100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Single Mode Circuits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9471" y="4388610"/>
            <a:ext cx="6731000" cy="10772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Towards Full Noise Protection: </a:t>
            </a:r>
            <a:r>
              <a:rPr lang="en-US" sz="3200" dirty="0" err="1" smtClean="0"/>
              <a:t>Bifluxon</a:t>
            </a:r>
            <a:endParaRPr lang="en-US" sz="3200" dirty="0" smtClean="0"/>
          </a:p>
          <a:p>
            <a:endParaRPr lang="en-US" sz="32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91322" y="1760394"/>
            <a:ext cx="1648296" cy="1544828"/>
            <a:chOff x="2712668" y="2256164"/>
            <a:chExt cx="3332531" cy="2548218"/>
          </a:xfrm>
        </p:grpSpPr>
        <p:grpSp>
          <p:nvGrpSpPr>
            <p:cNvPr id="9" name="Group 8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Multiply 17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ounded Rectangle 9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84735" y="1762533"/>
            <a:ext cx="1694711" cy="1542689"/>
            <a:chOff x="9794548" y="2779757"/>
            <a:chExt cx="2005818" cy="1658378"/>
          </a:xfrm>
        </p:grpSpPr>
        <p:grpSp>
          <p:nvGrpSpPr>
            <p:cNvPr id="20" name="Group 19"/>
            <p:cNvGrpSpPr/>
            <p:nvPr/>
          </p:nvGrpSpPr>
          <p:grpSpPr>
            <a:xfrm>
              <a:off x="9931400" y="3092741"/>
              <a:ext cx="1693588" cy="1034012"/>
              <a:chOff x="6407196" y="2725781"/>
              <a:chExt cx="4647247" cy="262563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233424" y="2725781"/>
                <a:ext cx="1668050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Multiply 30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/>
              <a:srcRect l="37365" t="4342" r="38145" b="5696"/>
              <a:stretch/>
            </p:blipFill>
            <p:spPr>
              <a:xfrm>
                <a:off x="8307779" y="2781123"/>
                <a:ext cx="1247335" cy="2514949"/>
              </a:xfrm>
              <a:prstGeom prst="rect">
                <a:avLst/>
              </a:prstGeom>
            </p:spPr>
          </p:pic>
        </p:grpSp>
        <p:sp>
          <p:nvSpPr>
            <p:cNvPr id="21" name="Rounded Rectangle 20"/>
            <p:cNvSpPr/>
            <p:nvPr/>
          </p:nvSpPr>
          <p:spPr>
            <a:xfrm>
              <a:off x="9794548" y="2779757"/>
              <a:ext cx="2005818" cy="165837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62792" y="4146927"/>
            <a:ext cx="1770900" cy="1560584"/>
            <a:chOff x="3114930" y="1028700"/>
            <a:chExt cx="4768272" cy="4358245"/>
          </a:xfrm>
        </p:grpSpPr>
        <p:sp>
          <p:nvSpPr>
            <p:cNvPr id="33" name="Rectangle 32"/>
            <p:cNvSpPr/>
            <p:nvPr/>
          </p:nvSpPr>
          <p:spPr>
            <a:xfrm>
              <a:off x="3114930" y="2286897"/>
              <a:ext cx="4768272" cy="238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685067" y="1648203"/>
              <a:ext cx="1404734" cy="1277385"/>
              <a:chOff x="5372100" y="345862"/>
              <a:chExt cx="2436223" cy="209896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Multiply 47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906967" y="1648204"/>
              <a:ext cx="1404734" cy="1277385"/>
              <a:chOff x="5372100" y="345862"/>
              <a:chExt cx="2436223" cy="2098969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Multiply 45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l="37365" t="4342" r="38145" b="5696"/>
            <a:stretch/>
          </p:blipFill>
          <p:spPr>
            <a:xfrm rot="16200000">
              <a:off x="4733586" y="3078059"/>
              <a:ext cx="1530961" cy="3086812"/>
            </a:xfrm>
            <a:prstGeom prst="rect">
              <a:avLst/>
            </a:prstGeom>
          </p:spPr>
        </p:pic>
        <p:cxnSp>
          <p:nvCxnSpPr>
            <p:cNvPr id="37" name="Straight Connector 36"/>
            <p:cNvCxnSpPr>
              <a:stCxn id="33" idx="0"/>
            </p:cNvCxnSpPr>
            <p:nvPr/>
          </p:nvCxnSpPr>
          <p:spPr>
            <a:xfrm flipV="1">
              <a:off x="5499066" y="1260785"/>
              <a:ext cx="10702" cy="1026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 rot="5400000">
              <a:off x="5890078" y="1137086"/>
              <a:ext cx="475476" cy="258704"/>
              <a:chOff x="8585563" y="1084217"/>
              <a:chExt cx="2883626" cy="101890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>
              <a:endCxn id="42" idx="2"/>
            </p:cNvCxnSpPr>
            <p:nvPr/>
          </p:nvCxnSpPr>
          <p:spPr>
            <a:xfrm>
              <a:off x="5509768" y="1260784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73236" y="1245563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rot="5400000">
              <a:off x="6757536" y="1165681"/>
              <a:ext cx="143786" cy="1572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1156622" y="4063320"/>
            <a:ext cx="2376224" cy="172779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Aharanov</a:t>
            </a:r>
            <a:r>
              <a:rPr lang="en-US" dirty="0" smtClean="0"/>
              <a:t> Casher Effect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42730" cy="4351338"/>
              </a:xfrm>
            </p:spPr>
            <p:txBody>
              <a:bodyPr/>
              <a:lstStyle/>
              <a:p>
                <a:r>
                  <a:rPr lang="en-US" sz="2400" dirty="0" smtClean="0"/>
                  <a:t>In </a:t>
                </a:r>
                <a:r>
                  <a:rPr lang="en-US" sz="2400" dirty="0" err="1" smtClean="0"/>
                  <a:t>Aharanov</a:t>
                </a:r>
                <a:r>
                  <a:rPr lang="en-US" sz="2400" dirty="0" smtClean="0"/>
                  <a:t> Bohm effect, charge particles acquire phase shift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depending on path taken around enclosed magnetic field</a:t>
                </a:r>
              </a:p>
              <a:p>
                <a:r>
                  <a:rPr lang="en-US" sz="2400" dirty="0" smtClean="0"/>
                  <a:t>Magnetic Field controls interference by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err="1" smtClean="0"/>
                  <a:t>Aharanov</a:t>
                </a:r>
                <a:r>
                  <a:rPr lang="en-US" sz="2400" dirty="0" smtClean="0"/>
                  <a:t> Casher is dual of </a:t>
                </a:r>
                <a:r>
                  <a:rPr lang="en-US" sz="2400" dirty="0" err="1" smtClean="0"/>
                  <a:t>Aharanov</a:t>
                </a:r>
                <a:r>
                  <a:rPr lang="en-US" sz="2400" dirty="0" smtClean="0"/>
                  <a:t> Bohm effect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42730" cy="4351338"/>
              </a:xfrm>
              <a:blipFill rotWithShape="0">
                <a:blip r:embed="rId3"/>
                <a:stretch>
                  <a:fillRect l="-21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361216" y="2742514"/>
            <a:ext cx="1102333" cy="1120563"/>
            <a:chOff x="6876832" y="2069354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 rot="2659127">
              <a:off x="6876832" y="2069354"/>
              <a:ext cx="1828800" cy="18288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7127352" y="2363715"/>
              <a:ext cx="1327760" cy="1240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B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78896" y="2134056"/>
                <a:ext cx="1215910" cy="319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96" y="2134056"/>
                <a:ext cx="1215910" cy="319703"/>
              </a:xfrm>
              <a:prstGeom prst="rect">
                <a:avLst/>
              </a:prstGeom>
              <a:blipFill rotWithShape="0">
                <a:blip r:embed="rId4"/>
                <a:stretch>
                  <a:fillRect l="-6500" t="-5660" r="-500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71596" y="4088728"/>
                <a:ext cx="1211421" cy="319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596" y="4088728"/>
                <a:ext cx="1211421" cy="319703"/>
              </a:xfrm>
              <a:prstGeom prst="rect">
                <a:avLst/>
              </a:prstGeom>
              <a:blipFill rotWithShape="0">
                <a:blip r:embed="rId5"/>
                <a:stretch>
                  <a:fillRect l="-7071" t="-7692" r="-1010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52301" y="5493987"/>
                <a:ext cx="4497898" cy="136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b="0" dirty="0" smtClean="0"/>
              </a:p>
              <a:p>
                <a:endParaRPr lang="en-US" sz="2000" dirty="0"/>
              </a:p>
              <a:p>
                <a:r>
                  <a:rPr lang="en-US" sz="2000" b="0" dirty="0" smtClean="0"/>
                  <a:t>Intensity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∝…+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1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301" y="5493987"/>
                <a:ext cx="4497898" cy="1365951"/>
              </a:xfrm>
              <a:prstGeom prst="rect">
                <a:avLst/>
              </a:prstGeom>
              <a:blipFill rotWithShape="0">
                <a:blip r:embed="rId6"/>
                <a:stretch>
                  <a:fillRect l="-3523" r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348613" y="2729279"/>
            <a:ext cx="2350027" cy="11595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9890116" y="2891891"/>
            <a:ext cx="2320166" cy="804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66452" y="4821633"/>
                <a:ext cx="11347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52" y="4821633"/>
                <a:ext cx="1134798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9677" t="-14286"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056317" y="4799887"/>
                <a:ext cx="200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17" y="4799887"/>
                <a:ext cx="20037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31250" r="-3125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834692" y="4727554"/>
                <a:ext cx="215507" cy="522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692" y="4727554"/>
                <a:ext cx="215507" cy="5229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5766092" y="3150395"/>
            <a:ext cx="335402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14267" y="365125"/>
            <a:ext cx="3335866" cy="208863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Fringes move but the pattern does not change! Figure is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Aharanov</a:t>
            </a:r>
            <a:r>
              <a:rPr lang="en-US" dirty="0" smtClean="0"/>
              <a:t> Casher Effect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90638"/>
                <a:ext cx="10673856" cy="705362"/>
              </a:xfrm>
              <a:prstGeom prst="roundRect">
                <a:avLst/>
              </a:prstGeom>
              <a:solidFill>
                <a:schemeClr val="accent6"/>
              </a:solidFill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Interference between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states controlled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=0.5 −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90638"/>
                <a:ext cx="10673856" cy="705362"/>
              </a:xfrm>
              <a:prstGeom prst="roundRect">
                <a:avLst/>
              </a:prstGeom>
              <a:blipFill rotWithShape="0">
                <a:blip r:embed="rId2"/>
                <a:stretch>
                  <a:fillRect t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230925" y="2389556"/>
                <a:ext cx="4592076" cy="9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925" y="2389556"/>
                <a:ext cx="4592076" cy="983667"/>
              </a:xfrm>
              <a:prstGeom prst="rect">
                <a:avLst/>
              </a:prstGeom>
              <a:blipFill rotWithShape="0">
                <a:blip r:embed="rId3"/>
                <a:stretch>
                  <a:fillRect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 rot="16200000" flipH="1">
            <a:off x="5055359" y="2073777"/>
            <a:ext cx="409940" cy="1308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61314" y="2989634"/>
                <a:ext cx="9980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basis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14" y="2989634"/>
                <a:ext cx="99803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317" t="-24590" r="-1768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14718" y="1801742"/>
                <a:ext cx="5802880" cy="2258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sSubSup>
                                  <m:sSubSupPr>
                                    <m:ctrlP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sSubSup>
                                  <m:sSubSupPr>
                                    <m:ctrlP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718" y="1801742"/>
                <a:ext cx="5802880" cy="2258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717440" y="2523032"/>
                <a:ext cx="474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7440" y="2523032"/>
                <a:ext cx="47456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692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54832" y="4032543"/>
                <a:ext cx="474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32" y="4032543"/>
                <a:ext cx="47456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692" t="-4444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182959" y="4059989"/>
                <a:ext cx="474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959" y="4059989"/>
                <a:ext cx="47456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692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702784" y="3400875"/>
                <a:ext cx="474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784" y="3400875"/>
                <a:ext cx="47456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692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Two </a:t>
            </a:r>
            <a:r>
              <a:rPr lang="en-US" dirty="0" err="1" smtClean="0"/>
              <a:t>Fluxoniums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6510" y="1419469"/>
                <a:ext cx="9877816" cy="980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∓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func>
                        <m:func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510" y="1419469"/>
                <a:ext cx="9877816" cy="980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848671" y="2183421"/>
            <a:ext cx="3083589" cy="3730967"/>
            <a:chOff x="1100113" y="2338524"/>
            <a:chExt cx="3083589" cy="373096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4"/>
            <a:srcRect l="24846" r="716"/>
            <a:stretch/>
          </p:blipFill>
          <p:spPr>
            <a:xfrm>
              <a:off x="1412197" y="4882386"/>
              <a:ext cx="2372139" cy="1041443"/>
            </a:xfrm>
            <a:prstGeom prst="rect">
              <a:avLst/>
            </a:prstGeom>
          </p:spPr>
        </p:pic>
        <p:grpSp>
          <p:nvGrpSpPr>
            <p:cNvPr id="66" name="Group 65"/>
            <p:cNvGrpSpPr/>
            <p:nvPr/>
          </p:nvGrpSpPr>
          <p:grpSpPr>
            <a:xfrm>
              <a:off x="1100113" y="2338524"/>
              <a:ext cx="3083589" cy="3730967"/>
              <a:chOff x="1164921" y="2766899"/>
              <a:chExt cx="3083589" cy="373096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164921" y="2766899"/>
                <a:ext cx="2707045" cy="1990094"/>
                <a:chOff x="1164921" y="2766899"/>
                <a:chExt cx="2707045" cy="1990094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4921" y="2766899"/>
                  <a:ext cx="2611220" cy="1802584"/>
                </a:xfrm>
                <a:prstGeom prst="rect">
                  <a:avLst/>
                </a:prstGeom>
              </p:spPr>
            </p:pic>
            <p:cxnSp>
              <p:nvCxnSpPr>
                <p:cNvPr id="7" name="Straight Connector 6"/>
                <p:cNvCxnSpPr/>
                <p:nvPr/>
              </p:nvCxnSpPr>
              <p:spPr>
                <a:xfrm>
                  <a:off x="2470531" y="3144033"/>
                  <a:ext cx="0" cy="13027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973659" y="3144033"/>
                  <a:ext cx="0" cy="13027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948612" y="3144033"/>
                  <a:ext cx="0" cy="13027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164921" y="4303744"/>
                  <a:ext cx="26112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3642736" y="4355320"/>
                      <a:ext cx="2292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2736" y="4355320"/>
                      <a:ext cx="229230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6842" t="-2174" r="-34211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812493" y="4475547"/>
                      <a:ext cx="3223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2493" y="4475547"/>
                      <a:ext cx="322332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5094" r="-18868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645334" y="4479994"/>
                      <a:ext cx="49545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5334" y="4479994"/>
                      <a:ext cx="495457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2469" r="-11111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2399038" y="4475547"/>
                      <a:ext cx="1552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9038" y="4475547"/>
                      <a:ext cx="155208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48000" r="-4400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8" name="Group 47"/>
              <p:cNvGrpSpPr/>
              <p:nvPr/>
            </p:nvGrpSpPr>
            <p:grpSpPr>
              <a:xfrm>
                <a:off x="1278263" y="4884906"/>
                <a:ext cx="2611220" cy="1612960"/>
                <a:chOff x="7940032" y="4976807"/>
                <a:chExt cx="2611220" cy="1612960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8358520" y="4976807"/>
                  <a:ext cx="1412039" cy="1612960"/>
                  <a:chOff x="1645334" y="3144033"/>
                  <a:chExt cx="1412039" cy="1612960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70531" y="3144033"/>
                    <a:ext cx="0" cy="130270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2973659" y="3144033"/>
                    <a:ext cx="0" cy="130270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948612" y="3144033"/>
                    <a:ext cx="0" cy="130270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TextBox 54"/>
                      <p:cNvSpPr txBox="1"/>
                      <p:nvPr/>
                    </p:nvSpPr>
                    <p:spPr>
                      <a:xfrm>
                        <a:off x="2876234" y="4475547"/>
                        <a:ext cx="18113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5" name="TextBox 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76234" y="4475547"/>
                        <a:ext cx="181139" cy="276999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30000" r="-30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>
                        <a:off x="1645334" y="4479994"/>
                        <a:ext cx="3542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6" name="TextBox 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5334" y="4479994"/>
                        <a:ext cx="354264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1724" r="-1724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2399038" y="4475547"/>
                        <a:ext cx="1552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TextBox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9038" y="4475547"/>
                        <a:ext cx="155208" cy="276999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44000" r="-48000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7940032" y="6163108"/>
                  <a:ext cx="26112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722725" y="6173234"/>
                    <a:ext cx="5257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𝝅𝝓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2725" y="6173234"/>
                    <a:ext cx="525785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9195" t="-2174" r="-16092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Oval 59"/>
              <p:cNvSpPr/>
              <p:nvPr/>
            </p:nvSpPr>
            <p:spPr>
              <a:xfrm>
                <a:off x="2137748" y="3971541"/>
                <a:ext cx="184835" cy="16962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997036" y="2399465"/>
            <a:ext cx="3071375" cy="3692277"/>
            <a:chOff x="7914937" y="2464329"/>
            <a:chExt cx="3071375" cy="3692277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13619" r="10319"/>
            <a:stretch/>
          </p:blipFill>
          <p:spPr>
            <a:xfrm>
              <a:off x="8133913" y="4922966"/>
              <a:ext cx="2423885" cy="1041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" name="Group 66"/>
            <p:cNvGrpSpPr/>
            <p:nvPr/>
          </p:nvGrpSpPr>
          <p:grpSpPr>
            <a:xfrm>
              <a:off x="7914937" y="2464329"/>
              <a:ext cx="3071375" cy="3692277"/>
              <a:chOff x="7830038" y="2964606"/>
              <a:chExt cx="3071375" cy="3692277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14"/>
              <a:srcRect l="-952" t="23463" r="952"/>
              <a:stretch/>
            </p:blipFill>
            <p:spPr>
              <a:xfrm>
                <a:off x="7830038" y="2964606"/>
                <a:ext cx="2631087" cy="1470554"/>
              </a:xfrm>
              <a:prstGeom prst="rect">
                <a:avLst/>
              </a:prstGeom>
            </p:spPr>
          </p:pic>
          <p:grpSp>
            <p:nvGrpSpPr>
              <p:cNvPr id="19" name="Group 18"/>
              <p:cNvGrpSpPr/>
              <p:nvPr/>
            </p:nvGrpSpPr>
            <p:grpSpPr>
              <a:xfrm>
                <a:off x="8358520" y="3144033"/>
                <a:ext cx="1489491" cy="1612960"/>
                <a:chOff x="1645334" y="3144033"/>
                <a:chExt cx="1489491" cy="161296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0531" y="3144033"/>
                  <a:ext cx="0" cy="13027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973659" y="3144033"/>
                  <a:ext cx="0" cy="13027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948612" y="3144033"/>
                  <a:ext cx="0" cy="13027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2812493" y="4475547"/>
                      <a:ext cx="3223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2493" y="4475547"/>
                      <a:ext cx="32233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5094" r="-18868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645334" y="4479994"/>
                      <a:ext cx="49545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5334" y="4479994"/>
                      <a:ext cx="495457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2469" r="-1111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2399038" y="4475547"/>
                      <a:ext cx="1552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9038" y="4475547"/>
                      <a:ext cx="155208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42308" r="-42308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7897813" y="4299075"/>
                <a:ext cx="26112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0375628" y="4350651"/>
                    <a:ext cx="2292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5628" y="4350651"/>
                    <a:ext cx="229230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37838" t="-2222" r="-37838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 46"/>
              <p:cNvGrpSpPr/>
              <p:nvPr/>
            </p:nvGrpSpPr>
            <p:grpSpPr>
              <a:xfrm>
                <a:off x="7933164" y="5043923"/>
                <a:ext cx="2611220" cy="1612960"/>
                <a:chOff x="7923170" y="4976807"/>
                <a:chExt cx="2611220" cy="161296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8358520" y="4976807"/>
                  <a:ext cx="1430830" cy="1612960"/>
                  <a:chOff x="1645334" y="3144033"/>
                  <a:chExt cx="1430830" cy="161296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470531" y="3144033"/>
                    <a:ext cx="0" cy="130270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2973659" y="3144033"/>
                    <a:ext cx="0" cy="130270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948612" y="3144033"/>
                    <a:ext cx="0" cy="130270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2895025" y="4461118"/>
                        <a:ext cx="18113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5025" y="4461118"/>
                        <a:ext cx="181139" cy="276999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30000" r="-30000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1645334" y="4479994"/>
                        <a:ext cx="3542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5334" y="4479994"/>
                        <a:ext cx="354264" cy="276999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l="-1724" r="-17241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2399038" y="4475547"/>
                        <a:ext cx="1552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4" name="TextBox 4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9038" y="4475547"/>
                        <a:ext cx="155208" cy="276999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 l="-48000" r="-44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7923170" y="6062900"/>
                  <a:ext cx="26112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0375628" y="6183425"/>
                    <a:ext cx="5257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𝝅𝝓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5628" y="6183425"/>
                    <a:ext cx="525785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0465" t="-4444" r="-17442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Oval 60"/>
              <p:cNvSpPr/>
              <p:nvPr/>
            </p:nvSpPr>
            <p:spPr>
              <a:xfrm>
                <a:off x="9072508" y="3971541"/>
                <a:ext cx="184835" cy="16962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03418" y="6159706"/>
                <a:ext cx="338028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18" y="6159706"/>
                <a:ext cx="3380284" cy="86177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720297" y="6221261"/>
                <a:ext cx="3340338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297" y="6221261"/>
                <a:ext cx="3340338" cy="800219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Two </a:t>
            </a:r>
            <a:r>
              <a:rPr lang="en-US" dirty="0" err="1" smtClean="0"/>
              <a:t>Fluxoniums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827734"/>
            <a:ext cx="10412896" cy="5107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Logical states store odd or even flux quanta depending on the charge mode state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957469" y="1560719"/>
                <a:ext cx="3675430" cy="903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469" y="1560719"/>
                <a:ext cx="3675430" cy="903837"/>
              </a:xfrm>
              <a:prstGeom prst="rect">
                <a:avLst/>
              </a:prstGeom>
              <a:blipFill rotWithShape="0">
                <a:blip r:embed="rId2"/>
                <a:stretch>
                  <a:fillRect t="-4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28563" y="1597438"/>
                <a:ext cx="3340338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563" y="1597438"/>
                <a:ext cx="3340338" cy="800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2597078"/>
                <a:ext cx="7311888" cy="2706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Single Phase Slip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 smtClean="0"/>
                  <a:t> suppressed due to orthogonality of charge states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Can have double phase slips (even-to-even or odd-to-odd)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Double phase slips can be exponentially suppressed using circuit parameters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97078"/>
                <a:ext cx="7311888" cy="2706190"/>
              </a:xfrm>
              <a:prstGeom prst="rect">
                <a:avLst/>
              </a:prstGeom>
              <a:blipFill rotWithShape="0">
                <a:blip r:embed="rId4"/>
                <a:stretch>
                  <a:fillRect l="-1168" t="-1802" r="-1334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699" y="1560719"/>
            <a:ext cx="2865368" cy="39095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8970" y="6432325"/>
            <a:ext cx="705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K. Kalashnikov, </a:t>
            </a:r>
            <a:r>
              <a:rPr lang="en-US" sz="1600" i="1" dirty="0" smtClean="0"/>
              <a:t>… , M. </a:t>
            </a:r>
            <a:r>
              <a:rPr lang="en-US" sz="1600" i="1" dirty="0" err="1" smtClean="0"/>
              <a:t>Gershenson</a:t>
            </a:r>
            <a:r>
              <a:rPr lang="en-US" sz="1600" i="1" dirty="0" smtClean="0"/>
              <a:t>, M. Bell. PRX Quantum 1-1 (2020).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538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Noise Protection: Decay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0722" y="1497495"/>
                <a:ext cx="10515600" cy="87609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Local operators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modes cannot connect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0722" y="1497495"/>
                <a:ext cx="10515600" cy="876093"/>
              </a:xfrm>
              <a:blipFill rotWithShape="0">
                <a:blip r:embed="rId3"/>
                <a:stretch>
                  <a:fillRect l="-1043" t="-14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56243" y="2823058"/>
            <a:ext cx="0" cy="3186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8522" y="3317980"/>
                <a:ext cx="5666103" cy="2802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CL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2" y="3317980"/>
                <a:ext cx="5666103" cy="28029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499" y="3967336"/>
                <a:ext cx="5621924" cy="2123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+|−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99" y="3967336"/>
                <a:ext cx="5621924" cy="21236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316945" y="2708796"/>
            <a:ext cx="36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Flux Noise Induced Decay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01948" y="2708796"/>
            <a:ext cx="392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Charge Noise Induced Decay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10372" y="3872791"/>
            <a:ext cx="632011" cy="77744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69213" y="6160846"/>
            <a:ext cx="705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K. Kalashnikov, </a:t>
            </a:r>
            <a:r>
              <a:rPr lang="en-US" sz="1600" i="1" dirty="0" smtClean="0"/>
              <a:t>… , M. </a:t>
            </a:r>
            <a:r>
              <a:rPr lang="en-US" sz="1600" i="1" dirty="0" err="1" smtClean="0"/>
              <a:t>Gershenson</a:t>
            </a:r>
            <a:r>
              <a:rPr lang="en-US" sz="1600" i="1" dirty="0" smtClean="0"/>
              <a:t>, M. Bell. PRX Quantum 1-1 (2020).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595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8896438" y="3319777"/>
            <a:ext cx="2778727" cy="8939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Noise Protection: Decay</a:t>
            </a:r>
          </a:p>
        </p:txBody>
      </p:sp>
      <p:sp>
        <p:nvSpPr>
          <p:cNvPr id="23" name="Parallelogram 22"/>
          <p:cNvSpPr/>
          <p:nvPr/>
        </p:nvSpPr>
        <p:spPr>
          <a:xfrm>
            <a:off x="880699" y="2882209"/>
            <a:ext cx="1545474" cy="1331500"/>
          </a:xfrm>
          <a:prstGeom prst="parallelogram">
            <a:avLst>
              <a:gd name="adj" fmla="val 5260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51099" y="2242445"/>
            <a:ext cx="5241805" cy="2766628"/>
            <a:chOff x="1465545" y="2249460"/>
            <a:chExt cx="7523359" cy="23743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754" r="751" b="-362"/>
            <a:stretch/>
          </p:blipFill>
          <p:spPr>
            <a:xfrm>
              <a:off x="1465545" y="2249460"/>
              <a:ext cx="6964471" cy="22764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2385" y="4254438"/>
                  <a:ext cx="28795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385" y="4254438"/>
                  <a:ext cx="2879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3" r="-38298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>
              <a:off x="8111175" y="2767089"/>
              <a:ext cx="749474" cy="1387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653436" y="4239869"/>
              <a:ext cx="6425852" cy="114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700950" y="3387697"/>
                  <a:ext cx="28795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950" y="3387697"/>
                  <a:ext cx="28795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4934458" y="1640885"/>
            <a:ext cx="1293798" cy="1005216"/>
            <a:chOff x="10022066" y="1243893"/>
            <a:chExt cx="1821391" cy="1302529"/>
          </a:xfrm>
        </p:grpSpPr>
        <p:sp>
          <p:nvSpPr>
            <p:cNvPr id="6" name="Rounded Rectangle 5"/>
            <p:cNvSpPr/>
            <p:nvPr/>
          </p:nvSpPr>
          <p:spPr>
            <a:xfrm>
              <a:off x="10022066" y="1243893"/>
              <a:ext cx="1821391" cy="13025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379059" y="1585850"/>
              <a:ext cx="68258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112787" y="1361496"/>
                  <a:ext cx="7158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2787" y="1361496"/>
                  <a:ext cx="715851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10379059" y="2187310"/>
              <a:ext cx="68258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1127606" y="1953374"/>
                  <a:ext cx="7158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7606" y="1953374"/>
                  <a:ext cx="71585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ounded Rectangle 6"/>
          <p:cNvSpPr/>
          <p:nvPr/>
        </p:nvSpPr>
        <p:spPr>
          <a:xfrm>
            <a:off x="7908430" y="1253966"/>
            <a:ext cx="914400" cy="9144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963624" y="3266769"/>
            <a:ext cx="55929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59325" y="3031339"/>
                <a:ext cx="9823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25" y="3031339"/>
                <a:ext cx="98238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963624" y="4551731"/>
            <a:ext cx="5264632" cy="100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80972" y="4336287"/>
                <a:ext cx="9602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972" y="4336287"/>
                <a:ext cx="96026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747602" y="3280562"/>
                <a:ext cx="2968377" cy="904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func>
                        <m:funcPr>
                          <m:ctrlPr>
                            <a:rPr lang="en-US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func>
                        <m:func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num>
                            <m:den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602" y="3280562"/>
                <a:ext cx="2968377" cy="9044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7690546" y="3269962"/>
            <a:ext cx="1057056" cy="19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618663" y="4185035"/>
            <a:ext cx="1204167" cy="40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045467" y="220031"/>
            <a:ext cx="2458352" cy="2199642"/>
            <a:chOff x="7908430" y="1253966"/>
            <a:chExt cx="3650180" cy="3435103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240918" y="1744751"/>
              <a:ext cx="3317692" cy="2944318"/>
            </a:xfrm>
            <a:prstGeom prst="rect">
              <a:avLst/>
            </a:prstGeom>
          </p:spPr>
        </p:pic>
        <p:sp>
          <p:nvSpPr>
            <p:cNvPr id="39" name="Rounded Rectangle 38"/>
            <p:cNvSpPr/>
            <p:nvPr/>
          </p:nvSpPr>
          <p:spPr>
            <a:xfrm>
              <a:off x="7908430" y="1253966"/>
              <a:ext cx="914400" cy="914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213023" y="3042778"/>
                <a:ext cx="383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23" y="3042778"/>
                <a:ext cx="38311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0635" t="-2174" r="-222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00183" y="4428191"/>
                <a:ext cx="383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83" y="4428191"/>
                <a:ext cx="38311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968" t="-2174" r="-2419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4"/>
          <a:srcRect t="10397" b="55294"/>
          <a:stretch/>
        </p:blipFill>
        <p:spPr>
          <a:xfrm rot="16200000">
            <a:off x="8809323" y="5045142"/>
            <a:ext cx="1394441" cy="176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4"/>
          <a:srcRect t="53775" b="507"/>
          <a:stretch/>
        </p:blipFill>
        <p:spPr>
          <a:xfrm rot="16200000">
            <a:off x="5167939" y="4859635"/>
            <a:ext cx="1267012" cy="21311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4"/>
          <a:srcRect t="86970"/>
          <a:stretch/>
        </p:blipFill>
        <p:spPr>
          <a:xfrm rot="16200000">
            <a:off x="9908062" y="5665407"/>
            <a:ext cx="1451154" cy="695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46431" y="5503079"/>
                <a:ext cx="5084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431" y="5503079"/>
                <a:ext cx="508494" cy="523220"/>
              </a:xfrm>
              <a:prstGeom prst="rect">
                <a:avLst/>
              </a:prstGeom>
              <a:blipFill rotWithShape="0">
                <a:blip r:embed="rId15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958776" y="5515740"/>
                <a:ext cx="5084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776" y="5515740"/>
                <a:ext cx="508494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227907" y="5554636"/>
            <a:ext cx="271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Top View:</a:t>
            </a:r>
            <a:endParaRPr lang="en-US" sz="2400" b="1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25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30537" y="6519034"/>
            <a:ext cx="530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A. </a:t>
            </a:r>
            <a:r>
              <a:rPr lang="en-US" sz="1600" i="1" dirty="0" err="1" smtClean="0"/>
              <a:t>Gyenis</a:t>
            </a:r>
            <a:r>
              <a:rPr lang="en-US" sz="1600" i="1" dirty="0" smtClean="0"/>
              <a:t>, … , D. Schuster. PRX Quantum 2-3 (2021).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3195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Noise Protection: Dephasing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1886"/>
                <a:ext cx="4396409" cy="4351338"/>
              </a:xfrm>
            </p:spPr>
            <p:txBody>
              <a:bodyPr/>
              <a:lstStyle/>
              <a:p>
                <a:r>
                  <a:rPr lang="en-US" dirty="0" smtClean="0"/>
                  <a:t>Insesitive to flux noise induced dephasing (light flux mode)</a:t>
                </a:r>
              </a:p>
              <a:p>
                <a:r>
                  <a:rPr lang="en-US" dirty="0" smtClean="0"/>
                  <a:t>Sensitive to charge noise induced dephasing (light charge mode)</a:t>
                </a:r>
              </a:p>
              <a:p>
                <a:r>
                  <a:rPr lang="en-US" dirty="0" smtClean="0"/>
                  <a:t>Charge mode cannot be made heavier in </a:t>
                </a:r>
                <a:r>
                  <a:rPr lang="en-US" dirty="0" err="1" smtClean="0"/>
                  <a:t>bifluxon</a:t>
                </a:r>
                <a:r>
                  <a:rPr lang="en-US" dirty="0" smtClean="0"/>
                  <a:t> by tuning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1886"/>
                <a:ext cx="4396409" cy="4351338"/>
              </a:xfrm>
              <a:blipFill rotWithShape="0">
                <a:blip r:embed="rId3"/>
                <a:stretch>
                  <a:fillRect l="-249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19392" y="2020956"/>
                <a:ext cx="3399183" cy="2330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92" y="2020956"/>
                <a:ext cx="3399183" cy="23303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19391" y="4351274"/>
                <a:ext cx="3399183" cy="2330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91" y="4351274"/>
                <a:ext cx="3399183" cy="23303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76121" y="2545377"/>
            <a:ext cx="164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Supplement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864509"/>
            <a:ext cx="196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Corrected Quantization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Vatsan’s</a:t>
            </a:r>
            <a:r>
              <a:rPr lang="en-US" dirty="0" smtClean="0"/>
              <a:t> Notes)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69213" y="6160846"/>
            <a:ext cx="705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K. Kalashnikov, </a:t>
            </a:r>
            <a:r>
              <a:rPr lang="en-US" sz="1600" i="1" dirty="0" smtClean="0"/>
              <a:t>… , M. </a:t>
            </a:r>
            <a:r>
              <a:rPr lang="en-US" sz="1600" i="1" dirty="0" err="1" smtClean="0"/>
              <a:t>Gershenson</a:t>
            </a:r>
            <a:r>
              <a:rPr lang="en-US" sz="1600" i="1" dirty="0" smtClean="0"/>
              <a:t>, M. Bell. PRX Quantum 1-1 (2020).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0281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Outlook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22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Experiment:</a:t>
                </a:r>
              </a:p>
              <a:p>
                <a:pPr lvl="1"/>
                <a:r>
                  <a:rPr lang="en-US" dirty="0"/>
                  <a:t>100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improvement in T1 time from unprotected to protected </a:t>
                </a:r>
                <a:r>
                  <a:rPr lang="en-US" dirty="0" smtClean="0"/>
                  <a:t>regime (best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due to charge noise fluctuations</a:t>
                </a:r>
              </a:p>
              <a:p>
                <a:r>
                  <a:rPr lang="en-US" dirty="0" smtClean="0"/>
                  <a:t>Difficulties: </a:t>
                </a:r>
              </a:p>
              <a:p>
                <a:pPr lvl="1"/>
                <a:r>
                  <a:rPr lang="en-US" dirty="0" smtClean="0"/>
                  <a:t>Design: Large inductors, small stray capacitances</a:t>
                </a:r>
              </a:p>
              <a:p>
                <a:pPr lvl="1"/>
                <a:r>
                  <a:rPr lang="en-US" dirty="0" smtClean="0"/>
                  <a:t>Control: Lift protection to enact gates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2287" cy="4351338"/>
              </a:xfrm>
              <a:blipFill rotWithShape="0">
                <a:blip r:embed="rId2"/>
                <a:stretch>
                  <a:fillRect l="-163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513" y="2234126"/>
            <a:ext cx="4227443" cy="2915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046" y="5118098"/>
            <a:ext cx="3994910" cy="453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6893410" y="3650974"/>
                <a:ext cx="793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𝑒𝑥𝑐𝑖𝑡𝑒𝑑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93410" y="3650974"/>
                <a:ext cx="793166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3846" r="-17391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69213" y="6160846"/>
            <a:ext cx="705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K. Kalashnikov, </a:t>
            </a:r>
            <a:r>
              <a:rPr lang="en-US" sz="1600" i="1" dirty="0" smtClean="0"/>
              <a:t>… , M. </a:t>
            </a:r>
            <a:r>
              <a:rPr lang="en-US" sz="1600" i="1" dirty="0" err="1" smtClean="0"/>
              <a:t>Gershenson</a:t>
            </a:r>
            <a:r>
              <a:rPr lang="en-US" sz="1600" i="1" dirty="0" smtClean="0"/>
              <a:t>, M. Bell. PRX Quantum 1-1 (2020).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99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9471" y="1879428"/>
            <a:ext cx="6731000" cy="18158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Single Mode Circuits and Partial Noise Protection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Single Mode Circuits cannot be </a:t>
            </a:r>
            <a:r>
              <a:rPr lang="en-US" sz="2400" b="1" dirty="0"/>
              <a:t>simultaneously</a:t>
            </a:r>
            <a:r>
              <a:rPr lang="en-US" sz="2400" dirty="0"/>
              <a:t> protected against </a:t>
            </a:r>
            <a:r>
              <a:rPr lang="en-US" sz="2400" b="1" dirty="0">
                <a:solidFill>
                  <a:schemeClr val="bg1"/>
                </a:solidFill>
              </a:rPr>
              <a:t>bit flip </a:t>
            </a:r>
            <a:r>
              <a:rPr lang="en-US" sz="2400" dirty="0"/>
              <a:t>and </a:t>
            </a:r>
            <a:r>
              <a:rPr lang="en-US" sz="2400" b="1" dirty="0"/>
              <a:t>phase flip </a:t>
            </a:r>
            <a:r>
              <a:rPr lang="en-US" sz="2400" dirty="0"/>
              <a:t>errors 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49471" y="4388610"/>
            <a:ext cx="6731000" cy="16927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Towards Full Noise Protection: </a:t>
            </a:r>
            <a:r>
              <a:rPr lang="en-US" sz="3200" dirty="0" err="1" smtClean="0"/>
              <a:t>Bifluxon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Underlying Symmetry </a:t>
            </a:r>
            <a:r>
              <a:rPr lang="en-US" sz="2400" dirty="0" smtClean="0"/>
              <a:t>of the Hamiltonian leads to </a:t>
            </a:r>
            <a:r>
              <a:rPr lang="en-US" sz="2400" b="1" dirty="0" smtClean="0"/>
              <a:t>simultaneous protection </a:t>
            </a:r>
            <a:r>
              <a:rPr lang="en-US" sz="2400" dirty="0" smtClean="0"/>
              <a:t>against both bit flip and phase flip errors</a:t>
            </a:r>
            <a:endParaRPr lang="en-US" sz="32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91322" y="1760394"/>
            <a:ext cx="1648296" cy="1544828"/>
            <a:chOff x="2712668" y="2256164"/>
            <a:chExt cx="3332531" cy="2548218"/>
          </a:xfrm>
        </p:grpSpPr>
        <p:grpSp>
          <p:nvGrpSpPr>
            <p:cNvPr id="9" name="Group 8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Multiply 17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ounded Rectangle 9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84735" y="1762533"/>
            <a:ext cx="1694711" cy="1542689"/>
            <a:chOff x="9794548" y="2779757"/>
            <a:chExt cx="2005818" cy="1658378"/>
          </a:xfrm>
        </p:grpSpPr>
        <p:grpSp>
          <p:nvGrpSpPr>
            <p:cNvPr id="20" name="Group 19"/>
            <p:cNvGrpSpPr/>
            <p:nvPr/>
          </p:nvGrpSpPr>
          <p:grpSpPr>
            <a:xfrm>
              <a:off x="9931400" y="3092741"/>
              <a:ext cx="1693588" cy="1034012"/>
              <a:chOff x="6407196" y="2725781"/>
              <a:chExt cx="4647247" cy="262563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233424" y="2725781"/>
                <a:ext cx="1668050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Multiply 30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/>
              <a:srcRect l="37365" t="4342" r="38145" b="5696"/>
              <a:stretch/>
            </p:blipFill>
            <p:spPr>
              <a:xfrm>
                <a:off x="8307779" y="2781123"/>
                <a:ext cx="1247335" cy="2514949"/>
              </a:xfrm>
              <a:prstGeom prst="rect">
                <a:avLst/>
              </a:prstGeom>
            </p:spPr>
          </p:pic>
        </p:grpSp>
        <p:sp>
          <p:nvSpPr>
            <p:cNvPr id="21" name="Rounded Rectangle 20"/>
            <p:cNvSpPr/>
            <p:nvPr/>
          </p:nvSpPr>
          <p:spPr>
            <a:xfrm>
              <a:off x="9794548" y="2779757"/>
              <a:ext cx="2005818" cy="165837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62792" y="4146927"/>
            <a:ext cx="1770900" cy="1560584"/>
            <a:chOff x="3114930" y="1028700"/>
            <a:chExt cx="4768272" cy="4358245"/>
          </a:xfrm>
        </p:grpSpPr>
        <p:sp>
          <p:nvSpPr>
            <p:cNvPr id="33" name="Rectangle 32"/>
            <p:cNvSpPr/>
            <p:nvPr/>
          </p:nvSpPr>
          <p:spPr>
            <a:xfrm>
              <a:off x="3114930" y="2286897"/>
              <a:ext cx="4768272" cy="238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685067" y="1648203"/>
              <a:ext cx="1404734" cy="1277385"/>
              <a:chOff x="5372100" y="345862"/>
              <a:chExt cx="2436223" cy="209896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Multiply 47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906967" y="1648204"/>
              <a:ext cx="1404734" cy="1277385"/>
              <a:chOff x="5372100" y="345862"/>
              <a:chExt cx="2436223" cy="2098969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Multiply 45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l="37365" t="4342" r="38145" b="5696"/>
            <a:stretch/>
          </p:blipFill>
          <p:spPr>
            <a:xfrm rot="16200000">
              <a:off x="4733586" y="3078059"/>
              <a:ext cx="1530961" cy="3086812"/>
            </a:xfrm>
            <a:prstGeom prst="rect">
              <a:avLst/>
            </a:prstGeom>
          </p:spPr>
        </p:pic>
        <p:cxnSp>
          <p:nvCxnSpPr>
            <p:cNvPr id="37" name="Straight Connector 36"/>
            <p:cNvCxnSpPr>
              <a:stCxn id="33" idx="0"/>
            </p:cNvCxnSpPr>
            <p:nvPr/>
          </p:nvCxnSpPr>
          <p:spPr>
            <a:xfrm flipV="1">
              <a:off x="5499066" y="1260785"/>
              <a:ext cx="10702" cy="1026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 rot="5400000">
              <a:off x="5890078" y="1137086"/>
              <a:ext cx="475476" cy="258704"/>
              <a:chOff x="8585563" y="1084217"/>
              <a:chExt cx="2883626" cy="101890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>
              <a:endCxn id="42" idx="2"/>
            </p:cNvCxnSpPr>
            <p:nvPr/>
          </p:nvCxnSpPr>
          <p:spPr>
            <a:xfrm>
              <a:off x="5509768" y="1260784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73236" y="1245563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rot="5400000">
              <a:off x="6757536" y="1165681"/>
              <a:ext cx="143786" cy="1572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1156622" y="4063320"/>
            <a:ext cx="2376224" cy="172779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Extra 1: Cooper pair Tunneling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38200" y="1538356"/>
            <a:ext cx="6224842" cy="4952751"/>
            <a:chOff x="1639633" y="359006"/>
            <a:chExt cx="7701720" cy="6604937"/>
          </a:xfrm>
        </p:grpSpPr>
        <p:sp>
          <p:nvSpPr>
            <p:cNvPr id="5" name="Rectangle 4"/>
            <p:cNvSpPr/>
            <p:nvPr/>
          </p:nvSpPr>
          <p:spPr>
            <a:xfrm>
              <a:off x="2818306" y="1118362"/>
              <a:ext cx="5410870" cy="507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39633" y="2525928"/>
              <a:ext cx="2337281" cy="2091199"/>
              <a:chOff x="5372100" y="345862"/>
              <a:chExt cx="2436223" cy="2098969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Multiply 110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128524" y="2456070"/>
              <a:ext cx="2212829" cy="2150382"/>
              <a:chOff x="5372100" y="345862"/>
              <a:chExt cx="2436223" cy="2098969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Multiply 108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37365" t="4342" r="38145" b="5696"/>
            <a:stretch/>
          </p:blipFill>
          <p:spPr>
            <a:xfrm rot="5400000">
              <a:off x="4900073" y="-115445"/>
              <a:ext cx="1247335" cy="2514949"/>
            </a:xfrm>
            <a:prstGeom prst="rect">
              <a:avLst/>
            </a:prstGeom>
          </p:spPr>
        </p:pic>
        <p:cxnSp>
          <p:nvCxnSpPr>
            <p:cNvPr id="9" name="Straight Connector 8"/>
            <p:cNvCxnSpPr>
              <a:stCxn id="105" idx="0"/>
            </p:cNvCxnSpPr>
            <p:nvPr/>
          </p:nvCxnSpPr>
          <p:spPr>
            <a:xfrm flipV="1">
              <a:off x="4652378" y="1151533"/>
              <a:ext cx="3573758" cy="3369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836638" y="1142031"/>
              <a:ext cx="2635449" cy="24401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2575072">
              <a:off x="3787903" y="4437760"/>
              <a:ext cx="1316446" cy="594556"/>
              <a:chOff x="8585563" y="1084217"/>
              <a:chExt cx="2883626" cy="1018903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 rot="18755735">
              <a:off x="5936601" y="4354417"/>
              <a:ext cx="1316446" cy="594556"/>
              <a:chOff x="8585563" y="1084217"/>
              <a:chExt cx="2883626" cy="101890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>
              <a:stCxn id="102" idx="0"/>
            </p:cNvCxnSpPr>
            <p:nvPr/>
          </p:nvCxnSpPr>
          <p:spPr>
            <a:xfrm flipH="1" flipV="1">
              <a:off x="5639004" y="3734580"/>
              <a:ext cx="740511" cy="7120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02" idx="2"/>
            </p:cNvCxnSpPr>
            <p:nvPr/>
          </p:nvCxnSpPr>
          <p:spPr>
            <a:xfrm flipH="1" flipV="1">
              <a:off x="6817197" y="4849057"/>
              <a:ext cx="1425704" cy="13288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05" idx="2"/>
            </p:cNvCxnSpPr>
            <p:nvPr/>
          </p:nvCxnSpPr>
          <p:spPr>
            <a:xfrm flipV="1">
              <a:off x="2821873" y="4956297"/>
              <a:ext cx="1425643" cy="1276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0800000">
              <a:off x="4185861" y="359006"/>
              <a:ext cx="2618452" cy="1342450"/>
              <a:chOff x="2984500" y="4549772"/>
              <a:chExt cx="3822700" cy="223202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074567" y="5753723"/>
                <a:ext cx="762884" cy="1028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142018" y="4549772"/>
                <a:ext cx="3507277" cy="2082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3195629" y="4584699"/>
                <a:ext cx="3380003" cy="2025650"/>
                <a:chOff x="2082881" y="2241171"/>
                <a:chExt cx="4244414" cy="2578479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095500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082881" y="3273223"/>
                  <a:ext cx="380919" cy="164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2489200" y="2255313"/>
                  <a:ext cx="317500" cy="2347374"/>
                </a:xfrm>
                <a:custGeom>
                  <a:avLst/>
                  <a:gdLst>
                    <a:gd name="connsiteX0" fmla="*/ 158750 w 317500"/>
                    <a:gd name="connsiteY0" fmla="*/ 0 h 2347374"/>
                    <a:gd name="connsiteX1" fmla="*/ 160719 w 317500"/>
                    <a:gd name="connsiteY1" fmla="*/ 4742 h 2347374"/>
                    <a:gd name="connsiteX2" fmla="*/ 317500 w 317500"/>
                    <a:gd name="connsiteY2" fmla="*/ 1173687 h 2347374"/>
                    <a:gd name="connsiteX3" fmla="*/ 160719 w 317500"/>
                    <a:gd name="connsiteY3" fmla="*/ 2342632 h 2347374"/>
                    <a:gd name="connsiteX4" fmla="*/ 158750 w 317500"/>
                    <a:gd name="connsiteY4" fmla="*/ 2347374 h 2347374"/>
                    <a:gd name="connsiteX5" fmla="*/ 156781 w 317500"/>
                    <a:gd name="connsiteY5" fmla="*/ 2342632 h 2347374"/>
                    <a:gd name="connsiteX6" fmla="*/ 0 w 317500"/>
                    <a:gd name="connsiteY6" fmla="*/ 1173687 h 2347374"/>
                    <a:gd name="connsiteX7" fmla="*/ 156781 w 317500"/>
                    <a:gd name="connsiteY7" fmla="*/ 4742 h 2347374"/>
                    <a:gd name="connsiteX8" fmla="*/ 158750 w 317500"/>
                    <a:gd name="connsiteY8" fmla="*/ 0 h 234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7500" h="2347374">
                      <a:moveTo>
                        <a:pt x="158750" y="0"/>
                      </a:moveTo>
                      <a:lnTo>
                        <a:pt x="160719" y="4742"/>
                      </a:lnTo>
                      <a:cubicBezTo>
                        <a:pt x="255310" y="258075"/>
                        <a:pt x="317500" y="687090"/>
                        <a:pt x="317500" y="1173687"/>
                      </a:cubicBezTo>
                      <a:cubicBezTo>
                        <a:pt x="317500" y="1660285"/>
                        <a:pt x="255310" y="2089299"/>
                        <a:pt x="160719" y="2342632"/>
                      </a:cubicBezTo>
                      <a:lnTo>
                        <a:pt x="158750" y="2347374"/>
                      </a:lnTo>
                      <a:lnTo>
                        <a:pt x="156781" y="2342632"/>
                      </a:lnTo>
                      <a:cubicBezTo>
                        <a:pt x="62191" y="2089299"/>
                        <a:pt x="0" y="1660285"/>
                        <a:pt x="0" y="1173687"/>
                      </a:cubicBezTo>
                      <a:cubicBezTo>
                        <a:pt x="0" y="687090"/>
                        <a:pt x="62191" y="258075"/>
                        <a:pt x="156781" y="4742"/>
                      </a:cubicBezTo>
                      <a:lnTo>
                        <a:pt x="15875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2870200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2659775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0" name="Freeform 69"/>
                <p:cNvSpPr/>
                <p:nvPr/>
              </p:nvSpPr>
              <p:spPr>
                <a:xfrm>
                  <a:off x="3263462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3053037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8" name="Freeform 97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2" name="Freeform 71"/>
                <p:cNvSpPr/>
                <p:nvPr/>
              </p:nvSpPr>
              <p:spPr>
                <a:xfrm>
                  <a:off x="3656724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3446299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" name="Freeform 73"/>
                <p:cNvSpPr/>
                <p:nvPr/>
              </p:nvSpPr>
              <p:spPr>
                <a:xfrm>
                  <a:off x="4059993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" name="Group 74"/>
                <p:cNvGrpSpPr/>
                <p:nvPr/>
              </p:nvGrpSpPr>
              <p:grpSpPr>
                <a:xfrm>
                  <a:off x="3849568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4" name="Freeform 93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6" name="Freeform 75"/>
                <p:cNvSpPr/>
                <p:nvPr/>
              </p:nvSpPr>
              <p:spPr>
                <a:xfrm>
                  <a:off x="4450858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4241171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2" name="Freeform 91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" name="Freeform 77"/>
                <p:cNvSpPr/>
                <p:nvPr/>
              </p:nvSpPr>
              <p:spPr>
                <a:xfrm>
                  <a:off x="4837451" y="2241171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4627026" y="4546184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0" name="Freeform 89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 79"/>
                <p:cNvSpPr/>
                <p:nvPr/>
              </p:nvSpPr>
              <p:spPr>
                <a:xfrm>
                  <a:off x="5217832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5007407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88" name="Freeform 87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2" name="Freeform 81"/>
                <p:cNvSpPr/>
                <p:nvPr/>
              </p:nvSpPr>
              <p:spPr>
                <a:xfrm>
                  <a:off x="5600193" y="227227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5389768" y="457728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86" name="Freeform 85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Freeform 83"/>
                <p:cNvSpPr/>
                <p:nvPr/>
              </p:nvSpPr>
              <p:spPr>
                <a:xfrm flipH="1">
                  <a:off x="5774845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955696" y="3197023"/>
                  <a:ext cx="348547" cy="342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Straight Connector 62"/>
              <p:cNvCxnSpPr/>
              <p:nvPr/>
            </p:nvCxnSpPr>
            <p:spPr>
              <a:xfrm flipH="1">
                <a:off x="6575633" y="5502890"/>
                <a:ext cx="231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2984500" y="5524499"/>
                <a:ext cx="22117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4247516" y="5621493"/>
              <a:ext cx="2618452" cy="1342450"/>
              <a:chOff x="2984500" y="4549772"/>
              <a:chExt cx="3822700" cy="223202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074567" y="5753723"/>
                <a:ext cx="762884" cy="1028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42018" y="4549772"/>
                <a:ext cx="3507277" cy="2082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195629" y="4584699"/>
                <a:ext cx="3380003" cy="2025650"/>
                <a:chOff x="2082881" y="2241171"/>
                <a:chExt cx="4244414" cy="2578479"/>
              </a:xfrm>
            </p:grpSpPr>
            <p:sp>
              <p:nvSpPr>
                <p:cNvPr id="23" name="Freeform 22"/>
                <p:cNvSpPr/>
                <p:nvPr/>
              </p:nvSpPr>
              <p:spPr>
                <a:xfrm>
                  <a:off x="2095500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082881" y="3273223"/>
                  <a:ext cx="380919" cy="164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2489200" y="2255313"/>
                  <a:ext cx="317500" cy="2347374"/>
                </a:xfrm>
                <a:custGeom>
                  <a:avLst/>
                  <a:gdLst>
                    <a:gd name="connsiteX0" fmla="*/ 158750 w 317500"/>
                    <a:gd name="connsiteY0" fmla="*/ 0 h 2347374"/>
                    <a:gd name="connsiteX1" fmla="*/ 160719 w 317500"/>
                    <a:gd name="connsiteY1" fmla="*/ 4742 h 2347374"/>
                    <a:gd name="connsiteX2" fmla="*/ 317500 w 317500"/>
                    <a:gd name="connsiteY2" fmla="*/ 1173687 h 2347374"/>
                    <a:gd name="connsiteX3" fmla="*/ 160719 w 317500"/>
                    <a:gd name="connsiteY3" fmla="*/ 2342632 h 2347374"/>
                    <a:gd name="connsiteX4" fmla="*/ 158750 w 317500"/>
                    <a:gd name="connsiteY4" fmla="*/ 2347374 h 2347374"/>
                    <a:gd name="connsiteX5" fmla="*/ 156781 w 317500"/>
                    <a:gd name="connsiteY5" fmla="*/ 2342632 h 2347374"/>
                    <a:gd name="connsiteX6" fmla="*/ 0 w 317500"/>
                    <a:gd name="connsiteY6" fmla="*/ 1173687 h 2347374"/>
                    <a:gd name="connsiteX7" fmla="*/ 156781 w 317500"/>
                    <a:gd name="connsiteY7" fmla="*/ 4742 h 2347374"/>
                    <a:gd name="connsiteX8" fmla="*/ 158750 w 317500"/>
                    <a:gd name="connsiteY8" fmla="*/ 0 h 234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7500" h="2347374">
                      <a:moveTo>
                        <a:pt x="158750" y="0"/>
                      </a:moveTo>
                      <a:lnTo>
                        <a:pt x="160719" y="4742"/>
                      </a:lnTo>
                      <a:cubicBezTo>
                        <a:pt x="255310" y="258075"/>
                        <a:pt x="317500" y="687090"/>
                        <a:pt x="317500" y="1173687"/>
                      </a:cubicBezTo>
                      <a:cubicBezTo>
                        <a:pt x="317500" y="1660285"/>
                        <a:pt x="255310" y="2089299"/>
                        <a:pt x="160719" y="2342632"/>
                      </a:cubicBezTo>
                      <a:lnTo>
                        <a:pt x="158750" y="2347374"/>
                      </a:lnTo>
                      <a:lnTo>
                        <a:pt x="156781" y="2342632"/>
                      </a:lnTo>
                      <a:cubicBezTo>
                        <a:pt x="62191" y="2089299"/>
                        <a:pt x="0" y="1660285"/>
                        <a:pt x="0" y="1173687"/>
                      </a:cubicBezTo>
                      <a:cubicBezTo>
                        <a:pt x="0" y="687090"/>
                        <a:pt x="62191" y="258075"/>
                        <a:pt x="156781" y="4742"/>
                      </a:cubicBezTo>
                      <a:lnTo>
                        <a:pt x="15875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2870200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2659775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8" name="Freeform 57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" name="Freeform 27"/>
                <p:cNvSpPr/>
                <p:nvPr/>
              </p:nvSpPr>
              <p:spPr>
                <a:xfrm>
                  <a:off x="3263462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053037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6" name="Freeform 55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" name="Freeform 29"/>
                <p:cNvSpPr/>
                <p:nvPr/>
              </p:nvSpPr>
              <p:spPr>
                <a:xfrm>
                  <a:off x="3656724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3446299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4" name="Freeform 53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" name="Freeform 31"/>
                <p:cNvSpPr/>
                <p:nvPr/>
              </p:nvSpPr>
              <p:spPr>
                <a:xfrm>
                  <a:off x="4059993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3849568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2" name="Freeform 51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Freeform 33"/>
                <p:cNvSpPr/>
                <p:nvPr/>
              </p:nvSpPr>
              <p:spPr>
                <a:xfrm>
                  <a:off x="4450858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4241171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0" name="Freeform 49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Freeform 35"/>
                <p:cNvSpPr/>
                <p:nvPr/>
              </p:nvSpPr>
              <p:spPr>
                <a:xfrm>
                  <a:off x="4837451" y="2241171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4627026" y="4546184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48" name="Freeform 47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Freeform 37"/>
                <p:cNvSpPr/>
                <p:nvPr/>
              </p:nvSpPr>
              <p:spPr>
                <a:xfrm>
                  <a:off x="5217832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5007407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46" name="Freeform 45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" name="Freeform 39"/>
                <p:cNvSpPr/>
                <p:nvPr/>
              </p:nvSpPr>
              <p:spPr>
                <a:xfrm>
                  <a:off x="5600193" y="227227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5389768" y="457728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44" name="Freeform 43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" name="Freeform 41"/>
                <p:cNvSpPr/>
                <p:nvPr/>
              </p:nvSpPr>
              <p:spPr>
                <a:xfrm flipH="1">
                  <a:off x="5774845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955696" y="3197023"/>
                  <a:ext cx="348547" cy="342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6575633" y="5502890"/>
                <a:ext cx="231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984500" y="5524499"/>
                <a:ext cx="22117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732383" y="1872009"/>
                <a:ext cx="3803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383" y="1872009"/>
                <a:ext cx="380337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08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29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647918" y="6510893"/>
            <a:ext cx="4937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rgbClr val="333333"/>
                </a:solidFill>
                <a:latin typeface="-apple-system"/>
              </a:rPr>
              <a:t>Agustin Di Paolo </a:t>
            </a:r>
            <a:r>
              <a:rPr lang="it-IT" sz="1600" i="1" dirty="0">
                <a:solidFill>
                  <a:srgbClr val="333333"/>
                </a:solidFill>
                <a:latin typeface="-apple-system"/>
              </a:rPr>
              <a:t>et al</a:t>
            </a:r>
            <a:r>
              <a:rPr lang="it-IT" sz="1600" dirty="0">
                <a:solidFill>
                  <a:srgbClr val="333333"/>
                </a:solidFill>
                <a:latin typeface="-apple-system"/>
              </a:rPr>
              <a:t> 2019 </a:t>
            </a:r>
            <a:r>
              <a:rPr lang="it-IT" sz="1600" i="1" dirty="0">
                <a:solidFill>
                  <a:srgbClr val="333333"/>
                </a:solidFill>
                <a:latin typeface="-apple-system"/>
              </a:rPr>
              <a:t>New J. Phys.</a:t>
            </a:r>
            <a:r>
              <a:rPr lang="it-IT" sz="1600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it-IT" sz="1600" b="1" dirty="0">
                <a:solidFill>
                  <a:srgbClr val="333333"/>
                </a:solidFill>
                <a:latin typeface="-apple-system"/>
              </a:rPr>
              <a:t>21</a:t>
            </a:r>
            <a:r>
              <a:rPr lang="it-IT" sz="1600" dirty="0">
                <a:solidFill>
                  <a:srgbClr val="333333"/>
                </a:solidFill>
                <a:latin typeface="-apple-system"/>
              </a:rPr>
              <a:t> 043002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2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Single Mode Circuits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2767531" y="1610392"/>
            <a:ext cx="3147601" cy="846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Charge Mode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0195940" y="1437369"/>
            <a:ext cx="1816100" cy="54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Flux Mode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96920" y="544267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ED2EE8E-1194-4A30-92EC-13141B50906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20" y="5442670"/>
                <a:ext cx="20165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636" r="-303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11" y="5176897"/>
            <a:ext cx="6060585" cy="764218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3929207" y="5875288"/>
            <a:ext cx="824248" cy="1375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426700" y="2269897"/>
            <a:ext cx="3332531" cy="2548218"/>
            <a:chOff x="2712668" y="2256164"/>
            <a:chExt cx="3332531" cy="2548218"/>
          </a:xfrm>
        </p:grpSpPr>
        <p:grpSp>
          <p:nvGrpSpPr>
            <p:cNvPr id="14" name="Group 13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Multiply 8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Rounded Rectangle 29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06222" y="1986644"/>
            <a:ext cx="2005818" cy="1658378"/>
            <a:chOff x="9794548" y="2779757"/>
            <a:chExt cx="2005818" cy="1658378"/>
          </a:xfrm>
        </p:grpSpPr>
        <p:grpSp>
          <p:nvGrpSpPr>
            <p:cNvPr id="17" name="Group 16"/>
            <p:cNvGrpSpPr/>
            <p:nvPr/>
          </p:nvGrpSpPr>
          <p:grpSpPr>
            <a:xfrm>
              <a:off x="9931400" y="3092741"/>
              <a:ext cx="1693588" cy="1034012"/>
              <a:chOff x="6407196" y="2725781"/>
              <a:chExt cx="4647247" cy="262563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33424" y="2725781"/>
                <a:ext cx="1668050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Multiply 26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5"/>
              <a:srcRect l="37365" t="4342" r="38145" b="5696"/>
              <a:stretch/>
            </p:blipFill>
            <p:spPr>
              <a:xfrm>
                <a:off x="8307779" y="2781123"/>
                <a:ext cx="1247335" cy="2514949"/>
              </a:xfrm>
              <a:prstGeom prst="rect">
                <a:avLst/>
              </a:prstGeom>
            </p:spPr>
          </p:pic>
        </p:grpSp>
        <p:sp>
          <p:nvSpPr>
            <p:cNvPr id="31" name="Rounded Rectangle 30"/>
            <p:cNvSpPr/>
            <p:nvPr/>
          </p:nvSpPr>
          <p:spPr>
            <a:xfrm>
              <a:off x="9794548" y="2779757"/>
              <a:ext cx="2005818" cy="165837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4375" y="4427580"/>
            <a:ext cx="3706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Islands store integer number of Cooper pairs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JJ allows tunneling of cooper pairs, producing </a:t>
            </a:r>
            <a:r>
              <a:rPr lang="en-US" sz="2000" dirty="0" err="1" smtClean="0"/>
              <a:t>anharmonic</a:t>
            </a:r>
            <a:r>
              <a:rPr lang="en-US" sz="2000" dirty="0" smtClean="0"/>
              <a:t> spectrum</a:t>
            </a:r>
            <a:endParaRPr lang="en-US" sz="2000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568073" y="3211550"/>
            <a:ext cx="1787075" cy="1832303"/>
            <a:chOff x="488922" y="3281793"/>
            <a:chExt cx="1787075" cy="1832303"/>
          </a:xfrm>
        </p:grpSpPr>
        <p:sp>
          <p:nvSpPr>
            <p:cNvPr id="148" name="Arc 147"/>
            <p:cNvSpPr/>
            <p:nvPr/>
          </p:nvSpPr>
          <p:spPr>
            <a:xfrm rot="18906721" flipH="1">
              <a:off x="488922" y="3281793"/>
              <a:ext cx="1787075" cy="183230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 rot="8265187">
              <a:off x="697633" y="4769968"/>
              <a:ext cx="296121" cy="2339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Extra 1: Cooper pair Tunneling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38200" y="3163235"/>
            <a:ext cx="1889085" cy="1568098"/>
            <a:chOff x="5372100" y="345862"/>
            <a:chExt cx="2436223" cy="2098969"/>
          </a:xfrm>
        </p:grpSpPr>
        <p:sp>
          <p:nvSpPr>
            <p:cNvPr id="110" name="Rounded Rectangle 109"/>
            <p:cNvSpPr/>
            <p:nvPr/>
          </p:nvSpPr>
          <p:spPr>
            <a:xfrm>
              <a:off x="5891349" y="755267"/>
              <a:ext cx="1397726" cy="12801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/>
            <p:cNvSpPr/>
            <p:nvPr/>
          </p:nvSpPr>
          <p:spPr>
            <a:xfrm>
              <a:off x="5372100" y="345862"/>
              <a:ext cx="2436223" cy="2098969"/>
            </a:xfrm>
            <a:prstGeom prst="mathMultiply">
              <a:avLst>
                <a:gd name="adj1" fmla="val 37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74544" y="3110852"/>
            <a:ext cx="1788498" cy="1612477"/>
            <a:chOff x="5372100" y="345862"/>
            <a:chExt cx="2436223" cy="2098969"/>
          </a:xfrm>
        </p:grpSpPr>
        <p:sp>
          <p:nvSpPr>
            <p:cNvPr id="108" name="Rounded Rectangle 107"/>
            <p:cNvSpPr/>
            <p:nvPr/>
          </p:nvSpPr>
          <p:spPr>
            <a:xfrm>
              <a:off x="5891349" y="755267"/>
              <a:ext cx="1397726" cy="12801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ultiply 108"/>
            <p:cNvSpPr/>
            <p:nvPr/>
          </p:nvSpPr>
          <p:spPr>
            <a:xfrm>
              <a:off x="5372100" y="345862"/>
              <a:ext cx="2436223" cy="2098969"/>
            </a:xfrm>
            <a:prstGeom prst="mathMultiply">
              <a:avLst>
                <a:gd name="adj1" fmla="val 37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7365" t="4342" r="38145" b="5696"/>
          <a:stretch/>
        </p:blipFill>
        <p:spPr>
          <a:xfrm rot="5400000">
            <a:off x="3509832" y="1109169"/>
            <a:ext cx="935322" cy="203268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1805668" y="2125512"/>
            <a:ext cx="2130077" cy="1829749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rot="2575072">
            <a:off x="2574519" y="4596834"/>
            <a:ext cx="1064005" cy="445831"/>
            <a:chOff x="8585563" y="1084217"/>
            <a:chExt cx="2883626" cy="1018903"/>
          </a:xfrm>
        </p:grpSpPr>
        <p:sp>
          <p:nvSpPr>
            <p:cNvPr id="105" name="Rectangle 104"/>
            <p:cNvSpPr/>
            <p:nvPr/>
          </p:nvSpPr>
          <p:spPr>
            <a:xfrm>
              <a:off x="8608423" y="1084217"/>
              <a:ext cx="2860766" cy="1018903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8585563" y="1084217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8608423" y="2103120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8755735">
            <a:off x="4349614" y="4516982"/>
            <a:ext cx="987145" cy="480544"/>
            <a:chOff x="8585563" y="1084217"/>
            <a:chExt cx="2883626" cy="1018903"/>
          </a:xfrm>
        </p:grpSpPr>
        <p:sp>
          <p:nvSpPr>
            <p:cNvPr id="102" name="Rectangle 101"/>
            <p:cNvSpPr/>
            <p:nvPr/>
          </p:nvSpPr>
          <p:spPr>
            <a:xfrm>
              <a:off x="8608423" y="1084217"/>
              <a:ext cx="2860766" cy="1018903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8585563" y="1084217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8608423" y="2103120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>
            <a:stCxn id="102" idx="0"/>
          </p:cNvCxnSpPr>
          <p:nvPr/>
        </p:nvCxnSpPr>
        <p:spPr>
          <a:xfrm flipH="1" flipV="1">
            <a:off x="4070654" y="4069550"/>
            <a:ext cx="598511" cy="53395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2" idx="2"/>
          </p:cNvCxnSpPr>
          <p:nvPr/>
        </p:nvCxnSpPr>
        <p:spPr>
          <a:xfrm flipH="1" flipV="1">
            <a:off x="5022917" y="4905247"/>
            <a:ext cx="1152312" cy="996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5" idx="2"/>
          </p:cNvCxnSpPr>
          <p:nvPr/>
        </p:nvCxnSpPr>
        <p:spPr>
          <a:xfrm flipV="1">
            <a:off x="1793734" y="4985662"/>
            <a:ext cx="1152262" cy="957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0800000">
            <a:off x="2896165" y="1538356"/>
            <a:ext cx="2116339" cy="1006644"/>
            <a:chOff x="2984500" y="4549772"/>
            <a:chExt cx="3822700" cy="2232029"/>
          </a:xfrm>
        </p:grpSpPr>
        <p:sp>
          <p:nvSpPr>
            <p:cNvPr id="60" name="Rectangle 59"/>
            <p:cNvSpPr/>
            <p:nvPr/>
          </p:nvSpPr>
          <p:spPr>
            <a:xfrm>
              <a:off x="4074567" y="5753723"/>
              <a:ext cx="762884" cy="1028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142018" y="4549772"/>
              <a:ext cx="3507277" cy="2082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195629" y="4584699"/>
              <a:ext cx="3380003" cy="2025650"/>
              <a:chOff x="2082881" y="2241171"/>
              <a:chExt cx="4244414" cy="2578479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095500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082881" y="3273223"/>
                <a:ext cx="380919" cy="164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2489200" y="2255313"/>
                <a:ext cx="317500" cy="2347374"/>
              </a:xfrm>
              <a:custGeom>
                <a:avLst/>
                <a:gdLst>
                  <a:gd name="connsiteX0" fmla="*/ 158750 w 317500"/>
                  <a:gd name="connsiteY0" fmla="*/ 0 h 2347374"/>
                  <a:gd name="connsiteX1" fmla="*/ 160719 w 317500"/>
                  <a:gd name="connsiteY1" fmla="*/ 4742 h 2347374"/>
                  <a:gd name="connsiteX2" fmla="*/ 317500 w 317500"/>
                  <a:gd name="connsiteY2" fmla="*/ 1173687 h 2347374"/>
                  <a:gd name="connsiteX3" fmla="*/ 160719 w 317500"/>
                  <a:gd name="connsiteY3" fmla="*/ 2342632 h 2347374"/>
                  <a:gd name="connsiteX4" fmla="*/ 158750 w 317500"/>
                  <a:gd name="connsiteY4" fmla="*/ 2347374 h 2347374"/>
                  <a:gd name="connsiteX5" fmla="*/ 156781 w 317500"/>
                  <a:gd name="connsiteY5" fmla="*/ 2342632 h 2347374"/>
                  <a:gd name="connsiteX6" fmla="*/ 0 w 317500"/>
                  <a:gd name="connsiteY6" fmla="*/ 1173687 h 2347374"/>
                  <a:gd name="connsiteX7" fmla="*/ 156781 w 317500"/>
                  <a:gd name="connsiteY7" fmla="*/ 4742 h 2347374"/>
                  <a:gd name="connsiteX8" fmla="*/ 158750 w 317500"/>
                  <a:gd name="connsiteY8" fmla="*/ 0 h 234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500" h="2347374">
                    <a:moveTo>
                      <a:pt x="158750" y="0"/>
                    </a:moveTo>
                    <a:lnTo>
                      <a:pt x="160719" y="4742"/>
                    </a:lnTo>
                    <a:cubicBezTo>
                      <a:pt x="255310" y="258075"/>
                      <a:pt x="317500" y="687090"/>
                      <a:pt x="317500" y="1173687"/>
                    </a:cubicBezTo>
                    <a:cubicBezTo>
                      <a:pt x="317500" y="1660285"/>
                      <a:pt x="255310" y="2089299"/>
                      <a:pt x="160719" y="2342632"/>
                    </a:cubicBezTo>
                    <a:lnTo>
                      <a:pt x="158750" y="2347374"/>
                    </a:lnTo>
                    <a:lnTo>
                      <a:pt x="156781" y="2342632"/>
                    </a:lnTo>
                    <a:cubicBezTo>
                      <a:pt x="62191" y="2089299"/>
                      <a:pt x="0" y="1660285"/>
                      <a:pt x="0" y="1173687"/>
                    </a:cubicBezTo>
                    <a:cubicBezTo>
                      <a:pt x="0" y="687090"/>
                      <a:pt x="62191" y="258075"/>
                      <a:pt x="156781" y="4742"/>
                    </a:cubicBezTo>
                    <a:lnTo>
                      <a:pt x="158750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2870200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2659775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100" name="Freeform 99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Freeform 69"/>
              <p:cNvSpPr/>
              <p:nvPr/>
            </p:nvSpPr>
            <p:spPr>
              <a:xfrm>
                <a:off x="3263462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053037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98" name="Freeform 9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Freeform 71"/>
              <p:cNvSpPr/>
              <p:nvPr/>
            </p:nvSpPr>
            <p:spPr>
              <a:xfrm>
                <a:off x="3656724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446299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96" name="Freeform 9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Freeform 73"/>
              <p:cNvSpPr/>
              <p:nvPr/>
            </p:nvSpPr>
            <p:spPr>
              <a:xfrm>
                <a:off x="4059993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3849568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94" name="Freeform 93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Freeform 75"/>
              <p:cNvSpPr/>
              <p:nvPr/>
            </p:nvSpPr>
            <p:spPr>
              <a:xfrm>
                <a:off x="4450858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4241171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92" name="Freeform 91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Freeform 77"/>
              <p:cNvSpPr/>
              <p:nvPr/>
            </p:nvSpPr>
            <p:spPr>
              <a:xfrm>
                <a:off x="4837451" y="2241171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4627026" y="4546184"/>
                <a:ext cx="393588" cy="230932"/>
                <a:chOff x="2870199" y="5241301"/>
                <a:chExt cx="393588" cy="230932"/>
              </a:xfrm>
            </p:grpSpPr>
            <p:sp>
              <p:nvSpPr>
                <p:cNvPr id="90" name="Freeform 89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Freeform 79"/>
              <p:cNvSpPr/>
              <p:nvPr/>
            </p:nvSpPr>
            <p:spPr>
              <a:xfrm>
                <a:off x="5217832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5007407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88" name="Freeform 8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reeform 81"/>
              <p:cNvSpPr/>
              <p:nvPr/>
            </p:nvSpPr>
            <p:spPr>
              <a:xfrm>
                <a:off x="5600193" y="227227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5389768" y="4577287"/>
                <a:ext cx="393588" cy="230932"/>
                <a:chOff x="2870199" y="5241301"/>
                <a:chExt cx="393588" cy="230932"/>
              </a:xfrm>
            </p:grpSpPr>
            <p:sp>
              <p:nvSpPr>
                <p:cNvPr id="86" name="Freeform 8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Freeform 83"/>
              <p:cNvSpPr/>
              <p:nvPr/>
            </p:nvSpPr>
            <p:spPr>
              <a:xfrm flipH="1">
                <a:off x="5774845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955696" y="3197023"/>
                <a:ext cx="348547" cy="342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/>
            <p:cNvCxnSpPr/>
            <p:nvPr/>
          </p:nvCxnSpPr>
          <p:spPr>
            <a:xfrm flipH="1">
              <a:off x="6575633" y="5502890"/>
              <a:ext cx="231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2984500" y="5524499"/>
              <a:ext cx="2211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945997" y="5484463"/>
            <a:ext cx="2116339" cy="1006644"/>
            <a:chOff x="2984500" y="4549772"/>
            <a:chExt cx="3822700" cy="2232029"/>
          </a:xfrm>
        </p:grpSpPr>
        <p:sp>
          <p:nvSpPr>
            <p:cNvPr id="18" name="Rectangle 17"/>
            <p:cNvSpPr/>
            <p:nvPr/>
          </p:nvSpPr>
          <p:spPr>
            <a:xfrm>
              <a:off x="4074567" y="5753723"/>
              <a:ext cx="762884" cy="1028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42018" y="4549772"/>
              <a:ext cx="3507277" cy="2082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95629" y="4584699"/>
              <a:ext cx="3380003" cy="2025650"/>
              <a:chOff x="2082881" y="2241171"/>
              <a:chExt cx="4244414" cy="2578479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2095500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82881" y="3273223"/>
                <a:ext cx="380919" cy="164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489200" y="2255313"/>
                <a:ext cx="317500" cy="2347374"/>
              </a:xfrm>
              <a:custGeom>
                <a:avLst/>
                <a:gdLst>
                  <a:gd name="connsiteX0" fmla="*/ 158750 w 317500"/>
                  <a:gd name="connsiteY0" fmla="*/ 0 h 2347374"/>
                  <a:gd name="connsiteX1" fmla="*/ 160719 w 317500"/>
                  <a:gd name="connsiteY1" fmla="*/ 4742 h 2347374"/>
                  <a:gd name="connsiteX2" fmla="*/ 317500 w 317500"/>
                  <a:gd name="connsiteY2" fmla="*/ 1173687 h 2347374"/>
                  <a:gd name="connsiteX3" fmla="*/ 160719 w 317500"/>
                  <a:gd name="connsiteY3" fmla="*/ 2342632 h 2347374"/>
                  <a:gd name="connsiteX4" fmla="*/ 158750 w 317500"/>
                  <a:gd name="connsiteY4" fmla="*/ 2347374 h 2347374"/>
                  <a:gd name="connsiteX5" fmla="*/ 156781 w 317500"/>
                  <a:gd name="connsiteY5" fmla="*/ 2342632 h 2347374"/>
                  <a:gd name="connsiteX6" fmla="*/ 0 w 317500"/>
                  <a:gd name="connsiteY6" fmla="*/ 1173687 h 2347374"/>
                  <a:gd name="connsiteX7" fmla="*/ 156781 w 317500"/>
                  <a:gd name="connsiteY7" fmla="*/ 4742 h 2347374"/>
                  <a:gd name="connsiteX8" fmla="*/ 158750 w 317500"/>
                  <a:gd name="connsiteY8" fmla="*/ 0 h 234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500" h="2347374">
                    <a:moveTo>
                      <a:pt x="158750" y="0"/>
                    </a:moveTo>
                    <a:lnTo>
                      <a:pt x="160719" y="4742"/>
                    </a:lnTo>
                    <a:cubicBezTo>
                      <a:pt x="255310" y="258075"/>
                      <a:pt x="317500" y="687090"/>
                      <a:pt x="317500" y="1173687"/>
                    </a:cubicBezTo>
                    <a:cubicBezTo>
                      <a:pt x="317500" y="1660285"/>
                      <a:pt x="255310" y="2089299"/>
                      <a:pt x="160719" y="2342632"/>
                    </a:cubicBezTo>
                    <a:lnTo>
                      <a:pt x="158750" y="2347374"/>
                    </a:lnTo>
                    <a:lnTo>
                      <a:pt x="156781" y="2342632"/>
                    </a:lnTo>
                    <a:cubicBezTo>
                      <a:pt x="62191" y="2089299"/>
                      <a:pt x="0" y="1660285"/>
                      <a:pt x="0" y="1173687"/>
                    </a:cubicBezTo>
                    <a:cubicBezTo>
                      <a:pt x="0" y="687090"/>
                      <a:pt x="62191" y="258075"/>
                      <a:pt x="156781" y="4742"/>
                    </a:cubicBezTo>
                    <a:lnTo>
                      <a:pt x="158750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870200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2659775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58" name="Freeform 5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Freeform 27"/>
              <p:cNvSpPr/>
              <p:nvPr/>
            </p:nvSpPr>
            <p:spPr>
              <a:xfrm>
                <a:off x="3263462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053037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56" name="Freeform 5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Freeform 29"/>
              <p:cNvSpPr/>
              <p:nvPr/>
            </p:nvSpPr>
            <p:spPr>
              <a:xfrm>
                <a:off x="3656724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446299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54" name="Freeform 53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Freeform 31"/>
              <p:cNvSpPr/>
              <p:nvPr/>
            </p:nvSpPr>
            <p:spPr>
              <a:xfrm>
                <a:off x="4059993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849568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52" name="Freeform 51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Freeform 33"/>
              <p:cNvSpPr/>
              <p:nvPr/>
            </p:nvSpPr>
            <p:spPr>
              <a:xfrm>
                <a:off x="4450858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241171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50" name="Freeform 49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Freeform 35"/>
              <p:cNvSpPr/>
              <p:nvPr/>
            </p:nvSpPr>
            <p:spPr>
              <a:xfrm>
                <a:off x="4837451" y="2241171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627026" y="4546184"/>
                <a:ext cx="393588" cy="230932"/>
                <a:chOff x="2870199" y="5241301"/>
                <a:chExt cx="393588" cy="230932"/>
              </a:xfrm>
            </p:grpSpPr>
            <p:sp>
              <p:nvSpPr>
                <p:cNvPr id="48" name="Freeform 4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Freeform 37"/>
              <p:cNvSpPr/>
              <p:nvPr/>
            </p:nvSpPr>
            <p:spPr>
              <a:xfrm>
                <a:off x="5217832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007407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46" name="Freeform 4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Freeform 39"/>
              <p:cNvSpPr/>
              <p:nvPr/>
            </p:nvSpPr>
            <p:spPr>
              <a:xfrm>
                <a:off x="5600193" y="227227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389768" y="4577287"/>
                <a:ext cx="393588" cy="230932"/>
                <a:chOff x="2870199" y="5241301"/>
                <a:chExt cx="393588" cy="230932"/>
              </a:xfrm>
            </p:grpSpPr>
            <p:sp>
              <p:nvSpPr>
                <p:cNvPr id="44" name="Freeform 43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Freeform 41"/>
              <p:cNvSpPr/>
              <p:nvPr/>
            </p:nvSpPr>
            <p:spPr>
              <a:xfrm flipH="1">
                <a:off x="5774845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955696" y="3197023"/>
                <a:ext cx="348547" cy="342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6575633" y="5502890"/>
              <a:ext cx="231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984500" y="5524499"/>
              <a:ext cx="2211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726017" y="2002019"/>
                <a:ext cx="3803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017" y="2002019"/>
                <a:ext cx="380337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8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Connector 112"/>
          <p:cNvCxnSpPr>
            <a:endCxn id="8" idx="2"/>
          </p:cNvCxnSpPr>
          <p:nvPr/>
        </p:nvCxnSpPr>
        <p:spPr>
          <a:xfrm>
            <a:off x="1805668" y="2102842"/>
            <a:ext cx="1155483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805668" y="2088910"/>
            <a:ext cx="0" cy="1336456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3273223" y="2102842"/>
            <a:ext cx="2928538" cy="2556323"/>
            <a:chOff x="3273223" y="2102842"/>
            <a:chExt cx="2928538" cy="2556323"/>
          </a:xfrm>
        </p:grpSpPr>
        <p:cxnSp>
          <p:nvCxnSpPr>
            <p:cNvPr id="9" name="Straight Connector 8"/>
            <p:cNvCxnSpPr>
              <a:stCxn id="105" idx="0"/>
            </p:cNvCxnSpPr>
            <p:nvPr/>
          </p:nvCxnSpPr>
          <p:spPr>
            <a:xfrm flipV="1">
              <a:off x="3273223" y="2132637"/>
              <a:ext cx="2888456" cy="25265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6201761" y="2113862"/>
              <a:ext cx="0" cy="13364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006196" y="2102842"/>
              <a:ext cx="11955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 flipH="1">
            <a:off x="1782742" y="4454985"/>
            <a:ext cx="0" cy="1499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793734" y="5921068"/>
            <a:ext cx="11554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021331" y="5894970"/>
            <a:ext cx="11554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6188806" y="4395821"/>
            <a:ext cx="0" cy="1499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24129" y="3762304"/>
            <a:ext cx="781878" cy="730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12473" y="3985174"/>
            <a:ext cx="291427" cy="3058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48783" y="3994120"/>
            <a:ext cx="291427" cy="3058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421675" y="4088741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675" y="4088741"/>
                <a:ext cx="47314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974" r="-115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2400719" y="4841625"/>
                <a:ext cx="376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719" y="4841625"/>
                <a:ext cx="37696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13" r="-129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30</a:t>
            </a:fld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647918" y="6510893"/>
            <a:ext cx="4937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rgbClr val="333333"/>
                </a:solidFill>
                <a:latin typeface="-apple-system"/>
              </a:rPr>
              <a:t>Agustin Di Paolo </a:t>
            </a:r>
            <a:r>
              <a:rPr lang="it-IT" sz="1600" i="1" dirty="0">
                <a:solidFill>
                  <a:srgbClr val="333333"/>
                </a:solidFill>
                <a:latin typeface="-apple-system"/>
              </a:rPr>
              <a:t>et al</a:t>
            </a:r>
            <a:r>
              <a:rPr lang="it-IT" sz="1600" dirty="0">
                <a:solidFill>
                  <a:srgbClr val="333333"/>
                </a:solidFill>
                <a:latin typeface="-apple-system"/>
              </a:rPr>
              <a:t> 2019 </a:t>
            </a:r>
            <a:r>
              <a:rPr lang="it-IT" sz="1600" i="1" dirty="0">
                <a:solidFill>
                  <a:srgbClr val="333333"/>
                </a:solidFill>
                <a:latin typeface="-apple-system"/>
              </a:rPr>
              <a:t>New J. Phys.</a:t>
            </a:r>
            <a:r>
              <a:rPr lang="it-IT" sz="1600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it-IT" sz="1600" b="1" dirty="0">
                <a:solidFill>
                  <a:srgbClr val="333333"/>
                </a:solidFill>
                <a:latin typeface="-apple-system"/>
              </a:rPr>
              <a:t>21</a:t>
            </a:r>
            <a:r>
              <a:rPr lang="it-IT" sz="1600" dirty="0">
                <a:solidFill>
                  <a:srgbClr val="333333"/>
                </a:solidFill>
                <a:latin typeface="-apple-system"/>
              </a:rPr>
              <a:t> 043002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38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568073" y="3211550"/>
            <a:ext cx="1787075" cy="1832303"/>
            <a:chOff x="488922" y="3281793"/>
            <a:chExt cx="1787075" cy="1832303"/>
          </a:xfrm>
        </p:grpSpPr>
        <p:sp>
          <p:nvSpPr>
            <p:cNvPr id="148" name="Arc 147"/>
            <p:cNvSpPr/>
            <p:nvPr/>
          </p:nvSpPr>
          <p:spPr>
            <a:xfrm rot="18906721" flipH="1">
              <a:off x="488922" y="3281793"/>
              <a:ext cx="1787075" cy="183230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 rot="8265187">
              <a:off x="697633" y="4769968"/>
              <a:ext cx="296121" cy="2339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Extra 1: Cooper pair Tunneling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38200" y="3163235"/>
            <a:ext cx="1889085" cy="1568098"/>
            <a:chOff x="5372100" y="345862"/>
            <a:chExt cx="2436223" cy="2098969"/>
          </a:xfrm>
        </p:grpSpPr>
        <p:sp>
          <p:nvSpPr>
            <p:cNvPr id="110" name="Rounded Rectangle 109"/>
            <p:cNvSpPr/>
            <p:nvPr/>
          </p:nvSpPr>
          <p:spPr>
            <a:xfrm>
              <a:off x="5891349" y="755267"/>
              <a:ext cx="1397726" cy="12801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/>
            <p:cNvSpPr/>
            <p:nvPr/>
          </p:nvSpPr>
          <p:spPr>
            <a:xfrm>
              <a:off x="5372100" y="345862"/>
              <a:ext cx="2436223" cy="2098969"/>
            </a:xfrm>
            <a:prstGeom prst="mathMultiply">
              <a:avLst>
                <a:gd name="adj1" fmla="val 37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74544" y="3110852"/>
            <a:ext cx="1788498" cy="1612477"/>
            <a:chOff x="5372100" y="345862"/>
            <a:chExt cx="2436223" cy="2098969"/>
          </a:xfrm>
        </p:grpSpPr>
        <p:sp>
          <p:nvSpPr>
            <p:cNvPr id="108" name="Rounded Rectangle 107"/>
            <p:cNvSpPr/>
            <p:nvPr/>
          </p:nvSpPr>
          <p:spPr>
            <a:xfrm>
              <a:off x="5891349" y="755267"/>
              <a:ext cx="1397726" cy="12801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ultiply 108"/>
            <p:cNvSpPr/>
            <p:nvPr/>
          </p:nvSpPr>
          <p:spPr>
            <a:xfrm>
              <a:off x="5372100" y="345862"/>
              <a:ext cx="2436223" cy="2098969"/>
            </a:xfrm>
            <a:prstGeom prst="mathMultiply">
              <a:avLst>
                <a:gd name="adj1" fmla="val 37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7365" t="4342" r="38145" b="5696"/>
          <a:stretch/>
        </p:blipFill>
        <p:spPr>
          <a:xfrm rot="5400000">
            <a:off x="3509832" y="1109169"/>
            <a:ext cx="935322" cy="203268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1805668" y="2125512"/>
            <a:ext cx="2130077" cy="1829749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rot="2575072">
            <a:off x="2574519" y="4596834"/>
            <a:ext cx="1064005" cy="445831"/>
            <a:chOff x="8585563" y="1084217"/>
            <a:chExt cx="2883626" cy="1018903"/>
          </a:xfrm>
        </p:grpSpPr>
        <p:sp>
          <p:nvSpPr>
            <p:cNvPr id="105" name="Rectangle 104"/>
            <p:cNvSpPr/>
            <p:nvPr/>
          </p:nvSpPr>
          <p:spPr>
            <a:xfrm>
              <a:off x="8608423" y="1084217"/>
              <a:ext cx="2860766" cy="1018903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8585563" y="1084217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8608423" y="2103120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8755735">
            <a:off x="4349614" y="4516982"/>
            <a:ext cx="987145" cy="480544"/>
            <a:chOff x="8585563" y="1084217"/>
            <a:chExt cx="2883626" cy="1018903"/>
          </a:xfrm>
        </p:grpSpPr>
        <p:sp>
          <p:nvSpPr>
            <p:cNvPr id="102" name="Rectangle 101"/>
            <p:cNvSpPr/>
            <p:nvPr/>
          </p:nvSpPr>
          <p:spPr>
            <a:xfrm>
              <a:off x="8608423" y="1084217"/>
              <a:ext cx="2860766" cy="1018903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8585563" y="1084217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8608423" y="2103120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>
            <a:stCxn id="102" idx="0"/>
          </p:cNvCxnSpPr>
          <p:nvPr/>
        </p:nvCxnSpPr>
        <p:spPr>
          <a:xfrm flipH="1" flipV="1">
            <a:off x="4070654" y="4069550"/>
            <a:ext cx="598511" cy="53395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2" idx="2"/>
          </p:cNvCxnSpPr>
          <p:nvPr/>
        </p:nvCxnSpPr>
        <p:spPr>
          <a:xfrm flipH="1" flipV="1">
            <a:off x="5022917" y="4905247"/>
            <a:ext cx="1152312" cy="9964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5" idx="2"/>
          </p:cNvCxnSpPr>
          <p:nvPr/>
        </p:nvCxnSpPr>
        <p:spPr>
          <a:xfrm flipV="1">
            <a:off x="1793734" y="4985662"/>
            <a:ext cx="1152262" cy="957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0800000">
            <a:off x="2896165" y="1538356"/>
            <a:ext cx="2116339" cy="1006644"/>
            <a:chOff x="2984500" y="4549772"/>
            <a:chExt cx="3822700" cy="2232029"/>
          </a:xfrm>
        </p:grpSpPr>
        <p:sp>
          <p:nvSpPr>
            <p:cNvPr id="60" name="Rectangle 59"/>
            <p:cNvSpPr/>
            <p:nvPr/>
          </p:nvSpPr>
          <p:spPr>
            <a:xfrm>
              <a:off x="4074567" y="5753723"/>
              <a:ext cx="762884" cy="1028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142018" y="4549772"/>
              <a:ext cx="3507277" cy="2082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195629" y="4584699"/>
              <a:ext cx="3380003" cy="2025650"/>
              <a:chOff x="2082881" y="2241171"/>
              <a:chExt cx="4244414" cy="2578479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095500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082881" y="3273223"/>
                <a:ext cx="380919" cy="164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2489200" y="2255313"/>
                <a:ext cx="317500" cy="2347374"/>
              </a:xfrm>
              <a:custGeom>
                <a:avLst/>
                <a:gdLst>
                  <a:gd name="connsiteX0" fmla="*/ 158750 w 317500"/>
                  <a:gd name="connsiteY0" fmla="*/ 0 h 2347374"/>
                  <a:gd name="connsiteX1" fmla="*/ 160719 w 317500"/>
                  <a:gd name="connsiteY1" fmla="*/ 4742 h 2347374"/>
                  <a:gd name="connsiteX2" fmla="*/ 317500 w 317500"/>
                  <a:gd name="connsiteY2" fmla="*/ 1173687 h 2347374"/>
                  <a:gd name="connsiteX3" fmla="*/ 160719 w 317500"/>
                  <a:gd name="connsiteY3" fmla="*/ 2342632 h 2347374"/>
                  <a:gd name="connsiteX4" fmla="*/ 158750 w 317500"/>
                  <a:gd name="connsiteY4" fmla="*/ 2347374 h 2347374"/>
                  <a:gd name="connsiteX5" fmla="*/ 156781 w 317500"/>
                  <a:gd name="connsiteY5" fmla="*/ 2342632 h 2347374"/>
                  <a:gd name="connsiteX6" fmla="*/ 0 w 317500"/>
                  <a:gd name="connsiteY6" fmla="*/ 1173687 h 2347374"/>
                  <a:gd name="connsiteX7" fmla="*/ 156781 w 317500"/>
                  <a:gd name="connsiteY7" fmla="*/ 4742 h 2347374"/>
                  <a:gd name="connsiteX8" fmla="*/ 158750 w 317500"/>
                  <a:gd name="connsiteY8" fmla="*/ 0 h 234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500" h="2347374">
                    <a:moveTo>
                      <a:pt x="158750" y="0"/>
                    </a:moveTo>
                    <a:lnTo>
                      <a:pt x="160719" y="4742"/>
                    </a:lnTo>
                    <a:cubicBezTo>
                      <a:pt x="255310" y="258075"/>
                      <a:pt x="317500" y="687090"/>
                      <a:pt x="317500" y="1173687"/>
                    </a:cubicBezTo>
                    <a:cubicBezTo>
                      <a:pt x="317500" y="1660285"/>
                      <a:pt x="255310" y="2089299"/>
                      <a:pt x="160719" y="2342632"/>
                    </a:cubicBezTo>
                    <a:lnTo>
                      <a:pt x="158750" y="2347374"/>
                    </a:lnTo>
                    <a:lnTo>
                      <a:pt x="156781" y="2342632"/>
                    </a:lnTo>
                    <a:cubicBezTo>
                      <a:pt x="62191" y="2089299"/>
                      <a:pt x="0" y="1660285"/>
                      <a:pt x="0" y="1173687"/>
                    </a:cubicBezTo>
                    <a:cubicBezTo>
                      <a:pt x="0" y="687090"/>
                      <a:pt x="62191" y="258075"/>
                      <a:pt x="156781" y="4742"/>
                    </a:cubicBezTo>
                    <a:lnTo>
                      <a:pt x="158750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2870200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2659775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100" name="Freeform 99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Freeform 69"/>
              <p:cNvSpPr/>
              <p:nvPr/>
            </p:nvSpPr>
            <p:spPr>
              <a:xfrm>
                <a:off x="3263462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053037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98" name="Freeform 9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Freeform 71"/>
              <p:cNvSpPr/>
              <p:nvPr/>
            </p:nvSpPr>
            <p:spPr>
              <a:xfrm>
                <a:off x="3656724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446299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96" name="Freeform 9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Freeform 73"/>
              <p:cNvSpPr/>
              <p:nvPr/>
            </p:nvSpPr>
            <p:spPr>
              <a:xfrm>
                <a:off x="4059993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3849568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94" name="Freeform 93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Freeform 75"/>
              <p:cNvSpPr/>
              <p:nvPr/>
            </p:nvSpPr>
            <p:spPr>
              <a:xfrm>
                <a:off x="4450858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4241171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92" name="Freeform 91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Freeform 77"/>
              <p:cNvSpPr/>
              <p:nvPr/>
            </p:nvSpPr>
            <p:spPr>
              <a:xfrm>
                <a:off x="4837451" y="2241171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4627026" y="4546184"/>
                <a:ext cx="393588" cy="230932"/>
                <a:chOff x="2870199" y="5241301"/>
                <a:chExt cx="393588" cy="230932"/>
              </a:xfrm>
            </p:grpSpPr>
            <p:sp>
              <p:nvSpPr>
                <p:cNvPr id="90" name="Freeform 89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Freeform 79"/>
              <p:cNvSpPr/>
              <p:nvPr/>
            </p:nvSpPr>
            <p:spPr>
              <a:xfrm>
                <a:off x="5217832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5007407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88" name="Freeform 8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reeform 81"/>
              <p:cNvSpPr/>
              <p:nvPr/>
            </p:nvSpPr>
            <p:spPr>
              <a:xfrm>
                <a:off x="5600193" y="227227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5389768" y="4577287"/>
                <a:ext cx="393588" cy="230932"/>
                <a:chOff x="2870199" y="5241301"/>
                <a:chExt cx="393588" cy="230932"/>
              </a:xfrm>
            </p:grpSpPr>
            <p:sp>
              <p:nvSpPr>
                <p:cNvPr id="86" name="Freeform 8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Freeform 83"/>
              <p:cNvSpPr/>
              <p:nvPr/>
            </p:nvSpPr>
            <p:spPr>
              <a:xfrm flipH="1">
                <a:off x="5774845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955696" y="3197023"/>
                <a:ext cx="348547" cy="342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/>
            <p:cNvCxnSpPr/>
            <p:nvPr/>
          </p:nvCxnSpPr>
          <p:spPr>
            <a:xfrm flipH="1">
              <a:off x="6575633" y="5502890"/>
              <a:ext cx="231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2984500" y="5524499"/>
              <a:ext cx="2211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945997" y="5484463"/>
            <a:ext cx="2116339" cy="1006644"/>
            <a:chOff x="2984500" y="4549772"/>
            <a:chExt cx="3822700" cy="2232029"/>
          </a:xfrm>
        </p:grpSpPr>
        <p:sp>
          <p:nvSpPr>
            <p:cNvPr id="18" name="Rectangle 17"/>
            <p:cNvSpPr/>
            <p:nvPr/>
          </p:nvSpPr>
          <p:spPr>
            <a:xfrm>
              <a:off x="4074567" y="5753723"/>
              <a:ext cx="762884" cy="1028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42018" y="4549772"/>
              <a:ext cx="3507277" cy="2082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95629" y="4584699"/>
              <a:ext cx="3380003" cy="2025650"/>
              <a:chOff x="2082881" y="2241171"/>
              <a:chExt cx="4244414" cy="2578479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2095500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82881" y="3273223"/>
                <a:ext cx="380919" cy="164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489200" y="2255313"/>
                <a:ext cx="317500" cy="2347374"/>
              </a:xfrm>
              <a:custGeom>
                <a:avLst/>
                <a:gdLst>
                  <a:gd name="connsiteX0" fmla="*/ 158750 w 317500"/>
                  <a:gd name="connsiteY0" fmla="*/ 0 h 2347374"/>
                  <a:gd name="connsiteX1" fmla="*/ 160719 w 317500"/>
                  <a:gd name="connsiteY1" fmla="*/ 4742 h 2347374"/>
                  <a:gd name="connsiteX2" fmla="*/ 317500 w 317500"/>
                  <a:gd name="connsiteY2" fmla="*/ 1173687 h 2347374"/>
                  <a:gd name="connsiteX3" fmla="*/ 160719 w 317500"/>
                  <a:gd name="connsiteY3" fmla="*/ 2342632 h 2347374"/>
                  <a:gd name="connsiteX4" fmla="*/ 158750 w 317500"/>
                  <a:gd name="connsiteY4" fmla="*/ 2347374 h 2347374"/>
                  <a:gd name="connsiteX5" fmla="*/ 156781 w 317500"/>
                  <a:gd name="connsiteY5" fmla="*/ 2342632 h 2347374"/>
                  <a:gd name="connsiteX6" fmla="*/ 0 w 317500"/>
                  <a:gd name="connsiteY6" fmla="*/ 1173687 h 2347374"/>
                  <a:gd name="connsiteX7" fmla="*/ 156781 w 317500"/>
                  <a:gd name="connsiteY7" fmla="*/ 4742 h 2347374"/>
                  <a:gd name="connsiteX8" fmla="*/ 158750 w 317500"/>
                  <a:gd name="connsiteY8" fmla="*/ 0 h 234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500" h="2347374">
                    <a:moveTo>
                      <a:pt x="158750" y="0"/>
                    </a:moveTo>
                    <a:lnTo>
                      <a:pt x="160719" y="4742"/>
                    </a:lnTo>
                    <a:cubicBezTo>
                      <a:pt x="255310" y="258075"/>
                      <a:pt x="317500" y="687090"/>
                      <a:pt x="317500" y="1173687"/>
                    </a:cubicBezTo>
                    <a:cubicBezTo>
                      <a:pt x="317500" y="1660285"/>
                      <a:pt x="255310" y="2089299"/>
                      <a:pt x="160719" y="2342632"/>
                    </a:cubicBezTo>
                    <a:lnTo>
                      <a:pt x="158750" y="2347374"/>
                    </a:lnTo>
                    <a:lnTo>
                      <a:pt x="156781" y="2342632"/>
                    </a:lnTo>
                    <a:cubicBezTo>
                      <a:pt x="62191" y="2089299"/>
                      <a:pt x="0" y="1660285"/>
                      <a:pt x="0" y="1173687"/>
                    </a:cubicBezTo>
                    <a:cubicBezTo>
                      <a:pt x="0" y="687090"/>
                      <a:pt x="62191" y="258075"/>
                      <a:pt x="156781" y="4742"/>
                    </a:cubicBezTo>
                    <a:lnTo>
                      <a:pt x="158750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870200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2659775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58" name="Freeform 5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Freeform 27"/>
              <p:cNvSpPr/>
              <p:nvPr/>
            </p:nvSpPr>
            <p:spPr>
              <a:xfrm>
                <a:off x="3263462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053037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56" name="Freeform 5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Freeform 29"/>
              <p:cNvSpPr/>
              <p:nvPr/>
            </p:nvSpPr>
            <p:spPr>
              <a:xfrm>
                <a:off x="3656724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446299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54" name="Freeform 53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Freeform 31"/>
              <p:cNvSpPr/>
              <p:nvPr/>
            </p:nvSpPr>
            <p:spPr>
              <a:xfrm>
                <a:off x="4059993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849568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52" name="Freeform 51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Freeform 33"/>
              <p:cNvSpPr/>
              <p:nvPr/>
            </p:nvSpPr>
            <p:spPr>
              <a:xfrm>
                <a:off x="4450858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241171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50" name="Freeform 49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Freeform 35"/>
              <p:cNvSpPr/>
              <p:nvPr/>
            </p:nvSpPr>
            <p:spPr>
              <a:xfrm>
                <a:off x="4837451" y="2241171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627026" y="4546184"/>
                <a:ext cx="393588" cy="230932"/>
                <a:chOff x="2870199" y="5241301"/>
                <a:chExt cx="393588" cy="230932"/>
              </a:xfrm>
            </p:grpSpPr>
            <p:sp>
              <p:nvSpPr>
                <p:cNvPr id="48" name="Freeform 4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Freeform 37"/>
              <p:cNvSpPr/>
              <p:nvPr/>
            </p:nvSpPr>
            <p:spPr>
              <a:xfrm>
                <a:off x="5217832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007407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46" name="Freeform 4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Freeform 39"/>
              <p:cNvSpPr/>
              <p:nvPr/>
            </p:nvSpPr>
            <p:spPr>
              <a:xfrm>
                <a:off x="5600193" y="227227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389768" y="4577287"/>
                <a:ext cx="393588" cy="230932"/>
                <a:chOff x="2870199" y="5241301"/>
                <a:chExt cx="393588" cy="230932"/>
              </a:xfrm>
            </p:grpSpPr>
            <p:sp>
              <p:nvSpPr>
                <p:cNvPr id="44" name="Freeform 43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Freeform 41"/>
              <p:cNvSpPr/>
              <p:nvPr/>
            </p:nvSpPr>
            <p:spPr>
              <a:xfrm flipH="1">
                <a:off x="5774845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955696" y="3197023"/>
                <a:ext cx="348547" cy="342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6575633" y="5502890"/>
              <a:ext cx="231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984500" y="5524499"/>
              <a:ext cx="2211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726017" y="2002019"/>
                <a:ext cx="3803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017" y="2002019"/>
                <a:ext cx="380337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08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Connector 112"/>
          <p:cNvCxnSpPr>
            <a:endCxn id="8" idx="2"/>
          </p:cNvCxnSpPr>
          <p:nvPr/>
        </p:nvCxnSpPr>
        <p:spPr>
          <a:xfrm>
            <a:off x="1805668" y="2102842"/>
            <a:ext cx="115548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805668" y="2088910"/>
            <a:ext cx="0" cy="1336456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3273223" y="2102842"/>
            <a:ext cx="2928538" cy="2556323"/>
            <a:chOff x="3273223" y="2102842"/>
            <a:chExt cx="2928538" cy="2556323"/>
          </a:xfrm>
        </p:grpSpPr>
        <p:cxnSp>
          <p:nvCxnSpPr>
            <p:cNvPr id="9" name="Straight Connector 8"/>
            <p:cNvCxnSpPr>
              <a:stCxn id="105" idx="0"/>
            </p:cNvCxnSpPr>
            <p:nvPr/>
          </p:nvCxnSpPr>
          <p:spPr>
            <a:xfrm flipV="1">
              <a:off x="3273223" y="2132637"/>
              <a:ext cx="2888456" cy="252652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6201761" y="2113862"/>
              <a:ext cx="0" cy="133645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006196" y="2102842"/>
              <a:ext cx="1195565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 flipH="1">
            <a:off x="1782742" y="4454985"/>
            <a:ext cx="0" cy="1499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793734" y="5921068"/>
            <a:ext cx="11554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021331" y="5894970"/>
            <a:ext cx="11554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6188806" y="4395821"/>
            <a:ext cx="0" cy="1499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24129" y="3762304"/>
            <a:ext cx="781878" cy="730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12473" y="3985174"/>
            <a:ext cx="291427" cy="3058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48783" y="3994120"/>
            <a:ext cx="291427" cy="3058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421675" y="4088741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675" y="4088741"/>
                <a:ext cx="47314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974" r="-115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2400719" y="4841625"/>
                <a:ext cx="376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719" y="4841625"/>
                <a:ext cx="37696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613" r="-129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009636" y="4124097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36" y="4124097"/>
                <a:ext cx="47314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390" r="-1168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203048" y="4688402"/>
                <a:ext cx="376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48" y="4688402"/>
                <a:ext cx="37696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639" r="-1475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 flipH="1">
            <a:off x="5545736" y="3156191"/>
            <a:ext cx="1787075" cy="1832303"/>
            <a:chOff x="488922" y="3281793"/>
            <a:chExt cx="1787075" cy="1832303"/>
          </a:xfrm>
        </p:grpSpPr>
        <p:sp>
          <p:nvSpPr>
            <p:cNvPr id="134" name="Arc 133"/>
            <p:cNvSpPr/>
            <p:nvPr/>
          </p:nvSpPr>
          <p:spPr>
            <a:xfrm rot="18906721" flipH="1">
              <a:off x="488922" y="3281793"/>
              <a:ext cx="1787075" cy="183230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/>
          </p:nvSpPr>
          <p:spPr>
            <a:xfrm rot="8265187">
              <a:off x="697633" y="4769968"/>
              <a:ext cx="296121" cy="2339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Oval 135"/>
          <p:cNvSpPr/>
          <p:nvPr/>
        </p:nvSpPr>
        <p:spPr>
          <a:xfrm>
            <a:off x="6884055" y="3589863"/>
            <a:ext cx="781878" cy="730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972399" y="3812733"/>
            <a:ext cx="291427" cy="3058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08709" y="3821679"/>
            <a:ext cx="291427" cy="3058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47918" y="6510893"/>
            <a:ext cx="4937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rgbClr val="333333"/>
                </a:solidFill>
                <a:latin typeface="-apple-system"/>
              </a:rPr>
              <a:t>Agustin Di Paolo </a:t>
            </a:r>
            <a:r>
              <a:rPr lang="it-IT" sz="1600" i="1" dirty="0">
                <a:solidFill>
                  <a:srgbClr val="333333"/>
                </a:solidFill>
                <a:latin typeface="-apple-system"/>
              </a:rPr>
              <a:t>et al</a:t>
            </a:r>
            <a:r>
              <a:rPr lang="it-IT" sz="1600" dirty="0">
                <a:solidFill>
                  <a:srgbClr val="333333"/>
                </a:solidFill>
                <a:latin typeface="-apple-system"/>
              </a:rPr>
              <a:t> 2019 </a:t>
            </a:r>
            <a:r>
              <a:rPr lang="it-IT" sz="1600" i="1" dirty="0">
                <a:solidFill>
                  <a:srgbClr val="333333"/>
                </a:solidFill>
                <a:latin typeface="-apple-system"/>
              </a:rPr>
              <a:t>New J. Phys.</a:t>
            </a:r>
            <a:r>
              <a:rPr lang="it-IT" sz="1600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it-IT" sz="1600" b="1" dirty="0">
                <a:solidFill>
                  <a:srgbClr val="333333"/>
                </a:solidFill>
                <a:latin typeface="-apple-system"/>
              </a:rPr>
              <a:t>21</a:t>
            </a:r>
            <a:r>
              <a:rPr lang="it-IT" sz="1600" dirty="0">
                <a:solidFill>
                  <a:srgbClr val="333333"/>
                </a:solidFill>
                <a:latin typeface="-apple-system"/>
              </a:rPr>
              <a:t> 043002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84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Extra 1: Cooper pair Tunneling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24129" y="1538357"/>
            <a:ext cx="6362201" cy="3934792"/>
            <a:chOff x="224129" y="1538356"/>
            <a:chExt cx="7441804" cy="4952751"/>
          </a:xfrm>
        </p:grpSpPr>
        <p:grpSp>
          <p:nvGrpSpPr>
            <p:cNvPr id="150" name="Group 149"/>
            <p:cNvGrpSpPr/>
            <p:nvPr/>
          </p:nvGrpSpPr>
          <p:grpSpPr>
            <a:xfrm>
              <a:off x="568073" y="3211550"/>
              <a:ext cx="1787075" cy="1832303"/>
              <a:chOff x="488922" y="3281793"/>
              <a:chExt cx="1787075" cy="1832303"/>
            </a:xfrm>
          </p:grpSpPr>
          <p:sp>
            <p:nvSpPr>
              <p:cNvPr id="148" name="Arc 147"/>
              <p:cNvSpPr/>
              <p:nvPr/>
            </p:nvSpPr>
            <p:spPr>
              <a:xfrm rot="18906721" flipH="1">
                <a:off x="488922" y="3281793"/>
                <a:ext cx="1787075" cy="183230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/>
              <p:cNvSpPr/>
              <p:nvPr/>
            </p:nvSpPr>
            <p:spPr>
              <a:xfrm rot="8265187">
                <a:off x="697633" y="4769968"/>
                <a:ext cx="296121" cy="23395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38200" y="3163235"/>
              <a:ext cx="1889085" cy="1568098"/>
              <a:chOff x="5372100" y="345862"/>
              <a:chExt cx="2436223" cy="2098969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Multiply 110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274544" y="3110852"/>
              <a:ext cx="1788498" cy="1612477"/>
              <a:chOff x="5372100" y="345862"/>
              <a:chExt cx="2436223" cy="2098969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Multiply 108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37365" t="4342" r="38145" b="5696"/>
            <a:stretch/>
          </p:blipFill>
          <p:spPr>
            <a:xfrm rot="5400000">
              <a:off x="3509832" y="1109169"/>
              <a:ext cx="935322" cy="2032684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 flipH="1" flipV="1">
              <a:off x="1805668" y="2125512"/>
              <a:ext cx="2130077" cy="1829749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2575072">
              <a:off x="2574519" y="4596834"/>
              <a:ext cx="1064005" cy="445831"/>
              <a:chOff x="8585563" y="1084217"/>
              <a:chExt cx="2883626" cy="1018903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 rot="18755735">
              <a:off x="4349614" y="4516982"/>
              <a:ext cx="987145" cy="480544"/>
              <a:chOff x="8585563" y="1084217"/>
              <a:chExt cx="2883626" cy="101890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>
              <a:stCxn id="102" idx="0"/>
            </p:cNvCxnSpPr>
            <p:nvPr/>
          </p:nvCxnSpPr>
          <p:spPr>
            <a:xfrm flipH="1" flipV="1">
              <a:off x="4070654" y="4069550"/>
              <a:ext cx="598511" cy="533951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02" idx="2"/>
            </p:cNvCxnSpPr>
            <p:nvPr/>
          </p:nvCxnSpPr>
          <p:spPr>
            <a:xfrm flipH="1" flipV="1">
              <a:off x="5022917" y="4905247"/>
              <a:ext cx="1152312" cy="9964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05" idx="2"/>
            </p:cNvCxnSpPr>
            <p:nvPr/>
          </p:nvCxnSpPr>
          <p:spPr>
            <a:xfrm flipV="1">
              <a:off x="1793734" y="4985662"/>
              <a:ext cx="1152262" cy="9573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0800000">
              <a:off x="2896165" y="1538356"/>
              <a:ext cx="2116339" cy="1006644"/>
              <a:chOff x="2984500" y="4549772"/>
              <a:chExt cx="3822700" cy="223202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074567" y="5753723"/>
                <a:ext cx="762884" cy="1028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142018" y="4549772"/>
                <a:ext cx="3507277" cy="2082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3195629" y="4584699"/>
                <a:ext cx="3380003" cy="2025650"/>
                <a:chOff x="2082881" y="2241171"/>
                <a:chExt cx="4244414" cy="2578479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095500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082881" y="3273223"/>
                  <a:ext cx="380919" cy="164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2489200" y="2255313"/>
                  <a:ext cx="317500" cy="2347374"/>
                </a:xfrm>
                <a:custGeom>
                  <a:avLst/>
                  <a:gdLst>
                    <a:gd name="connsiteX0" fmla="*/ 158750 w 317500"/>
                    <a:gd name="connsiteY0" fmla="*/ 0 h 2347374"/>
                    <a:gd name="connsiteX1" fmla="*/ 160719 w 317500"/>
                    <a:gd name="connsiteY1" fmla="*/ 4742 h 2347374"/>
                    <a:gd name="connsiteX2" fmla="*/ 317500 w 317500"/>
                    <a:gd name="connsiteY2" fmla="*/ 1173687 h 2347374"/>
                    <a:gd name="connsiteX3" fmla="*/ 160719 w 317500"/>
                    <a:gd name="connsiteY3" fmla="*/ 2342632 h 2347374"/>
                    <a:gd name="connsiteX4" fmla="*/ 158750 w 317500"/>
                    <a:gd name="connsiteY4" fmla="*/ 2347374 h 2347374"/>
                    <a:gd name="connsiteX5" fmla="*/ 156781 w 317500"/>
                    <a:gd name="connsiteY5" fmla="*/ 2342632 h 2347374"/>
                    <a:gd name="connsiteX6" fmla="*/ 0 w 317500"/>
                    <a:gd name="connsiteY6" fmla="*/ 1173687 h 2347374"/>
                    <a:gd name="connsiteX7" fmla="*/ 156781 w 317500"/>
                    <a:gd name="connsiteY7" fmla="*/ 4742 h 2347374"/>
                    <a:gd name="connsiteX8" fmla="*/ 158750 w 317500"/>
                    <a:gd name="connsiteY8" fmla="*/ 0 h 234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7500" h="2347374">
                      <a:moveTo>
                        <a:pt x="158750" y="0"/>
                      </a:moveTo>
                      <a:lnTo>
                        <a:pt x="160719" y="4742"/>
                      </a:lnTo>
                      <a:cubicBezTo>
                        <a:pt x="255310" y="258075"/>
                        <a:pt x="317500" y="687090"/>
                        <a:pt x="317500" y="1173687"/>
                      </a:cubicBezTo>
                      <a:cubicBezTo>
                        <a:pt x="317500" y="1660285"/>
                        <a:pt x="255310" y="2089299"/>
                        <a:pt x="160719" y="2342632"/>
                      </a:cubicBezTo>
                      <a:lnTo>
                        <a:pt x="158750" y="2347374"/>
                      </a:lnTo>
                      <a:lnTo>
                        <a:pt x="156781" y="2342632"/>
                      </a:lnTo>
                      <a:cubicBezTo>
                        <a:pt x="62191" y="2089299"/>
                        <a:pt x="0" y="1660285"/>
                        <a:pt x="0" y="1173687"/>
                      </a:cubicBezTo>
                      <a:cubicBezTo>
                        <a:pt x="0" y="687090"/>
                        <a:pt x="62191" y="258075"/>
                        <a:pt x="156781" y="4742"/>
                      </a:cubicBezTo>
                      <a:lnTo>
                        <a:pt x="15875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2870200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2659775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0" name="Freeform 69"/>
                <p:cNvSpPr/>
                <p:nvPr/>
              </p:nvSpPr>
              <p:spPr>
                <a:xfrm>
                  <a:off x="3263462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3053037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8" name="Freeform 97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2" name="Freeform 71"/>
                <p:cNvSpPr/>
                <p:nvPr/>
              </p:nvSpPr>
              <p:spPr>
                <a:xfrm>
                  <a:off x="3656724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3446299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" name="Freeform 73"/>
                <p:cNvSpPr/>
                <p:nvPr/>
              </p:nvSpPr>
              <p:spPr>
                <a:xfrm>
                  <a:off x="4059993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" name="Group 74"/>
                <p:cNvGrpSpPr/>
                <p:nvPr/>
              </p:nvGrpSpPr>
              <p:grpSpPr>
                <a:xfrm>
                  <a:off x="3849568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4" name="Freeform 93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6" name="Freeform 75"/>
                <p:cNvSpPr/>
                <p:nvPr/>
              </p:nvSpPr>
              <p:spPr>
                <a:xfrm>
                  <a:off x="4450858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4241171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2" name="Freeform 91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" name="Freeform 77"/>
                <p:cNvSpPr/>
                <p:nvPr/>
              </p:nvSpPr>
              <p:spPr>
                <a:xfrm>
                  <a:off x="4837451" y="2241171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4627026" y="4546184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0" name="Freeform 89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 79"/>
                <p:cNvSpPr/>
                <p:nvPr/>
              </p:nvSpPr>
              <p:spPr>
                <a:xfrm>
                  <a:off x="5217832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5007407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88" name="Freeform 87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2" name="Freeform 81"/>
                <p:cNvSpPr/>
                <p:nvPr/>
              </p:nvSpPr>
              <p:spPr>
                <a:xfrm>
                  <a:off x="5600193" y="227227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5389768" y="457728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86" name="Freeform 85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Freeform 83"/>
                <p:cNvSpPr/>
                <p:nvPr/>
              </p:nvSpPr>
              <p:spPr>
                <a:xfrm flipH="1">
                  <a:off x="5774845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955696" y="3197023"/>
                  <a:ext cx="348547" cy="342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Straight Connector 62"/>
              <p:cNvCxnSpPr/>
              <p:nvPr/>
            </p:nvCxnSpPr>
            <p:spPr>
              <a:xfrm flipH="1">
                <a:off x="6575633" y="5502890"/>
                <a:ext cx="231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2984500" y="5524499"/>
                <a:ext cx="22117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45997" y="5484463"/>
              <a:ext cx="2116339" cy="1006644"/>
              <a:chOff x="2984500" y="4549772"/>
              <a:chExt cx="3822700" cy="223202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074567" y="5753723"/>
                <a:ext cx="762884" cy="1028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42018" y="4549772"/>
                <a:ext cx="3507277" cy="2082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195629" y="4584699"/>
                <a:ext cx="3380003" cy="2025650"/>
                <a:chOff x="2082881" y="2241171"/>
                <a:chExt cx="4244414" cy="2578479"/>
              </a:xfrm>
            </p:grpSpPr>
            <p:sp>
              <p:nvSpPr>
                <p:cNvPr id="23" name="Freeform 22"/>
                <p:cNvSpPr/>
                <p:nvPr/>
              </p:nvSpPr>
              <p:spPr>
                <a:xfrm>
                  <a:off x="2095500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082881" y="3273223"/>
                  <a:ext cx="380919" cy="164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2489200" y="2255313"/>
                  <a:ext cx="317500" cy="2347374"/>
                </a:xfrm>
                <a:custGeom>
                  <a:avLst/>
                  <a:gdLst>
                    <a:gd name="connsiteX0" fmla="*/ 158750 w 317500"/>
                    <a:gd name="connsiteY0" fmla="*/ 0 h 2347374"/>
                    <a:gd name="connsiteX1" fmla="*/ 160719 w 317500"/>
                    <a:gd name="connsiteY1" fmla="*/ 4742 h 2347374"/>
                    <a:gd name="connsiteX2" fmla="*/ 317500 w 317500"/>
                    <a:gd name="connsiteY2" fmla="*/ 1173687 h 2347374"/>
                    <a:gd name="connsiteX3" fmla="*/ 160719 w 317500"/>
                    <a:gd name="connsiteY3" fmla="*/ 2342632 h 2347374"/>
                    <a:gd name="connsiteX4" fmla="*/ 158750 w 317500"/>
                    <a:gd name="connsiteY4" fmla="*/ 2347374 h 2347374"/>
                    <a:gd name="connsiteX5" fmla="*/ 156781 w 317500"/>
                    <a:gd name="connsiteY5" fmla="*/ 2342632 h 2347374"/>
                    <a:gd name="connsiteX6" fmla="*/ 0 w 317500"/>
                    <a:gd name="connsiteY6" fmla="*/ 1173687 h 2347374"/>
                    <a:gd name="connsiteX7" fmla="*/ 156781 w 317500"/>
                    <a:gd name="connsiteY7" fmla="*/ 4742 h 2347374"/>
                    <a:gd name="connsiteX8" fmla="*/ 158750 w 317500"/>
                    <a:gd name="connsiteY8" fmla="*/ 0 h 234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7500" h="2347374">
                      <a:moveTo>
                        <a:pt x="158750" y="0"/>
                      </a:moveTo>
                      <a:lnTo>
                        <a:pt x="160719" y="4742"/>
                      </a:lnTo>
                      <a:cubicBezTo>
                        <a:pt x="255310" y="258075"/>
                        <a:pt x="317500" y="687090"/>
                        <a:pt x="317500" y="1173687"/>
                      </a:cubicBezTo>
                      <a:cubicBezTo>
                        <a:pt x="317500" y="1660285"/>
                        <a:pt x="255310" y="2089299"/>
                        <a:pt x="160719" y="2342632"/>
                      </a:cubicBezTo>
                      <a:lnTo>
                        <a:pt x="158750" y="2347374"/>
                      </a:lnTo>
                      <a:lnTo>
                        <a:pt x="156781" y="2342632"/>
                      </a:lnTo>
                      <a:cubicBezTo>
                        <a:pt x="62191" y="2089299"/>
                        <a:pt x="0" y="1660285"/>
                        <a:pt x="0" y="1173687"/>
                      </a:cubicBezTo>
                      <a:cubicBezTo>
                        <a:pt x="0" y="687090"/>
                        <a:pt x="62191" y="258075"/>
                        <a:pt x="156781" y="4742"/>
                      </a:cubicBezTo>
                      <a:lnTo>
                        <a:pt x="15875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2870200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2659775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8" name="Freeform 57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" name="Freeform 27"/>
                <p:cNvSpPr/>
                <p:nvPr/>
              </p:nvSpPr>
              <p:spPr>
                <a:xfrm>
                  <a:off x="3263462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053037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6" name="Freeform 55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" name="Freeform 29"/>
                <p:cNvSpPr/>
                <p:nvPr/>
              </p:nvSpPr>
              <p:spPr>
                <a:xfrm>
                  <a:off x="3656724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3446299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4" name="Freeform 53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" name="Freeform 31"/>
                <p:cNvSpPr/>
                <p:nvPr/>
              </p:nvSpPr>
              <p:spPr>
                <a:xfrm>
                  <a:off x="4059993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3849568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2" name="Freeform 51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Freeform 33"/>
                <p:cNvSpPr/>
                <p:nvPr/>
              </p:nvSpPr>
              <p:spPr>
                <a:xfrm>
                  <a:off x="4450858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4241171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0" name="Freeform 49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Freeform 35"/>
                <p:cNvSpPr/>
                <p:nvPr/>
              </p:nvSpPr>
              <p:spPr>
                <a:xfrm>
                  <a:off x="4837451" y="2241171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4627026" y="4546184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48" name="Freeform 47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Freeform 37"/>
                <p:cNvSpPr/>
                <p:nvPr/>
              </p:nvSpPr>
              <p:spPr>
                <a:xfrm>
                  <a:off x="5217832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5007407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46" name="Freeform 45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" name="Freeform 39"/>
                <p:cNvSpPr/>
                <p:nvPr/>
              </p:nvSpPr>
              <p:spPr>
                <a:xfrm>
                  <a:off x="5600193" y="227227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5389768" y="457728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44" name="Freeform 43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" name="Freeform 41"/>
                <p:cNvSpPr/>
                <p:nvPr/>
              </p:nvSpPr>
              <p:spPr>
                <a:xfrm flipH="1">
                  <a:off x="5774845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955696" y="3197023"/>
                  <a:ext cx="348547" cy="342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6575633" y="5502890"/>
                <a:ext cx="231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984500" y="5524499"/>
                <a:ext cx="22117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Connector 112"/>
            <p:cNvCxnSpPr>
              <a:endCxn id="8" idx="2"/>
            </p:cNvCxnSpPr>
            <p:nvPr/>
          </p:nvCxnSpPr>
          <p:spPr>
            <a:xfrm>
              <a:off x="1805668" y="2102842"/>
              <a:ext cx="115548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1805668" y="2088910"/>
              <a:ext cx="0" cy="1336456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3273223" y="2102842"/>
              <a:ext cx="2928538" cy="2556323"/>
              <a:chOff x="3273223" y="2102842"/>
              <a:chExt cx="2928538" cy="2556323"/>
            </a:xfrm>
          </p:grpSpPr>
          <p:cxnSp>
            <p:nvCxnSpPr>
              <p:cNvPr id="9" name="Straight Connector 8"/>
              <p:cNvCxnSpPr>
                <a:stCxn id="105" idx="0"/>
              </p:cNvCxnSpPr>
              <p:nvPr/>
            </p:nvCxnSpPr>
            <p:spPr>
              <a:xfrm flipV="1">
                <a:off x="3273223" y="2132637"/>
                <a:ext cx="2888456" cy="252652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6201761" y="2113862"/>
                <a:ext cx="0" cy="133645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5006196" y="2102842"/>
                <a:ext cx="1195565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Connector 122"/>
            <p:cNvCxnSpPr/>
            <p:nvPr/>
          </p:nvCxnSpPr>
          <p:spPr>
            <a:xfrm flipH="1">
              <a:off x="1782742" y="4454985"/>
              <a:ext cx="0" cy="14991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793734" y="5921068"/>
              <a:ext cx="115548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021331" y="5894970"/>
              <a:ext cx="115548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6188806" y="4395821"/>
              <a:ext cx="0" cy="14991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224129" y="3762304"/>
              <a:ext cx="781878" cy="730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12473" y="3985174"/>
              <a:ext cx="291427" cy="30585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48783" y="3994120"/>
              <a:ext cx="291427" cy="30585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4421675" y="4088741"/>
                  <a:ext cx="4731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675" y="4088741"/>
                  <a:ext cx="47314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974" r="-1153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400719" y="4841625"/>
                  <a:ext cx="376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719" y="4841625"/>
                  <a:ext cx="37696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13" r="-1290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3009636" y="4124097"/>
                  <a:ext cx="4731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636" y="4124097"/>
                  <a:ext cx="47314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390" r="-1168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5203048" y="4688402"/>
                  <a:ext cx="376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048" y="4688402"/>
                  <a:ext cx="376963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39" r="-1475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" name="Group 132"/>
            <p:cNvGrpSpPr/>
            <p:nvPr/>
          </p:nvGrpSpPr>
          <p:grpSpPr>
            <a:xfrm flipH="1">
              <a:off x="5545736" y="3156191"/>
              <a:ext cx="1787075" cy="1832303"/>
              <a:chOff x="488922" y="3281793"/>
              <a:chExt cx="1787075" cy="1832303"/>
            </a:xfrm>
          </p:grpSpPr>
          <p:sp>
            <p:nvSpPr>
              <p:cNvPr id="134" name="Arc 133"/>
              <p:cNvSpPr/>
              <p:nvPr/>
            </p:nvSpPr>
            <p:spPr>
              <a:xfrm rot="18906721" flipH="1">
                <a:off x="488922" y="3281793"/>
                <a:ext cx="1787075" cy="183230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 rot="8265187">
                <a:off x="697633" y="4769968"/>
                <a:ext cx="296121" cy="23395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Oval 135"/>
            <p:cNvSpPr/>
            <p:nvPr/>
          </p:nvSpPr>
          <p:spPr>
            <a:xfrm>
              <a:off x="6884055" y="3589863"/>
              <a:ext cx="781878" cy="730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972399" y="3812733"/>
              <a:ext cx="291427" cy="30585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308709" y="3821679"/>
              <a:ext cx="291427" cy="30585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6828950" y="2549559"/>
                <a:ext cx="5109027" cy="630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.)</m:t>
                        </m:r>
                      </m:e>
                    </m:nary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950" y="2549559"/>
                <a:ext cx="5109027" cy="63030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Down Arrow 139"/>
          <p:cNvSpPr/>
          <p:nvPr/>
        </p:nvSpPr>
        <p:spPr>
          <a:xfrm>
            <a:off x="8984046" y="3197971"/>
            <a:ext cx="238539" cy="462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7902473" y="3914287"/>
                <a:ext cx="2840586" cy="461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473" y="3914287"/>
                <a:ext cx="2840586" cy="46108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ounded Rectangle 113"/>
              <p:cNvSpPr/>
              <p:nvPr/>
            </p:nvSpPr>
            <p:spPr>
              <a:xfrm>
                <a:off x="804479" y="5788147"/>
                <a:ext cx="10071715" cy="68472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Symmetry in the effective Hamiltonian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000" dirty="0" smtClean="0"/>
                  <a:t>change </a:t>
                </a:r>
                <a:r>
                  <a:rPr lang="en-US" sz="2000" dirty="0" smtClean="0"/>
                  <a:t>in periodicity of the cosine potential</a:t>
                </a:r>
                <a:endParaRPr lang="en-US" sz="2000" dirty="0"/>
              </a:p>
            </p:txBody>
          </p:sp>
        </mc:Choice>
        <mc:Fallback>
          <p:sp>
            <p:nvSpPr>
              <p:cNvPr id="114" name="Rounded 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79" y="5788147"/>
                <a:ext cx="10071715" cy="684728"/>
              </a:xfrm>
              <a:prstGeom prst="roundRect">
                <a:avLst/>
              </a:prstGeom>
              <a:blipFill rotWithShape="0">
                <a:blip r:embed="rId12"/>
                <a:stretch>
                  <a:fillRect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8674629" y="4692887"/>
                <a:ext cx="3339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 err="1" smtClean="0"/>
                  <a:t>Bifluxon</a:t>
                </a:r>
                <a:r>
                  <a:rPr lang="en-US" dirty="0" smtClean="0"/>
                  <a:t>, we had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629" y="4692887"/>
                <a:ext cx="3339548" cy="646331"/>
              </a:xfrm>
              <a:prstGeom prst="rect">
                <a:avLst/>
              </a:prstGeom>
              <a:blipFill rotWithShape="0">
                <a:blip r:embed="rId13"/>
                <a:stretch>
                  <a:fillRect l="-1460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/>
          <p:cNvSpPr/>
          <p:nvPr/>
        </p:nvSpPr>
        <p:spPr>
          <a:xfrm>
            <a:off x="3647918" y="6510893"/>
            <a:ext cx="4937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rgbClr val="333333"/>
                </a:solidFill>
                <a:latin typeface="-apple-system"/>
              </a:rPr>
              <a:t>Agustin Di Paolo </a:t>
            </a:r>
            <a:r>
              <a:rPr lang="it-IT" sz="1600" i="1" dirty="0">
                <a:solidFill>
                  <a:srgbClr val="333333"/>
                </a:solidFill>
                <a:latin typeface="-apple-system"/>
              </a:rPr>
              <a:t>et al</a:t>
            </a:r>
            <a:r>
              <a:rPr lang="it-IT" sz="1600" dirty="0">
                <a:solidFill>
                  <a:srgbClr val="333333"/>
                </a:solidFill>
                <a:latin typeface="-apple-system"/>
              </a:rPr>
              <a:t> 2019 </a:t>
            </a:r>
            <a:r>
              <a:rPr lang="it-IT" sz="1600" i="1" dirty="0">
                <a:solidFill>
                  <a:srgbClr val="333333"/>
                </a:solidFill>
                <a:latin typeface="-apple-system"/>
              </a:rPr>
              <a:t>New J. Phys.</a:t>
            </a:r>
            <a:r>
              <a:rPr lang="it-IT" sz="1600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it-IT" sz="1600" b="1" dirty="0">
                <a:solidFill>
                  <a:srgbClr val="333333"/>
                </a:solidFill>
                <a:latin typeface="-apple-system"/>
              </a:rPr>
              <a:t>21</a:t>
            </a:r>
            <a:r>
              <a:rPr lang="it-IT" sz="1600" dirty="0">
                <a:solidFill>
                  <a:srgbClr val="333333"/>
                </a:solidFill>
                <a:latin typeface="-apple-system"/>
              </a:rPr>
              <a:t> 043002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554955" y="1808664"/>
            <a:ext cx="476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Symmetry: Only Pairs of Cooper Pairs allowed to tunnel!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Bifluxon</a:t>
            </a:r>
            <a:r>
              <a:rPr lang="en-US" dirty="0" smtClean="0"/>
              <a:t>: Circuit Quantization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Vatsan’s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3" y="284821"/>
            <a:ext cx="4972050" cy="575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2" y="1668036"/>
            <a:ext cx="47148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35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39" y="1079810"/>
            <a:ext cx="5105400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048" y="1122672"/>
            <a:ext cx="47244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52" y="705895"/>
            <a:ext cx="4505325" cy="5133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04" y="641350"/>
            <a:ext cx="43719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54" y="877809"/>
            <a:ext cx="4495800" cy="5057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040" y="668258"/>
            <a:ext cx="46196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Single Mode Circuits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962823" y="1902484"/>
            <a:ext cx="3147601" cy="846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Charge Mode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810923" y="1440918"/>
            <a:ext cx="2646614" cy="549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Flux Mode</a:t>
            </a:r>
            <a:endParaRPr lang="en-US" sz="3600" dirty="0"/>
          </a:p>
        </p:txBody>
      </p:sp>
      <p:sp>
        <p:nvSpPr>
          <p:cNvPr id="32" name="Rounded Rectangle 31"/>
          <p:cNvSpPr/>
          <p:nvPr/>
        </p:nvSpPr>
        <p:spPr>
          <a:xfrm>
            <a:off x="10476683" y="5755226"/>
            <a:ext cx="824248" cy="1375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92294" y="2456480"/>
            <a:ext cx="1830024" cy="1663244"/>
            <a:chOff x="2712668" y="2256164"/>
            <a:chExt cx="3332531" cy="2548218"/>
          </a:xfrm>
        </p:grpSpPr>
        <p:grpSp>
          <p:nvGrpSpPr>
            <p:cNvPr id="14" name="Group 13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Multiply 8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Rounded Rectangle 29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97600" y="2429111"/>
            <a:ext cx="3325619" cy="2142456"/>
            <a:chOff x="6407196" y="2725781"/>
            <a:chExt cx="4647247" cy="2625635"/>
          </a:xfrm>
        </p:grpSpPr>
        <p:sp>
          <p:nvSpPr>
            <p:cNvPr id="18" name="Rectangle 17"/>
            <p:cNvSpPr/>
            <p:nvPr/>
          </p:nvSpPr>
          <p:spPr>
            <a:xfrm>
              <a:off x="7233424" y="2725781"/>
              <a:ext cx="3242988" cy="26256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33424" y="2725781"/>
              <a:ext cx="1668050" cy="2625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407196" y="3279993"/>
              <a:ext cx="1652451" cy="1438834"/>
              <a:chOff x="5372100" y="345862"/>
              <a:chExt cx="2436223" cy="2098969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ultiply 26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898380" y="3720357"/>
              <a:ext cx="1156063" cy="558105"/>
              <a:chOff x="8585563" y="1084217"/>
              <a:chExt cx="2883626" cy="101890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37365" t="4342" r="38145" b="5696"/>
            <a:stretch/>
          </p:blipFill>
          <p:spPr>
            <a:xfrm>
              <a:off x="8307779" y="2781123"/>
              <a:ext cx="1247335" cy="2514949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6197600" y="2068751"/>
            <a:ext cx="3570689" cy="28454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4184" y="4808347"/>
            <a:ext cx="370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Loops store integer number of </a:t>
            </a:r>
            <a:r>
              <a:rPr lang="en-US" sz="2000" dirty="0"/>
              <a:t>f</a:t>
            </a:r>
            <a:r>
              <a:rPr lang="en-US" sz="2000" dirty="0" smtClean="0"/>
              <a:t>lux quanta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038" y="5167358"/>
            <a:ext cx="7446330" cy="5878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Dephasing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0859" cy="4351338"/>
              </a:xfrm>
            </p:spPr>
            <p:txBody>
              <a:bodyPr/>
              <a:lstStyle/>
              <a:p>
                <a:r>
                  <a:rPr lang="en-US" dirty="0" smtClean="0"/>
                  <a:t>Protection requires minimizing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</m:oMath>
                </a14:m>
                <a:r>
                  <a:rPr lang="en-US" dirty="0" smtClean="0"/>
                  <a:t> where external parameter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Strategy: 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 smtClean="0"/>
                  <a:t> and transfer it to Boundary Conditions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0859" cy="4351338"/>
              </a:xfrm>
              <a:blipFill rotWithShape="0">
                <a:blip r:embed="rId3"/>
                <a:stretch>
                  <a:fillRect l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708777" y="365125"/>
            <a:ext cx="2030505" cy="1845677"/>
            <a:chOff x="2712668" y="2256164"/>
            <a:chExt cx="3332531" cy="2548218"/>
          </a:xfrm>
        </p:grpSpPr>
        <p:grpSp>
          <p:nvGrpSpPr>
            <p:cNvPr id="5" name="Group 4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Multiply 13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ounded Rectangle 5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017" y="4128027"/>
            <a:ext cx="6060585" cy="76421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5779994" y="4114800"/>
            <a:ext cx="632011" cy="77744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5237938" y="5027182"/>
            <a:ext cx="497542" cy="64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93123" y="5938839"/>
                <a:ext cx="4498594" cy="502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123" y="5938839"/>
                <a:ext cx="4498594" cy="5027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Dephasing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7777" y="1786414"/>
                <a:ext cx="1318219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7" y="1786414"/>
                <a:ext cx="1318219" cy="4610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708777" y="365125"/>
            <a:ext cx="2030505" cy="1845677"/>
            <a:chOff x="2712668" y="2256164"/>
            <a:chExt cx="3332531" cy="2548218"/>
          </a:xfrm>
        </p:grpSpPr>
        <p:grpSp>
          <p:nvGrpSpPr>
            <p:cNvPr id="7" name="Group 6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Multiply 15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Rounded Rectangle 7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66269" y="1786414"/>
                <a:ext cx="1318219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269" y="1786414"/>
                <a:ext cx="1318219" cy="4610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74729" y="2759576"/>
            <a:ext cx="4039801" cy="1164062"/>
            <a:chOff x="374729" y="2759576"/>
            <a:chExt cx="4039801" cy="116406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729" y="2759576"/>
              <a:ext cx="3991915" cy="1111767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2150041" y="3111827"/>
              <a:ext cx="283335" cy="2780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74729" y="3541363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163436" y="3554306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436" y="3554306"/>
                  <a:ext cx="2510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268" r="-2439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457142" y="2304139"/>
            <a:ext cx="2826141" cy="1635461"/>
            <a:chOff x="6457142" y="2304139"/>
            <a:chExt cx="2826141" cy="16354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032189" y="3570268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189" y="3570268"/>
                  <a:ext cx="2510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268" r="-2439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87566" y="2304139"/>
              <a:ext cx="1875627" cy="1307832"/>
            </a:xfrm>
            <a:prstGeom prst="rect">
              <a:avLst/>
            </a:prstGeom>
          </p:spPr>
        </p:pic>
        <p:sp>
          <p:nvSpPr>
            <p:cNvPr id="27" name="Oval 26"/>
            <p:cNvSpPr/>
            <p:nvPr/>
          </p:nvSpPr>
          <p:spPr>
            <a:xfrm>
              <a:off x="7636042" y="2878223"/>
              <a:ext cx="378674" cy="39829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457142" y="3539676"/>
              <a:ext cx="2736476" cy="292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64203" y="4504090"/>
            <a:ext cx="4039801" cy="1283167"/>
            <a:chOff x="564203" y="4504090"/>
            <a:chExt cx="4039801" cy="1283167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0636" y="4504090"/>
              <a:ext cx="3545314" cy="1084640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/>
            <p:nvPr/>
          </p:nvCxnSpPr>
          <p:spPr>
            <a:xfrm flipV="1">
              <a:off x="564203" y="5404982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52910" y="5417925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10" y="5417925"/>
                  <a:ext cx="25109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829" r="-2682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862044" y="4329414"/>
            <a:ext cx="4039801" cy="1465812"/>
            <a:chOff x="5862044" y="4329414"/>
            <a:chExt cx="4039801" cy="146581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34435" y="4329414"/>
              <a:ext cx="1781885" cy="1433992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 flipV="1">
              <a:off x="5862044" y="5412951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650751" y="5425894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751" y="5425894"/>
                  <a:ext cx="25109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6829" r="-2682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6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1724" y="6045846"/>
            <a:ext cx="9799829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The change to boundary condition affects w.f. of </a:t>
            </a:r>
            <a:r>
              <a:rPr lang="en-US" sz="2000" b="1" dirty="0"/>
              <a:t>CPB </a:t>
            </a:r>
            <a:r>
              <a:rPr lang="en-US" sz="2000" dirty="0"/>
              <a:t>states</a:t>
            </a:r>
            <a:r>
              <a:rPr lang="en-US" sz="2000" b="1" dirty="0"/>
              <a:t> </a:t>
            </a:r>
            <a:r>
              <a:rPr lang="en-US" sz="2000" dirty="0"/>
              <a:t>but not those of </a:t>
            </a:r>
            <a:r>
              <a:rPr lang="en-US" sz="2000" b="1" dirty="0" err="1"/>
              <a:t>transmon</a:t>
            </a:r>
            <a:r>
              <a:rPr lang="en-US" sz="2000" dirty="0"/>
              <a:t> states</a:t>
            </a:r>
          </a:p>
        </p:txBody>
      </p:sp>
    </p:spTree>
    <p:extLst>
      <p:ext uri="{BB962C8B-B14F-4D97-AF65-F5344CB8AC3E}">
        <p14:creationId xmlns:p14="http://schemas.microsoft.com/office/powerpoint/2010/main" val="382866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Dephasing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84576" cy="4351338"/>
              </a:xfrm>
            </p:spPr>
            <p:txBody>
              <a:bodyPr/>
              <a:lstStyle/>
              <a:p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are conjugate variables, want delocalization in charge basis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84576" cy="4351338"/>
              </a:xfrm>
              <a:blipFill rotWithShape="0">
                <a:blip r:embed="rId3"/>
                <a:stretch>
                  <a:fillRect l="-166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708777" y="365125"/>
            <a:ext cx="2030505" cy="1845677"/>
            <a:chOff x="2712668" y="2256164"/>
            <a:chExt cx="3332531" cy="2548218"/>
          </a:xfrm>
        </p:grpSpPr>
        <p:grpSp>
          <p:nvGrpSpPr>
            <p:cNvPr id="5" name="Group 4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Multiply 13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ounded Rectangle 5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38835" y="3334332"/>
            <a:ext cx="3076124" cy="1536119"/>
            <a:chOff x="6306671" y="4329414"/>
            <a:chExt cx="3076124" cy="153611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4435" y="4329414"/>
              <a:ext cx="1781885" cy="1433992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6306671" y="5425894"/>
              <a:ext cx="30659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9121506" y="5496201"/>
                  <a:ext cx="2612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506" y="5496201"/>
                  <a:ext cx="26128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907" r="-2558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Left-Right Arrow 20"/>
          <p:cNvSpPr/>
          <p:nvPr/>
        </p:nvSpPr>
        <p:spPr>
          <a:xfrm>
            <a:off x="5782235" y="3777536"/>
            <a:ext cx="995083" cy="4475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422776" y="3583468"/>
            <a:ext cx="4258323" cy="1283167"/>
            <a:chOff x="564203" y="4504090"/>
            <a:chExt cx="4258323" cy="128316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636" y="4504090"/>
              <a:ext cx="3545314" cy="1084640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564203" y="5404982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352910" y="5417925"/>
                  <a:ext cx="4696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10" y="5417925"/>
                  <a:ext cx="46961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156161" y="2364542"/>
                <a:ext cx="1318219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161" y="2364542"/>
                <a:ext cx="1318219" cy="4610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6599" y="5641487"/>
                <a:ext cx="8354954" cy="919401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In </a:t>
                </a:r>
                <a:r>
                  <a:rPr lang="en-US" sz="2400" b="1" dirty="0" smtClean="0"/>
                  <a:t>charge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 smtClean="0"/>
                  <a:t> qubits</a:t>
                </a:r>
                <a:r>
                  <a:rPr lang="en-US" sz="2400" dirty="0" smtClean="0"/>
                  <a:t>, protection against dephasing requires w.f. spread out in </a:t>
                </a:r>
                <a:r>
                  <a:rPr lang="en-US" sz="2400" b="1" dirty="0" smtClean="0"/>
                  <a:t>charge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99" y="5641487"/>
                <a:ext cx="8354954" cy="919401"/>
              </a:xfrm>
              <a:prstGeom prst="roundRect">
                <a:avLst/>
              </a:prstGeom>
              <a:blipFill rotWithShape="0">
                <a:blip r:embed="rId9"/>
                <a:stretch>
                  <a:fillRect b="-7643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Decay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0213" y="1741168"/>
                <a:ext cx="5576047" cy="4351338"/>
              </a:xfrm>
            </p:spPr>
            <p:txBody>
              <a:bodyPr/>
              <a:lstStyle/>
              <a:p>
                <a:r>
                  <a:rPr lang="en-US" dirty="0" smtClean="0"/>
                  <a:t>Depends on size of transition matrix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Delocalization of </a:t>
                </a:r>
                <a:r>
                  <a:rPr lang="en-US" dirty="0" err="1" smtClean="0"/>
                  <a:t>transmon</a:t>
                </a:r>
                <a:r>
                  <a:rPr lang="en-US" dirty="0" smtClean="0"/>
                  <a:t> w.f. over charge basis increases decay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213" y="1741168"/>
                <a:ext cx="5576047" cy="4351338"/>
              </a:xfrm>
              <a:blipFill rotWithShape="0">
                <a:blip r:embed="rId3"/>
                <a:stretch>
                  <a:fillRect l="-1967" t="-2384" r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708777" y="365125"/>
            <a:ext cx="2030505" cy="1845677"/>
            <a:chOff x="2712668" y="2256164"/>
            <a:chExt cx="3332531" cy="2548218"/>
          </a:xfrm>
        </p:grpSpPr>
        <p:grpSp>
          <p:nvGrpSpPr>
            <p:cNvPr id="5" name="Group 4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Multiply 13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ounded Rectangle 5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9727" y="3836156"/>
                <a:ext cx="1318219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27" y="3836156"/>
                <a:ext cx="1318219" cy="4610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80570" y="3866357"/>
                <a:ext cx="145571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570" y="3866357"/>
                <a:ext cx="1455719" cy="8617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32691" y="3929131"/>
                <a:ext cx="3288593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 smtClean="0"/>
                  <a:t>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691" y="3929131"/>
                <a:ext cx="3288593" cy="9848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9728" y="5347648"/>
                <a:ext cx="1318219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28" y="5347648"/>
                <a:ext cx="1318219" cy="4610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89392" y="5271634"/>
                <a:ext cx="381508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392" y="5271634"/>
                <a:ext cx="3815083" cy="8617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98569" y="5347648"/>
                <a:ext cx="4240713" cy="1169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b="0" dirty="0" smtClean="0"/>
              </a:p>
              <a:p>
                <a:r>
                  <a:rPr lang="en-US" sz="2400" dirty="0" smtClean="0"/>
                  <a:t>	      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569" y="5347648"/>
                <a:ext cx="4240713" cy="116955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96125" y="4421573"/>
            <a:ext cx="17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Cooper Pair Box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6620" y="5847503"/>
            <a:ext cx="17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Transmon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8</a:t>
            </a:fld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37867" y="1934246"/>
            <a:ext cx="2455333" cy="13846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Cooper pair </a:t>
            </a:r>
            <a:r>
              <a:rPr lang="en-US" b="1" dirty="0" err="1" smtClean="0"/>
              <a:t>wavefunctions</a:t>
            </a:r>
            <a:r>
              <a:rPr lang="en-US" b="1" dirty="0" smtClean="0"/>
              <a:t> rep in charge basis is wrong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Decay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6964" y="1600295"/>
                <a:ext cx="8703764" cy="7715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 smtClean="0"/>
                  <a:t>Charge Matrix elements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000" i="1" dirty="0" smtClean="0"/>
                  <a:t> computed in </a:t>
                </a:r>
                <a:r>
                  <a:rPr lang="en-US" sz="2000" i="1" dirty="0" err="1" smtClean="0"/>
                  <a:t>scqubits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964" y="1600295"/>
                <a:ext cx="8703764" cy="771538"/>
              </a:xfrm>
              <a:blipFill rotWithShape="0">
                <a:blip r:embed="rId2"/>
                <a:stretch>
                  <a:fillRect l="-700" t="-8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708777" y="365125"/>
            <a:ext cx="2030505" cy="1845677"/>
            <a:chOff x="2712668" y="2256164"/>
            <a:chExt cx="3332531" cy="2548218"/>
          </a:xfrm>
        </p:grpSpPr>
        <p:grpSp>
          <p:nvGrpSpPr>
            <p:cNvPr id="5" name="Group 4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Multiply 13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ounded Rectangle 5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94800" y="2328095"/>
                <a:ext cx="1318219" cy="634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00" y="2328095"/>
                <a:ext cx="1318219" cy="6342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90" y="3014526"/>
            <a:ext cx="1587335" cy="16032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939" y="3016049"/>
            <a:ext cx="1581853" cy="16017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771" y="3025760"/>
            <a:ext cx="1584014" cy="15920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5924" y="3003292"/>
            <a:ext cx="1603248" cy="1603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483446" y="2256020"/>
                <a:ext cx="1318219" cy="634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46" y="2256020"/>
                <a:ext cx="1318219" cy="63427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44711" y="2251723"/>
                <a:ext cx="1318219" cy="634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711" y="2251723"/>
                <a:ext cx="1318219" cy="6342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002580" y="2256020"/>
                <a:ext cx="1318219" cy="634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580" y="2256020"/>
                <a:ext cx="1318219" cy="63427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23074" y="3416378"/>
                <a:ext cx="393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4" y="3416378"/>
                <a:ext cx="393890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1538" r="-2153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2867" y="4184384"/>
                <a:ext cx="3647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67" y="4184384"/>
                <a:ext cx="364715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25000" r="-2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94800" y="4724127"/>
                <a:ext cx="393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00" y="4724127"/>
                <a:ext cx="393890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23077" r="-20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02906" y="4712558"/>
                <a:ext cx="3647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06" y="4712558"/>
                <a:ext cx="364715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25424" r="-254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47593" y="2542166"/>
            <a:ext cx="220930" cy="23837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668523" y="2542166"/>
                <a:ext cx="5234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≈0.8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523" y="2542166"/>
                <a:ext cx="523477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3488" r="-814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668523" y="4760428"/>
                <a:ext cx="3679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523" y="4760428"/>
                <a:ext cx="367986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5000" r="-1333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66599" y="5641487"/>
                <a:ext cx="8354954" cy="919401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In </a:t>
                </a:r>
                <a:r>
                  <a:rPr lang="en-US" sz="2400" b="1" dirty="0" smtClean="0"/>
                  <a:t>charge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 smtClean="0"/>
                  <a:t> qubits</a:t>
                </a:r>
                <a:r>
                  <a:rPr lang="en-US" sz="2400" dirty="0" smtClean="0"/>
                  <a:t>, w.f. spread out in </a:t>
                </a:r>
                <a:r>
                  <a:rPr lang="en-US" sz="2400" b="1" dirty="0" smtClean="0"/>
                  <a:t>charge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 are protected against </a:t>
                </a:r>
                <a:r>
                  <a:rPr lang="en-US" sz="2400" b="1" dirty="0" smtClean="0"/>
                  <a:t>phase flips</a:t>
                </a:r>
                <a:r>
                  <a:rPr lang="en-US" sz="2400" dirty="0" smtClean="0"/>
                  <a:t> but vulnerable to </a:t>
                </a:r>
                <a:r>
                  <a:rPr lang="en-US" sz="2400" b="1" dirty="0" smtClean="0"/>
                  <a:t>bit flips.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99" y="5641487"/>
                <a:ext cx="8354954" cy="919401"/>
              </a:xfrm>
              <a:prstGeom prst="roundRect">
                <a:avLst/>
              </a:prstGeom>
              <a:blipFill rotWithShape="0">
                <a:blip r:embed="rId18"/>
                <a:stretch>
                  <a:fillRect b="-7643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4414930" y="5031904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7479" y="4834568"/>
            <a:ext cx="24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Transmon</a:t>
            </a:r>
            <a:r>
              <a:rPr lang="en-US" dirty="0" smtClean="0"/>
              <a:t>-like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3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2319</Words>
  <Application>Microsoft Office PowerPoint</Application>
  <PresentationFormat>Widescreen</PresentationFormat>
  <Paragraphs>438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Cambria Math</vt:lpstr>
      <vt:lpstr>Office Theme</vt:lpstr>
      <vt:lpstr>Noise Protection in Multimode Circuits: Bifluxon</vt:lpstr>
      <vt:lpstr>Contents</vt:lpstr>
      <vt:lpstr>1. Single Mode Circuits</vt:lpstr>
      <vt:lpstr>1. Single Mode Circuits</vt:lpstr>
      <vt:lpstr>2. Dephasing </vt:lpstr>
      <vt:lpstr>2. Dephasing </vt:lpstr>
      <vt:lpstr>2. Dephasing</vt:lpstr>
      <vt:lpstr>3. Decay </vt:lpstr>
      <vt:lpstr>3. Decay </vt:lpstr>
      <vt:lpstr>4. Fluxonium Fares Better</vt:lpstr>
      <vt:lpstr>4. Fluxonium Fares Better</vt:lpstr>
      <vt:lpstr>5. Upshot</vt:lpstr>
      <vt:lpstr>5. Upshot</vt:lpstr>
      <vt:lpstr>Contents</vt:lpstr>
      <vt:lpstr>5. Marriage of Modes</vt:lpstr>
      <vt:lpstr>6. Wavefunctions in separate regions</vt:lpstr>
      <vt:lpstr>6. Wavefunctions</vt:lpstr>
      <vt:lpstr>7. Bifluxon</vt:lpstr>
      <vt:lpstr>7. Bifluxon </vt:lpstr>
      <vt:lpstr>8. Aharanov Casher Effect</vt:lpstr>
      <vt:lpstr>8. Aharanov Casher Effect</vt:lpstr>
      <vt:lpstr>9. Two Fluxoniums</vt:lpstr>
      <vt:lpstr>9. Two Fluxoniums</vt:lpstr>
      <vt:lpstr>10. Noise Protection: Decay</vt:lpstr>
      <vt:lpstr>10. Noise Protection: Decay</vt:lpstr>
      <vt:lpstr>11. Noise Protection: Dephasing</vt:lpstr>
      <vt:lpstr>12. Outlook</vt:lpstr>
      <vt:lpstr>Summary</vt:lpstr>
      <vt:lpstr>Extra 1: Cooper pair Tunneling in 0-π  </vt:lpstr>
      <vt:lpstr>Extra 1: Cooper pair Tunneling in 0-π  </vt:lpstr>
      <vt:lpstr>Extra 1: Cooper pair Tunneling in 0-π  </vt:lpstr>
      <vt:lpstr>Extra 1: Cooper pair Tunneling in 0-π  </vt:lpstr>
      <vt:lpstr>Bifluxon: Circuit Quantization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Bifluxon</dc:title>
  <dc:creator>Eesh Gupta</dc:creator>
  <cp:lastModifiedBy>Eesh Gupta</cp:lastModifiedBy>
  <cp:revision>67</cp:revision>
  <dcterms:created xsi:type="dcterms:W3CDTF">2022-12-02T09:23:48Z</dcterms:created>
  <dcterms:modified xsi:type="dcterms:W3CDTF">2022-12-10T18:35:37Z</dcterms:modified>
</cp:coreProperties>
</file>