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259" r:id="rId4"/>
    <p:sldId id="279" r:id="rId5"/>
    <p:sldId id="292" r:id="rId6"/>
    <p:sldId id="280" r:id="rId7"/>
    <p:sldId id="291" r:id="rId8"/>
    <p:sldId id="295" r:id="rId9"/>
    <p:sldId id="284" r:id="rId10"/>
    <p:sldId id="296" r:id="rId11"/>
    <p:sldId id="285" r:id="rId12"/>
    <p:sldId id="286" r:id="rId13"/>
    <p:sldId id="293" r:id="rId14"/>
    <p:sldId id="289" r:id="rId15"/>
    <p:sldId id="290" r:id="rId16"/>
    <p:sldId id="282" r:id="rId17"/>
    <p:sldId id="287" r:id="rId18"/>
    <p:sldId id="283" r:id="rId19"/>
    <p:sldId id="257" r:id="rId20"/>
    <p:sldId id="264" r:id="rId21"/>
    <p:sldId id="258" r:id="rId22"/>
    <p:sldId id="268" r:id="rId23"/>
    <p:sldId id="269" r:id="rId24"/>
    <p:sldId id="271" r:id="rId25"/>
    <p:sldId id="272" r:id="rId26"/>
    <p:sldId id="273" r:id="rId27"/>
    <p:sldId id="276" r:id="rId28"/>
    <p:sldId id="275" r:id="rId29"/>
    <p:sldId id="274" r:id="rId30"/>
    <p:sldId id="261" r:id="rId31"/>
    <p:sldId id="266" r:id="rId32"/>
    <p:sldId id="267" r:id="rId33"/>
    <p:sldId id="265" r:id="rId34"/>
    <p:sldId id="262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sh Gupta" initials="EG" lastIdx="1" clrIdx="0">
    <p:extLst>
      <p:ext uri="{19B8F6BF-5375-455C-9EA6-DF929625EA0E}">
        <p15:presenceInfo xmlns:p15="http://schemas.microsoft.com/office/powerpoint/2012/main" userId="049011acd43b95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0E68-A136-49B5-A0EE-49A36FFD400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06890-0E6B-4898-8422-3B20012C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with Single</a:t>
            </a:r>
            <a:r>
              <a:rPr lang="en-US" baseline="0" dirty="0" smtClean="0"/>
              <a:t> Mode ECD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6890-0E6B-4898-8422-3B20012C14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𝑀𝐸𝐶𝐷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 simultaneously driving each mode to prevent heating of modes (cite CNOD paper)</a:t>
                </a:r>
              </a:p>
              <a:p>
                <a:r>
                  <a:rPr lang="en-US" dirty="0" smtClean="0"/>
                  <a:t>Downside: speed of gates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𝑀𝐸𝐶𝐷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(𝛽, 𝛾)=𝐷_1 (−𝛽/2) 𝐷_2 (𝛾/2  )  |𝑔⟩⟨𝑔┤|+</a:t>
                </a:r>
                <a:r>
                  <a:rPr lang="en-US" i="0">
                    <a:latin typeface="Cambria Math" panose="02040503050406030204" pitchFamily="18" charset="0"/>
                  </a:rPr>
                  <a:t>𝐷_1 (𝛽/2) 𝐷_2 (−𝛾/2)  |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𝑒⟩</a:t>
                </a:r>
                <a:r>
                  <a:rPr lang="en-US" i="0">
                    <a:latin typeface="Cambria Math" panose="02040503050406030204" pitchFamily="18" charset="0"/>
                  </a:rPr>
                  <a:t>⟨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𝑒┤|</a:t>
                </a:r>
                <a:endParaRPr lang="en-US" dirty="0" smtClean="0"/>
              </a:p>
              <a:p>
                <a:r>
                  <a:rPr lang="en-US" dirty="0" smtClean="0"/>
                  <a:t>Not simultaneously driving each mode to prevent heating of modes (cite CNOD paper)</a:t>
                </a:r>
              </a:p>
              <a:p>
                <a:r>
                  <a:rPr lang="en-US" dirty="0" smtClean="0"/>
                  <a:t>Downside: speed of gates is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1/</a:t>
                </a:r>
                <a:r>
                  <a:rPr lang="en-US" i="0">
                    <a:latin typeface="Cambria Math" panose="02040503050406030204" pitchFamily="18" charset="0"/>
                  </a:rPr>
                  <a:t>𝜒𝛼_0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6890-0E6B-4898-8422-3B20012C14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2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4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97B3-E6E1-420F-8665-1F9FE478278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1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33.png"/><Relationship Id="rId7" Type="http://schemas.openxmlformats.org/officeDocument/2006/relationships/image" Target="../media/image161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" Type="http://schemas.openxmlformats.org/officeDocument/2006/relationships/image" Target="../media/image131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00.png"/><Relationship Id="rId5" Type="http://schemas.openxmlformats.org/officeDocument/2006/relationships/image" Target="../media/image150.png"/><Relationship Id="rId15" Type="http://schemas.openxmlformats.org/officeDocument/2006/relationships/image" Target="../media/image240.png"/><Relationship Id="rId10" Type="http://schemas.openxmlformats.org/officeDocument/2006/relationships/image" Target="../media/image191.png"/><Relationship Id="rId4" Type="http://schemas.openxmlformats.org/officeDocument/2006/relationships/image" Target="../media/image38.png"/><Relationship Id="rId9" Type="http://schemas.openxmlformats.org/officeDocument/2006/relationships/image" Target="../media/image181.png"/><Relationship Id="rId1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20.png"/><Relationship Id="rId5" Type="http://schemas.openxmlformats.org/officeDocument/2006/relationships/image" Target="../media/image41.png"/><Relationship Id="rId10" Type="http://schemas.openxmlformats.org/officeDocument/2006/relationships/image" Target="../media/image31.png"/><Relationship Id="rId4" Type="http://schemas.openxmlformats.org/officeDocument/2006/relationships/image" Target="../media/image39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4.png"/><Relationship Id="rId17" Type="http://schemas.openxmlformats.org/officeDocument/2006/relationships/image" Target="../media/image44.png"/><Relationship Id="rId2" Type="http://schemas.openxmlformats.org/officeDocument/2006/relationships/image" Target="../media/image33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35.png"/><Relationship Id="rId9" Type="http://schemas.openxmlformats.org/officeDocument/2006/relationships/image" Target="../media/image47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0" Type="http://schemas.openxmlformats.org/officeDocument/2006/relationships/image" Target="../media/image31.png"/><Relationship Id="rId4" Type="http://schemas.openxmlformats.org/officeDocument/2006/relationships/image" Target="../media/image39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Cross-talk Free Control of Multimode Cavities with Conditional 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</a:t>
            </a:r>
            <a:r>
              <a:rPr lang="en-US" dirty="0" smtClean="0"/>
              <a:t>ECD: State Transfer</a:t>
            </a:r>
            <a:endParaRPr lang="en-US" dirty="0"/>
          </a:p>
        </p:txBody>
      </p:sp>
      <p:pic>
        <p:nvPicPr>
          <p:cNvPr id="1026" name="Picture 2" descr="https://lh4.googleusercontent.com/h2cIpKqRY_CfIihS51GD_cqBPxT5ZVUsEVfvTDSEhCjB4KOs2t5jGKRhf8aFGPRYGJfOQe-YBKaksDSfs30FPiQBx_wDtzIOMpXI8hl94JyYBA1a1wIxeevDUn-w9Djh9jJPxgzCvyCDTgWG7R1DZ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5597196" cy="4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801429" y="2568482"/>
                <a:ext cx="34682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9" y="2568482"/>
                <a:ext cx="346825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26363" y="3938719"/>
                <a:ext cx="2825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63" y="3938719"/>
                <a:ext cx="2825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026363" y="4671691"/>
                <a:ext cx="29148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⟩)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63" y="4671691"/>
                <a:ext cx="291483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9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Multimode ECD: Error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version</a:t>
            </a:r>
          </a:p>
          <a:p>
            <a:r>
              <a:rPr lang="en-US" dirty="0" smtClean="0"/>
              <a:t>Currently uses </a:t>
            </a:r>
            <a:r>
              <a:rPr lang="en-US" dirty="0" err="1" smtClean="0"/>
              <a:t>simulatenous</a:t>
            </a:r>
            <a:r>
              <a:rPr lang="en-US" dirty="0" smtClean="0"/>
              <a:t> drives</a:t>
            </a:r>
          </a:p>
          <a:p>
            <a:r>
              <a:rPr lang="en-US" dirty="0" smtClean="0"/>
              <a:t>Phase Space Dynamics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  <a:blipFill rotWithShape="0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018446" y="3981533"/>
            <a:ext cx="216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Optimizer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0602993" y="3596000"/>
            <a:ext cx="263047" cy="3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Grape and MECD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2258392"/>
            <a:ext cx="6470073" cy="4206240"/>
          </a:xfrm>
        </p:spPr>
      </p:pic>
      <p:sp>
        <p:nvSpPr>
          <p:cNvPr id="5" name="TextBox 4"/>
          <p:cNvSpPr txBox="1"/>
          <p:nvPr/>
        </p:nvSpPr>
        <p:spPr>
          <a:xfrm>
            <a:off x="2452255" y="1690688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Suppression of cross-talk errors by chi alpha schemes</a:t>
            </a:r>
          </a:p>
          <a:p>
            <a:r>
              <a:rPr lang="en-US" dirty="0" smtClean="0"/>
              <a:t>Multimode schemes limited to 1/chi </a:t>
            </a:r>
            <a:r>
              <a:rPr lang="en-US" dirty="0" err="1" smtClean="0"/>
              <a:t>alphase</a:t>
            </a:r>
            <a:r>
              <a:rPr lang="en-US" dirty="0" smtClean="0"/>
              <a:t> instead of the squared for driving modes separately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4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Multimode ECD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5325" y="4215650"/>
                <a:ext cx="998566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𝑀𝐸𝐶𝐷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325" y="4215650"/>
                <a:ext cx="9985661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725325" y="1794393"/>
            <a:ext cx="3801737" cy="2204679"/>
            <a:chOff x="626431" y="2063637"/>
            <a:chExt cx="3801737" cy="2204679"/>
          </a:xfrm>
        </p:grpSpPr>
        <p:grpSp>
          <p:nvGrpSpPr>
            <p:cNvPr id="34" name="Group 33"/>
            <p:cNvGrpSpPr/>
            <p:nvPr/>
          </p:nvGrpSpPr>
          <p:grpSpPr>
            <a:xfrm>
              <a:off x="626431" y="2063637"/>
              <a:ext cx="3801737" cy="2204679"/>
              <a:chOff x="658147" y="3795512"/>
              <a:chExt cx="4568157" cy="261327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8147" y="3795512"/>
                <a:ext cx="4466183" cy="2613275"/>
              </a:xfrm>
              <a:prstGeom prst="roundRect">
                <a:avLst/>
              </a:prstGeom>
              <a:solidFill>
                <a:srgbClr val="71D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56364" y="3866695"/>
                <a:ext cx="4469940" cy="2455677"/>
                <a:chOff x="6823918" y="211965"/>
                <a:chExt cx="4469940" cy="245567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7850656" y="520899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850656" y="1494262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850656" y="2493651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91063" y="1765765"/>
                  <a:ext cx="0" cy="6680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9998976" y="2433792"/>
                  <a:ext cx="156346" cy="12492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9286894" y="211965"/>
                  <a:ext cx="1608338" cy="159717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9503119" y="492391"/>
                      <a:ext cx="1790739" cy="9850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/>
                        <a:t>M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ECD (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a14:m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3119" y="492391"/>
                      <a:ext cx="1790739" cy="98500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122" t="-5882" b="-16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/>
                <p:cNvSpPr txBox="1"/>
                <p:nvPr/>
              </p:nvSpPr>
              <p:spPr>
                <a:xfrm>
                  <a:off x="6850166" y="336233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44046" y="1294867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23918" y="2298310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/>
                <p:cNvSpPr/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7" name="Rounded 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l="-5000" r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486477" y="1762502"/>
            <a:ext cx="3573194" cy="2341015"/>
            <a:chOff x="5517000" y="2022560"/>
            <a:chExt cx="3573194" cy="2341015"/>
          </a:xfrm>
        </p:grpSpPr>
        <p:grpSp>
          <p:nvGrpSpPr>
            <p:cNvPr id="36" name="Group 35"/>
            <p:cNvGrpSpPr/>
            <p:nvPr/>
          </p:nvGrpSpPr>
          <p:grpSpPr>
            <a:xfrm>
              <a:off x="5517000" y="2022560"/>
              <a:ext cx="3573194" cy="2341015"/>
              <a:chOff x="7061982" y="3716705"/>
              <a:chExt cx="4600135" cy="281070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061982" y="3716705"/>
                <a:ext cx="4600135" cy="2810704"/>
              </a:xfrm>
              <a:prstGeom prst="roundRect">
                <a:avLst/>
              </a:prstGeom>
              <a:solidFill>
                <a:srgbClr val="71D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182432" y="3877325"/>
                <a:ext cx="4414726" cy="2501128"/>
                <a:chOff x="6745462" y="3947083"/>
                <a:chExt cx="4414726" cy="250112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856169" y="3947083"/>
                  <a:ext cx="3304019" cy="2468592"/>
                  <a:chOff x="6629399" y="1830732"/>
                  <a:chExt cx="4576679" cy="3804061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629399" y="244241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6629400" y="3942348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629400" y="548239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016884" y="3299546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9459060" y="1830732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888324" y="4659115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0294776" y="3190303"/>
                    <a:ext cx="0" cy="23100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/>
                  <p:cNvSpPr/>
                  <p:nvPr/>
                </p:nvSpPr>
                <p:spPr>
                  <a:xfrm>
                    <a:off x="8771019" y="5442288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186493" y="5408125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5848" t="-7576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7006" t="-9231" r="-637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6771710" y="4116802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65590" y="5075436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45462" y="6078879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l="-5000" r="-2857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52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6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schemes based on conditional displacements – Echoed Conditional Displacements and Circle GRAPE – act in weak dispersive regime,  mitigating </a:t>
            </a:r>
            <a:r>
              <a:rPr lang="en-US" dirty="0" err="1" smtClean="0"/>
              <a:t>ancilla</a:t>
            </a:r>
            <a:r>
              <a:rPr lang="en-US" dirty="0" smtClean="0"/>
              <a:t> errors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Multimode generalizations of these control techniques also show immunity to cross-talk errors</a:t>
            </a:r>
          </a:p>
          <a:p>
            <a:endParaRPr lang="en-US" dirty="0"/>
          </a:p>
          <a:p>
            <a:r>
              <a:rPr lang="en-US" dirty="0" smtClean="0"/>
              <a:t>Simulations/ applied in experiment in Spring 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2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Weak coupling -&gt; slower gates but less error propagation</a:t>
                </a:r>
              </a:p>
              <a:p>
                <a:r>
                  <a:rPr lang="en-US" dirty="0" smtClean="0"/>
                  <a:t>Strong Coupling -&gt; faster gates but more error propagation</a:t>
                </a:r>
              </a:p>
              <a:p>
                <a:r>
                  <a:rPr lang="en-US" dirty="0" smtClean="0"/>
                  <a:t>Maintain </a:t>
                </a:r>
                <a:r>
                  <a:rPr lang="en-US" dirty="0" err="1" smtClean="0"/>
                  <a:t>we</a:t>
                </a:r>
                <a:r>
                  <a:rPr lang="en-US" dirty="0" smtClean="0"/>
                  <a:t>ak coupling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schemes enhance effective interaction strength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824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2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 and GRAPE; dispersive coupling stronger; errors</a:t>
            </a:r>
          </a:p>
          <a:p>
            <a:r>
              <a:rPr lang="en-US" dirty="0" smtClean="0"/>
              <a:t>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00" y="1264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Achieving Conditional Displacements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56" y="1524134"/>
            <a:ext cx="48482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1" y="3593735"/>
            <a:ext cx="893445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89" y="5756609"/>
            <a:ext cx="2781553" cy="701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87" y="5730514"/>
            <a:ext cx="2027412" cy="775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000" b="0" dirty="0" smtClean="0"/>
                  <a:t>α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559" t="-25490" r="-90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4844713" y="6118108"/>
            <a:ext cx="2213811" cy="13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44490" y="156684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Starting Point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489" y="2535470"/>
            <a:ext cx="9374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frame transformations</a:t>
            </a:r>
            <a:r>
              <a:rPr lang="en-US" sz="2400" dirty="0"/>
              <a:t>, our objective is to </a:t>
            </a:r>
            <a:r>
              <a:rPr lang="en-US" sz="2400" b="1" dirty="0"/>
              <a:t>isolate</a:t>
            </a:r>
            <a:r>
              <a:rPr lang="en-US" sz="2400" dirty="0"/>
              <a:t> the following term from the ac-Stark Shift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4489" y="4541607"/>
            <a:ext cx="8934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α</a:t>
            </a:r>
            <a:r>
              <a:rPr lang="en-US" sz="2400" dirty="0" smtClean="0"/>
              <a:t> is </a:t>
            </a:r>
            <a:r>
              <a:rPr lang="en-US" sz="2400" dirty="0"/>
              <a:t>the displacement of the cavity mode</a:t>
            </a:r>
            <a:r>
              <a:rPr lang="en-US" sz="2400" dirty="0" smtClean="0"/>
              <a:t>. With </a:t>
            </a:r>
            <a:r>
              <a:rPr lang="en-US" sz="2400" dirty="0"/>
              <a:t>such a term</a:t>
            </a:r>
            <a:r>
              <a:rPr lang="en-US" sz="2400" dirty="0" smtClean="0"/>
              <a:t>, we </a:t>
            </a:r>
            <a:r>
              <a:rPr lang="en-US" sz="2400" dirty="0"/>
              <a:t>can realize a conditional displacement as follows</a:t>
            </a:r>
          </a:p>
        </p:txBody>
      </p:sp>
    </p:spTree>
    <p:extLst>
      <p:ext uri="{BB962C8B-B14F-4D97-AF65-F5344CB8AC3E}">
        <p14:creationId xmlns:p14="http://schemas.microsoft.com/office/powerpoint/2010/main" val="5359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232778"/>
            <a:ext cx="10515600" cy="1325563"/>
          </a:xfrm>
        </p:spPr>
        <p:txBody>
          <a:bodyPr/>
          <a:lstStyle/>
          <a:p>
            <a:r>
              <a:rPr lang="en-US" dirty="0" smtClean="0"/>
              <a:t>Dealing with Unwanted Terms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05" y="3134820"/>
            <a:ext cx="456247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Rotating Frames of oscillator and the qubit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Displacement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which renders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  <a:blipFill rotWithShape="0">
                <a:blip r:embed="rId3"/>
                <a:stretch>
                  <a:fillRect l="-1013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Cancel terms linear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such as the oscillator drive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,  </a:t>
                </a:r>
                <a:r>
                  <a:rPr lang="en-US" sz="2400" dirty="0"/>
                  <a:t>by picking the appropriate time dependent displacement frame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  <a:blipFill rotWithShape="0">
                <a:blip r:embed="rId4"/>
                <a:stretch>
                  <a:fillRect l="-927" t="-5674" r="-803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58" y="5611844"/>
                <a:ext cx="643689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Unwanted Terms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51"/>
            <a:ext cx="9617242" cy="101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displaced frame</a:t>
            </a:r>
            <a:r>
              <a:rPr lang="en-US" sz="2400" dirty="0"/>
              <a:t> transformation, however, divides the </a:t>
            </a:r>
            <a:r>
              <a:rPr lang="en-US" sz="2400" b="1" dirty="0"/>
              <a:t>initial ac-Stark shift</a:t>
            </a:r>
            <a:r>
              <a:rPr lang="en-US" sz="2400" dirty="0"/>
              <a:t> term into the following 3 terms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58" y="2440932"/>
            <a:ext cx="6105525" cy="199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6695" y="4586009"/>
            <a:ext cx="417094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Sideband Drives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Make </a:t>
            </a:r>
            <a:r>
              <a:rPr lang="en-US" sz="2000" dirty="0"/>
              <a:t>terms </a:t>
            </a:r>
            <a:r>
              <a:rPr lang="en-US" sz="2000" b="1" dirty="0"/>
              <a:t>oscillate at different </a:t>
            </a:r>
            <a:r>
              <a:rPr lang="en-US" sz="2000" dirty="0"/>
              <a:t>frequencies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Invoke </a:t>
            </a:r>
            <a:r>
              <a:rPr lang="en-US" sz="2000" dirty="0"/>
              <a:t>RWA in a frame where only desired term is stationary </a:t>
            </a: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Echoed Cond. Displacements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Terms </a:t>
                </a:r>
                <a:r>
                  <a:rPr lang="en-US" sz="2000" dirty="0"/>
                  <a:t>have different no. of α’s but only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b="1" dirty="0" smtClean="0"/>
                  <a:t>Clever </a:t>
                </a:r>
                <a:r>
                  <a:rPr lang="en-US" sz="2000" b="1" dirty="0"/>
                  <a:t>flipping of α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sz="2000" dirty="0"/>
                  <a:t> can echo out unwanted terms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2177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7" y="355254"/>
            <a:ext cx="10515600" cy="1325563"/>
          </a:xfrm>
        </p:spPr>
        <p:txBody>
          <a:bodyPr/>
          <a:lstStyle/>
          <a:p>
            <a:r>
              <a:rPr lang="en-US" dirty="0" smtClean="0"/>
              <a:t>Sideband Drives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oscillatory,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  <a:blipFill rotWithShape="0">
                <a:blip r:embed="rId2"/>
                <a:stretch>
                  <a:fillRect l="-2240" t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12" y="172925"/>
            <a:ext cx="2773106" cy="209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8348" y="2269623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https://arxiv.org/pdf/1608.06652.pdf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72148" y="2994545"/>
            <a:ext cx="4559754" cy="1451643"/>
            <a:chOff x="7255042" y="365125"/>
            <a:chExt cx="4559754" cy="145164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255042" y="1227240"/>
              <a:ext cx="3296653" cy="2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110007" y="365125"/>
              <a:ext cx="0" cy="14516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369970" y="1228223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826479" y="833315"/>
              <a:ext cx="2143000" cy="764240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7922115" y="1178869"/>
              <a:ext cx="92256" cy="2835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888570" y="4759451"/>
            <a:ext cx="5190575" cy="1676942"/>
            <a:chOff x="2818307" y="1994550"/>
            <a:chExt cx="7632592" cy="2323246"/>
          </a:xfrm>
        </p:grpSpPr>
        <p:grpSp>
          <p:nvGrpSpPr>
            <p:cNvPr id="15" name="Group 14"/>
            <p:cNvGrpSpPr/>
            <p:nvPr/>
          </p:nvGrpSpPr>
          <p:grpSpPr>
            <a:xfrm>
              <a:off x="2818307" y="1994550"/>
              <a:ext cx="7632592" cy="2323246"/>
              <a:chOff x="7255042" y="365125"/>
              <a:chExt cx="4479282" cy="145164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7255042" y="1227240"/>
                <a:ext cx="3296653" cy="24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110007" y="365125"/>
                <a:ext cx="0" cy="14516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369970" y="1228223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t</a:t>
                </a:r>
                <a:endParaRPr lang="en-US" b="1" i="1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826479" y="833315"/>
                <a:ext cx="2143000" cy="764240"/>
              </a:xfrm>
              <a:custGeom>
                <a:avLst/>
                <a:gdLst>
                  <a:gd name="connsiteX0" fmla="*/ 0 w 7748336"/>
                  <a:gd name="connsiteY0" fmla="*/ 890363 h 1828830"/>
                  <a:gd name="connsiteX1" fmla="*/ 938463 w 7748336"/>
                  <a:gd name="connsiteY1" fmla="*/ 26 h 1828830"/>
                  <a:gd name="connsiteX2" fmla="*/ 1840831 w 7748336"/>
                  <a:gd name="connsiteY2" fmla="*/ 914426 h 1828830"/>
                  <a:gd name="connsiteX3" fmla="*/ 2731168 w 7748336"/>
                  <a:gd name="connsiteY3" fmla="*/ 1816795 h 1828830"/>
                  <a:gd name="connsiteX4" fmla="*/ 3669631 w 7748336"/>
                  <a:gd name="connsiteY4" fmla="*/ 902395 h 1828830"/>
                  <a:gd name="connsiteX5" fmla="*/ 4572000 w 7748336"/>
                  <a:gd name="connsiteY5" fmla="*/ 26 h 1828830"/>
                  <a:gd name="connsiteX6" fmla="*/ 5486400 w 7748336"/>
                  <a:gd name="connsiteY6" fmla="*/ 902395 h 1828830"/>
                  <a:gd name="connsiteX7" fmla="*/ 6388768 w 7748336"/>
                  <a:gd name="connsiteY7" fmla="*/ 1828826 h 1828830"/>
                  <a:gd name="connsiteX8" fmla="*/ 7339263 w 7748336"/>
                  <a:gd name="connsiteY8" fmla="*/ 890363 h 1828830"/>
                  <a:gd name="connsiteX9" fmla="*/ 7748336 w 7748336"/>
                  <a:gd name="connsiteY9" fmla="*/ 397068 h 182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8336" h="1828830">
                    <a:moveTo>
                      <a:pt x="0" y="890363"/>
                    </a:moveTo>
                    <a:cubicBezTo>
                      <a:pt x="315829" y="443189"/>
                      <a:pt x="631658" y="-3984"/>
                      <a:pt x="938463" y="26"/>
                    </a:cubicBezTo>
                    <a:cubicBezTo>
                      <a:pt x="1245268" y="4036"/>
                      <a:pt x="1840831" y="914426"/>
                      <a:pt x="1840831" y="914426"/>
                    </a:cubicBezTo>
                    <a:cubicBezTo>
                      <a:pt x="2139615" y="1217221"/>
                      <a:pt x="2426368" y="1818800"/>
                      <a:pt x="2731168" y="1816795"/>
                    </a:cubicBezTo>
                    <a:cubicBezTo>
                      <a:pt x="3035968" y="1814790"/>
                      <a:pt x="3362826" y="1205190"/>
                      <a:pt x="3669631" y="902395"/>
                    </a:cubicBezTo>
                    <a:cubicBezTo>
                      <a:pt x="3976436" y="599600"/>
                      <a:pt x="4269205" y="26"/>
                      <a:pt x="4572000" y="26"/>
                    </a:cubicBezTo>
                    <a:cubicBezTo>
                      <a:pt x="4874795" y="26"/>
                      <a:pt x="5183605" y="597595"/>
                      <a:pt x="5486400" y="902395"/>
                    </a:cubicBezTo>
                    <a:cubicBezTo>
                      <a:pt x="5789195" y="1207195"/>
                      <a:pt x="6079958" y="1830831"/>
                      <a:pt x="6388768" y="1828826"/>
                    </a:cubicBezTo>
                    <a:cubicBezTo>
                      <a:pt x="6697578" y="1826821"/>
                      <a:pt x="7112668" y="1128989"/>
                      <a:pt x="7339263" y="890363"/>
                    </a:cubicBezTo>
                    <a:cubicBezTo>
                      <a:pt x="7565858" y="651737"/>
                      <a:pt x="7589920" y="579547"/>
                      <a:pt x="7748336" y="397068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6154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Freeform 15"/>
            <p:cNvSpPr/>
            <p:nvPr/>
          </p:nvSpPr>
          <p:spPr>
            <a:xfrm>
              <a:off x="4274880" y="2393020"/>
              <a:ext cx="3651622" cy="1223109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956698" y="3628095"/>
              <a:ext cx="222368" cy="3388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271148" y="3643270"/>
              <a:ext cx="128314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3"/>
            </p:cNvCxnSpPr>
            <p:nvPr/>
          </p:nvCxnSpPr>
          <p:spPr>
            <a:xfrm flipH="1">
              <a:off x="4271148" y="3958913"/>
              <a:ext cx="808014" cy="804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77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10" r="-8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0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9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Frame Transformations: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200" dirty="0" smtClean="0"/>
                  <a:t>Rotating Frame of the qubit</a:t>
                </a:r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  <a:blipFill rotWithShape="0">
                <a:blip r:embed="rId12"/>
                <a:stretch>
                  <a:fillRect l="-1852" t="-9852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733729" y="3104147"/>
            <a:ext cx="5334" cy="89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59999" y="4389779"/>
            <a:ext cx="2189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⊗(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blipFill rotWithShape="0">
                <a:blip r:embed="rId14"/>
                <a:stretch>
                  <a:fillRect l="-77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348" r="-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5331364" y="4599682"/>
            <a:ext cx="716717" cy="361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96183" y="4644609"/>
            <a:ext cx="651899" cy="3169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44309" y="6468944"/>
            <a:ext cx="757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Shay </a:t>
            </a:r>
            <a:r>
              <a:rPr lang="en-US" sz="1600" i="1" dirty="0" err="1" smtClean="0"/>
              <a:t>Hacohen-Gourgy</a:t>
            </a:r>
            <a:r>
              <a:rPr lang="en-US" sz="1600" i="1" dirty="0" smtClean="0"/>
              <a:t>, …, Irfan Siddiqi. </a:t>
            </a:r>
            <a:r>
              <a:rPr lang="en-US" sz="1600" i="1" dirty="0"/>
              <a:t>Nature </a:t>
            </a:r>
            <a:r>
              <a:rPr lang="en-US" sz="1600" i="1" dirty="0" smtClean="0"/>
              <a:t>538-7626 (2016).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212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78382" y="3726591"/>
            <a:ext cx="16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completely </a:t>
            </a:r>
          </a:p>
          <a:p>
            <a:r>
              <a:rPr lang="en-US" dirty="0" smtClean="0"/>
              <a:t>echoed out 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36073" y="4319910"/>
            <a:ext cx="410314" cy="1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36100" y="1406540"/>
            <a:ext cx="6817131" cy="2212905"/>
            <a:chOff x="2736100" y="1406540"/>
            <a:chExt cx="6817131" cy="22129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0732" y="1542995"/>
              <a:ext cx="6105525" cy="207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3284" y="1430405"/>
              <a:ext cx="389684" cy="117276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736100" y="2549473"/>
              <a:ext cx="633478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96031" y="239655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009" r="-155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604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/>
          <p:cNvSpPr/>
          <p:nvPr/>
        </p:nvSpPr>
        <p:spPr>
          <a:xfrm>
            <a:off x="5823284" y="4991036"/>
            <a:ext cx="1143000" cy="443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259" y="4568948"/>
            <a:ext cx="9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Echo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91408" y="6468579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0922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107731" y="3286260"/>
            <a:ext cx="9564818" cy="1270845"/>
            <a:chOff x="1111217" y="3570829"/>
            <a:chExt cx="9395132" cy="1270845"/>
          </a:xfrm>
        </p:grpSpPr>
        <p:grpSp>
          <p:nvGrpSpPr>
            <p:cNvPr id="83" name="Group 82"/>
            <p:cNvGrpSpPr/>
            <p:nvPr/>
          </p:nvGrpSpPr>
          <p:grpSpPr>
            <a:xfrm>
              <a:off x="1111217" y="3649194"/>
              <a:ext cx="9395132" cy="1192480"/>
              <a:chOff x="2040691" y="1542995"/>
              <a:chExt cx="7510967" cy="2076450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691" y="1542995"/>
                <a:ext cx="7510966" cy="207645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9094458" y="2391778"/>
                <a:ext cx="457200" cy="643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</a:t>
                </a:r>
                <a:endParaRPr lang="en-US" i="1" dirty="0"/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V="1">
              <a:off x="1470217" y="4204247"/>
              <a:ext cx="8874814" cy="152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1951592" y="3570829"/>
              <a:ext cx="0" cy="109156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in Phase Space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25446" y="1651103"/>
            <a:ext cx="9478231" cy="3608461"/>
            <a:chOff x="1691684" y="3983733"/>
            <a:chExt cx="2692437" cy="2244211"/>
          </a:xfrm>
        </p:grpSpPr>
        <p:grpSp>
          <p:nvGrpSpPr>
            <p:cNvPr id="69" name="Group 68"/>
            <p:cNvGrpSpPr/>
            <p:nvPr/>
          </p:nvGrpSpPr>
          <p:grpSpPr>
            <a:xfrm>
              <a:off x="1691684" y="3983733"/>
              <a:ext cx="2578639" cy="874076"/>
              <a:chOff x="7974233" y="3841670"/>
              <a:chExt cx="2578639" cy="87407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974233" y="3841670"/>
                <a:ext cx="2578639" cy="874076"/>
                <a:chOff x="7919673" y="4447557"/>
                <a:chExt cx="2417142" cy="726759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062525" y="4447557"/>
                  <a:ext cx="473626" cy="726759"/>
                  <a:chOff x="7833925" y="3388778"/>
                  <a:chExt cx="473626" cy="726759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 flipH="1">
                    <a:off x="7833925" y="3388778"/>
                    <a:ext cx="1203" cy="726759"/>
                  </a:xfrm>
                  <a:prstGeom prst="straightConnector1">
                    <a:avLst/>
                  </a:prstGeom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8005015" y="3493035"/>
                        <a:ext cx="302536" cy="2705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5015" y="3493035"/>
                        <a:ext cx="302536" cy="27056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7919673" y="4874281"/>
                  <a:ext cx="2417142" cy="16390"/>
                </a:xfrm>
                <a:prstGeom prst="straightConnector1">
                  <a:avLst/>
                </a:prstGeom>
                <a:ln w="127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9370556" y="3968707"/>
                    <a:ext cx="225821" cy="2679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556" y="3968707"/>
                    <a:ext cx="225821" cy="26798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Freeform 70"/>
            <p:cNvSpPr/>
            <p:nvPr/>
          </p:nvSpPr>
          <p:spPr>
            <a:xfrm>
              <a:off x="3931975" y="4103621"/>
              <a:ext cx="229054" cy="394465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 flipV="1">
              <a:off x="2702042" y="4516668"/>
              <a:ext cx="171977" cy="377420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flipV="1">
              <a:off x="3129269" y="4503556"/>
              <a:ext cx="194812" cy="377420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874019" y="4063869"/>
              <a:ext cx="255250" cy="426918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34208" y="443935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208" y="4439359"/>
                  <a:ext cx="14991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4077314" y="595094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759" y="5053968"/>
            <a:ext cx="2368497" cy="1462273"/>
            <a:chOff x="4488333" y="1887060"/>
            <a:chExt cx="3158267" cy="2278123"/>
          </a:xfrm>
        </p:grpSpPr>
        <p:grpSp>
          <p:nvGrpSpPr>
            <p:cNvPr id="59" name="Group 58"/>
            <p:cNvGrpSpPr/>
            <p:nvPr/>
          </p:nvGrpSpPr>
          <p:grpSpPr>
            <a:xfrm>
              <a:off x="4488333" y="1887060"/>
              <a:ext cx="3158267" cy="2278123"/>
              <a:chOff x="721469" y="912346"/>
              <a:chExt cx="3635592" cy="2884441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H="1">
                <a:off x="3234866" y="1646831"/>
                <a:ext cx="0" cy="2149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2100689" y="2721810"/>
                <a:ext cx="22563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21469" y="2372680"/>
                    <a:ext cx="1404989" cy="7285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𝑹𝒆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69" y="2372680"/>
                    <a:ext cx="1404989" cy="72853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7333" r="-120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600054" y="912346"/>
                    <a:ext cx="1461582" cy="7285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0054" y="912346"/>
                    <a:ext cx="1461582" cy="72853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0897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Oval 59"/>
            <p:cNvSpPr/>
            <p:nvPr/>
          </p:nvSpPr>
          <p:spPr>
            <a:xfrm>
              <a:off x="6430201" y="3084400"/>
              <a:ext cx="480292" cy="427087"/>
            </a:xfrm>
            <a:prstGeom prst="ellipse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204822" y="2939571"/>
              <a:ext cx="914478" cy="753195"/>
            </a:xfrm>
            <a:prstGeom prst="ellipse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969657" y="2681244"/>
              <a:ext cx="1367074" cy="1220133"/>
            </a:xfrm>
            <a:prstGeom prst="ellipse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79551" y="3154803"/>
              <a:ext cx="122935" cy="1168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298910" y="3380812"/>
              <a:ext cx="97364" cy="11839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420390" y="4288570"/>
            <a:ext cx="199985" cy="1785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9149" y="4662391"/>
                <a:ext cx="7675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49" y="4662391"/>
                <a:ext cx="767582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09193" y="4873422"/>
            <a:ext cx="222381" cy="205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0226" y="4100624"/>
                <a:ext cx="29750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26" y="4100624"/>
                <a:ext cx="297506" cy="492443"/>
              </a:xfrm>
              <a:prstGeom prst="rect">
                <a:avLst/>
              </a:prstGeom>
              <a:blipFill rotWithShape="0">
                <a:blip r:embed="rId9"/>
                <a:stretch>
                  <a:fillRect r="-69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>
            <a:off x="2080680" y="1843871"/>
            <a:ext cx="553570" cy="634259"/>
          </a:xfrm>
          <a:custGeom>
            <a:avLst/>
            <a:gdLst>
              <a:gd name="connsiteX0" fmla="*/ 0 w 4056826"/>
              <a:gd name="connsiteY0" fmla="*/ 2433017 h 2433017"/>
              <a:gd name="connsiteX1" fmla="*/ 986589 w 4056826"/>
              <a:gd name="connsiteY1" fmla="*/ 1410333 h 2433017"/>
              <a:gd name="connsiteX2" fmla="*/ 1636295 w 4056826"/>
              <a:gd name="connsiteY2" fmla="*/ 291396 h 2433017"/>
              <a:gd name="connsiteX3" fmla="*/ 2033337 w 4056826"/>
              <a:gd name="connsiteY3" fmla="*/ 2638 h 2433017"/>
              <a:gd name="connsiteX4" fmla="*/ 2538663 w 4056826"/>
              <a:gd name="connsiteY4" fmla="*/ 399680 h 2433017"/>
              <a:gd name="connsiteX5" fmla="*/ 3080084 w 4056826"/>
              <a:gd name="connsiteY5" fmla="*/ 1434396 h 2433017"/>
              <a:gd name="connsiteX6" fmla="*/ 3801979 w 4056826"/>
              <a:gd name="connsiteY6" fmla="*/ 2228480 h 2433017"/>
              <a:gd name="connsiteX7" fmla="*/ 4042610 w 4056826"/>
              <a:gd name="connsiteY7" fmla="*/ 2384891 h 24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6826" h="2433017">
                <a:moveTo>
                  <a:pt x="0" y="2433017"/>
                </a:moveTo>
                <a:cubicBezTo>
                  <a:pt x="356936" y="2100143"/>
                  <a:pt x="713873" y="1767270"/>
                  <a:pt x="986589" y="1410333"/>
                </a:cubicBezTo>
                <a:cubicBezTo>
                  <a:pt x="1259305" y="1053396"/>
                  <a:pt x="1461837" y="526012"/>
                  <a:pt x="1636295" y="291396"/>
                </a:cubicBezTo>
                <a:cubicBezTo>
                  <a:pt x="1810753" y="56780"/>
                  <a:pt x="1882943" y="-15409"/>
                  <a:pt x="2033337" y="2638"/>
                </a:cubicBezTo>
                <a:cubicBezTo>
                  <a:pt x="2183731" y="20685"/>
                  <a:pt x="2364205" y="161054"/>
                  <a:pt x="2538663" y="399680"/>
                </a:cubicBezTo>
                <a:cubicBezTo>
                  <a:pt x="2713121" y="638306"/>
                  <a:pt x="2869531" y="1129596"/>
                  <a:pt x="3080084" y="1434396"/>
                </a:cubicBezTo>
                <a:cubicBezTo>
                  <a:pt x="3290637" y="1739196"/>
                  <a:pt x="3641558" y="2070064"/>
                  <a:pt x="3801979" y="2228480"/>
                </a:cubicBezTo>
                <a:cubicBezTo>
                  <a:pt x="3962400" y="2386896"/>
                  <a:pt x="4102768" y="2483149"/>
                  <a:pt x="4042610" y="2384891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605364" y="3341103"/>
                <a:ext cx="1208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64" y="3341103"/>
                <a:ext cx="120895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/>
          <p:cNvGrpSpPr/>
          <p:nvPr/>
        </p:nvGrpSpPr>
        <p:grpSpPr>
          <a:xfrm>
            <a:off x="2874805" y="5433990"/>
            <a:ext cx="1469970" cy="1089925"/>
            <a:chOff x="3079304" y="5388909"/>
            <a:chExt cx="1469970" cy="1089925"/>
          </a:xfrm>
        </p:grpSpPr>
        <p:grpSp>
          <p:nvGrpSpPr>
            <p:cNvPr id="14" name="Group 13"/>
            <p:cNvGrpSpPr/>
            <p:nvPr/>
          </p:nvGrpSpPr>
          <p:grpSpPr>
            <a:xfrm>
              <a:off x="3079304" y="5388909"/>
              <a:ext cx="1469970" cy="1089925"/>
              <a:chOff x="5686471" y="2467154"/>
              <a:chExt cx="1960127" cy="169802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4211145" y="5679442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31199" y="6103906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403690" y="5433989"/>
            <a:ext cx="1469970" cy="1089925"/>
            <a:chOff x="4493495" y="5400608"/>
            <a:chExt cx="1469970" cy="1089925"/>
          </a:xfrm>
        </p:grpSpPr>
        <p:grpSp>
          <p:nvGrpSpPr>
            <p:cNvPr id="15" name="Group 14"/>
            <p:cNvGrpSpPr/>
            <p:nvPr/>
          </p:nvGrpSpPr>
          <p:grpSpPr>
            <a:xfrm>
              <a:off x="4493495" y="5400608"/>
              <a:ext cx="1469970" cy="1089925"/>
              <a:chOff x="5686471" y="2467154"/>
              <a:chExt cx="1960127" cy="169802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Oval 43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5184933" y="5750125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212245" y="6050770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924208" y="5433989"/>
            <a:ext cx="1469970" cy="1089925"/>
            <a:chOff x="5997470" y="5398389"/>
            <a:chExt cx="1469970" cy="1089925"/>
          </a:xfrm>
        </p:grpSpPr>
        <p:grpSp>
          <p:nvGrpSpPr>
            <p:cNvPr id="16" name="Group 15"/>
            <p:cNvGrpSpPr/>
            <p:nvPr/>
          </p:nvGrpSpPr>
          <p:grpSpPr>
            <a:xfrm>
              <a:off x="5997470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6697083" y="6103444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703543" y="5724336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34966" y="5433989"/>
            <a:ext cx="1469970" cy="1089925"/>
            <a:chOff x="7505771" y="5398389"/>
            <a:chExt cx="1469970" cy="1089925"/>
          </a:xfrm>
        </p:grpSpPr>
        <p:grpSp>
          <p:nvGrpSpPr>
            <p:cNvPr id="17" name="Group 16"/>
            <p:cNvGrpSpPr/>
            <p:nvPr/>
          </p:nvGrpSpPr>
          <p:grpSpPr>
            <a:xfrm>
              <a:off x="7505771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69656" y="2681243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Oval 114"/>
            <p:cNvSpPr/>
            <p:nvPr/>
          </p:nvSpPr>
          <p:spPr>
            <a:xfrm>
              <a:off x="7723690" y="6100937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723690" y="5756586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434052" y="5433988"/>
            <a:ext cx="1469970" cy="1089925"/>
            <a:chOff x="7505771" y="5398389"/>
            <a:chExt cx="1469970" cy="1089925"/>
          </a:xfrm>
        </p:grpSpPr>
        <p:grpSp>
          <p:nvGrpSpPr>
            <p:cNvPr id="128" name="Group 127"/>
            <p:cNvGrpSpPr/>
            <p:nvPr/>
          </p:nvGrpSpPr>
          <p:grpSpPr>
            <a:xfrm>
              <a:off x="7505771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Oval 131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969656" y="2681243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/>
            <p:cNvSpPr/>
            <p:nvPr/>
          </p:nvSpPr>
          <p:spPr>
            <a:xfrm>
              <a:off x="8212294" y="6272642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202101" y="5527233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927167" y="5433989"/>
            <a:ext cx="1469970" cy="1089925"/>
            <a:chOff x="7505771" y="5398389"/>
            <a:chExt cx="1469970" cy="1089925"/>
          </a:xfrm>
        </p:grpSpPr>
        <p:grpSp>
          <p:nvGrpSpPr>
            <p:cNvPr id="138" name="Group 137"/>
            <p:cNvGrpSpPr/>
            <p:nvPr/>
          </p:nvGrpSpPr>
          <p:grpSpPr>
            <a:xfrm>
              <a:off x="7505771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Oval 141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Oval 138"/>
            <p:cNvSpPr/>
            <p:nvPr/>
          </p:nvSpPr>
          <p:spPr>
            <a:xfrm>
              <a:off x="7920085" y="6222519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86761" y="5589189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1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Displacement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Resultant unitary: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𝐸𝐶𝐷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4682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Sideband Drives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Oscillating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Continuous Rabi Driving on the qubit 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RWA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  <a:blipFill rotWithShape="0">
                <a:blip r:embed="rId2"/>
                <a:stretch>
                  <a:fillRect l="-2353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Echoed Conditional Gates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Single Oscillation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Discrete Qubit pi pulses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echoing</a:t>
                </a:r>
                <a:r>
                  <a:rPr lang="en-US" sz="2400" dirty="0" smtClean="0"/>
                  <a:t>: Step Function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32084" y="4378629"/>
                <a:ext cx="5181600" cy="2794501"/>
              </a:xfrm>
              <a:blipFill rotWithShape="0">
                <a:blip r:embed="rId3"/>
                <a:stretch>
                  <a:fillRect l="-2353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4396372"/>
            <a:ext cx="5181600" cy="53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86643" y="1323474"/>
            <a:ext cx="4060045" cy="2724807"/>
            <a:chOff x="1319769" y="3643522"/>
            <a:chExt cx="4060045" cy="2724807"/>
          </a:xfrm>
        </p:grpSpPr>
        <p:grpSp>
          <p:nvGrpSpPr>
            <p:cNvPr id="24" name="Group 23"/>
            <p:cNvGrpSpPr/>
            <p:nvPr/>
          </p:nvGrpSpPr>
          <p:grpSpPr>
            <a:xfrm>
              <a:off x="1319769" y="3643522"/>
              <a:ext cx="4060045" cy="2724807"/>
              <a:chOff x="7602318" y="3501459"/>
              <a:chExt cx="4060045" cy="272480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02318" y="3501459"/>
                <a:ext cx="4060045" cy="1474770"/>
                <a:chOff x="7571049" y="4164686"/>
                <a:chExt cx="3805769" cy="122621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8057127" y="4164686"/>
                  <a:ext cx="3319691" cy="1226212"/>
                  <a:chOff x="7828527" y="3105907"/>
                  <a:chExt cx="3319691" cy="1226212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>
                    <a:off x="7828527" y="3105907"/>
                    <a:ext cx="0" cy="122621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8113294" y="5396088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7929188" y="5947382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75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reeform 24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735409" y="5468724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044920" y="1570245"/>
            <a:ext cx="3715583" cy="2291949"/>
            <a:chOff x="7602319" y="3367524"/>
            <a:chExt cx="4191748" cy="3207668"/>
          </a:xfrm>
        </p:grpSpPr>
        <p:grpSp>
          <p:nvGrpSpPr>
            <p:cNvPr id="47" name="Group 46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Freeform 58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Brace 59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667" r="-208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36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301"/>
            <a:ext cx="10515600" cy="1325563"/>
          </a:xfrm>
        </p:spPr>
        <p:txBody>
          <a:bodyPr/>
          <a:lstStyle/>
          <a:p>
            <a:r>
              <a:rPr lang="en-US" dirty="0" smtClean="0"/>
              <a:t>Cross Talk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59321" cy="4351338"/>
              </a:xfrm>
            </p:spPr>
            <p:txBody>
              <a:bodyPr/>
              <a:lstStyle/>
              <a:p>
                <a:r>
                  <a:rPr lang="en-US" dirty="0" smtClean="0"/>
                  <a:t>Gate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Coherent Errors: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𝑔𝑎𝑡𝑒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Contrast: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𝑔𝑎𝑡𝑒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59321" cy="4351338"/>
              </a:xfrm>
              <a:blipFill rotWithShape="0">
                <a:blip r:embed="rId2"/>
                <a:stretch>
                  <a:fillRect l="-157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018" y="4987824"/>
                <a:ext cx="3387969" cy="1334124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𝑐𝑟𝑖𝑡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18" y="4987824"/>
                <a:ext cx="3387969" cy="133412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691608" y="789796"/>
            <a:ext cx="1105913" cy="890844"/>
            <a:chOff x="5898801" y="1006904"/>
            <a:chExt cx="2402391" cy="1997553"/>
          </a:xfrm>
        </p:grpSpPr>
        <p:pic>
          <p:nvPicPr>
            <p:cNvPr id="2050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51749" y="1991249"/>
              <a:ext cx="169649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0685" y="1530699"/>
              <a:ext cx="210312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55623" y="819320"/>
            <a:ext cx="1105913" cy="890844"/>
            <a:chOff x="5898801" y="1006904"/>
            <a:chExt cx="2402391" cy="1997553"/>
          </a:xfrm>
        </p:grpSpPr>
        <p:pic>
          <p:nvPicPr>
            <p:cNvPr id="20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51749" y="1991249"/>
              <a:ext cx="169649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0685" y="1530699"/>
              <a:ext cx="21031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335433" y="824003"/>
            <a:ext cx="1105913" cy="890844"/>
            <a:chOff x="5898801" y="1006904"/>
            <a:chExt cx="2402391" cy="1997553"/>
          </a:xfrm>
        </p:grpSpPr>
        <p:pic>
          <p:nvPicPr>
            <p:cNvPr id="28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51749" y="1991249"/>
              <a:ext cx="169649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30685" y="1530699"/>
              <a:ext cx="21031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45123" y="824003"/>
            <a:ext cx="1105913" cy="890844"/>
            <a:chOff x="5898801" y="1006904"/>
            <a:chExt cx="2402391" cy="1997553"/>
          </a:xfrm>
        </p:grpSpPr>
        <p:pic>
          <p:nvPicPr>
            <p:cNvPr id="36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cxnSp>
          <p:nvCxnSpPr>
            <p:cNvPr id="37" name="Straight Connector 36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251749" y="1991249"/>
              <a:ext cx="169649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030685" y="1530699"/>
              <a:ext cx="21031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897185" y="2759138"/>
            <a:ext cx="1105913" cy="890844"/>
            <a:chOff x="5898801" y="1006904"/>
            <a:chExt cx="2402391" cy="1997553"/>
          </a:xfrm>
        </p:grpSpPr>
        <p:pic>
          <p:nvPicPr>
            <p:cNvPr id="44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183974" y="1915326"/>
              <a:ext cx="1832039" cy="6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048432" y="1610304"/>
              <a:ext cx="21031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49" name="Straight Arrow Connector 2048"/>
          <p:cNvCxnSpPr/>
          <p:nvPr/>
        </p:nvCxnSpPr>
        <p:spPr>
          <a:xfrm>
            <a:off x="7519405" y="1802836"/>
            <a:ext cx="1061893" cy="872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730589" y="1750113"/>
            <a:ext cx="252831" cy="8564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9655791" y="1741555"/>
            <a:ext cx="200218" cy="8650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163230" y="1759123"/>
            <a:ext cx="843244" cy="9167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5" name="Left Brace 2054"/>
          <p:cNvSpPr/>
          <p:nvPr/>
        </p:nvSpPr>
        <p:spPr>
          <a:xfrm rot="5400000">
            <a:off x="9966283" y="-1489526"/>
            <a:ext cx="383419" cy="4036377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TextBox 2055"/>
              <p:cNvSpPr txBox="1"/>
              <p:nvPr/>
            </p:nvSpPr>
            <p:spPr>
              <a:xfrm>
                <a:off x="9305193" y="0"/>
                <a:ext cx="3237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non-target modes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56" name="TextBox 2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193" y="0"/>
                <a:ext cx="323792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7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sequences and gate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88240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ECD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 of single mode task;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6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Double ECD (gate opt)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7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4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Sideband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7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Prev. Work</a:t>
            </a:r>
            <a:r>
              <a:rPr lang="en-US" b="1" dirty="0" smtClean="0"/>
              <a:t>: Echoed</a:t>
            </a:r>
            <a:r>
              <a:rPr lang="en-US" dirty="0" smtClean="0"/>
              <a:t> Cond. Disp.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91408" y="6468579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05314" y="1690688"/>
                <a:ext cx="6981372" cy="1882076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/>
                    </a:solidFill>
                  </a:rPr>
                  <a:t>Parameter Optimization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Optimize Sequences of Conditional Displacements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) followed </a:t>
                </a:r>
                <a:r>
                  <a:rPr lang="en-US" dirty="0"/>
                  <a:t>by qubit rotations to realize desired operation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314" y="1690688"/>
                <a:ext cx="6981372" cy="1882076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05314" y="3981364"/>
                <a:ext cx="6981372" cy="239498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</a:rPr>
                  <a:t>Pulse Optimization</a:t>
                </a:r>
                <a:endParaRPr lang="en-US" sz="1600" dirty="0">
                  <a:solidFill>
                    <a:schemeClr val="accent2"/>
                  </a:solidFill>
                </a:endParaRPr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Echo out unwanted terms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) by constructing symmetric pulses for cavity drive.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 semi-classical phase space </a:t>
                </a:r>
                <a:r>
                  <a:rPr lang="en-US" dirty="0" err="1" smtClean="0"/>
                  <a:t>treajectory</a:t>
                </a:r>
                <a:r>
                  <a:rPr lang="en-US" dirty="0" smtClean="0"/>
                  <a:t> method to find pulses which realize target displacements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314" y="3981364"/>
                <a:ext cx="6981372" cy="239498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4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Prev. Work</a:t>
            </a:r>
            <a:r>
              <a:rPr lang="en-US" b="1" dirty="0" smtClean="0"/>
              <a:t>: Echoed</a:t>
            </a:r>
            <a:r>
              <a:rPr lang="en-US" dirty="0" smtClean="0"/>
              <a:t> Cond. Disp.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78382" y="3726591"/>
            <a:ext cx="16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completely </a:t>
            </a:r>
          </a:p>
          <a:p>
            <a:r>
              <a:rPr lang="en-US" dirty="0" smtClean="0"/>
              <a:t>echoed out 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36073" y="4319910"/>
            <a:ext cx="410314" cy="1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390423" y="2242812"/>
            <a:ext cx="4162808" cy="1376633"/>
            <a:chOff x="2710960" y="1378258"/>
            <a:chExt cx="6842271" cy="22411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0732" y="1542995"/>
              <a:ext cx="6105525" cy="207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3284" y="1430405"/>
              <a:ext cx="389684" cy="117276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736100" y="2549473"/>
              <a:ext cx="633478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96031" y="239655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009" r="-155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10960" y="1378258"/>
                  <a:ext cx="647357" cy="369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60" y="1378258"/>
                  <a:ext cx="647357" cy="36933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462" r="-38462" b="-675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/>
          <p:cNvSpPr/>
          <p:nvPr/>
        </p:nvSpPr>
        <p:spPr>
          <a:xfrm>
            <a:off x="5823284" y="4991036"/>
            <a:ext cx="1143000" cy="443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259" y="4568948"/>
            <a:ext cx="9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Echo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91408" y="6468579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0051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107731" y="3286260"/>
            <a:ext cx="9564818" cy="1270845"/>
            <a:chOff x="1111217" y="3570829"/>
            <a:chExt cx="9395132" cy="1270845"/>
          </a:xfrm>
        </p:grpSpPr>
        <p:grpSp>
          <p:nvGrpSpPr>
            <p:cNvPr id="83" name="Group 82"/>
            <p:cNvGrpSpPr/>
            <p:nvPr/>
          </p:nvGrpSpPr>
          <p:grpSpPr>
            <a:xfrm>
              <a:off x="1111217" y="3649194"/>
              <a:ext cx="9395132" cy="1192480"/>
              <a:chOff x="2040691" y="1542995"/>
              <a:chExt cx="7510967" cy="2076450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691" y="1542995"/>
                <a:ext cx="7510966" cy="207645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9094458" y="2391778"/>
                <a:ext cx="457200" cy="643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</a:t>
                </a:r>
                <a:endParaRPr lang="en-US" i="1" dirty="0"/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V="1">
              <a:off x="1470217" y="4204247"/>
              <a:ext cx="8874814" cy="152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1951592" y="3570829"/>
              <a:ext cx="0" cy="109156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Prev</a:t>
            </a:r>
            <a:r>
              <a:rPr lang="en-US" dirty="0" smtClean="0"/>
              <a:t> Work: ECD: Evolution in Phase Space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25446" y="1651103"/>
            <a:ext cx="9478231" cy="3608461"/>
            <a:chOff x="1691684" y="3983733"/>
            <a:chExt cx="2692437" cy="2244211"/>
          </a:xfrm>
        </p:grpSpPr>
        <p:grpSp>
          <p:nvGrpSpPr>
            <p:cNvPr id="69" name="Group 68"/>
            <p:cNvGrpSpPr/>
            <p:nvPr/>
          </p:nvGrpSpPr>
          <p:grpSpPr>
            <a:xfrm>
              <a:off x="1691684" y="3983733"/>
              <a:ext cx="2578639" cy="874076"/>
              <a:chOff x="7974233" y="3841670"/>
              <a:chExt cx="2578639" cy="87407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974233" y="3841670"/>
                <a:ext cx="2578639" cy="874076"/>
                <a:chOff x="7919673" y="4447557"/>
                <a:chExt cx="2417142" cy="726759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062525" y="4447557"/>
                  <a:ext cx="473626" cy="726759"/>
                  <a:chOff x="7833925" y="3388778"/>
                  <a:chExt cx="473626" cy="726759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 flipH="1">
                    <a:off x="7833925" y="3388778"/>
                    <a:ext cx="1203" cy="726759"/>
                  </a:xfrm>
                  <a:prstGeom prst="straightConnector1">
                    <a:avLst/>
                  </a:prstGeom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8005015" y="3493035"/>
                        <a:ext cx="302536" cy="2705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5015" y="3493035"/>
                        <a:ext cx="302536" cy="27056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7919673" y="4874281"/>
                  <a:ext cx="2417142" cy="16390"/>
                </a:xfrm>
                <a:prstGeom prst="straightConnector1">
                  <a:avLst/>
                </a:prstGeom>
                <a:ln w="127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9370556" y="3968707"/>
                    <a:ext cx="225821" cy="2679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556" y="3968707"/>
                    <a:ext cx="225821" cy="26798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Freeform 70"/>
            <p:cNvSpPr/>
            <p:nvPr/>
          </p:nvSpPr>
          <p:spPr>
            <a:xfrm>
              <a:off x="3931975" y="4103621"/>
              <a:ext cx="229054" cy="394465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 flipV="1">
              <a:off x="2702042" y="4516668"/>
              <a:ext cx="171977" cy="377420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flipV="1">
              <a:off x="3129269" y="4503556"/>
              <a:ext cx="194812" cy="377420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874019" y="4063869"/>
              <a:ext cx="255250" cy="426918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34208" y="443935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208" y="4439359"/>
                  <a:ext cx="14991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4077314" y="595094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759" y="5053968"/>
            <a:ext cx="2368497" cy="1462273"/>
            <a:chOff x="4488333" y="1887060"/>
            <a:chExt cx="3158267" cy="2278123"/>
          </a:xfrm>
        </p:grpSpPr>
        <p:grpSp>
          <p:nvGrpSpPr>
            <p:cNvPr id="59" name="Group 58"/>
            <p:cNvGrpSpPr/>
            <p:nvPr/>
          </p:nvGrpSpPr>
          <p:grpSpPr>
            <a:xfrm>
              <a:off x="4488333" y="1887060"/>
              <a:ext cx="3158267" cy="2278123"/>
              <a:chOff x="721469" y="912346"/>
              <a:chExt cx="3635592" cy="2884441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H="1">
                <a:off x="3234866" y="1646831"/>
                <a:ext cx="0" cy="2149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2100689" y="2721810"/>
                <a:ext cx="22563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21469" y="2372680"/>
                    <a:ext cx="1404989" cy="7285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𝑹𝒆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69" y="2372680"/>
                    <a:ext cx="1404989" cy="72853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7333" r="-120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600054" y="912346"/>
                    <a:ext cx="1461582" cy="7285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0054" y="912346"/>
                    <a:ext cx="1461582" cy="72853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0897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Oval 59"/>
            <p:cNvSpPr/>
            <p:nvPr/>
          </p:nvSpPr>
          <p:spPr>
            <a:xfrm>
              <a:off x="6430201" y="3084400"/>
              <a:ext cx="480292" cy="427087"/>
            </a:xfrm>
            <a:prstGeom prst="ellipse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204822" y="2939571"/>
              <a:ext cx="914478" cy="753195"/>
            </a:xfrm>
            <a:prstGeom prst="ellipse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969657" y="2681244"/>
              <a:ext cx="1367074" cy="1220133"/>
            </a:xfrm>
            <a:prstGeom prst="ellipse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79551" y="3154803"/>
              <a:ext cx="122935" cy="1168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298910" y="3380812"/>
              <a:ext cx="97364" cy="11839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420390" y="4288570"/>
            <a:ext cx="199985" cy="1785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9149" y="4662391"/>
                <a:ext cx="7675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49" y="4662391"/>
                <a:ext cx="767582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09193" y="4873422"/>
            <a:ext cx="222381" cy="205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0226" y="4100624"/>
                <a:ext cx="29750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26" y="4100624"/>
                <a:ext cx="297506" cy="492443"/>
              </a:xfrm>
              <a:prstGeom prst="rect">
                <a:avLst/>
              </a:prstGeom>
              <a:blipFill rotWithShape="0">
                <a:blip r:embed="rId9"/>
                <a:stretch>
                  <a:fillRect r="-69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>
            <a:off x="2080680" y="1843871"/>
            <a:ext cx="553570" cy="634259"/>
          </a:xfrm>
          <a:custGeom>
            <a:avLst/>
            <a:gdLst>
              <a:gd name="connsiteX0" fmla="*/ 0 w 4056826"/>
              <a:gd name="connsiteY0" fmla="*/ 2433017 h 2433017"/>
              <a:gd name="connsiteX1" fmla="*/ 986589 w 4056826"/>
              <a:gd name="connsiteY1" fmla="*/ 1410333 h 2433017"/>
              <a:gd name="connsiteX2" fmla="*/ 1636295 w 4056826"/>
              <a:gd name="connsiteY2" fmla="*/ 291396 h 2433017"/>
              <a:gd name="connsiteX3" fmla="*/ 2033337 w 4056826"/>
              <a:gd name="connsiteY3" fmla="*/ 2638 h 2433017"/>
              <a:gd name="connsiteX4" fmla="*/ 2538663 w 4056826"/>
              <a:gd name="connsiteY4" fmla="*/ 399680 h 2433017"/>
              <a:gd name="connsiteX5" fmla="*/ 3080084 w 4056826"/>
              <a:gd name="connsiteY5" fmla="*/ 1434396 h 2433017"/>
              <a:gd name="connsiteX6" fmla="*/ 3801979 w 4056826"/>
              <a:gd name="connsiteY6" fmla="*/ 2228480 h 2433017"/>
              <a:gd name="connsiteX7" fmla="*/ 4042610 w 4056826"/>
              <a:gd name="connsiteY7" fmla="*/ 2384891 h 24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6826" h="2433017">
                <a:moveTo>
                  <a:pt x="0" y="2433017"/>
                </a:moveTo>
                <a:cubicBezTo>
                  <a:pt x="356936" y="2100143"/>
                  <a:pt x="713873" y="1767270"/>
                  <a:pt x="986589" y="1410333"/>
                </a:cubicBezTo>
                <a:cubicBezTo>
                  <a:pt x="1259305" y="1053396"/>
                  <a:pt x="1461837" y="526012"/>
                  <a:pt x="1636295" y="291396"/>
                </a:cubicBezTo>
                <a:cubicBezTo>
                  <a:pt x="1810753" y="56780"/>
                  <a:pt x="1882943" y="-15409"/>
                  <a:pt x="2033337" y="2638"/>
                </a:cubicBezTo>
                <a:cubicBezTo>
                  <a:pt x="2183731" y="20685"/>
                  <a:pt x="2364205" y="161054"/>
                  <a:pt x="2538663" y="399680"/>
                </a:cubicBezTo>
                <a:cubicBezTo>
                  <a:pt x="2713121" y="638306"/>
                  <a:pt x="2869531" y="1129596"/>
                  <a:pt x="3080084" y="1434396"/>
                </a:cubicBezTo>
                <a:cubicBezTo>
                  <a:pt x="3290637" y="1739196"/>
                  <a:pt x="3641558" y="2070064"/>
                  <a:pt x="3801979" y="2228480"/>
                </a:cubicBezTo>
                <a:cubicBezTo>
                  <a:pt x="3962400" y="2386896"/>
                  <a:pt x="4102768" y="2483149"/>
                  <a:pt x="4042610" y="2384891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605364" y="3341103"/>
                <a:ext cx="1208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64" y="3341103"/>
                <a:ext cx="120895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/>
          <p:cNvGrpSpPr/>
          <p:nvPr/>
        </p:nvGrpSpPr>
        <p:grpSpPr>
          <a:xfrm>
            <a:off x="2874805" y="5433990"/>
            <a:ext cx="1469970" cy="1089925"/>
            <a:chOff x="3079304" y="5388909"/>
            <a:chExt cx="1469970" cy="1089925"/>
          </a:xfrm>
        </p:grpSpPr>
        <p:grpSp>
          <p:nvGrpSpPr>
            <p:cNvPr id="14" name="Group 13"/>
            <p:cNvGrpSpPr/>
            <p:nvPr/>
          </p:nvGrpSpPr>
          <p:grpSpPr>
            <a:xfrm>
              <a:off x="3079304" y="5388909"/>
              <a:ext cx="1469970" cy="1089925"/>
              <a:chOff x="5686471" y="2467154"/>
              <a:chExt cx="1960127" cy="169802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4211145" y="5679442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31199" y="6103906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403690" y="5433989"/>
            <a:ext cx="1469970" cy="1089925"/>
            <a:chOff x="4493495" y="5400608"/>
            <a:chExt cx="1469970" cy="1089925"/>
          </a:xfrm>
        </p:grpSpPr>
        <p:grpSp>
          <p:nvGrpSpPr>
            <p:cNvPr id="15" name="Group 14"/>
            <p:cNvGrpSpPr/>
            <p:nvPr/>
          </p:nvGrpSpPr>
          <p:grpSpPr>
            <a:xfrm>
              <a:off x="4493495" y="5400608"/>
              <a:ext cx="1469970" cy="1089925"/>
              <a:chOff x="5686471" y="2467154"/>
              <a:chExt cx="1960127" cy="169802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Oval 43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5184933" y="5750125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212245" y="6050770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924208" y="5433989"/>
            <a:ext cx="1469970" cy="1089925"/>
            <a:chOff x="5997470" y="5398389"/>
            <a:chExt cx="1469970" cy="1089925"/>
          </a:xfrm>
        </p:grpSpPr>
        <p:grpSp>
          <p:nvGrpSpPr>
            <p:cNvPr id="16" name="Group 15"/>
            <p:cNvGrpSpPr/>
            <p:nvPr/>
          </p:nvGrpSpPr>
          <p:grpSpPr>
            <a:xfrm>
              <a:off x="5997470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6697083" y="6103444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703543" y="5724336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34966" y="5433989"/>
            <a:ext cx="1469970" cy="1089925"/>
            <a:chOff x="7505771" y="5398389"/>
            <a:chExt cx="1469970" cy="1089925"/>
          </a:xfrm>
        </p:grpSpPr>
        <p:grpSp>
          <p:nvGrpSpPr>
            <p:cNvPr id="17" name="Group 16"/>
            <p:cNvGrpSpPr/>
            <p:nvPr/>
          </p:nvGrpSpPr>
          <p:grpSpPr>
            <a:xfrm>
              <a:off x="7505771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69656" y="2681243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Oval 114"/>
            <p:cNvSpPr/>
            <p:nvPr/>
          </p:nvSpPr>
          <p:spPr>
            <a:xfrm>
              <a:off x="7723690" y="6100937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723690" y="5756586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434052" y="5433988"/>
            <a:ext cx="1469970" cy="1089925"/>
            <a:chOff x="7505771" y="5398389"/>
            <a:chExt cx="1469970" cy="1089925"/>
          </a:xfrm>
        </p:grpSpPr>
        <p:grpSp>
          <p:nvGrpSpPr>
            <p:cNvPr id="128" name="Group 127"/>
            <p:cNvGrpSpPr/>
            <p:nvPr/>
          </p:nvGrpSpPr>
          <p:grpSpPr>
            <a:xfrm>
              <a:off x="7505771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Oval 131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969656" y="2681243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/>
            <p:cNvSpPr/>
            <p:nvPr/>
          </p:nvSpPr>
          <p:spPr>
            <a:xfrm>
              <a:off x="8212294" y="6272642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202101" y="5527233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927167" y="5433989"/>
            <a:ext cx="1469970" cy="1089925"/>
            <a:chOff x="7505771" y="5398389"/>
            <a:chExt cx="1469970" cy="1089925"/>
          </a:xfrm>
        </p:grpSpPr>
        <p:grpSp>
          <p:nvGrpSpPr>
            <p:cNvPr id="138" name="Group 137"/>
            <p:cNvGrpSpPr/>
            <p:nvPr/>
          </p:nvGrpSpPr>
          <p:grpSpPr>
            <a:xfrm>
              <a:off x="7505771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Oval 141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Oval 138"/>
            <p:cNvSpPr/>
            <p:nvPr/>
          </p:nvSpPr>
          <p:spPr>
            <a:xfrm>
              <a:off x="7920085" y="6222519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86761" y="5589189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94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Multimode ECD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054" y="3463487"/>
            <a:ext cx="99856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Universal Control for Two Modes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simultaneously driving each mode to prevent heating of modes [1,2]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725325" y="1794393"/>
            <a:ext cx="3801737" cy="2204679"/>
            <a:chOff x="626431" y="2063637"/>
            <a:chExt cx="3801737" cy="2204679"/>
          </a:xfrm>
        </p:grpSpPr>
        <p:grpSp>
          <p:nvGrpSpPr>
            <p:cNvPr id="34" name="Group 33"/>
            <p:cNvGrpSpPr/>
            <p:nvPr/>
          </p:nvGrpSpPr>
          <p:grpSpPr>
            <a:xfrm>
              <a:off x="626431" y="2063637"/>
              <a:ext cx="3801737" cy="2204679"/>
              <a:chOff x="658147" y="3795512"/>
              <a:chExt cx="4568157" cy="261327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8147" y="3795512"/>
                <a:ext cx="4466183" cy="2613275"/>
              </a:xfrm>
              <a:prstGeom prst="roundRect">
                <a:avLst/>
              </a:prstGeom>
              <a:solidFill>
                <a:srgbClr val="71D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56364" y="3866695"/>
                <a:ext cx="4469940" cy="2455677"/>
                <a:chOff x="6823918" y="211965"/>
                <a:chExt cx="4469940" cy="245567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7850656" y="520899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850656" y="1494262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850656" y="2493651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91063" y="1765765"/>
                  <a:ext cx="0" cy="6680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9998976" y="2433792"/>
                  <a:ext cx="156346" cy="12492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9286894" y="211965"/>
                  <a:ext cx="1608338" cy="159717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9503119" y="492391"/>
                      <a:ext cx="1790739" cy="9850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/>
                        <a:t>M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ECD (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a14:m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3119" y="492391"/>
                      <a:ext cx="1790739" cy="98500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122" t="-5882" b="-16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/>
                <p:cNvSpPr txBox="1"/>
                <p:nvPr/>
              </p:nvSpPr>
              <p:spPr>
                <a:xfrm>
                  <a:off x="6850166" y="336233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44046" y="1294867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23918" y="2298310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/>
                <p:cNvSpPr/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7" name="Rounded 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 l="-5000" r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486477" y="1762502"/>
            <a:ext cx="3573194" cy="2341015"/>
            <a:chOff x="5517000" y="2022560"/>
            <a:chExt cx="3573194" cy="2341015"/>
          </a:xfrm>
        </p:grpSpPr>
        <p:grpSp>
          <p:nvGrpSpPr>
            <p:cNvPr id="36" name="Group 35"/>
            <p:cNvGrpSpPr/>
            <p:nvPr/>
          </p:nvGrpSpPr>
          <p:grpSpPr>
            <a:xfrm>
              <a:off x="5517000" y="2022560"/>
              <a:ext cx="3573194" cy="2341015"/>
              <a:chOff x="7061982" y="3716705"/>
              <a:chExt cx="4600135" cy="281070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061982" y="3716705"/>
                <a:ext cx="4600135" cy="2810704"/>
              </a:xfrm>
              <a:prstGeom prst="roundRect">
                <a:avLst/>
              </a:prstGeom>
              <a:solidFill>
                <a:srgbClr val="71D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182432" y="3877325"/>
                <a:ext cx="4414726" cy="2501128"/>
                <a:chOff x="6745462" y="3947083"/>
                <a:chExt cx="4414726" cy="250112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856169" y="3947083"/>
                  <a:ext cx="3304019" cy="2468592"/>
                  <a:chOff x="6629399" y="1830732"/>
                  <a:chExt cx="4576679" cy="3804061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629399" y="244241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6629400" y="3942348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629400" y="548239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016884" y="3299546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9459060" y="1830732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888324" y="4659115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0294776" y="3190303"/>
                    <a:ext cx="0" cy="23100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/>
                  <p:cNvSpPr/>
                  <p:nvPr/>
                </p:nvSpPr>
                <p:spPr>
                  <a:xfrm>
                    <a:off x="8771019" y="5442288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186493" y="5408125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5848" t="-7576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7006" t="-9231" r="-637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6771710" y="4116802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65590" y="5075436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45462" y="6078879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l="-5000" r="-2857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265406" y="6192648"/>
            <a:ext cx="1195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/>
              <a:t>Diringer</a:t>
            </a:r>
            <a:r>
              <a:rPr lang="en-US" dirty="0"/>
              <a:t>, </a:t>
            </a:r>
            <a:r>
              <a:rPr lang="en-US" dirty="0" err="1"/>
              <a:t>Asaf</a:t>
            </a:r>
            <a:r>
              <a:rPr lang="en-US" dirty="0"/>
              <a:t> A., et al. </a:t>
            </a:r>
            <a:r>
              <a:rPr lang="en-US" i="1" dirty="0" err="1" smtClean="0"/>
              <a:t>arXiv</a:t>
            </a:r>
            <a:r>
              <a:rPr lang="en-US" i="1" dirty="0" smtClean="0"/>
              <a:t> </a:t>
            </a:r>
            <a:r>
              <a:rPr lang="en-US" i="1" dirty="0"/>
              <a:t>preprint arXiv:2301.09831</a:t>
            </a:r>
            <a:r>
              <a:rPr lang="en-US" dirty="0"/>
              <a:t> (2023</a:t>
            </a:r>
            <a:r>
              <a:rPr lang="en-US" dirty="0" smtClean="0"/>
              <a:t>). [2] Alec </a:t>
            </a:r>
            <a:r>
              <a:rPr lang="en-US" dirty="0" err="1"/>
              <a:t>Eickbusch</a:t>
            </a:r>
            <a:r>
              <a:rPr lang="en-US" dirty="0"/>
              <a:t>, </a:t>
            </a:r>
            <a:r>
              <a:rPr lang="en-US" dirty="0" smtClean="0"/>
              <a:t>et al. W34</a:t>
            </a:r>
            <a:r>
              <a:rPr lang="en-US" dirty="0"/>
              <a:t>. 00005. APS March Meeting (2022).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 : </a:t>
            </a:r>
            <a:r>
              <a:rPr lang="en-US" sz="2800" dirty="0" smtClean="0"/>
              <a:t>Unwanted Cross Kerr Terms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157079" y="2286001"/>
            <a:ext cx="387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0046" y="1824336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Displaced Frame Transformation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2864" y="3162073"/>
            <a:ext cx="378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Terms of form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23485" y="3218698"/>
            <a:ext cx="370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avoid 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𝜶𝜷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should not be  </a:t>
                </a:r>
                <a:r>
                  <a:rPr lang="en-US" sz="2000" dirty="0"/>
                  <a:t>simultaneously nonzero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  <a:blipFill rotWithShape="0"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Echoed out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flips 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242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  <a:blipFill rotWithShape="0">
                <a:blip r:embed="rId8"/>
                <a:stretch>
                  <a:fillRect l="-10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kHz</a:t>
                </a:r>
              </a:p>
              <a:p>
                <a:pPr algn="ctr"/>
                <a:r>
                  <a:rPr lang="en-US" sz="2000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≈0.33 </m:t>
                    </m:r>
                  </m:oMath>
                </a14:m>
                <a:r>
                  <a:rPr lang="en-US" sz="2000" dirty="0" smtClean="0"/>
                  <a:t>Hz … good!</a:t>
                </a:r>
              </a:p>
              <a:p>
                <a:pPr algn="ctr"/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 smtClean="0"/>
                  <a:t> 300 MHz for </a:t>
                </a:r>
                <a:r>
                  <a:rPr lang="en-US" sz="1600" dirty="0" err="1" smtClean="0"/>
                  <a:t>transmons</a:t>
                </a:r>
                <a:r>
                  <a:rPr lang="en-US" sz="1600" dirty="0" smtClean="0"/>
                  <a:t>) 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blipFill rotWithShape="0">
                <a:blip r:embed="rId9"/>
                <a:stretch>
                  <a:fillRect l="-1224" t="-3468" r="-1102" b="-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</a:t>
            </a:r>
            <a:r>
              <a:rPr lang="en-US" dirty="0" smtClean="0"/>
              <a:t>ECD: State Transfer</a:t>
            </a:r>
            <a:endParaRPr lang="en-US" dirty="0"/>
          </a:p>
        </p:txBody>
      </p:sp>
      <p:pic>
        <p:nvPicPr>
          <p:cNvPr id="1026" name="Picture 2" descr="https://lh4.googleusercontent.com/h2cIpKqRY_CfIihS51GD_cqBPxT5ZVUsEVfvTDSEhCjB4KOs2t5jGKRhf8aFGPRYGJfOQe-YBKaksDSfs30FPiQBx_wDtzIOMpXI8hl94JyYBA1a1wIxeevDUn-w9Djh9jJPxgzCvyCDTgWG7R1DZ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5597196" cy="4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728858" y="3410311"/>
                <a:ext cx="37298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858" y="3410311"/>
                <a:ext cx="3729804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3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756</Words>
  <Application>Microsoft Office PowerPoint</Application>
  <PresentationFormat>Widescreen</PresentationFormat>
  <Paragraphs>220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EB Garamond</vt:lpstr>
      <vt:lpstr>Noto Sans Symbols</vt:lpstr>
      <vt:lpstr>Office Theme</vt:lpstr>
      <vt:lpstr>Cross-talk Free Control of Multimode Cavities with Conditional Displacements</vt:lpstr>
      <vt:lpstr>Motivation</vt:lpstr>
      <vt:lpstr>Cross Talk Errors</vt:lpstr>
      <vt:lpstr>Prev. Work: Echoed Cond. Disp.</vt:lpstr>
      <vt:lpstr>Prev. Work: Echoed Cond. Disp.</vt:lpstr>
      <vt:lpstr>Prev Work: ECD: Evolution in Phase Space</vt:lpstr>
      <vt:lpstr>Multimode ECD</vt:lpstr>
      <vt:lpstr>Two Mode ECD : Unwanted Cross Kerr Terms</vt:lpstr>
      <vt:lpstr>Two Mode ECD: State Transfer</vt:lpstr>
      <vt:lpstr>Two Mode ECD: State Transfer</vt:lpstr>
      <vt:lpstr>Multimode ECD: Error Budget</vt:lpstr>
      <vt:lpstr>Circle Grape </vt:lpstr>
      <vt:lpstr>Comparing Grape and MECD</vt:lpstr>
      <vt:lpstr>Circle Grape Results</vt:lpstr>
      <vt:lpstr>Conclusions and Future Work</vt:lpstr>
      <vt:lpstr>Multimode ECD</vt:lpstr>
      <vt:lpstr>PowerPoint Presentation</vt:lpstr>
      <vt:lpstr>PowerPoint Presentation</vt:lpstr>
      <vt:lpstr>Aim</vt:lpstr>
      <vt:lpstr>Theory Background</vt:lpstr>
      <vt:lpstr>Introduction to CD</vt:lpstr>
      <vt:lpstr>Achieving Conditional Displacements</vt:lpstr>
      <vt:lpstr>Dealing with Unwanted Terms I</vt:lpstr>
      <vt:lpstr>Dealing with Unwanted Terms II</vt:lpstr>
      <vt:lpstr>Sideband Drives</vt:lpstr>
      <vt:lpstr>ECD</vt:lpstr>
      <vt:lpstr>Evolution in Phase Space</vt:lpstr>
      <vt:lpstr>Conditional Displacement</vt:lpstr>
      <vt:lpstr>Comparison</vt:lpstr>
      <vt:lpstr>ECD 1</vt:lpstr>
      <vt:lpstr>ECD 2 </vt:lpstr>
      <vt:lpstr>Towards Double ECD (gate opt)</vt:lpstr>
      <vt:lpstr>PowerPoint Presentation</vt:lpstr>
      <vt:lpstr>Sideband Drives</vt:lpstr>
      <vt:lpstr>Circle Grape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Cross-talk Free Control of Multimode Cavities with Conditional Displacements</dc:title>
  <dc:creator>Eesh Gupta</dc:creator>
  <cp:lastModifiedBy>Eesh Gupta</cp:lastModifiedBy>
  <cp:revision>26</cp:revision>
  <dcterms:created xsi:type="dcterms:W3CDTF">2023-01-25T13:56:33Z</dcterms:created>
  <dcterms:modified xsi:type="dcterms:W3CDTF">2023-02-07T11:09:07Z</dcterms:modified>
</cp:coreProperties>
</file>