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9" r:id="rId4"/>
    <p:sldId id="267" r:id="rId5"/>
    <p:sldId id="257" r:id="rId6"/>
    <p:sldId id="258" r:id="rId7"/>
    <p:sldId id="260" r:id="rId8"/>
    <p:sldId id="261" r:id="rId9"/>
    <p:sldId id="262" r:id="rId10"/>
    <p:sldId id="265" r:id="rId11"/>
    <p:sldId id="264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ADBF-D51F-4D39-9226-B28FB78C9E00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2885A-A5E4-4373-A5A8-BA580BB1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2885A-A5E4-4373-A5A8-BA580BB14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294A-D306-483F-937F-53BAB5BD7DBC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393D-E9FE-4914-B61F-A89C7C9B774F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85-EFAA-436C-BBF9-92B97B638E49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C649-FBB7-46B0-8281-E1A4452E268D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5F-A193-412B-BB1F-CAF71DAB33CF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D44-0E22-4BE4-B939-ECD70A1BC639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09A5-CEAC-435E-8372-76EA8C9CBDF6}" type="datetime1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32E8-AECA-4AC3-BF50-05E2DC540DA9}" type="datetime1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7176-C641-4817-B6CA-1CF24EDA502F}" type="datetime1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7BFA-E37D-43DF-A82C-67B5043ED77E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B371-9865-446C-B886-BFBA6705104F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9147-12E7-4BE2-84C3-5A3C285232F1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9BDEB-9BEA-4711-9105-73B42522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Multimode Conditional 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7206"/>
            <a:ext cx="9144000" cy="1655762"/>
          </a:xfrm>
        </p:spPr>
        <p:txBody>
          <a:bodyPr/>
          <a:lstStyle/>
          <a:p>
            <a:r>
              <a:rPr lang="en-US" dirty="0" smtClean="0"/>
              <a:t>May 24,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ECD: </a:t>
            </a:r>
            <a:r>
              <a:rPr lang="en-US" dirty="0" err="1" smtClean="0"/>
              <a:t>Param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2797488"/>
            <a:ext cx="5321467" cy="3741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40" y="2746028"/>
            <a:ext cx="5394660" cy="3792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2032" y="3570407"/>
                <a:ext cx="2702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32" y="3570407"/>
                <a:ext cx="270277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66948" y="3591838"/>
                <a:ext cx="2702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948" y="3591838"/>
                <a:ext cx="270277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ECD: Resultant </a:t>
            </a:r>
            <a:r>
              <a:rPr lang="en-US" dirty="0" err="1" smtClean="0"/>
              <a:t>Qutip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35" y="2798132"/>
            <a:ext cx="6565918" cy="385219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75305" y="3123710"/>
                <a:ext cx="27027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05" y="3123710"/>
                <a:ext cx="27027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00161"/>
            <a:ext cx="94608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</a:t>
            </a:r>
            <a:r>
              <a:rPr lang="en-US" sz="2400" dirty="0" smtClean="0"/>
              <a:t>: </a:t>
            </a:r>
            <a:r>
              <a:rPr lang="en-US" sz="2400" dirty="0" err="1" smtClean="0"/>
              <a:t>Qutip</a:t>
            </a:r>
            <a:r>
              <a:rPr lang="en-US" sz="2400" dirty="0" smtClean="0"/>
              <a:t> simulations not consistent with DECD </a:t>
            </a:r>
            <a:r>
              <a:rPr lang="en-US" sz="2400" dirty="0" err="1" smtClean="0"/>
              <a:t>param</a:t>
            </a:r>
            <a:r>
              <a:rPr lang="en-US" sz="2400" dirty="0" smtClean="0"/>
              <a:t> optimizer in terms of reported fidelities.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s3.us-west-2.amazonaws.com/secure.notion-static.com/8ed6ab09-d15b-47f6-a841-a40a09af61d7/Untitled.png?X-Amz-Algorithm=AWS4-HMAC-SHA256&amp;X-Amz-Content-Sha256=UNSIGNED-PAYLOAD&amp;X-Amz-Credential=AKIAT73L2G45EIPT3X45%2F20220524%2Fus-west-2%2Fs3%2Faws4_request&amp;X-Amz-Date=20220524T081424Z&amp;X-Amz-Expires=86400&amp;X-Amz-Signature=7e13ee4c438b40d41868fed8bcb132aa42329979b13d830ec671df536de96b79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53" y="2798132"/>
            <a:ext cx="6084083" cy="36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ECD: Possible Fix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9782" y="2334126"/>
                <a:ext cx="9512348" cy="3751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𝐷𝐸𝐶𝐷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𝐸𝐶𝐷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𝐸𝐶𝐷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×    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82" y="2334126"/>
                <a:ext cx="9512348" cy="3751155"/>
              </a:xfrm>
              <a:prstGeom prst="rect">
                <a:avLst/>
              </a:prstGeom>
              <a:blipFill rotWithShape="0">
                <a:blip r:embed="rId2"/>
                <a:stretch>
                  <a:fillRect l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5" y="4107974"/>
            <a:ext cx="732924" cy="7104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369" y="5009925"/>
            <a:ext cx="1240004" cy="1075356"/>
          </a:xfrm>
          <a:prstGeom prst="rect">
            <a:avLst/>
          </a:prstGeom>
        </p:spPr>
      </p:pic>
      <p:sp>
        <p:nvSpPr>
          <p:cNvPr id="25" name="Left-Right Arrow 24"/>
          <p:cNvSpPr/>
          <p:nvPr/>
        </p:nvSpPr>
        <p:spPr>
          <a:xfrm>
            <a:off x="8551957" y="4209703"/>
            <a:ext cx="1362064" cy="3021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9331" y="3336814"/>
            <a:ext cx="1131864" cy="771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325" y="4107974"/>
            <a:ext cx="1543877" cy="710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2130" y="4879134"/>
            <a:ext cx="199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Simulatneous</a:t>
            </a:r>
            <a:r>
              <a:rPr lang="en-US" dirty="0" smtClean="0"/>
              <a:t> displacement o the two modes -&gt; Heating effects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Future Work</a:t>
                </a:r>
              </a:p>
              <a:p>
                <a:pPr lvl="1"/>
                <a:r>
                  <a:rPr lang="en-US" dirty="0" smtClean="0"/>
                  <a:t>Parameter End</a:t>
                </a:r>
              </a:p>
              <a:p>
                <a:pPr lvl="2"/>
                <a:r>
                  <a:rPr lang="en-US" dirty="0" smtClean="0"/>
                  <a:t>Multiple state transfer: Same pulses to achieve both 01 -&gt; 10 and 02 -&gt;20</a:t>
                </a:r>
              </a:p>
              <a:p>
                <a:pPr lvl="2"/>
                <a:r>
                  <a:rPr lang="en-US" dirty="0" smtClean="0"/>
                  <a:t>Arbitrary Unitary using DECD</a:t>
                </a:r>
              </a:p>
              <a:p>
                <a:pPr lvl="2"/>
                <a:r>
                  <a:rPr lang="en-US" dirty="0" smtClean="0"/>
                  <a:t>Introducing cross </a:t>
                </a:r>
                <a:r>
                  <a:rPr lang="en-US" dirty="0" err="1" smtClean="0"/>
                  <a:t>kerr</a:t>
                </a:r>
                <a:r>
                  <a:rPr lang="en-US" dirty="0" smtClean="0"/>
                  <a:t> during parameter optimization</a:t>
                </a:r>
              </a:p>
              <a:p>
                <a:pPr lvl="1"/>
                <a:r>
                  <a:rPr lang="en-US" dirty="0" smtClean="0"/>
                  <a:t>Pulse End</a:t>
                </a:r>
              </a:p>
              <a:p>
                <a:pPr lvl="2"/>
                <a:r>
                  <a:rPr lang="en-US" dirty="0" smtClean="0"/>
                  <a:t>Effect of undesired terms on state transfer. 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term in displaced frame.</a:t>
                </a:r>
              </a:p>
              <a:p>
                <a:pPr lvl="2"/>
                <a:r>
                  <a:rPr lang="en-US" dirty="0" smtClean="0"/>
                  <a:t>Addition of bit flip and phase flip noise on the </a:t>
                </a:r>
                <a:r>
                  <a:rPr lang="en-US" dirty="0" err="1" smtClean="0"/>
                  <a:t>ancilla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Experimental Validation</a:t>
                </a:r>
              </a:p>
              <a:p>
                <a:pPr lvl="1"/>
                <a:r>
                  <a:rPr lang="en-US" dirty="0" smtClean="0"/>
                  <a:t>Action on Error Corrected bosonic qubits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z="1600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432194" y="228599"/>
            <a:ext cx="3100012" cy="1958976"/>
            <a:chOff x="6823918" y="228445"/>
            <a:chExt cx="4275264" cy="243919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850656" y="520899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50656" y="1494262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50656" y="2493651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2" idx="2"/>
            </p:cNvCxnSpPr>
            <p:nvPr/>
          </p:nvCxnSpPr>
          <p:spPr>
            <a:xfrm>
              <a:off x="9365635" y="1825624"/>
              <a:ext cx="0" cy="668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9286449" y="2433792"/>
              <a:ext cx="156346" cy="1249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1466" y="228445"/>
              <a:ext cx="1608338" cy="159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846288" y="594457"/>
                  <a:ext cx="15301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DECD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288" y="594457"/>
                  <a:ext cx="153016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44" t="-11538" b="-15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6850166" y="33623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44046" y="129486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3918" y="2298310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8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43"/>
            <a:ext cx="10515600" cy="1325563"/>
          </a:xfrm>
        </p:spPr>
        <p:txBody>
          <a:bodyPr/>
          <a:lstStyle/>
          <a:p>
            <a:r>
              <a:rPr lang="en-US" dirty="0" smtClean="0"/>
              <a:t>Meta Echoes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14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615952" y="596662"/>
            <a:ext cx="4455709" cy="2473575"/>
            <a:chOff x="3083921" y="708223"/>
            <a:chExt cx="4455709" cy="2473575"/>
          </a:xfrm>
        </p:grpSpPr>
        <p:sp>
          <p:nvSpPr>
            <p:cNvPr id="17" name="TextBox 16"/>
            <p:cNvSpPr txBox="1"/>
            <p:nvPr/>
          </p:nvSpPr>
          <p:spPr>
            <a:xfrm>
              <a:off x="3083921" y="1690688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49629" y="2715316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91104" y="708223"/>
              <a:ext cx="3248526" cy="2473575"/>
              <a:chOff x="1985011" y="2412589"/>
              <a:chExt cx="3248526" cy="247357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985011" y="2412589"/>
                <a:ext cx="3248526" cy="2240790"/>
                <a:chOff x="6629400" y="2152976"/>
                <a:chExt cx="4499811" cy="3453021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629400" y="3942348"/>
                  <a:ext cx="449981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629400" y="5482390"/>
                  <a:ext cx="449981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/>
                <p:cNvSpPr/>
                <p:nvPr/>
              </p:nvSpPr>
              <p:spPr>
                <a:xfrm>
                  <a:off x="9036215" y="3251818"/>
                  <a:ext cx="1600199" cy="13595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>
                  <a:stCxn id="9" idx="2"/>
                </p:cNvCxnSpPr>
                <p:nvPr/>
              </p:nvCxnSpPr>
              <p:spPr>
                <a:xfrm>
                  <a:off x="9836315" y="4611386"/>
                  <a:ext cx="0" cy="898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9754600" y="5413491"/>
                  <a:ext cx="216568" cy="19250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9226714" y="3559321"/>
                      <a:ext cx="1272339" cy="6165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ECD(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a14:m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6714" y="3559321"/>
                      <a:ext cx="1272339" cy="616563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333" t="-9231" r="-7333" b="-2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9364076" y="2152976"/>
                      <a:ext cx="1272339" cy="6165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ECD(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a14:m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4076" y="2152976"/>
                      <a:ext cx="1272339" cy="61656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7333" t="-7576" r="-5333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ectangle 18"/>
              <p:cNvSpPr/>
              <p:nvPr/>
            </p:nvSpPr>
            <p:spPr>
              <a:xfrm>
                <a:off x="2437973" y="4154240"/>
                <a:ext cx="962293" cy="731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459854" y="4286868"/>
                    <a:ext cx="918533" cy="42742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9854" y="4286868"/>
                    <a:ext cx="918533" cy="42742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1603779" y="3902397"/>
            <a:ext cx="8802008" cy="2453953"/>
            <a:chOff x="990169" y="3921163"/>
            <a:chExt cx="8802008" cy="2453953"/>
          </a:xfrm>
        </p:grpSpPr>
        <p:grpSp>
          <p:nvGrpSpPr>
            <p:cNvPr id="54" name="Group 53"/>
            <p:cNvGrpSpPr/>
            <p:nvPr/>
          </p:nvGrpSpPr>
          <p:grpSpPr>
            <a:xfrm>
              <a:off x="2131197" y="3921163"/>
              <a:ext cx="7660980" cy="2453953"/>
              <a:chOff x="2131197" y="3921163"/>
              <a:chExt cx="7660980" cy="245395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131197" y="3921163"/>
                <a:ext cx="7660980" cy="2453953"/>
                <a:chOff x="2238735" y="3812137"/>
                <a:chExt cx="7660980" cy="245395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238735" y="3812137"/>
                  <a:ext cx="4895200" cy="2453953"/>
                  <a:chOff x="1985011" y="2412589"/>
                  <a:chExt cx="4895200" cy="2453953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985011" y="2412589"/>
                    <a:ext cx="4895200" cy="2240790"/>
                    <a:chOff x="6629400" y="2152976"/>
                    <a:chExt cx="6780759" cy="3453021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6629400" y="3942348"/>
                      <a:ext cx="678075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6629400" y="5482390"/>
                      <a:ext cx="550842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036215" y="3251818"/>
                      <a:ext cx="1600199" cy="135956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/>
                    <p:cNvCxnSpPr>
                      <a:stCxn id="28" idx="2"/>
                    </p:cNvCxnSpPr>
                    <p:nvPr/>
                  </p:nvCxnSpPr>
                  <p:spPr>
                    <a:xfrm>
                      <a:off x="9836315" y="4611386"/>
                      <a:ext cx="0" cy="8983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9754600" y="5413491"/>
                      <a:ext cx="216568" cy="19250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036215" y="3559321"/>
                          <a:ext cx="1654116" cy="6165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ECD(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36215" y="3559321"/>
                          <a:ext cx="1654116" cy="616563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5102" t="-9091" r="-5102" b="-2575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9364076" y="2152976"/>
                          <a:ext cx="1272339" cy="6165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ECD(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64076" y="2152976"/>
                          <a:ext cx="1272339" cy="616563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7333" t="-7576" r="-5333" b="-2575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4" name="Rectangle 23"/>
                  <p:cNvSpPr/>
                  <p:nvPr/>
                </p:nvSpPr>
                <p:spPr>
                  <a:xfrm>
                    <a:off x="2590457" y="4134618"/>
                    <a:ext cx="962293" cy="7319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2436839" y="4286868"/>
                        <a:ext cx="1274668" cy="4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36839" y="4286868"/>
                        <a:ext cx="1274668" cy="42742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10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651189" y="3812137"/>
                  <a:ext cx="3248526" cy="2435187"/>
                  <a:chOff x="1985011" y="2412589"/>
                  <a:chExt cx="3248526" cy="243518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985011" y="2412589"/>
                    <a:ext cx="3248526" cy="2240790"/>
                    <a:chOff x="6629400" y="2152976"/>
                    <a:chExt cx="4499811" cy="3453021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629400" y="3942348"/>
                      <a:ext cx="449981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6629400" y="5482390"/>
                      <a:ext cx="449981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9036215" y="3251818"/>
                      <a:ext cx="1600199" cy="135956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9" idx="2"/>
                    </p:cNvCxnSpPr>
                    <p:nvPr/>
                  </p:nvCxnSpPr>
                  <p:spPr>
                    <a:xfrm>
                      <a:off x="9836315" y="4611386"/>
                      <a:ext cx="0" cy="8983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9754600" y="5413491"/>
                      <a:ext cx="216568" cy="19250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9364076" y="2152976"/>
                          <a:ext cx="1272339" cy="61656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ECD(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64076" y="2152976"/>
                          <a:ext cx="1272339" cy="616563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7333" t="-7576" r="-5333" b="-2575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442858" y="4115852"/>
                    <a:ext cx="962293" cy="73192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280910" y="4856147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910" y="4856147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9231" r="-5102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898603" y="5793821"/>
                    <a:ext cx="1274668" cy="427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603" y="5793821"/>
                    <a:ext cx="1274668" cy="42742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/>
            <p:cNvSpPr txBox="1"/>
            <p:nvPr/>
          </p:nvSpPr>
          <p:spPr>
            <a:xfrm>
              <a:off x="990169" y="4842020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55877" y="5866648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56" name="Down Arrow 55"/>
          <p:cNvSpPr/>
          <p:nvPr/>
        </p:nvSpPr>
        <p:spPr>
          <a:xfrm>
            <a:off x="6112042" y="3465095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1" y="232778"/>
            <a:ext cx="10515600" cy="1325563"/>
          </a:xfrm>
        </p:spPr>
        <p:txBody>
          <a:bodyPr/>
          <a:lstStyle/>
          <a:p>
            <a:r>
              <a:rPr lang="en-US" dirty="0" smtClean="0"/>
              <a:t>Why Conditional Displacements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106" y="1781676"/>
                <a:ext cx="51535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SNAP </a:t>
                </a:r>
                <a:r>
                  <a:rPr lang="en-US" dirty="0" smtClean="0"/>
                  <a:t>Gates take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is dispersive coupling strength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Reducing Gate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Reducing lifetime of </a:t>
                </a:r>
                <a:r>
                  <a:rPr lang="en-US" dirty="0" smtClean="0"/>
                  <a:t>cavity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Keep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constant physically; 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far from </a:t>
                </a:r>
                <a:r>
                  <a:rPr lang="en-US" dirty="0" smtClean="0"/>
                  <a:t>origin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 Effective Gate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06" y="1781676"/>
                <a:ext cx="5153526" cy="4351338"/>
              </a:xfrm>
              <a:blipFill rotWithShape="0">
                <a:blip r:embed="rId2"/>
                <a:stretch>
                  <a:fillRect t="-1541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Conditional Displacements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5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Point: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ECD: Two Optimization Tasks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Finding Angles: </a:t>
            </a:r>
            <a:r>
              <a:rPr lang="en-US" b="0" dirty="0" smtClean="0"/>
              <a:t>Displacements and Qubit Rotations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1044" y="3431820"/>
            <a:ext cx="5646531" cy="164485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 Finding Pulses: </a:t>
            </a:r>
            <a:r>
              <a:rPr lang="en-US" b="0" dirty="0" smtClean="0"/>
              <a:t>Corresponding to the angles from (1.)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03435" y="5257800"/>
                <a:ext cx="418383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435" y="5257800"/>
                <a:ext cx="4183838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575" y="3208153"/>
            <a:ext cx="5806741" cy="26719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16" y="139240"/>
            <a:ext cx="10515600" cy="1325563"/>
          </a:xfrm>
        </p:spPr>
        <p:txBody>
          <a:bodyPr/>
          <a:lstStyle/>
          <a:p>
            <a:r>
              <a:rPr lang="en-US" dirty="0" smtClean="0"/>
              <a:t>Upshots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42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Aim: Generalize ECD idea to two modes coupled to an </a:t>
            </a:r>
            <a:r>
              <a:rPr lang="en-US" dirty="0" err="1" smtClean="0"/>
              <a:t>ancilla</a:t>
            </a:r>
            <a:r>
              <a:rPr lang="en-US" dirty="0"/>
              <a:t> </a:t>
            </a:r>
            <a:r>
              <a:rPr lang="en-US" dirty="0" smtClean="0"/>
              <a:t>qubit</a:t>
            </a:r>
          </a:p>
          <a:p>
            <a:r>
              <a:rPr lang="en-US" dirty="0" smtClean="0"/>
              <a:t>Progress: </a:t>
            </a:r>
          </a:p>
          <a:p>
            <a:pPr lvl="1"/>
            <a:r>
              <a:rPr lang="en-US" dirty="0" err="1" smtClean="0"/>
              <a:t>Qutip</a:t>
            </a:r>
            <a:r>
              <a:rPr lang="en-US" dirty="0" smtClean="0"/>
              <a:t> Simulations of Single Mode ECD</a:t>
            </a:r>
          </a:p>
          <a:p>
            <a:pPr lvl="1"/>
            <a:r>
              <a:rPr lang="en-US" dirty="0" smtClean="0"/>
              <a:t>Created Parameter Optimizer to find angles for DECD</a:t>
            </a:r>
          </a:p>
          <a:p>
            <a:r>
              <a:rPr lang="en-US" dirty="0" smtClean="0"/>
              <a:t>Current Problem:</a:t>
            </a:r>
          </a:p>
          <a:p>
            <a:pPr lvl="1"/>
            <a:r>
              <a:rPr lang="en-US" dirty="0" smtClean="0"/>
              <a:t>Mismatch in fidelities reported by parameter optimizer and </a:t>
            </a:r>
            <a:r>
              <a:rPr lang="en-US" dirty="0" err="1" smtClean="0"/>
              <a:t>Qutip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7740359" y="3882189"/>
            <a:ext cx="3248526" cy="2446421"/>
            <a:chOff x="6629400" y="1812758"/>
            <a:chExt cx="4499811" cy="376989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629400" y="2442411"/>
              <a:ext cx="44998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29400" y="3942348"/>
              <a:ext cx="44998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629400" y="5482390"/>
              <a:ext cx="44998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990347" y="3224463"/>
              <a:ext cx="1600200" cy="1359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91862" y="1812758"/>
              <a:ext cx="1600200" cy="1359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9" idx="2"/>
            </p:cNvCxnSpPr>
            <p:nvPr/>
          </p:nvCxnSpPr>
          <p:spPr>
            <a:xfrm>
              <a:off x="7790447" y="4584032"/>
              <a:ext cx="0" cy="898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891962" y="3172327"/>
              <a:ext cx="0" cy="2310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64116" y="5390148"/>
              <a:ext cx="216568" cy="192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783678" y="5390148"/>
              <a:ext cx="216568" cy="1925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154277" y="3611634"/>
                  <a:ext cx="1272339" cy="616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ECD(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277" y="3611634"/>
                  <a:ext cx="1272339" cy="6165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285" t="-7576" r="-662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364076" y="2152976"/>
                  <a:ext cx="1272339" cy="616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ECD(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076" y="2152976"/>
                  <a:ext cx="1272339" cy="6165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33" t="-7576" r="-533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Down Arrow 28"/>
          <p:cNvSpPr/>
          <p:nvPr/>
        </p:nvSpPr>
        <p:spPr>
          <a:xfrm>
            <a:off x="9248810" y="2891802"/>
            <a:ext cx="231623" cy="5654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765590" y="253705"/>
            <a:ext cx="4275264" cy="2439197"/>
            <a:chOff x="6823918" y="228445"/>
            <a:chExt cx="4275264" cy="243919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850656" y="520899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850656" y="1494262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850656" y="2493651"/>
              <a:ext cx="3248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6" idx="2"/>
            </p:cNvCxnSpPr>
            <p:nvPr/>
          </p:nvCxnSpPr>
          <p:spPr>
            <a:xfrm>
              <a:off x="9365635" y="1825624"/>
              <a:ext cx="0" cy="668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9286449" y="2433792"/>
              <a:ext cx="156346" cy="1249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61466" y="228445"/>
              <a:ext cx="1608338" cy="159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bg1"/>
                      </a:solidFill>
                    </a:rPr>
                    <a:t>DECD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000" dirty="0" smtClean="0">
                      <a:solidFill>
                        <a:schemeClr val="bg1"/>
                      </a:solidFill>
                    </a:rPr>
                    <a:t>)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9640" y="802021"/>
                  <a:ext cx="153016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2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6850166" y="33623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4046" y="129486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Mode 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3918" y="2298310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771710" y="4116802"/>
            <a:ext cx="10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65590" y="5075436"/>
            <a:ext cx="10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45462" y="6078879"/>
            <a:ext cx="10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ECD: </a:t>
            </a:r>
            <a:r>
              <a:rPr lang="en-US" dirty="0" err="1" smtClean="0"/>
              <a:t>Qutip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16" y="2832542"/>
            <a:ext cx="6031584" cy="385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962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Aim: Verifying the action of pulses given by Alec’s ECD repo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4902"/>
            <a:ext cx="5761103" cy="41748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ECD: Undesired Terms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39801" y="1968992"/>
            <a:ext cx="5157787" cy="823912"/>
          </a:xfrm>
        </p:spPr>
        <p:txBody>
          <a:bodyPr/>
          <a:lstStyle/>
          <a:p>
            <a:r>
              <a:rPr lang="en-US" dirty="0" smtClean="0"/>
              <a:t>Single Mode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9418" y="3073668"/>
            <a:ext cx="6292747" cy="98673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39788" y="4527812"/>
            <a:ext cx="5183188" cy="823912"/>
          </a:xfrm>
        </p:spPr>
        <p:txBody>
          <a:bodyPr/>
          <a:lstStyle/>
          <a:p>
            <a:r>
              <a:rPr lang="en-US" dirty="0" smtClean="0"/>
              <a:t>Two Mode (Spectator Mode)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2998" y="3276229"/>
            <a:ext cx="336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Hamiltonian in Displaced Frame: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7775892" y="2852390"/>
            <a:ext cx="344257" cy="2416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9344" y="4164183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Dominant, Desired Term </a:t>
            </a:r>
          </a:p>
          <a:p>
            <a:pPr algn="ctr"/>
            <a:r>
              <a:rPr lang="en-US" dirty="0" smtClean="0"/>
              <a:t>Generator of Condition Displacement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85543" y="2774578"/>
            <a:ext cx="547603" cy="40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56030" y="2774578"/>
            <a:ext cx="743537" cy="45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40011" y="2362622"/>
            <a:ext cx="22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Undesired Terms to be ‘echoed’ out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9788" y="5722840"/>
                <a:ext cx="19059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722840"/>
                <a:ext cx="190591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289426" y="5907506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655792" y="5630507"/>
                <a:ext cx="3955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92" y="5630507"/>
                <a:ext cx="395531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752393" y="5445841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030" y="86821"/>
            <a:ext cx="2635907" cy="121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949778" y="1294243"/>
                <a:ext cx="12485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→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→  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78" y="1294243"/>
                <a:ext cx="124854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2439" r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8495504" y="2000141"/>
            <a:ext cx="696619" cy="3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 Spectator Mode: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11⟩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897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Upshot: ECD Gates are robust against spectator modes as long as mode-mode coupling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KHz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89764"/>
              </a:xfrm>
              <a:blipFill rotWithShape="0">
                <a:blip r:embed="rId3"/>
                <a:stretch>
                  <a:fillRect l="-1217" t="-9816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44b4353f-0508-4343-8073-78cb2d3f7194/Untitled.png?X-Amz-Algorithm=AWS4-HMAC-SHA256&amp;X-Amz-Content-Sha256=UNSIGNED-PAYLOAD&amp;X-Amz-Credential=AKIAT73L2G45EIPT3X45%2F20220524%2Fus-west-2%2Fs3%2Faws4_request&amp;X-Amz-Date=20220524T080205Z&amp;X-Amz-Expires=86400&amp;X-Amz-Signature=66791020508aba99e9f959c2bd35e109dc0229d61bb72e50351ca664fe7bdd8b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53" y="2913148"/>
            <a:ext cx="5780247" cy="39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.us-west-2.amazonaws.com/secure.notion-static.com/eb535370-096f-4dc8-b1e9-25e7342a7dee/Untitled.png?X-Amz-Algorithm=AWS4-HMAC-SHA256&amp;X-Amz-Content-Sha256=UNSIGNED-PAYLOAD&amp;X-Amz-Credential=AKIAT73L2G45EIPT3X45%2F20220524%2Fus-west-2%2Fs3%2Faws4_request&amp;X-Amz-Date=20220524T080722Z&amp;X-Amz-Expires=86400&amp;X-Amz-Signature=88b9a79cb4adc38133cc32ab48e8a922c4bb3180465a7b813b5df01f50c23b8c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" y="2714842"/>
            <a:ext cx="5499099" cy="41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ECD : Universality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4306" cy="50323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Single Mode</a:t>
                </a:r>
              </a:p>
              <a:p>
                <a:pPr lvl="1"/>
                <a:r>
                  <a:rPr lang="en-US" dirty="0" smtClean="0"/>
                  <a:t>Universality : Ability to perform arbitrary unitary transformations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Possible using generators of ECD(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Two </a:t>
                </a:r>
                <a:r>
                  <a:rPr lang="en-US" dirty="0"/>
                  <a:t>Mode</a:t>
                </a:r>
              </a:p>
              <a:p>
                <a:pPr lvl="1"/>
                <a:r>
                  <a:rPr lang="en-US" dirty="0"/>
                  <a:t>Universality : Ability to perform arbitrary unitary transformations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using generators of ECD(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), ECD(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Key Relation: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Upshot</a:t>
                </a:r>
                <a:r>
                  <a:rPr lang="en-US" dirty="0" smtClean="0"/>
                  <a:t> : Even though no direct gate acting between modes (like CNOT, SWAP), universal control of both modes possible through their coupling to the shared </a:t>
                </a:r>
                <a:r>
                  <a:rPr lang="en-US" dirty="0" err="1" smtClean="0"/>
                  <a:t>ancilla</a:t>
                </a:r>
                <a:r>
                  <a:rPr lang="en-US" dirty="0" smtClean="0"/>
                  <a:t> qubit.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4306" cy="5032375"/>
              </a:xfrm>
              <a:blipFill rotWithShape="0">
                <a:blip r:embed="rId2"/>
                <a:stretch>
                  <a:fillRect l="-904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25263" y="192505"/>
                <a:ext cx="2273969" cy="179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Key</a:t>
                </a:r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63" y="192505"/>
                <a:ext cx="2273969" cy="1790875"/>
              </a:xfrm>
              <a:prstGeom prst="rect">
                <a:avLst/>
              </a:prstGeom>
              <a:blipFill rotWithShape="0">
                <a:blip r:embed="rId3"/>
                <a:stretch>
                  <a:fillRect l="-2413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BDEB-9BEA-4711-9105-73B425227C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399</Words>
  <Application>Microsoft Office PowerPoint</Application>
  <PresentationFormat>Widescreen</PresentationFormat>
  <Paragraphs>125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Multimode Conditional Gates</vt:lpstr>
      <vt:lpstr>Why Conditional Displacements</vt:lpstr>
      <vt:lpstr>Achieving Conditional Displacements</vt:lpstr>
      <vt:lpstr>ECD: Two Optimization Tasks</vt:lpstr>
      <vt:lpstr>Upshots</vt:lpstr>
      <vt:lpstr>ECD: Qutip Simulations</vt:lpstr>
      <vt:lpstr>ECD: Undesired Terms</vt:lpstr>
      <vt:lpstr>ECD Spectator Mode:   |g01⟩→|g11⟩</vt:lpstr>
      <vt:lpstr>Double ECD : Universality</vt:lpstr>
      <vt:lpstr>Double ECD: Param Optimization</vt:lpstr>
      <vt:lpstr>Double ECD: Resultant Qutip Simulation</vt:lpstr>
      <vt:lpstr>Double ECD: Possible Fix</vt:lpstr>
      <vt:lpstr>Up next</vt:lpstr>
      <vt:lpstr>Meta Echoes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Mode Echoed Conditional Gates (“Double ECD”)</dc:title>
  <dc:creator>Eesh Gupta</dc:creator>
  <cp:lastModifiedBy>Eesh Gupta</cp:lastModifiedBy>
  <cp:revision>30</cp:revision>
  <dcterms:created xsi:type="dcterms:W3CDTF">2022-05-23T17:28:31Z</dcterms:created>
  <dcterms:modified xsi:type="dcterms:W3CDTF">2022-08-05T10:19:09Z</dcterms:modified>
</cp:coreProperties>
</file>