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58" r:id="rId9"/>
    <p:sldId id="259" r:id="rId10"/>
    <p:sldId id="261" r:id="rId11"/>
    <p:sldId id="262" r:id="rId12"/>
    <p:sldId id="265" r:id="rId13"/>
    <p:sldId id="267" r:id="rId14"/>
    <p:sldId id="263" r:id="rId15"/>
    <p:sldId id="266" r:id="rId16"/>
    <p:sldId id="268" r:id="rId17"/>
    <p:sldId id="276" r:id="rId18"/>
    <p:sldId id="278" r:id="rId19"/>
    <p:sldId id="270" r:id="rId20"/>
    <p:sldId id="26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0FF2-EB90-42DA-9729-A8D0DAD2854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7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81.png"/><Relationship Id="rId5" Type="http://schemas.openxmlformats.org/officeDocument/2006/relationships/image" Target="../media/image43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23.png"/><Relationship Id="rId7" Type="http://schemas.openxmlformats.org/officeDocument/2006/relationships/image" Target="../media/image161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0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191.png"/><Relationship Id="rId4" Type="http://schemas.openxmlformats.org/officeDocument/2006/relationships/image" Target="../media/image38.png"/><Relationship Id="rId9" Type="http://schemas.openxmlformats.org/officeDocument/2006/relationships/image" Target="../media/image181.png"/><Relationship Id="rId1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2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4.png"/><Relationship Id="rId17" Type="http://schemas.openxmlformats.org/officeDocument/2006/relationships/image" Target="../media/image44.png"/><Relationship Id="rId2" Type="http://schemas.openxmlformats.org/officeDocument/2006/relationships/image" Target="../media/image3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35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Multimode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Optimal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ECD and Sideband Drives, by themselves, do not offer universal control of both oscillator and qubit </a:t>
            </a:r>
          </a:p>
          <a:p>
            <a:r>
              <a:rPr lang="en-US" dirty="0" smtClean="0"/>
              <a:t>Sol: Interleave parameterized qubit rotations between CD</a:t>
            </a:r>
          </a:p>
          <a:p>
            <a:r>
              <a:rPr lang="en-US" dirty="0" smtClean="0"/>
              <a:t>Gate times are dependent on # of layers to realize high fidelity gates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05" y="4349668"/>
            <a:ext cx="5646531" cy="1644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3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Finding Pulses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Task: find wait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and scale intermediate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  <a:blipFill rotWithShape="0">
                <a:blip r:embed="rId2"/>
                <a:stretch>
                  <a:fillRect l="-121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7602319" y="3367524"/>
            <a:ext cx="4589681" cy="3207668"/>
            <a:chOff x="7602319" y="3367524"/>
            <a:chExt cx="4589681" cy="3207668"/>
          </a:xfrm>
        </p:grpSpPr>
        <p:grpSp>
          <p:nvGrpSpPr>
            <p:cNvPr id="21" name="Group 20"/>
            <p:cNvGrpSpPr/>
            <p:nvPr/>
          </p:nvGrpSpPr>
          <p:grpSpPr>
            <a:xfrm>
              <a:off x="7602319" y="3367524"/>
              <a:ext cx="4589681" cy="1745897"/>
              <a:chOff x="7571049" y="4053324"/>
              <a:chExt cx="4302234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4302234" cy="1451643"/>
                <a:chOff x="7342449" y="2994545"/>
                <a:chExt cx="4302234" cy="145164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319769" y="3509587"/>
            <a:ext cx="4060045" cy="3207668"/>
            <a:chOff x="1319769" y="3509587"/>
            <a:chExt cx="4060045" cy="3207668"/>
          </a:xfrm>
        </p:grpSpPr>
        <p:grpSp>
          <p:nvGrpSpPr>
            <p:cNvPr id="44" name="Group 43"/>
            <p:cNvGrpSpPr/>
            <p:nvPr/>
          </p:nvGrpSpPr>
          <p:grpSpPr>
            <a:xfrm>
              <a:off x="1319769" y="3509587"/>
              <a:ext cx="4060045" cy="3207668"/>
              <a:chOff x="7602318" y="3367524"/>
              <a:chExt cx="4060045" cy="320766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602318" y="3367524"/>
                <a:ext cx="4060045" cy="1745897"/>
                <a:chOff x="7571049" y="4053324"/>
                <a:chExt cx="3805769" cy="145164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8055713" y="4053324"/>
                  <a:ext cx="3321105" cy="1451643"/>
                  <a:chOff x="7827113" y="2994545"/>
                  <a:chExt cx="3321105" cy="1451643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7827113" y="2994545"/>
                    <a:ext cx="0" cy="145164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8113294" y="5745014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929188" y="6296308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097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>
                <a:off x="8429350" y="3748650"/>
                <a:ext cx="0" cy="5922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245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 flipH="1">
                <a:off x="8373878" y="4706252"/>
                <a:ext cx="5354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Freeform 61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735409" y="581765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7500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6000" r="-2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2422865" y="2859794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ECD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36412" y="2818390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Sideband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790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5025858" cy="50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s3.us-west-2.amazonaws.com/secure.notion-static.com/233690ca-0b7d-4c0b-a865-a7804b96e613/Untitled.png?X-Amz-Algorithm=AWS4-HMAC-SHA256&amp;X-Amz-Content-Sha256=UNSIGNED-PAYLOAD&amp;X-Amz-Credential=AKIAT73L2G45EIPT3X45%2F20220524%2Fus-west-2%2Fs3%2Faws4_request&amp;X-Amz-Date=20220524T075041Z&amp;X-Amz-Expires=86400&amp;X-Amz-Signature=2b3624dda84b8cf4164af573a3f264f2ddb6e6c4020f0f7d4ea01a10ca80081a&amp;X-Amz-SignedHeaders=host&amp;response-content-disposition=filename%20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6" y="1931718"/>
            <a:ext cx="7414414" cy="47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590681"/>
            <a:ext cx="4728411" cy="34264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58" y="4622511"/>
            <a:ext cx="9985661" cy="4351338"/>
          </a:xfrm>
        </p:spPr>
        <p:txBody>
          <a:bodyPr/>
          <a:lstStyle/>
          <a:p>
            <a:r>
              <a:rPr lang="en-US" dirty="0" smtClean="0"/>
              <a:t>Generalizing ECD gate to 2 modes</a:t>
            </a:r>
          </a:p>
          <a:p>
            <a:r>
              <a:rPr lang="en-US" dirty="0" smtClean="0"/>
              <a:t>Displacements on the two modes are not simultaneous (to avoid heating  as observed in [*])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6122" t="-12500" b="-14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1411459" y="6291372"/>
            <a:ext cx="93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Alec </a:t>
            </a:r>
            <a:r>
              <a:rPr lang="en-US" dirty="0" err="1"/>
              <a:t>Eickbusch</a:t>
            </a:r>
            <a:r>
              <a:rPr lang="en-US" dirty="0"/>
              <a:t>, </a:t>
            </a:r>
            <a:r>
              <a:rPr lang="en-US" dirty="0" err="1"/>
              <a:t>Zhenghao</a:t>
            </a:r>
            <a:r>
              <a:rPr lang="en-US" dirty="0"/>
              <a:t> Ding, </a:t>
            </a:r>
            <a:r>
              <a:rPr lang="en-US" dirty="0" smtClean="0"/>
              <a:t>…, Michel </a:t>
            </a:r>
            <a:r>
              <a:rPr lang="en-US" dirty="0" err="1" smtClean="0"/>
              <a:t>Devoret</a:t>
            </a:r>
            <a:r>
              <a:rPr lang="en-US" dirty="0" smtClean="0"/>
              <a:t>. </a:t>
            </a:r>
            <a:r>
              <a:rPr lang="en-US" dirty="0"/>
              <a:t>W34. </a:t>
            </a:r>
            <a:r>
              <a:rPr lang="en-US" dirty="0" smtClean="0"/>
              <a:t>00005. APS March Meeting (2022).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Mode ECD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us-west-2.amazonaws.com/secure.notion-static.com/54d46f88-df19-4f51-93f6-4e1ce9a9f3bc/Untitled.png?X-Amz-Algorithm=AWS4-HMAC-SHA256&amp;X-Amz-Content-Sha256=UNSIGNED-PAYLOAD&amp;X-Amz-Credential=AKIAT73L2G45EIPT3X45%2F20220811%2Fus-west-2%2Fs3%2Faws4_request&amp;X-Amz-Date=20220811T085712Z&amp;X-Amz-Expires=86400&amp;X-Amz-Signature=47e3e06588cb79dc8cc071a67d1c5ea9e328965684cd06d9676f4c71aa9779f3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80" y="1517817"/>
            <a:ext cx="8024449" cy="5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70966" y="1517817"/>
            <a:ext cx="347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0.995308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8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Two Mode 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s3.us-west-2.amazonaws.com/secure.notion-static.com/ea62f904-f7b2-4666-acdf-44bbb38818dc/Untitled.png?X-Amz-Algorithm=AWS4-HMAC-SHA256&amp;X-Amz-Content-Sha256=UNSIGNED-PAYLOAD&amp;X-Amz-Credential=AKIAT73L2G45EIPT3X45%2F20220811%2Fus-west-2%2Fs3%2Faws4_request&amp;X-Amz-Date=20220811T085848Z&amp;X-Amz-Expires=86400&amp;X-Amz-Signature=61d9b3279ed6e746e56256e241de0f4a8c6081eda3456c85bf7611ed1fabf1b5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1423371"/>
            <a:ext cx="8069831" cy="53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01567" y="2748934"/>
            <a:ext cx="370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Batch Optimizer Fidelity: </a:t>
            </a:r>
            <a:r>
              <a:rPr lang="en-US" dirty="0" smtClean="0"/>
              <a:t>0.92192787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 : </a:t>
            </a:r>
            <a:r>
              <a:rPr lang="en-US" sz="2800" dirty="0" smtClean="0"/>
              <a:t>Unwanted Cross Kerr Terms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864" y="3162073"/>
            <a:ext cx="3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Terms of form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23485" y="3218698"/>
            <a:ext cx="37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avoid 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should not be  </a:t>
                </a:r>
                <a:r>
                  <a:rPr lang="en-US" sz="2000" dirty="0"/>
                  <a:t>simultaneously nonzero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Echoed out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flips 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242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10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kHz</a:t>
                </a:r>
              </a:p>
              <a:p>
                <a:pPr algn="ctr"/>
                <a:r>
                  <a:rPr lang="en-US" sz="200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≈0.33 </m:t>
                    </m:r>
                  </m:oMath>
                </a14:m>
                <a:r>
                  <a:rPr lang="en-US" sz="2000" dirty="0" smtClean="0"/>
                  <a:t>Hz … good!</a:t>
                </a:r>
              </a:p>
              <a:p>
                <a:pPr algn="ctr"/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 smtClean="0"/>
                  <a:t> 300 MHz for </a:t>
                </a:r>
                <a:r>
                  <a:rPr lang="en-US" sz="1600" dirty="0" err="1" smtClean="0"/>
                  <a:t>transmons</a:t>
                </a:r>
                <a:r>
                  <a:rPr lang="en-US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blipFill rotWithShape="0">
                <a:blip r:embed="rId9"/>
                <a:stretch>
                  <a:fillRect l="-1224" t="-3468" r="-1102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/>
              <a:t>ECD : </a:t>
            </a:r>
            <a:r>
              <a:rPr lang="en-US" sz="2800" dirty="0" err="1" smtClean="0"/>
              <a:t>QuTip</a:t>
            </a:r>
            <a:r>
              <a:rPr lang="en-US" sz="2800" dirty="0" smtClean="0"/>
              <a:t> Noise Simulations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4" y="1690688"/>
            <a:ext cx="8137358" cy="4882415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 rot="5400000">
            <a:off x="5029200" y="4415594"/>
            <a:ext cx="132348" cy="1624262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16178" y="4709123"/>
            <a:ext cx="2085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Qutip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– Batch Optimizer Inconsistency; Likely due to reduced Hilbert Space of the cavity modes (n = 15 levels in each)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97588" y="5161551"/>
            <a:ext cx="3587835" cy="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 : </a:t>
            </a:r>
            <a:r>
              <a:rPr lang="en-US" sz="2800" dirty="0" err="1"/>
              <a:t>QuTip</a:t>
            </a:r>
            <a:r>
              <a:rPr lang="en-US" sz="2800" dirty="0"/>
              <a:t> Noise Simulations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1690688"/>
            <a:ext cx="7800475" cy="46802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18095" y="4451684"/>
            <a:ext cx="301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Ancilla</a:t>
            </a:r>
            <a:r>
              <a:rPr lang="en-US" dirty="0" smtClean="0"/>
              <a:t> with better coherence times such as flux protected qubits may improve gate fidelities.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Echoes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Terms of form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not completely echoed out by a single pi pulse since measurement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does not always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So insert more pi pulses (qubit echoes) in the ECD pulse sequence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  <a:blipFill rotWithShape="0">
                <a:blip r:embed="rId2"/>
                <a:stretch>
                  <a:fillRect l="-2897" t="-2381" r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69438" y="420494"/>
            <a:ext cx="2908172" cy="2328766"/>
            <a:chOff x="4631457" y="708223"/>
            <a:chExt cx="2908172" cy="2328766"/>
          </a:xfrm>
        </p:grpSpPr>
        <p:sp>
          <p:nvSpPr>
            <p:cNvPr id="5" name="TextBox 4"/>
            <p:cNvSpPr txBox="1"/>
            <p:nvPr/>
          </p:nvSpPr>
          <p:spPr>
            <a:xfrm>
              <a:off x="4631457" y="165162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376" y="266765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682571" y="708223"/>
              <a:ext cx="1857058" cy="2240790"/>
              <a:chOff x="8556841" y="2152976"/>
              <a:chExt cx="2572370" cy="345302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56841" y="3850910"/>
                <a:ext cx="257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731428" y="5482390"/>
                <a:ext cx="239778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9036215" y="3251818"/>
                <a:ext cx="1600199" cy="135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3" idx="2"/>
              </p:cNvCxnSpPr>
              <p:nvPr/>
            </p:nvCxnSpPr>
            <p:spPr>
              <a:xfrm>
                <a:off x="9836315" y="4611386"/>
                <a:ext cx="0" cy="898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9754600" y="5413491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333" t="-9231" r="-7333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333" t="-7576" r="-533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5273628" y="4001294"/>
            <a:ext cx="7252908" cy="2414087"/>
            <a:chOff x="2183507" y="3921163"/>
            <a:chExt cx="7252908" cy="2414087"/>
          </a:xfrm>
        </p:grpSpPr>
        <p:grpSp>
          <p:nvGrpSpPr>
            <p:cNvPr id="19" name="Group 18"/>
            <p:cNvGrpSpPr/>
            <p:nvPr/>
          </p:nvGrpSpPr>
          <p:grpSpPr>
            <a:xfrm>
              <a:off x="3286615" y="3921163"/>
              <a:ext cx="6149800" cy="2414087"/>
              <a:chOff x="3286615" y="3921163"/>
              <a:chExt cx="6149800" cy="241408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86615" y="3921163"/>
                <a:ext cx="6149800" cy="2414087"/>
                <a:chOff x="3394153" y="3812137"/>
                <a:chExt cx="6149800" cy="2414087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394153" y="3812137"/>
                  <a:ext cx="3739782" cy="2240790"/>
                  <a:chOff x="8229868" y="2152976"/>
                  <a:chExt cx="5180291" cy="3453021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8229868" y="3942348"/>
                    <a:ext cx="5180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396529" y="5482390"/>
                    <a:ext cx="3741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 40"/>
                  <p:cNvSpPr/>
                  <p:nvPr/>
                </p:nvSpPr>
                <p:spPr>
                  <a:xfrm>
                    <a:off x="9036215" y="3251818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/>
                  <p:cNvCxnSpPr>
                    <a:stCxn id="41" idx="2"/>
                  </p:cNvCxnSpPr>
                  <p:nvPr/>
                </p:nvCxnSpPr>
                <p:spPr>
                  <a:xfrm>
                    <a:off x="9836315" y="4611386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9754600" y="5413491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102" t="-9091" r="-5102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651189" y="3812137"/>
                  <a:ext cx="2892764" cy="2247763"/>
                  <a:chOff x="6629400" y="2152976"/>
                  <a:chExt cx="4007015" cy="3463766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629400" y="3942348"/>
                    <a:ext cx="303808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629400" y="5482390"/>
                    <a:ext cx="3038086" cy="232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7260244" y="3262563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32" idx="2"/>
                  </p:cNvCxnSpPr>
                  <p:nvPr/>
                </p:nvCxnSpPr>
                <p:spPr>
                  <a:xfrm>
                    <a:off x="8060344" y="4622131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7978629" y="5424236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102" t="-7576" r="-5102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19"/>
            <p:cNvSpPr txBox="1"/>
            <p:nvPr/>
          </p:nvSpPr>
          <p:spPr>
            <a:xfrm>
              <a:off x="2183507" y="490704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7597" y="585236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8797214" y="3531461"/>
            <a:ext cx="335356" cy="63735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3200" dirty="0" smtClean="0"/>
                  <a:t>SNAP Gates take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 smtClean="0"/>
                  <a:t> MHz </a:t>
                </a:r>
                <a:r>
                  <a:rPr lang="en-US" sz="3200" dirty="0"/>
                  <a:t>is dispersive coupling strength.</a:t>
                </a:r>
              </a:p>
              <a:p>
                <a:pPr lvl="1"/>
                <a:r>
                  <a:rPr lang="en-US" sz="3200" dirty="0"/>
                  <a:t>Reducing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Increasing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Reducing lifetime of cavity</a:t>
                </a:r>
              </a:p>
              <a:p>
                <a:pPr lvl="1"/>
                <a:r>
                  <a:rPr lang="en-US" sz="3200" dirty="0"/>
                  <a:t>ECD Idea: Keep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3200" dirty="0" smtClean="0"/>
                  <a:t> kHz small; </a:t>
                </a:r>
                <a:r>
                  <a:rPr lang="en-US" sz="3200" dirty="0"/>
                  <a:t>But enhance it by displacing cavity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 far from origin</a:t>
                </a:r>
              </a:p>
              <a:p>
                <a:pPr lvl="1"/>
                <a:r>
                  <a:rPr lang="en-US" sz="3200" dirty="0"/>
                  <a:t> Effective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Sideband Drives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b="0" dirty="0" smtClean="0"/>
                  <a:t>Changing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2847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12241" y="1921677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Grape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5872" y="2668059"/>
            <a:ext cx="3715583" cy="2291949"/>
            <a:chOff x="7602319" y="3367524"/>
            <a:chExt cx="4191748" cy="3207668"/>
          </a:xfrm>
        </p:grpSpPr>
        <p:grpSp>
          <p:nvGrpSpPr>
            <p:cNvPr id="9" name="Group 8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Freeform 20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ight Brace 21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Changing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524" t="-656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927261" y="2740469"/>
            <a:ext cx="3429000" cy="2350143"/>
            <a:chOff x="7925628" y="3672171"/>
            <a:chExt cx="3868438" cy="3289115"/>
          </a:xfrm>
        </p:grpSpPr>
        <p:grpSp>
          <p:nvGrpSpPr>
            <p:cNvPr id="26" name="Group 25"/>
            <p:cNvGrpSpPr/>
            <p:nvPr/>
          </p:nvGrpSpPr>
          <p:grpSpPr>
            <a:xfrm>
              <a:off x="7925628" y="3672171"/>
              <a:ext cx="3868438" cy="1054151"/>
              <a:chOff x="7874110" y="4306626"/>
              <a:chExt cx="3626162" cy="87648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067772" y="4306626"/>
                <a:ext cx="3432500" cy="876484"/>
                <a:chOff x="7839172" y="3247847"/>
                <a:chExt cx="3432500" cy="876484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39172" y="3247847"/>
                  <a:ext cx="17582" cy="87648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874110" y="4862615"/>
                <a:ext cx="2280543" cy="2366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8150986" y="5483935"/>
              <a:ext cx="0" cy="1477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105138" y="3890976"/>
              <a:ext cx="2077453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7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Freeform 62"/>
          <p:cNvSpPr/>
          <p:nvPr/>
        </p:nvSpPr>
        <p:spPr>
          <a:xfrm>
            <a:off x="5282251" y="4396601"/>
            <a:ext cx="1580092" cy="354579"/>
          </a:xfrm>
          <a:custGeom>
            <a:avLst/>
            <a:gdLst>
              <a:gd name="connsiteX0" fmla="*/ 0 w 4523873"/>
              <a:gd name="connsiteY0" fmla="*/ 2057406 h 3198092"/>
              <a:gd name="connsiteX1" fmla="*/ 228600 w 4523873"/>
              <a:gd name="connsiteY1" fmla="*/ 1022690 h 3198092"/>
              <a:gd name="connsiteX2" fmla="*/ 360947 w 4523873"/>
              <a:gd name="connsiteY2" fmla="*/ 1467859 h 3198092"/>
              <a:gd name="connsiteX3" fmla="*/ 481263 w 4523873"/>
              <a:gd name="connsiteY3" fmla="*/ 1287385 h 3198092"/>
              <a:gd name="connsiteX4" fmla="*/ 625642 w 4523873"/>
              <a:gd name="connsiteY4" fmla="*/ 661743 h 3198092"/>
              <a:gd name="connsiteX5" fmla="*/ 757989 w 4523873"/>
              <a:gd name="connsiteY5" fmla="*/ 6 h 3198092"/>
              <a:gd name="connsiteX6" fmla="*/ 902368 w 4523873"/>
              <a:gd name="connsiteY6" fmla="*/ 649711 h 3198092"/>
              <a:gd name="connsiteX7" fmla="*/ 818147 w 4523873"/>
              <a:gd name="connsiteY7" fmla="*/ 1215195 h 3198092"/>
              <a:gd name="connsiteX8" fmla="*/ 866273 w 4523873"/>
              <a:gd name="connsiteY8" fmla="*/ 1660364 h 3198092"/>
              <a:gd name="connsiteX9" fmla="*/ 1010652 w 4523873"/>
              <a:gd name="connsiteY9" fmla="*/ 2009280 h 3198092"/>
              <a:gd name="connsiteX10" fmla="*/ 1022684 w 4523873"/>
              <a:gd name="connsiteY10" fmla="*/ 2382259 h 3198092"/>
              <a:gd name="connsiteX11" fmla="*/ 1287378 w 4523873"/>
              <a:gd name="connsiteY11" fmla="*/ 2779301 h 3198092"/>
              <a:gd name="connsiteX12" fmla="*/ 1660357 w 4523873"/>
              <a:gd name="connsiteY12" fmla="*/ 2394290 h 3198092"/>
              <a:gd name="connsiteX13" fmla="*/ 1732547 w 4523873"/>
              <a:gd name="connsiteY13" fmla="*/ 2141627 h 3198092"/>
              <a:gd name="connsiteX14" fmla="*/ 1876926 w 4523873"/>
              <a:gd name="connsiteY14" fmla="*/ 1900995 h 3198092"/>
              <a:gd name="connsiteX15" fmla="*/ 2081463 w 4523873"/>
              <a:gd name="connsiteY15" fmla="*/ 1937090 h 3198092"/>
              <a:gd name="connsiteX16" fmla="*/ 2418347 w 4523873"/>
              <a:gd name="connsiteY16" fmla="*/ 2261943 h 3198092"/>
              <a:gd name="connsiteX17" fmla="*/ 2646947 w 4523873"/>
              <a:gd name="connsiteY17" fmla="*/ 2009280 h 3198092"/>
              <a:gd name="connsiteX18" fmla="*/ 2731168 w 4523873"/>
              <a:gd name="connsiteY18" fmla="*/ 1840838 h 3198092"/>
              <a:gd name="connsiteX19" fmla="*/ 2791326 w 4523873"/>
              <a:gd name="connsiteY19" fmla="*/ 1612238 h 3198092"/>
              <a:gd name="connsiteX20" fmla="*/ 3092115 w 4523873"/>
              <a:gd name="connsiteY20" fmla="*/ 1395669 h 3198092"/>
              <a:gd name="connsiteX21" fmla="*/ 3248526 w 4523873"/>
              <a:gd name="connsiteY21" fmla="*/ 1973185 h 3198092"/>
              <a:gd name="connsiteX22" fmla="*/ 3212431 w 4523873"/>
              <a:gd name="connsiteY22" fmla="*/ 2141627 h 3198092"/>
              <a:gd name="connsiteX23" fmla="*/ 3320715 w 4523873"/>
              <a:gd name="connsiteY23" fmla="*/ 2478511 h 3198092"/>
              <a:gd name="connsiteX24" fmla="*/ 3657600 w 4523873"/>
              <a:gd name="connsiteY24" fmla="*/ 3128217 h 3198092"/>
              <a:gd name="connsiteX25" fmla="*/ 3922294 w 4523873"/>
              <a:gd name="connsiteY25" fmla="*/ 3104153 h 3198092"/>
              <a:gd name="connsiteX26" fmla="*/ 4030578 w 4523873"/>
              <a:gd name="connsiteY26" fmla="*/ 2454448 h 3198092"/>
              <a:gd name="connsiteX27" fmla="*/ 4006515 w 4523873"/>
              <a:gd name="connsiteY27" fmla="*/ 2177722 h 3198092"/>
              <a:gd name="connsiteX28" fmla="*/ 4126831 w 4523873"/>
              <a:gd name="connsiteY28" fmla="*/ 1708490 h 3198092"/>
              <a:gd name="connsiteX29" fmla="*/ 4199021 w 4523873"/>
              <a:gd name="connsiteY29" fmla="*/ 1455827 h 3198092"/>
              <a:gd name="connsiteX30" fmla="*/ 4211052 w 4523873"/>
              <a:gd name="connsiteY30" fmla="*/ 1227227 h 3198092"/>
              <a:gd name="connsiteX31" fmla="*/ 4199021 w 4523873"/>
              <a:gd name="connsiteY31" fmla="*/ 950501 h 3198092"/>
              <a:gd name="connsiteX32" fmla="*/ 4199021 w 4523873"/>
              <a:gd name="connsiteY32" fmla="*/ 890343 h 3198092"/>
              <a:gd name="connsiteX33" fmla="*/ 4186989 w 4523873"/>
              <a:gd name="connsiteY33" fmla="*/ 709869 h 3198092"/>
              <a:gd name="connsiteX34" fmla="*/ 4391526 w 4523873"/>
              <a:gd name="connsiteY34" fmla="*/ 433143 h 3198092"/>
              <a:gd name="connsiteX35" fmla="*/ 4415589 w 4523873"/>
              <a:gd name="connsiteY35" fmla="*/ 1034722 h 3198092"/>
              <a:gd name="connsiteX36" fmla="*/ 4331368 w 4523873"/>
              <a:gd name="connsiteY36" fmla="*/ 1311448 h 3198092"/>
              <a:gd name="connsiteX37" fmla="*/ 4343400 w 4523873"/>
              <a:gd name="connsiteY37" fmla="*/ 1419732 h 3198092"/>
              <a:gd name="connsiteX38" fmla="*/ 4427621 w 4523873"/>
              <a:gd name="connsiteY38" fmla="*/ 1768648 h 3198092"/>
              <a:gd name="connsiteX39" fmla="*/ 4427621 w 4523873"/>
              <a:gd name="connsiteY39" fmla="*/ 2033343 h 3198092"/>
              <a:gd name="connsiteX40" fmla="*/ 4499810 w 4523873"/>
              <a:gd name="connsiteY40" fmla="*/ 2261943 h 3198092"/>
              <a:gd name="connsiteX41" fmla="*/ 4511842 w 4523873"/>
              <a:gd name="connsiteY41" fmla="*/ 2310069 h 3198092"/>
              <a:gd name="connsiteX42" fmla="*/ 4523873 w 4523873"/>
              <a:gd name="connsiteY42" fmla="*/ 2310069 h 31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23873" h="3198092">
                <a:moveTo>
                  <a:pt x="0" y="2057406"/>
                </a:moveTo>
                <a:cubicBezTo>
                  <a:pt x="84221" y="1589177"/>
                  <a:pt x="168442" y="1120948"/>
                  <a:pt x="228600" y="1022690"/>
                </a:cubicBezTo>
                <a:cubicBezTo>
                  <a:pt x="288758" y="924432"/>
                  <a:pt x="318837" y="1423743"/>
                  <a:pt x="360947" y="1467859"/>
                </a:cubicBezTo>
                <a:cubicBezTo>
                  <a:pt x="403057" y="1511975"/>
                  <a:pt x="437147" y="1421738"/>
                  <a:pt x="481263" y="1287385"/>
                </a:cubicBezTo>
                <a:cubicBezTo>
                  <a:pt x="525379" y="1153032"/>
                  <a:pt x="579521" y="876306"/>
                  <a:pt x="625642" y="661743"/>
                </a:cubicBezTo>
                <a:cubicBezTo>
                  <a:pt x="671763" y="447180"/>
                  <a:pt x="711868" y="2011"/>
                  <a:pt x="757989" y="6"/>
                </a:cubicBezTo>
                <a:cubicBezTo>
                  <a:pt x="804110" y="-1999"/>
                  <a:pt x="892342" y="447180"/>
                  <a:pt x="902368" y="649711"/>
                </a:cubicBezTo>
                <a:cubicBezTo>
                  <a:pt x="912394" y="852242"/>
                  <a:pt x="824163" y="1046753"/>
                  <a:pt x="818147" y="1215195"/>
                </a:cubicBezTo>
                <a:cubicBezTo>
                  <a:pt x="812131" y="1383637"/>
                  <a:pt x="834189" y="1528016"/>
                  <a:pt x="866273" y="1660364"/>
                </a:cubicBezTo>
                <a:cubicBezTo>
                  <a:pt x="898357" y="1792712"/>
                  <a:pt x="984584" y="1888964"/>
                  <a:pt x="1010652" y="2009280"/>
                </a:cubicBezTo>
                <a:cubicBezTo>
                  <a:pt x="1036721" y="2129596"/>
                  <a:pt x="976563" y="2253922"/>
                  <a:pt x="1022684" y="2382259"/>
                </a:cubicBezTo>
                <a:cubicBezTo>
                  <a:pt x="1068805" y="2510596"/>
                  <a:pt x="1181099" y="2777296"/>
                  <a:pt x="1287378" y="2779301"/>
                </a:cubicBezTo>
                <a:cubicBezTo>
                  <a:pt x="1393657" y="2781306"/>
                  <a:pt x="1586162" y="2500569"/>
                  <a:pt x="1660357" y="2394290"/>
                </a:cubicBezTo>
                <a:cubicBezTo>
                  <a:pt x="1734552" y="2288011"/>
                  <a:pt x="1696452" y="2223843"/>
                  <a:pt x="1732547" y="2141627"/>
                </a:cubicBezTo>
                <a:cubicBezTo>
                  <a:pt x="1768642" y="2059411"/>
                  <a:pt x="1818773" y="1935084"/>
                  <a:pt x="1876926" y="1900995"/>
                </a:cubicBezTo>
                <a:cubicBezTo>
                  <a:pt x="1935079" y="1866905"/>
                  <a:pt x="1991226" y="1876932"/>
                  <a:pt x="2081463" y="1937090"/>
                </a:cubicBezTo>
                <a:cubicBezTo>
                  <a:pt x="2171700" y="1997248"/>
                  <a:pt x="2324100" y="2249911"/>
                  <a:pt x="2418347" y="2261943"/>
                </a:cubicBezTo>
                <a:cubicBezTo>
                  <a:pt x="2512594" y="2273975"/>
                  <a:pt x="2594810" y="2079464"/>
                  <a:pt x="2646947" y="2009280"/>
                </a:cubicBezTo>
                <a:cubicBezTo>
                  <a:pt x="2699084" y="1939096"/>
                  <a:pt x="2707105" y="1907012"/>
                  <a:pt x="2731168" y="1840838"/>
                </a:cubicBezTo>
                <a:cubicBezTo>
                  <a:pt x="2755231" y="1774664"/>
                  <a:pt x="2731168" y="1686433"/>
                  <a:pt x="2791326" y="1612238"/>
                </a:cubicBezTo>
                <a:cubicBezTo>
                  <a:pt x="2851484" y="1538043"/>
                  <a:pt x="3015915" y="1335511"/>
                  <a:pt x="3092115" y="1395669"/>
                </a:cubicBezTo>
                <a:cubicBezTo>
                  <a:pt x="3168315" y="1455827"/>
                  <a:pt x="3228473" y="1848859"/>
                  <a:pt x="3248526" y="1973185"/>
                </a:cubicBezTo>
                <a:cubicBezTo>
                  <a:pt x="3268579" y="2097511"/>
                  <a:pt x="3200400" y="2057406"/>
                  <a:pt x="3212431" y="2141627"/>
                </a:cubicBezTo>
                <a:cubicBezTo>
                  <a:pt x="3224463" y="2225848"/>
                  <a:pt x="3246520" y="2314079"/>
                  <a:pt x="3320715" y="2478511"/>
                </a:cubicBezTo>
                <a:cubicBezTo>
                  <a:pt x="3394910" y="2642943"/>
                  <a:pt x="3557337" y="3023943"/>
                  <a:pt x="3657600" y="3128217"/>
                </a:cubicBezTo>
                <a:cubicBezTo>
                  <a:pt x="3757863" y="3232491"/>
                  <a:pt x="3860131" y="3216448"/>
                  <a:pt x="3922294" y="3104153"/>
                </a:cubicBezTo>
                <a:cubicBezTo>
                  <a:pt x="3984457" y="2991858"/>
                  <a:pt x="4016541" y="2608853"/>
                  <a:pt x="4030578" y="2454448"/>
                </a:cubicBezTo>
                <a:cubicBezTo>
                  <a:pt x="4044615" y="2300043"/>
                  <a:pt x="3990473" y="2302048"/>
                  <a:pt x="4006515" y="2177722"/>
                </a:cubicBezTo>
                <a:cubicBezTo>
                  <a:pt x="4022557" y="2053396"/>
                  <a:pt x="4094747" y="1828806"/>
                  <a:pt x="4126831" y="1708490"/>
                </a:cubicBezTo>
                <a:cubicBezTo>
                  <a:pt x="4158915" y="1588174"/>
                  <a:pt x="4184984" y="1536037"/>
                  <a:pt x="4199021" y="1455827"/>
                </a:cubicBezTo>
                <a:cubicBezTo>
                  <a:pt x="4213058" y="1375617"/>
                  <a:pt x="4211052" y="1311448"/>
                  <a:pt x="4211052" y="1227227"/>
                </a:cubicBezTo>
                <a:cubicBezTo>
                  <a:pt x="4211052" y="1143006"/>
                  <a:pt x="4201026" y="1006648"/>
                  <a:pt x="4199021" y="950501"/>
                </a:cubicBezTo>
                <a:cubicBezTo>
                  <a:pt x="4197016" y="894354"/>
                  <a:pt x="4201026" y="930448"/>
                  <a:pt x="4199021" y="890343"/>
                </a:cubicBezTo>
                <a:cubicBezTo>
                  <a:pt x="4197016" y="850238"/>
                  <a:pt x="4154905" y="786069"/>
                  <a:pt x="4186989" y="709869"/>
                </a:cubicBezTo>
                <a:cubicBezTo>
                  <a:pt x="4219073" y="633669"/>
                  <a:pt x="4353426" y="379001"/>
                  <a:pt x="4391526" y="433143"/>
                </a:cubicBezTo>
                <a:cubicBezTo>
                  <a:pt x="4429626" y="487285"/>
                  <a:pt x="4425615" y="888338"/>
                  <a:pt x="4415589" y="1034722"/>
                </a:cubicBezTo>
                <a:cubicBezTo>
                  <a:pt x="4405563" y="1181106"/>
                  <a:pt x="4343400" y="1247280"/>
                  <a:pt x="4331368" y="1311448"/>
                </a:cubicBezTo>
                <a:cubicBezTo>
                  <a:pt x="4319336" y="1375616"/>
                  <a:pt x="4327358" y="1343532"/>
                  <a:pt x="4343400" y="1419732"/>
                </a:cubicBezTo>
                <a:cubicBezTo>
                  <a:pt x="4359442" y="1495932"/>
                  <a:pt x="4413584" y="1666379"/>
                  <a:pt x="4427621" y="1768648"/>
                </a:cubicBezTo>
                <a:cubicBezTo>
                  <a:pt x="4441658" y="1870917"/>
                  <a:pt x="4415590" y="1951127"/>
                  <a:pt x="4427621" y="2033343"/>
                </a:cubicBezTo>
                <a:cubicBezTo>
                  <a:pt x="4439653" y="2115559"/>
                  <a:pt x="4485773" y="2215822"/>
                  <a:pt x="4499810" y="2261943"/>
                </a:cubicBezTo>
                <a:cubicBezTo>
                  <a:pt x="4513847" y="2308064"/>
                  <a:pt x="4507832" y="2302048"/>
                  <a:pt x="4511842" y="2310069"/>
                </a:cubicBezTo>
                <a:cubicBezTo>
                  <a:pt x="4515853" y="2318090"/>
                  <a:pt x="4519863" y="2314079"/>
                  <a:pt x="4523873" y="231006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0018446" y="3981533"/>
            <a:ext cx="21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Optimizer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0602993" y="3596000"/>
            <a:ext cx="263047" cy="3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Similarly </a:t>
                </a:r>
                <a:r>
                  <a:rPr lang="en-US" dirty="0" err="1" smtClean="0"/>
                  <a:t>grap-ifying</a:t>
                </a:r>
                <a:r>
                  <a:rPr lang="en-US" dirty="0" smtClean="0"/>
                  <a:t> Sideband Drives?</a:t>
                </a:r>
              </a:p>
              <a:p>
                <a:r>
                  <a:rPr lang="en-US" dirty="0" smtClean="0"/>
                  <a:t>Sending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the optimizer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848" t="-2538" r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4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p:pic>
        <p:nvPicPr>
          <p:cNvPr id="2050" name="Picture 2" descr="Chart, histo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4" y="1690688"/>
            <a:ext cx="8543257" cy="47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00" y="126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Achieving Conditional Displacements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6" y="1524134"/>
            <a:ext cx="4848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3593735"/>
            <a:ext cx="8934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89" y="5756609"/>
            <a:ext cx="2781553" cy="70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87" y="5730514"/>
            <a:ext cx="2027412" cy="775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b="0" dirty="0" smtClean="0"/>
                  <a:t>α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59" t="-25490" r="-90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844713" y="6118108"/>
            <a:ext cx="2213811" cy="13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4490" y="156684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Starting Point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489" y="2535470"/>
            <a:ext cx="9374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frame transformations</a:t>
            </a:r>
            <a:r>
              <a:rPr lang="en-US" sz="2400" dirty="0"/>
              <a:t>, our objective is to </a:t>
            </a:r>
            <a:r>
              <a:rPr lang="en-US" sz="2400" b="1" dirty="0"/>
              <a:t>isolate</a:t>
            </a:r>
            <a:r>
              <a:rPr lang="en-US" sz="2400" dirty="0"/>
              <a:t> the following term from the ac-Stark Shift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4489" y="4541607"/>
            <a:ext cx="893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α</a:t>
            </a:r>
            <a:r>
              <a:rPr lang="en-US" sz="2400" dirty="0" smtClean="0"/>
              <a:t> is </a:t>
            </a:r>
            <a:r>
              <a:rPr lang="en-US" sz="2400" dirty="0"/>
              <a:t>the displacement of the cavity mode</a:t>
            </a:r>
            <a:r>
              <a:rPr lang="en-US" sz="2400" dirty="0" smtClean="0"/>
              <a:t>. With </a:t>
            </a:r>
            <a:r>
              <a:rPr lang="en-US" sz="2400" dirty="0"/>
              <a:t>such a term</a:t>
            </a:r>
            <a:r>
              <a:rPr lang="en-US" sz="2400" dirty="0" smtClean="0"/>
              <a:t>, we </a:t>
            </a:r>
            <a:r>
              <a:rPr lang="en-US" sz="2400" dirty="0"/>
              <a:t>can realize a conditional displacement as follows</a:t>
            </a:r>
          </a:p>
        </p:txBody>
      </p:sp>
    </p:spTree>
    <p:extLst>
      <p:ext uri="{BB962C8B-B14F-4D97-AF65-F5344CB8AC3E}">
        <p14:creationId xmlns:p14="http://schemas.microsoft.com/office/powerpoint/2010/main" val="3432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232778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Unwanted Terms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5" y="3134820"/>
            <a:ext cx="456247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Rotating Frames of oscillator and the qubit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Displacement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which renders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  <a:blipFill rotWithShape="0">
                <a:blip r:embed="rId3"/>
                <a:stretch>
                  <a:fillRect l="-1013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Cancel terms linear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such as the oscillator drive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,  </a:t>
                </a:r>
                <a:r>
                  <a:rPr lang="en-US" sz="2400" dirty="0"/>
                  <a:t>by picking the appropriate time dependent displacement frame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927" t="-5674" r="-803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9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586"/>
            <a:ext cx="10515600" cy="1325563"/>
          </a:xfrm>
        </p:spPr>
        <p:txBody>
          <a:bodyPr/>
          <a:lstStyle/>
          <a:p>
            <a:r>
              <a:rPr lang="en-US" dirty="0" smtClean="0"/>
              <a:t>Implication: Disp. Frame 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Lab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Large Displacement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≈900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Intractable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  <a:blipFill rotWithShape="0">
                <a:blip r:embed="rId2"/>
                <a:stretch>
                  <a:fillRect l="-2575" t="-5666" b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/>
                  <a:t>Displaced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Size  of Conditional Displacement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 5)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  <a:blipFill rotWithShape="0">
                <a:blip r:embed="rId3"/>
                <a:stretch>
                  <a:fillRect l="-2165" t="-6516" b="-5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08102" y="1731076"/>
            <a:ext cx="3799812" cy="2026435"/>
            <a:chOff x="1758778" y="1619132"/>
            <a:chExt cx="3799812" cy="20264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8778" y="2782427"/>
              <a:ext cx="3041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11" t="-2174" r="-121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57" t="-2222" r="-119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281324" y="2425132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06207" y="3095099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2222" r="-241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463590" y="1731076"/>
            <a:ext cx="3041821" cy="2026435"/>
            <a:chOff x="1758778" y="1619132"/>
            <a:chExt cx="3041821" cy="202643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758778" y="2766677"/>
              <a:ext cx="1740568" cy="1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433" t="-2222" r="-640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25647" y="2425466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25647" y="2952822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138" t="-2174" r="-241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157799" y="285057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0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Unwanted Terms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51"/>
            <a:ext cx="9617242" cy="10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displaced frame</a:t>
            </a:r>
            <a:r>
              <a:rPr lang="en-US" sz="2400" dirty="0"/>
              <a:t> transformation, however, divides the </a:t>
            </a:r>
            <a:r>
              <a:rPr lang="en-US" sz="2400" b="1" dirty="0"/>
              <a:t>initial ac-Stark shift</a:t>
            </a:r>
            <a:r>
              <a:rPr lang="en-US" sz="2400" dirty="0"/>
              <a:t> term into the following 3 terms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2440932"/>
            <a:ext cx="6105525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695" y="4586009"/>
            <a:ext cx="41709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Sideband Drives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</a:t>
            </a:r>
            <a:r>
              <a:rPr lang="en-US" sz="2000" dirty="0"/>
              <a:t>terms </a:t>
            </a:r>
            <a:r>
              <a:rPr lang="en-US" sz="2000" b="1" dirty="0"/>
              <a:t>oscillate at different </a:t>
            </a:r>
            <a:r>
              <a:rPr lang="en-US" sz="2000" dirty="0"/>
              <a:t>frequencies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Invoke </a:t>
            </a:r>
            <a:r>
              <a:rPr lang="en-US" sz="2000" dirty="0"/>
              <a:t>RWA in a frame where only desired term is stationary 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Echoed Cond. Displacements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Terms </a:t>
                </a:r>
                <a:r>
                  <a:rPr lang="en-US" sz="2000" dirty="0"/>
                  <a:t>have different no. of α’s but only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Clever </a:t>
                </a:r>
                <a:r>
                  <a:rPr lang="en-US" sz="2000" b="1" dirty="0"/>
                  <a:t>flipping of α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000" dirty="0"/>
                  <a:t> can echo out unwanted terms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17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7" y="355254"/>
            <a:ext cx="10515600" cy="1325563"/>
          </a:xfrm>
        </p:spPr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oscillatory,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  <a:blipFill rotWithShape="0">
                <a:blip r:embed="rId2"/>
                <a:stretch>
                  <a:fillRect l="-2240" t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12" y="172925"/>
            <a:ext cx="2773106" cy="20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348" y="2269623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https://arxiv.org/pdf/1608.06652.pdf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72148" y="2994545"/>
            <a:ext cx="4559754" cy="1451643"/>
            <a:chOff x="7255042" y="365125"/>
            <a:chExt cx="4559754" cy="14516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55042" y="1227240"/>
              <a:ext cx="3296653" cy="2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110007" y="365125"/>
              <a:ext cx="0" cy="1451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369970" y="1228223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26479" y="833315"/>
              <a:ext cx="2143000" cy="764240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22115" y="1178869"/>
              <a:ext cx="92256" cy="283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88570" y="4759451"/>
            <a:ext cx="5190575" cy="1676942"/>
            <a:chOff x="2818307" y="1994550"/>
            <a:chExt cx="7632592" cy="2323246"/>
          </a:xfrm>
        </p:grpSpPr>
        <p:grpSp>
          <p:nvGrpSpPr>
            <p:cNvPr id="15" name="Group 14"/>
            <p:cNvGrpSpPr/>
            <p:nvPr/>
          </p:nvGrpSpPr>
          <p:grpSpPr>
            <a:xfrm>
              <a:off x="2818307" y="1994550"/>
              <a:ext cx="7632592" cy="2323246"/>
              <a:chOff x="7255042" y="365125"/>
              <a:chExt cx="4479282" cy="145164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255042" y="1227240"/>
                <a:ext cx="3296653" cy="24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110007" y="365125"/>
                <a:ext cx="0" cy="14516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369970" y="122822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t</a:t>
                </a:r>
                <a:endParaRPr lang="en-US" b="1" i="1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826479" y="833315"/>
                <a:ext cx="2143000" cy="764240"/>
              </a:xfrm>
              <a:custGeom>
                <a:avLst/>
                <a:gdLst>
                  <a:gd name="connsiteX0" fmla="*/ 0 w 7748336"/>
                  <a:gd name="connsiteY0" fmla="*/ 890363 h 1828830"/>
                  <a:gd name="connsiteX1" fmla="*/ 938463 w 7748336"/>
                  <a:gd name="connsiteY1" fmla="*/ 26 h 1828830"/>
                  <a:gd name="connsiteX2" fmla="*/ 1840831 w 7748336"/>
                  <a:gd name="connsiteY2" fmla="*/ 914426 h 1828830"/>
                  <a:gd name="connsiteX3" fmla="*/ 2731168 w 7748336"/>
                  <a:gd name="connsiteY3" fmla="*/ 1816795 h 1828830"/>
                  <a:gd name="connsiteX4" fmla="*/ 3669631 w 7748336"/>
                  <a:gd name="connsiteY4" fmla="*/ 902395 h 1828830"/>
                  <a:gd name="connsiteX5" fmla="*/ 4572000 w 7748336"/>
                  <a:gd name="connsiteY5" fmla="*/ 26 h 1828830"/>
                  <a:gd name="connsiteX6" fmla="*/ 5486400 w 7748336"/>
                  <a:gd name="connsiteY6" fmla="*/ 902395 h 1828830"/>
                  <a:gd name="connsiteX7" fmla="*/ 6388768 w 7748336"/>
                  <a:gd name="connsiteY7" fmla="*/ 1828826 h 1828830"/>
                  <a:gd name="connsiteX8" fmla="*/ 7339263 w 7748336"/>
                  <a:gd name="connsiteY8" fmla="*/ 890363 h 1828830"/>
                  <a:gd name="connsiteX9" fmla="*/ 7748336 w 7748336"/>
                  <a:gd name="connsiteY9" fmla="*/ 397068 h 182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8336" h="1828830">
                    <a:moveTo>
                      <a:pt x="0" y="890363"/>
                    </a:moveTo>
                    <a:cubicBezTo>
                      <a:pt x="315829" y="443189"/>
                      <a:pt x="631658" y="-3984"/>
                      <a:pt x="938463" y="26"/>
                    </a:cubicBezTo>
                    <a:cubicBezTo>
                      <a:pt x="1245268" y="4036"/>
                      <a:pt x="1840831" y="914426"/>
                      <a:pt x="1840831" y="914426"/>
                    </a:cubicBezTo>
                    <a:cubicBezTo>
                      <a:pt x="2139615" y="1217221"/>
                      <a:pt x="2426368" y="1818800"/>
                      <a:pt x="2731168" y="1816795"/>
                    </a:cubicBezTo>
                    <a:cubicBezTo>
                      <a:pt x="3035968" y="1814790"/>
                      <a:pt x="3362826" y="1205190"/>
                      <a:pt x="3669631" y="902395"/>
                    </a:cubicBezTo>
                    <a:cubicBezTo>
                      <a:pt x="3976436" y="599600"/>
                      <a:pt x="4269205" y="26"/>
                      <a:pt x="4572000" y="26"/>
                    </a:cubicBezTo>
                    <a:cubicBezTo>
                      <a:pt x="4874795" y="26"/>
                      <a:pt x="5183605" y="597595"/>
                      <a:pt x="5486400" y="902395"/>
                    </a:cubicBezTo>
                    <a:cubicBezTo>
                      <a:pt x="5789195" y="1207195"/>
                      <a:pt x="6079958" y="1830831"/>
                      <a:pt x="6388768" y="1828826"/>
                    </a:cubicBezTo>
                    <a:cubicBezTo>
                      <a:pt x="6697578" y="1826821"/>
                      <a:pt x="7112668" y="1128989"/>
                      <a:pt x="7339263" y="890363"/>
                    </a:cubicBezTo>
                    <a:cubicBezTo>
                      <a:pt x="7565858" y="651737"/>
                      <a:pt x="7589920" y="579547"/>
                      <a:pt x="7748336" y="397068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154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Freeform 15"/>
            <p:cNvSpPr/>
            <p:nvPr/>
          </p:nvSpPr>
          <p:spPr>
            <a:xfrm>
              <a:off x="4274880" y="2393020"/>
              <a:ext cx="3651622" cy="1223109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956698" y="3628095"/>
              <a:ext cx="222368" cy="3388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271148" y="3643270"/>
              <a:ext cx="128314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3"/>
            </p:cNvCxnSpPr>
            <p:nvPr/>
          </p:nvCxnSpPr>
          <p:spPr>
            <a:xfrm flipH="1">
              <a:off x="4271148" y="3958913"/>
              <a:ext cx="808014" cy="804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0" r="-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Frame Transformations: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200" dirty="0" smtClean="0"/>
                  <a:t>Rotating Frame of the qubit</a:t>
                </a:r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9852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733729" y="3104147"/>
            <a:ext cx="5334" cy="8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9999" y="4389779"/>
            <a:ext cx="2189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blipFill rotWithShape="0">
                <a:blip r:embed="rId14"/>
                <a:stretch>
                  <a:fillRect l="-77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5331364" y="4599682"/>
            <a:ext cx="716717" cy="361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96183" y="4644609"/>
            <a:ext cx="651899" cy="316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44309" y="6468944"/>
            <a:ext cx="757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Shay </a:t>
            </a:r>
            <a:r>
              <a:rPr lang="en-US" sz="1600" i="1" dirty="0" err="1" smtClean="0"/>
              <a:t>Hacohen-Gourgy</a:t>
            </a:r>
            <a:r>
              <a:rPr lang="en-US" sz="1600" i="1" dirty="0" smtClean="0"/>
              <a:t>, …, Irfan Siddiqi. </a:t>
            </a:r>
            <a:r>
              <a:rPr lang="en-US" sz="1600" i="1" dirty="0"/>
              <a:t>Nature </a:t>
            </a:r>
            <a:r>
              <a:rPr lang="en-US" sz="1600" i="1" dirty="0" smtClean="0"/>
              <a:t>538-7626 (2016).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53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100" y="1406540"/>
            <a:ext cx="6817131" cy="2212905"/>
            <a:chOff x="2736100" y="1406540"/>
            <a:chExt cx="6817131" cy="2212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60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7862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4682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Sideband Drives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Oscillating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Continuous Rabi Driving on the qubit 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RWA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  <a:blipFill rotWithShape="0">
                <a:blip r:embed="rId2"/>
                <a:stretch>
                  <a:fillRect l="-2353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Echoed Conditional Gates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Single Oscillation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Discrete Qubit pi pulses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echoing</a:t>
                </a:r>
                <a:r>
                  <a:rPr lang="en-US" sz="2400" dirty="0" smtClean="0"/>
                  <a:t>: Step Function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  <a:blipFill rotWithShape="0">
                <a:blip r:embed="rId3"/>
                <a:stretch>
                  <a:fillRect l="-2353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4396372"/>
            <a:ext cx="5181600" cy="53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86643" y="1323474"/>
            <a:ext cx="4060045" cy="2724807"/>
            <a:chOff x="1319769" y="3643522"/>
            <a:chExt cx="4060045" cy="2724807"/>
          </a:xfrm>
        </p:grpSpPr>
        <p:grpSp>
          <p:nvGrpSpPr>
            <p:cNvPr id="24" name="Group 23"/>
            <p:cNvGrpSpPr/>
            <p:nvPr/>
          </p:nvGrpSpPr>
          <p:grpSpPr>
            <a:xfrm>
              <a:off x="1319769" y="3643522"/>
              <a:ext cx="4060045" cy="2724807"/>
              <a:chOff x="7602318" y="3501459"/>
              <a:chExt cx="4060045" cy="272480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02318" y="3501459"/>
                <a:ext cx="4060045" cy="1474770"/>
                <a:chOff x="7571049" y="4164686"/>
                <a:chExt cx="3805769" cy="122621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8057127" y="4164686"/>
                  <a:ext cx="3319691" cy="1226212"/>
                  <a:chOff x="7828527" y="3105907"/>
                  <a:chExt cx="3319691" cy="122621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>
                    <a:off x="7828527" y="3105907"/>
                    <a:ext cx="0" cy="122621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8113294" y="5396088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7929188" y="5947382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75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reeform 24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35409" y="5468724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044920" y="1570245"/>
            <a:ext cx="3715583" cy="2291949"/>
            <a:chOff x="7602319" y="3367524"/>
            <a:chExt cx="4191748" cy="3207668"/>
          </a:xfrm>
        </p:grpSpPr>
        <p:grpSp>
          <p:nvGrpSpPr>
            <p:cNvPr id="47" name="Group 46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Brace 59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667" r="-208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0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721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EB Garamond</vt:lpstr>
      <vt:lpstr>Noto Sans Symbols</vt:lpstr>
      <vt:lpstr>Office Theme</vt:lpstr>
      <vt:lpstr>Multimode Conditional Displacements</vt:lpstr>
      <vt:lpstr>Motivation</vt:lpstr>
      <vt:lpstr>Achieving Conditional Displacements</vt:lpstr>
      <vt:lpstr>Dealing with Unwanted Terms I</vt:lpstr>
      <vt:lpstr>Implication: Disp. Frame Simulations</vt:lpstr>
      <vt:lpstr>Dealing with Unwanted Terms II</vt:lpstr>
      <vt:lpstr>Sideband Drives</vt:lpstr>
      <vt:lpstr>Echoed Cond. Disp.</vt:lpstr>
      <vt:lpstr>Comparison</vt:lpstr>
      <vt:lpstr>Implementation: Optimal Parameters</vt:lpstr>
      <vt:lpstr>Implementation: Finding Pulses</vt:lpstr>
      <vt:lpstr>ECD: |g0⟩→|g1⟩ </vt:lpstr>
      <vt:lpstr>Two Mode ECD</vt:lpstr>
      <vt:lpstr>Two Mode ECD : |g01⟩→|g10⟩ </vt:lpstr>
      <vt:lpstr>Two Mode ECD: |g02⟩→|g20⟩ </vt:lpstr>
      <vt:lpstr>Two Mode ECD : Unwanted Cross Kerr Terms</vt:lpstr>
      <vt:lpstr>Two Mode ECD : QuTip Noise Simulations</vt:lpstr>
      <vt:lpstr>Two Mode ECD : QuTip Noise Simulations</vt:lpstr>
      <vt:lpstr>Meta Echoes</vt:lpstr>
      <vt:lpstr>Circle Grape</vt:lpstr>
      <vt:lpstr>Circle Grape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44</cp:revision>
  <dcterms:created xsi:type="dcterms:W3CDTF">2022-08-11T08:07:45Z</dcterms:created>
  <dcterms:modified xsi:type="dcterms:W3CDTF">2022-08-16T21:28:51Z</dcterms:modified>
</cp:coreProperties>
</file>