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58" r:id="rId9"/>
    <p:sldId id="259" r:id="rId10"/>
    <p:sldId id="261" r:id="rId11"/>
    <p:sldId id="262" r:id="rId12"/>
    <p:sldId id="265" r:id="rId13"/>
    <p:sldId id="267" r:id="rId14"/>
    <p:sldId id="263" r:id="rId15"/>
    <p:sldId id="266" r:id="rId16"/>
    <p:sldId id="268" r:id="rId17"/>
    <p:sldId id="276" r:id="rId18"/>
    <p:sldId id="270" r:id="rId19"/>
    <p:sldId id="26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0FF2-EB90-42DA-9729-A8D0DAD285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23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Multimode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smtClean="0"/>
              <a:t>Optimal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ECD and Sideband Drives, by themselves, do not offer universal control of both oscillator and qubit </a:t>
            </a:r>
          </a:p>
          <a:p>
            <a:r>
              <a:rPr lang="en-US" dirty="0" smtClean="0"/>
              <a:t>Sol: Interleave parameterized qubit rotations between CD</a:t>
            </a:r>
          </a:p>
          <a:p>
            <a:r>
              <a:rPr lang="en-US" dirty="0" smtClean="0"/>
              <a:t>Gate times are dependent on # of layers to realize high fidelity gates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05" y="4349668"/>
            <a:ext cx="5646531" cy="1644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3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Finding </a:t>
            </a:r>
            <a:r>
              <a:rPr lang="en-US" dirty="0" smtClean="0"/>
              <a:t>Pulses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Task: find wait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and scale intermediate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  <a:blipFill rotWithShape="0">
                <a:blip r:embed="rId2"/>
                <a:stretch>
                  <a:fillRect l="-121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7602319" y="3367524"/>
            <a:ext cx="4589681" cy="3207668"/>
            <a:chOff x="7602319" y="3367524"/>
            <a:chExt cx="4589681" cy="3207668"/>
          </a:xfrm>
        </p:grpSpPr>
        <p:grpSp>
          <p:nvGrpSpPr>
            <p:cNvPr id="21" name="Group 20"/>
            <p:cNvGrpSpPr/>
            <p:nvPr/>
          </p:nvGrpSpPr>
          <p:grpSpPr>
            <a:xfrm>
              <a:off x="7602319" y="3367524"/>
              <a:ext cx="4589681" cy="1745897"/>
              <a:chOff x="7571049" y="4053324"/>
              <a:chExt cx="4302234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4302234" cy="1451643"/>
                <a:chOff x="7342449" y="2994545"/>
                <a:chExt cx="4302234" cy="14516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1319769" y="3509587"/>
            <a:ext cx="4060045" cy="3207668"/>
            <a:chOff x="7602318" y="3367524"/>
            <a:chExt cx="4060045" cy="3207668"/>
          </a:xfrm>
        </p:grpSpPr>
        <p:grpSp>
          <p:nvGrpSpPr>
            <p:cNvPr id="45" name="Group 44"/>
            <p:cNvGrpSpPr/>
            <p:nvPr/>
          </p:nvGrpSpPr>
          <p:grpSpPr>
            <a:xfrm>
              <a:off x="7602318" y="3367524"/>
              <a:ext cx="4060045" cy="1745897"/>
              <a:chOff x="7571049" y="4053324"/>
              <a:chExt cx="3805769" cy="145164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571049" y="4053324"/>
                <a:ext cx="3805769" cy="1451643"/>
                <a:chOff x="7342449" y="2994545"/>
                <a:chExt cx="3805769" cy="1451643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ight Brace 57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8694508" y="3274639"/>
                      <a:ext cx="2453710" cy="3070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4508" y="3274639"/>
                      <a:ext cx="2453710" cy="30708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378539" y="5742583"/>
                  <a:ext cx="4985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539" y="5742583"/>
                  <a:ext cx="49859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7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>
              <a:off x="8429350" y="3748650"/>
              <a:ext cx="0" cy="5922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379148" y="3391064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9148" y="3391064"/>
                  <a:ext cx="2980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H="1">
              <a:off x="8373878" y="4706252"/>
              <a:ext cx="53542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466682" y="4811111"/>
                  <a:ext cx="329449" cy="4985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682" y="4811111"/>
                  <a:ext cx="329449" cy="49853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Freeform 61"/>
          <p:cNvSpPr/>
          <p:nvPr/>
        </p:nvSpPr>
        <p:spPr>
          <a:xfrm>
            <a:off x="1834085" y="3906390"/>
            <a:ext cx="217306" cy="594661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3498862" y="3902228"/>
            <a:ext cx="217306" cy="594661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V="1">
            <a:off x="2626756" y="4481565"/>
            <a:ext cx="217306" cy="594661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V="1">
            <a:off x="2886644" y="4479423"/>
            <a:ext cx="217306" cy="594661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2735409" y="5817650"/>
            <a:ext cx="217306" cy="594661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152271" y="437287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71" y="4372879"/>
                <a:ext cx="14991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077314" y="629987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14" y="6299871"/>
                <a:ext cx="14991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6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422865" y="2859794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ECD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36412" y="2818390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Sideband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790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1931718"/>
            <a:ext cx="7414414" cy="47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590681"/>
            <a:ext cx="4728411" cy="34264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/>
          <a:lstStyle/>
          <a:p>
            <a:r>
              <a:rPr lang="en-US" dirty="0" smtClean="0"/>
              <a:t>Generalize ECD idea to two modes coupled to an </a:t>
            </a:r>
            <a:r>
              <a:rPr lang="en-US" dirty="0" err="1" smtClean="0"/>
              <a:t>ancilla</a:t>
            </a:r>
            <a:r>
              <a:rPr lang="en-US" dirty="0" smtClean="0"/>
              <a:t> qubit</a:t>
            </a:r>
          </a:p>
          <a:p>
            <a:endParaRPr lang="en-US" dirty="0" smtClean="0"/>
          </a:p>
          <a:p>
            <a:r>
              <a:rPr lang="en-US" dirty="0" smtClean="0"/>
              <a:t>Layer Reduction Strategies needed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6364" y="3883175"/>
            <a:ext cx="4275264" cy="2439197"/>
            <a:chOff x="6823918" y="228445"/>
            <a:chExt cx="4275264" cy="24391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850656" y="520899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850656" y="1494262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850656" y="2493651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0" idx="2"/>
            </p:cNvCxnSpPr>
            <p:nvPr/>
          </p:nvCxnSpPr>
          <p:spPr>
            <a:xfrm>
              <a:off x="9365635" y="1825624"/>
              <a:ext cx="0" cy="668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286449" y="2433792"/>
              <a:ext cx="156346" cy="1249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61466" y="228445"/>
              <a:ext cx="1608338" cy="159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639640" y="802021"/>
                  <a:ext cx="15301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</a:rPr>
                    <a:t>DECD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640" y="802021"/>
                  <a:ext cx="153016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82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850166" y="33623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4046" y="129486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23918" y="2298310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92937" y="3809580"/>
            <a:ext cx="4359234" cy="2512792"/>
            <a:chOff x="6745462" y="3935419"/>
            <a:chExt cx="4359234" cy="2512792"/>
          </a:xfrm>
        </p:grpSpPr>
        <p:grpSp>
          <p:nvGrpSpPr>
            <p:cNvPr id="16" name="Group 15"/>
            <p:cNvGrpSpPr/>
            <p:nvPr/>
          </p:nvGrpSpPr>
          <p:grpSpPr>
            <a:xfrm>
              <a:off x="7856169" y="3935419"/>
              <a:ext cx="3248527" cy="2446421"/>
              <a:chOff x="6629399" y="1812758"/>
              <a:chExt cx="4499812" cy="376989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6629399" y="2442410"/>
                <a:ext cx="44998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29400" y="3942348"/>
                <a:ext cx="44998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29400" y="5482390"/>
                <a:ext cx="44998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6990347" y="3224463"/>
                <a:ext cx="1600200" cy="135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91862" y="1812758"/>
                <a:ext cx="1600200" cy="135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3" idx="2"/>
              </p:cNvCxnSpPr>
              <p:nvPr/>
            </p:nvCxnSpPr>
            <p:spPr>
              <a:xfrm>
                <a:off x="7790447" y="4584032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891962" y="3172327"/>
                <a:ext cx="0" cy="23100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7664116" y="5390148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783678" y="5390148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154277" y="3611634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277" y="3611634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7285" t="-7576" r="-662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/>
            <p:cNvSpPr txBox="1"/>
            <p:nvPr/>
          </p:nvSpPr>
          <p:spPr>
            <a:xfrm>
              <a:off x="6771710" y="4116802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65590" y="5075436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45462" y="6078879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60420" y="4725686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20" y="4725686"/>
                <a:ext cx="674864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2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 ECD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54d46f88-df19-4f51-93f6-4e1ce9a9f3bc/Untitled.png?X-Amz-Algorithm=AWS4-HMAC-SHA256&amp;X-Amz-Content-Sha256=UNSIGNED-PAYLOAD&amp;X-Amz-Credential=AKIAT73L2G45EIPT3X45%2F20220811%2Fus-west-2%2Fs3%2Faws4_request&amp;X-Amz-Date=20220811T085712Z&amp;X-Amz-Expires=86400&amp;X-Amz-Signature=47e3e06588cb79dc8cc071a67d1c5ea9e328965684cd06d9676f4c71aa9779f3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80" y="1517817"/>
            <a:ext cx="8024449" cy="5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70966" y="1517817"/>
            <a:ext cx="347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0.995308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Two Mode 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s3.us-west-2.amazonaws.com/secure.notion-static.com/ea62f904-f7b2-4666-acdf-44bbb38818dc/Untitled.png?X-Amz-Algorithm=AWS4-HMAC-SHA256&amp;X-Amz-Content-Sha256=UNSIGNED-PAYLOAD&amp;X-Amz-Credential=AKIAT73L2G45EIPT3X45%2F20220811%2Fus-west-2%2Fs3%2Faws4_request&amp;X-Amz-Date=20220811T085848Z&amp;X-Amz-Expires=86400&amp;X-Amz-Signature=61d9b3279ed6e746e56256e241de0f4a8c6081eda3456c85bf7611ed1fabf1b5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32" y="1507592"/>
            <a:ext cx="8069831" cy="53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21883" y="1138260"/>
            <a:ext cx="370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</a:t>
            </a:r>
            <a:r>
              <a:rPr lang="en-US" dirty="0" smtClean="0"/>
              <a:t>0.92192787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 smtClean="0"/>
              <a:t>ECD : </a:t>
            </a:r>
            <a:r>
              <a:rPr lang="en-US" sz="2800" dirty="0" smtClean="0"/>
              <a:t>Why not Simultaneous Displacements?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326309" y="2009002"/>
                <a:ext cx="4865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09" y="2009002"/>
                <a:ext cx="486569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64105" y="3260557"/>
                <a:ext cx="8195049" cy="262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400" dirty="0" smtClean="0"/>
                  <a:t>Produces terms  like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/>
                  <a:t> which can be active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are simultaneously nonzero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 smtClean="0"/>
                  <a:t>Even if we avoid simultaneous displacements, this still leaves us with terms such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285750" indent="-285750">
                  <a:buFontTx/>
                  <a:buChar char="-"/>
                </a:pPr>
                <a:r>
                  <a:rPr lang="en-US" sz="2400" dirty="0" smtClean="0"/>
                  <a:t>Thus need small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b="0" dirty="0" smtClean="0"/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en-US" sz="2400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105" y="3260557"/>
                <a:ext cx="8195049" cy="2621167"/>
              </a:xfrm>
              <a:prstGeom prst="rect">
                <a:avLst/>
              </a:prstGeom>
              <a:blipFill rotWithShape="0">
                <a:blip r:embed="rId4"/>
                <a:stretch>
                  <a:fillRect l="-1190" t="-2093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Echoes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3200" dirty="0" smtClean="0"/>
                  <a:t>SNAP Gates take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MHz </a:t>
                </a:r>
                <a:r>
                  <a:rPr lang="en-US" sz="3200" dirty="0"/>
                  <a:t>is dispersive coupling strength.</a:t>
                </a:r>
              </a:p>
              <a:p>
                <a:pPr lvl="1"/>
                <a:r>
                  <a:rPr lang="en-US" sz="3200" dirty="0"/>
                  <a:t>Reducing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Reducing lifetime of cavity</a:t>
                </a:r>
              </a:p>
              <a:p>
                <a:pPr lvl="1"/>
                <a:r>
                  <a:rPr lang="en-US" sz="3200" dirty="0"/>
                  <a:t>ECD Idea: Keep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3200" dirty="0" smtClean="0"/>
                  <a:t> kHz small; </a:t>
                </a:r>
                <a:r>
                  <a:rPr lang="en-US" sz="3200" dirty="0"/>
                  <a:t>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 far from origin</a:t>
                </a:r>
              </a:p>
              <a:p>
                <a:pPr lvl="1"/>
                <a:r>
                  <a:rPr lang="en-US" sz="3200" dirty="0"/>
                  <a:t> Effective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Circle Grape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9916" y="1913020"/>
                <a:ext cx="3429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Sideband Drives </a:t>
                </a:r>
              </a:p>
              <a:p>
                <a:r>
                  <a:rPr lang="en-US" sz="2400" dirty="0" smtClean="0"/>
                  <a:t>(</a:t>
                </a:r>
                <a:r>
                  <a:rPr lang="en-US" sz="2400" dirty="0" err="1" smtClean="0"/>
                  <a:t>Grap-ified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- Optimizing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--- changing nature of oscillator drive but keeping qubit drive constant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6" y="1913020"/>
                <a:ext cx="3429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847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705" y="1913020"/>
                <a:ext cx="3429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Circle Grape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Optimizing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while applying a constant cavity drive.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These 2 approaches are then opposites 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705" y="1913020"/>
                <a:ext cx="3429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2847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00" y="126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</p:spTree>
    <p:extLst>
      <p:ext uri="{BB962C8B-B14F-4D97-AF65-F5344CB8AC3E}">
        <p14:creationId xmlns:p14="http://schemas.microsoft.com/office/powerpoint/2010/main" val="343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86"/>
            <a:ext cx="10515600" cy="1325563"/>
          </a:xfrm>
        </p:spPr>
        <p:txBody>
          <a:bodyPr/>
          <a:lstStyle/>
          <a:p>
            <a:r>
              <a:rPr lang="en-US" dirty="0" smtClean="0"/>
              <a:t>Implication: Disp. Frame </a:t>
            </a:r>
            <a:r>
              <a:rPr lang="en-US" dirty="0" smtClean="0"/>
              <a:t>Simulations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Lab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Large Displacement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≈900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Intractable simulations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  <a:blipFill rotWithShape="0">
                <a:blip r:embed="rId2"/>
                <a:stretch>
                  <a:fillRect l="-2575" t="-5666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Displaced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Size  of Conditional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 5)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Tractable simulations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  <a:blipFill rotWithShape="0">
                <a:blip r:embed="rId3"/>
                <a:stretch>
                  <a:fillRect l="-2165" t="-6516" b="-5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08102" y="1731076"/>
            <a:ext cx="3799812" cy="2026435"/>
            <a:chOff x="1758778" y="1619132"/>
            <a:chExt cx="3799812" cy="20264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8778" y="2782427"/>
              <a:ext cx="3041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11" t="-2174" r="-121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57" t="-2222" r="-11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281324" y="2425132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06207" y="3095099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2222" r="-241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3590" y="1731076"/>
            <a:ext cx="3041821" cy="2026435"/>
            <a:chOff x="1758778" y="1619132"/>
            <a:chExt cx="3041821" cy="202643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433" t="-2222" r="-640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138" t="-2174" r="-241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157799" y="285057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0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2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29268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Rotating Wave Approximation: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2926849"/>
              </a:xfrm>
              <a:blipFill rotWithShape="0">
                <a:blip r:embed="rId2"/>
                <a:stretch>
                  <a:fillRect l="-2235" t="-4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27945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Oscillating, yet stretched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Flipping sign- not fully rotating but hopping on the complex plane (if think of coefficients of unwanted terms as step function)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2794501"/>
              </a:xfrm>
              <a:blipFill rotWithShape="0">
                <a:blip r:embed="rId3"/>
                <a:stretch>
                  <a:fillRect l="-2235" t="-4357" r="-588" b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539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Multimode Conditional Displacements</vt:lpstr>
      <vt:lpstr>Motivation</vt:lpstr>
      <vt:lpstr>Achieving Conditional Displacements</vt:lpstr>
      <vt:lpstr>Dealing with Unwanted Terms I</vt:lpstr>
      <vt:lpstr>Implication: Disp. Frame Simulations</vt:lpstr>
      <vt:lpstr>Dealing with Unwanted Terms II</vt:lpstr>
      <vt:lpstr>Sideband Drives</vt:lpstr>
      <vt:lpstr>Echoed Cond. Disp.</vt:lpstr>
      <vt:lpstr>Comparison</vt:lpstr>
      <vt:lpstr>Implementation: Optimal Parameters</vt:lpstr>
      <vt:lpstr>Implementation: Finding Pulses</vt:lpstr>
      <vt:lpstr>ECD: |g0⟩→|g1⟩ </vt:lpstr>
      <vt:lpstr>Two Mode ECD</vt:lpstr>
      <vt:lpstr>Two Mode ECD : |g01⟩→|g10⟩ </vt:lpstr>
      <vt:lpstr>Two Mode ECD: |g02⟩→|g20⟩ </vt:lpstr>
      <vt:lpstr>Two Mode ECD : Why not Simultaneous Displacements?</vt:lpstr>
      <vt:lpstr>Two Mode ECD</vt:lpstr>
      <vt:lpstr>Meta Echoes</vt:lpstr>
      <vt:lpstr>Grape</vt:lpstr>
      <vt:lpstr>Enter 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28</cp:revision>
  <dcterms:created xsi:type="dcterms:W3CDTF">2022-08-11T08:07:45Z</dcterms:created>
  <dcterms:modified xsi:type="dcterms:W3CDTF">2022-08-15T10:23:14Z</dcterms:modified>
</cp:coreProperties>
</file>