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3" r:id="rId6"/>
    <p:sldId id="261" r:id="rId7"/>
    <p:sldId id="266" r:id="rId8"/>
    <p:sldId id="262" r:id="rId9"/>
    <p:sldId id="264" r:id="rId10"/>
    <p:sldId id="270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6" autoAdjust="0"/>
    <p:restoredTop sz="94660"/>
  </p:normalViewPr>
  <p:slideViewPr>
    <p:cSldViewPr snapToGrid="0">
      <p:cViewPr varScale="1">
        <p:scale>
          <a:sx n="80" d="100"/>
          <a:sy n="80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52C7B-2FC5-43CB-BCDB-23C535E4BC6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9A8C3-FBCB-41D8-9EC0-F433EC8F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5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A8C3-FBCB-41D8-9EC0-F433EC8F18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03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2E401-7315-4C8B-ABD1-97AFA3A4C6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3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6E6DB-C4F2-4564-AD8A-EE95294A8245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CF38-9DEF-40F9-A031-70600194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9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209D-4C51-47AD-B7B2-BE355AE1A17F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CF38-9DEF-40F9-A031-70600194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8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BB80-3387-45BE-9A8C-52B3CD16CD66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CF38-9DEF-40F9-A031-70600194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5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243B-C24C-49E7-9CB2-1D2D5BE2DF61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CF38-9DEF-40F9-A031-70600194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0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B92D-E19C-40E5-9819-DA6FC29DEE8E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CF38-9DEF-40F9-A031-70600194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8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F3A3-7760-4217-AFA4-C8441FB7309A}" type="datetime1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CF38-9DEF-40F9-A031-70600194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5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EAA7-4A9A-4E0D-9A9C-459DEC9E2DD6}" type="datetime1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CF38-9DEF-40F9-A031-70600194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276C-EEAB-4A37-B442-00F9F3E4BD5A}" type="datetime1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CF38-9DEF-40F9-A031-70600194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1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150C-36AE-4CCB-B532-519749AF3765}" type="datetime1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CF38-9DEF-40F9-A031-70600194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0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5746-C6A2-48E2-9CB6-35B2E80BC594}" type="datetime1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CF38-9DEF-40F9-A031-70600194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1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B9C3-1E5F-48BA-8DAA-81F3A0C448DE}" type="datetime1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CF38-9DEF-40F9-A031-70600194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5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6C132-8828-4D7B-B07F-26BB374B03DD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0CF38-9DEF-40F9-A031-70600194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726" y="1122363"/>
            <a:ext cx="9248274" cy="2387600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Effects of Noise on Expectation Value </a:t>
            </a:r>
            <a:r>
              <a:rPr lang="en-US" sz="4400" dirty="0" smtClean="0"/>
              <a:t>(2) </a:t>
            </a:r>
            <a:r>
              <a:rPr lang="en-US" dirty="0" smtClean="0"/>
              <a:t>+ Readout Error Mitigation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Results from Halloween Weekend</a:t>
            </a:r>
          </a:p>
          <a:p>
            <a:r>
              <a:rPr lang="en-US" dirty="0" smtClean="0"/>
              <a:t>November 1,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CF38-9DEF-40F9-A031-706001946A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Regular Range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                       </a:t>
                </a:r>
                <a:r>
                  <a:rPr lang="en-US" sz="2000" dirty="0" smtClean="0"/>
                  <a:t>Only Readout Errors</a:t>
                </a:r>
                <a:endParaRPr lang="en-US" dirty="0"/>
              </a:p>
            </p:txBody>
          </p:sp>
        </mc:Choice>
        <mc:Fallback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CF38-9DEF-40F9-A031-706001946A73}" type="slidenum">
              <a:rPr lang="en-US" smtClean="0"/>
              <a:t>10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1" y="2162440"/>
            <a:ext cx="5183188" cy="3455458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013" y="2162440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4159635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Restricted Range </a:t>
            </a:r>
            <a:r>
              <a:rPr lang="en-US" sz="1200" dirty="0"/>
              <a:t>[</a:t>
            </a:r>
            <a:r>
              <a:rPr lang="da-DK" sz="1200" dirty="0"/>
              <a:t>(0.001, 0.002),(-0.002, -0.001), (-0.2, -0.1</a:t>
            </a:r>
            <a:r>
              <a:rPr lang="da-DK" sz="1200" dirty="0" smtClean="0"/>
              <a:t>)]                                               </a:t>
            </a:r>
            <a:r>
              <a:rPr lang="en-US" sz="1200" dirty="0" smtClean="0"/>
              <a:t> </a:t>
            </a:r>
            <a:r>
              <a:rPr lang="en-US" dirty="0" smtClean="0"/>
              <a:t> </a:t>
            </a:r>
            <a:r>
              <a:rPr lang="en-US" sz="2000" dirty="0"/>
              <a:t>Full Noise Model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CF38-9DEF-40F9-A031-706001946A73}" type="slidenum">
              <a:rPr lang="en-US" smtClean="0"/>
              <a:t>11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22" y="2087689"/>
            <a:ext cx="5183188" cy="3455458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8" y="2087689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307721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Restricted Range </a:t>
            </a:r>
            <a:r>
              <a:rPr lang="en-US" sz="1200" dirty="0"/>
              <a:t>[</a:t>
            </a:r>
            <a:r>
              <a:rPr lang="da-DK" sz="1200" dirty="0"/>
              <a:t>(0.001, 0.002),(-0.002, -0.001), (-0.2, -0.1</a:t>
            </a:r>
            <a:r>
              <a:rPr lang="da-DK" sz="1200" dirty="0" smtClean="0"/>
              <a:t>)]                                              </a:t>
            </a:r>
            <a:r>
              <a:rPr lang="en-US" sz="1200" dirty="0" smtClean="0"/>
              <a:t> </a:t>
            </a:r>
            <a:r>
              <a:rPr lang="en-US" sz="2000" dirty="0" smtClean="0"/>
              <a:t>Only Readout Errors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CF38-9DEF-40F9-A031-706001946A73}" type="slidenum">
              <a:rPr lang="en-US" smtClean="0"/>
              <a:t>12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79" y="2287323"/>
            <a:ext cx="5183188" cy="345545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19" y="2287323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284597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Parameters </a:t>
            </a:r>
            <a:r>
              <a:rPr lang="en-US" sz="1400" dirty="0" smtClean="0"/>
              <a:t>[ </a:t>
            </a:r>
            <a:r>
              <a:rPr lang="en-US" sz="1400" dirty="0"/>
              <a:t>0.00172129,-0.00182397, -0.11217598</a:t>
            </a:r>
            <a:r>
              <a:rPr lang="en-US" sz="1400" dirty="0" smtClean="0"/>
              <a:t>] </a:t>
            </a:r>
            <a:r>
              <a:rPr lang="en-US" sz="1400" dirty="0"/>
              <a:t> </a:t>
            </a:r>
            <a:r>
              <a:rPr lang="en-US" sz="1400" dirty="0" smtClean="0"/>
              <a:t>       </a:t>
            </a:r>
            <a:r>
              <a:rPr lang="en-US" sz="2000" dirty="0" smtClean="0"/>
              <a:t>Full </a:t>
            </a:r>
            <a:r>
              <a:rPr lang="en-US" sz="2000" dirty="0"/>
              <a:t>Noise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CF38-9DEF-40F9-A031-706001946A73}" type="slidenum">
              <a:rPr lang="en-US" smtClean="0"/>
              <a:t>13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930275"/>
            <a:ext cx="5183188" cy="3455458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409" y="1930275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306405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Recap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Experiment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Randomly choose the 3 parameter values in H2 UCSSD circuit from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Compute the energy on both noisy and ideal simulator(Fake London noisy sim used), and plot the differences.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Do so 1000 times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b="1" dirty="0" smtClean="0"/>
                  <a:t>Expected</a:t>
                </a:r>
                <a:r>
                  <a:rPr lang="en-US" dirty="0" smtClean="0"/>
                  <a:t>: An </a:t>
                </a:r>
                <a:r>
                  <a:rPr lang="en-US" dirty="0" err="1" smtClean="0"/>
                  <a:t>assymetrical</a:t>
                </a:r>
                <a:r>
                  <a:rPr lang="en-US" dirty="0" smtClean="0"/>
                  <a:t>  shift to the right with some outliers with negative energy difference ( i.e. noisy being lower than ideal)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b="1" dirty="0" smtClean="0"/>
                  <a:t>Outcome: </a:t>
                </a:r>
                <a:r>
                  <a:rPr lang="en-US" dirty="0" smtClean="0"/>
                  <a:t> Roughly normal distribution, which is surprising. </a:t>
                </a:r>
                <a:endParaRPr lang="en-US" b="1" dirty="0" smtClean="0"/>
              </a:p>
              <a:p>
                <a:pPr marL="285750" indent="-285750">
                  <a:buFontTx/>
                  <a:buChar char="-"/>
                </a:pPr>
                <a:endParaRPr lang="en-US" dirty="0" smtClean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0">
                <a:blip r:embed="rId2"/>
                <a:stretch>
                  <a:fillRect l="-930" t="-1120" r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391" y="1445423"/>
            <a:ext cx="5486411" cy="3657607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F1DA-51C2-451D-A11D-4A2EF8F22D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21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78" y="625642"/>
            <a:ext cx="3932237" cy="1600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Recap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Isolating individual error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7800" y="2485770"/>
            <a:ext cx="3932237" cy="232209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(R) refers to readout errors and (C) refers to coherent errors, (I) refers to incoherent errors.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There seems to be huge change in spread when we remove readout errors – approx. reduction by a factor of 3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 the bottom plot, we</a:t>
            </a:r>
            <a:r>
              <a:rPr lang="en-US" b="1" dirty="0" smtClean="0"/>
              <a:t> expect </a:t>
            </a:r>
            <a:r>
              <a:rPr lang="en-US" dirty="0" smtClean="0"/>
              <a:t>incoherent errors to have some asymmetrical effect but that is not shown by the plot</a:t>
            </a:r>
            <a:endParaRPr lang="en-US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164" y="-233370"/>
            <a:ext cx="5367224" cy="3578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77" y="3200393"/>
            <a:ext cx="5486411" cy="365760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F1DA-51C2-451D-A11D-4A2EF8F22D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7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683" y="-154777"/>
            <a:ext cx="5486411" cy="3657607"/>
          </a:xfrm>
          <a:prstGeom prst="rect">
            <a:avLst/>
          </a:prstGeom>
        </p:spPr>
      </p:pic>
      <p:pic>
        <p:nvPicPr>
          <p:cNvPr id="6" name="Content Placeholder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43" y="-233370"/>
            <a:ext cx="5367224" cy="35781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393"/>
            <a:ext cx="5486411" cy="36576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949" y="3200392"/>
            <a:ext cx="5486411" cy="36576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14191" y="4211053"/>
            <a:ext cx="890337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CF38-9DEF-40F9-A031-706001946A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Recap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Restricting the Range of parameters about optimized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44762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Obtaining the parameters after VQE finished optimizing (H2 at 0.74 </a:t>
            </a:r>
            <a:r>
              <a:rPr lang="en-US" dirty="0" err="1" smtClean="0"/>
              <a:t>ang</a:t>
            </a:r>
            <a:r>
              <a:rPr lang="en-US" dirty="0" smtClean="0"/>
              <a:t> </a:t>
            </a:r>
            <a:r>
              <a:rPr lang="en-US" dirty="0" err="1" smtClean="0"/>
              <a:t>sep.</a:t>
            </a:r>
            <a:r>
              <a:rPr lang="en-US" dirty="0" smtClean="0"/>
              <a:t>) on </a:t>
            </a:r>
            <a:r>
              <a:rPr lang="en-US" dirty="0" err="1" smtClean="0"/>
              <a:t>FakeLondon</a:t>
            </a:r>
            <a:r>
              <a:rPr lang="en-US" dirty="0" smtClean="0"/>
              <a:t> noisy simulator, we get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[ 0.00172129 -0.00182397 -0.11217598]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So the range for the 3 parameters was restricted to 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[0.0015 +/- 0.0005, -0.0015+/- 0.0005, 0.15+/- 0.05 ] Then sampling parameters from this range, we get the following plot.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Expected: </a:t>
            </a:r>
            <a:r>
              <a:rPr lang="en-US" dirty="0" smtClean="0"/>
              <a:t> From slide 2, we would expect the same normal distribution centered at 0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Reality: </a:t>
            </a:r>
            <a:r>
              <a:rPr lang="en-US" dirty="0" smtClean="0"/>
              <a:t>A significant asymmetrical shift to the right. </a:t>
            </a:r>
            <a:endParaRPr lang="en-US" b="1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27" y="1481533"/>
            <a:ext cx="5486411" cy="365760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F1DA-51C2-451D-A11D-4A2EF8F22D9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5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3" y="-228608"/>
            <a:ext cx="5486411" cy="36576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9" y="-228608"/>
            <a:ext cx="5486411" cy="36576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10" y="3200392"/>
            <a:ext cx="5486411" cy="3657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688" y="3200391"/>
            <a:ext cx="5486411" cy="36576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65825" y="4579005"/>
            <a:ext cx="890337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16529" y="4357426"/>
            <a:ext cx="890337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59359" y="892335"/>
            <a:ext cx="890337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CF38-9DEF-40F9-A031-706001946A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6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Readout Error Mitigation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Implementing the CNOT method discussed in last week’s meeting on H2 VQE circuit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CF38-9DEF-40F9-A031-706001946A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9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Readout Error Mitigation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8290" y="2249905"/>
            <a:ext cx="3932237" cy="3811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Given a circuit, we double the number of qubits and use </a:t>
            </a:r>
            <a:r>
              <a:rPr lang="en-US" dirty="0" smtClean="0"/>
              <a:t>then entangle the old qubits with the new </a:t>
            </a:r>
            <a:r>
              <a:rPr lang="en-US" b="1" dirty="0" smtClean="0"/>
              <a:t>“</a:t>
            </a:r>
            <a:r>
              <a:rPr lang="en-US" b="1" dirty="0" err="1" smtClean="0"/>
              <a:t>ancilla</a:t>
            </a:r>
            <a:r>
              <a:rPr lang="en-US" b="1" dirty="0" smtClean="0"/>
              <a:t>” </a:t>
            </a:r>
            <a:r>
              <a:rPr lang="en-US" dirty="0" smtClean="0"/>
              <a:t>qubits.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Measuring all the qubits, we </a:t>
            </a:r>
            <a:r>
              <a:rPr lang="en-US" b="1" dirty="0" smtClean="0"/>
              <a:t>reject non-symmetric </a:t>
            </a:r>
            <a:r>
              <a:rPr lang="en-US" dirty="0" smtClean="0"/>
              <a:t>outcomes i.e. |0001&gt; is rejected because if 1</a:t>
            </a:r>
            <a:r>
              <a:rPr lang="en-US" baseline="30000" dirty="0" smtClean="0"/>
              <a:t>st</a:t>
            </a:r>
            <a:r>
              <a:rPr lang="en-US" dirty="0" smtClean="0"/>
              <a:t> qubit is in 1 state then third qubit should also be in that state… we will accept |0101&gt;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Testing </a:t>
            </a:r>
            <a:r>
              <a:rPr lang="en-US" dirty="0" smtClean="0"/>
              <a:t>this method on circuit for VQE Hydrogen molecule.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Conducting same experiments as in Slide 2 and slide 5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CF38-9DEF-40F9-A031-706001946A7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869" y="1482724"/>
            <a:ext cx="116205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261" y="763586"/>
            <a:ext cx="1952625" cy="2390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869" y="3963194"/>
            <a:ext cx="4305300" cy="222885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8315826" y="1900990"/>
            <a:ext cx="589547" cy="214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6618403">
            <a:off x="9338509" y="3360819"/>
            <a:ext cx="589547" cy="214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4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Regular Range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                        </a:t>
                </a:r>
                <a:r>
                  <a:rPr lang="en-US" sz="2000" dirty="0" smtClean="0"/>
                  <a:t>Full </a:t>
                </a:r>
                <a:r>
                  <a:rPr lang="en-US" sz="2000" dirty="0"/>
                  <a:t>Noise Model</a:t>
                </a:r>
                <a:endParaRPr lang="en-US" dirty="0"/>
              </a:p>
            </p:txBody>
          </p:sp>
        </mc:Choice>
        <mc:Fallback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CF38-9DEF-40F9-A031-706001946A73}" type="slidenum">
              <a:rPr lang="en-US" smtClean="0"/>
              <a:t>9</a:t>
            </a:fld>
            <a:endParaRPr lang="en-US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64" y="2093119"/>
            <a:ext cx="5183188" cy="3455458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823" y="2093119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427758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444</Words>
  <Application>Microsoft Office PowerPoint</Application>
  <PresentationFormat>Widescreen</PresentationFormat>
  <Paragraphs>51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Effects of Noise on Expectation Value (2) + Readout Error Mitigation</vt:lpstr>
      <vt:lpstr>Recap Experiment</vt:lpstr>
      <vt:lpstr>Recap Isolating individual error types</vt:lpstr>
      <vt:lpstr>PowerPoint Presentation</vt:lpstr>
      <vt:lpstr>Recap Restricting the Range of parameters about optimized parameters</vt:lpstr>
      <vt:lpstr>PowerPoint Presentation</vt:lpstr>
      <vt:lpstr>Readout Error Mitigation</vt:lpstr>
      <vt:lpstr>Readout Error Mitigation</vt:lpstr>
      <vt:lpstr>Regular Range (-π, π)                            Full Noise Model</vt:lpstr>
      <vt:lpstr>Regular Range (-π, π)                           Only Readout Errors</vt:lpstr>
      <vt:lpstr>Restricted Range [(0.001, 0.002),(-0.002, -0.001), (-0.2, -0.1)]                                                 Full Noise Model</vt:lpstr>
      <vt:lpstr>Restricted Range [(0.001, 0.002),(-0.002, -0.001), (-0.2, -0.1)]                                               Only Readout Errors</vt:lpstr>
      <vt:lpstr>Optimized Parameters [ 0.00172129,-0.00182397, -0.11217598]         Full Noise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Eesh Gupta</dc:creator>
  <cp:lastModifiedBy>Eesh Gupta</cp:lastModifiedBy>
  <cp:revision>7</cp:revision>
  <dcterms:created xsi:type="dcterms:W3CDTF">2020-11-01T07:55:05Z</dcterms:created>
  <dcterms:modified xsi:type="dcterms:W3CDTF">2020-11-01T17:17:20Z</dcterms:modified>
</cp:coreProperties>
</file>