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3"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sh Gupta" initials="EG" lastIdx="1" clrIdx="0">
    <p:extLst>
      <p:ext uri="{19B8F6BF-5375-455C-9EA6-DF929625EA0E}">
        <p15:presenceInfo xmlns:p15="http://schemas.microsoft.com/office/powerpoint/2012/main" userId="049011acd43b95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FF7C80"/>
    <a:srgbClr val="FFCCCC"/>
    <a:srgbClr val="F78609"/>
    <a:srgbClr val="B0112A"/>
    <a:srgbClr val="92142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29" autoAdjust="0"/>
  </p:normalViewPr>
  <p:slideViewPr>
    <p:cSldViewPr>
      <p:cViewPr>
        <p:scale>
          <a:sx n="23" d="100"/>
          <a:sy n="23" d="100"/>
        </p:scale>
        <p:origin x="-108" y="-17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8399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290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181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29200" y="0"/>
            <a:ext cx="762000" cy="329184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5" name="Rectangle 4"/>
          <p:cNvSpPr/>
          <p:nvPr userDrawn="1"/>
        </p:nvSpPr>
        <p:spPr>
          <a:xfrm flipH="1">
            <a:off x="42672000" y="0"/>
            <a:ext cx="1219200" cy="4038600"/>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3" y="0"/>
            <a:ext cx="73152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828803" y="32575502"/>
            <a:ext cx="2626948" cy="2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
        <p:nvSpPr>
          <p:cNvPr id="17" name="Rectangle 16"/>
          <p:cNvSpPr/>
          <p:nvPr userDrawn="1"/>
        </p:nvSpPr>
        <p:spPr>
          <a:xfrm flipH="1">
            <a:off x="42672000" y="29935258"/>
            <a:ext cx="1219200" cy="2957742"/>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PT Head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43891200" cy="4051300"/>
          </a:xfrm>
          <a:prstGeom prst="rect">
            <a:avLst/>
          </a:prstGeom>
        </p:spPr>
      </p:pic>
      <p:pic>
        <p:nvPicPr>
          <p:cNvPr id="3" name="Picture 2" descr="PPT Foote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9908500"/>
            <a:ext cx="43891200" cy="3009900"/>
          </a:xfrm>
          <a:prstGeom prst="rect">
            <a:avLst/>
          </a:prstGeom>
        </p:spPr>
      </p:pic>
    </p:spTree>
    <p:extLst>
      <p:ext uri="{BB962C8B-B14F-4D97-AF65-F5344CB8AC3E}">
        <p14:creationId xmlns:p14="http://schemas.microsoft.com/office/powerpoint/2010/main" val="2056179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977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108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08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5741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420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877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113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6436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7/27/2020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0306288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1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5171" y="17135244"/>
            <a:ext cx="8092440" cy="5394959"/>
          </a:xfrm>
          <a:prstGeom prst="rect">
            <a:avLst/>
          </a:prstGeom>
        </p:spPr>
      </p:pic>
      <p:sp>
        <p:nvSpPr>
          <p:cNvPr id="2" name="TextBox 1"/>
          <p:cNvSpPr txBox="1"/>
          <p:nvPr/>
        </p:nvSpPr>
        <p:spPr>
          <a:xfrm>
            <a:off x="1066801" y="456650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Abstract</a:t>
            </a:r>
            <a:endParaRPr lang="en-US" sz="5400" b="1" dirty="0">
              <a:solidFill>
                <a:schemeClr val="bg1"/>
              </a:solidFill>
            </a:endParaRPr>
          </a:p>
        </p:txBody>
      </p:sp>
      <p:sp>
        <p:nvSpPr>
          <p:cNvPr id="4" name="TextBox 3"/>
          <p:cNvSpPr txBox="1"/>
          <p:nvPr/>
        </p:nvSpPr>
        <p:spPr>
          <a:xfrm>
            <a:off x="1060794" y="8601221"/>
            <a:ext cx="11995424"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Background</a:t>
            </a:r>
            <a:endParaRPr lang="en-US" sz="5400" b="1" dirty="0">
              <a:solidFill>
                <a:schemeClr val="bg1"/>
              </a:solidFill>
            </a:endParaRPr>
          </a:p>
        </p:txBody>
      </p:sp>
      <p:sp>
        <p:nvSpPr>
          <p:cNvPr id="5" name="TextBox 4"/>
          <p:cNvSpPr txBox="1"/>
          <p:nvPr/>
        </p:nvSpPr>
        <p:spPr>
          <a:xfrm>
            <a:off x="971813" y="24295024"/>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Error Mitigation Techniques</a:t>
            </a:r>
            <a:endParaRPr lang="en-US" sz="6000" b="1" dirty="0">
              <a:solidFill>
                <a:schemeClr val="bg1"/>
              </a:solidFill>
            </a:endParaRPr>
          </a:p>
        </p:txBody>
      </p:sp>
      <p:sp>
        <p:nvSpPr>
          <p:cNvPr id="6" name="TextBox 5"/>
          <p:cNvSpPr txBox="1"/>
          <p:nvPr/>
        </p:nvSpPr>
        <p:spPr>
          <a:xfrm>
            <a:off x="13563600" y="4564183"/>
            <a:ext cx="16840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Results</a:t>
            </a:r>
            <a:endParaRPr lang="en-US" sz="5400" b="1" dirty="0">
              <a:solidFill>
                <a:schemeClr val="bg1"/>
              </a:solidFill>
            </a:endParaRPr>
          </a:p>
        </p:txBody>
      </p:sp>
      <p:sp>
        <p:nvSpPr>
          <p:cNvPr id="9" name="TextBox 8"/>
          <p:cNvSpPr txBox="1"/>
          <p:nvPr/>
        </p:nvSpPr>
        <p:spPr>
          <a:xfrm>
            <a:off x="31014937" y="24547678"/>
            <a:ext cx="11689582"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References</a:t>
            </a:r>
            <a:endParaRPr lang="en-US" b="1" dirty="0">
              <a:solidFill>
                <a:schemeClr val="bg1"/>
              </a:solidFill>
            </a:endParaRPr>
          </a:p>
        </p:txBody>
      </p:sp>
      <p:sp>
        <p:nvSpPr>
          <p:cNvPr id="25" name="TextBox 24"/>
          <p:cNvSpPr txBox="1"/>
          <p:nvPr/>
        </p:nvSpPr>
        <p:spPr>
          <a:xfrm>
            <a:off x="30874784" y="1238012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Conclusion &amp; Future Work</a:t>
            </a:r>
            <a:endParaRPr lang="en-US" sz="6000" b="1" dirty="0">
              <a:solidFill>
                <a:schemeClr val="bg1"/>
              </a:solidFill>
            </a:endParaRPr>
          </a:p>
        </p:txBody>
      </p:sp>
      <p:sp>
        <p:nvSpPr>
          <p:cNvPr id="27" name="TextBox 26"/>
          <p:cNvSpPr txBox="1"/>
          <p:nvPr/>
        </p:nvSpPr>
        <p:spPr>
          <a:xfrm>
            <a:off x="1153658" y="13253892"/>
            <a:ext cx="12034599" cy="3970318"/>
          </a:xfrm>
          <a:prstGeom prst="rect">
            <a:avLst/>
          </a:prstGeom>
          <a:noFill/>
        </p:spPr>
        <p:txBody>
          <a:bodyPr wrap="square" rtlCol="0">
            <a:spAutoFit/>
          </a:bodyPr>
          <a:lstStyle/>
          <a:p>
            <a:pPr marL="457200" indent="-182880" algn="just">
              <a:buFont typeface="Arial" panose="020B0604020202020204" pitchFamily="34" charset="0"/>
              <a:buChar char="•"/>
            </a:pPr>
            <a:r>
              <a:rPr lang="en-US" sz="2800" dirty="0"/>
              <a:t>Quantum Computers use </a:t>
            </a:r>
            <a:r>
              <a:rPr lang="en-US" sz="2800" dirty="0" smtClean="0"/>
              <a:t>quantum mechanical properties such as superposition </a:t>
            </a:r>
            <a:r>
              <a:rPr lang="en-US" sz="2800" dirty="0"/>
              <a:t>and entanglement to perform computations</a:t>
            </a:r>
            <a:r>
              <a:rPr lang="en-US" sz="2800" dirty="0" smtClean="0"/>
              <a:t>.</a:t>
            </a:r>
          </a:p>
          <a:p>
            <a:pPr marL="457200" indent="-182880" algn="just">
              <a:buFont typeface="Arial" panose="020B0604020202020204" pitchFamily="34" charset="0"/>
              <a:buChar char="•"/>
            </a:pPr>
            <a:r>
              <a:rPr lang="en-US" sz="2800" dirty="0"/>
              <a:t>Recently, a hybrid quantum-classical algorithm – </a:t>
            </a:r>
            <a:r>
              <a:rPr lang="en-US" sz="2800" dirty="0" err="1"/>
              <a:t>Variational</a:t>
            </a:r>
            <a:r>
              <a:rPr lang="en-US" sz="2800" dirty="0"/>
              <a:t> Quantum </a:t>
            </a:r>
            <a:r>
              <a:rPr lang="en-US" sz="2800" dirty="0" err="1"/>
              <a:t>Eigensolver</a:t>
            </a:r>
            <a:r>
              <a:rPr lang="en-US" sz="2800" dirty="0"/>
              <a:t> (VQE) – has been devised which optimizes electrons in molecular orbitals to minimize the energy of molecular systems</a:t>
            </a:r>
            <a:r>
              <a:rPr lang="en-US" sz="2800" dirty="0" smtClean="0"/>
              <a:t>.</a:t>
            </a:r>
          </a:p>
          <a:p>
            <a:pPr marL="457200" indent="-182880" algn="just">
              <a:buFont typeface="Arial" panose="020B0604020202020204" pitchFamily="34" charset="0"/>
              <a:buChar char="•"/>
            </a:pPr>
            <a:r>
              <a:rPr lang="en-US" sz="2800" dirty="0"/>
              <a:t>However quantum computers are plagued with errors due to hardware deficiencies like  imperfect qubits and quantum gates</a:t>
            </a:r>
            <a:r>
              <a:rPr lang="en-US" sz="2800" dirty="0" smtClean="0"/>
              <a:t>. </a:t>
            </a:r>
          </a:p>
          <a:p>
            <a:pPr marL="457200" indent="-182880" algn="just">
              <a:buFont typeface="Arial" panose="020B0604020202020204" pitchFamily="34" charset="0"/>
              <a:buChar char="•"/>
            </a:pPr>
            <a:r>
              <a:rPr lang="en-US" sz="2800" dirty="0"/>
              <a:t>Constrained by the number of qubits, error mitigation techniques are being explored to reduce the effects of errors. </a:t>
            </a:r>
          </a:p>
        </p:txBody>
      </p:sp>
      <mc:AlternateContent xmlns:mc="http://schemas.openxmlformats.org/markup-compatibility/2006" xmlns:a14="http://schemas.microsoft.com/office/drawing/2010/main">
        <mc:Choice Requires="a14">
          <p:sp>
            <p:nvSpPr>
              <p:cNvPr id="28" name="Rectangle 27"/>
              <p:cNvSpPr/>
              <p:nvPr/>
            </p:nvSpPr>
            <p:spPr>
              <a:xfrm>
                <a:off x="903163" y="25202132"/>
                <a:ext cx="12186007" cy="3108543"/>
              </a:xfrm>
              <a:prstGeom prst="rect">
                <a:avLst/>
              </a:prstGeom>
            </p:spPr>
            <p:txBody>
              <a:bodyPr wrap="square">
                <a:spAutoFit/>
              </a:bodyPr>
              <a:lstStyle/>
              <a:p>
                <a:pPr marL="457200" indent="-457200">
                  <a:buFont typeface="Arial" panose="020B0604020202020204" pitchFamily="34" charset="0"/>
                  <a:buChar char="•"/>
                </a:pPr>
                <a:r>
                  <a:rPr lang="en-US" sz="2800" b="1" dirty="0"/>
                  <a:t>Richardson </a:t>
                </a:r>
                <a:r>
                  <a:rPr lang="en-US" sz="2800" b="1" dirty="0" smtClean="0"/>
                  <a:t>Extrapolation: </a:t>
                </a:r>
                <a:r>
                  <a:rPr lang="en-US" sz="2800" dirty="0" smtClean="0"/>
                  <a:t>Noisy </a:t>
                </a:r>
                <a:r>
                  <a:rPr lang="en-US" sz="2800" dirty="0"/>
                  <a:t>expectation value of any observable can be expressed as </a:t>
                </a:r>
              </a:p>
              <a:p>
                <a:pPr marL="548920"/>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𝜆</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sub>
                      </m:sSub>
                      <m:r>
                        <a:rPr lang="en-US" sz="2800" i="1">
                          <a:latin typeface="Cambria Math" panose="02040503050406030204" pitchFamily="18" charset="0"/>
                        </a:rPr>
                        <m:t>𝜆</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2</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3</m:t>
                          </m:r>
                        </m:sup>
                      </m:sSup>
                      <m:r>
                        <a:rPr lang="en-US" sz="2800" i="1">
                          <a:latin typeface="Cambria Math" panose="02040503050406030204" pitchFamily="18" charset="0"/>
                        </a:rPr>
                        <m:t>+ …</m:t>
                      </m:r>
                    </m:oMath>
                  </m:oMathPara>
                </a14:m>
                <a:endParaRPr lang="en-US" sz="2800" dirty="0"/>
              </a:p>
              <a:p>
                <a:pPr marL="548920"/>
                <a:r>
                  <a:rPr lang="en-US" sz="2800" dirty="0"/>
                  <a:t>where  </a:t>
                </a:r>
                <a14:m>
                  <m:oMath xmlns:m="http://schemas.openxmlformats.org/officeDocument/2006/math">
                    <m:r>
                      <a:rPr lang="en-US" sz="2800" i="1">
                        <a:latin typeface="Cambria Math" panose="02040503050406030204" pitchFamily="18" charset="0"/>
                      </a:rPr>
                      <m:t>𝜆</m:t>
                    </m:r>
                    <m:r>
                      <a:rPr lang="en-US" sz="2800" i="1">
                        <a:latin typeface="Cambria Math" panose="02040503050406030204" pitchFamily="18" charset="0"/>
                      </a:rPr>
                      <m:t> </m:t>
                    </m:r>
                  </m:oMath>
                </a14:m>
                <a:r>
                  <a:rPr lang="en-US" sz="2800" dirty="0"/>
                  <a:t>is the noise rate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oMath>
                </a14:m>
                <a:r>
                  <a:rPr lang="en-US" sz="2800" dirty="0"/>
                  <a:t> is the noise free expectation value. </a:t>
                </a:r>
              </a:p>
              <a:p>
                <a:pPr marL="571500" indent="-571500">
                  <a:buFont typeface="Arial" panose="020B0604020202020204" pitchFamily="34" charset="0"/>
                  <a:buChar char="•"/>
                </a:pPr>
                <a:r>
                  <a:rPr lang="en-US" sz="2800" dirty="0"/>
                  <a:t>By cancelling out terms </a:t>
                </a:r>
                <a:r>
                  <a:rPr lang="en-US" sz="2800" dirty="0" smtClean="0"/>
                  <a:t>from the </a:t>
                </a:r>
                <a:r>
                  <a:rPr lang="en-US" sz="2800" dirty="0"/>
                  <a:t>expansion, we can better our </a:t>
                </a:r>
                <a:r>
                  <a:rPr lang="en-US" sz="2800" dirty="0" smtClean="0"/>
                  <a:t>approximation. For such cancellations, we need to obtain noise amplified energies as shown in Fig 4a.  </a:t>
                </a:r>
                <a:endParaRPr lang="en-US" sz="2800" dirty="0"/>
              </a:p>
            </p:txBody>
          </p:sp>
        </mc:Choice>
        <mc:Fallback xmlns="">
          <p:sp>
            <p:nvSpPr>
              <p:cNvPr id="28" name="Rectangle 27"/>
              <p:cNvSpPr>
                <a:spLocks noRot="1" noChangeAspect="1" noMove="1" noResize="1" noEditPoints="1" noAdjustHandles="1" noChangeArrowheads="1" noChangeShapeType="1" noTextEdit="1"/>
              </p:cNvSpPr>
              <p:nvPr/>
            </p:nvSpPr>
            <p:spPr>
              <a:xfrm>
                <a:off x="903163" y="25202132"/>
                <a:ext cx="12186007" cy="3108543"/>
              </a:xfrm>
              <a:prstGeom prst="rect">
                <a:avLst/>
              </a:prstGeom>
              <a:blipFill rotWithShape="0">
                <a:blip r:embed="rId3"/>
                <a:stretch>
                  <a:fillRect l="-900" t="-1765" r="-950" b="-4706"/>
                </a:stretch>
              </a:blipFill>
            </p:spPr>
            <p:txBody>
              <a:bodyPr/>
              <a:lstStyle/>
              <a:p>
                <a:r>
                  <a:rPr lang="en-US">
                    <a:noFill/>
                  </a:rPr>
                  <a:t> </a:t>
                </a:r>
              </a:p>
            </p:txBody>
          </p:sp>
        </mc:Fallback>
      </mc:AlternateContent>
      <p:sp>
        <p:nvSpPr>
          <p:cNvPr id="29" name="Rectangle 28"/>
          <p:cNvSpPr/>
          <p:nvPr/>
        </p:nvSpPr>
        <p:spPr>
          <a:xfrm>
            <a:off x="921789" y="28192466"/>
            <a:ext cx="12186007" cy="1384995"/>
          </a:xfrm>
          <a:prstGeom prst="rect">
            <a:avLst/>
          </a:prstGeom>
        </p:spPr>
        <p:txBody>
          <a:bodyPr wrap="square">
            <a:spAutoFit/>
          </a:bodyPr>
          <a:lstStyle/>
          <a:p>
            <a:pPr marL="571500" indent="-571500">
              <a:buFont typeface="Arial" panose="020B0604020202020204" pitchFamily="34" charset="0"/>
              <a:buChar char="•"/>
            </a:pPr>
            <a:r>
              <a:rPr lang="en-US" sz="2800" b="1" dirty="0"/>
              <a:t>Polynomial </a:t>
            </a:r>
            <a:r>
              <a:rPr lang="en-US" sz="2800" b="1" dirty="0" smtClean="0"/>
              <a:t>Extrapolation: </a:t>
            </a:r>
            <a:r>
              <a:rPr lang="en-US" sz="2800" dirty="0" smtClean="0"/>
              <a:t>Given energies at various noise scaling factors, we can fit polynomial function using nonlinear least squares and then evaluate those functions at zero noise.</a:t>
            </a:r>
            <a:endParaRPr lang="en-US" sz="2800" dirty="0"/>
          </a:p>
        </p:txBody>
      </p:sp>
      <p:pic>
        <p:nvPicPr>
          <p:cNvPr id="31" name="Picture 30" descr="aresty-logo-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3000" y="533400"/>
            <a:ext cx="7613934" cy="2971800"/>
          </a:xfrm>
          <a:prstGeom prst="rect">
            <a:avLst/>
          </a:prstGeom>
        </p:spPr>
      </p:pic>
      <p:sp>
        <p:nvSpPr>
          <p:cNvPr id="32" name="Text Box 122"/>
          <p:cNvSpPr txBox="1">
            <a:spLocks noChangeArrowheads="1"/>
          </p:cNvSpPr>
          <p:nvPr/>
        </p:nvSpPr>
        <p:spPr bwMode="auto">
          <a:xfrm>
            <a:off x="4521578" y="329603"/>
            <a:ext cx="298704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bg1"/>
                </a:solidFill>
                <a:latin typeface="+mn-lt"/>
              </a:rPr>
              <a:t>Error Mitigating Quantum Computations of Molecular Ground States</a:t>
            </a:r>
            <a:endParaRPr lang="en-US" sz="8000" b="1" i="1" baseline="30000" dirty="0">
              <a:solidFill>
                <a:schemeClr val="bg1"/>
              </a:solidFill>
              <a:latin typeface="+mn-lt"/>
            </a:endParaRPr>
          </a:p>
        </p:txBody>
      </p:sp>
      <p:sp>
        <p:nvSpPr>
          <p:cNvPr id="33" name="Text Box 123"/>
          <p:cNvSpPr txBox="1">
            <a:spLocks noChangeArrowheads="1"/>
          </p:cNvSpPr>
          <p:nvPr/>
        </p:nvSpPr>
        <p:spPr bwMode="auto">
          <a:xfrm>
            <a:off x="2997578" y="1981630"/>
            <a:ext cx="32918400" cy="215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rgbClr val="FFFFFF"/>
                </a:solidFill>
                <a:latin typeface="+mn-lt"/>
              </a:rPr>
              <a:t>Eesh Gupta</a:t>
            </a:r>
            <a:r>
              <a:rPr lang="en-US" sz="4800" dirty="0" smtClean="0">
                <a:solidFill>
                  <a:srgbClr val="FFFFFF"/>
                </a:solidFill>
                <a:latin typeface="+mn-lt"/>
              </a:rPr>
              <a:t>, Stephen </a:t>
            </a:r>
            <a:r>
              <a:rPr lang="en-US" sz="4800" dirty="0" err="1" smtClean="0">
                <a:solidFill>
                  <a:srgbClr val="FFFFFF"/>
                </a:solidFill>
                <a:latin typeface="+mn-lt"/>
              </a:rPr>
              <a:t>Schnetzer</a:t>
            </a:r>
            <a:r>
              <a:rPr lang="en-US" sz="4800" dirty="0" smtClean="0">
                <a:solidFill>
                  <a:srgbClr val="FFFFFF"/>
                </a:solidFill>
                <a:latin typeface="+mn-lt"/>
              </a:rPr>
              <a:t>, </a:t>
            </a:r>
            <a:r>
              <a:rPr lang="en-US" sz="4800" dirty="0" err="1" smtClean="0">
                <a:solidFill>
                  <a:srgbClr val="FFFFFF"/>
                </a:solidFill>
                <a:latin typeface="+mn-lt"/>
              </a:rPr>
              <a:t>Rikab</a:t>
            </a:r>
            <a:r>
              <a:rPr lang="en-US" sz="4800" dirty="0" smtClean="0">
                <a:solidFill>
                  <a:srgbClr val="FFFFFF"/>
                </a:solidFill>
                <a:latin typeface="+mn-lt"/>
              </a:rPr>
              <a:t> </a:t>
            </a:r>
            <a:r>
              <a:rPr lang="en-US" sz="4800" dirty="0" err="1" smtClean="0">
                <a:solidFill>
                  <a:srgbClr val="FFFFFF"/>
                </a:solidFill>
                <a:latin typeface="+mn-lt"/>
              </a:rPr>
              <a:t>Gambhir</a:t>
            </a:r>
            <a:endParaRPr lang="en-US" sz="4800" dirty="0" smtClean="0">
              <a:solidFill>
                <a:srgbClr val="FFFFFF"/>
              </a:solidFill>
              <a:latin typeface="+mn-lt"/>
            </a:endParaRPr>
          </a:p>
          <a:p>
            <a:pPr algn="ctr" eaLnBrk="1" hangingPunct="1"/>
            <a:r>
              <a:rPr lang="en-US" sz="4800" dirty="0" smtClean="0">
                <a:solidFill>
                  <a:srgbClr val="FFFFFF"/>
                </a:solidFill>
                <a:latin typeface="+mn-lt"/>
              </a:rPr>
              <a:t>Department of Physics and Astronomy, Rutgers University, Piscataway, NJ</a:t>
            </a:r>
            <a:endParaRPr lang="en-US" sz="4800" dirty="0">
              <a:solidFill>
                <a:srgbClr val="FFFFFF"/>
              </a:solidFill>
              <a:latin typeface="+mn-lt"/>
            </a:endParaRPr>
          </a:p>
        </p:txBody>
      </p:sp>
      <p:sp>
        <p:nvSpPr>
          <p:cNvPr id="34" name="TextBox 33"/>
          <p:cNvSpPr txBox="1"/>
          <p:nvPr/>
        </p:nvSpPr>
        <p:spPr>
          <a:xfrm>
            <a:off x="30916127" y="21453535"/>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Acknowledgements</a:t>
            </a:r>
            <a:endParaRPr lang="en-US" sz="6000" b="1" dirty="0">
              <a:solidFill>
                <a:schemeClr val="bg1"/>
              </a:solidFill>
            </a:endParaRPr>
          </a:p>
        </p:txBody>
      </p:sp>
      <p:sp>
        <p:nvSpPr>
          <p:cNvPr id="35" name="TextBox 34"/>
          <p:cNvSpPr txBox="1"/>
          <p:nvPr/>
        </p:nvSpPr>
        <p:spPr>
          <a:xfrm>
            <a:off x="30874784" y="13395483"/>
            <a:ext cx="11887200" cy="5693866"/>
          </a:xfrm>
          <a:prstGeom prst="rect">
            <a:avLst/>
          </a:prstGeom>
          <a:noFill/>
        </p:spPr>
        <p:txBody>
          <a:bodyPr wrap="square" rtlCol="0">
            <a:spAutoFit/>
          </a:bodyPr>
          <a:lstStyle/>
          <a:p>
            <a:pPr marL="857250" indent="-857250" algn="just">
              <a:buFont typeface="Arial" panose="020B0604020202020204" pitchFamily="34" charset="0"/>
              <a:buChar char="•"/>
            </a:pPr>
            <a:r>
              <a:rPr lang="en-US" sz="2800" dirty="0" smtClean="0"/>
              <a:t>Zero noise extrapolated energy obtained via polynomial fitting is more precise and accurate than that obtained via Richardson technique. </a:t>
            </a:r>
          </a:p>
          <a:p>
            <a:pPr marL="2502890" lvl="1" indent="-857250" algn="just">
              <a:buFont typeface="Arial" panose="020B0604020202020204" pitchFamily="34" charset="0"/>
              <a:buChar char="•"/>
            </a:pPr>
            <a:r>
              <a:rPr lang="en-US" sz="2800" dirty="0" smtClean="0"/>
              <a:t>Richardson method is overfitting the data, resulting in large error bars as shown in Fig 3c and </a:t>
            </a:r>
            <a:r>
              <a:rPr lang="en-US" sz="2800" dirty="0" smtClean="0"/>
              <a:t>Fig 4b</a:t>
            </a:r>
            <a:r>
              <a:rPr lang="en-US" sz="2800" dirty="0" smtClean="0"/>
              <a:t>.</a:t>
            </a:r>
          </a:p>
          <a:p>
            <a:pPr marL="2502890" lvl="1" indent="-857250" algn="just">
              <a:buFont typeface="Arial" panose="020B0604020202020204" pitchFamily="34" charset="0"/>
              <a:buChar char="•"/>
            </a:pPr>
            <a:r>
              <a:rPr lang="en-US" sz="2800" dirty="0" smtClean="0"/>
              <a:t>It also performs worse in terms of </a:t>
            </a:r>
            <a:r>
              <a:rPr lang="en-US" sz="2800" dirty="0" smtClean="0"/>
              <a:t>accuracy, resulting in greater divergence from exact energy as </a:t>
            </a:r>
            <a:r>
              <a:rPr lang="en-US" sz="2800" dirty="0" smtClean="0"/>
              <a:t>shown in Fig </a:t>
            </a:r>
            <a:r>
              <a:rPr lang="en-US" sz="2800" dirty="0" smtClean="0"/>
              <a:t>3c and Fig 4b</a:t>
            </a:r>
            <a:r>
              <a:rPr lang="en-US" sz="2800" dirty="0" smtClean="0"/>
              <a:t>.</a:t>
            </a:r>
          </a:p>
          <a:p>
            <a:pPr marL="857250" indent="-857250" algn="just">
              <a:buFont typeface="Arial" panose="020B0604020202020204" pitchFamily="34" charset="0"/>
              <a:buChar char="•"/>
            </a:pPr>
            <a:r>
              <a:rPr lang="en-US" sz="2800" dirty="0" smtClean="0"/>
              <a:t>We </a:t>
            </a:r>
            <a:r>
              <a:rPr lang="en-US" sz="2800" dirty="0"/>
              <a:t>plan to improve </a:t>
            </a:r>
            <a:r>
              <a:rPr lang="en-US" sz="2800" dirty="0" smtClean="0"/>
              <a:t>the </a:t>
            </a:r>
            <a:r>
              <a:rPr lang="en-US" sz="2800" dirty="0"/>
              <a:t>technique by amplifying the noise </a:t>
            </a:r>
            <a:r>
              <a:rPr lang="en-US" sz="2800" dirty="0" smtClean="0"/>
              <a:t>in </a:t>
            </a:r>
            <a:r>
              <a:rPr lang="en-US" sz="2800" dirty="0"/>
              <a:t>finer steps in order to obtain an improved </a:t>
            </a:r>
            <a:r>
              <a:rPr lang="en-US" sz="2800" dirty="0" smtClean="0"/>
              <a:t>fit.</a:t>
            </a:r>
          </a:p>
          <a:p>
            <a:pPr marL="857250" indent="-857250" algn="just">
              <a:buFont typeface="Arial" panose="020B0604020202020204" pitchFamily="34" charset="0"/>
              <a:buChar char="•"/>
            </a:pPr>
            <a:r>
              <a:rPr lang="en-US" sz="2800" dirty="0" smtClean="0"/>
              <a:t>Also, zero noise extrapolated energies we obtained are not within chemical accuracy. </a:t>
            </a:r>
          </a:p>
          <a:p>
            <a:pPr marL="857250" indent="-857250" algn="just">
              <a:buFont typeface="Arial" panose="020B0604020202020204" pitchFamily="34" charset="0"/>
              <a:buChar char="•"/>
            </a:pPr>
            <a:r>
              <a:rPr lang="en-US" sz="2800" dirty="0" smtClean="0"/>
              <a:t>We </a:t>
            </a:r>
            <a:r>
              <a:rPr lang="en-US" sz="2800" dirty="0" smtClean="0"/>
              <a:t>will then investigate </a:t>
            </a:r>
            <a:r>
              <a:rPr lang="en-US" sz="2800" dirty="0" smtClean="0"/>
              <a:t>other error mitigation strategies such as probabilistic error cancellation and quantum subspace expansion to obtain improved accuracy of the ground state energy</a:t>
            </a:r>
          </a:p>
        </p:txBody>
      </p:sp>
      <p:sp>
        <p:nvSpPr>
          <p:cNvPr id="36" name="TextBox 35"/>
          <p:cNvSpPr txBox="1"/>
          <p:nvPr/>
        </p:nvSpPr>
        <p:spPr>
          <a:xfrm>
            <a:off x="30982947" y="22439395"/>
            <a:ext cx="11887200" cy="1815882"/>
          </a:xfrm>
          <a:prstGeom prst="rect">
            <a:avLst/>
          </a:prstGeom>
          <a:noFill/>
        </p:spPr>
        <p:txBody>
          <a:bodyPr wrap="square" rtlCol="0">
            <a:spAutoFit/>
          </a:bodyPr>
          <a:lstStyle/>
          <a:p>
            <a:pPr algn="just"/>
            <a:r>
              <a:rPr lang="en-US" sz="2800" dirty="0" smtClean="0"/>
              <a:t>I would like to thank Professor Stephen </a:t>
            </a:r>
            <a:r>
              <a:rPr lang="en-US" sz="2800" dirty="0" err="1" smtClean="0"/>
              <a:t>Schnetzer</a:t>
            </a:r>
            <a:r>
              <a:rPr lang="en-US" sz="2800" dirty="0" smtClean="0"/>
              <a:t> foremost for his continued guidance and patience throughout this adventure. Special thanks to </a:t>
            </a:r>
            <a:r>
              <a:rPr lang="en-US" sz="2800" dirty="0" err="1" smtClean="0"/>
              <a:t>Rikab</a:t>
            </a:r>
            <a:r>
              <a:rPr lang="en-US" sz="2800" dirty="0" smtClean="0"/>
              <a:t> </a:t>
            </a:r>
            <a:r>
              <a:rPr lang="en-US" sz="2800" dirty="0" err="1" smtClean="0"/>
              <a:t>Gambhir</a:t>
            </a:r>
            <a:r>
              <a:rPr lang="en-US" sz="2800" dirty="0" smtClean="0"/>
              <a:t> and Professor Mark </a:t>
            </a:r>
            <a:r>
              <a:rPr lang="en-US" sz="2800" dirty="0" err="1" smtClean="0"/>
              <a:t>Hillery</a:t>
            </a:r>
            <a:r>
              <a:rPr lang="en-US" sz="2800" dirty="0" smtClean="0"/>
              <a:t> for insightful discussions. Lastly, I want to thank </a:t>
            </a:r>
            <a:r>
              <a:rPr lang="en-US" sz="2800" dirty="0" err="1" smtClean="0"/>
              <a:t>Aresty</a:t>
            </a:r>
            <a:r>
              <a:rPr lang="en-US" sz="2800" dirty="0" smtClean="0"/>
              <a:t> Research Center for this opportunity.</a:t>
            </a:r>
            <a:endParaRPr lang="en-US" sz="2800" dirty="0"/>
          </a:p>
        </p:txBody>
      </p:sp>
      <mc:AlternateContent xmlns:mc="http://schemas.openxmlformats.org/markup-compatibility/2006" xmlns:a14="http://schemas.microsoft.com/office/drawing/2010/main">
        <mc:Choice Requires="a14">
          <p:sp>
            <p:nvSpPr>
              <p:cNvPr id="30" name="TextBox 29"/>
              <p:cNvSpPr txBox="1"/>
              <p:nvPr/>
            </p:nvSpPr>
            <p:spPr>
              <a:xfrm>
                <a:off x="1381833" y="10124891"/>
                <a:ext cx="4362403" cy="2677656"/>
              </a:xfrm>
              <a:prstGeom prst="rect">
                <a:avLst/>
              </a:prstGeom>
              <a:noFill/>
            </p:spPr>
            <p:txBody>
              <a:bodyPr wrap="square" rtlCol="0">
                <a:spAutoFit/>
              </a:bodyPr>
              <a:lstStyle/>
              <a:p>
                <a:pPr algn="just"/>
                <a:r>
                  <a:rPr lang="en-US" sz="2800" b="1" dirty="0" smtClean="0"/>
                  <a:t>Fig 1</a:t>
                </a:r>
                <a:r>
                  <a:rPr lang="en-US" sz="2800" dirty="0" smtClean="0"/>
                  <a:t>: </a:t>
                </a:r>
                <a:r>
                  <a:rPr lang="en-US" sz="2800" i="1" dirty="0" smtClean="0"/>
                  <a:t>Comparing the space of states of classical bits with that of qubits. In the qubit diagram, </a:t>
                </a:r>
                <a14:m>
                  <m:oMath xmlns:m="http://schemas.openxmlformats.org/officeDocument/2006/math">
                    <m:r>
                      <a:rPr lang="en-US" sz="2800" b="0" i="1" smtClean="0">
                        <a:latin typeface="Cambria Math" panose="02040503050406030204" pitchFamily="18" charset="0"/>
                      </a:rPr>
                      <m:t>𝛼</m:t>
                    </m:r>
                  </m:oMath>
                </a14:m>
                <a:r>
                  <a:rPr lang="en-US" sz="2800" i="1" dirty="0" smtClean="0"/>
                  <a:t> </a:t>
                </a:r>
                <a:r>
                  <a:rPr lang="en-US" sz="2800" dirty="0" smtClean="0"/>
                  <a:t>and </a:t>
                </a:r>
                <a14:m>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 </m:t>
                    </m:r>
                  </m:oMath>
                </a14:m>
                <a:r>
                  <a:rPr lang="en-US" sz="2800" i="1" dirty="0" smtClean="0"/>
                  <a:t>are complex numbers denoting probability amplitudes.</a:t>
                </a:r>
                <a:endParaRPr lang="en-US" sz="28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1381833" y="10124891"/>
                <a:ext cx="4362403" cy="2677656"/>
              </a:xfrm>
              <a:prstGeom prst="rect">
                <a:avLst/>
              </a:prstGeom>
              <a:blipFill rotWithShape="0">
                <a:blip r:embed="rId5"/>
                <a:stretch>
                  <a:fillRect l="-2937" t="-2278" r="-2797" b="-5695"/>
                </a:stretch>
              </a:blipFill>
            </p:spPr>
            <p:txBody>
              <a:bodyPr/>
              <a:lstStyle/>
              <a:p>
                <a:r>
                  <a:rPr lang="en-US">
                    <a:noFill/>
                  </a:rPr>
                  <a:t> </a:t>
                </a:r>
              </a:p>
            </p:txBody>
          </p:sp>
        </mc:Fallback>
      </mc:AlternateContent>
      <p:sp>
        <p:nvSpPr>
          <p:cNvPr id="43" name="TextBox 42"/>
          <p:cNvSpPr txBox="1"/>
          <p:nvPr/>
        </p:nvSpPr>
        <p:spPr>
          <a:xfrm>
            <a:off x="1350390" y="22720116"/>
            <a:ext cx="10922002" cy="1384995"/>
          </a:xfrm>
          <a:prstGeom prst="rect">
            <a:avLst/>
          </a:prstGeom>
          <a:noFill/>
        </p:spPr>
        <p:txBody>
          <a:bodyPr wrap="square" rtlCol="0">
            <a:spAutoFit/>
          </a:bodyPr>
          <a:lstStyle/>
          <a:p>
            <a:pPr algn="just"/>
            <a:r>
              <a:rPr lang="en-US" sz="2800" b="1" dirty="0" smtClean="0"/>
              <a:t>Fig 2</a:t>
            </a:r>
            <a:r>
              <a:rPr lang="en-US" sz="2800" dirty="0" smtClean="0"/>
              <a:t>: </a:t>
            </a:r>
            <a:r>
              <a:rPr lang="en-US" sz="2800" i="1" dirty="0" smtClean="0"/>
              <a:t>As we stretch 2 hydrogen atoms apart, we compute the minimum energy of the molecule using VQE on IBM’s noisy quantum computer at London and compare it with the exact energy . </a:t>
            </a:r>
            <a:endParaRPr lang="en-US" sz="2800" i="1" dirty="0"/>
          </a:p>
        </p:txBody>
      </p:sp>
      <p:sp>
        <p:nvSpPr>
          <p:cNvPr id="41" name="TextBox 40"/>
          <p:cNvSpPr txBox="1"/>
          <p:nvPr/>
        </p:nvSpPr>
        <p:spPr>
          <a:xfrm>
            <a:off x="30908939" y="4572732"/>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Methods</a:t>
            </a:r>
            <a:endParaRPr lang="en-US" sz="6000" b="1" dirty="0">
              <a:solidFill>
                <a:schemeClr val="bg1"/>
              </a:solidFill>
            </a:endParaRPr>
          </a:p>
        </p:txBody>
      </p:sp>
      <mc:AlternateContent xmlns:mc="http://schemas.openxmlformats.org/markup-compatibility/2006">
        <mc:Choice xmlns:a14="http://schemas.microsoft.com/office/drawing/2010/main" Requires="a14">
          <p:sp>
            <p:nvSpPr>
              <p:cNvPr id="3" name="TextBox 2"/>
              <p:cNvSpPr txBox="1"/>
              <p:nvPr/>
            </p:nvSpPr>
            <p:spPr>
              <a:xfrm>
                <a:off x="31017572" y="11733474"/>
                <a:ext cx="11926584" cy="523220"/>
              </a:xfrm>
              <a:prstGeom prst="rect">
                <a:avLst/>
              </a:prstGeom>
              <a:noFill/>
            </p:spPr>
            <p:txBody>
              <a:bodyPr wrap="square" rtlCol="0">
                <a:spAutoFit/>
              </a:bodyPr>
              <a:lstStyle/>
              <a:p>
                <a:pPr algn="ctr"/>
                <a:r>
                  <a:rPr lang="en-US" sz="2800" b="1" dirty="0" smtClean="0"/>
                  <a:t>Fig 5</a:t>
                </a:r>
                <a:r>
                  <a:rPr lang="en-US" sz="2800" i="1" dirty="0" smtClean="0"/>
                  <a:t>: The addition of a pair of noisy CNOT gates triples the noise rate </a:t>
                </a: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oMath>
                </a14:m>
                <a:r>
                  <a:rPr lang="en-US" sz="2800" i="1" dirty="0" smtClean="0"/>
                  <a:t> </a:t>
                </a:r>
                <a:endParaRPr lang="en-US" sz="2800" i="1" dirty="0"/>
              </a:p>
            </p:txBody>
          </p:sp>
        </mc:Choice>
        <mc:Fallback>
          <p:sp>
            <p:nvSpPr>
              <p:cNvPr id="3" name="TextBox 2"/>
              <p:cNvSpPr txBox="1">
                <a:spLocks noRot="1" noChangeAspect="1" noMove="1" noResize="1" noEditPoints="1" noAdjustHandles="1" noChangeArrowheads="1" noChangeShapeType="1" noTextEdit="1"/>
              </p:cNvSpPr>
              <p:nvPr/>
            </p:nvSpPr>
            <p:spPr>
              <a:xfrm>
                <a:off x="31017572" y="11733474"/>
                <a:ext cx="11926584" cy="523220"/>
              </a:xfrm>
              <a:prstGeom prst="rect">
                <a:avLst/>
              </a:prstGeom>
              <a:blipFill rotWithShape="0">
                <a:blip r:embed="rId6"/>
                <a:stretch>
                  <a:fillRect t="-11628" b="-32558"/>
                </a:stretch>
              </a:blipFill>
            </p:spPr>
            <p:txBody>
              <a:bodyPr/>
              <a:lstStyle/>
              <a:p>
                <a:r>
                  <a:rPr lang="en-US">
                    <a:noFill/>
                  </a:rPr>
                  <a:t> </a:t>
                </a:r>
              </a:p>
            </p:txBody>
          </p:sp>
        </mc:Fallback>
      </mc:AlternateContent>
      <p:sp>
        <p:nvSpPr>
          <p:cNvPr id="7" name="TextBox 6"/>
          <p:cNvSpPr txBox="1"/>
          <p:nvPr/>
        </p:nvSpPr>
        <p:spPr>
          <a:xfrm>
            <a:off x="30971224" y="25526201"/>
            <a:ext cx="11708633" cy="3970318"/>
          </a:xfrm>
          <a:prstGeom prst="rect">
            <a:avLst/>
          </a:prstGeom>
          <a:noFill/>
        </p:spPr>
        <p:txBody>
          <a:bodyPr wrap="square" rtlCol="0">
            <a:spAutoFit/>
          </a:bodyPr>
          <a:lstStyle/>
          <a:p>
            <a:pPr marL="457200" indent="-457200">
              <a:buFont typeface="+mj-lt"/>
              <a:buAutoNum type="arabicPeriod"/>
            </a:pPr>
            <a:r>
              <a:rPr lang="en-US" sz="2800" dirty="0" err="1"/>
              <a:t>Gadi</a:t>
            </a:r>
            <a:r>
              <a:rPr lang="en-US" sz="2800" dirty="0"/>
              <a:t> </a:t>
            </a:r>
            <a:r>
              <a:rPr lang="en-US" sz="2800" dirty="0" err="1"/>
              <a:t>Aleksandrowicz</a:t>
            </a:r>
            <a:r>
              <a:rPr lang="en-US" sz="2800" dirty="0"/>
              <a:t> et al. </a:t>
            </a:r>
            <a:r>
              <a:rPr lang="en-US" sz="2800" dirty="0" err="1"/>
              <a:t>Qiskit</a:t>
            </a:r>
            <a:r>
              <a:rPr lang="en-US" sz="2800" dirty="0"/>
              <a:t>: An open-source framework for quantum computing, 2019. </a:t>
            </a:r>
          </a:p>
          <a:p>
            <a:pPr marL="457200" indent="-457200">
              <a:buFont typeface="+mj-lt"/>
              <a:buAutoNum type="arabicPeriod"/>
            </a:pPr>
            <a:r>
              <a:rPr lang="en-US" sz="2800" dirty="0" smtClean="0"/>
              <a:t>McArdle </a:t>
            </a:r>
            <a:r>
              <a:rPr lang="en-US" sz="2800" dirty="0"/>
              <a:t>S, Endo S, </a:t>
            </a:r>
            <a:r>
              <a:rPr lang="en-US" sz="2800" dirty="0" err="1"/>
              <a:t>Aspuru-Guzik</a:t>
            </a:r>
            <a:r>
              <a:rPr lang="en-US" sz="2800" dirty="0"/>
              <a:t> A, Benjamin S, Yuan X. Quantum computational chemistry. </a:t>
            </a:r>
            <a:r>
              <a:rPr lang="en-US" sz="2800" i="1" dirty="0"/>
              <a:t>Rev. Mod. Phys.</a:t>
            </a:r>
            <a:r>
              <a:rPr lang="en-US" sz="2800" dirty="0"/>
              <a:t> 2018;92. https://</a:t>
            </a:r>
            <a:r>
              <a:rPr lang="en-US" sz="2800" dirty="0" smtClean="0"/>
              <a:t>arxiv.org/abs/1808.10402v3. </a:t>
            </a:r>
            <a:r>
              <a:rPr lang="en-US" sz="2800" dirty="0" err="1" smtClean="0"/>
              <a:t>doi</a:t>
            </a:r>
            <a:r>
              <a:rPr lang="en-US" sz="2800" dirty="0"/>
              <a:t>: 10.1103/RevModPhys.92.015003.</a:t>
            </a:r>
          </a:p>
          <a:p>
            <a:pPr marL="457200" indent="-457200">
              <a:buFont typeface="+mj-lt"/>
              <a:buAutoNum type="arabicPeriod"/>
            </a:pPr>
            <a:r>
              <a:rPr lang="en-US" sz="2800" dirty="0" err="1" smtClean="0"/>
              <a:t>Temme</a:t>
            </a:r>
            <a:r>
              <a:rPr lang="en-US" sz="2800" dirty="0" smtClean="0"/>
              <a:t> </a:t>
            </a:r>
            <a:r>
              <a:rPr lang="en-US" sz="2800" dirty="0"/>
              <a:t>K, </a:t>
            </a:r>
            <a:r>
              <a:rPr lang="en-US" sz="2800" dirty="0" err="1"/>
              <a:t>Bravyi</a:t>
            </a:r>
            <a:r>
              <a:rPr lang="en-US" sz="2800" dirty="0"/>
              <a:t> S, Gambetta JM. Error mitigation for short-depth quantum circuits. </a:t>
            </a:r>
            <a:r>
              <a:rPr lang="en-US" sz="2800" i="1" dirty="0"/>
              <a:t>Phys Rev Lett</a:t>
            </a:r>
            <a:r>
              <a:rPr lang="en-US" sz="2800" dirty="0"/>
              <a:t>. 2017;119(18):180509. https://link-aps-org.proxy.libraries.rutgers.edu/doi/10.1103/PhysRevLett.119.180509</a:t>
            </a:r>
            <a:r>
              <a:rPr lang="en-US" sz="2800" dirty="0" smtClean="0"/>
              <a:t>. </a:t>
            </a:r>
            <a:r>
              <a:rPr lang="en-US" sz="2800" dirty="0" err="1" smtClean="0"/>
              <a:t>doi</a:t>
            </a:r>
            <a:r>
              <a:rPr lang="en-US" sz="2800" dirty="0"/>
              <a:t>: 10.1103/PhysRevLett.119.180509.</a:t>
            </a:r>
            <a:endParaRPr lang="en-US" sz="2400" dirty="0"/>
          </a:p>
        </p:txBody>
      </p:sp>
      <p:sp>
        <p:nvSpPr>
          <p:cNvPr id="22" name="TextBox 21"/>
          <p:cNvSpPr txBox="1"/>
          <p:nvPr/>
        </p:nvSpPr>
        <p:spPr>
          <a:xfrm>
            <a:off x="1066801" y="5257636"/>
            <a:ext cx="11855876" cy="3539430"/>
          </a:xfrm>
          <a:prstGeom prst="rect">
            <a:avLst/>
          </a:prstGeom>
          <a:noFill/>
        </p:spPr>
        <p:txBody>
          <a:bodyPr wrap="square" rtlCol="0">
            <a:spAutoFit/>
          </a:bodyPr>
          <a:lstStyle/>
          <a:p>
            <a:pPr algn="just"/>
            <a:r>
              <a:rPr lang="en-US" sz="2800" dirty="0"/>
              <a:t/>
            </a:r>
            <a:br>
              <a:rPr lang="en-US" sz="2800" dirty="0"/>
            </a:br>
            <a:r>
              <a:rPr lang="en-US" sz="2800" dirty="0" smtClean="0"/>
              <a:t>Quantum Computers  have the potential to solve chemistry problems of great industrial importance but near term devices are susceptible to errors. Thus, error mitigation techniques like Richardson Extrapolation are being explored to reduce the effect of errors. </a:t>
            </a:r>
            <a:r>
              <a:rPr lang="en-US" sz="2800" b="1" dirty="0" smtClean="0"/>
              <a:t>In </a:t>
            </a:r>
            <a:r>
              <a:rPr lang="en-US" sz="2800" b="1" dirty="0"/>
              <a:t>this project, we compare the Richardson method with a simpler polynomial-fitting method to </a:t>
            </a:r>
            <a:r>
              <a:rPr lang="en-US" sz="2800" b="1" dirty="0" smtClean="0"/>
              <a:t>determine </a:t>
            </a:r>
            <a:r>
              <a:rPr lang="en-US" sz="2800" b="1" dirty="0"/>
              <a:t>the zero noise ground </a:t>
            </a:r>
            <a:r>
              <a:rPr lang="en-US" sz="2800" b="1" dirty="0" smtClean="0"/>
              <a:t>state energy </a:t>
            </a:r>
            <a:r>
              <a:rPr lang="en-US" sz="2800" b="1" dirty="0"/>
              <a:t>of the hydrogen molecule</a:t>
            </a:r>
            <a:r>
              <a:rPr lang="en-US" sz="2800" dirty="0" smtClean="0"/>
              <a:t>. Results and implications are discussed. </a:t>
            </a:r>
            <a:r>
              <a:rPr lang="en-US" sz="2800" dirty="0"/>
              <a:t/>
            </a:r>
            <a:br>
              <a:rPr lang="en-US" sz="2800" dirty="0"/>
            </a:br>
            <a:endParaRPr lang="en-US" sz="2800" dirty="0"/>
          </a:p>
        </p:txBody>
      </p:sp>
      <p:sp>
        <p:nvSpPr>
          <p:cNvPr id="17" name="TextBox 16"/>
          <p:cNvSpPr txBox="1"/>
          <p:nvPr/>
        </p:nvSpPr>
        <p:spPr>
          <a:xfrm>
            <a:off x="14239978" y="12370327"/>
            <a:ext cx="7300592" cy="1384995"/>
          </a:xfrm>
          <a:prstGeom prst="rect">
            <a:avLst/>
          </a:prstGeom>
          <a:noFill/>
        </p:spPr>
        <p:txBody>
          <a:bodyPr wrap="square" rtlCol="0">
            <a:spAutoFit/>
          </a:bodyPr>
          <a:lstStyle/>
          <a:p>
            <a:pPr algn="just"/>
            <a:r>
              <a:rPr lang="en-US" sz="2800" b="1" dirty="0" smtClean="0"/>
              <a:t>Fig 3a </a:t>
            </a:r>
            <a:r>
              <a:rPr lang="en-US" sz="2800" dirty="0" smtClean="0"/>
              <a:t>: </a:t>
            </a:r>
            <a:r>
              <a:rPr lang="en-US" sz="2800" i="1" dirty="0"/>
              <a:t>As the noise is </a:t>
            </a:r>
            <a:r>
              <a:rPr lang="en-US" sz="2800" i="1" dirty="0" smtClean="0"/>
              <a:t>increased </a:t>
            </a:r>
            <a:r>
              <a:rPr lang="en-US" sz="2800" i="1" dirty="0"/>
              <a:t>the deviation of the calculate ground state energy from the exact value </a:t>
            </a:r>
            <a:r>
              <a:rPr lang="en-US" sz="2800" i="1" dirty="0" smtClean="0"/>
              <a:t> increases.</a:t>
            </a:r>
            <a:endParaRPr lang="en-US" sz="2800" i="1" dirty="0"/>
          </a:p>
        </p:txBody>
      </p:sp>
      <p:sp>
        <p:nvSpPr>
          <p:cNvPr id="19" name="TextBox 18"/>
          <p:cNvSpPr txBox="1"/>
          <p:nvPr/>
        </p:nvSpPr>
        <p:spPr>
          <a:xfrm>
            <a:off x="14079553" y="19414287"/>
            <a:ext cx="7189743" cy="1384995"/>
          </a:xfrm>
          <a:prstGeom prst="rect">
            <a:avLst/>
          </a:prstGeom>
          <a:noFill/>
        </p:spPr>
        <p:txBody>
          <a:bodyPr wrap="square" rtlCol="0">
            <a:spAutoFit/>
          </a:bodyPr>
          <a:lstStyle/>
          <a:p>
            <a:pPr algn="just"/>
            <a:r>
              <a:rPr lang="en-US" sz="2800" b="1" dirty="0" smtClean="0"/>
              <a:t>Fig 3c </a:t>
            </a:r>
            <a:r>
              <a:rPr lang="en-US" sz="2800" dirty="0" smtClean="0"/>
              <a:t>: </a:t>
            </a:r>
            <a:r>
              <a:rPr lang="en-US" sz="2800" i="1" dirty="0" smtClean="0"/>
              <a:t>Uncertainty of zero noise energy extrapolated by Richardson is worse than that by lower degree polynomials</a:t>
            </a:r>
            <a:r>
              <a:rPr lang="en-US" sz="2800" dirty="0" smtClean="0"/>
              <a:t>.</a:t>
            </a:r>
            <a:endParaRPr lang="en-US" sz="2800" dirty="0"/>
          </a:p>
        </p:txBody>
      </p:sp>
      <p:sp>
        <p:nvSpPr>
          <p:cNvPr id="20" name="TextBox 19"/>
          <p:cNvSpPr txBox="1"/>
          <p:nvPr/>
        </p:nvSpPr>
        <p:spPr>
          <a:xfrm>
            <a:off x="22170100" y="19417088"/>
            <a:ext cx="7361863" cy="1384995"/>
          </a:xfrm>
          <a:prstGeom prst="rect">
            <a:avLst/>
          </a:prstGeom>
          <a:noFill/>
        </p:spPr>
        <p:txBody>
          <a:bodyPr wrap="square" rtlCol="0">
            <a:spAutoFit/>
          </a:bodyPr>
          <a:lstStyle/>
          <a:p>
            <a:pPr algn="just"/>
            <a:r>
              <a:rPr lang="en-US" sz="2800" b="1" dirty="0" smtClean="0"/>
              <a:t>Fig 3d </a:t>
            </a:r>
            <a:r>
              <a:rPr lang="en-US" sz="2800" dirty="0" smtClean="0"/>
              <a:t>: Zooming into Fig 3c, </a:t>
            </a:r>
            <a:r>
              <a:rPr lang="en-US" sz="2800" i="1" dirty="0"/>
              <a:t>z</a:t>
            </a:r>
            <a:r>
              <a:rPr lang="en-US" sz="2800" i="1" dirty="0" smtClean="0"/>
              <a:t>ero energy extrapolated by Richardson is worse than that of lower degree polynomials. </a:t>
            </a:r>
            <a:endParaRPr lang="en-US" sz="2800" i="1" dirty="0"/>
          </a:p>
        </p:txBody>
      </p:sp>
      <p:sp>
        <p:nvSpPr>
          <p:cNvPr id="23" name="TextBox 22"/>
          <p:cNvSpPr txBox="1"/>
          <p:nvPr/>
        </p:nvSpPr>
        <p:spPr>
          <a:xfrm>
            <a:off x="13586530" y="5438141"/>
            <a:ext cx="16841922" cy="1384995"/>
          </a:xfrm>
          <a:prstGeom prst="rect">
            <a:avLst/>
          </a:prstGeom>
          <a:noFill/>
        </p:spPr>
        <p:txBody>
          <a:bodyPr wrap="square" rtlCol="0">
            <a:spAutoFit/>
          </a:bodyPr>
          <a:lstStyle/>
          <a:p>
            <a:pPr algn="just"/>
            <a:r>
              <a:rPr lang="en-US" sz="2800" b="1" dirty="0" smtClean="0"/>
              <a:t>Fig 3</a:t>
            </a:r>
            <a:r>
              <a:rPr lang="en-US" sz="2800" dirty="0" smtClean="0"/>
              <a:t>: </a:t>
            </a:r>
            <a:r>
              <a:rPr lang="en-US" sz="2800" i="1" dirty="0" smtClean="0"/>
              <a:t>Using noise model simulation of IBM’s quantum computer at London, we compare Richardson technique with polynomial fitting technique in improving the VQE-computed ground state energy of the Hydrogen molecule. Noise was amplified while optimizing in the VQE process.</a:t>
            </a:r>
            <a:endParaRPr lang="en-US" sz="2800" i="1" dirty="0"/>
          </a:p>
        </p:txBody>
      </p:sp>
      <p:sp>
        <p:nvSpPr>
          <p:cNvPr id="26" name="Rectangle 25"/>
          <p:cNvSpPr/>
          <p:nvPr/>
        </p:nvSpPr>
        <p:spPr>
          <a:xfrm>
            <a:off x="13594551" y="21038495"/>
            <a:ext cx="16841923" cy="1384995"/>
          </a:xfrm>
          <a:prstGeom prst="rect">
            <a:avLst/>
          </a:prstGeom>
        </p:spPr>
        <p:txBody>
          <a:bodyPr wrap="square">
            <a:spAutoFit/>
          </a:bodyPr>
          <a:lstStyle/>
          <a:p>
            <a:pPr algn="just"/>
            <a:r>
              <a:rPr lang="en-US" sz="2800" b="1" dirty="0"/>
              <a:t>Fig 4</a:t>
            </a:r>
            <a:r>
              <a:rPr lang="en-US" sz="2800" dirty="0" smtClean="0"/>
              <a:t>: </a:t>
            </a:r>
            <a:r>
              <a:rPr lang="en-US" sz="2800" i="1" dirty="0" smtClean="0"/>
              <a:t>Using </a:t>
            </a:r>
            <a:r>
              <a:rPr lang="en-US" sz="2800" i="1" dirty="0"/>
              <a:t>IBM’s quantum computer at London, we compare Richardson technique with polynomial fitting technique in improving the VQE-computed ground state energy of the Hydrogen molecule. Noise was amplified </a:t>
            </a:r>
            <a:r>
              <a:rPr lang="en-US" sz="2800" i="1" dirty="0" smtClean="0"/>
              <a:t>after optimizing parameters in VQE</a:t>
            </a:r>
            <a:r>
              <a:rPr lang="en-US" sz="2400" i="1" dirty="0" smtClean="0"/>
              <a:t>.</a:t>
            </a:r>
            <a:endParaRPr lang="en-US" sz="2400" i="1" dirty="0"/>
          </a:p>
        </p:txBody>
      </p:sp>
      <p:grpSp>
        <p:nvGrpSpPr>
          <p:cNvPr id="125" name="Group 124"/>
          <p:cNvGrpSpPr/>
          <p:nvPr/>
        </p:nvGrpSpPr>
        <p:grpSpPr>
          <a:xfrm>
            <a:off x="14131748" y="27680637"/>
            <a:ext cx="15656825" cy="1815882"/>
            <a:chOff x="13477105" y="28460089"/>
            <a:chExt cx="15656825" cy="1815882"/>
          </a:xfrm>
        </p:grpSpPr>
        <p:sp>
          <p:nvSpPr>
            <p:cNvPr id="126" name="Rectangle 125"/>
            <p:cNvSpPr/>
            <p:nvPr/>
          </p:nvSpPr>
          <p:spPr>
            <a:xfrm>
              <a:off x="13477105" y="28570083"/>
              <a:ext cx="7501684" cy="1384995"/>
            </a:xfrm>
            <a:prstGeom prst="rect">
              <a:avLst/>
            </a:prstGeom>
          </p:spPr>
          <p:txBody>
            <a:bodyPr wrap="square">
              <a:spAutoFit/>
            </a:bodyPr>
            <a:lstStyle/>
            <a:p>
              <a:pPr algn="just"/>
              <a:r>
                <a:rPr lang="en-US" sz="2800" b="1" dirty="0"/>
                <a:t>Fig 4</a:t>
              </a:r>
              <a:r>
                <a:rPr lang="en-US" sz="2800" b="1" dirty="0" smtClean="0"/>
                <a:t>a</a:t>
              </a:r>
              <a:r>
                <a:rPr lang="en-US" sz="2800" dirty="0" smtClean="0"/>
                <a:t>: </a:t>
              </a:r>
              <a:r>
                <a:rPr lang="en-US" sz="2800" i="1" dirty="0" smtClean="0"/>
                <a:t>As we amplify noise in the optimized circuit, the energies diverge more and more from the exact energy .</a:t>
              </a:r>
              <a:endParaRPr lang="en-US" sz="2800" i="1" dirty="0"/>
            </a:p>
          </p:txBody>
        </p:sp>
        <p:sp>
          <p:nvSpPr>
            <p:cNvPr id="127" name="Rectangle 126"/>
            <p:cNvSpPr/>
            <p:nvPr/>
          </p:nvSpPr>
          <p:spPr>
            <a:xfrm>
              <a:off x="21632246" y="28460089"/>
              <a:ext cx="7501684" cy="1815882"/>
            </a:xfrm>
            <a:prstGeom prst="rect">
              <a:avLst/>
            </a:prstGeom>
          </p:spPr>
          <p:txBody>
            <a:bodyPr wrap="square">
              <a:spAutoFit/>
            </a:bodyPr>
            <a:lstStyle/>
            <a:p>
              <a:pPr algn="just"/>
              <a:r>
                <a:rPr lang="en-US" sz="2800" b="1" dirty="0"/>
                <a:t>Fig 4</a:t>
              </a:r>
              <a:r>
                <a:rPr lang="en-US" sz="2800" b="1" dirty="0" smtClean="0"/>
                <a:t>b</a:t>
              </a:r>
              <a:r>
                <a:rPr lang="en-US" sz="2800" dirty="0" smtClean="0"/>
                <a:t>: </a:t>
              </a:r>
              <a:r>
                <a:rPr lang="en-US" sz="2800" i="1" dirty="0" smtClean="0"/>
                <a:t>Zero Noise energy extrapolated by Richardson is both worse in precision and accuracy than that extrapolated by lower degree polynomial fits.</a:t>
              </a:r>
              <a:endParaRPr lang="en-US" sz="2800" i="1" dirty="0"/>
            </a:p>
          </p:txBody>
        </p:sp>
      </p:grpSp>
      <p:grpSp>
        <p:nvGrpSpPr>
          <p:cNvPr id="180" name="Group 179"/>
          <p:cNvGrpSpPr/>
          <p:nvPr/>
        </p:nvGrpSpPr>
        <p:grpSpPr>
          <a:xfrm>
            <a:off x="7448922" y="19422435"/>
            <a:ext cx="2047145" cy="943294"/>
            <a:chOff x="7787107" y="19229667"/>
            <a:chExt cx="2047145" cy="943294"/>
          </a:xfrm>
        </p:grpSpPr>
        <p:grpSp>
          <p:nvGrpSpPr>
            <p:cNvPr id="114" name="Group 113"/>
            <p:cNvGrpSpPr/>
            <p:nvPr/>
          </p:nvGrpSpPr>
          <p:grpSpPr>
            <a:xfrm>
              <a:off x="7787107" y="19229667"/>
              <a:ext cx="2047145" cy="943294"/>
              <a:chOff x="3731530" y="16306800"/>
              <a:chExt cx="3609785" cy="1371600"/>
            </a:xfrm>
            <a:solidFill>
              <a:srgbClr val="FF3300"/>
            </a:solidFill>
          </p:grpSpPr>
          <p:sp>
            <p:nvSpPr>
              <p:cNvPr id="120" name="Oval 119"/>
              <p:cNvSpPr/>
              <p:nvPr/>
            </p:nvSpPr>
            <p:spPr>
              <a:xfrm>
                <a:off x="373153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5969715" y="16306800"/>
                <a:ext cx="1371600" cy="1371600"/>
                <a:chOff x="3657600" y="16306800"/>
                <a:chExt cx="1371600" cy="1371600"/>
              </a:xfrm>
              <a:grpFill/>
            </p:grpSpPr>
            <p:sp>
              <p:nvSpPr>
                <p:cNvPr id="118" name="Oval 117"/>
                <p:cNvSpPr/>
                <p:nvPr/>
              </p:nvSpPr>
              <p:spPr>
                <a:xfrm>
                  <a:off x="365760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3937979" y="16599914"/>
                  <a:ext cx="554185" cy="850294"/>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cxnSp>
            <p:nvCxnSpPr>
              <p:cNvPr id="117" name="Straight Connector 116"/>
              <p:cNvCxnSpPr/>
              <p:nvPr/>
            </p:nvCxnSpPr>
            <p:spPr>
              <a:xfrm>
                <a:off x="5181600" y="16968061"/>
                <a:ext cx="660758" cy="0"/>
              </a:xfrm>
              <a:prstGeom prst="line">
                <a:avLst/>
              </a:prstGeom>
              <a:grpFill/>
              <a:ln w="76200">
                <a:prstDash val="sysDot"/>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7964201" y="19438590"/>
              <a:ext cx="314284" cy="584775"/>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30924" y="6784256"/>
            <a:ext cx="8093273" cy="5721205"/>
          </a:xfrm>
          <a:prstGeom prst="rect">
            <a:avLst/>
          </a:prstGeom>
        </p:spPr>
      </p:pic>
      <p:sp>
        <p:nvSpPr>
          <p:cNvPr id="18" name="TextBox 17"/>
          <p:cNvSpPr txBox="1"/>
          <p:nvPr/>
        </p:nvSpPr>
        <p:spPr>
          <a:xfrm>
            <a:off x="22314307" y="12535926"/>
            <a:ext cx="7217656" cy="954107"/>
          </a:xfrm>
          <a:prstGeom prst="rect">
            <a:avLst/>
          </a:prstGeom>
          <a:noFill/>
        </p:spPr>
        <p:txBody>
          <a:bodyPr wrap="square" rtlCol="0">
            <a:spAutoFit/>
          </a:bodyPr>
          <a:lstStyle/>
          <a:p>
            <a:pPr algn="just"/>
            <a:r>
              <a:rPr lang="en-US" sz="2800" b="1" dirty="0" smtClean="0"/>
              <a:t>Fig 3b </a:t>
            </a:r>
            <a:r>
              <a:rPr lang="en-US" sz="2800" dirty="0" smtClean="0"/>
              <a:t>: </a:t>
            </a:r>
            <a:r>
              <a:rPr lang="en-US" sz="2800" i="1" dirty="0" smtClean="0"/>
              <a:t>Using Least Squares to fit polynomial functions through the noise energies.</a:t>
            </a:r>
            <a:endParaRPr lang="en-US" sz="2800" i="1" dirty="0"/>
          </a:p>
        </p:txBody>
      </p: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87384" y="6776711"/>
            <a:ext cx="8097429" cy="5724144"/>
          </a:xfrm>
          <a:prstGeom prst="rect">
            <a:avLst/>
          </a:prstGeom>
        </p:spPr>
      </p:pic>
      <p:pic>
        <p:nvPicPr>
          <p:cNvPr id="105" name="Picture 10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563600" y="13722601"/>
            <a:ext cx="8092440" cy="5678582"/>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56040" y="13709497"/>
            <a:ext cx="8092440" cy="5553255"/>
          </a:xfrm>
          <a:prstGeom prst="rect">
            <a:avLst/>
          </a:prstGeom>
        </p:spPr>
      </p:pic>
      <p:pic>
        <p:nvPicPr>
          <p:cNvPr id="115" name="Picture 1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872235" y="22367202"/>
            <a:ext cx="8092440" cy="5394959"/>
          </a:xfrm>
          <a:prstGeom prst="rect">
            <a:avLst/>
          </a:prstGeom>
        </p:spPr>
      </p:pic>
      <p:pic>
        <p:nvPicPr>
          <p:cNvPr id="121" name="Picture 1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541829" y="22471145"/>
            <a:ext cx="8092440" cy="5394959"/>
          </a:xfrm>
          <a:prstGeom prst="rect">
            <a:avLst/>
          </a:prstGeom>
        </p:spPr>
      </p:pic>
      <p:grpSp>
        <p:nvGrpSpPr>
          <p:cNvPr id="129" name="Group 128"/>
          <p:cNvGrpSpPr/>
          <p:nvPr/>
        </p:nvGrpSpPr>
        <p:grpSpPr>
          <a:xfrm>
            <a:off x="31415340" y="7672264"/>
            <a:ext cx="10820400" cy="4182803"/>
            <a:chOff x="15392400" y="7924800"/>
            <a:chExt cx="10820400" cy="4182803"/>
          </a:xfrm>
        </p:grpSpPr>
        <p:grpSp>
          <p:nvGrpSpPr>
            <p:cNvPr id="130" name="Group 129"/>
            <p:cNvGrpSpPr/>
            <p:nvPr/>
          </p:nvGrpSpPr>
          <p:grpSpPr>
            <a:xfrm>
              <a:off x="15392400" y="7924800"/>
              <a:ext cx="10820400" cy="3657600"/>
              <a:chOff x="7239000" y="8115309"/>
              <a:chExt cx="7924800" cy="3543291"/>
            </a:xfrm>
          </p:grpSpPr>
          <p:grpSp>
            <p:nvGrpSpPr>
              <p:cNvPr id="133" name="Group 132"/>
              <p:cNvGrpSpPr/>
              <p:nvPr/>
            </p:nvGrpSpPr>
            <p:grpSpPr>
              <a:xfrm>
                <a:off x="7239000" y="8115309"/>
                <a:ext cx="7924800" cy="3543291"/>
                <a:chOff x="7239000" y="8115309"/>
                <a:chExt cx="20955000" cy="7962891"/>
              </a:xfrm>
            </p:grpSpPr>
            <p:grpSp>
              <p:nvGrpSpPr>
                <p:cNvPr id="135" name="Group 134"/>
                <p:cNvGrpSpPr/>
                <p:nvPr/>
              </p:nvGrpSpPr>
              <p:grpSpPr>
                <a:xfrm>
                  <a:off x="7239000" y="8115309"/>
                  <a:ext cx="20955000" cy="7962891"/>
                  <a:chOff x="7391400" y="9144000"/>
                  <a:chExt cx="26289000" cy="8153400"/>
                </a:xfrm>
              </p:grpSpPr>
              <p:sp>
                <p:nvSpPr>
                  <p:cNvPr id="153" name="Rectangle 152"/>
                  <p:cNvSpPr/>
                  <p:nvPr/>
                </p:nvSpPr>
                <p:spPr>
                  <a:xfrm>
                    <a:off x="7391400" y="9144000"/>
                    <a:ext cx="26289000" cy="815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p:nvGrpSpPr>
                <p:grpSpPr>
                  <a:xfrm>
                    <a:off x="8115299" y="9524999"/>
                    <a:ext cx="24841199" cy="6629401"/>
                    <a:chOff x="10744200" y="9677400"/>
                    <a:chExt cx="24841197" cy="6629400"/>
                  </a:xfrm>
                </p:grpSpPr>
                <p:grpSp>
                  <p:nvGrpSpPr>
                    <p:cNvPr id="155" name="Group 154"/>
                    <p:cNvGrpSpPr/>
                    <p:nvPr/>
                  </p:nvGrpSpPr>
                  <p:grpSpPr>
                    <a:xfrm>
                      <a:off x="10744200" y="10972800"/>
                      <a:ext cx="6781798" cy="3592155"/>
                      <a:chOff x="10744200" y="10972800"/>
                      <a:chExt cx="15697200" cy="3592154"/>
                    </a:xfrm>
                  </p:grpSpPr>
                  <p:cxnSp>
                    <p:nvCxnSpPr>
                      <p:cNvPr id="175" name="Straight Connector 174"/>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3270231" y="11227378"/>
                      <a:ext cx="1600199" cy="4728222"/>
                      <a:chOff x="5791201" y="5904794"/>
                      <a:chExt cx="1600199" cy="8535095"/>
                    </a:xfrm>
                  </p:grpSpPr>
                  <p:cxnSp>
                    <p:nvCxnSpPr>
                      <p:cNvPr id="173" name="Straight Connector 172"/>
                      <p:cNvCxnSpPr/>
                      <p:nvPr/>
                    </p:nvCxnSpPr>
                    <p:spPr>
                      <a:xfrm>
                        <a:off x="6553200" y="5904794"/>
                        <a:ext cx="0" cy="74093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791201" y="14439889"/>
                        <a:ext cx="1600199"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22654258" y="10972800"/>
                      <a:ext cx="12931139" cy="3592155"/>
                      <a:chOff x="10744200" y="10972800"/>
                      <a:chExt cx="15697200" cy="3592154"/>
                    </a:xfrm>
                  </p:grpSpPr>
                  <p:cxnSp>
                    <p:nvCxnSpPr>
                      <p:cNvPr id="171" name="Straight Connector 170"/>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24163018" y="10439401"/>
                      <a:ext cx="2918461" cy="5516199"/>
                      <a:chOff x="5093970" y="10314336"/>
                      <a:chExt cx="2918460" cy="5516200"/>
                    </a:xfrm>
                  </p:grpSpPr>
                  <p:sp>
                    <p:nvSpPr>
                      <p:cNvPr id="166" name="Flowchart: Connector 165"/>
                      <p:cNvSpPr/>
                      <p:nvPr/>
                    </p:nvSpPr>
                    <p:spPr>
                      <a:xfrm>
                        <a:off x="5093970" y="13049245"/>
                        <a:ext cx="2918460" cy="2781291"/>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Flowchart: Connector 166"/>
                      <p:cNvSpPr/>
                      <p:nvPr/>
                    </p:nvSpPr>
                    <p:spPr>
                      <a:xfrm>
                        <a:off x="6035040" y="10314336"/>
                        <a:ext cx="1112520" cy="935190"/>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8" name="Straight Connector 167"/>
                      <p:cNvCxnSpPr/>
                      <p:nvPr/>
                    </p:nvCxnSpPr>
                    <p:spPr>
                      <a:xfrm>
                        <a:off x="6553200" y="10515600"/>
                        <a:ext cx="0" cy="39242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53200" y="13587411"/>
                        <a:ext cx="0" cy="17049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91200" y="14439890"/>
                        <a:ext cx="1545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29424628" y="13712478"/>
                      <a:ext cx="1600201" cy="1704958"/>
                      <a:chOff x="5791200" y="13587411"/>
                      <a:chExt cx="1600200" cy="1704958"/>
                    </a:xfrm>
                  </p:grpSpPr>
                  <p:cxnSp>
                    <p:nvCxnSpPr>
                      <p:cNvPr id="164" name="Straight Connector 163"/>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2691702" y="13712470"/>
                      <a:ext cx="1600201" cy="1704957"/>
                      <a:chOff x="5791200" y="13587411"/>
                      <a:chExt cx="1600200" cy="1704958"/>
                    </a:xfrm>
                  </p:grpSpPr>
                  <p:cxnSp>
                    <p:nvCxnSpPr>
                      <p:cNvPr id="162" name="Straight Connector 161"/>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a:xfrm>
                      <a:off x="28255558" y="9677400"/>
                      <a:ext cx="7025040" cy="6629400"/>
                    </a:xfrm>
                    <a:prstGeom prst="rect">
                      <a:avLst/>
                    </a:prstGeom>
                    <a:noFill/>
                    <a:ln w="603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Flowchart: Connector 135"/>
                <p:cNvSpPr/>
                <p:nvPr/>
              </p:nvSpPr>
              <p:spPr>
                <a:xfrm>
                  <a:off x="9273760" y="11742783"/>
                  <a:ext cx="2326310" cy="2716304"/>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lowchart: Connector 136"/>
                <p:cNvSpPr/>
                <p:nvPr/>
              </p:nvSpPr>
              <p:spPr>
                <a:xfrm>
                  <a:off x="10023888" y="9184089"/>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8" name="Straight Connector 137"/>
                <p:cNvCxnSpPr/>
                <p:nvPr/>
              </p:nvCxnSpPr>
              <p:spPr>
                <a:xfrm>
                  <a:off x="10436915" y="9428163"/>
                  <a:ext cx="0" cy="38325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436915" y="12268374"/>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829523" y="13100934"/>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22241629" y="9306908"/>
                  <a:ext cx="2326310" cy="5387310"/>
                  <a:chOff x="22241629" y="9306908"/>
                  <a:chExt cx="2326310" cy="5387310"/>
                </a:xfrm>
              </p:grpSpPr>
              <p:sp>
                <p:nvSpPr>
                  <p:cNvPr id="148" name="Flowchart: Connector 147"/>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lowchart: Connector 148"/>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0" name="Straight Connector 149"/>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4847666" y="9284259"/>
                  <a:ext cx="2326310" cy="5387310"/>
                  <a:chOff x="22241629" y="9306908"/>
                  <a:chExt cx="2326310" cy="5387310"/>
                </a:xfrm>
              </p:grpSpPr>
              <p:sp>
                <p:nvSpPr>
                  <p:cNvPr id="143" name="Flowchart: Connector 142"/>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Flowchart: Connector 143"/>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Straight Connector 144"/>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34" name="Right Arrow 133"/>
              <p:cNvSpPr/>
              <p:nvPr/>
            </p:nvSpPr>
            <p:spPr>
              <a:xfrm>
                <a:off x="9950477" y="9535559"/>
                <a:ext cx="9906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1" name="TextBox 130"/>
                <p:cNvSpPr txBox="1"/>
                <p:nvPr/>
              </p:nvSpPr>
              <p:spPr>
                <a:xfrm>
                  <a:off x="16830415" y="11122718"/>
                  <a:ext cx="624786"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6830415" y="11122718"/>
                  <a:ext cx="624786" cy="98488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23134267" y="11093728"/>
                  <a:ext cx="1080039"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𝜆</m:t>
                        </m:r>
                      </m:oMath>
                    </m:oMathPara>
                  </a14:m>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23134267" y="11093728"/>
                  <a:ext cx="1080039" cy="984885"/>
                </a:xfrm>
                <a:prstGeom prst="rect">
                  <a:avLst/>
                </a:prstGeom>
                <a:blipFill rotWithShape="0">
                  <a:blip r:embed="rId14"/>
                  <a:stretch>
                    <a:fillRect/>
                  </a:stretch>
                </a:blipFill>
              </p:spPr>
              <p:txBody>
                <a:bodyPr/>
                <a:lstStyle/>
                <a:p>
                  <a:r>
                    <a:rPr lang="en-US">
                      <a:noFill/>
                    </a:rPr>
                    <a:t> </a:t>
                  </a:r>
                </a:p>
              </p:txBody>
            </p:sp>
          </mc:Fallback>
        </mc:AlternateContent>
      </p:grpSp>
      <p:sp>
        <p:nvSpPr>
          <p:cNvPr id="178" name="TextBox 177"/>
          <p:cNvSpPr txBox="1"/>
          <p:nvPr/>
        </p:nvSpPr>
        <p:spPr>
          <a:xfrm>
            <a:off x="30931789" y="5531888"/>
            <a:ext cx="11855876"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t>To compare the  Richardson and the polynomial fitting techniques, we ran VQE algorithm on the hydrogen molecule and extrapolated the results.</a:t>
            </a:r>
          </a:p>
          <a:p>
            <a:pPr marL="457200" indent="-457200" algn="just">
              <a:buFont typeface="Arial" panose="020B0604020202020204" pitchFamily="34" charset="0"/>
              <a:buChar char="•"/>
            </a:pPr>
            <a:r>
              <a:rPr lang="en-US" sz="2800" dirty="0" smtClean="0"/>
              <a:t>Noise could be amplified during the optimization phase of VQE or afterwards.</a:t>
            </a:r>
          </a:p>
          <a:p>
            <a:pPr marL="457200" indent="-457200" algn="just">
              <a:buFont typeface="Arial" panose="020B0604020202020204" pitchFamily="34" charset="0"/>
              <a:buChar char="•"/>
            </a:pPr>
            <a:r>
              <a:rPr lang="en-US" sz="2800" dirty="0"/>
              <a:t>Since the dominant source of noise on IBM’s quantum computers are two qubit gates, we can add redundant CNOT gates to amplify  the noise </a:t>
            </a:r>
            <a:r>
              <a:rPr lang="en-US" sz="2800" dirty="0" smtClean="0"/>
              <a:t>rate</a:t>
            </a:r>
            <a:r>
              <a:rPr lang="en-US" sz="2800" dirty="0"/>
              <a:t>.</a:t>
            </a:r>
            <a:br>
              <a:rPr lang="en-US" sz="2800" dirty="0"/>
            </a:br>
            <a:endParaRPr lang="en-US" sz="2800" dirty="0"/>
          </a:p>
        </p:txBody>
      </p:sp>
      <p:grpSp>
        <p:nvGrpSpPr>
          <p:cNvPr id="212" name="Group 211"/>
          <p:cNvGrpSpPr/>
          <p:nvPr/>
        </p:nvGrpSpPr>
        <p:grpSpPr>
          <a:xfrm>
            <a:off x="6377346" y="9512837"/>
            <a:ext cx="7161225" cy="4811660"/>
            <a:chOff x="7923735" y="10586864"/>
            <a:chExt cx="5897436" cy="3947943"/>
          </a:xfrm>
        </p:grpSpPr>
        <p:grpSp>
          <p:nvGrpSpPr>
            <p:cNvPr id="213" name="Group 212"/>
            <p:cNvGrpSpPr/>
            <p:nvPr/>
          </p:nvGrpSpPr>
          <p:grpSpPr>
            <a:xfrm>
              <a:off x="7923735" y="10586864"/>
              <a:ext cx="5897436" cy="3947943"/>
              <a:chOff x="7794196" y="10299064"/>
              <a:chExt cx="5897436" cy="3947943"/>
            </a:xfrm>
          </p:grpSpPr>
          <p:grpSp>
            <p:nvGrpSpPr>
              <p:cNvPr id="216" name="Group 215"/>
              <p:cNvGrpSpPr/>
              <p:nvPr/>
            </p:nvGrpSpPr>
            <p:grpSpPr>
              <a:xfrm>
                <a:off x="7794196" y="10410036"/>
                <a:ext cx="4706106" cy="3836971"/>
                <a:chOff x="8262540" y="9764183"/>
                <a:chExt cx="4706106" cy="3836971"/>
              </a:xfrm>
            </p:grpSpPr>
            <p:grpSp>
              <p:nvGrpSpPr>
                <p:cNvPr id="220" name="Group 219"/>
                <p:cNvGrpSpPr/>
                <p:nvPr/>
              </p:nvGrpSpPr>
              <p:grpSpPr>
                <a:xfrm>
                  <a:off x="8262540" y="9764183"/>
                  <a:ext cx="4586860" cy="3836971"/>
                  <a:chOff x="9371429" y="11477490"/>
                  <a:chExt cx="3551248" cy="2869482"/>
                </a:xfrm>
              </p:grpSpPr>
              <p:grpSp>
                <p:nvGrpSpPr>
                  <p:cNvPr id="225" name="Group 224"/>
                  <p:cNvGrpSpPr/>
                  <p:nvPr/>
                </p:nvGrpSpPr>
                <p:grpSpPr>
                  <a:xfrm>
                    <a:off x="9371429" y="11477490"/>
                    <a:ext cx="3551248" cy="2869482"/>
                    <a:chOff x="10029092" y="9863499"/>
                    <a:chExt cx="6658708" cy="6045825"/>
                  </a:xfrm>
                </p:grpSpPr>
                <p:sp>
                  <p:nvSpPr>
                    <p:cNvPr id="227" name="Oval 226"/>
                    <p:cNvSpPr/>
                    <p:nvPr/>
                  </p:nvSpPr>
                  <p:spPr>
                    <a:xfrm>
                      <a:off x="13563600" y="10571385"/>
                      <a:ext cx="3124200" cy="3124200"/>
                    </a:xfrm>
                    <a:prstGeom prst="ellipse">
                      <a:avLst/>
                    </a:prstGeom>
                    <a:gradFill flip="none" rotWithShape="1">
                      <a:gsLst>
                        <a:gs pos="0">
                          <a:srgbClr val="FF0000">
                            <a:tint val="66000"/>
                            <a:satMod val="160000"/>
                            <a:lumMod val="66000"/>
                          </a:srgbClr>
                        </a:gs>
                        <a:gs pos="50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131061" y="10571384"/>
                      <a:ext cx="990600" cy="290046"/>
                    </a:xfrm>
                    <a:prstGeom prst="ellipse">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1095892" y="13487399"/>
                      <a:ext cx="990600" cy="208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14897100" y="9863499"/>
                      <a:ext cx="457201" cy="2269633"/>
                    </a:xfrm>
                    <a:prstGeom prst="rect">
                      <a:avLst/>
                    </a:prstGeom>
                    <a:noFill/>
                  </p:spPr>
                  <p:txBody>
                    <a:bodyPr wrap="square" rtlCol="0">
                      <a:spAutoFit/>
                    </a:bodyPr>
                    <a:lstStyle/>
                    <a:p>
                      <a:endParaRPr lang="en-US" dirty="0">
                        <a:solidFill>
                          <a:srgbClr val="FFCCCC"/>
                        </a:solidFill>
                      </a:endParaRPr>
                    </a:p>
                  </p:txBody>
                </p:sp>
                <p:sp>
                  <p:nvSpPr>
                    <p:cNvPr id="231" name="TextBox 230"/>
                    <p:cNvSpPr txBox="1"/>
                    <p:nvPr/>
                  </p:nvSpPr>
                  <p:spPr>
                    <a:xfrm>
                      <a:off x="11362591" y="13639691"/>
                      <a:ext cx="457201" cy="2269633"/>
                    </a:xfrm>
                    <a:prstGeom prst="rect">
                      <a:avLst/>
                    </a:prstGeom>
                    <a:noFill/>
                  </p:spPr>
                  <p:txBody>
                    <a:bodyPr wrap="square" rtlCol="0">
                      <a:spAutoFit/>
                    </a:bodyPr>
                    <a:lstStyle/>
                    <a:p>
                      <a:endParaRPr lang="en-US" dirty="0">
                        <a:solidFill>
                          <a:srgbClr val="FF0000"/>
                        </a:solidFill>
                      </a:endParaRPr>
                    </a:p>
                  </p:txBody>
                </p:sp>
                <p:sp>
                  <p:nvSpPr>
                    <p:cNvPr id="232" name="Oval 231"/>
                    <p:cNvSpPr/>
                    <p:nvPr/>
                  </p:nvSpPr>
                  <p:spPr>
                    <a:xfrm>
                      <a:off x="10029092" y="10571384"/>
                      <a:ext cx="3124200" cy="3124200"/>
                    </a:xfrm>
                    <a:prstGeom prst="ellipse">
                      <a:avLst/>
                    </a:prstGeom>
                    <a:noFill/>
                    <a:ln w="6350">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11149344" y="11740208"/>
                      <a:ext cx="1295400" cy="756018"/>
                    </a:xfrm>
                    <a:prstGeom prst="rect">
                      <a:avLst/>
                    </a:prstGeom>
                    <a:noFill/>
                  </p:spPr>
                  <p:txBody>
                    <a:bodyPr wrap="square" rtlCol="0">
                      <a:spAutoFit/>
                    </a:bodyPr>
                    <a:lstStyle/>
                    <a:p>
                      <a:r>
                        <a:rPr lang="en-US" sz="3200" b="1" dirty="0" smtClean="0"/>
                        <a:t>Bit</a:t>
                      </a:r>
                      <a:endParaRPr lang="en-US" sz="6000" b="1" dirty="0"/>
                    </a:p>
                  </p:txBody>
                </p:sp>
              </p:grpSp>
              <mc:AlternateContent xmlns:mc="http://schemas.openxmlformats.org/markup-compatibility/2006" xmlns:a14="http://schemas.microsoft.com/office/drawing/2010/main">
                <mc:Choice Requires="a14">
                  <p:sp>
                    <p:nvSpPr>
                      <p:cNvPr id="226" name="TextBox 225"/>
                      <p:cNvSpPr txBox="1"/>
                      <p:nvPr/>
                    </p:nvSpPr>
                    <p:spPr>
                      <a:xfrm>
                        <a:off x="11855217" y="13381691"/>
                        <a:ext cx="524108" cy="321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 </m:t>
                              </m:r>
                            </m:oMath>
                          </m:oMathPara>
                        </a14:m>
                        <a:endParaRPr lang="en-US" sz="6600" b="1" dirty="0">
                          <a:solidFill>
                            <a:srgbClr val="FF0000"/>
                          </a:solidFill>
                        </a:endParaRPr>
                      </a:p>
                    </p:txBody>
                  </p:sp>
                </mc:Choice>
                <mc:Fallback xmlns="">
                  <p:sp>
                    <p:nvSpPr>
                      <p:cNvPr id="226" name="TextBox 225"/>
                      <p:cNvSpPr txBox="1">
                        <a:spLocks noRot="1" noChangeAspect="1" noMove="1" noResize="1" noEditPoints="1" noAdjustHandles="1" noChangeArrowheads="1" noChangeShapeType="1" noTextEdit="1"/>
                      </p:cNvSpPr>
                      <p:nvPr/>
                    </p:nvSpPr>
                    <p:spPr>
                      <a:xfrm>
                        <a:off x="11855217" y="13381691"/>
                        <a:ext cx="524108" cy="321052"/>
                      </a:xfrm>
                      <a:prstGeom prst="rect">
                        <a:avLst/>
                      </a:prstGeom>
                      <a:blipFill rotWithShape="0">
                        <a:blip r:embed="rId15"/>
                        <a:stretch>
                          <a:fillRect/>
                        </a:stretch>
                      </a:blipFill>
                    </p:spPr>
                    <p:txBody>
                      <a:bodyPr/>
                      <a:lstStyle/>
                      <a:p>
                        <a:r>
                          <a:rPr lang="en-US">
                            <a:noFill/>
                          </a:rPr>
                          <a:t> </a:t>
                        </a:r>
                      </a:p>
                    </p:txBody>
                  </p:sp>
                </mc:Fallback>
              </mc:AlternateContent>
            </p:grpSp>
            <p:cxnSp>
              <p:nvCxnSpPr>
                <p:cNvPr id="221" name="Straight Arrow Connector 220"/>
                <p:cNvCxnSpPr/>
                <p:nvPr/>
              </p:nvCxnSpPr>
              <p:spPr>
                <a:xfrm>
                  <a:off x="11734799" y="10038479"/>
                  <a:ext cx="38546" cy="2332237"/>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V="1">
                  <a:off x="10632013" y="10830974"/>
                  <a:ext cx="2256709" cy="875778"/>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V="1">
                  <a:off x="10559537" y="11265848"/>
                  <a:ext cx="2409109" cy="226"/>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7" name="TextBox 216"/>
                  <p:cNvSpPr txBox="1"/>
                  <p:nvPr/>
                </p:nvSpPr>
                <p:spPr>
                  <a:xfrm>
                    <a:off x="10966527" y="10299064"/>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m:t>
                          </m:r>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sz="6600" b="1" dirty="0">
                      <a:solidFill>
                        <a:srgbClr val="FF7C80"/>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10966527" y="10299064"/>
                    <a:ext cx="676948" cy="429299"/>
                  </a:xfrm>
                  <a:prstGeom prst="rect">
                    <a:avLst/>
                  </a:prstGeom>
                  <a:blipFill rotWithShape="0">
                    <a:blip r:embed="rId16"/>
                    <a:stretch>
                      <a:fillRect/>
                    </a:stretch>
                  </a:blipFill>
                </p:spPr>
                <p:txBody>
                  <a:bodyPr/>
                  <a:lstStyle/>
                  <a:p>
                    <a:r>
                      <a:rPr lang="en-US">
                        <a:noFill/>
                      </a:rPr>
                      <a:t> </a:t>
                    </a:r>
                  </a:p>
                </p:txBody>
              </p:sp>
            </mc:Fallback>
          </mc:AlternateContent>
          <p:cxnSp>
            <p:nvCxnSpPr>
              <p:cNvPr id="218" name="Straight Arrow Connector 217"/>
              <p:cNvCxnSpPr/>
              <p:nvPr/>
            </p:nvCxnSpPr>
            <p:spPr>
              <a:xfrm flipV="1">
                <a:off x="11305001" y="11069652"/>
                <a:ext cx="629130" cy="89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9" name="TextBox 218"/>
                  <p:cNvSpPr txBox="1"/>
                  <p:nvPr/>
                </p:nvSpPr>
                <p:spPr>
                  <a:xfrm>
                    <a:off x="11507940" y="10655892"/>
                    <a:ext cx="2183692" cy="3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7C80"/>
                              </a:solidFill>
                              <a:latin typeface="Cambria Math" panose="02040503050406030204" pitchFamily="18" charset="0"/>
                            </a:rPr>
                            <m:t>𝜶</m:t>
                          </m:r>
                          <m:d>
                            <m:dPr>
                              <m:begChr m:val="|"/>
                              <m:endChr m:val="⟩"/>
                              <m:ctrlPr>
                                <a:rPr lang="en-US" sz="2400" b="1" i="1" smtClean="0">
                                  <a:solidFill>
                                    <a:srgbClr val="FF7C80"/>
                                  </a:solidFill>
                                  <a:latin typeface="Cambria Math" panose="02040503050406030204" pitchFamily="18" charset="0"/>
                                </a:rPr>
                              </m:ctrlPr>
                            </m:dPr>
                            <m:e>
                              <m:r>
                                <a:rPr lang="en-US" sz="2400" b="1" i="1" smtClean="0">
                                  <a:solidFill>
                                    <a:srgbClr val="FF7C80"/>
                                  </a:solidFill>
                                  <a:latin typeface="Cambria Math" panose="02040503050406030204" pitchFamily="18" charset="0"/>
                                </a:rPr>
                                <m:t>𝟎</m:t>
                              </m:r>
                            </m:e>
                          </m:d>
                          <m:r>
                            <a:rPr lang="en-US" sz="2400" b="1" i="1" smtClean="0">
                              <a:solidFill>
                                <a:srgbClr val="FF5050"/>
                              </a:solidFill>
                              <a:latin typeface="Cambria Math" panose="02040503050406030204" pitchFamily="18" charset="0"/>
                            </a:rPr>
                            <m:t>+</m:t>
                          </m:r>
                          <m:r>
                            <a:rPr lang="en-US" sz="2400" b="1" i="1" smtClean="0">
                              <a:solidFill>
                                <a:srgbClr val="FF0000"/>
                              </a:solidFill>
                              <a:latin typeface="Cambria Math" panose="02040503050406030204" pitchFamily="18" charset="0"/>
                            </a:rPr>
                            <m:t>𝜷</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rgbClr val="FF0000"/>
                              </a:solidFill>
                              <a:latin typeface="Cambria Math" panose="02040503050406030204" pitchFamily="18" charset="0"/>
                            </a:rPr>
                            <m:t>⟩ </m:t>
                          </m:r>
                        </m:oMath>
                      </m:oMathPara>
                    </a14:m>
                    <a:endParaRPr lang="en-US" sz="5400" b="1" dirty="0">
                      <a:solidFill>
                        <a:srgbClr val="FF0000"/>
                      </a:solidFill>
                    </a:endParaRPr>
                  </a:p>
                </p:txBody>
              </p:sp>
            </mc:Choice>
            <mc:Fallback xmlns="">
              <p:sp>
                <p:nvSpPr>
                  <p:cNvPr id="219" name="TextBox 218"/>
                  <p:cNvSpPr txBox="1">
                    <a:spLocks noRot="1" noChangeAspect="1" noMove="1" noResize="1" noEditPoints="1" noAdjustHandles="1" noChangeArrowheads="1" noChangeShapeType="1" noTextEdit="1"/>
                  </p:cNvSpPr>
                  <p:nvPr/>
                </p:nvSpPr>
                <p:spPr>
                  <a:xfrm>
                    <a:off x="11507940" y="10655892"/>
                    <a:ext cx="2183692" cy="378794"/>
                  </a:xfrm>
                  <a:prstGeom prst="rect">
                    <a:avLst/>
                  </a:prstGeom>
                  <a:blipFill rotWithShape="0">
                    <a:blip r:embed="rId17"/>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4" name="TextBox 213"/>
                <p:cNvSpPr txBox="1"/>
                <p:nvPr/>
              </p:nvSpPr>
              <p:spPr>
                <a:xfrm>
                  <a:off x="8671834" y="10762461"/>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4" name="TextBox 213"/>
                <p:cNvSpPr txBox="1">
                  <a:spLocks noRot="1" noChangeAspect="1" noMove="1" noResize="1" noEditPoints="1" noAdjustHandles="1" noChangeArrowheads="1" noChangeShapeType="1" noTextEdit="1"/>
                </p:cNvSpPr>
                <p:nvPr/>
              </p:nvSpPr>
              <p:spPr>
                <a:xfrm>
                  <a:off x="8671834" y="10762461"/>
                  <a:ext cx="676948" cy="429299"/>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TextBox 214"/>
                <p:cNvSpPr txBox="1"/>
                <p:nvPr/>
              </p:nvSpPr>
              <p:spPr>
                <a:xfrm>
                  <a:off x="8742980" y="13219515"/>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𝟏</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8742980" y="13219515"/>
                  <a:ext cx="676948" cy="429299"/>
                </a:xfrm>
                <a:prstGeom prst="rect">
                  <a:avLst/>
                </a:prstGeom>
                <a:blipFill rotWithShape="0">
                  <a:blip r:embed="rId19"/>
                  <a:stretch>
                    <a:fillRect/>
                  </a:stretch>
                </a:blipFill>
              </p:spPr>
              <p:txBody>
                <a:bodyPr/>
                <a:lstStyle/>
                <a:p>
                  <a:r>
                    <a:rPr lang="en-US">
                      <a:noFill/>
                    </a:rPr>
                    <a:t> </a:t>
                  </a:r>
                </a:p>
              </p:txBody>
            </p:sp>
          </mc:Fallback>
        </mc:AlternateContent>
      </p:grpSp>
      <p:sp>
        <p:nvSpPr>
          <p:cNvPr id="234" name="TextBox 233"/>
          <p:cNvSpPr txBox="1"/>
          <p:nvPr/>
        </p:nvSpPr>
        <p:spPr>
          <a:xfrm>
            <a:off x="10062002" y="11099707"/>
            <a:ext cx="1784689" cy="624152"/>
          </a:xfrm>
          <a:prstGeom prst="rect">
            <a:avLst/>
          </a:prstGeom>
          <a:noFill/>
        </p:spPr>
        <p:txBody>
          <a:bodyPr wrap="square" rtlCol="0">
            <a:spAutoFit/>
          </a:bodyPr>
          <a:lstStyle/>
          <a:p>
            <a:r>
              <a:rPr lang="en-US" sz="3200" b="1" dirty="0" smtClean="0"/>
              <a:t>Qubit</a:t>
            </a:r>
            <a:endParaRPr lang="en-US" sz="2800" b="1" dirty="0"/>
          </a:p>
        </p:txBody>
      </p:sp>
      <p:grpSp>
        <p:nvGrpSpPr>
          <p:cNvPr id="8" name="Group 7"/>
          <p:cNvGrpSpPr/>
          <p:nvPr/>
        </p:nvGrpSpPr>
        <p:grpSpPr>
          <a:xfrm>
            <a:off x="31887437" y="19294648"/>
            <a:ext cx="6127312" cy="1808091"/>
            <a:chOff x="31870348" y="19491382"/>
            <a:chExt cx="6127312" cy="1808091"/>
          </a:xfrm>
        </p:grpSpPr>
        <p:grpSp>
          <p:nvGrpSpPr>
            <p:cNvPr id="239" name="Group 238"/>
            <p:cNvGrpSpPr/>
            <p:nvPr/>
          </p:nvGrpSpPr>
          <p:grpSpPr>
            <a:xfrm>
              <a:off x="31870348" y="19535418"/>
              <a:ext cx="1796890" cy="1701698"/>
              <a:chOff x="31870348" y="19535418"/>
              <a:chExt cx="1796890" cy="1701698"/>
            </a:xfrm>
          </p:grpSpPr>
          <p:sp>
            <p:nvSpPr>
              <p:cNvPr id="235" name="Oval 234"/>
              <p:cNvSpPr/>
              <p:nvPr/>
            </p:nvSpPr>
            <p:spPr>
              <a:xfrm>
                <a:off x="31870348" y="19535418"/>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32412977" y="19827120"/>
                <a:ext cx="945610" cy="1077218"/>
              </a:xfrm>
              <a:prstGeom prst="rect">
                <a:avLst/>
              </a:prstGeom>
              <a:noFill/>
            </p:spPr>
            <p:txBody>
              <a:bodyPr wrap="square" rtlCol="0">
                <a:spAutoFit/>
              </a:bodyPr>
              <a:lstStyle/>
              <a:p>
                <a:r>
                  <a:rPr lang="en-US" dirty="0" smtClean="0"/>
                  <a:t>Li</a:t>
                </a:r>
                <a:endParaRPr lang="en-US" dirty="0"/>
              </a:p>
            </p:txBody>
          </p:sp>
        </p:grpSp>
        <p:grpSp>
          <p:nvGrpSpPr>
            <p:cNvPr id="250" name="Group 249"/>
            <p:cNvGrpSpPr/>
            <p:nvPr/>
          </p:nvGrpSpPr>
          <p:grpSpPr>
            <a:xfrm>
              <a:off x="35117549" y="19491382"/>
              <a:ext cx="2880111" cy="1808091"/>
              <a:chOff x="35608188" y="19513028"/>
              <a:chExt cx="2880111" cy="1808091"/>
            </a:xfrm>
          </p:grpSpPr>
          <p:grpSp>
            <p:nvGrpSpPr>
              <p:cNvPr id="240" name="Group 239"/>
              <p:cNvGrpSpPr/>
              <p:nvPr/>
            </p:nvGrpSpPr>
            <p:grpSpPr>
              <a:xfrm>
                <a:off x="35961282" y="19513028"/>
                <a:ext cx="1796890" cy="1701698"/>
                <a:chOff x="31835921" y="19533566"/>
                <a:chExt cx="1796890" cy="1701698"/>
              </a:xfrm>
            </p:grpSpPr>
            <p:sp>
              <p:nvSpPr>
                <p:cNvPr id="241" name="Oval 240"/>
                <p:cNvSpPr/>
                <p:nvPr/>
              </p:nvSpPr>
              <p:spPr>
                <a:xfrm>
                  <a:off x="31835921" y="19533566"/>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32412977" y="19827120"/>
                  <a:ext cx="945610" cy="1077218"/>
                </a:xfrm>
                <a:prstGeom prst="rect">
                  <a:avLst/>
                </a:prstGeom>
                <a:noFill/>
              </p:spPr>
              <p:txBody>
                <a:bodyPr wrap="square" rtlCol="0">
                  <a:spAutoFit/>
                </a:bodyPr>
                <a:lstStyle/>
                <a:p>
                  <a:r>
                    <a:rPr lang="en-US" dirty="0"/>
                    <a:t>O</a:t>
                  </a:r>
                </a:p>
              </p:txBody>
            </p:sp>
          </p:grpSp>
          <p:grpSp>
            <p:nvGrpSpPr>
              <p:cNvPr id="244" name="Group 243"/>
              <p:cNvGrpSpPr/>
              <p:nvPr/>
            </p:nvGrpSpPr>
            <p:grpSpPr>
              <a:xfrm>
                <a:off x="35608188" y="20555818"/>
                <a:ext cx="1066445" cy="765301"/>
                <a:chOff x="34383807" y="19923745"/>
                <a:chExt cx="1066445" cy="765301"/>
              </a:xfrm>
            </p:grpSpPr>
            <p:sp>
              <p:nvSpPr>
                <p:cNvPr id="245" name="Oval 244"/>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nvGrpSpPr>
              <p:cNvPr id="247" name="Group 246"/>
              <p:cNvGrpSpPr/>
              <p:nvPr/>
            </p:nvGrpSpPr>
            <p:grpSpPr>
              <a:xfrm>
                <a:off x="37421854" y="20501149"/>
                <a:ext cx="1066445" cy="765301"/>
                <a:chOff x="34383807" y="19923745"/>
                <a:chExt cx="1066445" cy="765301"/>
              </a:xfrm>
            </p:grpSpPr>
            <p:sp>
              <p:nvSpPr>
                <p:cNvPr id="248" name="Oval 247"/>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grpSp>
      <p:sp>
        <p:nvSpPr>
          <p:cNvPr id="177" name="TextBox 176"/>
          <p:cNvSpPr txBox="1"/>
          <p:nvPr/>
        </p:nvSpPr>
        <p:spPr>
          <a:xfrm>
            <a:off x="38042689" y="19335264"/>
            <a:ext cx="4805271" cy="1815882"/>
          </a:xfrm>
          <a:prstGeom prst="rect">
            <a:avLst/>
          </a:prstGeom>
          <a:noFill/>
        </p:spPr>
        <p:txBody>
          <a:bodyPr wrap="square" rtlCol="0">
            <a:spAutoFit/>
          </a:bodyPr>
          <a:lstStyle/>
          <a:p>
            <a:pPr algn="just"/>
            <a:r>
              <a:rPr lang="en-US" sz="2800" b="1" dirty="0" smtClean="0"/>
              <a:t>Fig </a:t>
            </a:r>
            <a:r>
              <a:rPr lang="en-US" sz="2800" b="1" dirty="0" smtClean="0"/>
              <a:t>6</a:t>
            </a:r>
            <a:r>
              <a:rPr lang="en-US" sz="2800" i="1" dirty="0" smtClean="0"/>
              <a:t>: We also plan to apply these techniques to more complex molecules like Lithium Hydride and Water.</a:t>
            </a:r>
            <a:endParaRPr lang="en-US" sz="2800" i="1" dirty="0"/>
          </a:p>
        </p:txBody>
      </p:sp>
      <p:grpSp>
        <p:nvGrpSpPr>
          <p:cNvPr id="243" name="Group 242"/>
          <p:cNvGrpSpPr/>
          <p:nvPr/>
        </p:nvGrpSpPr>
        <p:grpSpPr>
          <a:xfrm>
            <a:off x="33271939" y="19806882"/>
            <a:ext cx="1066445" cy="765301"/>
            <a:chOff x="34383807" y="19923745"/>
            <a:chExt cx="1066445" cy="765301"/>
          </a:xfrm>
        </p:grpSpPr>
        <p:sp>
          <p:nvSpPr>
            <p:cNvPr id="236" name="Oval 235"/>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spTree>
    <p:extLst>
      <p:ext uri="{BB962C8B-B14F-4D97-AF65-F5344CB8AC3E}">
        <p14:creationId xmlns:p14="http://schemas.microsoft.com/office/powerpoint/2010/main" val="179545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7022</TotalTime>
  <Words>755</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Eesh Gupta</cp:lastModifiedBy>
  <cp:revision>281</cp:revision>
  <cp:lastPrinted>2013-02-12T02:21:55Z</cp:lastPrinted>
  <dcterms:created xsi:type="dcterms:W3CDTF">2013-02-10T21:14:48Z</dcterms:created>
  <dcterms:modified xsi:type="dcterms:W3CDTF">2020-07-27T16:37:03Z</dcterms:modified>
</cp:coreProperties>
</file>