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Lst>
  <p:sldIdLst>
    <p:sldId id="263" r:id="rId2"/>
  </p:sldIdLst>
  <p:sldSz cx="43891200" cy="32918400"/>
  <p:notesSz cx="7004050" cy="9290050"/>
  <p:defaultText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esh Gupta" initials="EG" lastIdx="1" clrIdx="0">
    <p:extLst>
      <p:ext uri="{19B8F6BF-5375-455C-9EA6-DF929625EA0E}">
        <p15:presenceInfo xmlns:p15="http://schemas.microsoft.com/office/powerpoint/2012/main" userId="049011acd43b95c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5050"/>
    <a:srgbClr val="FF7C80"/>
    <a:srgbClr val="FFCCCC"/>
    <a:srgbClr val="F78609"/>
    <a:srgbClr val="B0112A"/>
    <a:srgbClr val="921427"/>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3" autoAdjust="0"/>
    <p:restoredTop sz="94629" autoAdjust="0"/>
  </p:normalViewPr>
  <p:slideViewPr>
    <p:cSldViewPr>
      <p:cViewPr>
        <p:scale>
          <a:sx n="50" d="100"/>
          <a:sy n="50" d="100"/>
        </p:scale>
        <p:origin x="-3498" y="-1926"/>
      </p:cViewPr>
      <p:guideLst>
        <p:guide orient="horz" pos="10368"/>
        <p:guide pos="1382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smtClean="0"/>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7/28/2020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383996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7/28/2020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82904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7/28/2020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541818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Rectangle 14"/>
          <p:cNvSpPr/>
          <p:nvPr userDrawn="1"/>
        </p:nvSpPr>
        <p:spPr>
          <a:xfrm>
            <a:off x="43129200" y="0"/>
            <a:ext cx="762000" cy="3291840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5" name="Rectangle 4"/>
          <p:cNvSpPr/>
          <p:nvPr userDrawn="1"/>
        </p:nvSpPr>
        <p:spPr>
          <a:xfrm flipH="1">
            <a:off x="42672000" y="0"/>
            <a:ext cx="1219200" cy="4038600"/>
          </a:xfrm>
          <a:prstGeom prst="rect">
            <a:avLst/>
          </a:prstGeom>
          <a:solidFill>
            <a:srgbClr val="B0112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3" y="0"/>
            <a:ext cx="73152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pic>
        <p:nvPicPr>
          <p:cNvPr id="6" name="Picture 16" descr="PosterTemplateCopyright"/>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828803" y="32575502"/>
            <a:ext cx="2626948" cy="220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Instructions"/>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smtClean="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This poster template is 36” high by 48” wide. It can be used to print any poster with a 3:4 aspect ratio.</a:t>
            </a:r>
          </a:p>
          <a:p>
            <a:pPr lvl="0">
              <a:spcBef>
                <a:spcPts val="0"/>
              </a:spcBef>
              <a:spcAft>
                <a:spcPts val="1800"/>
              </a:spcAft>
            </a:pPr>
            <a:r>
              <a:rPr lang="en-US" sz="7200" dirty="0" smtClean="0">
                <a:solidFill>
                  <a:srgbClr val="7F7F7F"/>
                </a:solidFill>
                <a:latin typeface="Calibri" pitchFamily="34" charset="0"/>
                <a:cs typeface="Calibri" panose="020F0502020204030204" pitchFamily="34" charset="0"/>
              </a:rPr>
              <a:t>Placeholders</a:t>
            </a:r>
            <a:r>
              <a:rPr sz="7200" dirty="0" smtClean="0">
                <a:solidFill>
                  <a:srgbClr val="7F7F7F"/>
                </a:solidFill>
                <a:latin typeface="Calibri" pitchFamily="34" charset="0"/>
                <a:cs typeface="Calibri" panose="020F0502020204030204" pitchFamily="34" charset="0"/>
              </a:rPr>
              <a:t>:</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smtClean="0">
                <a:solidFill>
                  <a:srgbClr val="7F7F7F"/>
                </a:solidFill>
                <a:latin typeface="Calibri" pitchFamily="34" charset="0"/>
                <a:cs typeface="Calibri" panose="020F0502020204030204" pitchFamily="34" charset="0"/>
              </a:rPr>
              <a:t>various elements included</a:t>
            </a:r>
            <a:r>
              <a:rPr sz="4900" dirty="0" smtClean="0">
                <a:solidFill>
                  <a:srgbClr val="7F7F7F"/>
                </a:solidFill>
                <a:latin typeface="Calibri" pitchFamily="34" charset="0"/>
                <a:cs typeface="Calibri" panose="020F0502020204030204" pitchFamily="34" charset="0"/>
              </a:rPr>
              <a:t> </a:t>
            </a:r>
            <a:r>
              <a:rPr sz="4900" dirty="0">
                <a:solidFill>
                  <a:srgbClr val="7F7F7F"/>
                </a:solidFill>
                <a:latin typeface="Calibri" pitchFamily="34" charset="0"/>
                <a:cs typeface="Calibri" panose="020F0502020204030204" pitchFamily="34" charset="0"/>
              </a:rPr>
              <a:t>in this </a:t>
            </a:r>
            <a:r>
              <a:rPr lang="en-US" sz="4900" dirty="0" smtClean="0">
                <a:solidFill>
                  <a:srgbClr val="7F7F7F"/>
                </a:solidFill>
                <a:latin typeface="Calibri" pitchFamily="34" charset="0"/>
                <a:cs typeface="Calibri" panose="020F0502020204030204" pitchFamily="34" charset="0"/>
              </a:rPr>
              <a:t>poster are ones</a:t>
            </a:r>
            <a:r>
              <a:rPr lang="en-US" sz="4900" baseline="0" dirty="0" smtClean="0">
                <a:solidFill>
                  <a:srgbClr val="7F7F7F"/>
                </a:solidFill>
                <a:latin typeface="Calibri" pitchFamily="34" charset="0"/>
                <a:cs typeface="Calibri" panose="020F0502020204030204" pitchFamily="34" charset="0"/>
              </a:rPr>
              <a:t> we often see in medical, research, and scientific posters.</a:t>
            </a:r>
            <a:r>
              <a:rPr sz="4900" dirty="0" smtClean="0">
                <a:solidFill>
                  <a:srgbClr val="7F7F7F"/>
                </a:solidFill>
                <a:latin typeface="Calibri" pitchFamily="34" charset="0"/>
                <a:cs typeface="Calibri" panose="020F0502020204030204" pitchFamily="34" charset="0"/>
              </a:rPr>
              <a:t> </a:t>
            </a:r>
            <a:r>
              <a:rPr lang="en-US" sz="4900" dirty="0" smtClean="0">
                <a:solidFill>
                  <a:srgbClr val="7F7F7F"/>
                </a:solidFill>
                <a:latin typeface="Calibri" pitchFamily="34" charset="0"/>
                <a:cs typeface="Calibri" panose="020F0502020204030204" pitchFamily="34" charset="0"/>
              </a:rPr>
              <a:t>Feel</a:t>
            </a:r>
            <a:r>
              <a:rPr lang="en-US" sz="49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smtClean="0">
                <a:solidFill>
                  <a:srgbClr val="7F7F7F"/>
                </a:solidFill>
                <a:latin typeface="Calibri" pitchFamily="34" charset="0"/>
                <a:cs typeface="Calibri" panose="020F0502020204030204" pitchFamily="34" charset="0"/>
              </a:rPr>
              <a:t>Image</a:t>
            </a:r>
            <a:r>
              <a:rPr lang="en-US" sz="7200" baseline="0" dirty="0" smtClean="0">
                <a:solidFill>
                  <a:srgbClr val="7F7F7F"/>
                </a:solidFill>
                <a:latin typeface="Calibri" pitchFamily="34" charset="0"/>
                <a:cs typeface="Calibri" panose="020F0502020204030204" pitchFamily="34" charset="0"/>
              </a:rPr>
              <a:t> Quality</a:t>
            </a:r>
            <a:r>
              <a:rPr lang="en-US" sz="7200" dirty="0" smtClean="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smtClean="0">
                <a:solidFill>
                  <a:srgbClr val="7F7F7F"/>
                </a:solidFill>
                <a:latin typeface="Calibri" pitchFamily="34" charset="0"/>
                <a:cs typeface="Calibri" panose="020F0502020204030204" pitchFamily="34" charset="0"/>
              </a:rPr>
              <a:t>Insert, Picture</a:t>
            </a:r>
            <a:r>
              <a:rPr lang="en-US" sz="49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smtClean="0">
                <a:solidFill>
                  <a:srgbClr val="7F7F7F"/>
                </a:solidFill>
                <a:latin typeface="Calibri" pitchFamily="34" charset="0"/>
                <a:cs typeface="Calibri" panose="020F0502020204030204" pitchFamily="34" charset="0"/>
              </a:rPr>
              <a:t>150-200 pixels per inch in their final printed size</a:t>
            </a:r>
            <a:r>
              <a:rPr lang="en-US" sz="4900" dirty="0" smtClean="0">
                <a:solidFill>
                  <a:srgbClr val="7F7F7F"/>
                </a:solidFill>
                <a:latin typeface="Calibri" pitchFamily="34" charset="0"/>
                <a:cs typeface="Calibri" panose="020F0502020204030204" pitchFamily="34" charset="0"/>
              </a:rPr>
              <a:t>. For instance, a 1600 x 1200 pixel</a:t>
            </a:r>
            <a:r>
              <a:rPr lang="en-US" sz="4900" baseline="0" dirty="0" smtClean="0">
                <a:solidFill>
                  <a:srgbClr val="7F7F7F"/>
                </a:solidFill>
                <a:latin typeface="Calibri" pitchFamily="34" charset="0"/>
                <a:cs typeface="Calibri" panose="020F0502020204030204" pitchFamily="34" charset="0"/>
              </a:rPr>
              <a:t> photo will usually look fine up to </a:t>
            </a:r>
            <a:r>
              <a:rPr lang="en-US" sz="49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r>
              <a:rPr lang="en-US" sz="3600" dirty="0" smtClean="0">
                <a:solidFill>
                  <a:srgbClr val="7F7F7F"/>
                </a:solidFill>
                <a:latin typeface="Calibri" pitchFamily="34" charset="0"/>
                <a:cs typeface="Calibri" panose="020F0502020204030204" pitchFamily="34" charset="0"/>
              </a:rPr>
              <a:t/>
            </a:r>
            <a:br>
              <a:rPr lang="en-US" sz="3600" dirty="0" smtClean="0">
                <a:solidFill>
                  <a:srgbClr val="7F7F7F"/>
                </a:solidFill>
                <a:latin typeface="Calibri" pitchFamily="34" charset="0"/>
                <a:cs typeface="Calibri" panose="020F0502020204030204" pitchFamily="34" charset="0"/>
              </a:rPr>
            </a:br>
            <a:r>
              <a:rPr lang="en-US" sz="3600" dirty="0" smtClean="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44805600" y="0"/>
            <a:ext cx="9601200" cy="329184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smtClean="0">
                  <a:solidFill>
                    <a:schemeClr val="bg1">
                      <a:lumMod val="50000"/>
                    </a:schemeClr>
                  </a:solidFill>
                  <a:latin typeface="Calibri" pitchFamily="34" charset="0"/>
                  <a:cs typeface="Calibri" panose="020F0502020204030204" pitchFamily="34" charset="0"/>
                </a:rPr>
                <a:t>Change</a:t>
              </a:r>
              <a:r>
                <a:rPr lang="en-US" sz="7200" baseline="0" dirty="0" smtClean="0">
                  <a:solidFill>
                    <a:schemeClr val="bg1">
                      <a:lumMod val="50000"/>
                    </a:schemeClr>
                  </a:solidFill>
                  <a:latin typeface="Calibri" pitchFamily="34" charset="0"/>
                  <a:cs typeface="Calibri" panose="020F0502020204030204" pitchFamily="34" charset="0"/>
                </a:rPr>
                <a:t> Color Theme</a:t>
              </a:r>
              <a:r>
                <a:rPr lang="en-US" sz="7200" dirty="0" smtClean="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smtClean="0">
                  <a:solidFill>
                    <a:schemeClr val="bg1">
                      <a:lumMod val="50000"/>
                    </a:schemeClr>
                  </a:solidFill>
                  <a:latin typeface="Calibri" pitchFamily="34" charset="0"/>
                  <a:cs typeface="Calibri" panose="020F0502020204030204" pitchFamily="34" charset="0"/>
                </a:rPr>
                <a:t>Design</a:t>
              </a:r>
              <a:r>
                <a:rPr lang="en-US" sz="4900" baseline="0" dirty="0" smtClean="0">
                  <a:solidFill>
                    <a:schemeClr val="bg1">
                      <a:lumMod val="50000"/>
                    </a:schemeClr>
                  </a:solidFill>
                  <a:latin typeface="Calibri" pitchFamily="34" charset="0"/>
                  <a:cs typeface="Calibri" panose="020F0502020204030204" pitchFamily="34" charset="0"/>
                </a:rPr>
                <a:t> tab, then select the </a:t>
              </a:r>
              <a:r>
                <a:rPr lang="en-US" sz="4900" b="1" baseline="0" dirty="0" smtClean="0">
                  <a:solidFill>
                    <a:schemeClr val="bg1">
                      <a:lumMod val="50000"/>
                    </a:schemeClr>
                  </a:solidFill>
                  <a:latin typeface="Calibri" pitchFamily="34" charset="0"/>
                  <a:cs typeface="Calibri" panose="020F0502020204030204" pitchFamily="34" charset="0"/>
                </a:rPr>
                <a:t>Colors</a:t>
              </a:r>
              <a:r>
                <a:rPr lang="en-US" sz="49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smtClean="0">
                  <a:solidFill>
                    <a:schemeClr val="bg1">
                      <a:lumMod val="50000"/>
                    </a:schemeClr>
                  </a:solidFill>
                  <a:latin typeface="Calibri" pitchFamily="34" charset="0"/>
                  <a:cs typeface="Calibri" panose="020F0502020204030204" pitchFamily="34" charset="0"/>
                </a:rPr>
                <a:t>Once your poster file is ready, visit</a:t>
              </a:r>
              <a:r>
                <a:rPr lang="en-US" sz="4900" baseline="0" dirty="0" smtClean="0">
                  <a:solidFill>
                    <a:schemeClr val="bg1">
                      <a:lumMod val="50000"/>
                    </a:schemeClr>
                  </a:solidFill>
                  <a:latin typeface="Calibri" pitchFamily="34" charset="0"/>
                  <a:cs typeface="Calibri" panose="020F0502020204030204" pitchFamily="34" charset="0"/>
                </a:rPr>
                <a:t> </a:t>
              </a:r>
              <a:r>
                <a:rPr lang="en-US" sz="4900" b="1" baseline="0" dirty="0" smtClean="0">
                  <a:solidFill>
                    <a:schemeClr val="bg1">
                      <a:lumMod val="50000"/>
                    </a:schemeClr>
                  </a:solidFill>
                  <a:latin typeface="Calibri" pitchFamily="34" charset="0"/>
                  <a:cs typeface="Calibri" panose="020F0502020204030204" pitchFamily="34" charset="0"/>
                </a:rPr>
                <a:t>www.genigraphics.com</a:t>
              </a:r>
              <a:r>
                <a:rPr lang="en-US" sz="49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smtClean="0">
                  <a:solidFill>
                    <a:schemeClr val="bg1">
                      <a:lumMod val="50000"/>
                    </a:schemeClr>
                  </a:solidFill>
                  <a:latin typeface="Calibri" pitchFamily="34" charset="0"/>
                  <a:cs typeface="Calibri" panose="020F0502020204030204" pitchFamily="34" charset="0"/>
                </a:rPr>
                <a:t>US and Canada:  1-800-790-4001</a:t>
              </a:r>
              <a:br>
                <a:rPr lang="en-US" sz="4900" baseline="0" dirty="0" smtClean="0">
                  <a:solidFill>
                    <a:schemeClr val="bg1">
                      <a:lumMod val="50000"/>
                    </a:schemeClr>
                  </a:solidFill>
                  <a:latin typeface="Calibri" pitchFamily="34" charset="0"/>
                  <a:cs typeface="Calibri" panose="020F0502020204030204" pitchFamily="34" charset="0"/>
                </a:rPr>
              </a:br>
              <a:r>
                <a:rPr lang="en-US" sz="49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3600" dirty="0" smtClean="0">
                  <a:solidFill>
                    <a:schemeClr val="bg1">
                      <a:lumMod val="50000"/>
                    </a:schemeClr>
                  </a:solidFill>
                  <a:latin typeface="Calibri" pitchFamily="34" charset="0"/>
                  <a:cs typeface="Calibri" panose="020F0502020204030204" pitchFamily="34" charset="0"/>
                </a:rPr>
                <a:t/>
              </a:r>
              <a:br>
                <a:rPr lang="en-US" sz="3600" dirty="0" smtClean="0">
                  <a:solidFill>
                    <a:schemeClr val="bg1">
                      <a:lumMod val="50000"/>
                    </a:schemeClr>
                  </a:solidFill>
                  <a:latin typeface="Calibri" pitchFamily="34" charset="0"/>
                  <a:cs typeface="Calibri" panose="020F0502020204030204" pitchFamily="34" charset="0"/>
                </a:rPr>
              </a:br>
              <a:r>
                <a:rPr lang="en-US" sz="36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sp>
        <p:nvSpPr>
          <p:cNvPr id="17" name="Rectangle 16"/>
          <p:cNvSpPr/>
          <p:nvPr userDrawn="1"/>
        </p:nvSpPr>
        <p:spPr>
          <a:xfrm flipH="1">
            <a:off x="42672000" y="29935258"/>
            <a:ext cx="1219200" cy="2957742"/>
          </a:xfrm>
          <a:prstGeom prst="rect">
            <a:avLst/>
          </a:prstGeom>
          <a:solidFill>
            <a:srgbClr val="B0112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descr="PPT Header.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43891200" cy="4051300"/>
          </a:xfrm>
          <a:prstGeom prst="rect">
            <a:avLst/>
          </a:prstGeom>
        </p:spPr>
      </p:pic>
      <p:pic>
        <p:nvPicPr>
          <p:cNvPr id="3" name="Picture 2" descr="PPT Footer.eps"/>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29908500"/>
            <a:ext cx="43891200" cy="3009900"/>
          </a:xfrm>
          <a:prstGeom prst="rect">
            <a:avLst/>
          </a:prstGeom>
        </p:spPr>
      </p:pic>
    </p:spTree>
    <p:extLst>
      <p:ext uri="{BB962C8B-B14F-4D97-AF65-F5344CB8AC3E}">
        <p14:creationId xmlns:p14="http://schemas.microsoft.com/office/powerpoint/2010/main" val="205617919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7/28/2020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339779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smtClean="0"/>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7/28/2020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781082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85D6BDF-9D0E-4E2B-85B8-D8F4790360C9}" type="datetimeFigureOut">
              <a:rPr lang="en-US" smtClean="0"/>
              <a:t>7/28/2020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60853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85D6BDF-9D0E-4E2B-85B8-D8F4790360C9}" type="datetimeFigureOut">
              <a:rPr lang="en-US" smtClean="0"/>
              <a:t>7/28/2020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757411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85D6BDF-9D0E-4E2B-85B8-D8F4790360C9}" type="datetimeFigureOut">
              <a:rPr lang="en-US" smtClean="0"/>
              <a:t>7/28/2020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642063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D6BDF-9D0E-4E2B-85B8-D8F4790360C9}" type="datetimeFigureOut">
              <a:rPr lang="en-US" smtClean="0"/>
              <a:t>7/28/2020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668778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7/28/2020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031132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7/28/2020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76436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985D6BDF-9D0E-4E2B-85B8-D8F4790360C9}" type="datetimeFigureOut">
              <a:rPr lang="en-US" smtClean="0"/>
              <a:t>7/28/2020</a:t>
            </a:fld>
            <a:endParaRPr lang="en-US" dirty="0"/>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4030628820"/>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image" Target="../media/image6.png"/><Relationship Id="rId21" Type="http://schemas.openxmlformats.org/officeDocument/2006/relationships/image" Target="../media/image12.png"/><Relationship Id="rId7" Type="http://schemas.openxmlformats.org/officeDocument/2006/relationships/image" Target="../media/image7.png"/><Relationship Id="rId17" Type="http://schemas.openxmlformats.org/officeDocument/2006/relationships/image" Target="../media/image10.png"/><Relationship Id="rId25" Type="http://schemas.openxmlformats.org/officeDocument/2006/relationships/image" Target="../media/image20.png"/><Relationship Id="rId16" Type="http://schemas.openxmlformats.org/officeDocument/2006/relationships/image" Target="../media/image19.png"/><Relationship Id="rId20" Type="http://schemas.openxmlformats.org/officeDocument/2006/relationships/image" Target="../media/image11.png"/><Relationship Id="rId1" Type="http://schemas.openxmlformats.org/officeDocument/2006/relationships/slideLayout" Target="../slideLayouts/slideLayout12.xml"/><Relationship Id="rId6" Type="http://schemas.openxmlformats.org/officeDocument/2006/relationships/image" Target="../media/image9.png"/><Relationship Id="rId24" Type="http://schemas.openxmlformats.org/officeDocument/2006/relationships/image" Target="../media/image15.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14.png"/><Relationship Id="rId19" Type="http://schemas.openxmlformats.org/officeDocument/2006/relationships/image" Target="../media/image22.png"/><Relationship Id="rId4" Type="http://schemas.openxmlformats.org/officeDocument/2006/relationships/image" Target="../media/image5.png"/><Relationship Id="rId14" Type="http://schemas.openxmlformats.org/officeDocument/2006/relationships/image" Target="../media/image17.png"/><Relationship Id="rId22"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1" y="4566507"/>
            <a:ext cx="11887200" cy="769441"/>
          </a:xfrm>
          <a:prstGeom prst="rect">
            <a:avLst/>
          </a:prstGeom>
          <a:gradFill flip="none" rotWithShape="1">
            <a:gsLst>
              <a:gs pos="0">
                <a:srgbClr val="FF3300">
                  <a:shade val="30000"/>
                  <a:satMod val="115000"/>
                </a:srgbClr>
              </a:gs>
              <a:gs pos="50000">
                <a:srgbClr val="FF3300">
                  <a:shade val="67500"/>
                  <a:satMod val="115000"/>
                </a:srgbClr>
              </a:gs>
              <a:gs pos="100000">
                <a:srgbClr val="FF3300">
                  <a:shade val="100000"/>
                  <a:satMod val="115000"/>
                </a:srgbClr>
              </a:gs>
            </a:gsLst>
            <a:lin ang="16200000" scaled="1"/>
            <a:tileRect/>
          </a:gra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400" b="1" dirty="0" smtClean="0">
                <a:solidFill>
                  <a:schemeClr val="bg1"/>
                </a:solidFill>
              </a:rPr>
              <a:t>Abstract</a:t>
            </a:r>
            <a:endParaRPr lang="en-US" sz="5400" b="1" dirty="0">
              <a:solidFill>
                <a:schemeClr val="bg1"/>
              </a:solidFill>
            </a:endParaRPr>
          </a:p>
        </p:txBody>
      </p:sp>
      <p:sp>
        <p:nvSpPr>
          <p:cNvPr id="4" name="TextBox 3"/>
          <p:cNvSpPr txBox="1"/>
          <p:nvPr/>
        </p:nvSpPr>
        <p:spPr>
          <a:xfrm>
            <a:off x="1060794" y="8601221"/>
            <a:ext cx="11995424" cy="769441"/>
          </a:xfrm>
          <a:prstGeom prst="rect">
            <a:avLst/>
          </a:prstGeom>
          <a:gradFill flip="none" rotWithShape="1">
            <a:gsLst>
              <a:gs pos="0">
                <a:srgbClr val="FF3300">
                  <a:shade val="30000"/>
                  <a:satMod val="115000"/>
                </a:srgbClr>
              </a:gs>
              <a:gs pos="50000">
                <a:srgbClr val="FF3300">
                  <a:shade val="67500"/>
                  <a:satMod val="115000"/>
                </a:srgbClr>
              </a:gs>
              <a:gs pos="100000">
                <a:srgbClr val="FF3300">
                  <a:shade val="100000"/>
                  <a:satMod val="115000"/>
                </a:srgbClr>
              </a:gs>
            </a:gsLst>
            <a:lin ang="16200000" scaled="1"/>
            <a:tileRect/>
          </a:gra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400" b="1" dirty="0" smtClean="0">
                <a:solidFill>
                  <a:schemeClr val="bg1"/>
                </a:solidFill>
              </a:rPr>
              <a:t>Background</a:t>
            </a:r>
            <a:endParaRPr lang="en-US" sz="5400" b="1" dirty="0">
              <a:solidFill>
                <a:schemeClr val="bg1"/>
              </a:solidFill>
            </a:endParaRPr>
          </a:p>
        </p:txBody>
      </p:sp>
      <p:sp>
        <p:nvSpPr>
          <p:cNvPr id="5" name="TextBox 4"/>
          <p:cNvSpPr txBox="1"/>
          <p:nvPr/>
        </p:nvSpPr>
        <p:spPr>
          <a:xfrm>
            <a:off x="971813" y="24295024"/>
            <a:ext cx="12035217" cy="769441"/>
          </a:xfrm>
          <a:prstGeom prst="rect">
            <a:avLst/>
          </a:prstGeom>
          <a:gradFill flip="none" rotWithShape="1">
            <a:gsLst>
              <a:gs pos="0">
                <a:srgbClr val="FF3300">
                  <a:shade val="30000"/>
                  <a:satMod val="115000"/>
                </a:srgbClr>
              </a:gs>
              <a:gs pos="50000">
                <a:srgbClr val="FF3300">
                  <a:shade val="67500"/>
                  <a:satMod val="115000"/>
                </a:srgbClr>
              </a:gs>
              <a:gs pos="100000">
                <a:srgbClr val="FF3300">
                  <a:shade val="100000"/>
                  <a:satMod val="115000"/>
                </a:srgbClr>
              </a:gs>
            </a:gsLst>
            <a:lin ang="16200000" scaled="1"/>
            <a:tileRect/>
          </a:gra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400" b="1" dirty="0" smtClean="0">
                <a:solidFill>
                  <a:schemeClr val="bg1"/>
                </a:solidFill>
              </a:rPr>
              <a:t>Error Mitigation Techniques</a:t>
            </a:r>
            <a:endParaRPr lang="en-US" sz="6000" b="1" dirty="0">
              <a:solidFill>
                <a:schemeClr val="bg1"/>
              </a:solidFill>
            </a:endParaRPr>
          </a:p>
        </p:txBody>
      </p:sp>
      <p:sp>
        <p:nvSpPr>
          <p:cNvPr id="6" name="TextBox 5"/>
          <p:cNvSpPr txBox="1"/>
          <p:nvPr/>
        </p:nvSpPr>
        <p:spPr>
          <a:xfrm>
            <a:off x="13563600" y="4564183"/>
            <a:ext cx="16840200" cy="769441"/>
          </a:xfrm>
          <a:prstGeom prst="rect">
            <a:avLst/>
          </a:prstGeom>
          <a:gradFill flip="none" rotWithShape="1">
            <a:gsLst>
              <a:gs pos="0">
                <a:srgbClr val="FF3300">
                  <a:shade val="30000"/>
                  <a:satMod val="115000"/>
                </a:srgbClr>
              </a:gs>
              <a:gs pos="50000">
                <a:srgbClr val="FF3300">
                  <a:shade val="67500"/>
                  <a:satMod val="115000"/>
                </a:srgbClr>
              </a:gs>
              <a:gs pos="100000">
                <a:srgbClr val="FF3300">
                  <a:shade val="100000"/>
                  <a:satMod val="115000"/>
                </a:srgbClr>
              </a:gs>
            </a:gsLst>
            <a:lin ang="16200000" scaled="1"/>
            <a:tileRect/>
          </a:gra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400" b="1" dirty="0" smtClean="0">
                <a:solidFill>
                  <a:schemeClr val="bg1"/>
                </a:solidFill>
              </a:rPr>
              <a:t>Results</a:t>
            </a:r>
            <a:endParaRPr lang="en-US" sz="5400" b="1" dirty="0">
              <a:solidFill>
                <a:schemeClr val="bg1"/>
              </a:solidFill>
            </a:endParaRPr>
          </a:p>
        </p:txBody>
      </p:sp>
      <p:sp>
        <p:nvSpPr>
          <p:cNvPr id="9" name="TextBox 8"/>
          <p:cNvSpPr txBox="1"/>
          <p:nvPr/>
        </p:nvSpPr>
        <p:spPr>
          <a:xfrm>
            <a:off x="30931789" y="23909311"/>
            <a:ext cx="11689582" cy="769441"/>
          </a:xfrm>
          <a:prstGeom prst="rect">
            <a:avLst/>
          </a:prstGeom>
          <a:gradFill flip="none" rotWithShape="1">
            <a:gsLst>
              <a:gs pos="0">
                <a:srgbClr val="FF3300">
                  <a:shade val="30000"/>
                  <a:satMod val="115000"/>
                </a:srgbClr>
              </a:gs>
              <a:gs pos="50000">
                <a:srgbClr val="FF3300">
                  <a:shade val="67500"/>
                  <a:satMod val="115000"/>
                </a:srgbClr>
              </a:gs>
              <a:gs pos="100000">
                <a:srgbClr val="FF3300">
                  <a:shade val="100000"/>
                  <a:satMod val="115000"/>
                </a:srgbClr>
              </a:gs>
            </a:gsLst>
            <a:lin ang="16200000" scaled="1"/>
            <a:tileRect/>
          </a:gra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400" b="1" dirty="0" smtClean="0">
                <a:solidFill>
                  <a:schemeClr val="bg1"/>
                </a:solidFill>
              </a:rPr>
              <a:t>References</a:t>
            </a:r>
            <a:endParaRPr lang="en-US" b="1" dirty="0">
              <a:solidFill>
                <a:schemeClr val="bg1"/>
              </a:solidFill>
            </a:endParaRPr>
          </a:p>
        </p:txBody>
      </p:sp>
      <p:sp>
        <p:nvSpPr>
          <p:cNvPr id="25" name="TextBox 24"/>
          <p:cNvSpPr txBox="1"/>
          <p:nvPr/>
        </p:nvSpPr>
        <p:spPr>
          <a:xfrm>
            <a:off x="30874784" y="12380127"/>
            <a:ext cx="11887200" cy="769441"/>
          </a:xfrm>
          <a:prstGeom prst="rect">
            <a:avLst/>
          </a:prstGeom>
          <a:gradFill flip="none" rotWithShape="1">
            <a:gsLst>
              <a:gs pos="0">
                <a:srgbClr val="FF3300">
                  <a:shade val="30000"/>
                  <a:satMod val="115000"/>
                </a:srgbClr>
              </a:gs>
              <a:gs pos="50000">
                <a:srgbClr val="FF3300">
                  <a:shade val="67500"/>
                  <a:satMod val="115000"/>
                </a:srgbClr>
              </a:gs>
              <a:gs pos="100000">
                <a:srgbClr val="FF3300">
                  <a:shade val="100000"/>
                  <a:satMod val="115000"/>
                </a:srgbClr>
              </a:gs>
            </a:gsLst>
            <a:lin ang="16200000" scaled="1"/>
            <a:tileRect/>
          </a:gra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400" b="1" dirty="0" smtClean="0">
                <a:solidFill>
                  <a:schemeClr val="bg1"/>
                </a:solidFill>
              </a:rPr>
              <a:t>Conclusion &amp; Future Work</a:t>
            </a:r>
            <a:endParaRPr lang="en-US" sz="6000" b="1" dirty="0">
              <a:solidFill>
                <a:schemeClr val="bg1"/>
              </a:solidFill>
            </a:endParaRPr>
          </a:p>
        </p:txBody>
      </p:sp>
      <p:sp>
        <p:nvSpPr>
          <p:cNvPr id="27" name="TextBox 26"/>
          <p:cNvSpPr txBox="1"/>
          <p:nvPr/>
        </p:nvSpPr>
        <p:spPr>
          <a:xfrm>
            <a:off x="1153658" y="13253892"/>
            <a:ext cx="12034599" cy="3970318"/>
          </a:xfrm>
          <a:prstGeom prst="rect">
            <a:avLst/>
          </a:prstGeom>
          <a:noFill/>
        </p:spPr>
        <p:txBody>
          <a:bodyPr wrap="square" rtlCol="0">
            <a:spAutoFit/>
          </a:bodyPr>
          <a:lstStyle/>
          <a:p>
            <a:pPr marL="457200" indent="-182880" algn="just">
              <a:buFont typeface="Arial" panose="020B0604020202020204" pitchFamily="34" charset="0"/>
              <a:buChar char="•"/>
            </a:pPr>
            <a:r>
              <a:rPr lang="en-US" sz="2800" dirty="0"/>
              <a:t>Quantum Computers use </a:t>
            </a:r>
            <a:r>
              <a:rPr lang="en-US" sz="2800" dirty="0" smtClean="0"/>
              <a:t>quantum mechanical properties such as superposition </a:t>
            </a:r>
            <a:r>
              <a:rPr lang="en-US" sz="2800" dirty="0"/>
              <a:t>and entanglement to perform computations</a:t>
            </a:r>
            <a:r>
              <a:rPr lang="en-US" sz="2800" dirty="0" smtClean="0"/>
              <a:t>.</a:t>
            </a:r>
          </a:p>
          <a:p>
            <a:pPr marL="457200" indent="-182880" algn="just">
              <a:buFont typeface="Arial" panose="020B0604020202020204" pitchFamily="34" charset="0"/>
              <a:buChar char="•"/>
            </a:pPr>
            <a:r>
              <a:rPr lang="en-US" sz="2800" dirty="0"/>
              <a:t>Recently, a hybrid quantum-classical algorithm – </a:t>
            </a:r>
            <a:r>
              <a:rPr lang="en-US" sz="2800" dirty="0" err="1"/>
              <a:t>Variational</a:t>
            </a:r>
            <a:r>
              <a:rPr lang="en-US" sz="2800" dirty="0"/>
              <a:t> Quantum </a:t>
            </a:r>
            <a:r>
              <a:rPr lang="en-US" sz="2800" dirty="0" err="1"/>
              <a:t>Eigensolver</a:t>
            </a:r>
            <a:r>
              <a:rPr lang="en-US" sz="2800" dirty="0"/>
              <a:t> (VQE) – has been devised which optimizes electrons in molecular orbitals to minimize the energy of molecular systems</a:t>
            </a:r>
            <a:r>
              <a:rPr lang="en-US" sz="2800" dirty="0" smtClean="0"/>
              <a:t>.</a:t>
            </a:r>
          </a:p>
          <a:p>
            <a:pPr marL="457200" indent="-182880" algn="just">
              <a:buFont typeface="Arial" panose="020B0604020202020204" pitchFamily="34" charset="0"/>
              <a:buChar char="•"/>
            </a:pPr>
            <a:r>
              <a:rPr lang="en-US" sz="2800" dirty="0"/>
              <a:t>However quantum computers are </a:t>
            </a:r>
            <a:r>
              <a:rPr lang="en-US" sz="2800" dirty="0" smtClean="0"/>
              <a:t>highly susceptible to errors due to imperfect qubits and gates.</a:t>
            </a:r>
            <a:endParaRPr lang="en-US" sz="2800" dirty="0" smtClean="0"/>
          </a:p>
          <a:p>
            <a:pPr marL="457200" indent="-182880" algn="just">
              <a:buFont typeface="Arial" panose="020B0604020202020204" pitchFamily="34" charset="0"/>
              <a:buChar char="•"/>
            </a:pPr>
            <a:r>
              <a:rPr lang="en-US" sz="2800" dirty="0"/>
              <a:t>Constrained by the number of </a:t>
            </a:r>
            <a:r>
              <a:rPr lang="en-US" sz="2800" dirty="0" smtClean="0"/>
              <a:t>qubits to correct those errors, </a:t>
            </a:r>
            <a:r>
              <a:rPr lang="en-US" sz="2800" dirty="0"/>
              <a:t>error mitigation techniques are being explored </a:t>
            </a:r>
            <a:r>
              <a:rPr lang="en-US" sz="2800" dirty="0" smtClean="0"/>
              <a:t> as an alternative to </a:t>
            </a:r>
            <a:r>
              <a:rPr lang="en-US" sz="2800" dirty="0"/>
              <a:t>reduce the effects of errors. </a:t>
            </a:r>
          </a:p>
        </p:txBody>
      </p:sp>
      <mc:AlternateContent xmlns:mc="http://schemas.openxmlformats.org/markup-compatibility/2006" xmlns:a14="http://schemas.microsoft.com/office/drawing/2010/main">
        <mc:Choice Requires="a14">
          <p:sp>
            <p:nvSpPr>
              <p:cNvPr id="28" name="Rectangle 27"/>
              <p:cNvSpPr/>
              <p:nvPr/>
            </p:nvSpPr>
            <p:spPr>
              <a:xfrm>
                <a:off x="903163" y="25202132"/>
                <a:ext cx="12186007" cy="3108543"/>
              </a:xfrm>
              <a:prstGeom prst="rect">
                <a:avLst/>
              </a:prstGeom>
            </p:spPr>
            <p:txBody>
              <a:bodyPr wrap="square">
                <a:spAutoFit/>
              </a:bodyPr>
              <a:lstStyle/>
              <a:p>
                <a:pPr marL="457200" indent="-457200">
                  <a:buFont typeface="Arial" panose="020B0604020202020204" pitchFamily="34" charset="0"/>
                  <a:buChar char="•"/>
                </a:pPr>
                <a:r>
                  <a:rPr lang="en-US" sz="2800" b="1" dirty="0"/>
                  <a:t>Richardson </a:t>
                </a:r>
                <a:r>
                  <a:rPr lang="en-US" sz="2800" b="1" dirty="0" smtClean="0"/>
                  <a:t>Extrapolation: </a:t>
                </a:r>
                <a:r>
                  <a:rPr lang="en-US" sz="2800" dirty="0" smtClean="0"/>
                  <a:t>Noisy </a:t>
                </a:r>
                <a:r>
                  <a:rPr lang="en-US" sz="2800" dirty="0"/>
                  <a:t>expectation value of any observable can be expressed as </a:t>
                </a:r>
              </a:p>
              <a:p>
                <a:pPr marL="548920"/>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𝐸</m:t>
                      </m:r>
                      <m:d>
                        <m:dPr>
                          <m:ctrlPr>
                            <a:rPr lang="en-US" sz="2800" i="1">
                              <a:latin typeface="Cambria Math" panose="02040503050406030204" pitchFamily="18" charset="0"/>
                            </a:rPr>
                          </m:ctrlPr>
                        </m:dPr>
                        <m:e>
                          <m:r>
                            <a:rPr lang="en-US" sz="2800" i="1">
                              <a:latin typeface="Cambria Math" panose="02040503050406030204" pitchFamily="18" charset="0"/>
                            </a:rPr>
                            <m:t>𝜆</m:t>
                          </m:r>
                        </m:e>
                      </m:d>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𝐸</m:t>
                          </m:r>
                        </m:e>
                        <m:sup>
                          <m:r>
                            <a:rPr lang="en-US" sz="2800" i="1">
                              <a:latin typeface="Cambria Math" panose="02040503050406030204" pitchFamily="18" charset="0"/>
                            </a:rPr>
                            <m:t>∗</m:t>
                          </m:r>
                        </m:sup>
                      </m:sSup>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1</m:t>
                          </m:r>
                        </m:sub>
                      </m:sSub>
                      <m:r>
                        <a:rPr lang="en-US" sz="2800" i="1">
                          <a:latin typeface="Cambria Math" panose="02040503050406030204" pitchFamily="18" charset="0"/>
                        </a:rPr>
                        <m:t>𝜆</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2</m:t>
                          </m:r>
                        </m:sub>
                      </m:sSub>
                      <m:sSup>
                        <m:sSupPr>
                          <m:ctrlPr>
                            <a:rPr lang="en-US" sz="2800" i="1">
                              <a:latin typeface="Cambria Math" panose="02040503050406030204" pitchFamily="18" charset="0"/>
                            </a:rPr>
                          </m:ctrlPr>
                        </m:sSupPr>
                        <m:e>
                          <m:r>
                            <a:rPr lang="en-US" sz="2800" i="1">
                              <a:latin typeface="Cambria Math" panose="02040503050406030204" pitchFamily="18" charset="0"/>
                            </a:rPr>
                            <m:t>𝜆</m:t>
                          </m:r>
                        </m:e>
                        <m:sup>
                          <m:r>
                            <a:rPr lang="en-US" sz="2800" i="1">
                              <a:latin typeface="Cambria Math" panose="02040503050406030204" pitchFamily="18" charset="0"/>
                            </a:rPr>
                            <m:t>2</m:t>
                          </m:r>
                        </m:sup>
                      </m:sSup>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3 </m:t>
                          </m:r>
                        </m:sub>
                      </m:sSub>
                      <m:sSup>
                        <m:sSupPr>
                          <m:ctrlPr>
                            <a:rPr lang="en-US" sz="2800" i="1">
                              <a:latin typeface="Cambria Math" panose="02040503050406030204" pitchFamily="18" charset="0"/>
                            </a:rPr>
                          </m:ctrlPr>
                        </m:sSupPr>
                        <m:e>
                          <m:r>
                            <a:rPr lang="en-US" sz="2800" i="1">
                              <a:latin typeface="Cambria Math" panose="02040503050406030204" pitchFamily="18" charset="0"/>
                            </a:rPr>
                            <m:t>𝜆</m:t>
                          </m:r>
                        </m:e>
                        <m:sup>
                          <m:r>
                            <a:rPr lang="en-US" sz="2800" i="1">
                              <a:latin typeface="Cambria Math" panose="02040503050406030204" pitchFamily="18" charset="0"/>
                            </a:rPr>
                            <m:t>3</m:t>
                          </m:r>
                        </m:sup>
                      </m:sSup>
                      <m:r>
                        <a:rPr lang="en-US" sz="2800" i="1">
                          <a:latin typeface="Cambria Math" panose="02040503050406030204" pitchFamily="18" charset="0"/>
                        </a:rPr>
                        <m:t>+ …</m:t>
                      </m:r>
                    </m:oMath>
                  </m:oMathPara>
                </a14:m>
                <a:endParaRPr lang="en-US" sz="2800" dirty="0"/>
              </a:p>
              <a:p>
                <a:pPr marL="548920"/>
                <a:r>
                  <a:rPr lang="en-US" sz="2800" dirty="0"/>
                  <a:t>where  </a:t>
                </a:r>
                <a14:m>
                  <m:oMath xmlns:m="http://schemas.openxmlformats.org/officeDocument/2006/math">
                    <m:r>
                      <a:rPr lang="en-US" sz="2800" i="1">
                        <a:latin typeface="Cambria Math" panose="02040503050406030204" pitchFamily="18" charset="0"/>
                      </a:rPr>
                      <m:t>𝜆</m:t>
                    </m:r>
                    <m:r>
                      <a:rPr lang="en-US" sz="2800" i="1">
                        <a:latin typeface="Cambria Math" panose="02040503050406030204" pitchFamily="18" charset="0"/>
                      </a:rPr>
                      <m:t> </m:t>
                    </m:r>
                  </m:oMath>
                </a14:m>
                <a:r>
                  <a:rPr lang="en-US" sz="2800" dirty="0"/>
                  <a:t>is the noise rate and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𝐸</m:t>
                        </m:r>
                      </m:e>
                      <m:sup>
                        <m:r>
                          <a:rPr lang="en-US" sz="2800" i="1">
                            <a:latin typeface="Cambria Math" panose="02040503050406030204" pitchFamily="18" charset="0"/>
                          </a:rPr>
                          <m:t>∗</m:t>
                        </m:r>
                      </m:sup>
                    </m:sSup>
                  </m:oMath>
                </a14:m>
                <a:r>
                  <a:rPr lang="en-US" sz="2800" dirty="0"/>
                  <a:t> is the noise free expectation value. </a:t>
                </a:r>
              </a:p>
              <a:p>
                <a:pPr marL="571500" indent="-571500">
                  <a:buFont typeface="Arial" panose="020B0604020202020204" pitchFamily="34" charset="0"/>
                  <a:buChar char="•"/>
                </a:pPr>
                <a:r>
                  <a:rPr lang="en-US" sz="2800" dirty="0"/>
                  <a:t>By cancelling out terms </a:t>
                </a:r>
                <a:r>
                  <a:rPr lang="en-US" sz="2800" dirty="0" smtClean="0"/>
                  <a:t>from the </a:t>
                </a:r>
                <a:r>
                  <a:rPr lang="en-US" sz="2800" dirty="0"/>
                  <a:t>expansion, we can better our </a:t>
                </a:r>
                <a:r>
                  <a:rPr lang="en-US" sz="2800" dirty="0" smtClean="0"/>
                  <a:t>approximation. For such cancellations, we need to obtain noise amplified energies as shown in Fig 4a.  </a:t>
                </a:r>
                <a:endParaRPr lang="en-US" sz="2800" dirty="0"/>
              </a:p>
            </p:txBody>
          </p:sp>
        </mc:Choice>
        <mc:Fallback xmlns="">
          <p:sp>
            <p:nvSpPr>
              <p:cNvPr id="28" name="Rectangle 27"/>
              <p:cNvSpPr>
                <a:spLocks noRot="1" noChangeAspect="1" noMove="1" noResize="1" noEditPoints="1" noAdjustHandles="1" noChangeArrowheads="1" noChangeShapeType="1" noTextEdit="1"/>
              </p:cNvSpPr>
              <p:nvPr/>
            </p:nvSpPr>
            <p:spPr>
              <a:xfrm>
                <a:off x="903163" y="25202132"/>
                <a:ext cx="12186007" cy="3108543"/>
              </a:xfrm>
              <a:prstGeom prst="rect">
                <a:avLst/>
              </a:prstGeom>
              <a:blipFill rotWithShape="0">
                <a:blip r:embed="rId3"/>
                <a:stretch>
                  <a:fillRect l="-900" t="-1765" r="-950" b="-4706"/>
                </a:stretch>
              </a:blipFill>
            </p:spPr>
            <p:txBody>
              <a:bodyPr/>
              <a:lstStyle/>
              <a:p>
                <a:r>
                  <a:rPr lang="en-US">
                    <a:noFill/>
                  </a:rPr>
                  <a:t> </a:t>
                </a:r>
              </a:p>
            </p:txBody>
          </p:sp>
        </mc:Fallback>
      </mc:AlternateContent>
      <p:sp>
        <p:nvSpPr>
          <p:cNvPr id="29" name="Rectangle 28"/>
          <p:cNvSpPr/>
          <p:nvPr/>
        </p:nvSpPr>
        <p:spPr>
          <a:xfrm>
            <a:off x="921789" y="28192466"/>
            <a:ext cx="12186007" cy="1384995"/>
          </a:xfrm>
          <a:prstGeom prst="rect">
            <a:avLst/>
          </a:prstGeom>
        </p:spPr>
        <p:txBody>
          <a:bodyPr wrap="square">
            <a:spAutoFit/>
          </a:bodyPr>
          <a:lstStyle/>
          <a:p>
            <a:pPr marL="571500" indent="-571500">
              <a:buFont typeface="Arial" panose="020B0604020202020204" pitchFamily="34" charset="0"/>
              <a:buChar char="•"/>
            </a:pPr>
            <a:r>
              <a:rPr lang="en-US" sz="2800" b="1" dirty="0"/>
              <a:t>Polynomial </a:t>
            </a:r>
            <a:r>
              <a:rPr lang="en-US" sz="2800" b="1" dirty="0" smtClean="0"/>
              <a:t>Extrapolation: </a:t>
            </a:r>
            <a:r>
              <a:rPr lang="en-US" sz="2800" dirty="0" smtClean="0"/>
              <a:t>Given energies at various noise scaling factors, we can fit polynomial function using nonlinear least squares and then evaluate those functions at zero noise.</a:t>
            </a:r>
            <a:endParaRPr lang="en-US" sz="2800" dirty="0"/>
          </a:p>
        </p:txBody>
      </p:sp>
      <p:pic>
        <p:nvPicPr>
          <p:cNvPr id="31" name="Picture 30" descr="aresty-logo-whit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433000" y="533400"/>
            <a:ext cx="7613934" cy="2971800"/>
          </a:xfrm>
          <a:prstGeom prst="rect">
            <a:avLst/>
          </a:prstGeom>
        </p:spPr>
      </p:pic>
      <p:sp>
        <p:nvSpPr>
          <p:cNvPr id="32" name="Text Box 122"/>
          <p:cNvSpPr txBox="1">
            <a:spLocks noChangeArrowheads="1"/>
          </p:cNvSpPr>
          <p:nvPr/>
        </p:nvSpPr>
        <p:spPr bwMode="auto">
          <a:xfrm>
            <a:off x="4521578" y="329603"/>
            <a:ext cx="29870400" cy="1923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8000" b="1" dirty="0" smtClean="0">
                <a:solidFill>
                  <a:schemeClr val="bg1"/>
                </a:solidFill>
                <a:latin typeface="+mn-lt"/>
              </a:rPr>
              <a:t>Error Mitigating Quantum Computations of Molecular Ground States</a:t>
            </a:r>
            <a:endParaRPr lang="en-US" sz="8000" b="1" i="1" baseline="30000" dirty="0">
              <a:solidFill>
                <a:schemeClr val="bg1"/>
              </a:solidFill>
              <a:latin typeface="+mn-lt"/>
            </a:endParaRPr>
          </a:p>
        </p:txBody>
      </p:sp>
      <p:sp>
        <p:nvSpPr>
          <p:cNvPr id="33" name="Text Box 123"/>
          <p:cNvSpPr txBox="1">
            <a:spLocks noChangeArrowheads="1"/>
          </p:cNvSpPr>
          <p:nvPr/>
        </p:nvSpPr>
        <p:spPr bwMode="auto">
          <a:xfrm>
            <a:off x="2997578" y="1981630"/>
            <a:ext cx="32918400" cy="215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b="1" dirty="0" smtClean="0">
                <a:solidFill>
                  <a:srgbClr val="FFFFFF"/>
                </a:solidFill>
                <a:latin typeface="+mn-lt"/>
              </a:rPr>
              <a:t>Eesh Gupta</a:t>
            </a:r>
            <a:r>
              <a:rPr lang="en-US" sz="4800" dirty="0" smtClean="0">
                <a:solidFill>
                  <a:srgbClr val="FFFFFF"/>
                </a:solidFill>
                <a:latin typeface="+mn-lt"/>
              </a:rPr>
              <a:t>, Stephen </a:t>
            </a:r>
            <a:r>
              <a:rPr lang="en-US" sz="4800" dirty="0" err="1" smtClean="0">
                <a:solidFill>
                  <a:srgbClr val="FFFFFF"/>
                </a:solidFill>
                <a:latin typeface="+mn-lt"/>
              </a:rPr>
              <a:t>Schnetzer</a:t>
            </a:r>
            <a:r>
              <a:rPr lang="en-US" sz="4800" dirty="0" smtClean="0">
                <a:solidFill>
                  <a:srgbClr val="FFFFFF"/>
                </a:solidFill>
                <a:latin typeface="+mn-lt"/>
              </a:rPr>
              <a:t>, </a:t>
            </a:r>
            <a:r>
              <a:rPr lang="en-US" sz="4800" dirty="0" err="1" smtClean="0">
                <a:solidFill>
                  <a:srgbClr val="FFFFFF"/>
                </a:solidFill>
                <a:latin typeface="+mn-lt"/>
              </a:rPr>
              <a:t>Rikab</a:t>
            </a:r>
            <a:r>
              <a:rPr lang="en-US" sz="4800" dirty="0" smtClean="0">
                <a:solidFill>
                  <a:srgbClr val="FFFFFF"/>
                </a:solidFill>
                <a:latin typeface="+mn-lt"/>
              </a:rPr>
              <a:t> </a:t>
            </a:r>
            <a:r>
              <a:rPr lang="en-US" sz="4800" dirty="0" err="1" smtClean="0">
                <a:solidFill>
                  <a:srgbClr val="FFFFFF"/>
                </a:solidFill>
                <a:latin typeface="+mn-lt"/>
              </a:rPr>
              <a:t>Gambhir</a:t>
            </a:r>
            <a:endParaRPr lang="en-US" sz="4800" dirty="0" smtClean="0">
              <a:solidFill>
                <a:srgbClr val="FFFFFF"/>
              </a:solidFill>
              <a:latin typeface="+mn-lt"/>
            </a:endParaRPr>
          </a:p>
          <a:p>
            <a:pPr algn="ctr" eaLnBrk="1" hangingPunct="1"/>
            <a:r>
              <a:rPr lang="en-US" sz="4800" dirty="0" smtClean="0">
                <a:solidFill>
                  <a:srgbClr val="FFFFFF"/>
                </a:solidFill>
                <a:latin typeface="+mn-lt"/>
              </a:rPr>
              <a:t>Department of Physics and Astronomy, Rutgers University, Piscataway, NJ</a:t>
            </a:r>
            <a:endParaRPr lang="en-US" sz="4800" dirty="0">
              <a:solidFill>
                <a:srgbClr val="FFFFFF"/>
              </a:solidFill>
              <a:latin typeface="+mn-lt"/>
            </a:endParaRPr>
          </a:p>
        </p:txBody>
      </p:sp>
      <p:sp>
        <p:nvSpPr>
          <p:cNvPr id="34" name="TextBox 33"/>
          <p:cNvSpPr txBox="1"/>
          <p:nvPr/>
        </p:nvSpPr>
        <p:spPr>
          <a:xfrm>
            <a:off x="30982947" y="20436833"/>
            <a:ext cx="11887200" cy="769441"/>
          </a:xfrm>
          <a:prstGeom prst="rect">
            <a:avLst/>
          </a:prstGeom>
          <a:gradFill flip="none" rotWithShape="1">
            <a:gsLst>
              <a:gs pos="0">
                <a:srgbClr val="FF3300">
                  <a:shade val="30000"/>
                  <a:satMod val="115000"/>
                </a:srgbClr>
              </a:gs>
              <a:gs pos="50000">
                <a:srgbClr val="FF3300">
                  <a:shade val="67500"/>
                  <a:satMod val="115000"/>
                </a:srgbClr>
              </a:gs>
              <a:gs pos="100000">
                <a:srgbClr val="FF3300">
                  <a:shade val="100000"/>
                  <a:satMod val="115000"/>
                </a:srgbClr>
              </a:gs>
            </a:gsLst>
            <a:lin ang="16200000" scaled="1"/>
            <a:tileRect/>
          </a:gra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400" b="1" dirty="0" smtClean="0">
                <a:solidFill>
                  <a:schemeClr val="bg1"/>
                </a:solidFill>
              </a:rPr>
              <a:t>Acknowledgements</a:t>
            </a:r>
            <a:endParaRPr lang="en-US" sz="6000" b="1" dirty="0">
              <a:solidFill>
                <a:schemeClr val="bg1"/>
              </a:solidFill>
            </a:endParaRPr>
          </a:p>
        </p:txBody>
      </p:sp>
      <p:sp>
        <p:nvSpPr>
          <p:cNvPr id="35" name="TextBox 34"/>
          <p:cNvSpPr txBox="1"/>
          <p:nvPr/>
        </p:nvSpPr>
        <p:spPr>
          <a:xfrm>
            <a:off x="30874784" y="13395483"/>
            <a:ext cx="11887200" cy="4401205"/>
          </a:xfrm>
          <a:prstGeom prst="rect">
            <a:avLst/>
          </a:prstGeom>
          <a:noFill/>
        </p:spPr>
        <p:txBody>
          <a:bodyPr wrap="square" rtlCol="0">
            <a:spAutoFit/>
          </a:bodyPr>
          <a:lstStyle/>
          <a:p>
            <a:pPr marL="857250" indent="-857250" algn="just">
              <a:buFont typeface="Arial" panose="020B0604020202020204" pitchFamily="34" charset="0"/>
              <a:buChar char="•"/>
            </a:pPr>
            <a:r>
              <a:rPr lang="en-US" sz="2800" dirty="0" smtClean="0"/>
              <a:t>Zero noise extrapolated energy obtained via polynomial fitting is more precise and accurate than that obtained via Richardson </a:t>
            </a:r>
            <a:r>
              <a:rPr lang="en-US" sz="2800" dirty="0" smtClean="0"/>
              <a:t>technique</a:t>
            </a:r>
            <a:r>
              <a:rPr lang="en-US" sz="2800" dirty="0" smtClean="0"/>
              <a:t>, as shown by Fig 3c, 3d and 4b.</a:t>
            </a:r>
            <a:endParaRPr lang="en-US" sz="2800" dirty="0" smtClean="0"/>
          </a:p>
          <a:p>
            <a:pPr marL="857250" indent="-857250" algn="just">
              <a:buFont typeface="Arial" panose="020B0604020202020204" pitchFamily="34" charset="0"/>
              <a:buChar char="•"/>
            </a:pPr>
            <a:r>
              <a:rPr lang="en-US" sz="2800" dirty="0" smtClean="0"/>
              <a:t>We </a:t>
            </a:r>
            <a:r>
              <a:rPr lang="en-US" sz="2800" dirty="0"/>
              <a:t>plan to improve </a:t>
            </a:r>
            <a:r>
              <a:rPr lang="en-US" sz="2800" dirty="0" smtClean="0"/>
              <a:t>the </a:t>
            </a:r>
            <a:r>
              <a:rPr lang="en-US" sz="2800" dirty="0"/>
              <a:t>technique by amplifying the noise </a:t>
            </a:r>
            <a:r>
              <a:rPr lang="en-US" sz="2800" dirty="0" smtClean="0"/>
              <a:t>in </a:t>
            </a:r>
            <a:r>
              <a:rPr lang="en-US" sz="2800" dirty="0"/>
              <a:t>finer steps in order to obtain an improved </a:t>
            </a:r>
            <a:r>
              <a:rPr lang="en-US" sz="2800" dirty="0" smtClean="0"/>
              <a:t>fit.</a:t>
            </a:r>
          </a:p>
          <a:p>
            <a:pPr marL="857250" indent="-857250" algn="just">
              <a:buFont typeface="Arial" panose="020B0604020202020204" pitchFamily="34" charset="0"/>
              <a:buChar char="•"/>
            </a:pPr>
            <a:r>
              <a:rPr lang="en-US" sz="2800" dirty="0" smtClean="0"/>
              <a:t>Also, zero noise extrapolated energies we obtained are not within chemical accuracy. </a:t>
            </a:r>
          </a:p>
          <a:p>
            <a:pPr marL="857250" indent="-857250" algn="just">
              <a:buFont typeface="Arial" panose="020B0604020202020204" pitchFamily="34" charset="0"/>
              <a:buChar char="•"/>
            </a:pPr>
            <a:r>
              <a:rPr lang="en-US" sz="2800" dirty="0" smtClean="0"/>
              <a:t>We will then investigate other error mitigation strategies such as probabilistic error cancellation and quantum subspace expansion to obtain improved accuracy of the ground state energy</a:t>
            </a:r>
          </a:p>
        </p:txBody>
      </p:sp>
      <p:sp>
        <p:nvSpPr>
          <p:cNvPr id="36" name="TextBox 35"/>
          <p:cNvSpPr txBox="1"/>
          <p:nvPr/>
        </p:nvSpPr>
        <p:spPr>
          <a:xfrm>
            <a:off x="30982947" y="21456065"/>
            <a:ext cx="11887200" cy="2246769"/>
          </a:xfrm>
          <a:prstGeom prst="rect">
            <a:avLst/>
          </a:prstGeom>
          <a:noFill/>
        </p:spPr>
        <p:txBody>
          <a:bodyPr wrap="square" rtlCol="0">
            <a:spAutoFit/>
          </a:bodyPr>
          <a:lstStyle/>
          <a:p>
            <a:pPr algn="just"/>
            <a:r>
              <a:rPr lang="en-US" sz="2800" dirty="0" smtClean="0"/>
              <a:t>I would like to thank Professor Stephen </a:t>
            </a:r>
            <a:r>
              <a:rPr lang="en-US" sz="2800" dirty="0" err="1" smtClean="0"/>
              <a:t>Schnetzer</a:t>
            </a:r>
            <a:r>
              <a:rPr lang="en-US" sz="2800" dirty="0" smtClean="0"/>
              <a:t> foremost for his continued guidance and patience throughout this adventure. Special thanks to </a:t>
            </a:r>
            <a:r>
              <a:rPr lang="en-US" sz="2800" dirty="0" err="1" smtClean="0"/>
              <a:t>Rikab</a:t>
            </a:r>
            <a:r>
              <a:rPr lang="en-US" sz="2800" dirty="0" smtClean="0"/>
              <a:t> </a:t>
            </a:r>
            <a:r>
              <a:rPr lang="en-US" sz="2800" dirty="0" err="1" smtClean="0"/>
              <a:t>Gambhir</a:t>
            </a:r>
            <a:r>
              <a:rPr lang="en-US" sz="2800" dirty="0" smtClean="0"/>
              <a:t> and Professor Mark </a:t>
            </a:r>
            <a:r>
              <a:rPr lang="en-US" sz="2800" dirty="0" err="1" smtClean="0"/>
              <a:t>Hillery</a:t>
            </a:r>
            <a:r>
              <a:rPr lang="en-US" sz="2800" dirty="0" smtClean="0"/>
              <a:t> for insightful discussions</a:t>
            </a:r>
            <a:r>
              <a:rPr lang="en-US" sz="2800" dirty="0" smtClean="0"/>
              <a:t>. </a:t>
            </a:r>
            <a:r>
              <a:rPr lang="en-US" sz="2800" dirty="0" smtClean="0"/>
              <a:t>I </a:t>
            </a:r>
            <a:r>
              <a:rPr lang="en-US" sz="2800" dirty="0" smtClean="0"/>
              <a:t>also want </a:t>
            </a:r>
            <a:r>
              <a:rPr lang="en-US" sz="2800" dirty="0" smtClean="0"/>
              <a:t>to thank </a:t>
            </a:r>
            <a:r>
              <a:rPr lang="en-US" sz="2800" dirty="0" err="1" smtClean="0"/>
              <a:t>Aresty</a:t>
            </a:r>
            <a:r>
              <a:rPr lang="en-US" sz="2800" dirty="0" smtClean="0"/>
              <a:t> Research Center for this opportunity</a:t>
            </a:r>
            <a:r>
              <a:rPr lang="en-US" sz="2800" dirty="0" smtClean="0"/>
              <a:t>. Lastly, my family and my friends for their love and unwavering support.</a:t>
            </a:r>
            <a:endParaRPr lang="en-US" sz="2800" dirty="0"/>
          </a:p>
        </p:txBody>
      </p:sp>
      <mc:AlternateContent xmlns:mc="http://schemas.openxmlformats.org/markup-compatibility/2006" xmlns:a14="http://schemas.microsoft.com/office/drawing/2010/main">
        <mc:Choice Requires="a14">
          <p:sp>
            <p:nvSpPr>
              <p:cNvPr id="30" name="TextBox 29"/>
              <p:cNvSpPr txBox="1"/>
              <p:nvPr/>
            </p:nvSpPr>
            <p:spPr>
              <a:xfrm>
                <a:off x="1381833" y="10124891"/>
                <a:ext cx="4362403" cy="2677656"/>
              </a:xfrm>
              <a:prstGeom prst="rect">
                <a:avLst/>
              </a:prstGeom>
              <a:noFill/>
            </p:spPr>
            <p:txBody>
              <a:bodyPr wrap="square" rtlCol="0">
                <a:spAutoFit/>
              </a:bodyPr>
              <a:lstStyle/>
              <a:p>
                <a:pPr algn="just"/>
                <a:r>
                  <a:rPr lang="en-US" sz="2800" b="1" dirty="0" smtClean="0"/>
                  <a:t>Fig 1</a:t>
                </a:r>
                <a:r>
                  <a:rPr lang="en-US" sz="2800" dirty="0" smtClean="0"/>
                  <a:t>: </a:t>
                </a:r>
                <a:r>
                  <a:rPr lang="en-US" sz="2800" i="1" dirty="0" smtClean="0"/>
                  <a:t>Comparing the space of states of classical bits with that of qubits. In the qubit diagram, </a:t>
                </a:r>
                <a14:m>
                  <m:oMath xmlns:m="http://schemas.openxmlformats.org/officeDocument/2006/math">
                    <m:r>
                      <a:rPr lang="en-US" sz="2800" b="0" i="1" smtClean="0">
                        <a:latin typeface="Cambria Math" panose="02040503050406030204" pitchFamily="18" charset="0"/>
                      </a:rPr>
                      <m:t>𝛼</m:t>
                    </m:r>
                  </m:oMath>
                </a14:m>
                <a:r>
                  <a:rPr lang="en-US" sz="2800" i="1" dirty="0" smtClean="0"/>
                  <a:t> </a:t>
                </a:r>
                <a:r>
                  <a:rPr lang="en-US" sz="2800" dirty="0" smtClean="0"/>
                  <a:t>and </a:t>
                </a:r>
                <a14:m>
                  <m:oMath xmlns:m="http://schemas.openxmlformats.org/officeDocument/2006/math">
                    <m:r>
                      <a:rPr lang="en-US" sz="2800" b="0" i="1" smtClean="0">
                        <a:latin typeface="Cambria Math" panose="02040503050406030204" pitchFamily="18" charset="0"/>
                      </a:rPr>
                      <m:t>𝛽</m:t>
                    </m:r>
                    <m:r>
                      <a:rPr lang="en-US" sz="2800" b="0" i="1" smtClean="0">
                        <a:latin typeface="Cambria Math" panose="02040503050406030204" pitchFamily="18" charset="0"/>
                      </a:rPr>
                      <m:t> </m:t>
                    </m:r>
                  </m:oMath>
                </a14:m>
                <a:r>
                  <a:rPr lang="en-US" sz="2800" i="1" dirty="0" smtClean="0"/>
                  <a:t>are complex numbers denoting probability amplitudes.</a:t>
                </a:r>
                <a:endParaRPr lang="en-US" sz="2800" i="1" dirty="0"/>
              </a:p>
            </p:txBody>
          </p:sp>
        </mc:Choice>
        <mc:Fallback xmlns="">
          <p:sp>
            <p:nvSpPr>
              <p:cNvPr id="30" name="TextBox 29"/>
              <p:cNvSpPr txBox="1">
                <a:spLocks noRot="1" noChangeAspect="1" noMove="1" noResize="1" noEditPoints="1" noAdjustHandles="1" noChangeArrowheads="1" noChangeShapeType="1" noTextEdit="1"/>
              </p:cNvSpPr>
              <p:nvPr/>
            </p:nvSpPr>
            <p:spPr>
              <a:xfrm>
                <a:off x="1381833" y="10124891"/>
                <a:ext cx="4362403" cy="2677656"/>
              </a:xfrm>
              <a:prstGeom prst="rect">
                <a:avLst/>
              </a:prstGeom>
              <a:blipFill rotWithShape="0">
                <a:blip r:embed="rId5"/>
                <a:stretch>
                  <a:fillRect l="-2937" t="-2278" r="-2797" b="-5695"/>
                </a:stretch>
              </a:blipFill>
            </p:spPr>
            <p:txBody>
              <a:bodyPr/>
              <a:lstStyle/>
              <a:p>
                <a:r>
                  <a:rPr lang="en-US">
                    <a:noFill/>
                  </a:rPr>
                  <a:t> </a:t>
                </a:r>
              </a:p>
            </p:txBody>
          </p:sp>
        </mc:Fallback>
      </mc:AlternateContent>
      <p:sp>
        <p:nvSpPr>
          <p:cNvPr id="43" name="TextBox 42"/>
          <p:cNvSpPr txBox="1"/>
          <p:nvPr/>
        </p:nvSpPr>
        <p:spPr>
          <a:xfrm>
            <a:off x="1350389" y="22720116"/>
            <a:ext cx="11538819" cy="1384995"/>
          </a:xfrm>
          <a:prstGeom prst="rect">
            <a:avLst/>
          </a:prstGeom>
          <a:noFill/>
        </p:spPr>
        <p:txBody>
          <a:bodyPr wrap="square" rtlCol="0">
            <a:spAutoFit/>
          </a:bodyPr>
          <a:lstStyle/>
          <a:p>
            <a:pPr algn="just"/>
            <a:r>
              <a:rPr lang="en-US" sz="2800" b="1" dirty="0" smtClean="0"/>
              <a:t>Fig 2</a:t>
            </a:r>
            <a:r>
              <a:rPr lang="en-US" sz="2800" dirty="0" smtClean="0"/>
              <a:t>: </a:t>
            </a:r>
            <a:r>
              <a:rPr lang="en-US" sz="2800" i="1" dirty="0" smtClean="0"/>
              <a:t>As we stretch 2 hydrogen atoms apart, we compute the minimum energy of the molecule using VQE on IBM’s noisy quantum computer at London and compare it with the exact energy . </a:t>
            </a:r>
            <a:r>
              <a:rPr lang="en-US" sz="2800" i="1" dirty="0" smtClean="0"/>
              <a:t> Minimum </a:t>
            </a:r>
            <a:r>
              <a:rPr lang="en-US" sz="2800" i="1" dirty="0" smtClean="0"/>
              <a:t>occurs at 0.74 Angstroms.</a:t>
            </a:r>
            <a:endParaRPr lang="en-US" sz="2800" i="1" dirty="0"/>
          </a:p>
        </p:txBody>
      </p:sp>
      <p:sp>
        <p:nvSpPr>
          <p:cNvPr id="41" name="TextBox 40"/>
          <p:cNvSpPr txBox="1"/>
          <p:nvPr/>
        </p:nvSpPr>
        <p:spPr>
          <a:xfrm>
            <a:off x="30908939" y="4572732"/>
            <a:ext cx="12035217" cy="769441"/>
          </a:xfrm>
          <a:prstGeom prst="rect">
            <a:avLst/>
          </a:prstGeom>
          <a:gradFill flip="none" rotWithShape="1">
            <a:gsLst>
              <a:gs pos="0">
                <a:srgbClr val="FF3300">
                  <a:shade val="30000"/>
                  <a:satMod val="115000"/>
                </a:srgbClr>
              </a:gs>
              <a:gs pos="50000">
                <a:srgbClr val="FF3300">
                  <a:shade val="67500"/>
                  <a:satMod val="115000"/>
                </a:srgbClr>
              </a:gs>
              <a:gs pos="100000">
                <a:srgbClr val="FF3300">
                  <a:shade val="100000"/>
                  <a:satMod val="115000"/>
                </a:srgbClr>
              </a:gs>
            </a:gsLst>
            <a:lin ang="16200000" scaled="1"/>
            <a:tileRect/>
          </a:gra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400" b="1" dirty="0" smtClean="0">
                <a:solidFill>
                  <a:schemeClr val="bg1"/>
                </a:solidFill>
              </a:rPr>
              <a:t>Methods</a:t>
            </a:r>
            <a:endParaRPr lang="en-US" sz="6000" b="1" dirty="0">
              <a:solidFill>
                <a:schemeClr val="bg1"/>
              </a:solidFill>
            </a:endParaRPr>
          </a:p>
        </p:txBody>
      </p:sp>
      <mc:AlternateContent xmlns:mc="http://schemas.openxmlformats.org/markup-compatibility/2006" xmlns:a14="http://schemas.microsoft.com/office/drawing/2010/main">
        <mc:Choice Requires="a14">
          <p:sp>
            <p:nvSpPr>
              <p:cNvPr id="3" name="TextBox 2"/>
              <p:cNvSpPr txBox="1"/>
              <p:nvPr/>
            </p:nvSpPr>
            <p:spPr>
              <a:xfrm>
                <a:off x="31017572" y="11733474"/>
                <a:ext cx="11926584" cy="523220"/>
              </a:xfrm>
              <a:prstGeom prst="rect">
                <a:avLst/>
              </a:prstGeom>
              <a:noFill/>
            </p:spPr>
            <p:txBody>
              <a:bodyPr wrap="square" rtlCol="0">
                <a:spAutoFit/>
              </a:bodyPr>
              <a:lstStyle/>
              <a:p>
                <a:pPr algn="ctr"/>
                <a:r>
                  <a:rPr lang="en-US" sz="2800" b="1" dirty="0" smtClean="0"/>
                  <a:t>Fig 5</a:t>
                </a:r>
                <a:r>
                  <a:rPr lang="en-US" sz="2800" i="1" dirty="0" smtClean="0"/>
                  <a:t>: The addition of a pair of noisy CNOT gates triples the noise rate </a:t>
                </a:r>
                <a14:m>
                  <m:oMath xmlns:m="http://schemas.openxmlformats.org/officeDocument/2006/math">
                    <m:r>
                      <a:rPr lang="en-US" sz="2800" b="0" i="1" smtClean="0">
                        <a:latin typeface="Cambria Math" panose="02040503050406030204" pitchFamily="18" charset="0"/>
                      </a:rPr>
                      <m:t>𝜆</m:t>
                    </m:r>
                    <m:r>
                      <a:rPr lang="en-US" sz="2800" b="0" i="1" smtClean="0">
                        <a:latin typeface="Cambria Math" panose="02040503050406030204" pitchFamily="18" charset="0"/>
                      </a:rPr>
                      <m:t>.</m:t>
                    </m:r>
                  </m:oMath>
                </a14:m>
                <a:r>
                  <a:rPr lang="en-US" sz="2800" i="1" dirty="0" smtClean="0"/>
                  <a:t> </a:t>
                </a:r>
                <a:endParaRPr lang="en-US" sz="2800" i="1" dirty="0"/>
              </a:p>
            </p:txBody>
          </p:sp>
        </mc:Choice>
        <mc:Fallback xmlns="">
          <p:sp>
            <p:nvSpPr>
              <p:cNvPr id="3" name="TextBox 2"/>
              <p:cNvSpPr txBox="1">
                <a:spLocks noRot="1" noChangeAspect="1" noMove="1" noResize="1" noEditPoints="1" noAdjustHandles="1" noChangeArrowheads="1" noChangeShapeType="1" noTextEdit="1"/>
              </p:cNvSpPr>
              <p:nvPr/>
            </p:nvSpPr>
            <p:spPr>
              <a:xfrm>
                <a:off x="31017572" y="11733474"/>
                <a:ext cx="11926584" cy="523220"/>
              </a:xfrm>
              <a:prstGeom prst="rect">
                <a:avLst/>
              </a:prstGeom>
              <a:blipFill rotWithShape="0">
                <a:blip r:embed="rId6"/>
                <a:stretch>
                  <a:fillRect t="-11628" b="-32558"/>
                </a:stretch>
              </a:blipFill>
            </p:spPr>
            <p:txBody>
              <a:bodyPr/>
              <a:lstStyle/>
              <a:p>
                <a:r>
                  <a:rPr lang="en-US">
                    <a:noFill/>
                  </a:rPr>
                  <a:t> </a:t>
                </a:r>
              </a:p>
            </p:txBody>
          </p:sp>
        </mc:Fallback>
      </mc:AlternateContent>
      <p:sp>
        <p:nvSpPr>
          <p:cNvPr id="7" name="TextBox 6"/>
          <p:cNvSpPr txBox="1"/>
          <p:nvPr/>
        </p:nvSpPr>
        <p:spPr>
          <a:xfrm>
            <a:off x="31017572" y="24776517"/>
            <a:ext cx="11708633" cy="4832092"/>
          </a:xfrm>
          <a:prstGeom prst="rect">
            <a:avLst/>
          </a:prstGeom>
          <a:noFill/>
        </p:spPr>
        <p:txBody>
          <a:bodyPr wrap="square" rtlCol="0">
            <a:spAutoFit/>
          </a:bodyPr>
          <a:lstStyle/>
          <a:p>
            <a:pPr marL="457200" indent="-457200">
              <a:buFont typeface="+mj-lt"/>
              <a:buAutoNum type="arabicPeriod"/>
            </a:pPr>
            <a:r>
              <a:rPr lang="en-US" sz="2800" dirty="0" err="1"/>
              <a:t>Gadi</a:t>
            </a:r>
            <a:r>
              <a:rPr lang="en-US" sz="2800" dirty="0"/>
              <a:t> </a:t>
            </a:r>
            <a:r>
              <a:rPr lang="en-US" sz="2800" dirty="0" err="1"/>
              <a:t>Aleksandrowicz</a:t>
            </a:r>
            <a:r>
              <a:rPr lang="en-US" sz="2800" dirty="0"/>
              <a:t> et al. </a:t>
            </a:r>
            <a:r>
              <a:rPr lang="en-US" sz="2800" dirty="0" err="1"/>
              <a:t>Qiskit</a:t>
            </a:r>
            <a:r>
              <a:rPr lang="en-US" sz="2800" dirty="0"/>
              <a:t>: An open-source framework for quantum computing, 2019. </a:t>
            </a:r>
          </a:p>
          <a:p>
            <a:pPr marL="457200" indent="-457200">
              <a:buFont typeface="+mj-lt"/>
              <a:buAutoNum type="arabicPeriod"/>
            </a:pPr>
            <a:r>
              <a:rPr lang="en-US" sz="2800" dirty="0" smtClean="0"/>
              <a:t>McArdle </a:t>
            </a:r>
            <a:r>
              <a:rPr lang="en-US" sz="2800" dirty="0"/>
              <a:t>S, Endo S, </a:t>
            </a:r>
            <a:r>
              <a:rPr lang="en-US" sz="2800" dirty="0" err="1"/>
              <a:t>Aspuru-Guzik</a:t>
            </a:r>
            <a:r>
              <a:rPr lang="en-US" sz="2800" dirty="0"/>
              <a:t> A, Benjamin S, Yuan X. Quantum computational chemistry. </a:t>
            </a:r>
            <a:r>
              <a:rPr lang="en-US" sz="2800" i="1" dirty="0"/>
              <a:t>Rev. Mod. Phys.</a:t>
            </a:r>
            <a:r>
              <a:rPr lang="en-US" sz="2800" dirty="0"/>
              <a:t> 2018;92. </a:t>
            </a:r>
            <a:r>
              <a:rPr lang="en-US" sz="2800" dirty="0" err="1" smtClean="0"/>
              <a:t>doi</a:t>
            </a:r>
            <a:r>
              <a:rPr lang="en-US" sz="2800" dirty="0"/>
              <a:t>: </a:t>
            </a:r>
            <a:r>
              <a:rPr lang="en-US" sz="2800" dirty="0" smtClean="0"/>
              <a:t>10.1103/RevModPhys.92.015003.</a:t>
            </a:r>
          </a:p>
          <a:p>
            <a:pPr marL="457200" indent="-457200">
              <a:buFont typeface="+mj-lt"/>
              <a:buAutoNum type="arabicPeriod"/>
            </a:pPr>
            <a:r>
              <a:rPr lang="en-US" sz="2800" dirty="0"/>
              <a:t>McClean JR, Schwartz ME, Carter J, de Jong WA. Hybrid quantum-classical hierarchy for mitigation of </a:t>
            </a:r>
            <a:r>
              <a:rPr lang="en-US" sz="2800" dirty="0" err="1"/>
              <a:t>decoherence</a:t>
            </a:r>
            <a:r>
              <a:rPr lang="en-US" sz="2800" dirty="0"/>
              <a:t> and determination of excited states. </a:t>
            </a:r>
            <a:r>
              <a:rPr lang="en-US" sz="2800" i="1" dirty="0"/>
              <a:t>Phys. Rev A</a:t>
            </a:r>
            <a:r>
              <a:rPr lang="en-US" sz="2800" dirty="0"/>
              <a:t>. 2016;95. </a:t>
            </a:r>
            <a:r>
              <a:rPr lang="en-US" sz="2800" dirty="0" err="1" smtClean="0"/>
              <a:t>doi</a:t>
            </a:r>
            <a:r>
              <a:rPr lang="en-US" sz="2800" dirty="0"/>
              <a:t>: 10.1103/PhysRevA.95.042308.</a:t>
            </a:r>
            <a:endParaRPr lang="en-US" sz="2800" dirty="0" smtClean="0"/>
          </a:p>
          <a:p>
            <a:pPr marL="457200" indent="-457200">
              <a:buFont typeface="+mj-lt"/>
              <a:buAutoNum type="arabicPeriod"/>
            </a:pPr>
            <a:r>
              <a:rPr lang="en-US" sz="2800" dirty="0" err="1" smtClean="0"/>
              <a:t>Temme</a:t>
            </a:r>
            <a:r>
              <a:rPr lang="en-US" sz="2800" dirty="0" smtClean="0"/>
              <a:t> </a:t>
            </a:r>
            <a:r>
              <a:rPr lang="en-US" sz="2800" dirty="0"/>
              <a:t>K, </a:t>
            </a:r>
            <a:r>
              <a:rPr lang="en-US" sz="2800" dirty="0" err="1"/>
              <a:t>Bravyi</a:t>
            </a:r>
            <a:r>
              <a:rPr lang="en-US" sz="2800" dirty="0"/>
              <a:t> S, Gambetta JM. Error mitigation for short-depth quantum circuits. </a:t>
            </a:r>
            <a:r>
              <a:rPr lang="en-US" sz="2800" i="1" dirty="0"/>
              <a:t>Phys Rev Lett</a:t>
            </a:r>
            <a:r>
              <a:rPr lang="en-US" sz="2800" dirty="0"/>
              <a:t>. 2017;119(18):180509. </a:t>
            </a:r>
            <a:r>
              <a:rPr lang="en-US" sz="2800" dirty="0" err="1" smtClean="0"/>
              <a:t>doi</a:t>
            </a:r>
            <a:r>
              <a:rPr lang="en-US" sz="2800" dirty="0"/>
              <a:t>: 10.1103/PhysRevLett.119.180509.</a:t>
            </a:r>
            <a:endParaRPr lang="en-US" sz="2400" dirty="0"/>
          </a:p>
        </p:txBody>
      </p:sp>
      <p:sp>
        <p:nvSpPr>
          <p:cNvPr id="22" name="TextBox 21"/>
          <p:cNvSpPr txBox="1"/>
          <p:nvPr/>
        </p:nvSpPr>
        <p:spPr>
          <a:xfrm>
            <a:off x="1066801" y="5257636"/>
            <a:ext cx="11855876" cy="3539430"/>
          </a:xfrm>
          <a:prstGeom prst="rect">
            <a:avLst/>
          </a:prstGeom>
          <a:noFill/>
        </p:spPr>
        <p:txBody>
          <a:bodyPr wrap="square" rtlCol="0">
            <a:spAutoFit/>
          </a:bodyPr>
          <a:lstStyle/>
          <a:p>
            <a:pPr algn="just"/>
            <a:r>
              <a:rPr lang="en-US" sz="2800" dirty="0"/>
              <a:t/>
            </a:r>
            <a:br>
              <a:rPr lang="en-US" sz="2800" dirty="0"/>
            </a:br>
            <a:r>
              <a:rPr lang="en-US" sz="2800" dirty="0" smtClean="0"/>
              <a:t>Quantum Computers  have the potential to solve chemistry problems of great industrial importance but near term devices are susceptible to errors. Thus, error mitigation techniques like Richardson Extrapolation are being explored to reduce the effect of errors. </a:t>
            </a:r>
            <a:r>
              <a:rPr lang="en-US" sz="2800" b="1" dirty="0" smtClean="0"/>
              <a:t>In </a:t>
            </a:r>
            <a:r>
              <a:rPr lang="en-US" sz="2800" b="1" dirty="0"/>
              <a:t>this project, we compare the Richardson method with a simpler polynomial-fitting method to </a:t>
            </a:r>
            <a:r>
              <a:rPr lang="en-US" sz="2800" b="1" dirty="0" smtClean="0"/>
              <a:t>determine </a:t>
            </a:r>
            <a:r>
              <a:rPr lang="en-US" sz="2800" b="1" dirty="0"/>
              <a:t>the zero noise ground </a:t>
            </a:r>
            <a:r>
              <a:rPr lang="en-US" sz="2800" b="1" dirty="0" smtClean="0"/>
              <a:t>state energy </a:t>
            </a:r>
            <a:r>
              <a:rPr lang="en-US" sz="2800" b="1" dirty="0"/>
              <a:t>of the hydrogen molecule</a:t>
            </a:r>
            <a:r>
              <a:rPr lang="en-US" sz="2800" dirty="0" smtClean="0"/>
              <a:t>. Results and implications are discussed. </a:t>
            </a:r>
            <a:r>
              <a:rPr lang="en-US" sz="2800" dirty="0"/>
              <a:t/>
            </a:r>
            <a:br>
              <a:rPr lang="en-US" sz="2800" dirty="0"/>
            </a:br>
            <a:endParaRPr lang="en-US" sz="2800" dirty="0"/>
          </a:p>
        </p:txBody>
      </p:sp>
      <p:sp>
        <p:nvSpPr>
          <p:cNvPr id="17" name="TextBox 16"/>
          <p:cNvSpPr txBox="1"/>
          <p:nvPr/>
        </p:nvSpPr>
        <p:spPr>
          <a:xfrm>
            <a:off x="14239978" y="12370327"/>
            <a:ext cx="7300592" cy="1384995"/>
          </a:xfrm>
          <a:prstGeom prst="rect">
            <a:avLst/>
          </a:prstGeom>
          <a:noFill/>
        </p:spPr>
        <p:txBody>
          <a:bodyPr wrap="square" rtlCol="0">
            <a:spAutoFit/>
          </a:bodyPr>
          <a:lstStyle/>
          <a:p>
            <a:pPr algn="just"/>
            <a:r>
              <a:rPr lang="en-US" sz="2800" b="1" dirty="0" smtClean="0"/>
              <a:t>Fig 3a </a:t>
            </a:r>
            <a:r>
              <a:rPr lang="en-US" sz="2800" dirty="0" smtClean="0"/>
              <a:t>: </a:t>
            </a:r>
            <a:r>
              <a:rPr lang="en-US" sz="2800" i="1" dirty="0"/>
              <a:t>As the noise is </a:t>
            </a:r>
            <a:r>
              <a:rPr lang="en-US" sz="2800" i="1" dirty="0" smtClean="0"/>
              <a:t>increased </a:t>
            </a:r>
            <a:r>
              <a:rPr lang="en-US" sz="2800" i="1" dirty="0"/>
              <a:t>the deviation of the calculate ground state energy from the exact value </a:t>
            </a:r>
            <a:r>
              <a:rPr lang="en-US" sz="2800" i="1" dirty="0" smtClean="0"/>
              <a:t> increases.</a:t>
            </a:r>
            <a:endParaRPr lang="en-US" sz="2800" i="1" dirty="0"/>
          </a:p>
        </p:txBody>
      </p:sp>
      <p:sp>
        <p:nvSpPr>
          <p:cNvPr id="19" name="TextBox 18"/>
          <p:cNvSpPr txBox="1"/>
          <p:nvPr/>
        </p:nvSpPr>
        <p:spPr>
          <a:xfrm>
            <a:off x="14079553" y="19414287"/>
            <a:ext cx="7189743" cy="1384995"/>
          </a:xfrm>
          <a:prstGeom prst="rect">
            <a:avLst/>
          </a:prstGeom>
          <a:noFill/>
        </p:spPr>
        <p:txBody>
          <a:bodyPr wrap="square" rtlCol="0">
            <a:spAutoFit/>
          </a:bodyPr>
          <a:lstStyle/>
          <a:p>
            <a:pPr algn="just"/>
            <a:r>
              <a:rPr lang="en-US" sz="2800" b="1" dirty="0" smtClean="0"/>
              <a:t>Fig 3c </a:t>
            </a:r>
            <a:r>
              <a:rPr lang="en-US" sz="2800" dirty="0" smtClean="0"/>
              <a:t>: </a:t>
            </a:r>
            <a:r>
              <a:rPr lang="en-US" sz="2800" i="1" dirty="0" smtClean="0"/>
              <a:t>Uncertainty of zero noise energy extrapolated by Richardson is worse than that by lower degree polynomials</a:t>
            </a:r>
            <a:r>
              <a:rPr lang="en-US" sz="2800" dirty="0" smtClean="0"/>
              <a:t>.</a:t>
            </a:r>
            <a:endParaRPr lang="en-US" sz="2800" dirty="0"/>
          </a:p>
        </p:txBody>
      </p:sp>
      <p:sp>
        <p:nvSpPr>
          <p:cNvPr id="20" name="TextBox 19"/>
          <p:cNvSpPr txBox="1"/>
          <p:nvPr/>
        </p:nvSpPr>
        <p:spPr>
          <a:xfrm>
            <a:off x="22170100" y="19417088"/>
            <a:ext cx="7361863" cy="1384995"/>
          </a:xfrm>
          <a:prstGeom prst="rect">
            <a:avLst/>
          </a:prstGeom>
          <a:noFill/>
        </p:spPr>
        <p:txBody>
          <a:bodyPr wrap="square" rtlCol="0">
            <a:spAutoFit/>
          </a:bodyPr>
          <a:lstStyle/>
          <a:p>
            <a:pPr algn="just"/>
            <a:r>
              <a:rPr lang="en-US" sz="2800" b="1" dirty="0" smtClean="0"/>
              <a:t>Fig 3d </a:t>
            </a:r>
            <a:r>
              <a:rPr lang="en-US" sz="2800" dirty="0" smtClean="0"/>
              <a:t>: Zooming into Fig 3c, </a:t>
            </a:r>
            <a:r>
              <a:rPr lang="en-US" sz="2800" i="1" dirty="0"/>
              <a:t>z</a:t>
            </a:r>
            <a:r>
              <a:rPr lang="en-US" sz="2800" i="1" dirty="0" smtClean="0"/>
              <a:t>ero energy extrapolated by Richardson is worse than that of lower degree polynomials. </a:t>
            </a:r>
            <a:endParaRPr lang="en-US" sz="2800" i="1" dirty="0"/>
          </a:p>
        </p:txBody>
      </p:sp>
      <p:sp>
        <p:nvSpPr>
          <p:cNvPr id="23" name="TextBox 22"/>
          <p:cNvSpPr txBox="1"/>
          <p:nvPr/>
        </p:nvSpPr>
        <p:spPr>
          <a:xfrm>
            <a:off x="13586530" y="5438141"/>
            <a:ext cx="16841922" cy="1384995"/>
          </a:xfrm>
          <a:prstGeom prst="rect">
            <a:avLst/>
          </a:prstGeom>
          <a:noFill/>
        </p:spPr>
        <p:txBody>
          <a:bodyPr wrap="square" rtlCol="0">
            <a:spAutoFit/>
          </a:bodyPr>
          <a:lstStyle/>
          <a:p>
            <a:pPr algn="just"/>
            <a:r>
              <a:rPr lang="en-US" sz="2800" b="1" dirty="0" smtClean="0"/>
              <a:t>Fig 3</a:t>
            </a:r>
            <a:r>
              <a:rPr lang="en-US" sz="2800" dirty="0" smtClean="0"/>
              <a:t>: </a:t>
            </a:r>
            <a:r>
              <a:rPr lang="en-US" sz="2800" i="1" dirty="0" smtClean="0"/>
              <a:t>Using noise model simulation of IBM’s quantum computer at London, we compare Richardson technique with polynomial fitting technique in improving the VQE-computed ground state energy of the Hydrogen molecule. Noise was amplified while optimizing in the VQE process.</a:t>
            </a:r>
            <a:endParaRPr lang="en-US" sz="2800" i="1" dirty="0"/>
          </a:p>
        </p:txBody>
      </p:sp>
      <p:sp>
        <p:nvSpPr>
          <p:cNvPr id="26" name="Rectangle 25"/>
          <p:cNvSpPr/>
          <p:nvPr/>
        </p:nvSpPr>
        <p:spPr>
          <a:xfrm>
            <a:off x="13594551" y="21038495"/>
            <a:ext cx="16841923" cy="1384995"/>
          </a:xfrm>
          <a:prstGeom prst="rect">
            <a:avLst/>
          </a:prstGeom>
        </p:spPr>
        <p:txBody>
          <a:bodyPr wrap="square">
            <a:spAutoFit/>
          </a:bodyPr>
          <a:lstStyle/>
          <a:p>
            <a:pPr algn="just"/>
            <a:r>
              <a:rPr lang="en-US" sz="2800" b="1" dirty="0"/>
              <a:t>Fig 4</a:t>
            </a:r>
            <a:r>
              <a:rPr lang="en-US" sz="2800" dirty="0" smtClean="0"/>
              <a:t>: </a:t>
            </a:r>
            <a:r>
              <a:rPr lang="en-US" sz="2800" i="1" dirty="0" smtClean="0"/>
              <a:t>Using </a:t>
            </a:r>
            <a:r>
              <a:rPr lang="en-US" sz="2800" i="1" dirty="0"/>
              <a:t>IBM’s quantum computer at London, we compare Richardson technique with polynomial fitting technique in improving the VQE-computed ground state energy of the Hydrogen molecule. Noise was amplified </a:t>
            </a:r>
            <a:r>
              <a:rPr lang="en-US" sz="2800" i="1" dirty="0" smtClean="0"/>
              <a:t>after optimizing parameters in VQE</a:t>
            </a:r>
            <a:r>
              <a:rPr lang="en-US" sz="2400" i="1" dirty="0" smtClean="0"/>
              <a:t>.</a:t>
            </a:r>
            <a:endParaRPr lang="en-US" sz="2400" i="1" dirty="0"/>
          </a:p>
        </p:txBody>
      </p:sp>
      <p:grpSp>
        <p:nvGrpSpPr>
          <p:cNvPr id="125" name="Group 124"/>
          <p:cNvGrpSpPr/>
          <p:nvPr/>
        </p:nvGrpSpPr>
        <p:grpSpPr>
          <a:xfrm>
            <a:off x="14131748" y="27680637"/>
            <a:ext cx="15656825" cy="1815882"/>
            <a:chOff x="13477105" y="28460089"/>
            <a:chExt cx="15656825" cy="1815882"/>
          </a:xfrm>
        </p:grpSpPr>
        <p:sp>
          <p:nvSpPr>
            <p:cNvPr id="126" name="Rectangle 125"/>
            <p:cNvSpPr/>
            <p:nvPr/>
          </p:nvSpPr>
          <p:spPr>
            <a:xfrm>
              <a:off x="13477105" y="28570083"/>
              <a:ext cx="7501684" cy="1384995"/>
            </a:xfrm>
            <a:prstGeom prst="rect">
              <a:avLst/>
            </a:prstGeom>
          </p:spPr>
          <p:txBody>
            <a:bodyPr wrap="square">
              <a:spAutoFit/>
            </a:bodyPr>
            <a:lstStyle/>
            <a:p>
              <a:pPr algn="just"/>
              <a:r>
                <a:rPr lang="en-US" sz="2800" b="1" dirty="0"/>
                <a:t>Fig 4</a:t>
              </a:r>
              <a:r>
                <a:rPr lang="en-US" sz="2800" b="1" dirty="0" smtClean="0"/>
                <a:t>a</a:t>
              </a:r>
              <a:r>
                <a:rPr lang="en-US" sz="2800" dirty="0" smtClean="0"/>
                <a:t>: </a:t>
              </a:r>
              <a:r>
                <a:rPr lang="en-US" sz="2800" i="1" dirty="0" smtClean="0"/>
                <a:t>As we amplify noise in the optimized circuit, the energies diverge more and more from the exact energy .</a:t>
              </a:r>
              <a:endParaRPr lang="en-US" sz="2800" i="1" dirty="0"/>
            </a:p>
          </p:txBody>
        </p:sp>
        <p:sp>
          <p:nvSpPr>
            <p:cNvPr id="127" name="Rectangle 126"/>
            <p:cNvSpPr/>
            <p:nvPr/>
          </p:nvSpPr>
          <p:spPr>
            <a:xfrm>
              <a:off x="21632246" y="28460089"/>
              <a:ext cx="7501684" cy="1815882"/>
            </a:xfrm>
            <a:prstGeom prst="rect">
              <a:avLst/>
            </a:prstGeom>
          </p:spPr>
          <p:txBody>
            <a:bodyPr wrap="square">
              <a:spAutoFit/>
            </a:bodyPr>
            <a:lstStyle/>
            <a:p>
              <a:pPr algn="just"/>
              <a:r>
                <a:rPr lang="en-US" sz="2800" b="1" dirty="0"/>
                <a:t>Fig 4</a:t>
              </a:r>
              <a:r>
                <a:rPr lang="en-US" sz="2800" b="1" dirty="0" smtClean="0"/>
                <a:t>b</a:t>
              </a:r>
              <a:r>
                <a:rPr lang="en-US" sz="2800" dirty="0" smtClean="0"/>
                <a:t>: </a:t>
              </a:r>
              <a:r>
                <a:rPr lang="en-US" sz="2800" i="1" dirty="0" smtClean="0"/>
                <a:t>Zero Noise energy extrapolated by Richardson is both worse in precision and accuracy than that extrapolated by lower degree polynomial fits.</a:t>
              </a:r>
              <a:endParaRPr lang="en-US" sz="2800" i="1" dirty="0"/>
            </a:p>
          </p:txBody>
        </p:sp>
      </p:grpSp>
      <p:sp>
        <p:nvSpPr>
          <p:cNvPr id="18" name="TextBox 17"/>
          <p:cNvSpPr txBox="1"/>
          <p:nvPr/>
        </p:nvSpPr>
        <p:spPr>
          <a:xfrm>
            <a:off x="22314307" y="12535926"/>
            <a:ext cx="7217656" cy="954107"/>
          </a:xfrm>
          <a:prstGeom prst="rect">
            <a:avLst/>
          </a:prstGeom>
          <a:noFill/>
        </p:spPr>
        <p:txBody>
          <a:bodyPr wrap="square" rtlCol="0">
            <a:spAutoFit/>
          </a:bodyPr>
          <a:lstStyle/>
          <a:p>
            <a:pPr algn="just"/>
            <a:r>
              <a:rPr lang="en-US" sz="2800" b="1" dirty="0" smtClean="0"/>
              <a:t>Fig 3b </a:t>
            </a:r>
            <a:r>
              <a:rPr lang="en-US" sz="2800" dirty="0" smtClean="0"/>
              <a:t>: </a:t>
            </a:r>
            <a:r>
              <a:rPr lang="en-US" sz="2800" i="1" dirty="0" smtClean="0"/>
              <a:t>Using Least Squares to fit polynomial functions through the noise energies.</a:t>
            </a:r>
            <a:endParaRPr lang="en-US" sz="2800" i="1" dirty="0"/>
          </a:p>
        </p:txBody>
      </p:sp>
      <p:pic>
        <p:nvPicPr>
          <p:cNvPr id="121" name="Picture 1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541829" y="22471145"/>
            <a:ext cx="8092440" cy="5394959"/>
          </a:xfrm>
          <a:prstGeom prst="rect">
            <a:avLst/>
          </a:prstGeom>
        </p:spPr>
      </p:pic>
      <p:grpSp>
        <p:nvGrpSpPr>
          <p:cNvPr id="129" name="Group 128"/>
          <p:cNvGrpSpPr/>
          <p:nvPr/>
        </p:nvGrpSpPr>
        <p:grpSpPr>
          <a:xfrm>
            <a:off x="31415340" y="7672264"/>
            <a:ext cx="10820400" cy="4182803"/>
            <a:chOff x="15392400" y="7924800"/>
            <a:chExt cx="10820400" cy="4182803"/>
          </a:xfrm>
        </p:grpSpPr>
        <p:grpSp>
          <p:nvGrpSpPr>
            <p:cNvPr id="130" name="Group 129"/>
            <p:cNvGrpSpPr/>
            <p:nvPr/>
          </p:nvGrpSpPr>
          <p:grpSpPr>
            <a:xfrm>
              <a:off x="15392400" y="7924800"/>
              <a:ext cx="10820400" cy="3657600"/>
              <a:chOff x="7239000" y="8115309"/>
              <a:chExt cx="7924800" cy="3543291"/>
            </a:xfrm>
          </p:grpSpPr>
          <p:grpSp>
            <p:nvGrpSpPr>
              <p:cNvPr id="133" name="Group 132"/>
              <p:cNvGrpSpPr/>
              <p:nvPr/>
            </p:nvGrpSpPr>
            <p:grpSpPr>
              <a:xfrm>
                <a:off x="7239000" y="8115309"/>
                <a:ext cx="7924800" cy="3543291"/>
                <a:chOff x="7239000" y="8115309"/>
                <a:chExt cx="20955000" cy="7962891"/>
              </a:xfrm>
            </p:grpSpPr>
            <p:grpSp>
              <p:nvGrpSpPr>
                <p:cNvPr id="135" name="Group 134"/>
                <p:cNvGrpSpPr/>
                <p:nvPr/>
              </p:nvGrpSpPr>
              <p:grpSpPr>
                <a:xfrm>
                  <a:off x="7239000" y="8115309"/>
                  <a:ext cx="20955000" cy="7962891"/>
                  <a:chOff x="7391400" y="9144000"/>
                  <a:chExt cx="26289000" cy="8153400"/>
                </a:xfrm>
              </p:grpSpPr>
              <p:sp>
                <p:nvSpPr>
                  <p:cNvPr id="153" name="Rectangle 152"/>
                  <p:cNvSpPr/>
                  <p:nvPr/>
                </p:nvSpPr>
                <p:spPr>
                  <a:xfrm>
                    <a:off x="7391400" y="9144000"/>
                    <a:ext cx="26289000" cy="815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4" name="Group 153"/>
                  <p:cNvGrpSpPr/>
                  <p:nvPr/>
                </p:nvGrpSpPr>
                <p:grpSpPr>
                  <a:xfrm>
                    <a:off x="8115299" y="9524999"/>
                    <a:ext cx="24841199" cy="6629401"/>
                    <a:chOff x="10744200" y="9677400"/>
                    <a:chExt cx="24841197" cy="6629400"/>
                  </a:xfrm>
                </p:grpSpPr>
                <p:grpSp>
                  <p:nvGrpSpPr>
                    <p:cNvPr id="155" name="Group 154"/>
                    <p:cNvGrpSpPr/>
                    <p:nvPr/>
                  </p:nvGrpSpPr>
                  <p:grpSpPr>
                    <a:xfrm>
                      <a:off x="10744200" y="10972800"/>
                      <a:ext cx="6781798" cy="3592155"/>
                      <a:chOff x="10744200" y="10972800"/>
                      <a:chExt cx="15697200" cy="3592154"/>
                    </a:xfrm>
                  </p:grpSpPr>
                  <p:cxnSp>
                    <p:nvCxnSpPr>
                      <p:cNvPr id="175" name="Straight Connector 174"/>
                      <p:cNvCxnSpPr/>
                      <p:nvPr/>
                    </p:nvCxnSpPr>
                    <p:spPr>
                      <a:xfrm>
                        <a:off x="10744200" y="10972800"/>
                        <a:ext cx="156972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0744200" y="14564954"/>
                        <a:ext cx="156972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6" name="Group 155"/>
                    <p:cNvGrpSpPr/>
                    <p:nvPr/>
                  </p:nvGrpSpPr>
                  <p:grpSpPr>
                    <a:xfrm>
                      <a:off x="13270231" y="11227378"/>
                      <a:ext cx="1600199" cy="4728222"/>
                      <a:chOff x="5791201" y="5904794"/>
                      <a:chExt cx="1600199" cy="8535095"/>
                    </a:xfrm>
                  </p:grpSpPr>
                  <p:cxnSp>
                    <p:nvCxnSpPr>
                      <p:cNvPr id="173" name="Straight Connector 172"/>
                      <p:cNvCxnSpPr/>
                      <p:nvPr/>
                    </p:nvCxnSpPr>
                    <p:spPr>
                      <a:xfrm>
                        <a:off x="6553200" y="5904794"/>
                        <a:ext cx="0" cy="740938"/>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5791201" y="14439889"/>
                        <a:ext cx="1600199" cy="0"/>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57" name="Group 156"/>
                    <p:cNvGrpSpPr/>
                    <p:nvPr/>
                  </p:nvGrpSpPr>
                  <p:grpSpPr>
                    <a:xfrm>
                      <a:off x="22654258" y="10972800"/>
                      <a:ext cx="12931139" cy="3592155"/>
                      <a:chOff x="10744200" y="10972800"/>
                      <a:chExt cx="15697200" cy="3592154"/>
                    </a:xfrm>
                  </p:grpSpPr>
                  <p:cxnSp>
                    <p:nvCxnSpPr>
                      <p:cNvPr id="171" name="Straight Connector 170"/>
                      <p:cNvCxnSpPr/>
                      <p:nvPr/>
                    </p:nvCxnSpPr>
                    <p:spPr>
                      <a:xfrm>
                        <a:off x="10744200" y="10972800"/>
                        <a:ext cx="156972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0744200" y="14564954"/>
                        <a:ext cx="156972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8" name="Group 157"/>
                    <p:cNvGrpSpPr/>
                    <p:nvPr/>
                  </p:nvGrpSpPr>
                  <p:grpSpPr>
                    <a:xfrm>
                      <a:off x="24163018" y="10439401"/>
                      <a:ext cx="2918461" cy="5516199"/>
                      <a:chOff x="5093970" y="10314336"/>
                      <a:chExt cx="2918460" cy="5516200"/>
                    </a:xfrm>
                  </p:grpSpPr>
                  <p:sp>
                    <p:nvSpPr>
                      <p:cNvPr id="166" name="Flowchart: Connector 165"/>
                      <p:cNvSpPr/>
                      <p:nvPr/>
                    </p:nvSpPr>
                    <p:spPr>
                      <a:xfrm>
                        <a:off x="5093970" y="13049245"/>
                        <a:ext cx="2918460" cy="2781291"/>
                      </a:xfrm>
                      <a:prstGeom prst="flowChartConnector">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7" name="Flowchart: Connector 166"/>
                      <p:cNvSpPr/>
                      <p:nvPr/>
                    </p:nvSpPr>
                    <p:spPr>
                      <a:xfrm>
                        <a:off x="6035040" y="10314336"/>
                        <a:ext cx="1112520" cy="935190"/>
                      </a:xfrm>
                      <a:prstGeom prst="flowChartConnector">
                        <a:avLst/>
                      </a:prstGeom>
                      <a:solidFill>
                        <a:srgbClr val="FF33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68" name="Straight Connector 167"/>
                      <p:cNvCxnSpPr/>
                      <p:nvPr/>
                    </p:nvCxnSpPr>
                    <p:spPr>
                      <a:xfrm>
                        <a:off x="6553200" y="10515600"/>
                        <a:ext cx="0" cy="392429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6553200" y="13587411"/>
                        <a:ext cx="0" cy="170495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5791200" y="14439890"/>
                        <a:ext cx="154552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59" name="Group 158"/>
                    <p:cNvGrpSpPr/>
                    <p:nvPr/>
                  </p:nvGrpSpPr>
                  <p:grpSpPr>
                    <a:xfrm>
                      <a:off x="29424628" y="13712478"/>
                      <a:ext cx="1600201" cy="1704958"/>
                      <a:chOff x="5791200" y="13587411"/>
                      <a:chExt cx="1600200" cy="1704958"/>
                    </a:xfrm>
                  </p:grpSpPr>
                  <p:cxnSp>
                    <p:nvCxnSpPr>
                      <p:cNvPr id="164" name="Straight Connector 163"/>
                      <p:cNvCxnSpPr/>
                      <p:nvPr/>
                    </p:nvCxnSpPr>
                    <p:spPr>
                      <a:xfrm>
                        <a:off x="6553200" y="13587411"/>
                        <a:ext cx="0" cy="1704958"/>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5791200" y="14439890"/>
                        <a:ext cx="1600200" cy="0"/>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60" name="Group 159"/>
                    <p:cNvGrpSpPr/>
                    <p:nvPr/>
                  </p:nvGrpSpPr>
                  <p:grpSpPr>
                    <a:xfrm>
                      <a:off x="32691702" y="13712470"/>
                      <a:ext cx="1600201" cy="1704957"/>
                      <a:chOff x="5791200" y="13587411"/>
                      <a:chExt cx="1600200" cy="1704958"/>
                    </a:xfrm>
                  </p:grpSpPr>
                  <p:cxnSp>
                    <p:nvCxnSpPr>
                      <p:cNvPr id="162" name="Straight Connector 161"/>
                      <p:cNvCxnSpPr/>
                      <p:nvPr/>
                    </p:nvCxnSpPr>
                    <p:spPr>
                      <a:xfrm>
                        <a:off x="6553200" y="13587411"/>
                        <a:ext cx="0" cy="1704958"/>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5791200" y="14439890"/>
                        <a:ext cx="1600200" cy="0"/>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61" name="Rectangle 160"/>
                    <p:cNvSpPr/>
                    <p:nvPr/>
                  </p:nvSpPr>
                  <p:spPr>
                    <a:xfrm>
                      <a:off x="28255558" y="9677400"/>
                      <a:ext cx="7025040" cy="6629400"/>
                    </a:xfrm>
                    <a:prstGeom prst="rect">
                      <a:avLst/>
                    </a:prstGeom>
                    <a:noFill/>
                    <a:ln w="60325">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36" name="Flowchart: Connector 135"/>
                <p:cNvSpPr/>
                <p:nvPr/>
              </p:nvSpPr>
              <p:spPr>
                <a:xfrm>
                  <a:off x="9273760" y="11742783"/>
                  <a:ext cx="2326310" cy="2716304"/>
                </a:xfrm>
                <a:prstGeom prst="flowChartConnector">
                  <a:avLst/>
                </a:prstGeom>
                <a:solidFill>
                  <a:srgbClr val="FF33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7" name="Flowchart: Connector 136"/>
                <p:cNvSpPr/>
                <p:nvPr/>
              </p:nvSpPr>
              <p:spPr>
                <a:xfrm>
                  <a:off x="10023888" y="9184089"/>
                  <a:ext cx="886792" cy="913339"/>
                </a:xfrm>
                <a:prstGeom prst="flowChartConnector">
                  <a:avLst/>
                </a:prstGeom>
                <a:solidFill>
                  <a:srgbClr val="FF33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38" name="Straight Connector 137"/>
                <p:cNvCxnSpPr/>
                <p:nvPr/>
              </p:nvCxnSpPr>
              <p:spPr>
                <a:xfrm>
                  <a:off x="10436915" y="9428163"/>
                  <a:ext cx="0" cy="3832596"/>
                </a:xfrm>
                <a:prstGeom prst="line">
                  <a:avLst/>
                </a:prstGeom>
                <a:ln w="666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10436915" y="12268374"/>
                  <a:ext cx="0" cy="16651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9829523" y="13100934"/>
                  <a:ext cx="1231937"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41" name="Group 140"/>
                <p:cNvGrpSpPr/>
                <p:nvPr/>
              </p:nvGrpSpPr>
              <p:grpSpPr>
                <a:xfrm>
                  <a:off x="22241629" y="9306908"/>
                  <a:ext cx="2326310" cy="5387310"/>
                  <a:chOff x="22241629" y="9306908"/>
                  <a:chExt cx="2326310" cy="5387310"/>
                </a:xfrm>
              </p:grpSpPr>
              <p:sp>
                <p:nvSpPr>
                  <p:cNvPr id="148" name="Flowchart: Connector 147"/>
                  <p:cNvSpPr/>
                  <p:nvPr/>
                </p:nvSpPr>
                <p:spPr>
                  <a:xfrm>
                    <a:off x="22241629" y="11977914"/>
                    <a:ext cx="2326310" cy="2716304"/>
                  </a:xfrm>
                  <a:prstGeom prst="flowChartConnector">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9" name="Flowchart: Connector 148"/>
                  <p:cNvSpPr/>
                  <p:nvPr/>
                </p:nvSpPr>
                <p:spPr>
                  <a:xfrm>
                    <a:off x="22991758" y="9306908"/>
                    <a:ext cx="886792" cy="913339"/>
                  </a:xfrm>
                  <a:prstGeom prst="flowChartConnector">
                    <a:avLst/>
                  </a:prstGeom>
                  <a:solidFill>
                    <a:srgbClr val="FF33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50" name="Straight Connector 149"/>
                  <p:cNvCxnSpPr/>
                  <p:nvPr/>
                </p:nvCxnSpPr>
                <p:spPr>
                  <a:xfrm>
                    <a:off x="23404784" y="9503469"/>
                    <a:ext cx="0" cy="3832596"/>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23404784" y="12503505"/>
                    <a:ext cx="0" cy="16651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22797392" y="13336065"/>
                    <a:ext cx="1231937"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42" name="Group 141"/>
                <p:cNvGrpSpPr/>
                <p:nvPr/>
              </p:nvGrpSpPr>
              <p:grpSpPr>
                <a:xfrm>
                  <a:off x="24847666" y="9284259"/>
                  <a:ext cx="2326310" cy="5387310"/>
                  <a:chOff x="22241629" y="9306908"/>
                  <a:chExt cx="2326310" cy="5387310"/>
                </a:xfrm>
              </p:grpSpPr>
              <p:sp>
                <p:nvSpPr>
                  <p:cNvPr id="143" name="Flowchart: Connector 142"/>
                  <p:cNvSpPr/>
                  <p:nvPr/>
                </p:nvSpPr>
                <p:spPr>
                  <a:xfrm>
                    <a:off x="22241629" y="11977914"/>
                    <a:ext cx="2326310" cy="2716304"/>
                  </a:xfrm>
                  <a:prstGeom prst="flowChartConnector">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4" name="Flowchart: Connector 143"/>
                  <p:cNvSpPr/>
                  <p:nvPr/>
                </p:nvSpPr>
                <p:spPr>
                  <a:xfrm>
                    <a:off x="22991758" y="9306908"/>
                    <a:ext cx="886792" cy="913339"/>
                  </a:xfrm>
                  <a:prstGeom prst="flowChartConnector">
                    <a:avLst/>
                  </a:prstGeom>
                  <a:solidFill>
                    <a:srgbClr val="FF33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45" name="Straight Connector 144"/>
                  <p:cNvCxnSpPr/>
                  <p:nvPr/>
                </p:nvCxnSpPr>
                <p:spPr>
                  <a:xfrm>
                    <a:off x="23404784" y="9503469"/>
                    <a:ext cx="0" cy="3832596"/>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23404784" y="12503505"/>
                    <a:ext cx="0" cy="16651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22797392" y="13336065"/>
                    <a:ext cx="1231937"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34" name="Right Arrow 133"/>
              <p:cNvSpPr/>
              <p:nvPr/>
            </p:nvSpPr>
            <p:spPr>
              <a:xfrm>
                <a:off x="9950477" y="9535559"/>
                <a:ext cx="990600"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31" name="TextBox 130"/>
                <p:cNvSpPr txBox="1"/>
                <p:nvPr/>
              </p:nvSpPr>
              <p:spPr>
                <a:xfrm>
                  <a:off x="16830415" y="11122718"/>
                  <a:ext cx="624786" cy="9848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𝜆</m:t>
                        </m:r>
                      </m:oMath>
                    </m:oMathPara>
                  </a14:m>
                  <a:endParaRPr lang="en-US" dirty="0"/>
                </a:p>
              </p:txBody>
            </p:sp>
          </mc:Choice>
          <mc:Fallback xmlns="">
            <p:sp>
              <p:nvSpPr>
                <p:cNvPr id="131" name="TextBox 130"/>
                <p:cNvSpPr txBox="1">
                  <a:spLocks noRot="1" noChangeAspect="1" noMove="1" noResize="1" noEditPoints="1" noAdjustHandles="1" noChangeArrowheads="1" noChangeShapeType="1" noTextEdit="1"/>
                </p:cNvSpPr>
                <p:nvPr/>
              </p:nvSpPr>
              <p:spPr>
                <a:xfrm>
                  <a:off x="16830415" y="11122718"/>
                  <a:ext cx="624786" cy="984885"/>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2" name="TextBox 131"/>
                <p:cNvSpPr txBox="1"/>
                <p:nvPr/>
              </p:nvSpPr>
              <p:spPr>
                <a:xfrm>
                  <a:off x="23134267" y="11093728"/>
                  <a:ext cx="1080039" cy="9848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𝜆</m:t>
                        </m:r>
                      </m:oMath>
                    </m:oMathPara>
                  </a14:m>
                  <a:endParaRPr lang="en-US" dirty="0"/>
                </a:p>
              </p:txBody>
            </p:sp>
          </mc:Choice>
          <mc:Fallback xmlns="">
            <p:sp>
              <p:nvSpPr>
                <p:cNvPr id="132" name="TextBox 131"/>
                <p:cNvSpPr txBox="1">
                  <a:spLocks noRot="1" noChangeAspect="1" noMove="1" noResize="1" noEditPoints="1" noAdjustHandles="1" noChangeArrowheads="1" noChangeShapeType="1" noTextEdit="1"/>
                </p:cNvSpPr>
                <p:nvPr/>
              </p:nvSpPr>
              <p:spPr>
                <a:xfrm>
                  <a:off x="23134267" y="11093728"/>
                  <a:ext cx="1080039" cy="984885"/>
                </a:xfrm>
                <a:prstGeom prst="rect">
                  <a:avLst/>
                </a:prstGeom>
                <a:blipFill rotWithShape="0">
                  <a:blip r:embed="rId14"/>
                  <a:stretch>
                    <a:fillRect/>
                  </a:stretch>
                </a:blipFill>
              </p:spPr>
              <p:txBody>
                <a:bodyPr/>
                <a:lstStyle/>
                <a:p>
                  <a:r>
                    <a:rPr lang="en-US">
                      <a:noFill/>
                    </a:rPr>
                    <a:t> </a:t>
                  </a:r>
                </a:p>
              </p:txBody>
            </p:sp>
          </mc:Fallback>
        </mc:AlternateContent>
      </p:grpSp>
      <p:sp>
        <p:nvSpPr>
          <p:cNvPr id="178" name="TextBox 177"/>
          <p:cNvSpPr txBox="1"/>
          <p:nvPr/>
        </p:nvSpPr>
        <p:spPr>
          <a:xfrm>
            <a:off x="30931789" y="5531888"/>
            <a:ext cx="11855876" cy="2677656"/>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smtClean="0"/>
              <a:t>To compare the  Richardson and the polynomial fitting techniques, we ran VQE algorithm on the hydrogen molecule and extrapolated the results.</a:t>
            </a:r>
          </a:p>
          <a:p>
            <a:pPr marL="457200" indent="-457200" algn="just">
              <a:buFont typeface="Arial" panose="020B0604020202020204" pitchFamily="34" charset="0"/>
              <a:buChar char="•"/>
            </a:pPr>
            <a:r>
              <a:rPr lang="en-US" sz="2800" dirty="0" smtClean="0"/>
              <a:t>Noise could be amplified during the optimization phase of VQE or afterwards.</a:t>
            </a:r>
          </a:p>
          <a:p>
            <a:pPr marL="457200" indent="-457200" algn="just">
              <a:buFont typeface="Arial" panose="020B0604020202020204" pitchFamily="34" charset="0"/>
              <a:buChar char="•"/>
            </a:pPr>
            <a:r>
              <a:rPr lang="en-US" sz="2800" dirty="0"/>
              <a:t>Since the dominant source of noise on IBM’s quantum computers are two qubit gates, we can add redundant CNOT gates to amplify  the noise </a:t>
            </a:r>
            <a:r>
              <a:rPr lang="en-US" sz="2800" dirty="0" smtClean="0"/>
              <a:t>rate</a:t>
            </a:r>
            <a:r>
              <a:rPr lang="en-US" sz="2800" dirty="0"/>
              <a:t>.</a:t>
            </a:r>
            <a:br>
              <a:rPr lang="en-US" sz="2800" dirty="0"/>
            </a:br>
            <a:endParaRPr lang="en-US" sz="2800" dirty="0"/>
          </a:p>
        </p:txBody>
      </p:sp>
      <p:grpSp>
        <p:nvGrpSpPr>
          <p:cNvPr id="212" name="Group 211"/>
          <p:cNvGrpSpPr/>
          <p:nvPr/>
        </p:nvGrpSpPr>
        <p:grpSpPr>
          <a:xfrm>
            <a:off x="6377346" y="9512837"/>
            <a:ext cx="7161225" cy="4811660"/>
            <a:chOff x="7923735" y="10586864"/>
            <a:chExt cx="5897436" cy="3947943"/>
          </a:xfrm>
        </p:grpSpPr>
        <p:grpSp>
          <p:nvGrpSpPr>
            <p:cNvPr id="213" name="Group 212"/>
            <p:cNvGrpSpPr/>
            <p:nvPr/>
          </p:nvGrpSpPr>
          <p:grpSpPr>
            <a:xfrm>
              <a:off x="7923735" y="10586864"/>
              <a:ext cx="5897436" cy="3947943"/>
              <a:chOff x="7794196" y="10299064"/>
              <a:chExt cx="5897436" cy="3947943"/>
            </a:xfrm>
          </p:grpSpPr>
          <p:grpSp>
            <p:nvGrpSpPr>
              <p:cNvPr id="216" name="Group 215"/>
              <p:cNvGrpSpPr/>
              <p:nvPr/>
            </p:nvGrpSpPr>
            <p:grpSpPr>
              <a:xfrm>
                <a:off x="7794196" y="10410036"/>
                <a:ext cx="4706106" cy="3836971"/>
                <a:chOff x="8262540" y="9764183"/>
                <a:chExt cx="4706106" cy="3836971"/>
              </a:xfrm>
            </p:grpSpPr>
            <p:grpSp>
              <p:nvGrpSpPr>
                <p:cNvPr id="220" name="Group 219"/>
                <p:cNvGrpSpPr/>
                <p:nvPr/>
              </p:nvGrpSpPr>
              <p:grpSpPr>
                <a:xfrm>
                  <a:off x="8262540" y="9764183"/>
                  <a:ext cx="4586860" cy="3836971"/>
                  <a:chOff x="9371429" y="11477490"/>
                  <a:chExt cx="3551248" cy="2869482"/>
                </a:xfrm>
              </p:grpSpPr>
              <p:grpSp>
                <p:nvGrpSpPr>
                  <p:cNvPr id="225" name="Group 224"/>
                  <p:cNvGrpSpPr/>
                  <p:nvPr/>
                </p:nvGrpSpPr>
                <p:grpSpPr>
                  <a:xfrm>
                    <a:off x="9371429" y="11477490"/>
                    <a:ext cx="3551248" cy="2869482"/>
                    <a:chOff x="10029092" y="9863499"/>
                    <a:chExt cx="6658708" cy="6045825"/>
                  </a:xfrm>
                </p:grpSpPr>
                <p:sp>
                  <p:nvSpPr>
                    <p:cNvPr id="227" name="Oval 226"/>
                    <p:cNvSpPr/>
                    <p:nvPr/>
                  </p:nvSpPr>
                  <p:spPr>
                    <a:xfrm>
                      <a:off x="13563600" y="10571385"/>
                      <a:ext cx="3124200" cy="3124200"/>
                    </a:xfrm>
                    <a:prstGeom prst="ellipse">
                      <a:avLst/>
                    </a:prstGeom>
                    <a:gradFill flip="none" rotWithShape="1">
                      <a:gsLst>
                        <a:gs pos="0">
                          <a:srgbClr val="FF0000">
                            <a:tint val="66000"/>
                            <a:satMod val="160000"/>
                            <a:lumMod val="66000"/>
                          </a:srgbClr>
                        </a:gs>
                        <a:gs pos="50000">
                          <a:srgbClr val="FF0000">
                            <a:tint val="44500"/>
                            <a:satMod val="160000"/>
                          </a:srgbClr>
                        </a:gs>
                        <a:gs pos="100000">
                          <a:srgbClr val="FF0000">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p:cNvSpPr/>
                    <p:nvPr/>
                  </p:nvSpPr>
                  <p:spPr>
                    <a:xfrm>
                      <a:off x="11131061" y="10571384"/>
                      <a:ext cx="990600" cy="290046"/>
                    </a:xfrm>
                    <a:prstGeom prst="ellipse">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p:cNvSpPr/>
                    <p:nvPr/>
                  </p:nvSpPr>
                  <p:spPr>
                    <a:xfrm>
                      <a:off x="11095892" y="13487399"/>
                      <a:ext cx="990600" cy="20818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TextBox 229"/>
                    <p:cNvSpPr txBox="1"/>
                    <p:nvPr/>
                  </p:nvSpPr>
                  <p:spPr>
                    <a:xfrm>
                      <a:off x="14897100" y="9863499"/>
                      <a:ext cx="457201" cy="2269633"/>
                    </a:xfrm>
                    <a:prstGeom prst="rect">
                      <a:avLst/>
                    </a:prstGeom>
                    <a:noFill/>
                  </p:spPr>
                  <p:txBody>
                    <a:bodyPr wrap="square" rtlCol="0">
                      <a:spAutoFit/>
                    </a:bodyPr>
                    <a:lstStyle/>
                    <a:p>
                      <a:endParaRPr lang="en-US" dirty="0">
                        <a:solidFill>
                          <a:srgbClr val="FFCCCC"/>
                        </a:solidFill>
                      </a:endParaRPr>
                    </a:p>
                  </p:txBody>
                </p:sp>
                <p:sp>
                  <p:nvSpPr>
                    <p:cNvPr id="231" name="TextBox 230"/>
                    <p:cNvSpPr txBox="1"/>
                    <p:nvPr/>
                  </p:nvSpPr>
                  <p:spPr>
                    <a:xfrm>
                      <a:off x="11362591" y="13639691"/>
                      <a:ext cx="457201" cy="2269633"/>
                    </a:xfrm>
                    <a:prstGeom prst="rect">
                      <a:avLst/>
                    </a:prstGeom>
                    <a:noFill/>
                  </p:spPr>
                  <p:txBody>
                    <a:bodyPr wrap="square" rtlCol="0">
                      <a:spAutoFit/>
                    </a:bodyPr>
                    <a:lstStyle/>
                    <a:p>
                      <a:endParaRPr lang="en-US" dirty="0">
                        <a:solidFill>
                          <a:srgbClr val="FF0000"/>
                        </a:solidFill>
                      </a:endParaRPr>
                    </a:p>
                  </p:txBody>
                </p:sp>
                <p:sp>
                  <p:nvSpPr>
                    <p:cNvPr id="232" name="Oval 231"/>
                    <p:cNvSpPr/>
                    <p:nvPr/>
                  </p:nvSpPr>
                  <p:spPr>
                    <a:xfrm>
                      <a:off x="10029092" y="10571384"/>
                      <a:ext cx="3124200" cy="3124200"/>
                    </a:xfrm>
                    <a:prstGeom prst="ellipse">
                      <a:avLst/>
                    </a:prstGeom>
                    <a:noFill/>
                    <a:ln w="6350">
                      <a:solidFill>
                        <a:schemeClr val="bg1">
                          <a:lumMod val="65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TextBox 232"/>
                    <p:cNvSpPr txBox="1"/>
                    <p:nvPr/>
                  </p:nvSpPr>
                  <p:spPr>
                    <a:xfrm>
                      <a:off x="11149344" y="11740208"/>
                      <a:ext cx="1295400" cy="756018"/>
                    </a:xfrm>
                    <a:prstGeom prst="rect">
                      <a:avLst/>
                    </a:prstGeom>
                    <a:noFill/>
                  </p:spPr>
                  <p:txBody>
                    <a:bodyPr wrap="square" rtlCol="0">
                      <a:spAutoFit/>
                    </a:bodyPr>
                    <a:lstStyle/>
                    <a:p>
                      <a:r>
                        <a:rPr lang="en-US" sz="3200" b="1" dirty="0" smtClean="0"/>
                        <a:t>Bit</a:t>
                      </a:r>
                      <a:endParaRPr lang="en-US" sz="6000" b="1" dirty="0"/>
                    </a:p>
                  </p:txBody>
                </p:sp>
              </p:grpSp>
              <mc:AlternateContent xmlns:mc="http://schemas.openxmlformats.org/markup-compatibility/2006" xmlns:a14="http://schemas.microsoft.com/office/drawing/2010/main">
                <mc:Choice Requires="a14">
                  <p:sp>
                    <p:nvSpPr>
                      <p:cNvPr id="226" name="TextBox 225"/>
                      <p:cNvSpPr txBox="1"/>
                      <p:nvPr/>
                    </p:nvSpPr>
                    <p:spPr>
                      <a:xfrm>
                        <a:off x="11855217" y="13381691"/>
                        <a:ext cx="524108" cy="3210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1" i="1" smtClean="0">
                                  <a:solidFill>
                                    <a:srgbClr val="FF0000"/>
                                  </a:solidFill>
                                  <a:latin typeface="Cambria Math" panose="02040503050406030204" pitchFamily="18" charset="0"/>
                                </a:rPr>
                                <m:t>|</m:t>
                              </m:r>
                              <m:r>
                                <a:rPr lang="en-US" sz="2800" b="1" i="1" smtClean="0">
                                  <a:solidFill>
                                    <a:srgbClr val="FF0000"/>
                                  </a:solidFill>
                                  <a:latin typeface="Cambria Math" panose="02040503050406030204" pitchFamily="18" charset="0"/>
                                </a:rPr>
                                <m:t>𝟏</m:t>
                              </m:r>
                              <m:r>
                                <a:rPr lang="en-US" sz="2800" b="1" i="1" smtClean="0">
                                  <a:solidFill>
                                    <a:srgbClr val="FF0000"/>
                                  </a:solidFill>
                                  <a:latin typeface="Cambria Math" panose="02040503050406030204" pitchFamily="18" charset="0"/>
                                </a:rPr>
                                <m:t>⟩ </m:t>
                              </m:r>
                            </m:oMath>
                          </m:oMathPara>
                        </a14:m>
                        <a:endParaRPr lang="en-US" sz="6600" b="1" dirty="0">
                          <a:solidFill>
                            <a:srgbClr val="FF0000"/>
                          </a:solidFill>
                        </a:endParaRPr>
                      </a:p>
                    </p:txBody>
                  </p:sp>
                </mc:Choice>
                <mc:Fallback xmlns="">
                  <p:sp>
                    <p:nvSpPr>
                      <p:cNvPr id="226" name="TextBox 225"/>
                      <p:cNvSpPr txBox="1">
                        <a:spLocks noRot="1" noChangeAspect="1" noMove="1" noResize="1" noEditPoints="1" noAdjustHandles="1" noChangeArrowheads="1" noChangeShapeType="1" noTextEdit="1"/>
                      </p:cNvSpPr>
                      <p:nvPr/>
                    </p:nvSpPr>
                    <p:spPr>
                      <a:xfrm>
                        <a:off x="11855217" y="13381691"/>
                        <a:ext cx="524108" cy="321052"/>
                      </a:xfrm>
                      <a:prstGeom prst="rect">
                        <a:avLst/>
                      </a:prstGeom>
                      <a:blipFill rotWithShape="0">
                        <a:blip r:embed="rId15"/>
                        <a:stretch>
                          <a:fillRect/>
                        </a:stretch>
                      </a:blipFill>
                    </p:spPr>
                    <p:txBody>
                      <a:bodyPr/>
                      <a:lstStyle/>
                      <a:p>
                        <a:r>
                          <a:rPr lang="en-US">
                            <a:noFill/>
                          </a:rPr>
                          <a:t> </a:t>
                        </a:r>
                      </a:p>
                    </p:txBody>
                  </p:sp>
                </mc:Fallback>
              </mc:AlternateContent>
            </p:grpSp>
            <p:cxnSp>
              <p:nvCxnSpPr>
                <p:cNvPr id="221" name="Straight Arrow Connector 220"/>
                <p:cNvCxnSpPr/>
                <p:nvPr/>
              </p:nvCxnSpPr>
              <p:spPr>
                <a:xfrm>
                  <a:off x="11734799" y="10038479"/>
                  <a:ext cx="38546" cy="2332237"/>
                </a:xfrm>
                <a:prstGeom prst="straightConnector1">
                  <a:avLst/>
                </a:prstGeom>
                <a:ln w="28575">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p:cNvCxnSpPr/>
                <p:nvPr/>
              </p:nvCxnSpPr>
              <p:spPr>
                <a:xfrm flipV="1">
                  <a:off x="10632013" y="10830974"/>
                  <a:ext cx="2256709" cy="875778"/>
                </a:xfrm>
                <a:prstGeom prst="straightConnector1">
                  <a:avLst/>
                </a:prstGeom>
                <a:ln w="28575">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3" name="Straight Arrow Connector 222"/>
                <p:cNvCxnSpPr/>
                <p:nvPr/>
              </p:nvCxnSpPr>
              <p:spPr>
                <a:xfrm flipV="1">
                  <a:off x="10559537" y="11265848"/>
                  <a:ext cx="2409109" cy="226"/>
                </a:xfrm>
                <a:prstGeom prst="straightConnector1">
                  <a:avLst/>
                </a:prstGeom>
                <a:ln w="28575">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17" name="TextBox 216"/>
                  <p:cNvSpPr txBox="1"/>
                  <p:nvPr/>
                </p:nvSpPr>
                <p:spPr>
                  <a:xfrm>
                    <a:off x="10966527" y="10299064"/>
                    <a:ext cx="676948" cy="4292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1" i="1" smtClean="0">
                              <a:solidFill>
                                <a:srgbClr val="FF7C80"/>
                              </a:solidFill>
                              <a:latin typeface="Cambria Math" panose="02040503050406030204" pitchFamily="18" charset="0"/>
                            </a:rPr>
                            <m:t>|</m:t>
                          </m:r>
                          <m:r>
                            <a:rPr lang="en-US" sz="2800" b="1" i="1" smtClean="0">
                              <a:solidFill>
                                <a:srgbClr val="FF7C80"/>
                              </a:solidFill>
                              <a:latin typeface="Cambria Math" panose="02040503050406030204" pitchFamily="18" charset="0"/>
                            </a:rPr>
                            <m:t>𝟎</m:t>
                          </m:r>
                          <m:r>
                            <a:rPr lang="en-US" sz="2800" b="1" i="1" smtClean="0">
                              <a:solidFill>
                                <a:srgbClr val="FF7C80"/>
                              </a:solidFill>
                              <a:latin typeface="Cambria Math" panose="02040503050406030204" pitchFamily="18" charset="0"/>
                            </a:rPr>
                            <m:t>⟩ </m:t>
                          </m:r>
                        </m:oMath>
                      </m:oMathPara>
                    </a14:m>
                    <a:endParaRPr lang="en-US" sz="6600" b="1" dirty="0">
                      <a:solidFill>
                        <a:srgbClr val="FF7C80"/>
                      </a:solidFill>
                    </a:endParaRPr>
                  </a:p>
                </p:txBody>
              </p:sp>
            </mc:Choice>
            <mc:Fallback xmlns="">
              <p:sp>
                <p:nvSpPr>
                  <p:cNvPr id="217" name="TextBox 216"/>
                  <p:cNvSpPr txBox="1">
                    <a:spLocks noRot="1" noChangeAspect="1" noMove="1" noResize="1" noEditPoints="1" noAdjustHandles="1" noChangeArrowheads="1" noChangeShapeType="1" noTextEdit="1"/>
                  </p:cNvSpPr>
                  <p:nvPr/>
                </p:nvSpPr>
                <p:spPr>
                  <a:xfrm>
                    <a:off x="10966527" y="10299064"/>
                    <a:ext cx="676948" cy="429299"/>
                  </a:xfrm>
                  <a:prstGeom prst="rect">
                    <a:avLst/>
                  </a:prstGeom>
                  <a:blipFill rotWithShape="0">
                    <a:blip r:embed="rId16"/>
                    <a:stretch>
                      <a:fillRect/>
                    </a:stretch>
                  </a:blipFill>
                </p:spPr>
                <p:txBody>
                  <a:bodyPr/>
                  <a:lstStyle/>
                  <a:p>
                    <a:r>
                      <a:rPr lang="en-US">
                        <a:noFill/>
                      </a:rPr>
                      <a:t> </a:t>
                    </a:r>
                  </a:p>
                </p:txBody>
              </p:sp>
            </mc:Fallback>
          </mc:AlternateContent>
          <p:cxnSp>
            <p:nvCxnSpPr>
              <p:cNvPr id="218" name="Straight Arrow Connector 217"/>
              <p:cNvCxnSpPr/>
              <p:nvPr/>
            </p:nvCxnSpPr>
            <p:spPr>
              <a:xfrm flipV="1">
                <a:off x="11305001" y="11069652"/>
                <a:ext cx="629130" cy="8952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9" name="TextBox 218"/>
                  <p:cNvSpPr txBox="1"/>
                  <p:nvPr/>
                </p:nvSpPr>
                <p:spPr>
                  <a:xfrm>
                    <a:off x="11507940" y="10655892"/>
                    <a:ext cx="2183692" cy="3787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smtClean="0">
                              <a:solidFill>
                                <a:srgbClr val="FF0000"/>
                              </a:solidFill>
                              <a:latin typeface="Cambria Math" panose="02040503050406030204" pitchFamily="18" charset="0"/>
                            </a:rPr>
                            <m:t>𝜶</m:t>
                          </m:r>
                          <m:d>
                            <m:dPr>
                              <m:begChr m:val="|"/>
                              <m:endChr m:val="⟩"/>
                              <m:ctrlPr>
                                <a:rPr lang="en-US" sz="2400" b="1" i="1" smtClean="0">
                                  <a:solidFill>
                                    <a:srgbClr val="FF0000"/>
                                  </a:solidFill>
                                  <a:latin typeface="Cambria Math" panose="02040503050406030204" pitchFamily="18" charset="0"/>
                                </a:rPr>
                              </m:ctrlPr>
                            </m:dPr>
                            <m:e>
                              <m:r>
                                <a:rPr lang="en-US" sz="2400" b="1" i="1" smtClean="0">
                                  <a:solidFill>
                                    <a:srgbClr val="FF0000"/>
                                  </a:solidFill>
                                  <a:latin typeface="Cambria Math" panose="02040503050406030204" pitchFamily="18" charset="0"/>
                                </a:rPr>
                                <m:t>𝟎</m:t>
                              </m:r>
                            </m:e>
                          </m:d>
                          <m:r>
                            <a:rPr lang="en-US" sz="2400" b="1" i="1" smtClean="0">
                              <a:solidFill>
                                <a:srgbClr val="FF0000"/>
                              </a:solidFill>
                              <a:latin typeface="Cambria Math" panose="02040503050406030204" pitchFamily="18" charset="0"/>
                            </a:rPr>
                            <m:t>+</m:t>
                          </m:r>
                          <m:r>
                            <a:rPr lang="en-US" sz="2400" b="1" i="1" smtClean="0">
                              <a:solidFill>
                                <a:srgbClr val="FF0000"/>
                              </a:solidFill>
                              <a:latin typeface="Cambria Math" panose="02040503050406030204" pitchFamily="18" charset="0"/>
                            </a:rPr>
                            <m:t>𝜷</m:t>
                          </m:r>
                          <m:r>
                            <a:rPr lang="en-US" sz="2400" b="1" i="1" smtClean="0">
                              <a:solidFill>
                                <a:srgbClr val="FF0000"/>
                              </a:solidFill>
                              <a:latin typeface="Cambria Math" panose="02040503050406030204" pitchFamily="18" charset="0"/>
                            </a:rPr>
                            <m:t>|</m:t>
                          </m:r>
                          <m:r>
                            <a:rPr lang="en-US" sz="2400" b="1" i="1" smtClean="0">
                              <a:solidFill>
                                <a:srgbClr val="FF0000"/>
                              </a:solidFill>
                              <a:latin typeface="Cambria Math" panose="02040503050406030204" pitchFamily="18" charset="0"/>
                            </a:rPr>
                            <m:t>𝟏</m:t>
                          </m:r>
                          <m:r>
                            <a:rPr lang="en-US" sz="2400" b="1" i="1" smtClean="0">
                              <a:solidFill>
                                <a:srgbClr val="FF0000"/>
                              </a:solidFill>
                              <a:latin typeface="Cambria Math" panose="02040503050406030204" pitchFamily="18" charset="0"/>
                            </a:rPr>
                            <m:t>⟩ </m:t>
                          </m:r>
                        </m:oMath>
                      </m:oMathPara>
                    </a14:m>
                    <a:endParaRPr lang="en-US" sz="5400" b="1" dirty="0">
                      <a:solidFill>
                        <a:srgbClr val="FF0000"/>
                      </a:solidFill>
                    </a:endParaRPr>
                  </a:p>
                </p:txBody>
              </p:sp>
            </mc:Choice>
            <mc:Fallback>
              <p:sp>
                <p:nvSpPr>
                  <p:cNvPr id="219" name="TextBox 218"/>
                  <p:cNvSpPr txBox="1">
                    <a:spLocks noRot="1" noChangeAspect="1" noMove="1" noResize="1" noEditPoints="1" noAdjustHandles="1" noChangeArrowheads="1" noChangeShapeType="1" noTextEdit="1"/>
                  </p:cNvSpPr>
                  <p:nvPr/>
                </p:nvSpPr>
                <p:spPr>
                  <a:xfrm>
                    <a:off x="11507940" y="10655892"/>
                    <a:ext cx="2183692" cy="378794"/>
                  </a:xfrm>
                  <a:prstGeom prst="rect">
                    <a:avLst/>
                  </a:prstGeom>
                  <a:blipFill rotWithShape="0">
                    <a:blip r:embed="rId17"/>
                    <a:stretch>
                      <a:fillRect b="-1710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14" name="TextBox 213"/>
                <p:cNvSpPr txBox="1"/>
                <p:nvPr/>
              </p:nvSpPr>
              <p:spPr>
                <a:xfrm>
                  <a:off x="8671834" y="10762461"/>
                  <a:ext cx="676948" cy="4292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1" i="1" smtClean="0">
                            <a:solidFill>
                              <a:srgbClr val="FF7C80"/>
                            </a:solidFill>
                            <a:latin typeface="Cambria Math" panose="02040503050406030204" pitchFamily="18" charset="0"/>
                          </a:rPr>
                          <m:t>𝟎</m:t>
                        </m:r>
                        <m:r>
                          <a:rPr lang="en-US" sz="2800" b="1" i="1" smtClean="0">
                            <a:solidFill>
                              <a:srgbClr val="FF7C80"/>
                            </a:solidFill>
                            <a:latin typeface="Cambria Math" panose="02040503050406030204" pitchFamily="18" charset="0"/>
                          </a:rPr>
                          <m:t> </m:t>
                        </m:r>
                      </m:oMath>
                    </m:oMathPara>
                  </a14:m>
                  <a:endParaRPr lang="en-US" b="1" dirty="0">
                    <a:solidFill>
                      <a:srgbClr val="FF7C80"/>
                    </a:solidFill>
                  </a:endParaRPr>
                </a:p>
              </p:txBody>
            </p:sp>
          </mc:Choice>
          <mc:Fallback xmlns="">
            <p:sp>
              <p:nvSpPr>
                <p:cNvPr id="214" name="TextBox 213"/>
                <p:cNvSpPr txBox="1">
                  <a:spLocks noRot="1" noChangeAspect="1" noMove="1" noResize="1" noEditPoints="1" noAdjustHandles="1" noChangeArrowheads="1" noChangeShapeType="1" noTextEdit="1"/>
                </p:cNvSpPr>
                <p:nvPr/>
              </p:nvSpPr>
              <p:spPr>
                <a:xfrm>
                  <a:off x="8671834" y="10762461"/>
                  <a:ext cx="676948" cy="429299"/>
                </a:xfrm>
                <a:prstGeom prst="rect">
                  <a:avLst/>
                </a:prstGeom>
                <a:blipFill rotWithShape="0">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5" name="TextBox 214"/>
                <p:cNvSpPr txBox="1"/>
                <p:nvPr/>
              </p:nvSpPr>
              <p:spPr>
                <a:xfrm>
                  <a:off x="8742980" y="13219515"/>
                  <a:ext cx="676948" cy="4292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1" i="1" smtClean="0">
                            <a:solidFill>
                              <a:srgbClr val="FF0000"/>
                            </a:solidFill>
                            <a:latin typeface="Cambria Math" panose="02040503050406030204" pitchFamily="18" charset="0"/>
                          </a:rPr>
                          <m:t>𝟏</m:t>
                        </m:r>
                        <m:r>
                          <a:rPr lang="en-US" sz="2800" b="1" i="1" smtClean="0">
                            <a:solidFill>
                              <a:srgbClr val="FF7C80"/>
                            </a:solidFill>
                            <a:latin typeface="Cambria Math" panose="02040503050406030204" pitchFamily="18" charset="0"/>
                          </a:rPr>
                          <m:t> </m:t>
                        </m:r>
                      </m:oMath>
                    </m:oMathPara>
                  </a14:m>
                  <a:endParaRPr lang="en-US" b="1" dirty="0">
                    <a:solidFill>
                      <a:srgbClr val="FF7C80"/>
                    </a:solidFill>
                  </a:endParaRPr>
                </a:p>
              </p:txBody>
            </p:sp>
          </mc:Choice>
          <mc:Fallback xmlns="">
            <p:sp>
              <p:nvSpPr>
                <p:cNvPr id="215" name="TextBox 214"/>
                <p:cNvSpPr txBox="1">
                  <a:spLocks noRot="1" noChangeAspect="1" noMove="1" noResize="1" noEditPoints="1" noAdjustHandles="1" noChangeArrowheads="1" noChangeShapeType="1" noTextEdit="1"/>
                </p:cNvSpPr>
                <p:nvPr/>
              </p:nvSpPr>
              <p:spPr>
                <a:xfrm>
                  <a:off x="8742980" y="13219515"/>
                  <a:ext cx="676948" cy="429299"/>
                </a:xfrm>
                <a:prstGeom prst="rect">
                  <a:avLst/>
                </a:prstGeom>
                <a:blipFill rotWithShape="0">
                  <a:blip r:embed="rId19"/>
                  <a:stretch>
                    <a:fillRect/>
                  </a:stretch>
                </a:blipFill>
              </p:spPr>
              <p:txBody>
                <a:bodyPr/>
                <a:lstStyle/>
                <a:p>
                  <a:r>
                    <a:rPr lang="en-US">
                      <a:noFill/>
                    </a:rPr>
                    <a:t> </a:t>
                  </a:r>
                </a:p>
              </p:txBody>
            </p:sp>
          </mc:Fallback>
        </mc:AlternateContent>
      </p:grpSp>
      <p:sp>
        <p:nvSpPr>
          <p:cNvPr id="234" name="TextBox 233"/>
          <p:cNvSpPr txBox="1"/>
          <p:nvPr/>
        </p:nvSpPr>
        <p:spPr>
          <a:xfrm>
            <a:off x="10062002" y="11099707"/>
            <a:ext cx="1784689" cy="624152"/>
          </a:xfrm>
          <a:prstGeom prst="rect">
            <a:avLst/>
          </a:prstGeom>
          <a:noFill/>
        </p:spPr>
        <p:txBody>
          <a:bodyPr wrap="square" rtlCol="0">
            <a:spAutoFit/>
          </a:bodyPr>
          <a:lstStyle/>
          <a:p>
            <a:r>
              <a:rPr lang="en-US" sz="3200" b="1" dirty="0" smtClean="0"/>
              <a:t>Qubit</a:t>
            </a:r>
            <a:endParaRPr lang="en-US" sz="2800" b="1" dirty="0"/>
          </a:p>
        </p:txBody>
      </p:sp>
      <p:sp>
        <p:nvSpPr>
          <p:cNvPr id="177" name="TextBox 176"/>
          <p:cNvSpPr txBox="1"/>
          <p:nvPr/>
        </p:nvSpPr>
        <p:spPr>
          <a:xfrm>
            <a:off x="37936515" y="18170590"/>
            <a:ext cx="4805271" cy="1815882"/>
          </a:xfrm>
          <a:prstGeom prst="rect">
            <a:avLst/>
          </a:prstGeom>
          <a:noFill/>
        </p:spPr>
        <p:txBody>
          <a:bodyPr wrap="square" rtlCol="0">
            <a:spAutoFit/>
          </a:bodyPr>
          <a:lstStyle/>
          <a:p>
            <a:pPr algn="just"/>
            <a:r>
              <a:rPr lang="en-US" sz="2800" b="1" dirty="0" smtClean="0"/>
              <a:t>Fig 6</a:t>
            </a:r>
            <a:r>
              <a:rPr lang="en-US" sz="2800" i="1" dirty="0" smtClean="0"/>
              <a:t>: We also plan to apply these techniques to more complex molecules like Lithium Hydride and Water.</a:t>
            </a:r>
            <a:endParaRPr lang="en-US" sz="2800" i="1" dirty="0"/>
          </a:p>
        </p:txBody>
      </p:sp>
      <p:grpSp>
        <p:nvGrpSpPr>
          <p:cNvPr id="16" name="Group 15"/>
          <p:cNvGrpSpPr/>
          <p:nvPr/>
        </p:nvGrpSpPr>
        <p:grpSpPr>
          <a:xfrm>
            <a:off x="31496428" y="18246368"/>
            <a:ext cx="6127312" cy="1808091"/>
            <a:chOff x="31914789" y="19250479"/>
            <a:chExt cx="6127312" cy="1808091"/>
          </a:xfrm>
        </p:grpSpPr>
        <p:grpSp>
          <p:nvGrpSpPr>
            <p:cNvPr id="8" name="Group 7"/>
            <p:cNvGrpSpPr/>
            <p:nvPr/>
          </p:nvGrpSpPr>
          <p:grpSpPr>
            <a:xfrm>
              <a:off x="31914789" y="19250479"/>
              <a:ext cx="6127312" cy="1808091"/>
              <a:chOff x="31870348" y="19491382"/>
              <a:chExt cx="6127312" cy="1808091"/>
            </a:xfrm>
          </p:grpSpPr>
          <p:grpSp>
            <p:nvGrpSpPr>
              <p:cNvPr id="239" name="Group 238"/>
              <p:cNvGrpSpPr/>
              <p:nvPr/>
            </p:nvGrpSpPr>
            <p:grpSpPr>
              <a:xfrm>
                <a:off x="31870348" y="19535418"/>
                <a:ext cx="1796890" cy="1701698"/>
                <a:chOff x="31870348" y="19535418"/>
                <a:chExt cx="1796890" cy="1701698"/>
              </a:xfrm>
            </p:grpSpPr>
            <p:sp>
              <p:nvSpPr>
                <p:cNvPr id="235" name="Oval 234"/>
                <p:cNvSpPr/>
                <p:nvPr/>
              </p:nvSpPr>
              <p:spPr>
                <a:xfrm>
                  <a:off x="31870348" y="19535418"/>
                  <a:ext cx="1796890" cy="1701698"/>
                </a:xfrm>
                <a:prstGeom prst="ellipse">
                  <a:avLst/>
                </a:prstGeom>
                <a:gradFill flip="none" rotWithShape="1">
                  <a:gsLst>
                    <a:gs pos="0">
                      <a:srgbClr val="FF3300">
                        <a:tint val="66000"/>
                        <a:satMod val="160000"/>
                      </a:srgbClr>
                    </a:gs>
                    <a:gs pos="50000">
                      <a:srgbClr val="FF3300">
                        <a:tint val="44500"/>
                        <a:satMod val="160000"/>
                      </a:srgbClr>
                    </a:gs>
                    <a:gs pos="100000">
                      <a:srgbClr val="FF3300">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p:cNvSpPr txBox="1"/>
                <p:nvPr/>
              </p:nvSpPr>
              <p:spPr>
                <a:xfrm>
                  <a:off x="32412977" y="19827120"/>
                  <a:ext cx="945610" cy="1077218"/>
                </a:xfrm>
                <a:prstGeom prst="rect">
                  <a:avLst/>
                </a:prstGeom>
                <a:noFill/>
              </p:spPr>
              <p:txBody>
                <a:bodyPr wrap="square" rtlCol="0">
                  <a:spAutoFit/>
                </a:bodyPr>
                <a:lstStyle/>
                <a:p>
                  <a:r>
                    <a:rPr lang="en-US" dirty="0" smtClean="0"/>
                    <a:t>Li</a:t>
                  </a:r>
                  <a:endParaRPr lang="en-US" dirty="0"/>
                </a:p>
              </p:txBody>
            </p:sp>
          </p:grpSp>
          <p:grpSp>
            <p:nvGrpSpPr>
              <p:cNvPr id="250" name="Group 249"/>
              <p:cNvGrpSpPr/>
              <p:nvPr/>
            </p:nvGrpSpPr>
            <p:grpSpPr>
              <a:xfrm>
                <a:off x="35117549" y="19491382"/>
                <a:ext cx="2880111" cy="1808091"/>
                <a:chOff x="35608188" y="19513028"/>
                <a:chExt cx="2880111" cy="1808091"/>
              </a:xfrm>
            </p:grpSpPr>
            <p:grpSp>
              <p:nvGrpSpPr>
                <p:cNvPr id="240" name="Group 239"/>
                <p:cNvGrpSpPr/>
                <p:nvPr/>
              </p:nvGrpSpPr>
              <p:grpSpPr>
                <a:xfrm>
                  <a:off x="35961282" y="19513028"/>
                  <a:ext cx="1796890" cy="1701698"/>
                  <a:chOff x="31835921" y="19533566"/>
                  <a:chExt cx="1796890" cy="1701698"/>
                </a:xfrm>
              </p:grpSpPr>
              <p:sp>
                <p:nvSpPr>
                  <p:cNvPr id="241" name="Oval 240"/>
                  <p:cNvSpPr/>
                  <p:nvPr/>
                </p:nvSpPr>
                <p:spPr>
                  <a:xfrm>
                    <a:off x="31835921" y="19533566"/>
                    <a:ext cx="1796890" cy="1701698"/>
                  </a:xfrm>
                  <a:prstGeom prst="ellipse">
                    <a:avLst/>
                  </a:prstGeom>
                  <a:gradFill flip="none" rotWithShape="1">
                    <a:gsLst>
                      <a:gs pos="0">
                        <a:srgbClr val="FF3300">
                          <a:tint val="66000"/>
                          <a:satMod val="160000"/>
                        </a:srgbClr>
                      </a:gs>
                      <a:gs pos="50000">
                        <a:srgbClr val="FF3300">
                          <a:tint val="44500"/>
                          <a:satMod val="160000"/>
                        </a:srgbClr>
                      </a:gs>
                      <a:gs pos="100000">
                        <a:srgbClr val="FF3300">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TextBox 241"/>
                  <p:cNvSpPr txBox="1"/>
                  <p:nvPr/>
                </p:nvSpPr>
                <p:spPr>
                  <a:xfrm>
                    <a:off x="32412977" y="19827120"/>
                    <a:ext cx="945610" cy="1077218"/>
                  </a:xfrm>
                  <a:prstGeom prst="rect">
                    <a:avLst/>
                  </a:prstGeom>
                  <a:noFill/>
                </p:spPr>
                <p:txBody>
                  <a:bodyPr wrap="square" rtlCol="0">
                    <a:spAutoFit/>
                  </a:bodyPr>
                  <a:lstStyle/>
                  <a:p>
                    <a:r>
                      <a:rPr lang="en-US" dirty="0"/>
                      <a:t>O</a:t>
                    </a:r>
                  </a:p>
                </p:txBody>
              </p:sp>
            </p:grpSp>
            <p:grpSp>
              <p:nvGrpSpPr>
                <p:cNvPr id="244" name="Group 243"/>
                <p:cNvGrpSpPr/>
                <p:nvPr/>
              </p:nvGrpSpPr>
              <p:grpSpPr>
                <a:xfrm>
                  <a:off x="35608188" y="20555818"/>
                  <a:ext cx="1066445" cy="765301"/>
                  <a:chOff x="34383807" y="19923745"/>
                  <a:chExt cx="1066445" cy="765301"/>
                </a:xfrm>
              </p:grpSpPr>
              <p:sp>
                <p:nvSpPr>
                  <p:cNvPr id="245" name="Oval 244"/>
                  <p:cNvSpPr/>
                  <p:nvPr/>
                </p:nvSpPr>
                <p:spPr>
                  <a:xfrm>
                    <a:off x="34383807" y="19923745"/>
                    <a:ext cx="781456" cy="76530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TextBox 245"/>
                  <p:cNvSpPr txBox="1"/>
                  <p:nvPr/>
                </p:nvSpPr>
                <p:spPr>
                  <a:xfrm>
                    <a:off x="34504642" y="19948223"/>
                    <a:ext cx="945610" cy="646331"/>
                  </a:xfrm>
                  <a:prstGeom prst="rect">
                    <a:avLst/>
                  </a:prstGeom>
                  <a:noFill/>
                </p:spPr>
                <p:txBody>
                  <a:bodyPr wrap="square" rtlCol="0">
                    <a:spAutoFit/>
                  </a:bodyPr>
                  <a:lstStyle/>
                  <a:p>
                    <a:r>
                      <a:rPr lang="en-US" sz="3600" dirty="0"/>
                      <a:t>H</a:t>
                    </a:r>
                    <a:endParaRPr lang="en-US" dirty="0"/>
                  </a:p>
                </p:txBody>
              </p:sp>
            </p:grpSp>
            <p:grpSp>
              <p:nvGrpSpPr>
                <p:cNvPr id="247" name="Group 246"/>
                <p:cNvGrpSpPr/>
                <p:nvPr/>
              </p:nvGrpSpPr>
              <p:grpSpPr>
                <a:xfrm>
                  <a:off x="37421854" y="20501149"/>
                  <a:ext cx="1066445" cy="765301"/>
                  <a:chOff x="34383807" y="19923745"/>
                  <a:chExt cx="1066445" cy="765301"/>
                </a:xfrm>
              </p:grpSpPr>
              <p:sp>
                <p:nvSpPr>
                  <p:cNvPr id="248" name="Oval 247"/>
                  <p:cNvSpPr/>
                  <p:nvPr/>
                </p:nvSpPr>
                <p:spPr>
                  <a:xfrm>
                    <a:off x="34383807" y="19923745"/>
                    <a:ext cx="781456" cy="76530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TextBox 248"/>
                  <p:cNvSpPr txBox="1"/>
                  <p:nvPr/>
                </p:nvSpPr>
                <p:spPr>
                  <a:xfrm>
                    <a:off x="34504642" y="19948223"/>
                    <a:ext cx="945610" cy="646331"/>
                  </a:xfrm>
                  <a:prstGeom prst="rect">
                    <a:avLst/>
                  </a:prstGeom>
                  <a:noFill/>
                </p:spPr>
                <p:txBody>
                  <a:bodyPr wrap="square" rtlCol="0">
                    <a:spAutoFit/>
                  </a:bodyPr>
                  <a:lstStyle/>
                  <a:p>
                    <a:r>
                      <a:rPr lang="en-US" sz="3600" dirty="0"/>
                      <a:t>H</a:t>
                    </a:r>
                    <a:endParaRPr lang="en-US" dirty="0"/>
                  </a:p>
                </p:txBody>
              </p:sp>
            </p:grpSp>
          </p:grpSp>
        </p:grpSp>
        <p:grpSp>
          <p:nvGrpSpPr>
            <p:cNvPr id="243" name="Group 242"/>
            <p:cNvGrpSpPr/>
            <p:nvPr/>
          </p:nvGrpSpPr>
          <p:grpSpPr>
            <a:xfrm>
              <a:off x="33271939" y="19806882"/>
              <a:ext cx="1066445" cy="765301"/>
              <a:chOff x="34383807" y="19923745"/>
              <a:chExt cx="1066445" cy="765301"/>
            </a:xfrm>
          </p:grpSpPr>
          <p:sp>
            <p:nvSpPr>
              <p:cNvPr id="236" name="Oval 235"/>
              <p:cNvSpPr/>
              <p:nvPr/>
            </p:nvSpPr>
            <p:spPr>
              <a:xfrm>
                <a:off x="34383807" y="19923745"/>
                <a:ext cx="781456" cy="76530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TextBox 237"/>
              <p:cNvSpPr txBox="1"/>
              <p:nvPr/>
            </p:nvSpPr>
            <p:spPr>
              <a:xfrm>
                <a:off x="34504642" y="19948223"/>
                <a:ext cx="945610" cy="646331"/>
              </a:xfrm>
              <a:prstGeom prst="rect">
                <a:avLst/>
              </a:prstGeom>
              <a:noFill/>
            </p:spPr>
            <p:txBody>
              <a:bodyPr wrap="square" rtlCol="0">
                <a:spAutoFit/>
              </a:bodyPr>
              <a:lstStyle/>
              <a:p>
                <a:r>
                  <a:rPr lang="en-US" sz="3600" dirty="0"/>
                  <a:t>H</a:t>
                </a:r>
                <a:endParaRPr lang="en-US" dirty="0"/>
              </a:p>
            </p:txBody>
          </p:sp>
        </p:grpSp>
      </p:grpSp>
      <p:pic>
        <p:nvPicPr>
          <p:cNvPr id="10" name="Picture 9"/>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3053867" y="17135469"/>
            <a:ext cx="8092440" cy="5394959"/>
          </a:xfrm>
          <a:prstGeom prst="rect">
            <a:avLst/>
          </a:prstGeom>
        </p:spPr>
      </p:pic>
      <p:grpSp>
        <p:nvGrpSpPr>
          <p:cNvPr id="181" name="Group 180"/>
          <p:cNvGrpSpPr/>
          <p:nvPr/>
        </p:nvGrpSpPr>
        <p:grpSpPr>
          <a:xfrm>
            <a:off x="7936872" y="19211349"/>
            <a:ext cx="2047145" cy="943294"/>
            <a:chOff x="12041723" y="19740869"/>
            <a:chExt cx="2047145" cy="943294"/>
          </a:xfrm>
        </p:grpSpPr>
        <p:grpSp>
          <p:nvGrpSpPr>
            <p:cNvPr id="182" name="Group 181"/>
            <p:cNvGrpSpPr/>
            <p:nvPr/>
          </p:nvGrpSpPr>
          <p:grpSpPr>
            <a:xfrm>
              <a:off x="12041723" y="19740869"/>
              <a:ext cx="2047145" cy="943294"/>
              <a:chOff x="3731530" y="16306800"/>
              <a:chExt cx="3609785" cy="1371600"/>
            </a:xfrm>
            <a:solidFill>
              <a:srgbClr val="FF3300"/>
            </a:solidFill>
          </p:grpSpPr>
          <p:sp>
            <p:nvSpPr>
              <p:cNvPr id="184" name="Oval 183"/>
              <p:cNvSpPr/>
              <p:nvPr/>
            </p:nvSpPr>
            <p:spPr>
              <a:xfrm>
                <a:off x="3731530" y="16306800"/>
                <a:ext cx="1371600" cy="1371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5" name="Group 184"/>
              <p:cNvGrpSpPr/>
              <p:nvPr/>
            </p:nvGrpSpPr>
            <p:grpSpPr>
              <a:xfrm>
                <a:off x="5969715" y="16306800"/>
                <a:ext cx="1371600" cy="1371600"/>
                <a:chOff x="3657600" y="16306800"/>
                <a:chExt cx="1371600" cy="1371600"/>
              </a:xfrm>
              <a:grpFill/>
            </p:grpSpPr>
            <p:sp>
              <p:nvSpPr>
                <p:cNvPr id="187" name="Oval 186"/>
                <p:cNvSpPr/>
                <p:nvPr/>
              </p:nvSpPr>
              <p:spPr>
                <a:xfrm>
                  <a:off x="3657600" y="16306800"/>
                  <a:ext cx="1371600" cy="1371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TextBox 187"/>
                <p:cNvSpPr txBox="1"/>
                <p:nvPr/>
              </p:nvSpPr>
              <p:spPr>
                <a:xfrm>
                  <a:off x="3937979" y="16599914"/>
                  <a:ext cx="554185" cy="850294"/>
                </a:xfrm>
                <a:prstGeom prst="rect">
                  <a:avLst/>
                </a:prstGeom>
                <a:solidFill>
                  <a:srgbClr val="FF3300"/>
                </a:solidFill>
              </p:spPr>
              <p:txBody>
                <a:bodyPr wrap="square" rtlCol="0">
                  <a:spAutoFit/>
                </a:bodyPr>
                <a:lstStyle/>
                <a:p>
                  <a:r>
                    <a:rPr lang="en-US" sz="3200" dirty="0" smtClean="0">
                      <a:solidFill>
                        <a:schemeClr val="bg1"/>
                      </a:solidFill>
                    </a:rPr>
                    <a:t>H</a:t>
                  </a:r>
                  <a:endParaRPr lang="en-US" sz="3200" dirty="0">
                    <a:solidFill>
                      <a:schemeClr val="bg1"/>
                    </a:solidFill>
                  </a:endParaRPr>
                </a:p>
              </p:txBody>
            </p:sp>
          </p:grpSp>
          <p:cxnSp>
            <p:nvCxnSpPr>
              <p:cNvPr id="186" name="Straight Connector 185"/>
              <p:cNvCxnSpPr/>
              <p:nvPr/>
            </p:nvCxnSpPr>
            <p:spPr>
              <a:xfrm>
                <a:off x="5181600" y="16968061"/>
                <a:ext cx="660758" cy="0"/>
              </a:xfrm>
              <a:prstGeom prst="line">
                <a:avLst/>
              </a:prstGeom>
              <a:grpFill/>
              <a:ln w="76200">
                <a:prstDash val="sysDot"/>
              </a:ln>
            </p:spPr>
            <p:style>
              <a:lnRef idx="1">
                <a:schemeClr val="dk1"/>
              </a:lnRef>
              <a:fillRef idx="0">
                <a:schemeClr val="dk1"/>
              </a:fillRef>
              <a:effectRef idx="0">
                <a:schemeClr val="dk1"/>
              </a:effectRef>
              <a:fontRef idx="minor">
                <a:schemeClr val="tx1"/>
              </a:fontRef>
            </p:style>
          </p:cxnSp>
        </p:grpSp>
        <p:sp>
          <p:nvSpPr>
            <p:cNvPr id="183" name="TextBox 182"/>
            <p:cNvSpPr txBox="1"/>
            <p:nvPr/>
          </p:nvSpPr>
          <p:spPr>
            <a:xfrm>
              <a:off x="12216099" y="19942452"/>
              <a:ext cx="314284" cy="584775"/>
            </a:xfrm>
            <a:prstGeom prst="rect">
              <a:avLst/>
            </a:prstGeom>
            <a:solidFill>
              <a:srgbClr val="FF3300"/>
            </a:solidFill>
          </p:spPr>
          <p:txBody>
            <a:bodyPr wrap="square" rtlCol="0">
              <a:spAutoFit/>
            </a:bodyPr>
            <a:lstStyle/>
            <a:p>
              <a:r>
                <a:rPr lang="en-US" sz="3200" dirty="0" smtClean="0">
                  <a:solidFill>
                    <a:schemeClr val="bg1"/>
                  </a:solidFill>
                </a:rPr>
                <a:t>H</a:t>
              </a:r>
              <a:endParaRPr lang="en-US" sz="3200" dirty="0">
                <a:solidFill>
                  <a:schemeClr val="bg1"/>
                </a:solidFill>
              </a:endParaRPr>
            </a:p>
          </p:txBody>
        </p:sp>
      </p:grpSp>
      <p:pic>
        <p:nvPicPr>
          <p:cNvPr id="12" name="Picture 11"/>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21880642" y="13839425"/>
            <a:ext cx="8092440" cy="5553255"/>
          </a:xfrm>
          <a:prstGeom prst="rect">
            <a:avLst/>
          </a:prstGeom>
        </p:spPr>
      </p:pic>
      <p:pic>
        <p:nvPicPr>
          <p:cNvPr id="13" name="Picture 12"/>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13698401" y="13755322"/>
            <a:ext cx="8092440" cy="5678582"/>
          </a:xfrm>
          <a:prstGeom prst="rect">
            <a:avLst/>
          </a:prstGeom>
        </p:spPr>
      </p:pic>
      <p:pic>
        <p:nvPicPr>
          <p:cNvPr id="15" name="Picture 14"/>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21731992" y="22423490"/>
            <a:ext cx="8092440" cy="5394959"/>
          </a:xfrm>
          <a:prstGeom prst="rect">
            <a:avLst/>
          </a:prstGeom>
        </p:spPr>
      </p:pic>
      <p:pic>
        <p:nvPicPr>
          <p:cNvPr id="21" name="Picture 20"/>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21723290" y="6749030"/>
            <a:ext cx="8092440" cy="5720617"/>
          </a:xfrm>
          <a:prstGeom prst="rect">
            <a:avLst/>
          </a:prstGeom>
        </p:spPr>
      </p:pic>
      <p:pic>
        <p:nvPicPr>
          <p:cNvPr id="24" name="Picture 23"/>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13627740" y="6773466"/>
            <a:ext cx="8092440" cy="5605825"/>
          </a:xfrm>
          <a:prstGeom prst="rect">
            <a:avLst/>
          </a:prstGeom>
        </p:spPr>
      </p:pic>
    </p:spTree>
    <p:extLst>
      <p:ext uri="{BB962C8B-B14F-4D97-AF65-F5344CB8AC3E}">
        <p14:creationId xmlns:p14="http://schemas.microsoft.com/office/powerpoint/2010/main" val="17954548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7048</TotalTime>
  <Words>742</Words>
  <Application>Microsoft Office PowerPoint</Application>
  <PresentationFormat>Custom</PresentationFormat>
  <Paragraphs>61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PowerPoint Presentation</vt:lpstr>
    </vt:vector>
  </TitlesOfParts>
  <Company>Genigraphics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dc:title>
  <dc:creator>Jay Larson</dc:creator>
  <dc:description>Quality poster printing
www.genigraphics.com
1-800-790-4001</dc:description>
  <cp:lastModifiedBy>Eesh Gupta</cp:lastModifiedBy>
  <cp:revision>284</cp:revision>
  <cp:lastPrinted>2013-02-12T02:21:55Z</cp:lastPrinted>
  <dcterms:created xsi:type="dcterms:W3CDTF">2013-02-10T21:14:48Z</dcterms:created>
  <dcterms:modified xsi:type="dcterms:W3CDTF">2020-07-28T14:02:10Z</dcterms:modified>
</cp:coreProperties>
</file>