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  <p:sldId id="260" r:id="rId9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sh Gupta" initials="EG" lastIdx="1" clrIdx="0">
    <p:extLst>
      <p:ext uri="{19B8F6BF-5375-455C-9EA6-DF929625EA0E}">
        <p15:presenceInfo xmlns:p15="http://schemas.microsoft.com/office/powerpoint/2012/main" userId="049011acd43b95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0112A"/>
    <a:srgbClr val="9214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4" autoAdjust="0"/>
    <p:restoredTop sz="94629" autoAdjust="0"/>
  </p:normalViewPr>
  <p:slideViewPr>
    <p:cSldViewPr>
      <p:cViewPr>
        <p:scale>
          <a:sx n="56" d="100"/>
          <a:sy n="56" d="100"/>
        </p:scale>
        <p:origin x="162" y="-480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sng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u="sng" strike="noStrike" baseline="0" dirty="0" smtClean="0"/>
              <a:t>Energy of Hydrogen Molecule vs Noise</a:t>
            </a:r>
            <a:endParaRPr lang="en-US" sz="3600" b="1" u="sng" strike="noStrike" baseline="0" dirty="0"/>
          </a:p>
        </c:rich>
      </c:tx>
      <c:layout>
        <c:manualLayout>
          <c:xMode val="edge"/>
          <c:yMode val="edge"/>
          <c:x val="0.13492639848679783"/>
          <c:y val="7.308059339903474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sng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210539343629491"/>
          <c:y val="0.10470324376236259"/>
          <c:w val="0.76061264868840739"/>
          <c:h val="0.759373437599001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127000" cap="flat" cmpd="sng" algn="ctr">
                <a:solidFill>
                  <a:srgbClr val="FF0000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7.4411450024833403E-2</c:v>
                  </c:pt>
                  <c:pt idx="1">
                    <c:v>6.6164365006864304E-2</c:v>
                  </c:pt>
                  <c:pt idx="2">
                    <c:v>6.6938848634154294E-2</c:v>
                  </c:pt>
                  <c:pt idx="3">
                    <c:v>5.5446051417051299E-2</c:v>
                  </c:pt>
                  <c:pt idx="4">
                    <c:v>7.1749938752652898E-2</c:v>
                  </c:pt>
                </c:numCache>
              </c:numRef>
            </c:plus>
            <c:minus>
              <c:numRef>
                <c:f>Sheet1!$C$2:$C$6</c:f>
                <c:numCache>
                  <c:formatCode>General</c:formatCode>
                  <c:ptCount val="5"/>
                  <c:pt idx="0">
                    <c:v>7.4411450024833403E-2</c:v>
                  </c:pt>
                  <c:pt idx="1">
                    <c:v>6.6164365006864304E-2</c:v>
                  </c:pt>
                  <c:pt idx="2">
                    <c:v>6.6938848634154294E-2</c:v>
                  </c:pt>
                  <c:pt idx="3">
                    <c:v>5.5446051417051299E-2</c:v>
                  </c:pt>
                  <c:pt idx="4">
                    <c:v>7.1749938752652898E-2</c:v>
                  </c:pt>
                </c:numCache>
              </c:numRef>
            </c:minus>
            <c:spPr>
              <a:noFill/>
              <a:ln w="63500" cap="sq"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</a:ln>
              <a:effectLst/>
            </c:spPr>
          </c:errBars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-0.94209086405452103</c:v>
                </c:pt>
                <c:pt idx="1">
                  <c:v>-0.87896610938909103</c:v>
                </c:pt>
                <c:pt idx="2">
                  <c:v>-0.83762800474346999</c:v>
                </c:pt>
                <c:pt idx="3">
                  <c:v>-0.79077639206688999</c:v>
                </c:pt>
                <c:pt idx="4">
                  <c:v>-0.70574839256218602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973624"/>
        <c:axId val="314977152"/>
      </c:scatterChart>
      <c:valAx>
        <c:axId val="314973624"/>
        <c:scaling>
          <c:orientation val="minMax"/>
          <c:max val="9.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baseline="0"/>
                  <a:t>Noise Scaling Factors</a:t>
                </a:r>
              </a:p>
            </c:rich>
          </c:tx>
          <c:layout>
            <c:manualLayout>
              <c:xMode val="edge"/>
              <c:yMode val="edge"/>
              <c:x val="0.38357024438891324"/>
              <c:y val="0.946279042118502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77152"/>
        <c:crosses val="autoZero"/>
        <c:crossBetween val="midCat"/>
      </c:valAx>
      <c:valAx>
        <c:axId val="314977152"/>
        <c:scaling>
          <c:orientation val="minMax"/>
          <c:max val="-0.60000000000000009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baseline="0"/>
                  <a:t>Energies (Hartree)</a:t>
                </a:r>
              </a:p>
            </c:rich>
          </c:tx>
          <c:layout>
            <c:manualLayout>
              <c:xMode val="edge"/>
              <c:yMode val="edge"/>
              <c:x val="4.5659142256178793E-2"/>
              <c:y val="0.306616293544210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73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dirty="0" smtClean="0"/>
              <a:t>Zero</a:t>
            </a:r>
            <a:r>
              <a:rPr lang="en-US" sz="4400" baseline="0" dirty="0" smtClean="0"/>
              <a:t> Noise Extrapolations </a:t>
            </a:r>
            <a:endParaRPr lang="en-US" sz="44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608583456739587"/>
          <c:y val="9.7229462351553039E-2"/>
          <c:w val="0.80959751501944421"/>
          <c:h val="0.773269445980965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254000" cap="flat" cmpd="sng" algn="ctr">
                <a:solidFill>
                  <a:srgbClr val="FF0000"/>
                </a:solidFill>
                <a:round/>
              </a:ln>
              <a:effectLst/>
            </c:spPr>
          </c:marker>
          <c:dPt>
            <c:idx val="4"/>
            <c:marker>
              <c:spPr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  <a:ln w="254000" cap="flat" cmpd="sng" algn="ctr">
                  <a:solidFill>
                    <a:srgbClr val="0070C0"/>
                  </a:solidFill>
                  <a:round/>
                </a:ln>
                <a:effectLst/>
              </c:spPr>
            </c:marker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4.7252205203676999E-3"/>
                  <c:y val="-0.11383234243165338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Richardson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6.4870835000000002E-2</c:v>
                  </c:pt>
                  <c:pt idx="1">
                    <c:v>0.103312476</c:v>
                  </c:pt>
                  <c:pt idx="2">
                    <c:v>0.16510734099999999</c:v>
                  </c:pt>
                  <c:pt idx="3">
                    <c:v>0.35982612121876201</c:v>
                  </c:pt>
                  <c:pt idx="4">
                    <c:v>0.35367759365474399</c:v>
                  </c:pt>
                </c:numCache>
              </c:numRef>
            </c:plus>
            <c:minus>
              <c:numRef>
                <c:f>Sheet1!$C$2:$C$6</c:f>
                <c:numCache>
                  <c:formatCode>General</c:formatCode>
                  <c:ptCount val="5"/>
                  <c:pt idx="0">
                    <c:v>6.4870835000000002E-2</c:v>
                  </c:pt>
                  <c:pt idx="1">
                    <c:v>0.103312476</c:v>
                  </c:pt>
                  <c:pt idx="2">
                    <c:v>0.16510734099999999</c:v>
                  </c:pt>
                  <c:pt idx="3">
                    <c:v>0.35982612121876201</c:v>
                  </c:pt>
                  <c:pt idx="4">
                    <c:v>0.35367759365474399</c:v>
                  </c:pt>
                </c:numCache>
              </c:numRef>
            </c:minus>
            <c:spPr>
              <a:noFill/>
              <a:ln w="63500" cap="sq">
                <a:solidFill>
                  <a:schemeClr val="accent2">
                    <a:lumMod val="40000"/>
                    <a:lumOff val="60000"/>
                    <a:alpha val="86000"/>
                  </a:schemeClr>
                </a:solidFill>
                <a:prstDash val="solid"/>
                <a:bevel/>
              </a:ln>
              <a:effectLst/>
            </c:spPr>
          </c:errBars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4.5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0.16697907300000001</c:v>
                </c:pt>
                <c:pt idx="1">
                  <c:v>0.184323028</c:v>
                </c:pt>
                <c:pt idx="2">
                  <c:v>0.145280363</c:v>
                </c:pt>
                <c:pt idx="3">
                  <c:v>0.14839566890706199</c:v>
                </c:pt>
                <c:pt idx="4">
                  <c:v>0.14839566890706199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14972840"/>
        <c:axId val="314974016"/>
      </c:scatterChart>
      <c:valAx>
        <c:axId val="3149728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aseline="0" dirty="0" smtClean="0"/>
                  <a:t>Degree of Polynomial</a:t>
                </a:r>
                <a:endParaRPr lang="en-US" sz="28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2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74016"/>
        <c:crosses val="autoZero"/>
        <c:crossBetween val="midCat"/>
      </c:valAx>
      <c:valAx>
        <c:axId val="3149740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smtClean="0"/>
                  <a:t>Difference</a:t>
                </a:r>
                <a:r>
                  <a:rPr lang="en-US" sz="2800" baseline="0" dirty="0" smtClean="0"/>
                  <a:t> from Exact Energy (</a:t>
                </a:r>
                <a:r>
                  <a:rPr lang="en-US" sz="2800" baseline="0" dirty="0" err="1" smtClean="0"/>
                  <a:t>Hartree</a:t>
                </a:r>
                <a:r>
                  <a:rPr lang="en-US" sz="2800" baseline="0" dirty="0" smtClean="0"/>
                  <a:t>)</a:t>
                </a:r>
                <a:endParaRPr lang="en-US" sz="2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7284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2800" baseline="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08:24:10.32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E6D28-A155-4482-962F-3D3110A9ED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5866DF-D45C-431C-B864-386D386088AD}">
      <dgm:prSet phldrT="[Text]"/>
      <dgm:spPr/>
      <dgm:t>
        <a:bodyPr/>
        <a:lstStyle/>
        <a:p>
          <a:r>
            <a:rPr lang="en-US" dirty="0" smtClean="0"/>
            <a:t>Choose 5 different noise scaling factors</a:t>
          </a:r>
          <a:endParaRPr lang="en-US" dirty="0"/>
        </a:p>
      </dgm:t>
    </dgm:pt>
    <dgm:pt modelId="{82ABA13D-DDC2-49F7-A66B-9502AFF86500}" type="parTrans" cxnId="{BE17A8F1-F0A2-45FD-894A-0D6186CD68AC}">
      <dgm:prSet/>
      <dgm:spPr/>
      <dgm:t>
        <a:bodyPr/>
        <a:lstStyle/>
        <a:p>
          <a:endParaRPr lang="en-US"/>
        </a:p>
      </dgm:t>
    </dgm:pt>
    <dgm:pt modelId="{D5E1CBAD-A1C9-40AD-80AA-3668AF1AA45F}" type="sibTrans" cxnId="{BE17A8F1-F0A2-45FD-894A-0D6186CD68AC}">
      <dgm:prSet/>
      <dgm:spPr/>
      <dgm:t>
        <a:bodyPr/>
        <a:lstStyle/>
        <a:p>
          <a:endParaRPr lang="en-US"/>
        </a:p>
      </dgm:t>
    </dgm:pt>
    <dgm:pt modelId="{4928BC6C-6CAA-4A8B-A5FE-300E1CAF650D}">
      <dgm:prSet phldrT="[Text]"/>
      <dgm:spPr/>
      <dgm:t>
        <a:bodyPr/>
        <a:lstStyle/>
        <a:p>
          <a:r>
            <a:rPr lang="en-US" dirty="0" smtClean="0"/>
            <a:t>Run VQE multiple times for each factor</a:t>
          </a:r>
          <a:endParaRPr lang="en-US" dirty="0"/>
        </a:p>
      </dgm:t>
    </dgm:pt>
    <dgm:pt modelId="{91FB4775-0DD3-4408-AEEB-C4E67399D3F4}" type="parTrans" cxnId="{2A91252B-D957-4631-8576-9829606BB114}">
      <dgm:prSet/>
      <dgm:spPr/>
      <dgm:t>
        <a:bodyPr/>
        <a:lstStyle/>
        <a:p>
          <a:endParaRPr lang="en-US"/>
        </a:p>
      </dgm:t>
    </dgm:pt>
    <dgm:pt modelId="{D9F540F2-1AD6-480E-954B-FF8CBBA2869F}" type="sibTrans" cxnId="{2A91252B-D957-4631-8576-9829606BB114}">
      <dgm:prSet/>
      <dgm:spPr/>
      <dgm:t>
        <a:bodyPr/>
        <a:lstStyle/>
        <a:p>
          <a:endParaRPr lang="en-US"/>
        </a:p>
      </dgm:t>
    </dgm:pt>
    <dgm:pt modelId="{047AC8C3-0EAE-4814-BD30-D1596B9A9F31}">
      <dgm:prSet phldrT="[Text]"/>
      <dgm:spPr/>
      <dgm:t>
        <a:bodyPr/>
        <a:lstStyle/>
        <a:p>
          <a:r>
            <a:rPr lang="en-US" dirty="0" err="1" smtClean="0"/>
            <a:t>Analyz</a:t>
          </a:r>
          <a:endParaRPr lang="en-US" dirty="0"/>
        </a:p>
      </dgm:t>
    </dgm:pt>
    <dgm:pt modelId="{14112993-1838-42AA-A51D-09E3378F028F}" type="parTrans" cxnId="{706732BE-AA17-4EE4-AEE5-D9D8D4797407}">
      <dgm:prSet/>
      <dgm:spPr/>
      <dgm:t>
        <a:bodyPr/>
        <a:lstStyle/>
        <a:p>
          <a:endParaRPr lang="en-US"/>
        </a:p>
      </dgm:t>
    </dgm:pt>
    <dgm:pt modelId="{B5FDD828-CBC9-4C10-B2DF-28D5ABB66870}" type="sibTrans" cxnId="{706732BE-AA17-4EE4-AEE5-D9D8D4797407}">
      <dgm:prSet/>
      <dgm:spPr/>
      <dgm:t>
        <a:bodyPr/>
        <a:lstStyle/>
        <a:p>
          <a:endParaRPr lang="en-US"/>
        </a:p>
      </dgm:t>
    </dgm:pt>
    <dgm:pt modelId="{B49178D8-6C80-4FFC-B07B-D29E00158E93}" type="pres">
      <dgm:prSet presAssocID="{180E6D28-A155-4482-962F-3D3110A9EDB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F4CD1FE-DF63-4939-B155-23A620208D5E}" type="pres">
      <dgm:prSet presAssocID="{180E6D28-A155-4482-962F-3D3110A9EDB1}" presName="Name1" presStyleCnt="0"/>
      <dgm:spPr/>
    </dgm:pt>
    <dgm:pt modelId="{C079E6D3-CD51-4440-BB5D-6EE00E4B8DD5}" type="pres">
      <dgm:prSet presAssocID="{180E6D28-A155-4482-962F-3D3110A9EDB1}" presName="cycle" presStyleCnt="0"/>
      <dgm:spPr/>
    </dgm:pt>
    <dgm:pt modelId="{82600729-AF03-4AEB-BE76-79E799A57538}" type="pres">
      <dgm:prSet presAssocID="{180E6D28-A155-4482-962F-3D3110A9EDB1}" presName="srcNode" presStyleLbl="node1" presStyleIdx="0" presStyleCnt="3"/>
      <dgm:spPr/>
    </dgm:pt>
    <dgm:pt modelId="{B24FEEBF-E122-4860-84C0-38A17DA5BFC1}" type="pres">
      <dgm:prSet presAssocID="{180E6D28-A155-4482-962F-3D3110A9EDB1}" presName="conn" presStyleLbl="parChTrans1D2" presStyleIdx="0" presStyleCnt="1"/>
      <dgm:spPr/>
      <dgm:t>
        <a:bodyPr/>
        <a:lstStyle/>
        <a:p>
          <a:endParaRPr lang="en-US"/>
        </a:p>
      </dgm:t>
    </dgm:pt>
    <dgm:pt modelId="{D9A45C08-C9EA-4300-8BB3-A6C8DF8523FE}" type="pres">
      <dgm:prSet presAssocID="{180E6D28-A155-4482-962F-3D3110A9EDB1}" presName="extraNode" presStyleLbl="node1" presStyleIdx="0" presStyleCnt="3"/>
      <dgm:spPr/>
    </dgm:pt>
    <dgm:pt modelId="{B08CED35-3AFB-48EE-8B14-9F81009DE487}" type="pres">
      <dgm:prSet presAssocID="{180E6D28-A155-4482-962F-3D3110A9EDB1}" presName="dstNode" presStyleLbl="node1" presStyleIdx="0" presStyleCnt="3"/>
      <dgm:spPr/>
    </dgm:pt>
    <dgm:pt modelId="{274D5B76-0AD1-4D30-B628-4CC9A78B404F}" type="pres">
      <dgm:prSet presAssocID="{665866DF-D45C-431C-B864-386D386088A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E462-2B46-4995-A4EC-A450E822F4DE}" type="pres">
      <dgm:prSet presAssocID="{665866DF-D45C-431C-B864-386D386088AD}" presName="accent_1" presStyleCnt="0"/>
      <dgm:spPr/>
    </dgm:pt>
    <dgm:pt modelId="{C52D65D0-5590-4775-B1E5-63B4ABF070CB}" type="pres">
      <dgm:prSet presAssocID="{665866DF-D45C-431C-B864-386D386088AD}" presName="accentRepeatNode" presStyleLbl="solidFgAcc1" presStyleIdx="0" presStyleCnt="3"/>
      <dgm:spPr/>
    </dgm:pt>
    <dgm:pt modelId="{10CDCD1E-E676-466F-A9D5-FF6710DED3D5}" type="pres">
      <dgm:prSet presAssocID="{4928BC6C-6CAA-4A8B-A5FE-300E1CAF650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30697-C657-43E1-ADBD-0B95146B67B6}" type="pres">
      <dgm:prSet presAssocID="{4928BC6C-6CAA-4A8B-A5FE-300E1CAF650D}" presName="accent_2" presStyleCnt="0"/>
      <dgm:spPr/>
    </dgm:pt>
    <dgm:pt modelId="{F49FC56A-8028-4EEF-8BA0-8AA18183F38A}" type="pres">
      <dgm:prSet presAssocID="{4928BC6C-6CAA-4A8B-A5FE-300E1CAF650D}" presName="accentRepeatNode" presStyleLbl="solidFgAcc1" presStyleIdx="1" presStyleCnt="3"/>
      <dgm:spPr/>
    </dgm:pt>
    <dgm:pt modelId="{80D9C3A3-E5C3-4CDC-9283-A90117AA806A}" type="pres">
      <dgm:prSet presAssocID="{047AC8C3-0EAE-4814-BD30-D1596B9A9F3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4D18F-F276-4C33-803F-D4B8FCA179CE}" type="pres">
      <dgm:prSet presAssocID="{047AC8C3-0EAE-4814-BD30-D1596B9A9F31}" presName="accent_3" presStyleCnt="0"/>
      <dgm:spPr/>
    </dgm:pt>
    <dgm:pt modelId="{4BCBCB34-82FC-4E2F-B27F-12FAFD6712CD}" type="pres">
      <dgm:prSet presAssocID="{047AC8C3-0EAE-4814-BD30-D1596B9A9F31}" presName="accentRepeatNode" presStyleLbl="solidFgAcc1" presStyleIdx="2" presStyleCnt="3"/>
      <dgm:spPr/>
    </dgm:pt>
  </dgm:ptLst>
  <dgm:cxnLst>
    <dgm:cxn modelId="{71B687F8-52ED-463D-9F14-2AB1233AF8D0}" type="presOf" srcId="{D5E1CBAD-A1C9-40AD-80AA-3668AF1AA45F}" destId="{B24FEEBF-E122-4860-84C0-38A17DA5BFC1}" srcOrd="0" destOrd="0" presId="urn:microsoft.com/office/officeart/2008/layout/VerticalCurvedList"/>
    <dgm:cxn modelId="{DBA57C6E-BDA0-4845-B271-F757842E15DB}" type="presOf" srcId="{665866DF-D45C-431C-B864-386D386088AD}" destId="{274D5B76-0AD1-4D30-B628-4CC9A78B404F}" srcOrd="0" destOrd="0" presId="urn:microsoft.com/office/officeart/2008/layout/VerticalCurvedList"/>
    <dgm:cxn modelId="{2540566A-69E5-4687-9E62-2775E1F081BA}" type="presOf" srcId="{4928BC6C-6CAA-4A8B-A5FE-300E1CAF650D}" destId="{10CDCD1E-E676-466F-A9D5-FF6710DED3D5}" srcOrd="0" destOrd="0" presId="urn:microsoft.com/office/officeart/2008/layout/VerticalCurvedList"/>
    <dgm:cxn modelId="{BE17A8F1-F0A2-45FD-894A-0D6186CD68AC}" srcId="{180E6D28-A155-4482-962F-3D3110A9EDB1}" destId="{665866DF-D45C-431C-B864-386D386088AD}" srcOrd="0" destOrd="0" parTransId="{82ABA13D-DDC2-49F7-A66B-9502AFF86500}" sibTransId="{D5E1CBAD-A1C9-40AD-80AA-3668AF1AA45F}"/>
    <dgm:cxn modelId="{F1ECCA27-EF34-42EA-802C-B3706168C07E}" type="presOf" srcId="{180E6D28-A155-4482-962F-3D3110A9EDB1}" destId="{B49178D8-6C80-4FFC-B07B-D29E00158E93}" srcOrd="0" destOrd="0" presId="urn:microsoft.com/office/officeart/2008/layout/VerticalCurvedList"/>
    <dgm:cxn modelId="{60582408-59F8-4BE9-9159-55948541FC8C}" type="presOf" srcId="{047AC8C3-0EAE-4814-BD30-D1596B9A9F31}" destId="{80D9C3A3-E5C3-4CDC-9283-A90117AA806A}" srcOrd="0" destOrd="0" presId="urn:microsoft.com/office/officeart/2008/layout/VerticalCurvedList"/>
    <dgm:cxn modelId="{706732BE-AA17-4EE4-AEE5-D9D8D4797407}" srcId="{180E6D28-A155-4482-962F-3D3110A9EDB1}" destId="{047AC8C3-0EAE-4814-BD30-D1596B9A9F31}" srcOrd="2" destOrd="0" parTransId="{14112993-1838-42AA-A51D-09E3378F028F}" sibTransId="{B5FDD828-CBC9-4C10-B2DF-28D5ABB66870}"/>
    <dgm:cxn modelId="{2A91252B-D957-4631-8576-9829606BB114}" srcId="{180E6D28-A155-4482-962F-3D3110A9EDB1}" destId="{4928BC6C-6CAA-4A8B-A5FE-300E1CAF650D}" srcOrd="1" destOrd="0" parTransId="{91FB4775-0DD3-4408-AEEB-C4E67399D3F4}" sibTransId="{D9F540F2-1AD6-480E-954B-FF8CBBA2869F}"/>
    <dgm:cxn modelId="{0DFC3AD9-E24B-4D3F-852C-DC0C7DFBE5DD}" type="presParOf" srcId="{B49178D8-6C80-4FFC-B07B-D29E00158E93}" destId="{AF4CD1FE-DF63-4939-B155-23A620208D5E}" srcOrd="0" destOrd="0" presId="urn:microsoft.com/office/officeart/2008/layout/VerticalCurvedList"/>
    <dgm:cxn modelId="{1F35858B-FD9F-4863-BFB9-C9FEB4F19210}" type="presParOf" srcId="{AF4CD1FE-DF63-4939-B155-23A620208D5E}" destId="{C079E6D3-CD51-4440-BB5D-6EE00E4B8DD5}" srcOrd="0" destOrd="0" presId="urn:microsoft.com/office/officeart/2008/layout/VerticalCurvedList"/>
    <dgm:cxn modelId="{1318C454-CC19-4136-B761-68F01464CAF8}" type="presParOf" srcId="{C079E6D3-CD51-4440-BB5D-6EE00E4B8DD5}" destId="{82600729-AF03-4AEB-BE76-79E799A57538}" srcOrd="0" destOrd="0" presId="urn:microsoft.com/office/officeart/2008/layout/VerticalCurvedList"/>
    <dgm:cxn modelId="{829B2E8E-9D27-4200-9661-D8094B9351BC}" type="presParOf" srcId="{C079E6D3-CD51-4440-BB5D-6EE00E4B8DD5}" destId="{B24FEEBF-E122-4860-84C0-38A17DA5BFC1}" srcOrd="1" destOrd="0" presId="urn:microsoft.com/office/officeart/2008/layout/VerticalCurvedList"/>
    <dgm:cxn modelId="{71A0A537-49B4-4069-9E1A-EF20D5ECC6B7}" type="presParOf" srcId="{C079E6D3-CD51-4440-BB5D-6EE00E4B8DD5}" destId="{D9A45C08-C9EA-4300-8BB3-A6C8DF8523FE}" srcOrd="2" destOrd="0" presId="urn:microsoft.com/office/officeart/2008/layout/VerticalCurvedList"/>
    <dgm:cxn modelId="{4CF474EB-5028-4F9F-9027-873998056E39}" type="presParOf" srcId="{C079E6D3-CD51-4440-BB5D-6EE00E4B8DD5}" destId="{B08CED35-3AFB-48EE-8B14-9F81009DE487}" srcOrd="3" destOrd="0" presId="urn:microsoft.com/office/officeart/2008/layout/VerticalCurvedList"/>
    <dgm:cxn modelId="{217879E1-EFAC-449E-8C9E-E028EBBC9A71}" type="presParOf" srcId="{AF4CD1FE-DF63-4939-B155-23A620208D5E}" destId="{274D5B76-0AD1-4D30-B628-4CC9A78B404F}" srcOrd="1" destOrd="0" presId="urn:microsoft.com/office/officeart/2008/layout/VerticalCurvedList"/>
    <dgm:cxn modelId="{9AF3782C-C3F3-4ACE-B8C2-DBADF94E6EF7}" type="presParOf" srcId="{AF4CD1FE-DF63-4939-B155-23A620208D5E}" destId="{DBD0E462-2B46-4995-A4EC-A450E822F4DE}" srcOrd="2" destOrd="0" presId="urn:microsoft.com/office/officeart/2008/layout/VerticalCurvedList"/>
    <dgm:cxn modelId="{8705641C-A079-4541-BE3D-E8BC0986920C}" type="presParOf" srcId="{DBD0E462-2B46-4995-A4EC-A450E822F4DE}" destId="{C52D65D0-5590-4775-B1E5-63B4ABF070CB}" srcOrd="0" destOrd="0" presId="urn:microsoft.com/office/officeart/2008/layout/VerticalCurvedList"/>
    <dgm:cxn modelId="{5F923A98-6BEF-4141-A2E5-4F0F6DF30EF2}" type="presParOf" srcId="{AF4CD1FE-DF63-4939-B155-23A620208D5E}" destId="{10CDCD1E-E676-466F-A9D5-FF6710DED3D5}" srcOrd="3" destOrd="0" presId="urn:microsoft.com/office/officeart/2008/layout/VerticalCurvedList"/>
    <dgm:cxn modelId="{CACAEC7F-BCB4-4FA5-8B06-E771BD0E79A9}" type="presParOf" srcId="{AF4CD1FE-DF63-4939-B155-23A620208D5E}" destId="{B5C30697-C657-43E1-ADBD-0B95146B67B6}" srcOrd="4" destOrd="0" presId="urn:microsoft.com/office/officeart/2008/layout/VerticalCurvedList"/>
    <dgm:cxn modelId="{AEF0E79D-8816-44AA-8F74-D0DAC739D92D}" type="presParOf" srcId="{B5C30697-C657-43E1-ADBD-0B95146B67B6}" destId="{F49FC56A-8028-4EEF-8BA0-8AA18183F38A}" srcOrd="0" destOrd="0" presId="urn:microsoft.com/office/officeart/2008/layout/VerticalCurvedList"/>
    <dgm:cxn modelId="{AB0BFD93-F53E-4DD7-A06F-5557352BC37D}" type="presParOf" srcId="{AF4CD1FE-DF63-4939-B155-23A620208D5E}" destId="{80D9C3A3-E5C3-4CDC-9283-A90117AA806A}" srcOrd="5" destOrd="0" presId="urn:microsoft.com/office/officeart/2008/layout/VerticalCurvedList"/>
    <dgm:cxn modelId="{BD02EFBB-D0BF-4617-882D-E595AEA00C46}" type="presParOf" srcId="{AF4CD1FE-DF63-4939-B155-23A620208D5E}" destId="{2F54D18F-F276-4C33-803F-D4B8FCA179CE}" srcOrd="6" destOrd="0" presId="urn:microsoft.com/office/officeart/2008/layout/VerticalCurvedList"/>
    <dgm:cxn modelId="{1DB3ECB8-83E0-44BB-9750-6FB4B0304B7A}" type="presParOf" srcId="{2F54D18F-F276-4C33-803F-D4B8FCA179CE}" destId="{4BCBCB34-82FC-4E2F-B27F-12FAFD6712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497927-0AD2-4A34-AE5C-3FCF5D0BA39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AAEE6-6D7E-4041-A209-4C0B061ADFAF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>
          <a:noFill/>
        </a:ln>
      </dgm:spPr>
      <dgm:t>
        <a:bodyPr/>
        <a:lstStyle/>
        <a:p>
          <a:r>
            <a:rPr lang="en-US" dirty="0" smtClean="0"/>
            <a:t>Choose 5 different noise scaling factors and setup the hydrogen molecule </a:t>
          </a:r>
          <a:endParaRPr lang="en-US" dirty="0"/>
        </a:p>
      </dgm:t>
    </dgm:pt>
    <dgm:pt modelId="{D13731C1-4A00-4E0E-9C78-945929BB233B}" type="parTrans" cxnId="{9BEA7B3C-BF3F-4614-8199-ACAE761B7213}">
      <dgm:prSet/>
      <dgm:spPr/>
      <dgm:t>
        <a:bodyPr/>
        <a:lstStyle/>
        <a:p>
          <a:endParaRPr lang="en-US"/>
        </a:p>
      </dgm:t>
    </dgm:pt>
    <dgm:pt modelId="{DB316744-2DFC-41E8-9522-E6A1F3A3716F}" type="sibTrans" cxnId="{9BEA7B3C-BF3F-4614-8199-ACAE761B7213}">
      <dgm:prSet/>
      <dgm:spPr/>
      <dgm:t>
        <a:bodyPr/>
        <a:lstStyle/>
        <a:p>
          <a:endParaRPr lang="en-US"/>
        </a:p>
      </dgm:t>
    </dgm:pt>
    <dgm:pt modelId="{CB7B6F6B-499C-45DD-9AFF-21D6E3462216}">
      <dgm:prSet phldrT="[Text]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 smtClean="0"/>
            <a:t>For each amplification factor, </a:t>
          </a:r>
          <a:r>
            <a:rPr lang="en-US" b="1" dirty="0" smtClean="0"/>
            <a:t>run</a:t>
          </a:r>
          <a:r>
            <a:rPr lang="en-US" dirty="0" smtClean="0"/>
            <a:t> VQE on IBMQ London device multiple times.</a:t>
          </a:r>
          <a:endParaRPr lang="en-US" dirty="0"/>
        </a:p>
      </dgm:t>
    </dgm:pt>
    <dgm:pt modelId="{9694780C-80FF-40FD-8486-CED66FA04F6C}" type="parTrans" cxnId="{1F8A14D9-D1FB-4CA0-A96C-83409F76BA7B}">
      <dgm:prSet/>
      <dgm:spPr/>
      <dgm:t>
        <a:bodyPr/>
        <a:lstStyle/>
        <a:p>
          <a:endParaRPr lang="en-US"/>
        </a:p>
      </dgm:t>
    </dgm:pt>
    <dgm:pt modelId="{8E9514FF-32BC-4EB8-90D2-608451B6E023}" type="sibTrans" cxnId="{1F8A14D9-D1FB-4CA0-A96C-83409F76BA7B}">
      <dgm:prSet/>
      <dgm:spPr/>
      <dgm:t>
        <a:bodyPr/>
        <a:lstStyle/>
        <a:p>
          <a:endParaRPr lang="en-US"/>
        </a:p>
      </dgm:t>
    </dgm:pt>
    <dgm:pt modelId="{6372757A-804A-4979-BD92-9E2532692F86}">
      <dgm:prSet phldrT="[Text]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dirty="0" smtClean="0"/>
            <a:t>Extrapolate using both Richardson and polynomial </a:t>
          </a:r>
          <a:r>
            <a:rPr lang="en-US" dirty="0" err="1" smtClean="0"/>
            <a:t>fiiting</a:t>
          </a:r>
          <a:r>
            <a:rPr lang="en-US" dirty="0" smtClean="0"/>
            <a:t> techniques and Compare Results</a:t>
          </a:r>
          <a:endParaRPr lang="en-US" dirty="0"/>
        </a:p>
      </dgm:t>
    </dgm:pt>
    <dgm:pt modelId="{956655C9-00B1-408D-BC8D-9539C1A2F364}" type="sibTrans" cxnId="{A4130725-518A-4919-B02A-F11C81069198}">
      <dgm:prSet/>
      <dgm:spPr/>
      <dgm:t>
        <a:bodyPr/>
        <a:lstStyle/>
        <a:p>
          <a:endParaRPr lang="en-US"/>
        </a:p>
      </dgm:t>
    </dgm:pt>
    <dgm:pt modelId="{7A5859A3-DA9B-46A9-A3B0-5BAD517F7A38}" type="parTrans" cxnId="{A4130725-518A-4919-B02A-F11C81069198}">
      <dgm:prSet/>
      <dgm:spPr/>
      <dgm:t>
        <a:bodyPr/>
        <a:lstStyle/>
        <a:p>
          <a:endParaRPr lang="en-US"/>
        </a:p>
      </dgm:t>
    </dgm:pt>
    <dgm:pt modelId="{AC0D7CEE-E18C-4294-ADA6-70C333A6B922}" type="pres">
      <dgm:prSet presAssocID="{46497927-0AD2-4A34-AE5C-3FCF5D0BA39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5BBB4B-22C7-4C88-B745-FE2FB5BC4A4E}" type="pres">
      <dgm:prSet presAssocID="{156AAEE6-6D7E-4041-A209-4C0B061ADFAF}" presName="composite" presStyleCnt="0"/>
      <dgm:spPr/>
    </dgm:pt>
    <dgm:pt modelId="{0C05CD1A-C476-4562-A172-1A03099BC62D}" type="pres">
      <dgm:prSet presAssocID="{156AAEE6-6D7E-4041-A209-4C0B061ADFAF}" presName="bentUpArrow1" presStyleLbl="alignImgPlace1" presStyleIdx="0" presStyleCnt="2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</dgm:pt>
    <dgm:pt modelId="{4B5423F9-866D-47B5-B086-70B55EBD3D04}" type="pres">
      <dgm:prSet presAssocID="{156AAEE6-6D7E-4041-A209-4C0B061ADFA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7392D-A737-4082-B24C-843AEA4CBCDA}" type="pres">
      <dgm:prSet presAssocID="{156AAEE6-6D7E-4041-A209-4C0B061ADFAF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E074C-0C96-44D3-9480-F0EE4F65EDE4}" type="pres">
      <dgm:prSet presAssocID="{DB316744-2DFC-41E8-9522-E6A1F3A3716F}" presName="sibTrans" presStyleCnt="0"/>
      <dgm:spPr/>
    </dgm:pt>
    <dgm:pt modelId="{35F87FCC-B250-40C2-8541-22A3DD5D525A}" type="pres">
      <dgm:prSet presAssocID="{CB7B6F6B-499C-45DD-9AFF-21D6E3462216}" presName="composite" presStyleCnt="0"/>
      <dgm:spPr/>
    </dgm:pt>
    <dgm:pt modelId="{3427C220-B3A2-472A-ADBE-86D0500827B9}" type="pres">
      <dgm:prSet presAssocID="{CB7B6F6B-499C-45DD-9AFF-21D6E3462216}" presName="bentUpArrow1" presStyleLbl="alignImgPlace1" presStyleIdx="1" presStyleCnt="2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</dgm:pt>
    <dgm:pt modelId="{32ADD35E-0AA0-40B2-8695-B5AD0F3B10A3}" type="pres">
      <dgm:prSet presAssocID="{CB7B6F6B-499C-45DD-9AFF-21D6E3462216}" presName="ParentText" presStyleLbl="node1" presStyleIdx="1" presStyleCnt="3" custLinFactNeighborX="-859" custLinFactNeighborY="8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1824C-23BB-4310-9326-CC774DFD71DF}" type="pres">
      <dgm:prSet presAssocID="{CB7B6F6B-499C-45DD-9AFF-21D6E346221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649BD-E554-4187-91BF-728806506FAC}" type="pres">
      <dgm:prSet presAssocID="{8E9514FF-32BC-4EB8-90D2-608451B6E023}" presName="sibTrans" presStyleCnt="0"/>
      <dgm:spPr/>
    </dgm:pt>
    <dgm:pt modelId="{CD0565C1-82EB-4DB1-9655-C9ADEC2DDB26}" type="pres">
      <dgm:prSet presAssocID="{6372757A-804A-4979-BD92-9E2532692F86}" presName="composite" presStyleCnt="0"/>
      <dgm:spPr/>
    </dgm:pt>
    <dgm:pt modelId="{5BA243FC-DE54-4841-8D02-864610B18A36}" type="pres">
      <dgm:prSet presAssocID="{6372757A-804A-4979-BD92-9E2532692F8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7A1E2-16AD-4D6C-94B0-7BE4D71CF268}" type="presOf" srcId="{CB7B6F6B-499C-45DD-9AFF-21D6E3462216}" destId="{32ADD35E-0AA0-40B2-8695-B5AD0F3B10A3}" srcOrd="0" destOrd="0" presId="urn:microsoft.com/office/officeart/2005/8/layout/StepDownProcess"/>
    <dgm:cxn modelId="{307A1B00-8E0D-4F22-9071-0766FE5943A4}" type="presOf" srcId="{6372757A-804A-4979-BD92-9E2532692F86}" destId="{5BA243FC-DE54-4841-8D02-864610B18A36}" srcOrd="0" destOrd="0" presId="urn:microsoft.com/office/officeart/2005/8/layout/StepDownProcess"/>
    <dgm:cxn modelId="{1F8A14D9-D1FB-4CA0-A96C-83409F76BA7B}" srcId="{46497927-0AD2-4A34-AE5C-3FCF5D0BA39D}" destId="{CB7B6F6B-499C-45DD-9AFF-21D6E3462216}" srcOrd="1" destOrd="0" parTransId="{9694780C-80FF-40FD-8486-CED66FA04F6C}" sibTransId="{8E9514FF-32BC-4EB8-90D2-608451B6E023}"/>
    <dgm:cxn modelId="{FE7C55A9-59DF-41EC-905B-B6B01690FF84}" type="presOf" srcId="{46497927-0AD2-4A34-AE5C-3FCF5D0BA39D}" destId="{AC0D7CEE-E18C-4294-ADA6-70C333A6B922}" srcOrd="0" destOrd="0" presId="urn:microsoft.com/office/officeart/2005/8/layout/StepDownProcess"/>
    <dgm:cxn modelId="{9BEA7B3C-BF3F-4614-8199-ACAE761B7213}" srcId="{46497927-0AD2-4A34-AE5C-3FCF5D0BA39D}" destId="{156AAEE6-6D7E-4041-A209-4C0B061ADFAF}" srcOrd="0" destOrd="0" parTransId="{D13731C1-4A00-4E0E-9C78-945929BB233B}" sibTransId="{DB316744-2DFC-41E8-9522-E6A1F3A3716F}"/>
    <dgm:cxn modelId="{DC6F61CD-8A5F-4F66-AFDC-07DFE33CDABF}" type="presOf" srcId="{156AAEE6-6D7E-4041-A209-4C0B061ADFAF}" destId="{4B5423F9-866D-47B5-B086-70B55EBD3D04}" srcOrd="0" destOrd="0" presId="urn:microsoft.com/office/officeart/2005/8/layout/StepDownProcess"/>
    <dgm:cxn modelId="{A4130725-518A-4919-B02A-F11C81069198}" srcId="{46497927-0AD2-4A34-AE5C-3FCF5D0BA39D}" destId="{6372757A-804A-4979-BD92-9E2532692F86}" srcOrd="2" destOrd="0" parTransId="{7A5859A3-DA9B-46A9-A3B0-5BAD517F7A38}" sibTransId="{956655C9-00B1-408D-BC8D-9539C1A2F364}"/>
    <dgm:cxn modelId="{869FF413-0235-4237-9584-4DCA7E380984}" type="presParOf" srcId="{AC0D7CEE-E18C-4294-ADA6-70C333A6B922}" destId="{D65BBB4B-22C7-4C88-B745-FE2FB5BC4A4E}" srcOrd="0" destOrd="0" presId="urn:microsoft.com/office/officeart/2005/8/layout/StepDownProcess"/>
    <dgm:cxn modelId="{897764B9-FCBA-4FAE-8015-3AB45E23D895}" type="presParOf" srcId="{D65BBB4B-22C7-4C88-B745-FE2FB5BC4A4E}" destId="{0C05CD1A-C476-4562-A172-1A03099BC62D}" srcOrd="0" destOrd="0" presId="urn:microsoft.com/office/officeart/2005/8/layout/StepDownProcess"/>
    <dgm:cxn modelId="{DF72334F-6444-4525-92B8-66CC89436295}" type="presParOf" srcId="{D65BBB4B-22C7-4C88-B745-FE2FB5BC4A4E}" destId="{4B5423F9-866D-47B5-B086-70B55EBD3D04}" srcOrd="1" destOrd="0" presId="urn:microsoft.com/office/officeart/2005/8/layout/StepDownProcess"/>
    <dgm:cxn modelId="{4170128A-B03C-4B5D-AFEB-C85FAC52F37E}" type="presParOf" srcId="{D65BBB4B-22C7-4C88-B745-FE2FB5BC4A4E}" destId="{6817392D-A737-4082-B24C-843AEA4CBCDA}" srcOrd="2" destOrd="0" presId="urn:microsoft.com/office/officeart/2005/8/layout/StepDownProcess"/>
    <dgm:cxn modelId="{8274E178-E948-4413-87F2-FA491D50F6BB}" type="presParOf" srcId="{AC0D7CEE-E18C-4294-ADA6-70C333A6B922}" destId="{EC6E074C-0C96-44D3-9480-F0EE4F65EDE4}" srcOrd="1" destOrd="0" presId="urn:microsoft.com/office/officeart/2005/8/layout/StepDownProcess"/>
    <dgm:cxn modelId="{49E0ABC8-A952-4FB8-BED9-69CFBBE95372}" type="presParOf" srcId="{AC0D7CEE-E18C-4294-ADA6-70C333A6B922}" destId="{35F87FCC-B250-40C2-8541-22A3DD5D525A}" srcOrd="2" destOrd="0" presId="urn:microsoft.com/office/officeart/2005/8/layout/StepDownProcess"/>
    <dgm:cxn modelId="{AA39C4C7-0608-4F49-9780-60797C5AB214}" type="presParOf" srcId="{35F87FCC-B250-40C2-8541-22A3DD5D525A}" destId="{3427C220-B3A2-472A-ADBE-86D0500827B9}" srcOrd="0" destOrd="0" presId="urn:microsoft.com/office/officeart/2005/8/layout/StepDownProcess"/>
    <dgm:cxn modelId="{45A0C2F8-E16C-47A5-A152-7912B0B7B6CF}" type="presParOf" srcId="{35F87FCC-B250-40C2-8541-22A3DD5D525A}" destId="{32ADD35E-0AA0-40B2-8695-B5AD0F3B10A3}" srcOrd="1" destOrd="0" presId="urn:microsoft.com/office/officeart/2005/8/layout/StepDownProcess"/>
    <dgm:cxn modelId="{AF41D598-7B86-4C42-9324-6E1C80F591AF}" type="presParOf" srcId="{35F87FCC-B250-40C2-8541-22A3DD5D525A}" destId="{4CE1824C-23BB-4310-9326-CC774DFD71DF}" srcOrd="2" destOrd="0" presId="urn:microsoft.com/office/officeart/2005/8/layout/StepDownProcess"/>
    <dgm:cxn modelId="{2DB1813D-B35C-470F-B524-34A7A1434E31}" type="presParOf" srcId="{AC0D7CEE-E18C-4294-ADA6-70C333A6B922}" destId="{086649BD-E554-4187-91BF-728806506FAC}" srcOrd="3" destOrd="0" presId="urn:microsoft.com/office/officeart/2005/8/layout/StepDownProcess"/>
    <dgm:cxn modelId="{7D7653DF-2ECB-48CE-9EFC-909D4E38053F}" type="presParOf" srcId="{AC0D7CEE-E18C-4294-ADA6-70C333A6B922}" destId="{CD0565C1-82EB-4DB1-9655-C9ADEC2DDB26}" srcOrd="4" destOrd="0" presId="urn:microsoft.com/office/officeart/2005/8/layout/StepDownProcess"/>
    <dgm:cxn modelId="{25DC847B-3B95-4E56-8523-116A83CA1921}" type="presParOf" srcId="{CD0565C1-82EB-4DB1-9655-C9ADEC2DDB26}" destId="{5BA243FC-DE54-4841-8D02-864610B18A36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1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29200" y="0"/>
            <a:ext cx="762000" cy="3291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42672000" y="0"/>
            <a:ext cx="1219200" cy="4038600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3" y="32575502"/>
            <a:ext cx="2626948" cy="2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 userDrawn="1"/>
        </p:nvSpPr>
        <p:spPr>
          <a:xfrm flipH="1">
            <a:off x="42672000" y="29935258"/>
            <a:ext cx="1219200" cy="2957742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PT Heade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4051300"/>
          </a:xfrm>
          <a:prstGeom prst="rect">
            <a:avLst/>
          </a:prstGeom>
        </p:spPr>
      </p:pic>
      <p:pic>
        <p:nvPicPr>
          <p:cNvPr id="3" name="Picture 2" descr="PPT Footer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500"/>
            <a:ext cx="43891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7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7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3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comments" Target="../comments/comment1.xml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25459"/>
              </p:ext>
            </p:extLst>
          </p:nvPr>
        </p:nvGraphicFramePr>
        <p:xfrm>
          <a:off x="12801600" y="4343400"/>
          <a:ext cx="29641800" cy="348691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772400"/>
                <a:gridCol w="8610600"/>
                <a:gridCol w="132588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Methods and Materials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ghhhhhhhhhhhhh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gggggggg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3962400" y="22098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FFFFFF"/>
                </a:solidFill>
                <a:latin typeface="+mn-lt"/>
              </a:rPr>
              <a:t>Eesh Gupta</a:t>
            </a:r>
            <a:endParaRPr lang="en-US" sz="4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6591"/>
              </p:ext>
            </p:extLst>
          </p:nvPr>
        </p:nvGraphicFramePr>
        <p:xfrm>
          <a:off x="1447800" y="4343400"/>
          <a:ext cx="10668000" cy="1341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Abstract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32912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07895"/>
              </p:ext>
            </p:extLst>
          </p:nvPr>
        </p:nvGraphicFramePr>
        <p:xfrm>
          <a:off x="1447800" y="15021561"/>
          <a:ext cx="10668000" cy="1103546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612975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Background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10273464">
                <a:tc>
                  <a:txBody>
                    <a:bodyPr/>
                    <a:lstStyle/>
                    <a:p>
                      <a:pPr eaLnBrk="1" hangingPunct="1"/>
                      <a:endParaRPr lang="en-US" sz="32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47101"/>
              </p:ext>
            </p:extLst>
          </p:nvPr>
        </p:nvGraphicFramePr>
        <p:xfrm>
          <a:off x="31775400" y="15021561"/>
          <a:ext cx="10668000" cy="426003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66756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Future Direction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498036">
                <a:tc>
                  <a:txBody>
                    <a:bodyPr/>
                    <a:lstStyle/>
                    <a:p>
                      <a:pPr eaLnBrk="1" hangingPunct="1"/>
                      <a:endParaRPr lang="en-US" sz="3200" i="0" baseline="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i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84321"/>
              </p:ext>
            </p:extLst>
          </p:nvPr>
        </p:nvGraphicFramePr>
        <p:xfrm>
          <a:off x="31775400" y="25374600"/>
          <a:ext cx="10668000" cy="1341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Acknowledgements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38645"/>
              </p:ext>
            </p:extLst>
          </p:nvPr>
        </p:nvGraphicFramePr>
        <p:xfrm>
          <a:off x="1447800" y="26212800"/>
          <a:ext cx="10668000" cy="10109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References</a:t>
                      </a:r>
                      <a:endParaRPr lang="en-US" sz="36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aresty-logo-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0" y="533400"/>
            <a:ext cx="7613934" cy="2971800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17140"/>
              </p:ext>
            </p:extLst>
          </p:nvPr>
        </p:nvGraphicFramePr>
        <p:xfrm>
          <a:off x="12496800" y="15011400"/>
          <a:ext cx="18821400" cy="3779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8821400"/>
              </a:tblGrid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Results</a:t>
                      </a:r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</a:tr>
              <a:tr h="1251857">
                <a:tc>
                  <a:txBody>
                    <a:bodyPr/>
                    <a:lstStyle/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endParaRPr lang="en-US" sz="32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 Box 1"/>
          <p:cNvSpPr txBox="1"/>
          <p:nvPr/>
        </p:nvSpPr>
        <p:spPr>
          <a:xfrm>
            <a:off x="13868400" y="22174199"/>
            <a:ext cx="6515100" cy="4572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9" name="Text Box 1"/>
          <p:cNvSpPr txBox="1"/>
          <p:nvPr/>
        </p:nvSpPr>
        <p:spPr>
          <a:xfrm>
            <a:off x="18478500" y="22555200"/>
            <a:ext cx="3810000" cy="30480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2" name="Text Box 1"/>
          <p:cNvSpPr txBox="1"/>
          <p:nvPr/>
        </p:nvSpPr>
        <p:spPr>
          <a:xfrm>
            <a:off x="31775400" y="24307800"/>
            <a:ext cx="10515600" cy="6096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3" name="Text Box 1"/>
          <p:cNvSpPr txBox="1"/>
          <p:nvPr/>
        </p:nvSpPr>
        <p:spPr>
          <a:xfrm>
            <a:off x="24994041" y="23926799"/>
            <a:ext cx="5486400" cy="23622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esty-logo-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0" y="533400"/>
            <a:ext cx="7613934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7098" y="5667327"/>
            <a:ext cx="11208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Improve upon a popular error mitigation technique in the literature</a:t>
            </a:r>
            <a:endParaRPr 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25323" y="8294396"/>
            <a:ext cx="11100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Quantum computers have the potential to solve classically intractable chemistry problems of great industrial importance.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9884" y="10551876"/>
            <a:ext cx="11208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Recently, a hybrid quantum-classical algorithm – </a:t>
            </a:r>
            <a:r>
              <a:rPr lang="en-US" sz="3200" dirty="0" err="1" smtClean="0"/>
              <a:t>Variational</a:t>
            </a:r>
            <a:r>
              <a:rPr lang="en-US" sz="3200" dirty="0" smtClean="0"/>
              <a:t> Quantum </a:t>
            </a:r>
            <a:r>
              <a:rPr lang="en-US" sz="3200" dirty="0" err="1" smtClean="0"/>
              <a:t>Eigensolver</a:t>
            </a:r>
            <a:r>
              <a:rPr lang="en-US" sz="3200" dirty="0" smtClean="0"/>
              <a:t> (VQE) </a:t>
            </a:r>
            <a:r>
              <a:rPr lang="en-US" sz="3200" dirty="0"/>
              <a:t>– </a:t>
            </a:r>
            <a:r>
              <a:rPr lang="en-US" sz="3200" dirty="0" smtClean="0"/>
              <a:t>has been devised which optimizes electrons in molecular orbitals to minimize the energy of molecular systems.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However quantum computers are plagued with errors due to hardware deficiencies like  imperfect qubits and quantum gates.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Due to such errors, energies computed by the VQE algorithm are rarely within chemical accuracy.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Constrained by the number of qubits, error mitigation techniques are being explored to reduce the effects of errors. </a:t>
            </a:r>
          </a:p>
          <a:p>
            <a:endParaRPr lang="en-US" sz="4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29293" y="26049688"/>
            <a:ext cx="110963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Polynomial Extrapolation</a:t>
            </a:r>
            <a:r>
              <a:rPr lang="en-US" sz="4400" b="1" dirty="0" smtClean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Given energies at various noise scaling factors, we can fit polynomial function using nonlinear least squares.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Evaluating these functions at 0 noise, we can extrapolate noise free energy.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21161" y="13238830"/>
            <a:ext cx="11170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Zero Noise extrapolated energies by lower degree polynomials are more precise than that by Richardson Technique.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31013400" y="18860829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We </a:t>
            </a:r>
            <a:r>
              <a:rPr lang="en-US" sz="4400" dirty="0"/>
              <a:t>were successful in improving upon the Richardson technique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However, our ‘zero noise’ energy is still not within chemical accuracy of 0.001 </a:t>
            </a:r>
            <a:r>
              <a:rPr lang="en-US" sz="4400" dirty="0" err="1"/>
              <a:t>Hartree</a:t>
            </a:r>
            <a:r>
              <a:rPr lang="en-US" sz="4400" dirty="0"/>
              <a:t>.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001941" y="23462194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Comparing these techniques for larger molecules like Lithium Hydride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Exploring other error mitigation methods to improve accuracy of results.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793685" y="4541385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2813925968"/>
              </p:ext>
            </p:extLst>
          </p:nvPr>
        </p:nvGraphicFramePr>
        <p:xfrm>
          <a:off x="16148147" y="18455424"/>
          <a:ext cx="9647356" cy="7228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17809213" y="7624170"/>
            <a:ext cx="5881839" cy="2177888"/>
            <a:chOff x="7391400" y="9144000"/>
            <a:chExt cx="26289000" cy="8153400"/>
          </a:xfrm>
        </p:grpSpPr>
        <p:sp>
          <p:nvSpPr>
            <p:cNvPr id="82" name="Rectangle 81"/>
            <p:cNvSpPr/>
            <p:nvPr/>
          </p:nvSpPr>
          <p:spPr>
            <a:xfrm>
              <a:off x="7391400" y="9144000"/>
              <a:ext cx="26289000" cy="815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15300" y="9525000"/>
              <a:ext cx="24841200" cy="6629400"/>
              <a:chOff x="10744200" y="9677400"/>
              <a:chExt cx="24841200" cy="66294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0744200" y="10972800"/>
                <a:ext cx="6781800" cy="3592154"/>
                <a:chOff x="10744200" y="10972800"/>
                <a:chExt cx="15697200" cy="3592154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12573000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111" name="Flowchart: Connector 110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lowchart: Connector 111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22654260" y="10972800"/>
                <a:ext cx="12931140" cy="3592154"/>
                <a:chOff x="10744200" y="10972800"/>
                <a:chExt cx="15697200" cy="3592154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24163020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104" name="Flowchart: Connector 103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lowchart: Connector 104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28727399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99" name="Flowchart: Connector 98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lowchart: Connector 99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31994474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94" name="Flowchart: Connector 93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lowchart: Connector 94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19499224" y="12639166"/>
                <a:ext cx="1178245" cy="535143"/>
                <a:chOff x="10744200" y="10972800"/>
                <a:chExt cx="15697200" cy="3592154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Rectangle 90"/>
              <p:cNvSpPr/>
              <p:nvPr/>
            </p:nvSpPr>
            <p:spPr>
              <a:xfrm>
                <a:off x="28255558" y="9677400"/>
                <a:ext cx="7025041" cy="6629400"/>
              </a:xfrm>
              <a:prstGeom prst="rect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Text Box 122"/>
          <p:cNvSpPr txBox="1">
            <a:spLocks noChangeArrowheads="1"/>
          </p:cNvSpPr>
          <p:nvPr/>
        </p:nvSpPr>
        <p:spPr bwMode="auto">
          <a:xfrm>
            <a:off x="5334000" y="327271"/>
            <a:ext cx="298704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Error Mitigating Quantum Computations of Molecular Ground States</a:t>
            </a:r>
            <a:endParaRPr lang="en-US" sz="8000" b="1" i="1" baseline="30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Text Box 123"/>
          <p:cNvSpPr txBox="1">
            <a:spLocks noChangeArrowheads="1"/>
          </p:cNvSpPr>
          <p:nvPr/>
        </p:nvSpPr>
        <p:spPr bwMode="auto">
          <a:xfrm>
            <a:off x="3100965" y="1810818"/>
            <a:ext cx="32918400" cy="215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b="1" dirty="0" smtClean="0">
                <a:solidFill>
                  <a:srgbClr val="FFFFFF"/>
                </a:solidFill>
                <a:latin typeface="+mn-lt"/>
              </a:rPr>
              <a:t>Eesh Gupta</a:t>
            </a:r>
            <a:r>
              <a:rPr lang="en-US" sz="5400" dirty="0" smtClean="0">
                <a:solidFill>
                  <a:srgbClr val="FFFFFF"/>
                </a:solidFill>
                <a:latin typeface="+mn-lt"/>
              </a:rPr>
              <a:t>, Stephen </a:t>
            </a:r>
            <a:r>
              <a:rPr lang="en-US" sz="5400" dirty="0" err="1" smtClean="0">
                <a:solidFill>
                  <a:srgbClr val="FFFFFF"/>
                </a:solidFill>
                <a:latin typeface="+mn-lt"/>
              </a:rPr>
              <a:t>Schnetzer</a:t>
            </a:r>
            <a:r>
              <a:rPr lang="en-US" sz="5400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5400" dirty="0" err="1" smtClean="0">
                <a:solidFill>
                  <a:srgbClr val="FFFFFF"/>
                </a:solidFill>
                <a:latin typeface="+mn-lt"/>
              </a:rPr>
              <a:t>Rikab</a:t>
            </a:r>
            <a:r>
              <a:rPr lang="en-US" sz="54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5400" dirty="0" err="1" smtClean="0">
                <a:solidFill>
                  <a:srgbClr val="FFFFFF"/>
                </a:solidFill>
                <a:latin typeface="+mn-lt"/>
              </a:rPr>
              <a:t>Gambhir</a:t>
            </a:r>
            <a:endParaRPr lang="en-US" sz="5400" dirty="0" smtClean="0">
              <a:solidFill>
                <a:srgbClr val="FFFFFF"/>
              </a:solidFill>
              <a:latin typeface="+mn-lt"/>
            </a:endParaRPr>
          </a:p>
          <a:p>
            <a:pPr algn="ctr" eaLnBrk="1" hangingPunct="1"/>
            <a:r>
              <a:rPr lang="en-US" sz="5400" dirty="0" smtClean="0">
                <a:solidFill>
                  <a:srgbClr val="FFFFFF"/>
                </a:solidFill>
                <a:latin typeface="+mn-lt"/>
              </a:rPr>
              <a:t>Department of Physics and Astronomy, Rutgers University, Piscataway, NJ</a:t>
            </a:r>
            <a:endParaRPr lang="en-US" sz="5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26760" y="27183897"/>
            <a:ext cx="104926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would like to thank my faculty mentor Stephen </a:t>
            </a:r>
            <a:r>
              <a:rPr lang="en-US" sz="3200" dirty="0" err="1" smtClean="0"/>
              <a:t>Schnetzer</a:t>
            </a:r>
            <a:r>
              <a:rPr lang="en-US" sz="3200" dirty="0" smtClean="0"/>
              <a:t> for guiding me through this adventure, </a:t>
            </a:r>
            <a:r>
              <a:rPr lang="en-US" sz="3200" dirty="0" err="1" smtClean="0"/>
              <a:t>Rikab</a:t>
            </a:r>
            <a:r>
              <a:rPr lang="en-US" sz="3200" dirty="0" smtClean="0"/>
              <a:t> </a:t>
            </a:r>
            <a:r>
              <a:rPr lang="en-US" sz="3200" dirty="0" err="1" smtClean="0"/>
              <a:t>Gambhir</a:t>
            </a:r>
            <a:r>
              <a:rPr lang="en-US" sz="3200" dirty="0" smtClean="0"/>
              <a:t> and Mark </a:t>
            </a:r>
            <a:r>
              <a:rPr lang="en-US" sz="3200" dirty="0" err="1" smtClean="0"/>
              <a:t>Hillery</a:t>
            </a:r>
            <a:r>
              <a:rPr lang="en-US" sz="3200" dirty="0" smtClean="0"/>
              <a:t> for insightful discussions and my family for their </a:t>
            </a:r>
            <a:r>
              <a:rPr lang="en-US" sz="3200" dirty="0" err="1" smtClean="0"/>
              <a:t>neverending</a:t>
            </a:r>
            <a:r>
              <a:rPr lang="en-US" sz="3200" dirty="0" smtClean="0"/>
              <a:t> support.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1793686" y="7171280"/>
            <a:ext cx="11100075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50556" y="9552591"/>
            <a:ext cx="11208300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8377" y="18972656"/>
            <a:ext cx="10566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of a qubit. Qubits are very small and delicate systems, where even the smallest of interactions with photons can result in leakage of information</a:t>
            </a:r>
          </a:p>
          <a:p>
            <a:endParaRPr lang="en-US" dirty="0"/>
          </a:p>
        </p:txBody>
      </p:sp>
      <p:pic>
        <p:nvPicPr>
          <p:cNvPr id="1028" name="Picture 4" descr="Quantum Computing 101: A Beginner's Guide to the Mind-Bending New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61" y="16426434"/>
            <a:ext cx="5844346" cy="21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497655" y="20188766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Error Mitigation Techniques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884" y="21402844"/>
                <a:ext cx="11262417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Richardson </a:t>
                </a:r>
                <a:r>
                  <a:rPr lang="en-US" sz="3600" b="1" dirty="0" smtClean="0"/>
                  <a:t>Extrapolation</a:t>
                </a:r>
                <a:endParaRPr lang="en-US" sz="4000" b="1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Noisy expectation value of any observable can be expressed as </a:t>
                </a:r>
              </a:p>
              <a:p>
                <a:pPr marL="54892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sz="3200" dirty="0"/>
              </a:p>
              <a:p>
                <a:pPr marL="548920"/>
                <a:r>
                  <a:rPr lang="en-US" sz="3200" dirty="0"/>
                  <a:t>where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noise rate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noise free expectation value.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By cancelling out terms from hat expansion, we can better our approximation.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To perform such cancellations, one needs to calculate expectation value at multiple noise scaling factors.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884" y="21402844"/>
                <a:ext cx="11262417" cy="4647426"/>
              </a:xfrm>
              <a:prstGeom prst="rect">
                <a:avLst/>
              </a:prstGeom>
              <a:blipFill rotWithShape="0">
                <a:blip r:embed="rId5"/>
                <a:stretch>
                  <a:fillRect l="-1623" t="-2100" r="-379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15454304" y="4566508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Noise Amplification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1971" y="5853266"/>
            <a:ext cx="11096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dominant source of errors on IBM quantum computers are 2 qubit gates.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Then noise can be amplified by adding redundant CNOT gates.</a:t>
            </a:r>
            <a:endParaRPr lang="en-US" sz="3600" dirty="0"/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5934468" y="9987688"/>
            <a:ext cx="105666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CNOT Amplification: On an ideal quantum computer, these circuits are logically equivalent. However, on a noisy quantum computer, the addition of redundant CNOT gates triples the noise rate in the latter circuit.</a:t>
            </a:r>
            <a:endParaRPr lang="en-US" sz="2400" dirty="0"/>
          </a:p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5537181" y="11495789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8819" y="12674606"/>
            <a:ext cx="112060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Prepared Hydrogen molecule with interatomic separation of 0.74 angstroms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Chose 5 noise scaling factors – 1,3,5,7,9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For each amplification </a:t>
            </a:r>
            <a:r>
              <a:rPr lang="en-US" sz="3200" dirty="0" smtClean="0"/>
              <a:t>factor, ran </a:t>
            </a:r>
            <a:r>
              <a:rPr lang="en-US" sz="3200" dirty="0"/>
              <a:t>VQE on </a:t>
            </a:r>
            <a:r>
              <a:rPr lang="en-US" sz="3200" dirty="0" smtClean="0"/>
              <a:t>IBM’s London Quantum </a:t>
            </a:r>
            <a:r>
              <a:rPr lang="en-US" sz="3200" dirty="0"/>
              <a:t>Computer multiple times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Extrapolated </a:t>
            </a:r>
            <a:r>
              <a:rPr lang="en-US" sz="3200" dirty="0"/>
              <a:t>using both Richardson and polynomial fitting techniques.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Compared </a:t>
            </a:r>
            <a:r>
              <a:rPr lang="en-US" sz="3200" dirty="0"/>
              <a:t>the ‘zero error’ solutions.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5454304" y="16892471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721161" y="25892432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Acknowledgements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721161" y="22069653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918872" y="17615695"/>
            <a:ext cx="11100077" cy="92333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255164508"/>
              </p:ext>
            </p:extLst>
          </p:nvPr>
        </p:nvGraphicFramePr>
        <p:xfrm>
          <a:off x="30548810" y="4704225"/>
          <a:ext cx="11170632" cy="814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5714639" y="26062976"/>
            <a:ext cx="11170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 noise worsens, the VQE-computed ground state energy of the hydrogen molecule diverges more from the exact energy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441" y="14881095"/>
            <a:ext cx="7595125" cy="50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1" y="4566507"/>
            <a:ext cx="11887200" cy="828673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Abstract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8577" y="10633783"/>
            <a:ext cx="11995424" cy="830997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Background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784" y="21610337"/>
            <a:ext cx="12035217" cy="830997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Error Mitigation Techniques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63600" y="4564183"/>
            <a:ext cx="16840200" cy="830997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Results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26799" y="23926800"/>
            <a:ext cx="11689582" cy="830997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References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921246" y="6629400"/>
            <a:ext cx="15489708" cy="11976832"/>
            <a:chOff x="14325600" y="5760566"/>
            <a:chExt cx="15549464" cy="121900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5600" y="5832320"/>
              <a:ext cx="6934199" cy="480146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1400" y="5760566"/>
              <a:ext cx="6884500" cy="484367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3800" y="11914567"/>
              <a:ext cx="7078014" cy="48247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5600" y="11863597"/>
              <a:ext cx="6970900" cy="483992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630400" y="10633783"/>
              <a:ext cx="678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Fig 4a </a:t>
              </a:r>
              <a:r>
                <a:rPr lang="en-US" sz="2400" dirty="0" smtClean="0"/>
                <a:t>: As noise gets worse, the energies get worse as well. Exact energy here is -1.13 </a:t>
              </a:r>
              <a:r>
                <a:rPr lang="en-US" sz="2400" dirty="0" err="1" smtClean="0"/>
                <a:t>Hartree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83800" y="10604236"/>
              <a:ext cx="678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Fig 4b </a:t>
              </a:r>
              <a:r>
                <a:rPr lang="en-US" sz="2400" dirty="0" smtClean="0"/>
                <a:t>: Using Least Squares to fit polynomial functions through the noise energies.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630400" y="16665283"/>
              <a:ext cx="6781800" cy="1285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Fig 4c </a:t>
              </a:r>
              <a:r>
                <a:rPr lang="en-US" sz="2400" dirty="0" smtClean="0"/>
                <a:t>: Uncertainty of zero noise energy extrapolated by Richardson is worse than that by lower degree polynomials.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93264" y="16665283"/>
              <a:ext cx="678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Fig 4d </a:t>
              </a:r>
              <a:r>
                <a:rPr lang="en-US" sz="2400" dirty="0" smtClean="0"/>
                <a:t>: Zero energy extrapolated by Richardson is worse than that of lower degree polynomials. </a:t>
              </a:r>
              <a:endParaRPr lang="en-US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401800" y="5791200"/>
            <a:ext cx="14605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 4</a:t>
            </a:r>
            <a:r>
              <a:rPr lang="en-US" sz="2400" dirty="0" smtClean="0"/>
              <a:t>: Using noise model simulation of IBM’s quantum computer at London, we compare Richardson technique with polynomial fitting technique in improving the VQE-computed ground state energy of the Hydrogen molecule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1026799" y="4564183"/>
            <a:ext cx="11887200" cy="828673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Methods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26799" y="14588555"/>
            <a:ext cx="11887200" cy="828673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Conclusion &amp; Future Work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2432" y="11701733"/>
            <a:ext cx="83012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sz="2800" dirty="0"/>
              <a:t>Quantum Computers use </a:t>
            </a:r>
            <a:r>
              <a:rPr lang="en-US" sz="2800" dirty="0" smtClean="0"/>
              <a:t>quantum mechanical properties such as superposition </a:t>
            </a:r>
            <a:r>
              <a:rPr lang="en-US" sz="2800" dirty="0"/>
              <a:t>and entanglement to perform computations</a:t>
            </a:r>
            <a:r>
              <a:rPr lang="en-US" sz="2800" dirty="0" smtClean="0"/>
              <a:t>.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sz="2800" dirty="0"/>
              <a:t>Recently, a hybrid quantum-classical algorithm – </a:t>
            </a:r>
            <a:r>
              <a:rPr lang="en-US" sz="2800" dirty="0" err="1"/>
              <a:t>Variational</a:t>
            </a:r>
            <a:r>
              <a:rPr lang="en-US" sz="2800" dirty="0"/>
              <a:t> Quantum </a:t>
            </a:r>
            <a:r>
              <a:rPr lang="en-US" sz="2800" dirty="0" err="1"/>
              <a:t>Eigensolver</a:t>
            </a:r>
            <a:r>
              <a:rPr lang="en-US" sz="2800" dirty="0"/>
              <a:t> (VQE) – has been devised which optimizes electrons in molecular orbitals to minimize the energy of molecular systems</a:t>
            </a:r>
            <a:r>
              <a:rPr lang="en-US" sz="2800" dirty="0" smtClean="0"/>
              <a:t>.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sz="2800" dirty="0"/>
              <a:t>However quantum computers are plagued with errors due to hardware deficiencies like  imperfect qubits and quantum gates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128126" y="22716823"/>
                <a:ext cx="11825875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Richardson Extrapolation</a:t>
                </a:r>
                <a:endParaRPr lang="en-US" sz="2800" b="1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Noisy expectation value of any observable can be expressed as </a:t>
                </a:r>
              </a:p>
              <a:p>
                <a:pPr marL="54892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sz="2800" dirty="0"/>
              </a:p>
              <a:p>
                <a:pPr marL="548920"/>
                <a:r>
                  <a:rPr lang="en-US" sz="2800" dirty="0"/>
                  <a:t>where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the noise rate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is the noise free expectation value.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By cancelling out terms from hat expansion, we can better our approximation.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To perform such cancellations, one needs to calculate expectation value at multiple noise scaling factors. </a:t>
                </a: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26" y="22716823"/>
                <a:ext cx="11825875" cy="3600986"/>
              </a:xfrm>
              <a:prstGeom prst="rect">
                <a:avLst/>
              </a:prstGeom>
              <a:blipFill rotWithShape="0">
                <a:blip r:embed="rId6"/>
                <a:stretch>
                  <a:fillRect l="-1031" t="-1695" b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918784" y="26580372"/>
            <a:ext cx="1295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Polynomial Extrapolation</a:t>
            </a:r>
            <a:r>
              <a:rPr lang="en-US" sz="4800" b="1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Given energies at various noise scaling factors, we can fit polynomial function using nonlinear least squares.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Evaluating these functions at 0 noise, we can extrapolate noise free energy.</a:t>
            </a:r>
          </a:p>
        </p:txBody>
      </p:sp>
      <p:pic>
        <p:nvPicPr>
          <p:cNvPr id="31" name="Picture 30" descr="aresty-logo-whit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0" y="533400"/>
            <a:ext cx="7613934" cy="2971800"/>
          </a:xfrm>
          <a:prstGeom prst="rect">
            <a:avLst/>
          </a:prstGeom>
        </p:spPr>
      </p:pic>
      <p:sp>
        <p:nvSpPr>
          <p:cNvPr id="32" name="Text Box 122"/>
          <p:cNvSpPr txBox="1">
            <a:spLocks noChangeArrowheads="1"/>
          </p:cNvSpPr>
          <p:nvPr/>
        </p:nvSpPr>
        <p:spPr bwMode="auto">
          <a:xfrm>
            <a:off x="4521578" y="329603"/>
            <a:ext cx="298704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Error Mitigating Quantum Computations of Molecular Ground States</a:t>
            </a:r>
            <a:endParaRPr lang="en-US" sz="8000" b="1" i="1" baseline="30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 Box 123"/>
          <p:cNvSpPr txBox="1">
            <a:spLocks noChangeArrowheads="1"/>
          </p:cNvSpPr>
          <p:nvPr/>
        </p:nvSpPr>
        <p:spPr bwMode="auto">
          <a:xfrm>
            <a:off x="2997578" y="1981630"/>
            <a:ext cx="32918400" cy="215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dirty="0" smtClean="0">
                <a:solidFill>
                  <a:srgbClr val="FFFFFF"/>
                </a:solidFill>
                <a:latin typeface="+mn-lt"/>
              </a:rPr>
              <a:t>Eesh Gupta</a:t>
            </a:r>
            <a:r>
              <a:rPr lang="en-US" sz="4800" dirty="0" smtClean="0">
                <a:solidFill>
                  <a:srgbClr val="FFFFFF"/>
                </a:solidFill>
                <a:latin typeface="+mn-lt"/>
              </a:rPr>
              <a:t>, Stephen </a:t>
            </a:r>
            <a:r>
              <a:rPr lang="en-US" sz="4800" dirty="0" err="1" smtClean="0">
                <a:solidFill>
                  <a:srgbClr val="FFFFFF"/>
                </a:solidFill>
                <a:latin typeface="+mn-lt"/>
              </a:rPr>
              <a:t>Schnetzer</a:t>
            </a:r>
            <a:r>
              <a:rPr lang="en-US" sz="4800" dirty="0" smtClean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4800" dirty="0" err="1" smtClean="0">
                <a:solidFill>
                  <a:srgbClr val="FFFFFF"/>
                </a:solidFill>
                <a:latin typeface="+mn-lt"/>
              </a:rPr>
              <a:t>Rikab</a:t>
            </a:r>
            <a:r>
              <a:rPr lang="en-US" sz="4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+mn-lt"/>
              </a:rPr>
              <a:t>Gambhir</a:t>
            </a:r>
            <a:endParaRPr lang="en-US" sz="4800" dirty="0" smtClean="0">
              <a:solidFill>
                <a:srgbClr val="FFFFFF"/>
              </a:solidFill>
              <a:latin typeface="+mn-lt"/>
            </a:endParaRPr>
          </a:p>
          <a:p>
            <a:pPr algn="ctr" eaLnBrk="1" hangingPunct="1"/>
            <a:r>
              <a:rPr lang="en-US" sz="4800" dirty="0" smtClean="0">
                <a:solidFill>
                  <a:srgbClr val="FFFFFF"/>
                </a:solidFill>
                <a:latin typeface="+mn-lt"/>
              </a:rPr>
              <a:t>Department of Physics and Astronomy, Rutgers University, Piscataway, NJ</a:t>
            </a:r>
            <a:endParaRPr lang="en-US" sz="4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26799" y="20157032"/>
            <a:ext cx="11887200" cy="830997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Acknowledgements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712599" y="15710491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</a:t>
            </a:r>
            <a:r>
              <a:rPr lang="en-US" sz="3600" dirty="0"/>
              <a:t>were successful in improving upon the Richardson technique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However, our ‘zero noise’ energy is still not within chemical accuracy of 0.001 </a:t>
            </a:r>
            <a:r>
              <a:rPr lang="en-US" sz="3600" dirty="0" err="1"/>
              <a:t>Hartree</a:t>
            </a:r>
            <a:r>
              <a:rPr lang="en-US" sz="4400" dirty="0"/>
              <a:t>.</a:t>
            </a:r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625248" y="21301918"/>
            <a:ext cx="104926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would like to thank my faculty mentor Stephen </a:t>
            </a:r>
            <a:r>
              <a:rPr lang="en-US" sz="3200" dirty="0" err="1" smtClean="0"/>
              <a:t>Schnetzer</a:t>
            </a:r>
            <a:r>
              <a:rPr lang="en-US" sz="3200" dirty="0" smtClean="0"/>
              <a:t> for guiding me through this adventure, </a:t>
            </a:r>
            <a:r>
              <a:rPr lang="en-US" sz="3200" dirty="0" err="1" smtClean="0"/>
              <a:t>Rikab</a:t>
            </a:r>
            <a:r>
              <a:rPr lang="en-US" sz="3200" dirty="0" smtClean="0"/>
              <a:t> </a:t>
            </a:r>
            <a:r>
              <a:rPr lang="en-US" sz="3200" dirty="0" err="1" smtClean="0"/>
              <a:t>Gambhir</a:t>
            </a:r>
            <a:r>
              <a:rPr lang="en-US" sz="3200" dirty="0" smtClean="0"/>
              <a:t> and Mark </a:t>
            </a:r>
            <a:r>
              <a:rPr lang="en-US" sz="3200" dirty="0" err="1" smtClean="0"/>
              <a:t>Hillery</a:t>
            </a:r>
            <a:r>
              <a:rPr lang="en-US" sz="3200" dirty="0" smtClean="0"/>
              <a:t> for insightful discussions and my family for their </a:t>
            </a:r>
            <a:r>
              <a:rPr lang="en-US" sz="3200" dirty="0" err="1" smtClean="0"/>
              <a:t>neverending</a:t>
            </a:r>
            <a:r>
              <a:rPr lang="en-US" sz="3200" dirty="0" smtClean="0"/>
              <a:t> support.</a:t>
            </a:r>
            <a:endParaRPr lang="en-US" sz="3200" dirty="0"/>
          </a:p>
        </p:txBody>
      </p:sp>
      <p:pic>
        <p:nvPicPr>
          <p:cNvPr id="38" name="Picture 2" descr="Quantum Machine Learning: A look at myths, realities, and future ..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29" y="24733573"/>
            <a:ext cx="2305541" cy="11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omputational power of Quantum Computers: an intuitive guide ...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-2131" r="-329" b="2131"/>
          <a:stretch/>
        </p:blipFill>
        <p:spPr bwMode="auto">
          <a:xfrm>
            <a:off x="9004518" y="11594798"/>
            <a:ext cx="3839889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427328" y="14666323"/>
            <a:ext cx="33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 1</a:t>
            </a:r>
            <a:r>
              <a:rPr lang="en-US" sz="2400" dirty="0" smtClean="0"/>
              <a:t>: Comparing the space of states of classical bits with that of qubits.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48648" y="16533825"/>
            <a:ext cx="11466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Constrained by the number of qubits, error mitigation techniques are being explored to reduce the effects of errors. 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03" y="17416068"/>
            <a:ext cx="5934143" cy="410899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395784" y="17763421"/>
            <a:ext cx="5219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 2</a:t>
            </a:r>
            <a:r>
              <a:rPr lang="en-US" sz="2400" dirty="0" smtClean="0"/>
              <a:t>: </a:t>
            </a:r>
            <a:r>
              <a:rPr lang="en-US" sz="2400" dirty="0"/>
              <a:t>Due to such errors, energies computed by the VQE algorithm are rarely within chemical accuracy.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45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0" indent="-1143000">
              <a:buFontTx/>
              <a:buChar char="-"/>
            </a:pPr>
            <a:r>
              <a:rPr lang="en-US" dirty="0" smtClean="0"/>
              <a:t>Quantum bits and gates are very sensitive to noise from environment, resulting in erroneous results.</a:t>
            </a:r>
          </a:p>
          <a:p>
            <a:pPr marL="1143000" indent="-1143000">
              <a:buFontTx/>
              <a:buChar char="-"/>
            </a:pPr>
            <a:r>
              <a:rPr lang="en-US" dirty="0" smtClean="0"/>
              <a:t>Richardson Extrapolation: </a:t>
            </a:r>
          </a:p>
          <a:p>
            <a:pPr marL="3337560" lvl="1" indent="-1143000">
              <a:buFontTx/>
              <a:buChar char="-"/>
            </a:pPr>
            <a:r>
              <a:rPr lang="en-US" dirty="0" smtClean="0"/>
              <a:t>Noisy expectation value of any observable can be expressed as </a:t>
            </a:r>
          </a:p>
          <a:p>
            <a:pPr marL="2194560" lvl="1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𝜆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</m:oMath>
              </m:oMathPara>
            </a14:m>
            <a:endParaRPr lang="en-US" dirty="0" smtClean="0"/>
          </a:p>
          <a:p>
            <a:pPr marL="2194560" lvl="1" indent="0">
              <a:buNone/>
            </a:pPr>
            <a:r>
              <a:rPr lang="en-US" dirty="0" smtClean="0"/>
              <a:t>   where  </a:t>
            </a:r>
            <a14:m xmlns:a14="http://schemas.microsoft.com/office/drawing/2010/main">
              <m:oMath xmlns:m="http://schemas.openxmlformats.org/officeDocument/2006/math">
                <m:r>
                  <a:rPr lang="en-US" b="0" i="1" smtClean="0">
                    <a:latin typeface="Cambria Math" panose="02040503050406030204" pitchFamily="18" charset="0"/>
                  </a:rPr>
                  <m:t>𝜆</m:t>
                </m:r>
                <m:r>
                  <a:rPr lang="en-US" b="0" i="1" smtClean="0">
                    <a:latin typeface="Cambria Math" panose="02040503050406030204" pitchFamily="18" charset="0"/>
                  </a:rPr>
                  <m:t> </m:t>
                </m:r>
              </m:oMath>
            </a14:m>
            <a:r>
              <a:rPr lang="en-US" dirty="0" smtClean="0"/>
              <a:t>is the noise rate 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 lang="en-US" b="0" i="1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e>
                  <m: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rPr lang="en-US" dirty="0" smtClean="0"/>
              <a:t> is the </a:t>
            </a:r>
            <a:r>
              <a:rPr lang="en-US" dirty="0" err="1" smtClean="0"/>
              <a:t>noisefree</a:t>
            </a:r>
            <a:r>
              <a:rPr lang="en-US" dirty="0" smtClean="0"/>
              <a:t> expectation value. </a:t>
            </a:r>
          </a:p>
          <a:p>
            <a:pPr lvl="1">
              <a:buFontTx/>
              <a:buChar char="-"/>
            </a:pPr>
            <a:r>
              <a:rPr lang="en-US" dirty="0" smtClean="0"/>
              <a:t>By cancelling out terms from hat expansion, we can better our approximation</a:t>
            </a:r>
          </a:p>
          <a:p>
            <a:r>
              <a:rPr lang="en-US" sz="4400" b="1" dirty="0"/>
              <a:t>Noise Amplification</a:t>
            </a:r>
            <a:r>
              <a:rPr lang="en-US" sz="3600" dirty="0"/>
              <a:t>:</a:t>
            </a:r>
          </a:p>
          <a:p>
            <a:pPr marL="571500" indent="-571500"/>
            <a:r>
              <a:rPr lang="en-US" sz="3600" dirty="0"/>
              <a:t>The dominant source of errors on IBM quantum computers are 2 qubit gates.</a:t>
            </a:r>
          </a:p>
          <a:p>
            <a:pPr marL="571500" indent="-571500"/>
            <a:r>
              <a:rPr lang="en-US" sz="3600" dirty="0"/>
              <a:t>Then noise can be amplified by adding redundant CNOT gates.</a:t>
            </a:r>
            <a:endParaRPr lang="en-US" sz="4000" dirty="0"/>
          </a:p>
          <a:p>
            <a:pPr lvl="1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21945600"/>
            <a:ext cx="37856160" cy="7703822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/>
              <a:t>Model of a qubit. Qubits are very small and delicate systems, where even the smallest of interactions with photons can result in leakage of information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239000" y="8115309"/>
            <a:ext cx="26441400" cy="9182091"/>
            <a:chOff x="7391400" y="9144000"/>
            <a:chExt cx="26289000" cy="8153400"/>
          </a:xfrm>
        </p:grpSpPr>
        <p:sp>
          <p:nvSpPr>
            <p:cNvPr id="60" name="Rectangle 59"/>
            <p:cNvSpPr/>
            <p:nvPr/>
          </p:nvSpPr>
          <p:spPr>
            <a:xfrm>
              <a:off x="7391400" y="9144000"/>
              <a:ext cx="26289000" cy="815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115300" y="9525000"/>
              <a:ext cx="24841200" cy="6629400"/>
              <a:chOff x="10744200" y="9677400"/>
              <a:chExt cx="24841200" cy="66294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0744200" y="10972800"/>
                <a:ext cx="6781800" cy="3592154"/>
                <a:chOff x="10744200" y="10972800"/>
                <a:chExt cx="15697200" cy="3592154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2573000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4" name="Flowchart: Connector 3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lowchart: Connector 5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22654260" y="10972800"/>
                <a:ext cx="12931140" cy="3592154"/>
                <a:chOff x="10744200" y="10972800"/>
                <a:chExt cx="15697200" cy="359215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24163020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29" name="Flowchart: Connector 28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lowchart: Connector 29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28727399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38" name="Flowchart: Connector 37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lowchart: Connector 38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31994474" y="10439400"/>
                <a:ext cx="2918460" cy="5516200"/>
                <a:chOff x="5093970" y="10314336"/>
                <a:chExt cx="2918460" cy="5516200"/>
              </a:xfrm>
            </p:grpSpPr>
            <p:sp>
              <p:nvSpPr>
                <p:cNvPr id="44" name="Flowchart: Connector 43"/>
                <p:cNvSpPr/>
                <p:nvPr/>
              </p:nvSpPr>
              <p:spPr>
                <a:xfrm>
                  <a:off x="5093970" y="13049245"/>
                  <a:ext cx="2918460" cy="2781291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lowchart: Connector 44"/>
                <p:cNvSpPr/>
                <p:nvPr/>
              </p:nvSpPr>
              <p:spPr>
                <a:xfrm>
                  <a:off x="6035040" y="10314336"/>
                  <a:ext cx="1112520" cy="935190"/>
                </a:xfrm>
                <a:prstGeom prst="flowChartConnector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553200" y="10515600"/>
                  <a:ext cx="0" cy="3924290"/>
                </a:xfrm>
                <a:prstGeom prst="line">
                  <a:avLst/>
                </a:prstGeom>
                <a:ln w="168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553200" y="13587411"/>
                  <a:ext cx="0" cy="1704958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791200" y="14439890"/>
                  <a:ext cx="1600200" cy="0"/>
                </a:xfrm>
                <a:prstGeom prst="line">
                  <a:avLst/>
                </a:prstGeom>
                <a:ln w="1270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19499224" y="12639166"/>
                <a:ext cx="1178245" cy="535143"/>
                <a:chOff x="10744200" y="10972800"/>
                <a:chExt cx="15697200" cy="3592154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0744200" y="10972800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0744200" y="14564954"/>
                  <a:ext cx="15697200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ectangle 57"/>
              <p:cNvSpPr/>
              <p:nvPr/>
            </p:nvSpPr>
            <p:spPr>
              <a:xfrm>
                <a:off x="28255558" y="9677400"/>
                <a:ext cx="7025041" cy="6629400"/>
              </a:xfrm>
              <a:prstGeom prst="rect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5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0" y="14706600"/>
            <a:ext cx="219456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/>
              <a:t>Choose 5 noise scaling factors </a:t>
            </a:r>
          </a:p>
          <a:p>
            <a:r>
              <a:rPr lang="en-US" sz="4400" dirty="0"/>
              <a:t>For each amplification factor</a:t>
            </a:r>
          </a:p>
          <a:p>
            <a:pPr lvl="1"/>
            <a:r>
              <a:rPr lang="en-US" sz="4400" dirty="0"/>
              <a:t>Run VQE on Quantum Computer multiple times </a:t>
            </a:r>
          </a:p>
          <a:p>
            <a:r>
              <a:rPr lang="en-US" sz="4400" dirty="0"/>
              <a:t>Extrapolate using both Richardson and polynomial fitting techniques. </a:t>
            </a:r>
          </a:p>
          <a:p>
            <a:r>
              <a:rPr lang="en-US" sz="4400" dirty="0"/>
              <a:t>Compare the ‘zero error’ solutions.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943664"/>
              </p:ext>
            </p:extLst>
          </p:nvPr>
        </p:nvGraphicFramePr>
        <p:xfrm>
          <a:off x="3017838" y="8763000"/>
          <a:ext cx="37855525" cy="20886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960559"/>
              </p:ext>
            </p:extLst>
          </p:nvPr>
        </p:nvGraphicFramePr>
        <p:xfrm>
          <a:off x="14416444" y="20206505"/>
          <a:ext cx="16060839" cy="9668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253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5 noise scaling factors </a:t>
            </a:r>
          </a:p>
          <a:p>
            <a:r>
              <a:rPr lang="en-US" dirty="0" smtClean="0"/>
              <a:t>For each amplification factor</a:t>
            </a:r>
          </a:p>
          <a:p>
            <a:pPr lvl="1"/>
            <a:r>
              <a:rPr lang="en-US" dirty="0" smtClean="0"/>
              <a:t>Run VQE on Quantum Computer multiple times </a:t>
            </a:r>
          </a:p>
          <a:p>
            <a:r>
              <a:rPr lang="en-US" dirty="0" smtClean="0"/>
              <a:t>Extrapolate using both Richardson and polynomial fitting techniques. </a:t>
            </a:r>
          </a:p>
          <a:p>
            <a:r>
              <a:rPr lang="en-US" dirty="0" smtClean="0"/>
              <a:t>Compare the ‘zero error’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successful in improving upon the Richardson technique </a:t>
            </a:r>
          </a:p>
          <a:p>
            <a:r>
              <a:rPr lang="en-US" dirty="0" smtClean="0"/>
              <a:t>However, our ‘zero noise’ energy is still not within chemical accuracy of 0.001 </a:t>
            </a:r>
            <a:r>
              <a:rPr lang="en-US" dirty="0" err="1" smtClean="0"/>
              <a:t>Hartree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6126</TotalTime>
  <Words>1076</Words>
  <Application>Microsoft Office PowerPoint</Application>
  <PresentationFormat>Custom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ＭＳ 明朝</vt:lpstr>
      <vt:lpstr>Times New Roman</vt:lpstr>
      <vt:lpstr>Office Theme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Methodology</vt:lpstr>
      <vt:lpstr>Conclusion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Eesh Gupta</cp:lastModifiedBy>
  <cp:revision>231</cp:revision>
  <cp:lastPrinted>2013-02-12T02:21:55Z</cp:lastPrinted>
  <dcterms:created xsi:type="dcterms:W3CDTF">2013-02-10T21:14:48Z</dcterms:created>
  <dcterms:modified xsi:type="dcterms:W3CDTF">2020-07-24T12:35:32Z</dcterms:modified>
</cp:coreProperties>
</file>