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5" r:id="rId4"/>
    <p:sldId id="263" r:id="rId5"/>
    <p:sldId id="316" r:id="rId6"/>
    <p:sldId id="259" r:id="rId7"/>
    <p:sldId id="260" r:id="rId8"/>
    <p:sldId id="261" r:id="rId9"/>
    <p:sldId id="266" r:id="rId10"/>
    <p:sldId id="262" r:id="rId11"/>
    <p:sldId id="269" r:id="rId12"/>
    <p:sldId id="273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7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04" r:id="rId30"/>
    <p:sldId id="293" r:id="rId31"/>
    <p:sldId id="294" r:id="rId32"/>
    <p:sldId id="270" r:id="rId33"/>
    <p:sldId id="305" r:id="rId34"/>
    <p:sldId id="271" r:id="rId35"/>
    <p:sldId id="267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9F9F"/>
    <a:srgbClr val="C9F1FF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3EA1B6-2E4C-4886-AEBA-6940A8DAB834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1E03B9A-CFFB-454F-ABD5-4C0E881C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7CCE-DE16-4963-AB75-35420C9C63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E581-F6E2-40BA-A419-D91EE85B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3" Type="http://schemas.openxmlformats.org/officeDocument/2006/relationships/image" Target="../media/image2.jpe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1.png"/><Relationship Id="rId15" Type="http://schemas.openxmlformats.org/officeDocument/2006/relationships/image" Target="../media/image1030.png"/><Relationship Id="rId10" Type="http://schemas.openxmlformats.org/officeDocument/2006/relationships/image" Target="../media/image361.png"/><Relationship Id="rId9" Type="http://schemas.openxmlformats.org/officeDocument/2006/relationships/image" Target="../media/image351.png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0.png"/><Relationship Id="rId5" Type="http://schemas.openxmlformats.org/officeDocument/2006/relationships/image" Target="../media/image182.png"/><Relationship Id="rId10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5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microsoft.com/office/2007/relationships/hdphoto" Target="../media/hdphoto3.wdp"/><Relationship Id="rId9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39.png"/><Relationship Id="rId5" Type="http://schemas.openxmlformats.org/officeDocument/2006/relationships/image" Target="../media/image47.png"/><Relationship Id="rId10" Type="http://schemas.openxmlformats.org/officeDocument/2006/relationships/image" Target="../media/image38.png"/><Relationship Id="rId4" Type="http://schemas.microsoft.com/office/2007/relationships/hdphoto" Target="../media/hdphoto3.wdp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on Multimode ECD</a:t>
            </a:r>
            <a:br>
              <a:rPr lang="en-US" dirty="0" smtClean="0"/>
            </a:br>
            <a:r>
              <a:rPr lang="en-US" dirty="0" smtClean="0"/>
              <a:t>(Theory)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4,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56380" y="4673765"/>
            <a:ext cx="4355395" cy="18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56381" y="2535172"/>
            <a:ext cx="4355395" cy="1881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ECD with f-state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6317" y="1623848"/>
            <a:ext cx="59593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Objective: Realize ECD gates with </a:t>
            </a:r>
            <a:r>
              <a:rPr lang="en-US" sz="2400" b="1" dirty="0" err="1" smtClean="0"/>
              <a:t>qutrit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ancilla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1923" y="3870435"/>
                <a:ext cx="336348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3" y="3870435"/>
                <a:ext cx="3363485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44406" y="2728119"/>
                <a:ext cx="4181401" cy="1495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06" y="2728119"/>
                <a:ext cx="4181401" cy="1495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44405" y="4866712"/>
                <a:ext cx="4179349" cy="1495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05" y="4866712"/>
                <a:ext cx="4179349" cy="1495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345542" y="6261793"/>
            <a:ext cx="1119526" cy="292238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20203" y="5710749"/>
            <a:ext cx="358404" cy="265586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06664" y="4614758"/>
            <a:ext cx="358404" cy="265586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79130" y="5204384"/>
            <a:ext cx="1074586" cy="519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4002" y="4112070"/>
            <a:ext cx="1290092" cy="544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0624" y="2503814"/>
            <a:ext cx="2346754" cy="46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3580" y="2481198"/>
            <a:ext cx="2966225" cy="50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32993" y="1506896"/>
                <a:ext cx="7504385" cy="4917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Question: What pulse sequence would realize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US" sz="2400" dirty="0" smtClean="0"/>
                  <a:t>?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93" y="1506896"/>
                <a:ext cx="7504385" cy="491738"/>
              </a:xfrm>
              <a:prstGeom prst="rect">
                <a:avLst/>
              </a:prstGeom>
              <a:blipFill rotWithShape="0">
                <a:blip r:embed="rId3"/>
                <a:stretch>
                  <a:fillRect l="-1300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2826" y="2481198"/>
                <a:ext cx="7495963" cy="417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Note that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26" y="2481198"/>
                <a:ext cx="7495963" cy="417487"/>
              </a:xfrm>
              <a:prstGeom prst="rect">
                <a:avLst/>
              </a:prstGeom>
              <a:blipFill rotWithShape="0">
                <a:blip r:embed="rId4"/>
                <a:stretch>
                  <a:fillRect l="-2439" t="-17391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817327" y="3088888"/>
            <a:ext cx="2542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Dispersive Interaction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5996" y="3088888"/>
            <a:ext cx="221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Cavity Drive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8584" y="4528116"/>
            <a:ext cx="4168817" cy="1359945"/>
            <a:chOff x="1672799" y="2367221"/>
            <a:chExt cx="4168817" cy="1359945"/>
          </a:xfrm>
          <a:noFill/>
        </p:grpSpPr>
        <p:sp>
          <p:nvSpPr>
            <p:cNvPr id="19" name="Rounded Rectangle 18"/>
            <p:cNvSpPr/>
            <p:nvPr/>
          </p:nvSpPr>
          <p:spPr>
            <a:xfrm>
              <a:off x="1699405" y="2367221"/>
              <a:ext cx="4142211" cy="13599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17" b="100000" l="3432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2799" y="2506992"/>
              <a:ext cx="4142211" cy="1177273"/>
            </a:xfrm>
            <a:prstGeom prst="rect">
              <a:avLst/>
            </a:prstGeom>
            <a:grpFill/>
          </p:spPr>
        </p:pic>
        <p:sp>
          <p:nvSpPr>
            <p:cNvPr id="21" name="Freeform 20"/>
            <p:cNvSpPr/>
            <p:nvPr/>
          </p:nvSpPr>
          <p:spPr>
            <a:xfrm>
              <a:off x="3576918" y="249596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98560" y="52043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77853" y="4777509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53" y="4777509"/>
                <a:ext cx="6610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4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578008" y="5234221"/>
            <a:ext cx="40233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29217" y="4578552"/>
                <a:ext cx="569002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𝒈𝒆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217" y="4578552"/>
                <a:ext cx="569002" cy="404278"/>
              </a:xfrm>
              <a:prstGeom prst="rect">
                <a:avLst/>
              </a:prstGeom>
              <a:blipFill rotWithShape="0">
                <a:blip r:embed="rId8"/>
                <a:stretch>
                  <a:fillRect l="-7527" r="-5376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5330283" y="5020701"/>
            <a:ext cx="227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3365" y="5130856"/>
            <a:ext cx="235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Realizes the Unitary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63643" y="4102412"/>
                <a:ext cx="2878737" cy="2829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𝑔𝑒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𝑔𝑒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×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3" y="4102412"/>
                <a:ext cx="2878737" cy="28291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28625" y="5136324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19660" y="514259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4209732" y="2448097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043249" y="4936279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36922" y="5300819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4393333" y="2390996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193475" y="4936279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3475" y="5408261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6871875" y="4476662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6863311" y="574052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5359674" y="2348095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10951787" y="4195482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51787" y="4667464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86539" y="4130350"/>
            <a:ext cx="845957" cy="892523"/>
            <a:chOff x="7286539" y="4130350"/>
            <a:chExt cx="845957" cy="892523"/>
          </a:xfrm>
        </p:grpSpPr>
        <p:sp>
          <p:nvSpPr>
            <p:cNvPr id="4" name="Arc 3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2136094" flipH="1">
            <a:off x="7286538" y="5675666"/>
            <a:ext cx="845957" cy="892523"/>
            <a:chOff x="7286539" y="4130350"/>
            <a:chExt cx="845957" cy="892523"/>
          </a:xfrm>
        </p:grpSpPr>
        <p:sp>
          <p:nvSpPr>
            <p:cNvPr id="29" name="Arc 28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6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5636226" y="4381391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5626347" y="577539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5611762" y="2428590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6193475" y="4936279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193475" y="5408261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6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5636227" y="4450525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5626347" y="577539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5855652" y="2452108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4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4522092" y="4450523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4465989" y="574048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6323075" y="2460348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5126407" y="5593365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157686" y="4984406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81506" y="4052391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58063" y="6306072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252120" y="2444713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 rot="19691750" flipH="1" flipV="1">
            <a:off x="4346717" y="5819626"/>
            <a:ext cx="845957" cy="892523"/>
            <a:chOff x="7286539" y="4130350"/>
            <a:chExt cx="845957" cy="892523"/>
          </a:xfrm>
        </p:grpSpPr>
        <p:sp>
          <p:nvSpPr>
            <p:cNvPr id="27" name="Arc 26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2136094" flipV="1">
            <a:off x="4321456" y="3877367"/>
            <a:ext cx="845957" cy="892523"/>
            <a:chOff x="7286539" y="4130350"/>
            <a:chExt cx="845957" cy="892523"/>
          </a:xfrm>
        </p:grpSpPr>
        <p:sp>
          <p:nvSpPr>
            <p:cNvPr id="30" name="Arc 29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9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25353" y="3957329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47765" y="6315320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644515" y="2444713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5126407" y="5593365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7686" y="4984406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747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smtClean="0"/>
              <a:t>Aim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6518" y="1747698"/>
            <a:ext cx="5205693" cy="4507192"/>
            <a:chOff x="5988424" y="1027906"/>
            <a:chExt cx="5873563" cy="53049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8424" y="1027906"/>
              <a:ext cx="5873563" cy="530491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497001" y="3818965"/>
              <a:ext cx="3121258" cy="2245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714564" y="4564942"/>
            <a:ext cx="466164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Enact </a:t>
            </a:r>
            <a:r>
              <a:rPr lang="en-US" sz="2400" b="1" dirty="0" smtClean="0"/>
              <a:t>high-speed</a:t>
            </a:r>
            <a:r>
              <a:rPr lang="en-US" sz="2400" dirty="0" smtClean="0"/>
              <a:t> multimode gate operations while </a:t>
            </a:r>
            <a:r>
              <a:rPr lang="en-US" sz="2400" b="1" dirty="0" smtClean="0"/>
              <a:t>reducing propagation of </a:t>
            </a:r>
            <a:r>
              <a:rPr lang="en-US" sz="2400" b="1" dirty="0" err="1" smtClean="0"/>
              <a:t>ancilla</a:t>
            </a:r>
            <a:r>
              <a:rPr lang="en-US" sz="2400" b="1" dirty="0" smtClean="0"/>
              <a:t> errors </a:t>
            </a:r>
            <a:r>
              <a:rPr lang="en-US" sz="2400" dirty="0" smtClean="0"/>
              <a:t>into the cavity.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82461" y="1437619"/>
            <a:ext cx="5709539" cy="2430322"/>
            <a:chOff x="3396870" y="2150313"/>
            <a:chExt cx="5709539" cy="2430322"/>
          </a:xfrm>
        </p:grpSpPr>
        <p:sp>
          <p:nvSpPr>
            <p:cNvPr id="12" name="Rounded Rectangle 11"/>
            <p:cNvSpPr/>
            <p:nvPr/>
          </p:nvSpPr>
          <p:spPr>
            <a:xfrm rot="16200000">
              <a:off x="5448861" y="1385996"/>
              <a:ext cx="1225592" cy="5163681"/>
            </a:xfrm>
            <a:prstGeom prst="roundRect">
              <a:avLst/>
            </a:prstGeom>
            <a:solidFill>
              <a:srgbClr val="FFEFE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3583" y="4229565"/>
              <a:ext cx="32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Spectator Modes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96870" y="4242081"/>
              <a:ext cx="1483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Target </a:t>
              </a:r>
              <a:r>
                <a:rPr lang="en-US" sz="1600" dirty="0" smtClean="0">
                  <a:solidFill>
                    <a:schemeClr val="accent6"/>
                  </a:solidFill>
                </a:rPr>
                <a:t>Mode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358328" y="2150313"/>
              <a:ext cx="1181775" cy="965068"/>
              <a:chOff x="6852000" y="1807076"/>
              <a:chExt cx="805116" cy="736101"/>
            </a:xfrm>
          </p:grpSpPr>
          <p:pic>
            <p:nvPicPr>
              <p:cNvPr id="56" name="Picture 2" descr="Simple cosine of x function graph wave with one Vector Imag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77" t="15513" r="69323" b="66795"/>
              <a:stretch/>
            </p:blipFill>
            <p:spPr bwMode="auto">
              <a:xfrm>
                <a:off x="6942346" y="1807076"/>
                <a:ext cx="714770" cy="736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7" name="Straight Connector 56"/>
              <p:cNvCxnSpPr>
                <a:cxnSpLocks/>
              </p:cNvCxnSpPr>
              <p:nvPr/>
            </p:nvCxnSpPr>
            <p:spPr>
              <a:xfrm>
                <a:off x="7178320" y="2364277"/>
                <a:ext cx="231139" cy="0"/>
              </a:xfrm>
              <a:prstGeom prst="line">
                <a:avLst/>
              </a:prstGeom>
              <a:ln w="12700">
                <a:solidFill>
                  <a:srgbClr val="4EA6C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957249" y="2260263"/>
                    <a:ext cx="104753" cy="1643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4EA6C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4EA6C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49" y="2260263"/>
                    <a:ext cx="104753" cy="16432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2000" r="-24000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929045" y="2047775"/>
                    <a:ext cx="91168" cy="1643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4EA6C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4EA6C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045" y="2047775"/>
                    <a:ext cx="91168" cy="1643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727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/>
              <p:cNvCxnSpPr>
                <a:cxnSpLocks/>
              </p:cNvCxnSpPr>
              <p:nvPr/>
            </p:nvCxnSpPr>
            <p:spPr>
              <a:xfrm>
                <a:off x="7111009" y="2126021"/>
                <a:ext cx="365760" cy="0"/>
              </a:xfrm>
              <a:prstGeom prst="line">
                <a:avLst/>
              </a:prstGeom>
              <a:ln w="12700">
                <a:solidFill>
                  <a:srgbClr val="4EA6C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cxnSpLocks/>
              </p:cNvCxnSpPr>
              <p:nvPr/>
            </p:nvCxnSpPr>
            <p:spPr>
              <a:xfrm flipV="1">
                <a:off x="7031578" y="1978544"/>
                <a:ext cx="512064" cy="0"/>
              </a:xfrm>
              <a:prstGeom prst="line">
                <a:avLst/>
              </a:prstGeom>
              <a:ln w="12700">
                <a:solidFill>
                  <a:srgbClr val="4EA6C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852000" y="1921324"/>
                    <a:ext cx="98594" cy="1643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4EA6C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4EA6C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0" y="1921324"/>
                    <a:ext cx="98594" cy="16432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41667" r="-37500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3649520" y="3514032"/>
              <a:ext cx="856499" cy="795955"/>
              <a:chOff x="5898801" y="1006904"/>
              <a:chExt cx="2402391" cy="1997553"/>
            </a:xfrm>
            <a:noFill/>
          </p:grpSpPr>
          <p:pic>
            <p:nvPicPr>
              <p:cNvPr id="49" name="Picture 2" descr="Parabola Clip Art at Clker.com - vector clip art online, royalty free &amp;  public domain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8801" y="1027906"/>
                <a:ext cx="2402391" cy="1976551"/>
              </a:xfrm>
              <a:prstGeom prst="rect">
                <a:avLst/>
              </a:prstGeom>
              <a:grpFill/>
              <a:ln>
                <a:noFill/>
              </a:ln>
            </p:spPr>
          </p:pic>
          <p:cxnSp>
            <p:nvCxnSpPr>
              <p:cNvPr id="50" name="Straight Connector 49"/>
              <p:cNvCxnSpPr/>
              <p:nvPr/>
            </p:nvCxnSpPr>
            <p:spPr>
              <a:xfrm>
                <a:off x="6471138" y="2481943"/>
                <a:ext cx="1225899" cy="0"/>
              </a:xfrm>
              <a:prstGeom prst="line">
                <a:avLst/>
              </a:prstGeom>
              <a:grpFill/>
              <a:ln w="9525">
                <a:solidFill>
                  <a:srgbClr val="92D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51749" y="1991249"/>
                <a:ext cx="1696497" cy="0"/>
              </a:xfrm>
              <a:prstGeom prst="line">
                <a:avLst/>
              </a:prstGeom>
              <a:grpFill/>
              <a:ln w="9525">
                <a:solidFill>
                  <a:srgbClr val="92D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030685" y="1530699"/>
                <a:ext cx="2103120" cy="0"/>
              </a:xfrm>
              <a:prstGeom prst="line">
                <a:avLst/>
              </a:prstGeom>
              <a:grpFill/>
              <a:ln w="9525">
                <a:solidFill>
                  <a:srgbClr val="92D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7033846" y="1370710"/>
                <a:ext cx="70339" cy="66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029657" y="1187328"/>
                <a:ext cx="70339" cy="66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029656" y="1006904"/>
                <a:ext cx="70339" cy="66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927829" y="3511206"/>
              <a:ext cx="859536" cy="795528"/>
              <a:chOff x="9902450" y="3404108"/>
              <a:chExt cx="578118" cy="504810"/>
            </a:xfrm>
          </p:grpSpPr>
          <p:pic>
            <p:nvPicPr>
              <p:cNvPr id="42" name="Picture 2" descr="Parabola Clip Art at Clker.com - vector clip art online, royalty free &amp;  public domain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2450" y="3425850"/>
                <a:ext cx="578118" cy="483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3" name="Straight Connector 42"/>
              <p:cNvCxnSpPr/>
              <p:nvPr/>
            </p:nvCxnSpPr>
            <p:spPr>
              <a:xfrm>
                <a:off x="10040179" y="3784839"/>
                <a:ext cx="295004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987384" y="3657743"/>
                <a:ext cx="408250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934187" y="3532123"/>
                <a:ext cx="5061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0175590" y="3493022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0174582" y="3448204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174582" y="3404108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72051" y="3511206"/>
              <a:ext cx="859536" cy="795528"/>
              <a:chOff x="9902450" y="3404108"/>
              <a:chExt cx="578118" cy="504810"/>
            </a:xfrm>
          </p:grpSpPr>
          <p:pic>
            <p:nvPicPr>
              <p:cNvPr id="35" name="Picture 2" descr="Parabola Clip Art at Clker.com - vector clip art online, royalty free &amp;  public domain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2450" y="3425850"/>
                <a:ext cx="578118" cy="483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Straight Connector 35"/>
              <p:cNvCxnSpPr/>
              <p:nvPr/>
            </p:nvCxnSpPr>
            <p:spPr>
              <a:xfrm>
                <a:off x="10040179" y="3784839"/>
                <a:ext cx="295004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9987384" y="3657743"/>
                <a:ext cx="408250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934187" y="3532123"/>
                <a:ext cx="5061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10175590" y="3493022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174582" y="3448204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174582" y="3404108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416273" y="3536704"/>
              <a:ext cx="859536" cy="795528"/>
              <a:chOff x="9902450" y="3404108"/>
              <a:chExt cx="578118" cy="504810"/>
            </a:xfrm>
          </p:grpSpPr>
          <p:pic>
            <p:nvPicPr>
              <p:cNvPr id="28" name="Picture 2" descr="Parabola Clip Art at Clker.com - vector clip art online, royalty free &amp;  public domain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2450" y="3425850"/>
                <a:ext cx="578118" cy="483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/>
              <p:cNvCxnSpPr/>
              <p:nvPr/>
            </p:nvCxnSpPr>
            <p:spPr>
              <a:xfrm>
                <a:off x="10040179" y="3784839"/>
                <a:ext cx="295004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987384" y="3657743"/>
                <a:ext cx="408250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934187" y="3532123"/>
                <a:ext cx="506101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10175590" y="3493022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174582" y="3448204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174582" y="3404108"/>
                <a:ext cx="16927" cy="161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711751" y="2473167"/>
              <a:ext cx="954782" cy="1500386"/>
              <a:chOff x="8552923" y="4019718"/>
              <a:chExt cx="954782" cy="1500386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52923" y="4019718"/>
                <a:ext cx="607544" cy="208166"/>
                <a:chOff x="8232037" y="2160584"/>
                <a:chExt cx="413906" cy="158776"/>
              </a:xfrm>
            </p:grpSpPr>
            <p:cxnSp>
              <p:nvCxnSpPr>
                <p:cNvPr id="26" name="Straight Connector 25"/>
                <p:cNvCxnSpPr>
                  <a:cxnSpLocks/>
                </p:cNvCxnSpPr>
                <p:nvPr/>
              </p:nvCxnSpPr>
              <p:spPr>
                <a:xfrm flipV="1">
                  <a:off x="8232037" y="2160584"/>
                  <a:ext cx="41390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cxnSpLocks/>
                </p:cNvCxnSpPr>
                <p:nvPr/>
              </p:nvCxnSpPr>
              <p:spPr>
                <a:xfrm flipV="1">
                  <a:off x="8283551" y="2319360"/>
                  <a:ext cx="32004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>
                <a:off x="9060409" y="4426072"/>
                <a:ext cx="340390" cy="4647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9381275" y="5390849"/>
                <a:ext cx="126430" cy="1292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317909" y="4317956"/>
                    <a:ext cx="1897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7909" y="4317956"/>
                    <a:ext cx="189796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8125" r="-25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/>
            <p:cNvSpPr txBox="1"/>
            <p:nvPr/>
          </p:nvSpPr>
          <p:spPr>
            <a:xfrm>
              <a:off x="5820509" y="2403322"/>
              <a:ext cx="32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1">
                      <a:lumMod val="75000"/>
                    </a:schemeClr>
                  </a:solidFill>
                </a:rPr>
                <a:t>Ancilla</a:t>
              </a:r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accent1">
                      <a:lumMod val="75000"/>
                    </a:schemeClr>
                  </a:solidFill>
                </a:rPr>
                <a:t>Transmon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6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59764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Now adding in f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28625" y="5136324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19660" y="514259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4209732" y="2448097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043249" y="4936279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36922" y="5300819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4393333" y="2390996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193475" y="4936279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3475" y="5408261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36921" y="5136323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807" t="-4444" r="-228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6871875" y="4476662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6863311" y="574052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5359674" y="2348095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10951787" y="4195482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51787" y="4667464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86539" y="4130350"/>
            <a:ext cx="845957" cy="892523"/>
            <a:chOff x="7286539" y="4130350"/>
            <a:chExt cx="845957" cy="892523"/>
          </a:xfrm>
        </p:grpSpPr>
        <p:sp>
          <p:nvSpPr>
            <p:cNvPr id="4" name="Arc 3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2136094" flipH="1">
            <a:off x="7286538" y="5675666"/>
            <a:ext cx="845957" cy="892523"/>
            <a:chOff x="7286539" y="4130350"/>
            <a:chExt cx="845957" cy="892523"/>
          </a:xfrm>
        </p:grpSpPr>
        <p:sp>
          <p:nvSpPr>
            <p:cNvPr id="29" name="Arc 28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 rot="2106726">
            <a:off x="6667665" y="605057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807" t="-4444" r="-228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5636226" y="4381391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5626347" y="577539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5611762" y="2428590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6193475" y="4936279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193475" y="5408261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2106726">
            <a:off x="5558627" y="6102510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807" t="-4444" r="-228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8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5636227" y="4450525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5626347" y="577539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5855652" y="2452108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 rot="2106726">
            <a:off x="5558627" y="6102510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82" y="5050579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807" t="-4444" r="-228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163023">
            <a:off x="4522092" y="4450523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840392">
            <a:off x="4465989" y="574048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6323075" y="2460348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5126407" y="5593365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157686" y="4984406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2106726">
            <a:off x="4730653" y="624170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799281" y="5073580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81" y="5073580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807" t="-2174" r="-228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81506" y="4052391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58063" y="6306072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252120" y="2444713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 rot="19691750" flipH="1" flipV="1">
            <a:off x="4346717" y="5819626"/>
            <a:ext cx="845957" cy="892523"/>
            <a:chOff x="7286539" y="4130350"/>
            <a:chExt cx="845957" cy="892523"/>
          </a:xfrm>
        </p:grpSpPr>
        <p:sp>
          <p:nvSpPr>
            <p:cNvPr id="27" name="Arc 26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2136094" flipV="1">
            <a:off x="4321456" y="3877367"/>
            <a:ext cx="845957" cy="892523"/>
            <a:chOff x="7286539" y="4130350"/>
            <a:chExt cx="845957" cy="892523"/>
          </a:xfrm>
        </p:grpSpPr>
        <p:sp>
          <p:nvSpPr>
            <p:cNvPr id="30" name="Arc 29"/>
            <p:cNvSpPr/>
            <p:nvPr/>
          </p:nvSpPr>
          <p:spPr>
            <a:xfrm rot="1879093">
              <a:off x="7286539" y="4159051"/>
              <a:ext cx="845957" cy="863822"/>
            </a:xfrm>
            <a:prstGeom prst="arc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4500000">
              <a:off x="7928782" y="4151390"/>
              <a:ext cx="211679" cy="16959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 rot="4792047">
            <a:off x="4245711" y="5197672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779422" y="5058690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422" y="5058690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807" t="-2222" r="-228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73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92412" y="1636999"/>
            <a:ext cx="4407176" cy="1359945"/>
            <a:chOff x="448584" y="4528116"/>
            <a:chExt cx="4407176" cy="1359945"/>
          </a:xfrm>
        </p:grpSpPr>
        <p:grpSp>
          <p:nvGrpSpPr>
            <p:cNvPr id="18" name="Group 17"/>
            <p:cNvGrpSpPr/>
            <p:nvPr/>
          </p:nvGrpSpPr>
          <p:grpSpPr>
            <a:xfrm>
              <a:off x="448584" y="4528116"/>
              <a:ext cx="4168817" cy="1359945"/>
              <a:chOff x="1672799" y="2367221"/>
              <a:chExt cx="4168817" cy="1359945"/>
            </a:xfrm>
            <a:noFill/>
          </p:grpSpPr>
          <p:sp>
            <p:nvSpPr>
              <p:cNvPr id="19" name="Rounded Rectangle 18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98560" y="52043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53" y="4777509"/>
                  <a:ext cx="66101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8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578008" y="5234221"/>
              <a:ext cx="402336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217" y="4578552"/>
                  <a:ext cx="569002" cy="4042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27" r="-537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25353" y="3957329"/>
            <a:ext cx="809781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47765" y="6315320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7644515" y="2444713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5126407" y="5593365"/>
            <a:ext cx="5690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57686" y="4984406"/>
            <a:ext cx="56900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rot="4792047">
            <a:off x="5658449" y="517487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779422" y="5058690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422" y="5058690"/>
                <a:ext cx="3433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807" t="-2222" r="-228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345542" y="6261793"/>
            <a:ext cx="1119526" cy="292238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20203" y="5710749"/>
            <a:ext cx="358404" cy="265586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06664" y="4614758"/>
            <a:ext cx="358404" cy="265586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79130" y="5204384"/>
            <a:ext cx="1074586" cy="519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64002" y="4112070"/>
            <a:ext cx="1290092" cy="544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0624" y="2503814"/>
            <a:ext cx="2346754" cy="46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3580" y="2481198"/>
            <a:ext cx="2966225" cy="50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32993" y="1506896"/>
                <a:ext cx="7504385" cy="4917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Question: What pulse sequence would realize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US" sz="2400" dirty="0" smtClean="0"/>
                  <a:t>?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93" y="1506896"/>
                <a:ext cx="7504385" cy="491738"/>
              </a:xfrm>
              <a:prstGeom prst="rect">
                <a:avLst/>
              </a:prstGeom>
              <a:blipFill rotWithShape="0">
                <a:blip r:embed="rId3"/>
                <a:stretch>
                  <a:fillRect l="-1300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2826" y="2481198"/>
                <a:ext cx="7495963" cy="417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Note that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26" y="2481198"/>
                <a:ext cx="7495963" cy="417487"/>
              </a:xfrm>
              <a:prstGeom prst="rect">
                <a:avLst/>
              </a:prstGeom>
              <a:blipFill rotWithShape="0">
                <a:blip r:embed="rId4"/>
                <a:stretch>
                  <a:fillRect l="-2439" t="-17391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817327" y="3088888"/>
            <a:ext cx="2542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Dispersive Interaction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5996" y="3088888"/>
            <a:ext cx="221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Cavity Drive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8584" y="4528116"/>
            <a:ext cx="4168817" cy="1359945"/>
            <a:chOff x="1672799" y="2367221"/>
            <a:chExt cx="4168817" cy="1359945"/>
          </a:xfrm>
          <a:noFill/>
        </p:grpSpPr>
        <p:sp>
          <p:nvSpPr>
            <p:cNvPr id="19" name="Rounded Rectangle 18"/>
            <p:cNvSpPr/>
            <p:nvPr/>
          </p:nvSpPr>
          <p:spPr>
            <a:xfrm>
              <a:off x="1699405" y="2367221"/>
              <a:ext cx="4142211" cy="13599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17" b="100000" l="3432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2799" y="2506992"/>
              <a:ext cx="4142211" cy="1177273"/>
            </a:xfrm>
            <a:prstGeom prst="rect">
              <a:avLst/>
            </a:prstGeom>
            <a:grpFill/>
          </p:spPr>
        </p:pic>
        <p:sp>
          <p:nvSpPr>
            <p:cNvPr id="21" name="Freeform 20"/>
            <p:cNvSpPr/>
            <p:nvPr/>
          </p:nvSpPr>
          <p:spPr>
            <a:xfrm>
              <a:off x="3576918" y="249596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98560" y="52043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77853" y="4777509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53" y="4777509"/>
                <a:ext cx="6610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4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578008" y="5234221"/>
            <a:ext cx="40233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29217" y="4578552"/>
                <a:ext cx="569002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𝒈𝒆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217" y="4578552"/>
                <a:ext cx="569002" cy="404278"/>
              </a:xfrm>
              <a:prstGeom prst="rect">
                <a:avLst/>
              </a:prstGeom>
              <a:blipFill rotWithShape="0">
                <a:blip r:embed="rId8"/>
                <a:stretch>
                  <a:fillRect l="-7527" r="-5376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5330283" y="5020701"/>
            <a:ext cx="227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3365" y="5130856"/>
            <a:ext cx="235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Realizes the Unitary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63643" y="4102412"/>
                <a:ext cx="2878737" cy="2829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𝑔𝑒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𝑔𝑒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×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3" y="4102412"/>
                <a:ext cx="2878737" cy="28291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6738" y="4742001"/>
                <a:ext cx="1927963" cy="5924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6738" y="4742001"/>
                <a:ext cx="1927963" cy="592411"/>
              </a:xfrm>
              <a:blipFill rotWithShape="0">
                <a:blip r:embed="rId3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9255424" y="4689676"/>
                <a:ext cx="2669887" cy="5242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24" y="4689676"/>
                <a:ext cx="2669887" cy="524257"/>
              </a:xfrm>
              <a:prstGeom prst="round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06184" y="5290151"/>
                <a:ext cx="2392240" cy="107433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𝑐𝑟𝑖𝑡</m:t>
                              </m:r>
                            </m:sub>
                          </m:sSub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184" y="5290151"/>
                <a:ext cx="2392240" cy="1074337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8070006" y="4838254"/>
            <a:ext cx="864596" cy="25224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792842" y="4195623"/>
                <a:ext cx="546067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Weak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~ 30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kHz</a:t>
                </a:r>
                <a:r>
                  <a:rPr lang="en-US" sz="2400" dirty="0"/>
                  <a:t>  but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strong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MHz</a:t>
                </a:r>
              </a:p>
              <a:p>
                <a:pPr marL="342900" indent="-342900">
                  <a:buFontTx/>
                  <a:buChar char="-"/>
                </a:pPr>
                <a:endParaRPr lang="en-US" sz="2400" dirty="0">
                  <a:solidFill>
                    <a:schemeClr val="accent2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42" y="4195623"/>
                <a:ext cx="5460677" cy="1938992"/>
              </a:xfrm>
              <a:prstGeom prst="rect">
                <a:avLst/>
              </a:prstGeom>
              <a:blipFill rotWithShape="0">
                <a:blip r:embed="rId6"/>
                <a:stretch>
                  <a:fillRect l="-178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 rot="2670944">
            <a:off x="7142408" y="1741074"/>
            <a:ext cx="2743200" cy="2743200"/>
          </a:xfrm>
          <a:prstGeom prst="arc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439908" y="1982597"/>
            <a:ext cx="0" cy="2118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65213" y="3042016"/>
            <a:ext cx="2601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778595" y="2943881"/>
            <a:ext cx="227812" cy="22860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784611" y="2962961"/>
            <a:ext cx="228908" cy="2286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157042" y="3077346"/>
                <a:ext cx="546569" cy="235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042" y="3077346"/>
                <a:ext cx="546569" cy="235319"/>
              </a:xfrm>
              <a:prstGeom prst="rect">
                <a:avLst/>
              </a:prstGeom>
              <a:blipFill rotWithShape="0">
                <a:blip r:embed="rId7"/>
                <a:stretch>
                  <a:fillRect l="-14444" t="-2632" r="-28889" b="-6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158068" y="1737365"/>
                <a:ext cx="563012" cy="235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068" y="1737365"/>
                <a:ext cx="563012" cy="235319"/>
              </a:xfrm>
              <a:prstGeom prst="rect">
                <a:avLst/>
              </a:prstGeom>
              <a:blipFill rotWithShape="0">
                <a:blip r:embed="rId8"/>
                <a:stretch>
                  <a:fillRect l="-13978" t="-2564" r="-29032"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8298246" y="2903055"/>
            <a:ext cx="274320" cy="27432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79542" y="2693260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542" y="2693260"/>
                <a:ext cx="31893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8514008" y="2866737"/>
            <a:ext cx="46945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304160" y="2866737"/>
            <a:ext cx="46945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9879965" y="3733958"/>
                <a:ext cx="6210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965" y="3733958"/>
                <a:ext cx="62100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941" r="-196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943381" y="2019618"/>
                <a:ext cx="1920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381" y="2019618"/>
                <a:ext cx="19201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71875" r="-17812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42507" y="3107006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507" y="3107006"/>
                <a:ext cx="21403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838200" y="6168938"/>
            <a:ext cx="5736141" cy="57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2D2D8A"/>
                </a:solidFill>
              </a:rPr>
              <a:t>Eickbusch</a:t>
            </a:r>
            <a:r>
              <a:rPr lang="en-US" sz="1400" i="1" dirty="0">
                <a:solidFill>
                  <a:srgbClr val="2D2D8A"/>
                </a:solidFill>
              </a:rPr>
              <a:t>, A., </a:t>
            </a:r>
            <a:r>
              <a:rPr lang="en-US" sz="1400" i="1" dirty="0" err="1">
                <a:solidFill>
                  <a:srgbClr val="2D2D8A"/>
                </a:solidFill>
              </a:rPr>
              <a:t>Sivak</a:t>
            </a:r>
            <a:r>
              <a:rPr lang="en-US" sz="1400" i="1" dirty="0">
                <a:solidFill>
                  <a:srgbClr val="2D2D8A"/>
                </a:solidFill>
              </a:rPr>
              <a:t>, V., Ding, A.Z. et al.  Nat. Phys. 18, 1464–1469 (2022</a:t>
            </a:r>
            <a:r>
              <a:rPr lang="en-US" sz="1400" i="1" dirty="0" smtClean="0">
                <a:solidFill>
                  <a:srgbClr val="2D2D8A"/>
                </a:solidFill>
              </a:rPr>
              <a:t>)</a:t>
            </a:r>
            <a:endParaRPr lang="en-US" sz="1400" i="1" dirty="0" smtClean="0">
              <a:solidFill>
                <a:srgbClr val="2D2D8A"/>
              </a:solidFill>
              <a:latin typeface="+mj-lt"/>
            </a:endParaRPr>
          </a:p>
          <a:p>
            <a:r>
              <a:rPr lang="en-US" sz="1400" i="1" dirty="0" err="1" smtClean="0">
                <a:solidFill>
                  <a:srgbClr val="2D2D8A"/>
                </a:solidFill>
                <a:latin typeface="+mj-lt"/>
              </a:rPr>
              <a:t>Hacohen-Gourgy</a:t>
            </a:r>
            <a:r>
              <a:rPr lang="en-US" sz="1400" i="1" dirty="0">
                <a:solidFill>
                  <a:srgbClr val="2D2D8A"/>
                </a:solidFill>
                <a:latin typeface="+mj-lt"/>
              </a:rPr>
              <a:t>, S., Martin, L., </a:t>
            </a:r>
            <a:r>
              <a:rPr lang="en-US" sz="1400" i="1" dirty="0" err="1">
                <a:solidFill>
                  <a:srgbClr val="2D2D8A"/>
                </a:solidFill>
                <a:latin typeface="+mj-lt"/>
              </a:rPr>
              <a:t>Flurin</a:t>
            </a:r>
            <a:r>
              <a:rPr lang="en-US" sz="1400" i="1" dirty="0">
                <a:solidFill>
                  <a:srgbClr val="2D2D8A"/>
                </a:solidFill>
                <a:latin typeface="+mj-lt"/>
              </a:rPr>
              <a:t>, E. et al.  Nature 538, 491–494 (2016</a:t>
            </a:r>
            <a:r>
              <a:rPr lang="en-US" sz="1400" i="1" dirty="0" smtClean="0">
                <a:solidFill>
                  <a:srgbClr val="2D2D8A"/>
                </a:solidFill>
                <a:latin typeface="+mj-lt"/>
              </a:rPr>
              <a:t>).</a:t>
            </a:r>
            <a:endParaRPr lang="en-US" sz="1400" i="1" dirty="0">
              <a:solidFill>
                <a:srgbClr val="2D2D8A"/>
              </a:solidFill>
              <a:latin typeface="+mj-lt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747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 smtClean="0"/>
              <a:t>Displacement Enhanced Interactions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7270" y="2266572"/>
            <a:ext cx="466164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Large cavity </a:t>
            </a:r>
            <a:r>
              <a:rPr lang="en-US" sz="2400" b="1" dirty="0"/>
              <a:t>d</a:t>
            </a:r>
            <a:r>
              <a:rPr lang="en-US" sz="2400" b="1" dirty="0" smtClean="0"/>
              <a:t>isplacements </a:t>
            </a:r>
            <a:r>
              <a:rPr lang="en-US" sz="2400" dirty="0" smtClean="0"/>
              <a:t>as a </a:t>
            </a:r>
            <a:r>
              <a:rPr lang="en-US" sz="2400" i="1" dirty="0" smtClean="0"/>
              <a:t>switch</a:t>
            </a:r>
            <a:r>
              <a:rPr lang="en-US" sz="2400" dirty="0" smtClean="0"/>
              <a:t> to enhance cavity-</a:t>
            </a:r>
            <a:r>
              <a:rPr lang="en-US" sz="2400" dirty="0" err="1" smtClean="0"/>
              <a:t>ancilla</a:t>
            </a:r>
            <a:r>
              <a:rPr lang="en-US" sz="2400" dirty="0" smtClean="0"/>
              <a:t> interaction strength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33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1341 1.11111E-6 L 0.02396 1.11111E-6 L 0.04023 0.00301 L 0.04974 0.00092 L 0.05599 0.00092 L 0.075 -0.00093 L 0.08958 1.11111E-6 L 0.10573 0.00092 L 0.11523 -0.00093 L 0.12096 -0.00093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2106 L -0.00625 -0.04977 L -0.0112 -0.06782 L -0.01458 -0.08865 L -0.0207 -0.11157 L -0.02174 -0.11342 " pathEditMode="relative" ptsTypes="AAAAA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-0.00508 0.02385 L -0.00508 0.04167 L -0.00677 0.06158 L -0.00794 0.07848 L -0.01458 0.10047 L -0.02291 0.10949 " pathEditMode="relative" ptsTypes="AAAAAAA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6" grpId="0" animBg="1"/>
      <p:bldP spid="56" grpId="1" animBg="1"/>
      <p:bldP spid="57" grpId="0" animBg="1"/>
      <p:bldP spid="57" grpId="1" animBg="1"/>
      <p:bldP spid="60" grpId="0" animBg="1"/>
      <p:bldP spid="60" grpId="1" animBg="1"/>
      <p:bldP spid="60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28625" y="5136324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19660" y="514259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1477030" y="2276586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20375727">
            <a:off x="5648481" y="4381505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0092608">
            <a:off x="5702483" y="5986922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10446910" y="2236908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9551018">
            <a:off x="5648480" y="5193883"/>
            <a:ext cx="809781" cy="2508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0601" y="4556235"/>
            <a:ext cx="199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Claim: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36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Generalized ECD to multimode system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Inclusion of </a:t>
                </a:r>
                <a:r>
                  <a:rPr lang="en-US" dirty="0" err="1" smtClean="0"/>
                  <a:t>ef</a:t>
                </a:r>
                <a:r>
                  <a:rPr lang="en-US" dirty="0" smtClean="0"/>
                  <a:t> qubit drive improved convergence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ECD with </a:t>
                </a:r>
                <a:r>
                  <a:rPr lang="en-US" dirty="0" err="1" smtClean="0"/>
                  <a:t>Qutrit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ancilla</a:t>
                </a:r>
                <a:r>
                  <a:rPr lang="en-US" dirty="0" smtClean="0"/>
                  <a:t>  (In progress)</a:t>
                </a:r>
              </a:p>
              <a:p>
                <a:pPr lvl="1"/>
                <a:r>
                  <a:rPr lang="en-US" dirty="0" smtClean="0"/>
                  <a:t>Coming up with a pulse sequence to realize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84626" y="5083676"/>
            <a:ext cx="9469174" cy="1426212"/>
            <a:chOff x="835938" y="1607650"/>
            <a:chExt cx="10706756" cy="1952183"/>
          </a:xfrm>
        </p:grpSpPr>
        <p:grpSp>
          <p:nvGrpSpPr>
            <p:cNvPr id="8" name="Group 7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28" name="Rounded Rectangle 2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30" name="Freeform 2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24" name="Rounded Rectangle 23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6" name="Freeform 25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21" name="Rounded Rectangle 20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23" name="Freeform 22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173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8571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10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9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337827"/>
            <a:ext cx="5667375" cy="436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337827"/>
            <a:ext cx="5486400" cy="435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5" y="230188"/>
            <a:ext cx="4585448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53" y="271976"/>
            <a:ext cx="4424082" cy="14668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568388" y="2501153"/>
            <a:ext cx="0" cy="377862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56812" y="2398340"/>
            <a:ext cx="0" cy="377862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91295" y="5944141"/>
            <a:ext cx="1382036" cy="429954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6371" y="5914395"/>
            <a:ext cx="1382036" cy="468669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6160" y="5415980"/>
            <a:ext cx="2378524" cy="996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61513" y="5377265"/>
            <a:ext cx="2577105" cy="996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8241" y="5781633"/>
            <a:ext cx="1260923" cy="50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First Guess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88" y="2443958"/>
            <a:ext cx="10911840" cy="2424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549" y="1445216"/>
            <a:ext cx="1098225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Question: Does the following pulse sequence echo out the unwanted f-state terms?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Not completely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9803" y="5355610"/>
                <a:ext cx="11627741" cy="1018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𝑔𝑒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	 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03" y="5355610"/>
                <a:ext cx="11627741" cy="10184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1602620">
            <a:off x="4515822" y="4405560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819061">
            <a:off x="4408708" y="4669722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2320170" y="2236478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743066">
            <a:off x="4393777" y="5639162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1602620">
            <a:off x="5684760" y="4506206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819061">
            <a:off x="5628624" y="4781776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>
            <a:off x="2458872" y="1694446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743066">
            <a:off x="5655956" y="5520743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1602620">
            <a:off x="5684760" y="4506206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819061">
            <a:off x="5628624" y="4781776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>
            <a:off x="2651555" y="1743371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743066">
            <a:off x="5655956" y="5520743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1602620">
            <a:off x="6947348" y="4411705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819061">
            <a:off x="6919677" y="4666514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2943810" y="2240461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743066">
            <a:off x="6931819" y="563289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1" y="1948236"/>
            <a:ext cx="7597729" cy="45301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Echoed Conditional Displacements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76128" y="2397969"/>
                <a:ext cx="3545542" cy="26776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At T/2, </a:t>
                </a:r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/>
                  <a:t>e</a:t>
                </a:r>
                <a:r>
                  <a:rPr lang="en-US" sz="2400" dirty="0" smtClean="0"/>
                  <a:t>choes out unwanted terms from Hamiltonian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28" y="2397969"/>
                <a:ext cx="3545542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2577" t="-1818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2638563">
            <a:off x="5585233" y="5102137"/>
            <a:ext cx="809781" cy="2286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19660" y="429740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4019504" y="2177123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619659" y="5920469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2638563">
            <a:off x="5585233" y="510213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19660" y="429740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4711847" y="2226229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619659" y="5920469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3480646">
            <a:off x="6618202" y="600598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862054">
            <a:off x="6925260" y="4630853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5755608" y="2241348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385984">
            <a:off x="6925258" y="5719597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New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55063" y="1682750"/>
            <a:ext cx="9469174" cy="1426212"/>
            <a:chOff x="835938" y="1607650"/>
            <a:chExt cx="10706756" cy="1952183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8137973" y="16827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8" name="Rounded Rectangle 7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53801" y="1607650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2" name="Rounded Rectangle 11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V="1">
              <a:off x="835938" y="1647413"/>
              <a:ext cx="3209477" cy="1296968"/>
              <a:chOff x="1672799" y="2367221"/>
              <a:chExt cx="4168817" cy="1359945"/>
            </a:xfrm>
            <a:noFill/>
          </p:grpSpPr>
          <p:sp>
            <p:nvSpPr>
              <p:cNvPr id="16" name="Rounded Rectangle 15"/>
              <p:cNvSpPr/>
              <p:nvPr/>
            </p:nvSpPr>
            <p:spPr>
              <a:xfrm>
                <a:off x="1699405" y="2367221"/>
                <a:ext cx="4142211" cy="13599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17" b="100000" l="3432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2799" y="2506992"/>
                <a:ext cx="4142211" cy="1177273"/>
              </a:xfrm>
              <a:prstGeom prst="rect">
                <a:avLst/>
              </a:prstGeom>
              <a:grpFill/>
            </p:spPr>
          </p:pic>
          <p:sp>
            <p:nvSpPr>
              <p:cNvPr id="18" name="Freeform 17"/>
              <p:cNvSpPr/>
              <p:nvPr/>
            </p:nvSpPr>
            <p:spPr>
              <a:xfrm>
                <a:off x="3576918" y="2495960"/>
                <a:ext cx="396944" cy="588636"/>
              </a:xfrm>
              <a:custGeom>
                <a:avLst/>
                <a:gdLst>
                  <a:gd name="connsiteX0" fmla="*/ 0 w 3657600"/>
                  <a:gd name="connsiteY0" fmla="*/ 4452685 h 4452685"/>
                  <a:gd name="connsiteX1" fmla="*/ 954741 w 3657600"/>
                  <a:gd name="connsiteY1" fmla="*/ 3565179 h 4452685"/>
                  <a:gd name="connsiteX2" fmla="*/ 1694329 w 3657600"/>
                  <a:gd name="connsiteY2" fmla="*/ 391673 h 4452685"/>
                  <a:gd name="connsiteX3" fmla="*/ 2057400 w 3657600"/>
                  <a:gd name="connsiteY3" fmla="*/ 405120 h 4452685"/>
                  <a:gd name="connsiteX4" fmla="*/ 2649070 w 3657600"/>
                  <a:gd name="connsiteY4" fmla="*/ 3605520 h 4452685"/>
                  <a:gd name="connsiteX5" fmla="*/ 3657600 w 3657600"/>
                  <a:gd name="connsiteY5" fmla="*/ 4412344 h 44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0" h="4452685">
                    <a:moveTo>
                      <a:pt x="0" y="4452685"/>
                    </a:moveTo>
                    <a:cubicBezTo>
                      <a:pt x="336176" y="4347349"/>
                      <a:pt x="672353" y="4242014"/>
                      <a:pt x="954741" y="3565179"/>
                    </a:cubicBezTo>
                    <a:cubicBezTo>
                      <a:pt x="1237129" y="2888344"/>
                      <a:pt x="1510553" y="918349"/>
                      <a:pt x="1694329" y="391673"/>
                    </a:cubicBezTo>
                    <a:cubicBezTo>
                      <a:pt x="1878105" y="-135003"/>
                      <a:pt x="1898277" y="-130521"/>
                      <a:pt x="2057400" y="405120"/>
                    </a:cubicBezTo>
                    <a:cubicBezTo>
                      <a:pt x="2216524" y="940761"/>
                      <a:pt x="2382370" y="2937649"/>
                      <a:pt x="2649070" y="3605520"/>
                    </a:cubicBezTo>
                    <a:cubicBezTo>
                      <a:pt x="2915770" y="4273391"/>
                      <a:pt x="3402106" y="4300285"/>
                      <a:pt x="3657600" y="4412344"/>
                    </a:cubicBezTo>
                  </a:path>
                </a:pathLst>
              </a:custGeom>
              <a:grpFill/>
              <a:ln w="28575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085494" y="2142720"/>
              <a:ext cx="457200" cy="42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t</a:t>
              </a:r>
              <a:endParaRPr lang="en-US" sz="14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295" y="1831221"/>
                  <a:ext cx="561007" cy="3791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98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𝒈𝒆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24" y="2321281"/>
                  <a:ext cx="483868" cy="415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042" r="-7042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5796" y="2294416"/>
              <a:ext cx="106070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136374" y="1682750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31671" y="1723664"/>
              <a:ext cx="396944" cy="588636"/>
            </a:xfrm>
            <a:custGeom>
              <a:avLst/>
              <a:gdLst>
                <a:gd name="connsiteX0" fmla="*/ 0 w 3657600"/>
                <a:gd name="connsiteY0" fmla="*/ 4452685 h 4452685"/>
                <a:gd name="connsiteX1" fmla="*/ 954741 w 3657600"/>
                <a:gd name="connsiteY1" fmla="*/ 3565179 h 4452685"/>
                <a:gd name="connsiteX2" fmla="*/ 1694329 w 3657600"/>
                <a:gd name="connsiteY2" fmla="*/ 391673 h 4452685"/>
                <a:gd name="connsiteX3" fmla="*/ 2057400 w 3657600"/>
                <a:gd name="connsiteY3" fmla="*/ 405120 h 4452685"/>
                <a:gd name="connsiteX4" fmla="*/ 2649070 w 3657600"/>
                <a:gd name="connsiteY4" fmla="*/ 3605520 h 4452685"/>
                <a:gd name="connsiteX5" fmla="*/ 3657600 w 3657600"/>
                <a:gd name="connsiteY5" fmla="*/ 4412344 h 44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0" h="4452685">
                  <a:moveTo>
                    <a:pt x="0" y="4452685"/>
                  </a:moveTo>
                  <a:cubicBezTo>
                    <a:pt x="336176" y="4347349"/>
                    <a:pt x="672353" y="4242014"/>
                    <a:pt x="954741" y="3565179"/>
                  </a:cubicBezTo>
                  <a:cubicBezTo>
                    <a:pt x="1237129" y="2888344"/>
                    <a:pt x="1510553" y="918349"/>
                    <a:pt x="1694329" y="391673"/>
                  </a:cubicBezTo>
                  <a:cubicBezTo>
                    <a:pt x="1878105" y="-135003"/>
                    <a:pt x="1898277" y="-130521"/>
                    <a:pt x="2057400" y="405120"/>
                  </a:cubicBezTo>
                  <a:cubicBezTo>
                    <a:pt x="2216524" y="940761"/>
                    <a:pt x="2382370" y="2937649"/>
                    <a:pt x="2649070" y="3605520"/>
                  </a:cubicBezTo>
                  <a:cubicBezTo>
                    <a:pt x="2915770" y="4273391"/>
                    <a:pt x="3402106" y="4300285"/>
                    <a:pt x="3657600" y="4412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230" y="1685274"/>
                  <a:ext cx="462118" cy="41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63" r="-11940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1" y="3202686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08" y="3186258"/>
                  <a:ext cx="1638656" cy="35714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𝑬𝑪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𝒆𝒇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0" y="3190490"/>
                  <a:ext cx="1638656" cy="357147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662274" y="3879024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4551" y="3566160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990123" y="3604705"/>
            <a:ext cx="0" cy="329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28623" y="5102704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19660" y="4297405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9" y="3266907"/>
                <a:ext cx="676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207" t="-2222" r="-11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38" y="5112124"/>
                <a:ext cx="6564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333" t="-4444" r="-120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751" y="4410635"/>
                <a:ext cx="35503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729" t="-4444" r="-22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5517776"/>
                <a:ext cx="328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4074" t="-2174" r="-259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1" y="4964205"/>
                <a:ext cx="3433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214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/>
          <p:cNvSpPr/>
          <p:nvPr/>
        </p:nvSpPr>
        <p:spPr>
          <a:xfrm flipV="1">
            <a:off x="7230471" y="2210972"/>
            <a:ext cx="268941" cy="4077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619659" y="5920469"/>
            <a:ext cx="809781" cy="228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/>
                  <a:t>Q: Echo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partial? 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1277470"/>
              </a:xfrm>
              <a:prstGeom prst="rect">
                <a:avLst/>
              </a:prstGeom>
              <a:blipFill rotWithShape="0">
                <a:blip r:embed="rId2"/>
                <a:stretch>
                  <a:fillRect b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2916" y="2711116"/>
                <a:ext cx="9480884" cy="195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It seems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 smtClean="0"/>
                  <a:t> is only partially echoed out. But in S4A, use of classical variable, the </a:t>
                </a:r>
                <a:r>
                  <a:rPr lang="en-US" sz="2400" dirty="0"/>
                  <a:t>d</a:t>
                </a:r>
                <a:r>
                  <a:rPr lang="en-US" sz="2400" dirty="0" smtClean="0"/>
                  <a:t>erivation shows that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 smtClean="0"/>
                  <a:t> is completely removed from the unitary. Mismatch?</a:t>
                </a:r>
              </a:p>
              <a:p>
                <a:endParaRPr lang="en-US" sz="2400" dirty="0" smtClean="0"/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Whether </a:t>
                </a:r>
                <a:r>
                  <a:rPr lang="en-US" sz="2400" dirty="0" err="1" smtClean="0"/>
                  <a:t>Qutrit</a:t>
                </a:r>
                <a:r>
                  <a:rPr lang="en-US" sz="2400" dirty="0" smtClean="0"/>
                  <a:t> ansatz is correct?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916" y="2711116"/>
                <a:ext cx="9480884" cy="1958100"/>
              </a:xfrm>
              <a:prstGeom prst="rect">
                <a:avLst/>
              </a:prstGeom>
              <a:blipFill rotWithShape="0">
                <a:blip r:embed="rId3"/>
                <a:stretch>
                  <a:fillRect l="-1028" t="-2492" b="-6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Multimode ECD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6"/>
              <p:cNvSpPr txBox="1"/>
              <p:nvPr/>
            </p:nvSpPr>
            <p:spPr>
              <a:xfrm>
                <a:off x="1600051" y="1549564"/>
                <a:ext cx="8576798" cy="57129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Find pulse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which realize a target unitary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51" y="1549564"/>
                <a:ext cx="8576798" cy="571292"/>
              </a:xfrm>
              <a:prstGeom prst="roundRect">
                <a:avLst/>
              </a:prstGeom>
              <a:blipFill rotWithShape="0">
                <a:blip r:embed="rId2"/>
                <a:stretch>
                  <a:fillRect l="-71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1284696" y="2392949"/>
            <a:ext cx="9622607" cy="1828800"/>
          </a:xfrm>
          <a:prstGeom prst="roundRect">
            <a:avLst/>
          </a:prstGeom>
          <a:solidFill>
            <a:srgbClr val="71DA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2687904" y="2799516"/>
            <a:ext cx="7955280" cy="253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7" name="TextBox 77"/>
          <p:cNvSpPr txBox="1"/>
          <p:nvPr/>
        </p:nvSpPr>
        <p:spPr>
          <a:xfrm>
            <a:off x="1627421" y="3139905"/>
            <a:ext cx="1368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81"/>
          <p:cNvSpPr txBox="1"/>
          <p:nvPr/>
        </p:nvSpPr>
        <p:spPr>
          <a:xfrm>
            <a:off x="1627421" y="2631291"/>
            <a:ext cx="138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84"/>
          <p:cNvSpPr txBox="1"/>
          <p:nvPr/>
        </p:nvSpPr>
        <p:spPr>
          <a:xfrm>
            <a:off x="1284697" y="3669852"/>
            <a:ext cx="142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Ancilla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345676" y="2769514"/>
            <a:ext cx="381182" cy="82468"/>
            <a:chOff x="7658346" y="2362597"/>
            <a:chExt cx="502933" cy="112467"/>
          </a:xfrm>
        </p:grpSpPr>
        <p:sp>
          <p:nvSpPr>
            <p:cNvPr id="154" name="Oval 153"/>
            <p:cNvSpPr/>
            <p:nvPr/>
          </p:nvSpPr>
          <p:spPr>
            <a:xfrm>
              <a:off x="8039836" y="2362597"/>
              <a:ext cx="121443" cy="10404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7850496" y="2371016"/>
              <a:ext cx="121443" cy="1040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7658346" y="2369787"/>
              <a:ext cx="121443" cy="10404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334753" y="3318333"/>
            <a:ext cx="366101" cy="77194"/>
            <a:chOff x="7576034" y="2291103"/>
            <a:chExt cx="483035" cy="105276"/>
          </a:xfrm>
        </p:grpSpPr>
        <p:sp>
          <p:nvSpPr>
            <p:cNvPr id="151" name="Oval 150"/>
            <p:cNvSpPr/>
            <p:nvPr/>
          </p:nvSpPr>
          <p:spPr>
            <a:xfrm>
              <a:off x="7937626" y="2292331"/>
              <a:ext cx="121443" cy="1040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7768184" y="2292331"/>
              <a:ext cx="121443" cy="1040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7576034" y="2291103"/>
              <a:ext cx="121443" cy="1040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351990" y="3868651"/>
            <a:ext cx="366101" cy="77194"/>
            <a:chOff x="7576034" y="2291103"/>
            <a:chExt cx="483035" cy="105276"/>
          </a:xfrm>
        </p:grpSpPr>
        <p:sp>
          <p:nvSpPr>
            <p:cNvPr id="148" name="Oval 147"/>
            <p:cNvSpPr/>
            <p:nvPr/>
          </p:nvSpPr>
          <p:spPr>
            <a:xfrm>
              <a:off x="7937626" y="2292331"/>
              <a:ext cx="121443" cy="1040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7768184" y="2292331"/>
              <a:ext cx="121443" cy="1040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7576034" y="2291103"/>
              <a:ext cx="121443" cy="10404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3" name="Straight Connector 122"/>
          <p:cNvCxnSpPr/>
          <p:nvPr/>
        </p:nvCxnSpPr>
        <p:spPr>
          <a:xfrm>
            <a:off x="3389616" y="3526273"/>
            <a:ext cx="0" cy="40328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4" name="Oval 123"/>
          <p:cNvSpPr/>
          <p:nvPr/>
        </p:nvSpPr>
        <p:spPr>
          <a:xfrm>
            <a:off x="3338636" y="3929553"/>
            <a:ext cx="86554" cy="7541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2687904" y="3377238"/>
            <a:ext cx="7955280" cy="253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5246859" y="2569202"/>
            <a:ext cx="1315122" cy="1416707"/>
            <a:chOff x="10682594" y="5055239"/>
            <a:chExt cx="1315122" cy="1416707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11326094" y="5993251"/>
              <a:ext cx="0" cy="4032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5" name="Oval 144"/>
            <p:cNvSpPr/>
            <p:nvPr/>
          </p:nvSpPr>
          <p:spPr>
            <a:xfrm>
              <a:off x="11271018" y="6396531"/>
              <a:ext cx="93508" cy="75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10744944" y="5055239"/>
              <a:ext cx="1185483" cy="964199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4"/>
                <p:cNvSpPr txBox="1"/>
                <p:nvPr/>
              </p:nvSpPr>
              <p:spPr>
                <a:xfrm>
                  <a:off x="10682594" y="5217933"/>
                  <a:ext cx="1315122" cy="687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MECD </a:t>
                  </a:r>
                </a:p>
                <a:p>
                  <a:pPr lvl="0" algn="ctr"/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0" lang="en-US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)</a:t>
                  </a:r>
                  <a:endPara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7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2594" y="5217933"/>
                  <a:ext cx="1315122" cy="6873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95" t="-4425" r="-7442" b="-13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2944425" y="2588261"/>
                <a:ext cx="890381" cy="964199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𝑼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425" y="2588261"/>
                <a:ext cx="890381" cy="96419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/>
          <p:cNvCxnSpPr/>
          <p:nvPr/>
        </p:nvCxnSpPr>
        <p:spPr>
          <a:xfrm flipV="1">
            <a:off x="2687904" y="3946739"/>
            <a:ext cx="7955280" cy="253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4" name="Rectangle 133"/>
          <p:cNvSpPr/>
          <p:nvPr/>
        </p:nvSpPr>
        <p:spPr>
          <a:xfrm>
            <a:off x="4011871" y="2392949"/>
            <a:ext cx="525293" cy="18288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3"/>
              <p:cNvSpPr txBox="1"/>
              <p:nvPr/>
            </p:nvSpPr>
            <p:spPr>
              <a:xfrm>
                <a:off x="4107666" y="3161794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66" y="3161794"/>
                <a:ext cx="34624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/>
          <p:cNvGrpSpPr/>
          <p:nvPr/>
        </p:nvGrpSpPr>
        <p:grpSpPr>
          <a:xfrm>
            <a:off x="6718931" y="2569202"/>
            <a:ext cx="1315122" cy="1416707"/>
            <a:chOff x="10682594" y="5055239"/>
            <a:chExt cx="1315122" cy="1416707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1326094" y="5993251"/>
              <a:ext cx="0" cy="4032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0" name="Oval 159"/>
            <p:cNvSpPr/>
            <p:nvPr/>
          </p:nvSpPr>
          <p:spPr>
            <a:xfrm>
              <a:off x="11271018" y="6396531"/>
              <a:ext cx="93508" cy="75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744944" y="5055239"/>
              <a:ext cx="1185483" cy="964199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44"/>
                <p:cNvSpPr txBox="1"/>
                <p:nvPr/>
              </p:nvSpPr>
              <p:spPr>
                <a:xfrm>
                  <a:off x="10682594" y="5217933"/>
                  <a:ext cx="1315122" cy="687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MECD </a:t>
                  </a:r>
                </a:p>
                <a:p>
                  <a:pPr lvl="0" algn="ctr"/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0" lang="en-US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)</a:t>
                  </a:r>
                  <a:endPara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2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2594" y="5217933"/>
                  <a:ext cx="1315122" cy="68736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52" t="-4425" r="-7407" b="-13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/>
          <p:cNvGrpSpPr/>
          <p:nvPr/>
        </p:nvGrpSpPr>
        <p:grpSpPr>
          <a:xfrm>
            <a:off x="9184115" y="2570875"/>
            <a:ext cx="1449891" cy="1416707"/>
            <a:chOff x="10611066" y="5055239"/>
            <a:chExt cx="1449891" cy="1416707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1326094" y="5993251"/>
              <a:ext cx="0" cy="40328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5" name="Oval 164"/>
            <p:cNvSpPr/>
            <p:nvPr/>
          </p:nvSpPr>
          <p:spPr>
            <a:xfrm>
              <a:off x="11271018" y="6396531"/>
              <a:ext cx="93508" cy="75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10744944" y="5055239"/>
              <a:ext cx="1185483" cy="964199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44"/>
                <p:cNvSpPr txBox="1"/>
                <p:nvPr/>
              </p:nvSpPr>
              <p:spPr>
                <a:xfrm>
                  <a:off x="10611066" y="5204842"/>
                  <a:ext cx="1449891" cy="687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kumimoji="0" lang="en-US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MECD </a:t>
                  </a:r>
                </a:p>
                <a:p>
                  <a:pPr lvl="0" algn="ctr"/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kumimoji="0" lang="en-US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kumimoji="0" lang="en-US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)</a:t>
                  </a:r>
                  <a:endPara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7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066" y="5204842"/>
                  <a:ext cx="1449891" cy="68736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44" t="-4425" r="-2954" b="-13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3" name="Group 242"/>
          <p:cNvGrpSpPr/>
          <p:nvPr/>
        </p:nvGrpSpPr>
        <p:grpSpPr>
          <a:xfrm>
            <a:off x="2839889" y="4796934"/>
            <a:ext cx="6512219" cy="1869070"/>
            <a:chOff x="4317257" y="4990665"/>
            <a:chExt cx="6512219" cy="1869070"/>
          </a:xfrm>
        </p:grpSpPr>
        <p:sp>
          <p:nvSpPr>
            <p:cNvPr id="213" name="Rectangle 31"/>
            <p:cNvSpPr/>
            <p:nvPr/>
          </p:nvSpPr>
          <p:spPr>
            <a:xfrm>
              <a:off x="4317257" y="4990665"/>
              <a:ext cx="6512219" cy="1869070"/>
            </a:xfrm>
            <a:prstGeom prst="roundRect">
              <a:avLst/>
            </a:prstGeom>
            <a:solidFill>
              <a:srgbClr val="C9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 flipV="1">
              <a:off x="4605714" y="5337227"/>
              <a:ext cx="5669280" cy="25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6" name="Straight Connector 225"/>
            <p:cNvCxnSpPr/>
            <p:nvPr/>
          </p:nvCxnSpPr>
          <p:spPr>
            <a:xfrm flipV="1">
              <a:off x="4605714" y="5914949"/>
              <a:ext cx="5669280" cy="25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7" name="Straight Connector 226"/>
            <p:cNvCxnSpPr/>
            <p:nvPr/>
          </p:nvCxnSpPr>
          <p:spPr>
            <a:xfrm flipV="1">
              <a:off x="4605714" y="6484450"/>
              <a:ext cx="5669280" cy="253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ounded Rectangle 230"/>
                <p:cNvSpPr/>
                <p:nvPr/>
              </p:nvSpPr>
              <p:spPr>
                <a:xfrm>
                  <a:off x="4807618" y="6238079"/>
                  <a:ext cx="1332464" cy="43432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1" name="Rounded 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618" y="6238079"/>
                  <a:ext cx="1332464" cy="434325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ounded Rectangle 231"/>
                <p:cNvSpPr/>
                <p:nvPr/>
              </p:nvSpPr>
              <p:spPr>
                <a:xfrm>
                  <a:off x="7374022" y="6267287"/>
                  <a:ext cx="1332464" cy="43432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2" name="Rounded 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022" y="6267287"/>
                  <a:ext cx="1332464" cy="434325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3" name="Group 232"/>
            <p:cNvGrpSpPr/>
            <p:nvPr/>
          </p:nvGrpSpPr>
          <p:grpSpPr>
            <a:xfrm>
              <a:off x="5847990" y="5692724"/>
              <a:ext cx="1315122" cy="886971"/>
              <a:chOff x="10695301" y="5584975"/>
              <a:chExt cx="1315122" cy="886971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>
                <a:off x="11326094" y="5993251"/>
                <a:ext cx="0" cy="40328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5" name="Oval 234"/>
              <p:cNvSpPr/>
              <p:nvPr/>
            </p:nvSpPr>
            <p:spPr>
              <a:xfrm>
                <a:off x="11271018" y="6396531"/>
                <a:ext cx="93508" cy="7541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10744944" y="5615465"/>
                <a:ext cx="1185483" cy="403973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144"/>
                  <p:cNvSpPr txBox="1"/>
                  <p:nvPr/>
                </p:nvSpPr>
                <p:spPr>
                  <a:xfrm>
                    <a:off x="10695301" y="5584975"/>
                    <a:ext cx="1315122" cy="410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kumimoji="0" lang="en-US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ECD</a:t>
                    </a:r>
                    <a:r>
                      <a:rPr kumimoji="0" lang="en-US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0" lang="en-US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0" lang="en-US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)</a:t>
                    </a:r>
                    <a:endParaRPr kumimoji="0" lang="en-US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7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5301" y="5584975"/>
                    <a:ext cx="1315122" cy="41036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2388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Group 237"/>
            <p:cNvGrpSpPr/>
            <p:nvPr/>
          </p:nvGrpSpPr>
          <p:grpSpPr>
            <a:xfrm>
              <a:off x="8623222" y="5141377"/>
              <a:ext cx="1315122" cy="1403108"/>
              <a:chOff x="10683709" y="5068838"/>
              <a:chExt cx="1315122" cy="1403108"/>
            </a:xfrm>
          </p:grpSpPr>
          <p:cxnSp>
            <p:nvCxnSpPr>
              <p:cNvPr id="239" name="Straight Connector 238"/>
              <p:cNvCxnSpPr/>
              <p:nvPr/>
            </p:nvCxnSpPr>
            <p:spPr>
              <a:xfrm>
                <a:off x="11319786" y="5484394"/>
                <a:ext cx="0" cy="9144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0" name="Oval 239"/>
              <p:cNvSpPr/>
              <p:nvPr/>
            </p:nvSpPr>
            <p:spPr>
              <a:xfrm>
                <a:off x="11271018" y="6396531"/>
                <a:ext cx="93508" cy="7541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10733352" y="5099328"/>
                <a:ext cx="1185483" cy="403973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144"/>
                  <p:cNvSpPr txBox="1"/>
                  <p:nvPr/>
                </p:nvSpPr>
                <p:spPr>
                  <a:xfrm>
                    <a:off x="10683709" y="5068838"/>
                    <a:ext cx="1315122" cy="410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kumimoji="0" lang="en-US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ECD</a:t>
                    </a:r>
                    <a:r>
                      <a:rPr kumimoji="0" lang="en-US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0" lang="en-US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0" lang="en-US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)</a:t>
                    </a:r>
                    <a:endParaRPr kumimoji="0" lang="en-US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42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3709" y="5068838"/>
                    <a:ext cx="1315122" cy="41036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22388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4" name="Isosceles Triangle 243"/>
          <p:cNvSpPr/>
          <p:nvPr/>
        </p:nvSpPr>
        <p:spPr>
          <a:xfrm>
            <a:off x="5703227" y="3998444"/>
            <a:ext cx="370445" cy="811025"/>
          </a:xfrm>
          <a:prstGeom prst="triangle">
            <a:avLst/>
          </a:prstGeom>
          <a:solidFill>
            <a:srgbClr val="C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Multimode ECD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6648" y="4666593"/>
                <a:ext cx="3957145" cy="1569660"/>
              </a:xfrm>
              <a:prstGeom prst="rect">
                <a:avLst/>
              </a:prstGeom>
              <a:solidFill>
                <a:srgbClr val="FF9F9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Problem: High Fidelity Pulses are </a:t>
                </a:r>
                <a:r>
                  <a:rPr lang="en-US" sz="2400" b="1" dirty="0" smtClean="0"/>
                  <a:t>long </a:t>
                </a:r>
                <a:r>
                  <a:rPr lang="en-US" sz="2400" dirty="0" smtClean="0"/>
                  <a:t>(5-15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) compared to typical </a:t>
                </a:r>
                <a:r>
                  <a:rPr lang="en-US" sz="2400" dirty="0" err="1" smtClean="0"/>
                  <a:t>ancilla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transmon</a:t>
                </a:r>
                <a:r>
                  <a:rPr lang="en-US" sz="2400" dirty="0" smtClean="0"/>
                  <a:t> lifetime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48" y="4666593"/>
                <a:ext cx="3957145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30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6648" y="2418034"/>
                <a:ext cx="3633952" cy="1107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 smtClean="0">
                    <a:latin typeface="Cambria Math" panose="02040503050406030204" pitchFamily="18" charset="0"/>
                  </a:rPr>
                  <a:t>Task: Swapping photons between two modes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0⟩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48" y="2418034"/>
                <a:ext cx="3633952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5025" t="-8840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69470"/>
            <a:ext cx="4791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2264291"/>
            <a:ext cx="3319272" cy="435133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Naik</a:t>
            </a:r>
            <a:r>
              <a:rPr lang="en-US" sz="2400" dirty="0" smtClean="0"/>
              <a:t> et. al required f-state of the </a:t>
            </a:r>
            <a:r>
              <a:rPr lang="en-US" sz="2400" dirty="0" err="1" smtClean="0"/>
              <a:t>transmon</a:t>
            </a:r>
            <a:r>
              <a:rPr lang="en-US" sz="2400" dirty="0" smtClean="0"/>
              <a:t> to perform multimode gates. </a:t>
            </a:r>
          </a:p>
          <a:p>
            <a:endParaRPr lang="en-US" sz="2400" dirty="0"/>
          </a:p>
          <a:p>
            <a:r>
              <a:rPr lang="en-US" sz="2400" dirty="0" smtClean="0"/>
              <a:t>Maybe f-state can help find ECD sequences with lower layer count.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67" y="2145959"/>
            <a:ext cx="3156394" cy="3496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2145959"/>
            <a:ext cx="2838450" cy="34671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617659" y="6275110"/>
            <a:ext cx="5736141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Naik</a:t>
            </a:r>
            <a:r>
              <a:rPr lang="en-US" sz="1400" dirty="0">
                <a:solidFill>
                  <a:srgbClr val="7030A0"/>
                </a:solidFill>
              </a:rPr>
              <a:t>, R.K., Leung, N., </a:t>
            </a:r>
            <a:r>
              <a:rPr lang="en-US" sz="1400" dirty="0" err="1">
                <a:solidFill>
                  <a:srgbClr val="7030A0"/>
                </a:solidFill>
              </a:rPr>
              <a:t>Chakram</a:t>
            </a:r>
            <a:r>
              <a:rPr lang="en-US" sz="1400" dirty="0">
                <a:solidFill>
                  <a:srgbClr val="7030A0"/>
                </a:solidFill>
              </a:rPr>
              <a:t>, S. </a:t>
            </a:r>
            <a:r>
              <a:rPr lang="en-US" sz="1400" i="1" dirty="0">
                <a:solidFill>
                  <a:srgbClr val="7030A0"/>
                </a:solidFill>
              </a:rPr>
              <a:t>et </a:t>
            </a:r>
            <a:r>
              <a:rPr lang="en-US" sz="1400" i="1" dirty="0" smtClean="0">
                <a:solidFill>
                  <a:srgbClr val="7030A0"/>
                </a:solidFill>
              </a:rPr>
              <a:t>al</a:t>
            </a:r>
            <a:r>
              <a:rPr lang="en-US" sz="1400" dirty="0" smtClean="0">
                <a:solidFill>
                  <a:srgbClr val="7030A0"/>
                </a:solidFill>
              </a:rPr>
              <a:t>.</a:t>
            </a:r>
            <a:r>
              <a:rPr lang="en-US" sz="1400" dirty="0">
                <a:solidFill>
                  <a:srgbClr val="7030A0"/>
                </a:solidFill>
              </a:rPr>
              <a:t> </a:t>
            </a:r>
            <a:r>
              <a:rPr lang="en-US" sz="1400" i="1" dirty="0">
                <a:solidFill>
                  <a:srgbClr val="7030A0"/>
                </a:solidFill>
              </a:rPr>
              <a:t>Nat </a:t>
            </a:r>
            <a:r>
              <a:rPr lang="en-US" sz="1400" i="1" dirty="0" err="1">
                <a:solidFill>
                  <a:srgbClr val="7030A0"/>
                </a:solidFill>
              </a:rPr>
              <a:t>Commun</a:t>
            </a:r>
            <a:r>
              <a:rPr lang="en-US" sz="1400" dirty="0">
                <a:solidFill>
                  <a:srgbClr val="7030A0"/>
                </a:solidFill>
              </a:rPr>
              <a:t> </a:t>
            </a:r>
            <a:r>
              <a:rPr lang="en-US" sz="1400" b="1" dirty="0">
                <a:solidFill>
                  <a:srgbClr val="7030A0"/>
                </a:solidFill>
              </a:rPr>
              <a:t>8</a:t>
            </a:r>
            <a:r>
              <a:rPr lang="en-US" sz="1400" dirty="0">
                <a:solidFill>
                  <a:srgbClr val="7030A0"/>
                </a:solidFill>
              </a:rPr>
              <a:t>, 1904 (2017).</a:t>
            </a:r>
            <a:endParaRPr lang="en-US" sz="1400" i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Idea: f 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2774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Circle GRAPE with f state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75530" y="2632842"/>
            <a:ext cx="157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 in progress!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49921" y="5535101"/>
                <a:ext cx="425669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Both modes displaced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b="0" dirty="0" smtClean="0"/>
                  <a:t>Optimizing qubit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dirty="0" smtClean="0">
                    <a:solidFill>
                      <a:schemeClr val="accent5"/>
                    </a:solidFill>
                  </a:rPr>
                  <a:t>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𝑔𝑒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qubit drive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qubit drive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921" y="5535101"/>
                <a:ext cx="425669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44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47185" y="5812101"/>
                <a:ext cx="425669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Upshot: Inclusion of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qubit drive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improves convergence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85" y="5812101"/>
                <a:ext cx="425669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14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3.googleusercontent.com/g8-yKyThpeRwWc9K8uYPOtWDc_m6qkGZsn55F_NoovOaj0wSqIMu9IdO-Olqc6T5BR7KBlsl6w54jFgzRSRxvfzOFEkOd7yYj4JzmsCoavHH-lMeOpISksgUTqvUcS_XUNxYjNyE3bTWAKhZR66f9-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1440847"/>
            <a:ext cx="5082988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FcarcMf63fuKgj8YzonscliSxAh9aWcp8Dcglkfs5g0jyWDlYNaCuOwlQIMmGnTz4qJBEttEAVuhmWfXdV7KymxGHI2K0oh2xk073GT8X5GVIIFWlMoMjwtk8B7xm0Z-_wgKyTiPXdP497od-6fozI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25" y="1440847"/>
            <a:ext cx="4998010" cy="40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8573</TotalTime>
  <Words>935</Words>
  <Application>Microsoft Office PowerPoint</Application>
  <PresentationFormat>Widescreen</PresentationFormat>
  <Paragraphs>393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Updates on Multimode ECD (Theory)</vt:lpstr>
      <vt:lpstr>Aim</vt:lpstr>
      <vt:lpstr>Displacement Enhanced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Multimode ECD</dc:title>
  <dc:creator>Eesh Gupta</dc:creator>
  <cp:lastModifiedBy>Eesh Gupta</cp:lastModifiedBy>
  <cp:revision>35</cp:revision>
  <cp:lastPrinted>2023-08-09T13:46:37Z</cp:lastPrinted>
  <dcterms:created xsi:type="dcterms:W3CDTF">2023-08-04T12:53:54Z</dcterms:created>
  <dcterms:modified xsi:type="dcterms:W3CDTF">2023-08-18T18:03:23Z</dcterms:modified>
</cp:coreProperties>
</file>