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6"/>
  </p:notesMasterIdLst>
  <p:sldIdLst>
    <p:sldId id="1864" r:id="rId5"/>
    <p:sldId id="1846" r:id="rId6"/>
    <p:sldId id="1845" r:id="rId7"/>
    <p:sldId id="1868" r:id="rId8"/>
    <p:sldId id="1848" r:id="rId9"/>
    <p:sldId id="1849" r:id="rId10"/>
    <p:sldId id="1866" r:id="rId11"/>
    <p:sldId id="1869" r:id="rId12"/>
    <p:sldId id="1858" r:id="rId13"/>
    <p:sldId id="1859" r:id="rId14"/>
    <p:sldId id="1867" r:id="rId1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24" autoAdjust="0"/>
  </p:normalViewPr>
  <p:slideViewPr>
    <p:cSldViewPr snapToGrid="0">
      <p:cViewPr varScale="1">
        <p:scale>
          <a:sx n="101" d="100"/>
          <a:sy n="101" d="100"/>
        </p:scale>
        <p:origin x="990" y="102"/>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4610100" y="2766219"/>
            <a:ext cx="7581900" cy="1325563"/>
          </a:xfrm>
        </p:spPr>
        <p:txBody>
          <a:bodyPr anchor="ctr">
            <a:noAutofit/>
          </a:bodyPr>
          <a:lstStyle/>
          <a:p>
            <a:r>
              <a:rPr lang="en-US" altLang="en-US" dirty="0">
                <a:latin typeface="Times New Roman" panose="02020603050405020304" pitchFamily="18" charset="0"/>
                <a:cs typeface="Times New Roman" panose="02020603050405020304" pitchFamily="18" charset="0"/>
              </a:rPr>
              <a:t>AI RESUME SCORE CARD..</a:t>
            </a:r>
          </a:p>
        </p:txBody>
      </p:sp>
      <p:pic>
        <p:nvPicPr>
          <p:cNvPr id="1026" name="Picture 2" descr="Profile Images - Free Download on Freepik">
            <a:extLst>
              <a:ext uri="{FF2B5EF4-FFF2-40B4-BE49-F238E27FC236}">
                <a16:creationId xmlns:a16="http://schemas.microsoft.com/office/drawing/2014/main" id="{5AD39AF9-61E8-6186-A1C4-18E47A857A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1" y="0"/>
            <a:ext cx="1325564" cy="13255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9001A8F-06EC-274C-CA2E-2E6273BDD4F1}"/>
              </a:ext>
            </a:extLst>
          </p:cNvPr>
          <p:cNvSpPr txBox="1"/>
          <p:nvPr/>
        </p:nvSpPr>
        <p:spPr>
          <a:xfrm>
            <a:off x="5524500" y="161925"/>
            <a:ext cx="2219325" cy="854080"/>
          </a:xfrm>
          <a:prstGeom prst="rect">
            <a:avLst/>
          </a:prstGeom>
          <a:noFill/>
        </p:spPr>
        <p:txBody>
          <a:bodyPr wrap="square" rtlCol="0">
            <a:spAutoFit/>
          </a:bodyPr>
          <a:lstStyle/>
          <a:p>
            <a:r>
              <a:rPr lang="en-US" dirty="0">
                <a:solidFill>
                  <a:schemeClr val="bg1"/>
                </a:solidFill>
              </a:rPr>
              <a:t>My Resume.</a:t>
            </a:r>
          </a:p>
          <a:p>
            <a:r>
              <a:rPr lang="en-US" sz="1050" dirty="0">
                <a:solidFill>
                  <a:schemeClr val="bg1"/>
                </a:solidFill>
              </a:rPr>
              <a:t>Name:</a:t>
            </a:r>
          </a:p>
          <a:p>
            <a:r>
              <a:rPr lang="en-US" sz="1050" dirty="0">
                <a:solidFill>
                  <a:schemeClr val="bg1"/>
                </a:solidFill>
              </a:rPr>
              <a:t>Mail:</a:t>
            </a:r>
          </a:p>
          <a:p>
            <a:r>
              <a:rPr lang="en-US" sz="1050" dirty="0">
                <a:solidFill>
                  <a:schemeClr val="bg1"/>
                </a:solidFill>
              </a:rPr>
              <a:t>Phone:</a:t>
            </a:r>
            <a:endParaRPr lang="en-IN" sz="1050" dirty="0">
              <a:solidFill>
                <a:schemeClr val="bg1"/>
              </a:solidFill>
            </a:endParaRPr>
          </a:p>
        </p:txBody>
      </p:sp>
      <p:sp>
        <p:nvSpPr>
          <p:cNvPr id="3" name="TextBox 2">
            <a:extLst>
              <a:ext uri="{FF2B5EF4-FFF2-40B4-BE49-F238E27FC236}">
                <a16:creationId xmlns:a16="http://schemas.microsoft.com/office/drawing/2014/main" id="{A2CF1951-0B16-2322-59BC-7D560909354A}"/>
              </a:ext>
            </a:extLst>
          </p:cNvPr>
          <p:cNvSpPr txBox="1"/>
          <p:nvPr/>
        </p:nvSpPr>
        <p:spPr>
          <a:xfrm>
            <a:off x="7153275" y="5347771"/>
            <a:ext cx="2133600" cy="369332"/>
          </a:xfrm>
          <a:prstGeom prst="rect">
            <a:avLst/>
          </a:prstGeom>
          <a:noFill/>
        </p:spPr>
        <p:txBody>
          <a:bodyPr wrap="square" rtlCol="0">
            <a:spAutoFit/>
          </a:bodyPr>
          <a:lstStyle/>
          <a:p>
            <a:r>
              <a:rPr lang="en-US" dirty="0">
                <a:solidFill>
                  <a:schemeClr val="bg1"/>
                </a:solidFill>
              </a:rPr>
              <a:t>Your score: ---/100</a:t>
            </a:r>
            <a:endParaRPr lang="en-IN" dirty="0">
              <a:solidFill>
                <a:schemeClr val="bg1"/>
              </a:solidFill>
            </a:endParaRP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1525301" y="461942"/>
            <a:ext cx="9141397" cy="615553"/>
          </a:xfrm>
        </p:spPr>
        <p:txBody>
          <a:bodyPr/>
          <a:lstStyle/>
          <a:p>
            <a:r>
              <a:rPr lang="en-US" b="0" dirty="0">
                <a:latin typeface="Algerian" panose="04020705040A02060702" pitchFamily="82" charset="0"/>
              </a:rPr>
              <a:t>Future Enhancements</a:t>
            </a:r>
          </a:p>
        </p:txBody>
      </p:sp>
      <p:sp>
        <p:nvSpPr>
          <p:cNvPr id="7" name="Text Placeholder 6">
            <a:extLst>
              <a:ext uri="{FF2B5EF4-FFF2-40B4-BE49-F238E27FC236}">
                <a16:creationId xmlns:a16="http://schemas.microsoft.com/office/drawing/2014/main" id="{C3BC92DE-1779-4A44-AED9-0261C2497DD9}"/>
              </a:ext>
            </a:extLst>
          </p:cNvPr>
          <p:cNvSpPr>
            <a:spLocks noGrp="1"/>
          </p:cNvSpPr>
          <p:nvPr>
            <p:ph type="body" sz="quarter" idx="12"/>
          </p:nvPr>
        </p:nvSpPr>
        <p:spPr>
          <a:xfrm>
            <a:off x="1329532" y="1498580"/>
            <a:ext cx="7799387" cy="1930420"/>
          </a:xfrm>
        </p:spPr>
        <p:txBody>
          <a:bodyPr/>
          <a:lstStyle/>
          <a:p>
            <a:pPr marL="285750" indent="-285750" algn="l">
              <a:lnSpc>
                <a:spcPct val="150000"/>
              </a:lnSpc>
              <a:buFont typeface="Wingdings" panose="05000000000000000000" pitchFamily="2" charset="2"/>
              <a:buChar char="v"/>
            </a:pPr>
            <a:r>
              <a:rPr lang="en-US" dirty="0"/>
              <a:t>Integration with a full GUI or web app using Flask</a:t>
            </a:r>
          </a:p>
          <a:p>
            <a:pPr marL="285750" indent="-285750" algn="l">
              <a:lnSpc>
                <a:spcPct val="150000"/>
              </a:lnSpc>
              <a:buFont typeface="Wingdings" panose="05000000000000000000" pitchFamily="2" charset="2"/>
              <a:buChar char="v"/>
            </a:pPr>
            <a:r>
              <a:rPr lang="en-US" dirty="0"/>
              <a:t> Advanced NLP with named entity recognition (NER) and part-of-speech tagging</a:t>
            </a:r>
          </a:p>
          <a:p>
            <a:pPr marL="285750" indent="-285750" algn="l">
              <a:lnSpc>
                <a:spcPct val="150000"/>
              </a:lnSpc>
              <a:buFont typeface="Wingdings" panose="05000000000000000000" pitchFamily="2" charset="2"/>
              <a:buChar char="v"/>
            </a:pPr>
            <a:r>
              <a:rPr lang="en-US" dirty="0"/>
              <a:t> Machine learning model to learn from recruiter preferences</a:t>
            </a:r>
          </a:p>
          <a:p>
            <a:pPr marL="285750" indent="-285750" algn="l">
              <a:lnSpc>
                <a:spcPct val="150000"/>
              </a:lnSpc>
              <a:buFont typeface="Wingdings" panose="05000000000000000000" pitchFamily="2" charset="2"/>
              <a:buChar char="v"/>
            </a:pPr>
            <a:r>
              <a:rPr lang="en-US" dirty="0"/>
              <a:t> Highlighting exact matched and missing keywords in the resume</a:t>
            </a:r>
          </a:p>
          <a:p>
            <a:pPr marL="285750" indent="-285750" algn="l">
              <a:lnSpc>
                <a:spcPct val="150000"/>
              </a:lnSpc>
              <a:buFont typeface="Wingdings" panose="05000000000000000000" pitchFamily="2" charset="2"/>
              <a:buChar char="v"/>
            </a:pPr>
            <a:r>
              <a:rPr lang="en-US" dirty="0"/>
              <a:t> Support for multiple resumes and batch processing</a:t>
            </a: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39362C8-43B7-C1E6-622A-700E3D4F3D29}"/>
              </a:ext>
            </a:extLst>
          </p:cNvPr>
          <p:cNvSpPr txBox="1"/>
          <p:nvPr/>
        </p:nvSpPr>
        <p:spPr>
          <a:xfrm>
            <a:off x="5305425" y="1543049"/>
            <a:ext cx="6610350" cy="3046988"/>
          </a:xfrm>
          <a:prstGeom prst="rect">
            <a:avLst/>
          </a:prstGeom>
          <a:noFill/>
        </p:spPr>
        <p:txBody>
          <a:bodyPr wrap="square" rtlCol="0">
            <a:spAutoFit/>
          </a:bodyPr>
          <a:lstStyle/>
          <a:p>
            <a:pPr algn="ctr"/>
            <a:r>
              <a:rPr lang="en-US" sz="9600" dirty="0">
                <a:solidFill>
                  <a:schemeClr val="bg1"/>
                </a:solidFill>
                <a:latin typeface="Algerian" panose="04020705040A02060702" pitchFamily="82" charset="0"/>
              </a:rPr>
              <a:t>THANK      YOU… </a:t>
            </a:r>
            <a:endParaRPr lang="en-IN" sz="96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336652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a:xfrm>
            <a:off x="762000" y="715961"/>
            <a:ext cx="6477000" cy="1189038"/>
          </a:xfrm>
        </p:spPr>
        <p:txBody>
          <a:bodyPr/>
          <a:lstStyle/>
          <a:p>
            <a:r>
              <a:rPr lang="en-US" dirty="0"/>
              <a:t>Introduction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438151" y="1771649"/>
            <a:ext cx="6581774" cy="4010025"/>
          </a:xfrm>
        </p:spPr>
        <p:txBody>
          <a:bodyPr/>
          <a:lstStyle/>
          <a:p>
            <a:pPr marL="285750" indent="-285750">
              <a:buFont typeface="Wingdings" panose="05000000000000000000" pitchFamily="2" charset="2"/>
              <a:buChar char="v"/>
            </a:pPr>
            <a:r>
              <a:rPr lang="en-US" altLang="en-US" dirty="0">
                <a:latin typeface="Times New Roman" panose="02020603050405020304" pitchFamily="18" charset="0"/>
                <a:cs typeface="Times New Roman" panose="02020603050405020304" pitchFamily="18" charset="0"/>
              </a:rPr>
              <a:t>In the modern job market, recruiters receive hundreds of resumes for a single position, making manual evaluation inefficient. </a:t>
            </a:r>
          </a:p>
          <a:p>
            <a:endParaRPr lang="en-US" alt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altLang="en-US" dirty="0">
                <a:latin typeface="Times New Roman" panose="02020603050405020304" pitchFamily="18" charset="0"/>
                <a:cs typeface="Times New Roman" panose="02020603050405020304" pitchFamily="18" charset="0"/>
              </a:rPr>
              <a:t>An AI Resume Scorecard automates this task by matching resumes with job descriptions using Natural Language Processing (NLP).</a:t>
            </a:r>
          </a:p>
          <a:p>
            <a:r>
              <a:rPr lang="en-US" alt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altLang="en-US" dirty="0">
                <a:latin typeface="Times New Roman" panose="02020603050405020304" pitchFamily="18" charset="0"/>
                <a:cs typeface="Times New Roman" panose="02020603050405020304" pitchFamily="18" charset="0"/>
              </a:rPr>
              <a:t>This reduces bias, improves efficiency, and helps job seekers optimize their resumes.</a:t>
            </a:r>
            <a:endParaRPr lang="en-US" dirty="0">
              <a:latin typeface="Times New Roman" panose="02020603050405020304" pitchFamily="18" charset="0"/>
              <a:cs typeface="Times New Roman" panose="02020603050405020304" pitchFamily="18" charset="0"/>
            </a:endParaRPr>
          </a:p>
        </p:txBody>
      </p:sp>
      <p:pic>
        <p:nvPicPr>
          <p:cNvPr id="2050" name="Picture 2" descr="America's labor market looks great on paper. So why is it so hard for some  workers to find a job? - MarketWatch">
            <a:extLst>
              <a:ext uri="{FF2B5EF4-FFF2-40B4-BE49-F238E27FC236}">
                <a16:creationId xmlns:a16="http://schemas.microsoft.com/office/drawing/2014/main" id="{6FB8A2FB-9A72-9590-4709-6A9C728C9428}"/>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4763" y="0"/>
            <a:ext cx="74485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776267"/>
            <a:ext cx="9141397" cy="615553"/>
          </a:xfrm>
        </p:spPr>
        <p:txBody>
          <a:bodyPr/>
          <a:lstStyle/>
          <a:p>
            <a:r>
              <a:rPr lang="en-US" b="0" dirty="0">
                <a:latin typeface="Algerian" panose="04020705040A02060702" pitchFamily="82" charset="0"/>
              </a:rPr>
              <a:t>Objective</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1253332" y="1870055"/>
            <a:ext cx="9833768" cy="2605526"/>
          </a:xfrm>
        </p:spPr>
        <p:txBody>
          <a:bodyPr/>
          <a:lstStyle/>
          <a:p>
            <a:pPr algn="l"/>
            <a:r>
              <a:rPr lang="en-US" u="sng" dirty="0">
                <a:latin typeface="Bookman Old Style" panose="02050604050505020204" pitchFamily="18" charset="0"/>
              </a:rPr>
              <a:t>The goal of this project is to create a Python-based tool that:</a:t>
            </a:r>
          </a:p>
          <a:p>
            <a:r>
              <a:rPr lang="en-US" dirty="0"/>
              <a:t> </a:t>
            </a:r>
          </a:p>
          <a:p>
            <a:endParaRPr lang="en-US" dirty="0"/>
          </a:p>
          <a:p>
            <a:pPr marL="285750" indent="-285750" algn="l">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Extracts text from resumes in PDF, DOCX, or image format.</a:t>
            </a:r>
          </a:p>
          <a:p>
            <a:pPr marL="285750" indent="-285750" algn="l">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Accepts a job description as input.</a:t>
            </a:r>
          </a:p>
          <a:p>
            <a:pPr marL="285750" indent="-285750" algn="l">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Compares and evaluates the resume based on keyword matching.</a:t>
            </a:r>
          </a:p>
          <a:p>
            <a:pPr marL="285750" indent="-285750" algn="l">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Calculates a relevance score out of 100.</a:t>
            </a:r>
          </a:p>
          <a:p>
            <a:pPr marL="285750" indent="-285750" algn="l">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Provides qualitative feedback based on the score.. </a:t>
            </a:r>
          </a:p>
          <a:p>
            <a:endParaRPr lang="en-US" dirty="0"/>
          </a:p>
        </p:txBody>
      </p:sp>
      <p:sp>
        <p:nvSpPr>
          <p:cNvPr id="2" name="TextBox 1">
            <a:extLst>
              <a:ext uri="{FF2B5EF4-FFF2-40B4-BE49-F238E27FC236}">
                <a16:creationId xmlns:a16="http://schemas.microsoft.com/office/drawing/2014/main" id="{FF6714CD-CC7A-7A90-9E5C-E205BA54CCB1}"/>
              </a:ext>
            </a:extLst>
          </p:cNvPr>
          <p:cNvSpPr txBox="1"/>
          <p:nvPr/>
        </p:nvSpPr>
        <p:spPr>
          <a:xfrm>
            <a:off x="714375" y="5219700"/>
            <a:ext cx="9647523" cy="369332"/>
          </a:xfrm>
          <a:prstGeom prst="rect">
            <a:avLst/>
          </a:prstGeom>
          <a:noFill/>
        </p:spPr>
        <p:txBody>
          <a:bodyPr wrap="square" rtlCol="0">
            <a:spAutoFit/>
          </a:bodyPr>
          <a:lstStyle/>
          <a:p>
            <a:r>
              <a:rPr lang="en-US" u="sng" dirty="0">
                <a:latin typeface="Times New Roman" panose="02020603050405020304" pitchFamily="18" charset="0"/>
                <a:cs typeface="Times New Roman" panose="02020603050405020304" pitchFamily="18" charset="0"/>
              </a:rPr>
              <a:t>This helps users understand how well their resume fits a particular job and guides them in improving it.</a:t>
            </a:r>
            <a:endParaRPr lang="en-IN"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39D2-B95C-9179-20F0-F3D347F45E1F}"/>
              </a:ext>
            </a:extLst>
          </p:cNvPr>
          <p:cNvSpPr>
            <a:spLocks noGrp="1"/>
          </p:cNvSpPr>
          <p:nvPr>
            <p:ph type="title"/>
          </p:nvPr>
        </p:nvSpPr>
        <p:spPr/>
        <p:txBody>
          <a:bodyPr/>
          <a:lstStyle/>
          <a:p>
            <a:r>
              <a:rPr lang="en-IN" b="0" dirty="0">
                <a:solidFill>
                  <a:schemeClr val="accent1"/>
                </a:solidFill>
                <a:latin typeface="Algerian" panose="04020705040A02060702" pitchFamily="82" charset="0"/>
              </a:rPr>
              <a:t>System Architecture…</a:t>
            </a:r>
          </a:p>
        </p:txBody>
      </p:sp>
      <p:pic>
        <p:nvPicPr>
          <p:cNvPr id="6" name="Picture 5">
            <a:extLst>
              <a:ext uri="{FF2B5EF4-FFF2-40B4-BE49-F238E27FC236}">
                <a16:creationId xmlns:a16="http://schemas.microsoft.com/office/drawing/2014/main" id="{28BE21C3-E52C-39D4-B6C9-9854A1768116}"/>
              </a:ext>
            </a:extLst>
          </p:cNvPr>
          <p:cNvPicPr>
            <a:picLocks noChangeAspect="1"/>
          </p:cNvPicPr>
          <p:nvPr/>
        </p:nvPicPr>
        <p:blipFill>
          <a:blip r:embed="rId2"/>
          <a:stretch>
            <a:fillRect/>
          </a:stretch>
        </p:blipFill>
        <p:spPr>
          <a:xfrm>
            <a:off x="2198265" y="1460576"/>
            <a:ext cx="6584232" cy="4387773"/>
          </a:xfrm>
          <a:prstGeom prst="rect">
            <a:avLst/>
          </a:prstGeom>
        </p:spPr>
      </p:pic>
    </p:spTree>
    <p:extLst>
      <p:ext uri="{BB962C8B-B14F-4D97-AF65-F5344CB8AC3E}">
        <p14:creationId xmlns:p14="http://schemas.microsoft.com/office/powerpoint/2010/main" val="33550786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a:xfrm>
            <a:off x="762000" y="715964"/>
            <a:ext cx="10591800" cy="646332"/>
          </a:xfrm>
        </p:spPr>
        <p:txBody>
          <a:bodyPr/>
          <a:lstStyle/>
          <a:p>
            <a:r>
              <a:rPr lang="en-US" b="0" dirty="0">
                <a:latin typeface="Algerian" panose="04020705040A02060702" pitchFamily="82" charset="0"/>
              </a:rPr>
              <a:t>Technologies Used…</a:t>
            </a:r>
          </a:p>
        </p:txBody>
      </p:sp>
      <p:graphicFrame>
        <p:nvGraphicFramePr>
          <p:cNvPr id="18" name="Group 85">
            <a:extLst>
              <a:ext uri="{FF2B5EF4-FFF2-40B4-BE49-F238E27FC236}">
                <a16:creationId xmlns:a16="http://schemas.microsoft.com/office/drawing/2014/main" id="{14BC0987-DF66-4F47-953D-7A5171CA5B01}"/>
              </a:ext>
            </a:extLst>
          </p:cNvPr>
          <p:cNvGraphicFramePr>
            <a:graphicFrameLocks noGrp="1"/>
          </p:cNvGraphicFramePr>
          <p:nvPr>
            <p:ph type="tbl" sz="quarter" idx="12"/>
            <p:extLst>
              <p:ext uri="{D42A27DB-BD31-4B8C-83A1-F6EECF244321}">
                <p14:modId xmlns:p14="http://schemas.microsoft.com/office/powerpoint/2010/main" val="1500451880"/>
              </p:ext>
            </p:extLst>
          </p:nvPr>
        </p:nvGraphicFramePr>
        <p:xfrm>
          <a:off x="1223964" y="2447407"/>
          <a:ext cx="10968036" cy="3762468"/>
        </p:xfrm>
        <a:graphic>
          <a:graphicData uri="http://schemas.openxmlformats.org/drawingml/2006/table">
            <a:tbl>
              <a:tblPr firstRow="1"/>
              <a:tblGrid>
                <a:gridCol w="1828006">
                  <a:extLst>
                    <a:ext uri="{9D8B030D-6E8A-4147-A177-3AD203B41FA5}">
                      <a16:colId xmlns:a16="http://schemas.microsoft.com/office/drawing/2014/main" val="20000"/>
                    </a:ext>
                  </a:extLst>
                </a:gridCol>
                <a:gridCol w="1828006">
                  <a:extLst>
                    <a:ext uri="{9D8B030D-6E8A-4147-A177-3AD203B41FA5}">
                      <a16:colId xmlns:a16="http://schemas.microsoft.com/office/drawing/2014/main" val="20001"/>
                    </a:ext>
                  </a:extLst>
                </a:gridCol>
                <a:gridCol w="1828006">
                  <a:extLst>
                    <a:ext uri="{9D8B030D-6E8A-4147-A177-3AD203B41FA5}">
                      <a16:colId xmlns:a16="http://schemas.microsoft.com/office/drawing/2014/main" val="20002"/>
                    </a:ext>
                  </a:extLst>
                </a:gridCol>
                <a:gridCol w="1828006">
                  <a:extLst>
                    <a:ext uri="{9D8B030D-6E8A-4147-A177-3AD203B41FA5}">
                      <a16:colId xmlns:a16="http://schemas.microsoft.com/office/drawing/2014/main" val="20003"/>
                    </a:ext>
                  </a:extLst>
                </a:gridCol>
                <a:gridCol w="1828006">
                  <a:extLst>
                    <a:ext uri="{9D8B030D-6E8A-4147-A177-3AD203B41FA5}">
                      <a16:colId xmlns:a16="http://schemas.microsoft.com/office/drawing/2014/main" val="20004"/>
                    </a:ext>
                  </a:extLst>
                </a:gridCol>
                <a:gridCol w="1828006">
                  <a:extLst>
                    <a:ext uri="{9D8B030D-6E8A-4147-A177-3AD203B41FA5}">
                      <a16:colId xmlns:a16="http://schemas.microsoft.com/office/drawing/2014/main" val="20005"/>
                    </a:ext>
                  </a:extLst>
                </a:gridCol>
              </a:tblGrid>
              <a:tr h="440672">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1" i="0" u="none" strike="noStrike" cap="none" normalizeH="0" baseline="0" dirty="0">
                        <a:ln>
                          <a:noFill/>
                        </a:ln>
                        <a:solidFill>
                          <a:schemeClr val="accent1"/>
                        </a:solidFill>
                        <a:effectLst/>
                        <a:latin typeface="+mn-lt"/>
                      </a:endParaRP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1" i="0" u="none" strike="noStrike" cap="none" normalizeH="0" baseline="0" dirty="0">
                        <a:ln>
                          <a:noFill/>
                        </a:ln>
                        <a:solidFill>
                          <a:schemeClr val="accent1"/>
                        </a:solidFill>
                        <a:effectLst/>
                        <a:latin typeface="+mn-lt"/>
                      </a:endParaRP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1" i="0" u="none" strike="noStrike" cap="none" normalizeH="0" baseline="0" dirty="0">
                        <a:ln>
                          <a:noFill/>
                        </a:ln>
                        <a:solidFill>
                          <a:schemeClr val="accent1"/>
                        </a:solidFill>
                        <a:effectLst/>
                        <a:latin typeface="+mn-lt"/>
                      </a:endParaRP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1" i="0" u="none" strike="noStrike" cap="none" normalizeH="0" baseline="0" dirty="0">
                        <a:ln>
                          <a:noFill/>
                        </a:ln>
                        <a:solidFill>
                          <a:schemeClr val="accent1"/>
                        </a:solidFill>
                        <a:effectLst/>
                        <a:latin typeface="+mn-lt"/>
                      </a:endParaRP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1" i="0" u="none" strike="noStrike" cap="none" normalizeH="0" baseline="0" dirty="0">
                        <a:ln>
                          <a:noFill/>
                        </a:ln>
                        <a:solidFill>
                          <a:schemeClr val="accent1"/>
                        </a:solidFill>
                        <a:effectLst/>
                        <a:latin typeface="+mn-lt"/>
                      </a:endParaRP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1" i="0" u="none" strike="noStrike" cap="none" normalizeH="0" baseline="0" dirty="0">
                        <a:ln>
                          <a:noFill/>
                        </a:ln>
                        <a:solidFill>
                          <a:schemeClr val="accent1"/>
                        </a:solidFill>
                        <a:effectLst/>
                        <a:latin typeface="+mn-lt"/>
                      </a:endParaRP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67405">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defRPr/>
                      </a:pPr>
                      <a:r>
                        <a:rPr kumimoji="0" 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Pdf plumber</a:t>
                      </a:r>
                    </a:p>
                    <a:p>
                      <a:pPr marL="0" marR="0" lvl="0" indent="0" algn="ctr" defTabSz="914400" rtl="0" eaLnBrk="1" fontAlgn="base" latinLnBrk="0" hangingPunct="1">
                        <a:lnSpc>
                          <a:spcPct val="100000"/>
                        </a:lnSpc>
                        <a:spcBef>
                          <a:spcPct val="20000"/>
                        </a:spcBef>
                        <a:spcAft>
                          <a:spcPct val="0"/>
                        </a:spcAft>
                        <a:buClr>
                          <a:schemeClr val="tx1"/>
                        </a:buClr>
                        <a:buSzTx/>
                        <a:buFontTx/>
                        <a:buNone/>
                        <a:tabLst/>
                        <a:defRPr/>
                      </a:pPr>
                      <a:endParaRPr kumimoji="0" 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defRPr/>
                      </a:pPr>
                      <a:r>
                        <a:rPr kumimoji="0" 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ctr" defTabSz="914400" rtl="0" eaLnBrk="1" fontAlgn="base" latinLnBrk="0" hangingPunct="1">
                        <a:lnSpc>
                          <a:spcPct val="100000"/>
                        </a:lnSpc>
                        <a:spcBef>
                          <a:spcPct val="20000"/>
                        </a:spcBef>
                        <a:spcAft>
                          <a:spcPct val="0"/>
                        </a:spcAft>
                        <a:buClr>
                          <a:schemeClr val="tx1"/>
                        </a:buClr>
                        <a:buSzTx/>
                        <a:buFontTx/>
                        <a:buNone/>
                        <a:tabLst/>
                        <a:defRPr/>
                      </a:pPr>
                      <a:r>
                        <a:rPr kumimoji="0" lang="en-US"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PDF text extraction</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rgbClr val="000000"/>
                        </a:solidFill>
                        <a:effectLst/>
                        <a:latin typeface="+mn-lt"/>
                      </a:endParaRP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rgbClr val="000000"/>
                          </a:solidFill>
                          <a:effectLst/>
                          <a:latin typeface="+mn-lt"/>
                        </a:rPr>
                        <a:t>python-docx </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1" i="0" u="none" strike="noStrike" cap="none" normalizeH="0" baseline="0" dirty="0">
                        <a:ln>
                          <a:noFill/>
                        </a:ln>
                        <a:solidFill>
                          <a:srgbClr val="000000"/>
                        </a:solidFill>
                        <a:effectLst/>
                        <a:latin typeface="+mn-lt"/>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1" i="0" u="none" strike="noStrike" cap="none" normalizeH="0" baseline="0" dirty="0">
                        <a:ln>
                          <a:noFill/>
                        </a:ln>
                        <a:solidFill>
                          <a:srgbClr val="000000"/>
                        </a:solidFill>
                        <a:effectLst/>
                        <a:latin typeface="+mn-lt"/>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rgbClr val="000000"/>
                          </a:solidFill>
                          <a:effectLst/>
                          <a:latin typeface="+mn-lt"/>
                        </a:rPr>
                        <a:t> DOCX file handling</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err="1">
                          <a:ln>
                            <a:noFill/>
                          </a:ln>
                          <a:solidFill>
                            <a:srgbClr val="000000"/>
                          </a:solidFill>
                          <a:effectLst/>
                          <a:latin typeface="+mn-lt"/>
                        </a:rPr>
                        <a:t>pytesseract</a:t>
                      </a:r>
                      <a:r>
                        <a:rPr kumimoji="0" lang="en-US" sz="1400" b="1" i="0" u="none" strike="noStrike" cap="none" normalizeH="0" baseline="0" dirty="0">
                          <a:ln>
                            <a:noFill/>
                          </a:ln>
                          <a:solidFill>
                            <a:srgbClr val="000000"/>
                          </a:solidFill>
                          <a:effectLst/>
                          <a:latin typeface="+mn-lt"/>
                        </a:rPr>
                        <a:t>, pdf2image, PIL </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1" i="0" u="none" strike="noStrike" cap="none" normalizeH="0" baseline="0" dirty="0">
                        <a:ln>
                          <a:noFill/>
                        </a:ln>
                        <a:solidFill>
                          <a:srgbClr val="000000"/>
                        </a:solidFill>
                        <a:effectLst/>
                        <a:latin typeface="+mn-lt"/>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rgbClr val="000000"/>
                          </a:solidFill>
                          <a:effectLst/>
                          <a:latin typeface="+mn-lt"/>
                        </a:rPr>
                        <a:t> OCR for image-based PDFs and images</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rgbClr val="000000"/>
                          </a:solidFill>
                          <a:effectLst/>
                          <a:latin typeface="+mn-lt"/>
                        </a:rPr>
                        <a:t>NITK </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1" i="0" u="none" strike="noStrike" cap="none" normalizeH="0" baseline="0" dirty="0">
                        <a:ln>
                          <a:noFill/>
                        </a:ln>
                        <a:solidFill>
                          <a:srgbClr val="000000"/>
                        </a:solidFill>
                        <a:effectLst/>
                        <a:latin typeface="+mn-lt"/>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rgbClr val="000000"/>
                          </a:solidFill>
                          <a:effectLst/>
                          <a:latin typeface="+mn-lt"/>
                        </a:rPr>
                        <a:t>Natural language processing (tokenization)</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rgbClr val="000000"/>
                          </a:solidFill>
                          <a:effectLst/>
                          <a:latin typeface="+mn-lt"/>
                        </a:rPr>
                        <a:t>Re, </a:t>
                      </a:r>
                      <a:r>
                        <a:rPr kumimoji="0" lang="en-US" sz="1400" b="1" i="0" u="none" strike="noStrike" cap="none" normalizeH="0" baseline="0" dirty="0" err="1">
                          <a:ln>
                            <a:noFill/>
                          </a:ln>
                          <a:solidFill>
                            <a:srgbClr val="000000"/>
                          </a:solidFill>
                          <a:effectLst/>
                          <a:latin typeface="+mn-lt"/>
                        </a:rPr>
                        <a:t>Os</a:t>
                      </a:r>
                      <a:r>
                        <a:rPr kumimoji="0" lang="en-US" sz="1400" b="1" i="0" u="none" strike="noStrike" cap="none" normalizeH="0" baseline="0" dirty="0">
                          <a:ln>
                            <a:noFill/>
                          </a:ln>
                          <a:solidFill>
                            <a:srgbClr val="000000"/>
                          </a:solidFill>
                          <a:effectLst/>
                          <a:latin typeface="+mn-lt"/>
                        </a:rPr>
                        <a:t>, Flask  </a:t>
                      </a: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1" i="0" u="none" strike="noStrike" cap="none" normalizeH="0" baseline="0" dirty="0">
                        <a:ln>
                          <a:noFill/>
                        </a:ln>
                        <a:solidFill>
                          <a:srgbClr val="000000"/>
                        </a:solidFill>
                        <a:effectLst/>
                        <a:latin typeface="+mn-lt"/>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1" i="0" u="none" strike="noStrike" cap="none" normalizeH="0" baseline="0" dirty="0">
                        <a:ln>
                          <a:noFill/>
                        </a:ln>
                        <a:solidFill>
                          <a:srgbClr val="000000"/>
                        </a:solidFill>
                        <a:effectLst/>
                        <a:latin typeface="+mn-lt"/>
                      </a:endParaRPr>
                    </a:p>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rgbClr val="000000"/>
                          </a:solidFill>
                          <a:effectLst/>
                          <a:latin typeface="+mn-lt"/>
                        </a:rPr>
                        <a:t>File handling, regex, and UI dialogs, Flask is used as backend frame work.</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rgbClr val="000000"/>
                        </a:solidFill>
                        <a:effectLst/>
                        <a:latin typeface="+mn-lt"/>
                      </a:endParaRPr>
                    </a:p>
                  </a:txBody>
                  <a:tcPr anchor="ctr"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954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rgbClr val="000000"/>
                        </a:solidFill>
                        <a:effectLst/>
                        <a:latin typeface="+mn-lt"/>
                      </a:endParaRP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rgbClr val="000000"/>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1" i="0" u="none" strike="noStrike" cap="none" normalizeH="0" baseline="0" dirty="0">
                        <a:ln>
                          <a:noFill/>
                        </a:ln>
                        <a:solidFill>
                          <a:srgbClr val="000000"/>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rgbClr val="000000"/>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rgbClr val="000000"/>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rgbClr val="000000"/>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3076" name="Picture 4" descr="PDF Reader App : Read All PDF - Apps on Google Play">
            <a:extLst>
              <a:ext uri="{FF2B5EF4-FFF2-40B4-BE49-F238E27FC236}">
                <a16:creationId xmlns:a16="http://schemas.microsoft.com/office/drawing/2014/main" id="{F12DC96D-27A8-505D-5E3E-E3B485317ADE}"/>
              </a:ext>
            </a:extLst>
          </p:cNvPr>
          <p:cNvPicPr>
            <a:picLocks noChangeAspect="1" noChangeArrowheads="1"/>
          </p:cNvPicPr>
          <p:nvPr/>
        </p:nvPicPr>
        <p:blipFill rotWithShape="1">
          <a:blip r:embed="rId3">
            <a:alphaModFix amt="5000"/>
            <a:extLst>
              <a:ext uri="{28A0092B-C50C-407E-A947-70E740481C1C}">
                <a14:useLocalDpi xmlns:a14="http://schemas.microsoft.com/office/drawing/2010/main" val="0"/>
              </a:ext>
            </a:extLst>
          </a:blip>
          <a:srcRect l="9961" r="9766"/>
          <a:stretch/>
        </p:blipFill>
        <p:spPr bwMode="auto">
          <a:xfrm>
            <a:off x="1107310" y="2464213"/>
            <a:ext cx="1957388" cy="316506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ython (programming language) - Wikipedia">
            <a:extLst>
              <a:ext uri="{FF2B5EF4-FFF2-40B4-BE49-F238E27FC236}">
                <a16:creationId xmlns:a16="http://schemas.microsoft.com/office/drawing/2014/main" id="{C657A2C6-5A2C-8A2F-B4FE-84BF97FD1FC2}"/>
              </a:ext>
            </a:extLst>
          </p:cNvPr>
          <p:cNvPicPr>
            <a:picLocks noChangeAspect="1" noChangeArrowheads="1"/>
          </p:cNvPicPr>
          <p:nvPr/>
        </p:nvPicPr>
        <p:blipFill>
          <a:blip r:embed="rId4">
            <a:alphaModFix amt="20000"/>
            <a:extLst>
              <a:ext uri="{28A0092B-C50C-407E-A947-70E740481C1C}">
                <a14:useLocalDpi xmlns:a14="http://schemas.microsoft.com/office/drawing/2010/main" val="0"/>
              </a:ext>
            </a:extLst>
          </a:blip>
          <a:srcRect/>
          <a:stretch>
            <a:fillRect/>
          </a:stretch>
        </p:blipFill>
        <p:spPr bwMode="auto">
          <a:xfrm>
            <a:off x="3161545" y="2903257"/>
            <a:ext cx="1585915" cy="228696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Jpg PNG Transparent Images Free Download | Vector Files | Pngtree">
            <a:extLst>
              <a:ext uri="{FF2B5EF4-FFF2-40B4-BE49-F238E27FC236}">
                <a16:creationId xmlns:a16="http://schemas.microsoft.com/office/drawing/2014/main" id="{ACBDB43B-0681-A99A-223B-65E0C5466038}"/>
              </a:ext>
            </a:extLst>
          </p:cNvPr>
          <p:cNvPicPr>
            <a:picLocks noChangeAspect="1" noChangeArrowheads="1"/>
          </p:cNvPicPr>
          <p:nvPr/>
        </p:nvPicPr>
        <p:blipFill rotWithShape="1">
          <a:blip r:embed="rId5">
            <a:alphaModFix amt="20000"/>
            <a:extLst>
              <a:ext uri="{28A0092B-C50C-407E-A947-70E740481C1C}">
                <a14:useLocalDpi xmlns:a14="http://schemas.microsoft.com/office/drawing/2010/main" val="0"/>
              </a:ext>
            </a:extLst>
          </a:blip>
          <a:srcRect l="23056" t="12778" r="21945" b="13889"/>
          <a:stretch/>
        </p:blipFill>
        <p:spPr bwMode="auto">
          <a:xfrm>
            <a:off x="4943050" y="2601289"/>
            <a:ext cx="1585915" cy="302798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5 Amazing Examples Of Natural Language Processing (NLP) In Practice">
            <a:extLst>
              <a:ext uri="{FF2B5EF4-FFF2-40B4-BE49-F238E27FC236}">
                <a16:creationId xmlns:a16="http://schemas.microsoft.com/office/drawing/2014/main" id="{8F618879-3CB7-3FAD-708D-D39B9EA30843}"/>
              </a:ext>
            </a:extLst>
          </p:cNvPr>
          <p:cNvPicPr>
            <a:picLocks noChangeAspect="1" noChangeArrowheads="1"/>
          </p:cNvPicPr>
          <p:nvPr/>
        </p:nvPicPr>
        <p:blipFill rotWithShape="1">
          <a:blip r:embed="rId6">
            <a:alphaModFix amt="20000"/>
            <a:extLst>
              <a:ext uri="{28A0092B-C50C-407E-A947-70E740481C1C}">
                <a14:useLocalDpi xmlns:a14="http://schemas.microsoft.com/office/drawing/2010/main" val="0"/>
              </a:ext>
            </a:extLst>
          </a:blip>
          <a:srcRect l="31834" t="19930" r="48583" b="25274"/>
          <a:stretch/>
        </p:blipFill>
        <p:spPr bwMode="auto">
          <a:xfrm>
            <a:off x="6801694" y="2532750"/>
            <a:ext cx="1646260" cy="3027983"/>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Flask&quot; Icon - Download for free – Iconduck">
            <a:extLst>
              <a:ext uri="{FF2B5EF4-FFF2-40B4-BE49-F238E27FC236}">
                <a16:creationId xmlns:a16="http://schemas.microsoft.com/office/drawing/2014/main" id="{30DFC861-45E4-7EDC-2731-8767263A213E}"/>
              </a:ext>
            </a:extLst>
          </p:cNvPr>
          <p:cNvPicPr>
            <a:picLocks noChangeAspect="1" noChangeArrowheads="1"/>
          </p:cNvPicPr>
          <p:nvPr/>
        </p:nvPicPr>
        <p:blipFill rotWithShape="1">
          <a:blip r:embed="rId7">
            <a:alphaModFix amt="20000"/>
            <a:extLst>
              <a:ext uri="{28A0092B-C50C-407E-A947-70E740481C1C}">
                <a14:useLocalDpi xmlns:a14="http://schemas.microsoft.com/office/drawing/2010/main" val="0"/>
              </a:ext>
            </a:extLst>
          </a:blip>
          <a:srcRect b="29090"/>
          <a:stretch/>
        </p:blipFill>
        <p:spPr bwMode="auto">
          <a:xfrm>
            <a:off x="8720683" y="2771496"/>
            <a:ext cx="1514475" cy="2086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1"/>
            <a:ext cx="6477000" cy="1189037"/>
          </a:xfrm>
        </p:spPr>
        <p:txBody>
          <a:bodyPr/>
          <a:lstStyle/>
          <a:p>
            <a:r>
              <a:rPr lang="en-US" b="0" dirty="0">
                <a:latin typeface="Algerian" panose="04020705040A02060702" pitchFamily="82" charset="0"/>
              </a:rPr>
              <a:t>Features</a:t>
            </a:r>
            <a:br>
              <a:rPr lang="en-US" b="0" dirty="0">
                <a:latin typeface="Algerian" panose="04020705040A02060702" pitchFamily="82" charset="0"/>
              </a:rPr>
            </a:br>
            <a:endParaRPr lang="en-US" b="0" dirty="0">
              <a:latin typeface="Algerian" panose="04020705040A02060702" pitchFamily="82" charset="0"/>
            </a:endParaRPr>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905000"/>
            <a:ext cx="6477000" cy="3276600"/>
          </a:xfrm>
        </p:spPr>
        <p:txBody>
          <a:bodyPr vert="horz" lIns="91440" tIns="45720" rIns="91440" bIns="45720" rtlCol="0" anchor="t">
            <a:noAutofit/>
          </a:bodyPr>
          <a:lstStyle/>
          <a:p>
            <a:pPr marL="285750" indent="-285750">
              <a:buFont typeface="Wingdings" panose="05000000000000000000" pitchFamily="2" charset="2"/>
              <a:buChar char="v"/>
            </a:pPr>
            <a:r>
              <a:rPr lang="en-US" sz="1400" b="0" dirty="0">
                <a:latin typeface="Times New Roman" panose="02020603050405020304" pitchFamily="18" charset="0"/>
                <a:cs typeface="Times New Roman" panose="02020603050405020304" pitchFamily="18" charset="0"/>
              </a:rPr>
              <a:t>✅ Multi-Format Support: Accepts PDF, DOCX, and images (JPG, PNG, etc.) </a:t>
            </a:r>
          </a:p>
          <a:p>
            <a:endParaRPr lang="en-US" sz="14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400" b="0" dirty="0">
                <a:latin typeface="Times New Roman" panose="02020603050405020304" pitchFamily="18" charset="0"/>
                <a:cs typeface="Times New Roman" panose="02020603050405020304" pitchFamily="18" charset="0"/>
              </a:rPr>
              <a:t>🔎 OCR Integration: Automatically detects and handles scanned PDFs using OCR.</a:t>
            </a:r>
          </a:p>
          <a:p>
            <a:endParaRPr lang="en-US" sz="14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400" b="0" dirty="0">
                <a:latin typeface="Times New Roman" panose="02020603050405020304" pitchFamily="18" charset="0"/>
                <a:cs typeface="Times New Roman" panose="02020603050405020304" pitchFamily="18" charset="0"/>
              </a:rPr>
              <a:t> 🧠 Keyword-Based Matching: Uses simple set logic to match job description keywords.</a:t>
            </a:r>
          </a:p>
          <a:p>
            <a:endParaRPr lang="en-US" sz="14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400" b="0" dirty="0">
                <a:latin typeface="Times New Roman" panose="02020603050405020304" pitchFamily="18" charset="0"/>
                <a:cs typeface="Times New Roman" panose="02020603050405020304" pitchFamily="18" charset="0"/>
              </a:rPr>
              <a:t> 📊 Resume Scoring: Scores range from 0 to 100, depending on keyword overlap.</a:t>
            </a:r>
          </a:p>
          <a:p>
            <a:r>
              <a:rPr lang="en-US" sz="1400" b="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v"/>
            </a:pPr>
            <a:r>
              <a:rPr lang="en-US" sz="1400" b="0" dirty="0">
                <a:latin typeface="Times New Roman" panose="02020603050405020304" pitchFamily="18" charset="0"/>
                <a:cs typeface="Times New Roman" panose="02020603050405020304" pitchFamily="18" charset="0"/>
              </a:rPr>
              <a:t>💬 Feedback System: Provides insights based on match percentage.</a:t>
            </a:r>
          </a:p>
          <a:p>
            <a:endParaRPr lang="en-US" sz="14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400" b="0" dirty="0">
                <a:latin typeface="Times New Roman" panose="02020603050405020304" pitchFamily="18" charset="0"/>
                <a:cs typeface="Times New Roman" panose="02020603050405020304" pitchFamily="18" charset="0"/>
              </a:rPr>
              <a:t> 🎯 Text Cleaning &amp; Tokenization: Ensures clean and accurate comparisons.</a:t>
            </a:r>
          </a:p>
        </p:txBody>
      </p:sp>
    </p:spTree>
    <p:extLst>
      <p:ext uri="{BB962C8B-B14F-4D97-AF65-F5344CB8AC3E}">
        <p14:creationId xmlns:p14="http://schemas.microsoft.com/office/powerpoint/2010/main" val="394783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7FC999-6A52-A598-AC99-30B789BDA2D9}"/>
              </a:ext>
            </a:extLst>
          </p:cNvPr>
          <p:cNvSpPr>
            <a:spLocks noGrp="1"/>
          </p:cNvSpPr>
          <p:nvPr>
            <p:ph type="title"/>
          </p:nvPr>
        </p:nvSpPr>
        <p:spPr/>
        <p:txBody>
          <a:bodyPr/>
          <a:lstStyle/>
          <a:p>
            <a:r>
              <a:rPr lang="en-IN" b="0" dirty="0">
                <a:solidFill>
                  <a:schemeClr val="accent1"/>
                </a:solidFill>
                <a:latin typeface="Algerian" panose="04020705040A02060702" pitchFamily="82" charset="0"/>
              </a:rPr>
              <a:t>Applications</a:t>
            </a:r>
          </a:p>
        </p:txBody>
      </p:sp>
      <p:sp>
        <p:nvSpPr>
          <p:cNvPr id="11" name="TextBox 10">
            <a:extLst>
              <a:ext uri="{FF2B5EF4-FFF2-40B4-BE49-F238E27FC236}">
                <a16:creationId xmlns:a16="http://schemas.microsoft.com/office/drawing/2014/main" id="{E8B3F7B9-52BE-4EA2-939E-71933D5785AB}"/>
              </a:ext>
            </a:extLst>
          </p:cNvPr>
          <p:cNvSpPr txBox="1"/>
          <p:nvPr/>
        </p:nvSpPr>
        <p:spPr>
          <a:xfrm>
            <a:off x="762000" y="1362296"/>
            <a:ext cx="8458200" cy="2222403"/>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b="1" dirty="0">
                <a:solidFill>
                  <a:schemeClr val="bg1"/>
                </a:solidFill>
                <a:latin typeface="Times New Roman" panose="02020603050405020304" pitchFamily="18" charset="0"/>
                <a:cs typeface="Times New Roman" panose="02020603050405020304" pitchFamily="18" charset="0"/>
              </a:rPr>
              <a:t> Pre-screening tool for recruiters.</a:t>
            </a:r>
          </a:p>
          <a:p>
            <a:pPr marL="285750" indent="-285750">
              <a:lnSpc>
                <a:spcPct val="200000"/>
              </a:lnSpc>
              <a:buFont typeface="Wingdings" panose="05000000000000000000" pitchFamily="2" charset="2"/>
              <a:buChar char="Ø"/>
            </a:pPr>
            <a:r>
              <a:rPr lang="en-US" b="1" dirty="0">
                <a:solidFill>
                  <a:schemeClr val="bg1"/>
                </a:solidFill>
                <a:latin typeface="Times New Roman" panose="02020603050405020304" pitchFamily="18" charset="0"/>
                <a:cs typeface="Times New Roman" panose="02020603050405020304" pitchFamily="18" charset="0"/>
              </a:rPr>
              <a:t> Resume optimization aid for job seekers.</a:t>
            </a:r>
          </a:p>
          <a:p>
            <a:pPr marL="285750" indent="-285750">
              <a:lnSpc>
                <a:spcPct val="200000"/>
              </a:lnSpc>
              <a:buFont typeface="Wingdings" panose="05000000000000000000" pitchFamily="2" charset="2"/>
              <a:buChar char="Ø"/>
            </a:pPr>
            <a:r>
              <a:rPr lang="en-US" b="1" dirty="0">
                <a:solidFill>
                  <a:schemeClr val="bg1"/>
                </a:solidFill>
                <a:latin typeface="Times New Roman" panose="02020603050405020304" pitchFamily="18" charset="0"/>
                <a:cs typeface="Times New Roman" panose="02020603050405020304" pitchFamily="18" charset="0"/>
              </a:rPr>
              <a:t> Student placement and career counseling platforms.</a:t>
            </a:r>
          </a:p>
          <a:p>
            <a:pPr marL="285750" indent="-285750">
              <a:lnSpc>
                <a:spcPct val="200000"/>
              </a:lnSpc>
              <a:buFont typeface="Wingdings" panose="05000000000000000000" pitchFamily="2" charset="2"/>
              <a:buChar char="Ø"/>
            </a:pPr>
            <a:r>
              <a:rPr lang="en-US" b="1" dirty="0">
                <a:solidFill>
                  <a:schemeClr val="bg1"/>
                </a:solidFill>
                <a:latin typeface="Times New Roman" panose="02020603050405020304" pitchFamily="18" charset="0"/>
                <a:cs typeface="Times New Roman" panose="02020603050405020304" pitchFamily="18" charset="0"/>
              </a:rPr>
              <a:t> Integration into job portals and HR software.</a:t>
            </a:r>
            <a:endParaRPr lang="en-IN" b="1" dirty="0">
              <a:solidFill>
                <a:schemeClr val="bg1"/>
              </a:solidFill>
              <a:latin typeface="Times New Roman" panose="02020603050405020304" pitchFamily="18" charset="0"/>
              <a:cs typeface="Times New Roman" panose="02020603050405020304" pitchFamily="18" charset="0"/>
            </a:endParaRPr>
          </a:p>
        </p:txBody>
      </p:sp>
      <p:pic>
        <p:nvPicPr>
          <p:cNvPr id="4098" name="Picture 2" descr="7 most common job interview mistakes - Hudson Australia">
            <a:extLst>
              <a:ext uri="{FF2B5EF4-FFF2-40B4-BE49-F238E27FC236}">
                <a16:creationId xmlns:a16="http://schemas.microsoft.com/office/drawing/2014/main" id="{4427AF67-F3F7-C4FD-77BA-C75233D8539B}"/>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0" y="0"/>
            <a:ext cx="12192000" cy="599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9793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A20A14-49B9-9D24-78AC-01892FFD5761}"/>
              </a:ext>
            </a:extLst>
          </p:cNvPr>
          <p:cNvSpPr txBox="1"/>
          <p:nvPr/>
        </p:nvSpPr>
        <p:spPr>
          <a:xfrm>
            <a:off x="428625" y="428625"/>
            <a:ext cx="5124450" cy="707886"/>
          </a:xfrm>
          <a:prstGeom prst="rect">
            <a:avLst/>
          </a:prstGeom>
          <a:noFill/>
        </p:spPr>
        <p:txBody>
          <a:bodyPr wrap="square" rtlCol="0">
            <a:spAutoFit/>
          </a:bodyPr>
          <a:lstStyle/>
          <a:p>
            <a:r>
              <a:rPr lang="en-IN" sz="4000" dirty="0">
                <a:solidFill>
                  <a:schemeClr val="accent1"/>
                </a:solidFill>
                <a:latin typeface="Algerian" panose="04020705040A02060702" pitchFamily="82" charset="0"/>
              </a:rPr>
              <a:t> Output…</a:t>
            </a:r>
          </a:p>
        </p:txBody>
      </p:sp>
      <p:pic>
        <p:nvPicPr>
          <p:cNvPr id="7" name="Picture 6">
            <a:extLst>
              <a:ext uri="{FF2B5EF4-FFF2-40B4-BE49-F238E27FC236}">
                <a16:creationId xmlns:a16="http://schemas.microsoft.com/office/drawing/2014/main" id="{601C063A-3421-7ECD-BEED-CD4BFAF3053C}"/>
              </a:ext>
            </a:extLst>
          </p:cNvPr>
          <p:cNvPicPr>
            <a:picLocks noChangeAspect="1"/>
          </p:cNvPicPr>
          <p:nvPr/>
        </p:nvPicPr>
        <p:blipFill>
          <a:blip r:embed="rId2"/>
          <a:srcRect l="33516" t="8750" r="34922" b="6250"/>
          <a:stretch/>
        </p:blipFill>
        <p:spPr>
          <a:xfrm>
            <a:off x="1428750" y="1293511"/>
            <a:ext cx="2819400" cy="4270973"/>
          </a:xfrm>
          <a:prstGeom prst="rect">
            <a:avLst/>
          </a:prstGeom>
        </p:spPr>
      </p:pic>
      <p:pic>
        <p:nvPicPr>
          <p:cNvPr id="9" name="Picture 8">
            <a:extLst>
              <a:ext uri="{FF2B5EF4-FFF2-40B4-BE49-F238E27FC236}">
                <a16:creationId xmlns:a16="http://schemas.microsoft.com/office/drawing/2014/main" id="{4A956DA5-266D-0AE7-7EAA-95DAF3508EE4}"/>
              </a:ext>
            </a:extLst>
          </p:cNvPr>
          <p:cNvPicPr>
            <a:picLocks noChangeAspect="1"/>
          </p:cNvPicPr>
          <p:nvPr/>
        </p:nvPicPr>
        <p:blipFill>
          <a:blip r:embed="rId3"/>
          <a:srcRect l="33594" t="9584" r="34687" b="6250"/>
          <a:stretch/>
        </p:blipFill>
        <p:spPr>
          <a:xfrm>
            <a:off x="7610475" y="1293512"/>
            <a:ext cx="2861410" cy="4270973"/>
          </a:xfrm>
          <a:prstGeom prst="rect">
            <a:avLst/>
          </a:prstGeom>
        </p:spPr>
      </p:pic>
    </p:spTree>
    <p:extLst>
      <p:ext uri="{BB962C8B-B14F-4D97-AF65-F5344CB8AC3E}">
        <p14:creationId xmlns:p14="http://schemas.microsoft.com/office/powerpoint/2010/main" val="29187426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639601" y="985817"/>
            <a:ext cx="9141397" cy="615553"/>
          </a:xfrm>
        </p:spPr>
        <p:txBody>
          <a:bodyPr/>
          <a:lstStyle/>
          <a:p>
            <a:r>
              <a:rPr lang="en-US" b="0" dirty="0">
                <a:latin typeface="Algerian" panose="04020705040A02060702" pitchFamily="82" charset="0"/>
              </a:rPr>
              <a:t>Conclusion</a:t>
            </a: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1964928" y="2451080"/>
            <a:ext cx="8262144" cy="2273320"/>
          </a:xfrm>
        </p:spPr>
        <p:txBody>
          <a:bodyPr vert="horz" wrap="square" lIns="0" tIns="0" rIns="0" bIns="0" rtlCol="0" anchor="t">
            <a:noAutofit/>
          </a:bodyPr>
          <a:lstStyle/>
          <a:p>
            <a:r>
              <a:rPr lang="en-US" dirty="0">
                <a:latin typeface="Times New Roman" panose="02020603050405020304" pitchFamily="18" charset="0"/>
                <a:cs typeface="Times New Roman" panose="02020603050405020304" pitchFamily="18" charset="0"/>
              </a:rPr>
              <a:t>This AI Resume Scorecard project demonstrates how simple NLP techniques can be used to streamline the resume screening process. By combining multi-format text extraction, keyword analysis, and intelligent scoring, it empowers users to tailor their resumes to job descriptions effectively. The tool is flexible, accurate, and easy to use for both professionals and students</a:t>
            </a:r>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15C1F8C-D27A-4CE7-9DF4-4AFDB2880FA9}">
  <ds:schemaRefs>
    <ds:schemaRef ds:uri="http://schemas.microsoft.com/sharepoint/v3/contenttype/forms"/>
  </ds:schemaRefs>
</ds:datastoreItem>
</file>

<file path=customXml/itemProps2.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68</TotalTime>
  <Words>465</Words>
  <Application>Microsoft Office PowerPoint</Application>
  <PresentationFormat>Widescreen</PresentationFormat>
  <Paragraphs>73</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Bookman Old Style</vt:lpstr>
      <vt:lpstr>Times New Roman</vt:lpstr>
      <vt:lpstr>Wingdings</vt:lpstr>
      <vt:lpstr>Office Theme</vt:lpstr>
      <vt:lpstr>AI RESUME SCORE CARD..</vt:lpstr>
      <vt:lpstr>Introduction</vt:lpstr>
      <vt:lpstr>Objective</vt:lpstr>
      <vt:lpstr>System Architecture…</vt:lpstr>
      <vt:lpstr>Technologies Used…</vt:lpstr>
      <vt:lpstr>Features </vt:lpstr>
      <vt:lpstr>Applications</vt:lpstr>
      <vt:lpstr>PowerPoint Presentation</vt:lpstr>
      <vt:lpstr>Conclusion</vt:lpstr>
      <vt:lpstr>Future Enhancements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Gcet</dc:creator>
  <cp:keywords/>
  <dc:description/>
  <cp:lastModifiedBy>Gcet</cp:lastModifiedBy>
  <cp:revision>1</cp:revision>
  <dcterms:created xsi:type="dcterms:W3CDTF">2025-06-06T03:46:22Z</dcterms:created>
  <dcterms:modified xsi:type="dcterms:W3CDTF">2025-06-06T04:54:27Z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