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342" r:id="rId5"/>
    <p:sldId id="359" r:id="rId6"/>
    <p:sldId id="382" r:id="rId7"/>
    <p:sldId id="383" r:id="rId8"/>
    <p:sldId id="373" r:id="rId9"/>
    <p:sldId id="384" r:id="rId10"/>
    <p:sldId id="380" r:id="rId11"/>
    <p:sldId id="37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365" r:id="rId39"/>
    <p:sldId id="411" r:id="rId40"/>
    <p:sldId id="412" r:id="rId41"/>
    <p:sldId id="413" r:id="rId42"/>
    <p:sldId id="378" r:id="rId43"/>
    <p:sldId id="414" r:id="rId44"/>
    <p:sldId id="415" r:id="rId45"/>
    <p:sldId id="416" r:id="rId46"/>
    <p:sldId id="417" r:id="rId47"/>
    <p:sldId id="418" r:id="rId48"/>
    <p:sldId id="419" r:id="rId49"/>
    <p:sldId id="420" r:id="rId50"/>
    <p:sldId id="421" r:id="rId51"/>
    <p:sldId id="422" r:id="rId52"/>
    <p:sldId id="3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398" autoAdjust="0"/>
  </p:normalViewPr>
  <p:slideViewPr>
    <p:cSldViewPr snapToGrid="0" snapToObjects="1" showGuides="1">
      <p:cViewPr varScale="1">
        <p:scale>
          <a:sx n="63" d="100"/>
          <a:sy n="63" d="100"/>
        </p:scale>
        <p:origin x="10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diagrams/_rels/data6.xml.rels><?xml version="1.0" encoding="UTF-8" standalone="yes"?>
<Relationships xmlns="http://schemas.openxmlformats.org/package/2006/relationships"><Relationship Id="rId1" Type="http://schemas.openxmlformats.org/officeDocument/2006/relationships/image" Target="../media/image25.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BBC5A-94CE-4D46-8169-855D96BFC451}" type="doc">
      <dgm:prSet loTypeId="urn:microsoft.com/office/officeart/2005/8/layout/orgChart1" loCatId="hierarchy" qsTypeId="urn:microsoft.com/office/officeart/2005/8/quickstyle/simple1" qsCatId="simple" csTypeId="urn:microsoft.com/office/officeart/2005/8/colors/colorful5" csCatId="colorful"/>
      <dgm:spPr/>
      <dgm:t>
        <a:bodyPr/>
        <a:lstStyle/>
        <a:p>
          <a:endParaRPr lang="en-US"/>
        </a:p>
      </dgm:t>
    </dgm:pt>
    <dgm:pt modelId="{8490AE4A-6DD4-4F32-98A8-48A19DF7A6CE}">
      <dgm:prSet/>
      <dgm:spPr/>
      <dgm:t>
        <a:bodyPr/>
        <a:lstStyle/>
        <a:p>
          <a:r>
            <a:rPr lang="en-US" baseline="0" dirty="0"/>
            <a:t>SpaceX API</a:t>
          </a:r>
          <a:endParaRPr lang="en-US" dirty="0"/>
        </a:p>
      </dgm:t>
    </dgm:pt>
    <dgm:pt modelId="{DDFBF48A-6D60-4A6F-A0A5-2C7ABB9826E1}" type="parTrans" cxnId="{234F73BC-A282-4F2B-8EC7-13F74AA513E4}">
      <dgm:prSet/>
      <dgm:spPr/>
      <dgm:t>
        <a:bodyPr/>
        <a:lstStyle/>
        <a:p>
          <a:endParaRPr lang="en-US"/>
        </a:p>
      </dgm:t>
    </dgm:pt>
    <dgm:pt modelId="{7916491F-FDC6-4FF0-8EE2-EBAED6BC87EF}" type="sibTrans" cxnId="{234F73BC-A282-4F2B-8EC7-13F74AA513E4}">
      <dgm:prSet/>
      <dgm:spPr/>
      <dgm:t>
        <a:bodyPr/>
        <a:lstStyle/>
        <a:p>
          <a:endParaRPr lang="en-US"/>
        </a:p>
      </dgm:t>
    </dgm:pt>
    <dgm:pt modelId="{5694ACE9-B982-43DD-B6ED-A3E46D67644E}">
      <dgm:prSet/>
      <dgm:spPr/>
      <dgm:t>
        <a:bodyPr/>
        <a:lstStyle/>
        <a:p>
          <a:r>
            <a:rPr lang="en-US" baseline="0"/>
            <a:t>Use SpaceX RestAPI</a:t>
          </a:r>
          <a:endParaRPr lang="en-US"/>
        </a:p>
      </dgm:t>
    </dgm:pt>
    <dgm:pt modelId="{70648A02-3C24-4CD2-A2CE-A998C6B9D93F}" type="parTrans" cxnId="{FE430CFE-B8C7-4440-8457-A3835732592F}">
      <dgm:prSet/>
      <dgm:spPr/>
      <dgm:t>
        <a:bodyPr/>
        <a:lstStyle/>
        <a:p>
          <a:endParaRPr lang="en-US"/>
        </a:p>
      </dgm:t>
    </dgm:pt>
    <dgm:pt modelId="{197A33B1-8EFC-48F7-9958-8919F2B30228}" type="sibTrans" cxnId="{FE430CFE-B8C7-4440-8457-A3835732592F}">
      <dgm:prSet/>
      <dgm:spPr/>
      <dgm:t>
        <a:bodyPr/>
        <a:lstStyle/>
        <a:p>
          <a:endParaRPr lang="en-US"/>
        </a:p>
      </dgm:t>
    </dgm:pt>
    <dgm:pt modelId="{97C8DD57-7D42-4120-B8D6-B4DBD6709A8F}">
      <dgm:prSet/>
      <dgm:spPr/>
      <dgm:t>
        <a:bodyPr/>
        <a:lstStyle/>
        <a:p>
          <a:r>
            <a:rPr lang="en-US" baseline="0" dirty="0"/>
            <a:t>API JSON Response of SpaceX data</a:t>
          </a:r>
          <a:endParaRPr lang="en-US" dirty="0"/>
        </a:p>
      </dgm:t>
    </dgm:pt>
    <dgm:pt modelId="{1DCD2B66-E1A2-439B-A257-3698B74D9D3D}" type="parTrans" cxnId="{E8F5355A-34F9-4CA8-A13C-16D4E4E17FA7}">
      <dgm:prSet/>
      <dgm:spPr/>
      <dgm:t>
        <a:bodyPr/>
        <a:lstStyle/>
        <a:p>
          <a:endParaRPr lang="en-US"/>
        </a:p>
      </dgm:t>
    </dgm:pt>
    <dgm:pt modelId="{ADEE9868-A7C1-429E-B177-5E32D21B4A29}" type="sibTrans" cxnId="{E8F5355A-34F9-4CA8-A13C-16D4E4E17FA7}">
      <dgm:prSet/>
      <dgm:spPr/>
      <dgm:t>
        <a:bodyPr/>
        <a:lstStyle/>
        <a:p>
          <a:endParaRPr lang="en-US"/>
        </a:p>
      </dgm:t>
    </dgm:pt>
    <dgm:pt modelId="{D4BEB9A2-DF8A-4413-9A09-4282253AC4A5}">
      <dgm:prSet/>
      <dgm:spPr/>
      <dgm:t>
        <a:bodyPr/>
        <a:lstStyle/>
        <a:p>
          <a:r>
            <a:rPr lang="en-US" baseline="0" dirty="0"/>
            <a:t>Data Normalization into flat files </a:t>
          </a:r>
          <a:r>
            <a:rPr lang="en-US" baseline="0" dirty="0" err="1"/>
            <a:t>i.e</a:t>
          </a:r>
          <a:r>
            <a:rPr lang="en-US" baseline="0" dirty="0"/>
            <a:t> .csv </a:t>
          </a:r>
          <a:endParaRPr lang="en-US" dirty="0"/>
        </a:p>
      </dgm:t>
    </dgm:pt>
    <dgm:pt modelId="{175D7691-F79C-464C-9F27-7C023D250826}" type="parTrans" cxnId="{434B87CA-9229-4710-9819-4DFEEE7478B4}">
      <dgm:prSet/>
      <dgm:spPr/>
      <dgm:t>
        <a:bodyPr/>
        <a:lstStyle/>
        <a:p>
          <a:endParaRPr lang="en-US"/>
        </a:p>
      </dgm:t>
    </dgm:pt>
    <dgm:pt modelId="{D2458E22-76C6-448F-9787-0597CC1DDBDD}" type="sibTrans" cxnId="{434B87CA-9229-4710-9819-4DFEEE7478B4}">
      <dgm:prSet/>
      <dgm:spPr/>
      <dgm:t>
        <a:bodyPr/>
        <a:lstStyle/>
        <a:p>
          <a:endParaRPr lang="en-US"/>
        </a:p>
      </dgm:t>
    </dgm:pt>
    <dgm:pt modelId="{E554ECBC-B0C5-48C6-9B4C-034CA23F4E19}" type="pres">
      <dgm:prSet presAssocID="{2D3BBC5A-94CE-4D46-8169-855D96BFC451}" presName="hierChild1" presStyleCnt="0">
        <dgm:presLayoutVars>
          <dgm:orgChart val="1"/>
          <dgm:chPref val="1"/>
          <dgm:dir/>
          <dgm:animOne val="branch"/>
          <dgm:animLvl val="lvl"/>
          <dgm:resizeHandles/>
        </dgm:presLayoutVars>
      </dgm:prSet>
      <dgm:spPr/>
    </dgm:pt>
    <dgm:pt modelId="{84B78D79-6C56-42C9-80F1-3C103E9EE057}" type="pres">
      <dgm:prSet presAssocID="{8490AE4A-6DD4-4F32-98A8-48A19DF7A6CE}" presName="hierRoot1" presStyleCnt="0">
        <dgm:presLayoutVars>
          <dgm:hierBranch val="init"/>
        </dgm:presLayoutVars>
      </dgm:prSet>
      <dgm:spPr/>
    </dgm:pt>
    <dgm:pt modelId="{8DA69FBA-4DC9-4D7B-BF56-7EBC6D98FCEA}" type="pres">
      <dgm:prSet presAssocID="{8490AE4A-6DD4-4F32-98A8-48A19DF7A6CE}" presName="rootComposite1" presStyleCnt="0"/>
      <dgm:spPr/>
    </dgm:pt>
    <dgm:pt modelId="{54BBB079-5DD3-4237-B238-39D54B1E374D}" type="pres">
      <dgm:prSet presAssocID="{8490AE4A-6DD4-4F32-98A8-48A19DF7A6CE}" presName="rootText1" presStyleLbl="node0" presStyleIdx="0" presStyleCnt="1">
        <dgm:presLayoutVars>
          <dgm:chPref val="3"/>
        </dgm:presLayoutVars>
      </dgm:prSet>
      <dgm:spPr/>
    </dgm:pt>
    <dgm:pt modelId="{D61C0D3B-E19B-4323-8BF9-66A2E8B604FC}" type="pres">
      <dgm:prSet presAssocID="{8490AE4A-6DD4-4F32-98A8-48A19DF7A6CE}" presName="rootConnector1" presStyleLbl="node1" presStyleIdx="0" presStyleCnt="0"/>
      <dgm:spPr/>
    </dgm:pt>
    <dgm:pt modelId="{E02AE786-BF3B-4FEF-A31C-D3979CAA484C}" type="pres">
      <dgm:prSet presAssocID="{8490AE4A-6DD4-4F32-98A8-48A19DF7A6CE}" presName="hierChild2" presStyleCnt="0"/>
      <dgm:spPr/>
    </dgm:pt>
    <dgm:pt modelId="{282E26FB-7F9C-4DC9-A382-1FBA21520B88}" type="pres">
      <dgm:prSet presAssocID="{70648A02-3C24-4CD2-A2CE-A998C6B9D93F}" presName="Name37" presStyleLbl="parChTrans1D2" presStyleIdx="0" presStyleCnt="3"/>
      <dgm:spPr/>
    </dgm:pt>
    <dgm:pt modelId="{E7189C0F-70D2-4BD3-951A-AC5198DB32DD}" type="pres">
      <dgm:prSet presAssocID="{5694ACE9-B982-43DD-B6ED-A3E46D67644E}" presName="hierRoot2" presStyleCnt="0">
        <dgm:presLayoutVars>
          <dgm:hierBranch val="init"/>
        </dgm:presLayoutVars>
      </dgm:prSet>
      <dgm:spPr/>
    </dgm:pt>
    <dgm:pt modelId="{08B11B7E-30FE-4F13-9AAF-9B5D23D5ED82}" type="pres">
      <dgm:prSet presAssocID="{5694ACE9-B982-43DD-B6ED-A3E46D67644E}" presName="rootComposite" presStyleCnt="0"/>
      <dgm:spPr/>
    </dgm:pt>
    <dgm:pt modelId="{607A1CFD-8568-46AC-B36F-D5FD55BFD2C9}" type="pres">
      <dgm:prSet presAssocID="{5694ACE9-B982-43DD-B6ED-A3E46D67644E}" presName="rootText" presStyleLbl="node2" presStyleIdx="0" presStyleCnt="3">
        <dgm:presLayoutVars>
          <dgm:chPref val="3"/>
        </dgm:presLayoutVars>
      </dgm:prSet>
      <dgm:spPr/>
    </dgm:pt>
    <dgm:pt modelId="{D32CE1E9-6320-406E-97DD-25B98E21FB65}" type="pres">
      <dgm:prSet presAssocID="{5694ACE9-B982-43DD-B6ED-A3E46D67644E}" presName="rootConnector" presStyleLbl="node2" presStyleIdx="0" presStyleCnt="3"/>
      <dgm:spPr/>
    </dgm:pt>
    <dgm:pt modelId="{636F0164-2B55-474D-A2B5-941599B79F17}" type="pres">
      <dgm:prSet presAssocID="{5694ACE9-B982-43DD-B6ED-A3E46D67644E}" presName="hierChild4" presStyleCnt="0"/>
      <dgm:spPr/>
    </dgm:pt>
    <dgm:pt modelId="{180AED8C-38E1-48C1-8D2A-DB06C8A79228}" type="pres">
      <dgm:prSet presAssocID="{5694ACE9-B982-43DD-B6ED-A3E46D67644E}" presName="hierChild5" presStyleCnt="0"/>
      <dgm:spPr/>
    </dgm:pt>
    <dgm:pt modelId="{8B9D5EC1-578B-4846-A6F9-BCE77C713CA5}" type="pres">
      <dgm:prSet presAssocID="{1DCD2B66-E1A2-439B-A257-3698B74D9D3D}" presName="Name37" presStyleLbl="parChTrans1D2" presStyleIdx="1" presStyleCnt="3"/>
      <dgm:spPr/>
    </dgm:pt>
    <dgm:pt modelId="{69B7D7A1-E7EB-4149-ABE6-509811FEAF3C}" type="pres">
      <dgm:prSet presAssocID="{97C8DD57-7D42-4120-B8D6-B4DBD6709A8F}" presName="hierRoot2" presStyleCnt="0">
        <dgm:presLayoutVars>
          <dgm:hierBranch val="init"/>
        </dgm:presLayoutVars>
      </dgm:prSet>
      <dgm:spPr/>
    </dgm:pt>
    <dgm:pt modelId="{7A0A9653-9788-462A-9C6E-C9284185ABD5}" type="pres">
      <dgm:prSet presAssocID="{97C8DD57-7D42-4120-B8D6-B4DBD6709A8F}" presName="rootComposite" presStyleCnt="0"/>
      <dgm:spPr/>
    </dgm:pt>
    <dgm:pt modelId="{4FCB80E8-E218-4FC0-8B41-36790A53B622}" type="pres">
      <dgm:prSet presAssocID="{97C8DD57-7D42-4120-B8D6-B4DBD6709A8F}" presName="rootText" presStyleLbl="node2" presStyleIdx="1" presStyleCnt="3">
        <dgm:presLayoutVars>
          <dgm:chPref val="3"/>
        </dgm:presLayoutVars>
      </dgm:prSet>
      <dgm:spPr/>
    </dgm:pt>
    <dgm:pt modelId="{13CCF488-0002-40E4-BE27-A2A2F0FB1505}" type="pres">
      <dgm:prSet presAssocID="{97C8DD57-7D42-4120-B8D6-B4DBD6709A8F}" presName="rootConnector" presStyleLbl="node2" presStyleIdx="1" presStyleCnt="3"/>
      <dgm:spPr/>
    </dgm:pt>
    <dgm:pt modelId="{94EEDAEC-3B11-4467-A359-58DF596F8B9C}" type="pres">
      <dgm:prSet presAssocID="{97C8DD57-7D42-4120-B8D6-B4DBD6709A8F}" presName="hierChild4" presStyleCnt="0"/>
      <dgm:spPr/>
    </dgm:pt>
    <dgm:pt modelId="{B2499835-0D2B-4C60-A0FE-521B6EDE5469}" type="pres">
      <dgm:prSet presAssocID="{97C8DD57-7D42-4120-B8D6-B4DBD6709A8F}" presName="hierChild5" presStyleCnt="0"/>
      <dgm:spPr/>
    </dgm:pt>
    <dgm:pt modelId="{47CB285F-A017-4604-9CF5-C14C3F292660}" type="pres">
      <dgm:prSet presAssocID="{175D7691-F79C-464C-9F27-7C023D250826}" presName="Name37" presStyleLbl="parChTrans1D2" presStyleIdx="2" presStyleCnt="3"/>
      <dgm:spPr/>
    </dgm:pt>
    <dgm:pt modelId="{7770F751-C34A-4276-B7B0-23E559122C35}" type="pres">
      <dgm:prSet presAssocID="{D4BEB9A2-DF8A-4413-9A09-4282253AC4A5}" presName="hierRoot2" presStyleCnt="0">
        <dgm:presLayoutVars>
          <dgm:hierBranch val="init"/>
        </dgm:presLayoutVars>
      </dgm:prSet>
      <dgm:spPr/>
    </dgm:pt>
    <dgm:pt modelId="{FCF2888A-F842-4864-86F4-BF1DB37AE7C6}" type="pres">
      <dgm:prSet presAssocID="{D4BEB9A2-DF8A-4413-9A09-4282253AC4A5}" presName="rootComposite" presStyleCnt="0"/>
      <dgm:spPr/>
    </dgm:pt>
    <dgm:pt modelId="{A700E78B-28FE-4D7D-93A7-D6E7102AB54C}" type="pres">
      <dgm:prSet presAssocID="{D4BEB9A2-DF8A-4413-9A09-4282253AC4A5}" presName="rootText" presStyleLbl="node2" presStyleIdx="2" presStyleCnt="3">
        <dgm:presLayoutVars>
          <dgm:chPref val="3"/>
        </dgm:presLayoutVars>
      </dgm:prSet>
      <dgm:spPr/>
    </dgm:pt>
    <dgm:pt modelId="{05792D1E-0CD4-46A1-BDE2-463637085CE3}" type="pres">
      <dgm:prSet presAssocID="{D4BEB9A2-DF8A-4413-9A09-4282253AC4A5}" presName="rootConnector" presStyleLbl="node2" presStyleIdx="2" presStyleCnt="3"/>
      <dgm:spPr/>
    </dgm:pt>
    <dgm:pt modelId="{890BABFB-E3D8-4FA5-8E4D-786F89A94085}" type="pres">
      <dgm:prSet presAssocID="{D4BEB9A2-DF8A-4413-9A09-4282253AC4A5}" presName="hierChild4" presStyleCnt="0"/>
      <dgm:spPr/>
    </dgm:pt>
    <dgm:pt modelId="{4D211395-0B92-4657-A0E1-C319D9920CDE}" type="pres">
      <dgm:prSet presAssocID="{D4BEB9A2-DF8A-4413-9A09-4282253AC4A5}" presName="hierChild5" presStyleCnt="0"/>
      <dgm:spPr/>
    </dgm:pt>
    <dgm:pt modelId="{951E20C3-468D-4B41-AE8E-7DF452224AAD}" type="pres">
      <dgm:prSet presAssocID="{8490AE4A-6DD4-4F32-98A8-48A19DF7A6CE}" presName="hierChild3" presStyleCnt="0"/>
      <dgm:spPr/>
    </dgm:pt>
  </dgm:ptLst>
  <dgm:cxnLst>
    <dgm:cxn modelId="{E080513F-E442-4630-A2E8-83D96DCE8F6A}" type="presOf" srcId="{5694ACE9-B982-43DD-B6ED-A3E46D67644E}" destId="{607A1CFD-8568-46AC-B36F-D5FD55BFD2C9}" srcOrd="0" destOrd="0" presId="urn:microsoft.com/office/officeart/2005/8/layout/orgChart1"/>
    <dgm:cxn modelId="{06EB5860-EEEA-4C22-B7D5-9E68C21FA41F}" type="presOf" srcId="{D4BEB9A2-DF8A-4413-9A09-4282253AC4A5}" destId="{A700E78B-28FE-4D7D-93A7-D6E7102AB54C}" srcOrd="0" destOrd="0" presId="urn:microsoft.com/office/officeart/2005/8/layout/orgChart1"/>
    <dgm:cxn modelId="{92649F6A-3777-420B-8422-844E55B383A9}" type="presOf" srcId="{70648A02-3C24-4CD2-A2CE-A998C6B9D93F}" destId="{282E26FB-7F9C-4DC9-A382-1FBA21520B88}" srcOrd="0" destOrd="0" presId="urn:microsoft.com/office/officeart/2005/8/layout/orgChart1"/>
    <dgm:cxn modelId="{E8F5355A-34F9-4CA8-A13C-16D4E4E17FA7}" srcId="{8490AE4A-6DD4-4F32-98A8-48A19DF7A6CE}" destId="{97C8DD57-7D42-4120-B8D6-B4DBD6709A8F}" srcOrd="1" destOrd="0" parTransId="{1DCD2B66-E1A2-439B-A257-3698B74D9D3D}" sibTransId="{ADEE9868-A7C1-429E-B177-5E32D21B4A29}"/>
    <dgm:cxn modelId="{0857E688-53E5-40AF-84EB-C4D5C36C985E}" type="presOf" srcId="{2D3BBC5A-94CE-4D46-8169-855D96BFC451}" destId="{E554ECBC-B0C5-48C6-9B4C-034CA23F4E19}" srcOrd="0" destOrd="0" presId="urn:microsoft.com/office/officeart/2005/8/layout/orgChart1"/>
    <dgm:cxn modelId="{344E7E8A-44D5-4C39-83F4-D2A06EF20FC6}" type="presOf" srcId="{8490AE4A-6DD4-4F32-98A8-48A19DF7A6CE}" destId="{D61C0D3B-E19B-4323-8BF9-66A2E8B604FC}" srcOrd="1" destOrd="0" presId="urn:microsoft.com/office/officeart/2005/8/layout/orgChart1"/>
    <dgm:cxn modelId="{32E9038D-3553-46F6-8063-9995623CC23B}" type="presOf" srcId="{D4BEB9A2-DF8A-4413-9A09-4282253AC4A5}" destId="{05792D1E-0CD4-46A1-BDE2-463637085CE3}" srcOrd="1" destOrd="0" presId="urn:microsoft.com/office/officeart/2005/8/layout/orgChart1"/>
    <dgm:cxn modelId="{E6DAD696-ACCC-4D4E-88F3-2797D417EB8F}" type="presOf" srcId="{97C8DD57-7D42-4120-B8D6-B4DBD6709A8F}" destId="{4FCB80E8-E218-4FC0-8B41-36790A53B622}" srcOrd="0" destOrd="0" presId="urn:microsoft.com/office/officeart/2005/8/layout/orgChart1"/>
    <dgm:cxn modelId="{C0907AB7-B147-45E5-8725-09D012337C36}" type="presOf" srcId="{175D7691-F79C-464C-9F27-7C023D250826}" destId="{47CB285F-A017-4604-9CF5-C14C3F292660}" srcOrd="0" destOrd="0" presId="urn:microsoft.com/office/officeart/2005/8/layout/orgChart1"/>
    <dgm:cxn modelId="{953EE5B9-0CAB-4598-B92F-FF487CAAD6C2}" type="presOf" srcId="{97C8DD57-7D42-4120-B8D6-B4DBD6709A8F}" destId="{13CCF488-0002-40E4-BE27-A2A2F0FB1505}" srcOrd="1" destOrd="0" presId="urn:microsoft.com/office/officeart/2005/8/layout/orgChart1"/>
    <dgm:cxn modelId="{234F73BC-A282-4F2B-8EC7-13F74AA513E4}" srcId="{2D3BBC5A-94CE-4D46-8169-855D96BFC451}" destId="{8490AE4A-6DD4-4F32-98A8-48A19DF7A6CE}" srcOrd="0" destOrd="0" parTransId="{DDFBF48A-6D60-4A6F-A0A5-2C7ABB9826E1}" sibTransId="{7916491F-FDC6-4FF0-8EE2-EBAED6BC87EF}"/>
    <dgm:cxn modelId="{77192CBE-1BDC-4460-93AA-2CC927C3A902}" type="presOf" srcId="{8490AE4A-6DD4-4F32-98A8-48A19DF7A6CE}" destId="{54BBB079-5DD3-4237-B238-39D54B1E374D}" srcOrd="0" destOrd="0" presId="urn:microsoft.com/office/officeart/2005/8/layout/orgChart1"/>
    <dgm:cxn modelId="{434B87CA-9229-4710-9819-4DFEEE7478B4}" srcId="{8490AE4A-6DD4-4F32-98A8-48A19DF7A6CE}" destId="{D4BEB9A2-DF8A-4413-9A09-4282253AC4A5}" srcOrd="2" destOrd="0" parTransId="{175D7691-F79C-464C-9F27-7C023D250826}" sibTransId="{D2458E22-76C6-448F-9787-0597CC1DDBDD}"/>
    <dgm:cxn modelId="{63AAC4D5-E556-4C33-AB34-CFCC683DD172}" type="presOf" srcId="{1DCD2B66-E1A2-439B-A257-3698B74D9D3D}" destId="{8B9D5EC1-578B-4846-A6F9-BCE77C713CA5}" srcOrd="0" destOrd="0" presId="urn:microsoft.com/office/officeart/2005/8/layout/orgChart1"/>
    <dgm:cxn modelId="{D18381F0-5011-4E1B-9F32-3222D01EBC11}" type="presOf" srcId="{5694ACE9-B982-43DD-B6ED-A3E46D67644E}" destId="{D32CE1E9-6320-406E-97DD-25B98E21FB65}" srcOrd="1" destOrd="0" presId="urn:microsoft.com/office/officeart/2005/8/layout/orgChart1"/>
    <dgm:cxn modelId="{FE430CFE-B8C7-4440-8457-A3835732592F}" srcId="{8490AE4A-6DD4-4F32-98A8-48A19DF7A6CE}" destId="{5694ACE9-B982-43DD-B6ED-A3E46D67644E}" srcOrd="0" destOrd="0" parTransId="{70648A02-3C24-4CD2-A2CE-A998C6B9D93F}" sibTransId="{197A33B1-8EFC-48F7-9958-8919F2B30228}"/>
    <dgm:cxn modelId="{69B2C19F-3B3C-4D78-9FFC-4E23B49A034E}" type="presParOf" srcId="{E554ECBC-B0C5-48C6-9B4C-034CA23F4E19}" destId="{84B78D79-6C56-42C9-80F1-3C103E9EE057}" srcOrd="0" destOrd="0" presId="urn:microsoft.com/office/officeart/2005/8/layout/orgChart1"/>
    <dgm:cxn modelId="{92003F2C-ADDD-4F98-88BE-67B9053F5390}" type="presParOf" srcId="{84B78D79-6C56-42C9-80F1-3C103E9EE057}" destId="{8DA69FBA-4DC9-4D7B-BF56-7EBC6D98FCEA}" srcOrd="0" destOrd="0" presId="urn:microsoft.com/office/officeart/2005/8/layout/orgChart1"/>
    <dgm:cxn modelId="{828C4DCA-F44A-4BFE-A44A-1F76E9420086}" type="presParOf" srcId="{8DA69FBA-4DC9-4D7B-BF56-7EBC6D98FCEA}" destId="{54BBB079-5DD3-4237-B238-39D54B1E374D}" srcOrd="0" destOrd="0" presId="urn:microsoft.com/office/officeart/2005/8/layout/orgChart1"/>
    <dgm:cxn modelId="{8D8ECCEF-BB4F-413E-89F1-7D9A3E861E3F}" type="presParOf" srcId="{8DA69FBA-4DC9-4D7B-BF56-7EBC6D98FCEA}" destId="{D61C0D3B-E19B-4323-8BF9-66A2E8B604FC}" srcOrd="1" destOrd="0" presId="urn:microsoft.com/office/officeart/2005/8/layout/orgChart1"/>
    <dgm:cxn modelId="{F1590163-8163-4CB3-908C-46D77510C3D6}" type="presParOf" srcId="{84B78D79-6C56-42C9-80F1-3C103E9EE057}" destId="{E02AE786-BF3B-4FEF-A31C-D3979CAA484C}" srcOrd="1" destOrd="0" presId="urn:microsoft.com/office/officeart/2005/8/layout/orgChart1"/>
    <dgm:cxn modelId="{49B06C14-A68C-4719-A2BC-BD50E6A90C6C}" type="presParOf" srcId="{E02AE786-BF3B-4FEF-A31C-D3979CAA484C}" destId="{282E26FB-7F9C-4DC9-A382-1FBA21520B88}" srcOrd="0" destOrd="0" presId="urn:microsoft.com/office/officeart/2005/8/layout/orgChart1"/>
    <dgm:cxn modelId="{421828BA-C021-47DE-A0B0-000CB9C9FE9E}" type="presParOf" srcId="{E02AE786-BF3B-4FEF-A31C-D3979CAA484C}" destId="{E7189C0F-70D2-4BD3-951A-AC5198DB32DD}" srcOrd="1" destOrd="0" presId="urn:microsoft.com/office/officeart/2005/8/layout/orgChart1"/>
    <dgm:cxn modelId="{2469C78B-99B9-4ED1-9F7D-502FE3C30417}" type="presParOf" srcId="{E7189C0F-70D2-4BD3-951A-AC5198DB32DD}" destId="{08B11B7E-30FE-4F13-9AAF-9B5D23D5ED82}" srcOrd="0" destOrd="0" presId="urn:microsoft.com/office/officeart/2005/8/layout/orgChart1"/>
    <dgm:cxn modelId="{7C252543-1EFF-4C39-8B06-BD4000C89F43}" type="presParOf" srcId="{08B11B7E-30FE-4F13-9AAF-9B5D23D5ED82}" destId="{607A1CFD-8568-46AC-B36F-D5FD55BFD2C9}" srcOrd="0" destOrd="0" presId="urn:microsoft.com/office/officeart/2005/8/layout/orgChart1"/>
    <dgm:cxn modelId="{83841741-AE18-40CF-BBBE-7BFBFC966CF7}" type="presParOf" srcId="{08B11B7E-30FE-4F13-9AAF-9B5D23D5ED82}" destId="{D32CE1E9-6320-406E-97DD-25B98E21FB65}" srcOrd="1" destOrd="0" presId="urn:microsoft.com/office/officeart/2005/8/layout/orgChart1"/>
    <dgm:cxn modelId="{9C6BA58F-1DFC-4938-A4B0-5458122F55E1}" type="presParOf" srcId="{E7189C0F-70D2-4BD3-951A-AC5198DB32DD}" destId="{636F0164-2B55-474D-A2B5-941599B79F17}" srcOrd="1" destOrd="0" presId="urn:microsoft.com/office/officeart/2005/8/layout/orgChart1"/>
    <dgm:cxn modelId="{B9D3604E-C8A2-46B6-9100-EE147EE684A5}" type="presParOf" srcId="{E7189C0F-70D2-4BD3-951A-AC5198DB32DD}" destId="{180AED8C-38E1-48C1-8D2A-DB06C8A79228}" srcOrd="2" destOrd="0" presId="urn:microsoft.com/office/officeart/2005/8/layout/orgChart1"/>
    <dgm:cxn modelId="{32D36282-4756-4789-B708-C948AE511BF5}" type="presParOf" srcId="{E02AE786-BF3B-4FEF-A31C-D3979CAA484C}" destId="{8B9D5EC1-578B-4846-A6F9-BCE77C713CA5}" srcOrd="2" destOrd="0" presId="urn:microsoft.com/office/officeart/2005/8/layout/orgChart1"/>
    <dgm:cxn modelId="{629EBCCF-0590-4F89-9733-890927FBD0BC}" type="presParOf" srcId="{E02AE786-BF3B-4FEF-A31C-D3979CAA484C}" destId="{69B7D7A1-E7EB-4149-ABE6-509811FEAF3C}" srcOrd="3" destOrd="0" presId="urn:microsoft.com/office/officeart/2005/8/layout/orgChart1"/>
    <dgm:cxn modelId="{C98FC340-9DB8-4DAD-8BB8-14FF2BC1DBD7}" type="presParOf" srcId="{69B7D7A1-E7EB-4149-ABE6-509811FEAF3C}" destId="{7A0A9653-9788-462A-9C6E-C9284185ABD5}" srcOrd="0" destOrd="0" presId="urn:microsoft.com/office/officeart/2005/8/layout/orgChart1"/>
    <dgm:cxn modelId="{F5591A3A-1D72-4EBD-B861-1E6F4A24E0A1}" type="presParOf" srcId="{7A0A9653-9788-462A-9C6E-C9284185ABD5}" destId="{4FCB80E8-E218-4FC0-8B41-36790A53B622}" srcOrd="0" destOrd="0" presId="urn:microsoft.com/office/officeart/2005/8/layout/orgChart1"/>
    <dgm:cxn modelId="{D4ED0790-CB8B-4455-9366-9B7E4EE77B63}" type="presParOf" srcId="{7A0A9653-9788-462A-9C6E-C9284185ABD5}" destId="{13CCF488-0002-40E4-BE27-A2A2F0FB1505}" srcOrd="1" destOrd="0" presId="urn:microsoft.com/office/officeart/2005/8/layout/orgChart1"/>
    <dgm:cxn modelId="{7FDD336E-5AC0-40B8-A911-62689C1E2807}" type="presParOf" srcId="{69B7D7A1-E7EB-4149-ABE6-509811FEAF3C}" destId="{94EEDAEC-3B11-4467-A359-58DF596F8B9C}" srcOrd="1" destOrd="0" presId="urn:microsoft.com/office/officeart/2005/8/layout/orgChart1"/>
    <dgm:cxn modelId="{D9EF6A5E-3490-4CAF-AC14-8D8C509F7099}" type="presParOf" srcId="{69B7D7A1-E7EB-4149-ABE6-509811FEAF3C}" destId="{B2499835-0D2B-4C60-A0FE-521B6EDE5469}" srcOrd="2" destOrd="0" presId="urn:microsoft.com/office/officeart/2005/8/layout/orgChart1"/>
    <dgm:cxn modelId="{80266157-13B8-4410-960D-BF549F46356A}" type="presParOf" srcId="{E02AE786-BF3B-4FEF-A31C-D3979CAA484C}" destId="{47CB285F-A017-4604-9CF5-C14C3F292660}" srcOrd="4" destOrd="0" presId="urn:microsoft.com/office/officeart/2005/8/layout/orgChart1"/>
    <dgm:cxn modelId="{E5D8A43A-D659-40F1-9B44-DE3149A1DF7A}" type="presParOf" srcId="{E02AE786-BF3B-4FEF-A31C-D3979CAA484C}" destId="{7770F751-C34A-4276-B7B0-23E559122C35}" srcOrd="5" destOrd="0" presId="urn:microsoft.com/office/officeart/2005/8/layout/orgChart1"/>
    <dgm:cxn modelId="{B3A0EAEA-C904-4352-B496-635B9C917B92}" type="presParOf" srcId="{7770F751-C34A-4276-B7B0-23E559122C35}" destId="{FCF2888A-F842-4864-86F4-BF1DB37AE7C6}" srcOrd="0" destOrd="0" presId="urn:microsoft.com/office/officeart/2005/8/layout/orgChart1"/>
    <dgm:cxn modelId="{31C3C45A-FAC9-49C5-96E9-A84CF371CE3F}" type="presParOf" srcId="{FCF2888A-F842-4864-86F4-BF1DB37AE7C6}" destId="{A700E78B-28FE-4D7D-93A7-D6E7102AB54C}" srcOrd="0" destOrd="0" presId="urn:microsoft.com/office/officeart/2005/8/layout/orgChart1"/>
    <dgm:cxn modelId="{9A697728-8F32-4FB0-A2BF-061ED6B242A9}" type="presParOf" srcId="{FCF2888A-F842-4864-86F4-BF1DB37AE7C6}" destId="{05792D1E-0CD4-46A1-BDE2-463637085CE3}" srcOrd="1" destOrd="0" presId="urn:microsoft.com/office/officeart/2005/8/layout/orgChart1"/>
    <dgm:cxn modelId="{FC45D43D-4BEB-4125-8187-D0A0A7453F04}" type="presParOf" srcId="{7770F751-C34A-4276-B7B0-23E559122C35}" destId="{890BABFB-E3D8-4FA5-8E4D-786F89A94085}" srcOrd="1" destOrd="0" presId="urn:microsoft.com/office/officeart/2005/8/layout/orgChart1"/>
    <dgm:cxn modelId="{65B06A1F-227C-4265-AB0E-D951D4989EA9}" type="presParOf" srcId="{7770F751-C34A-4276-B7B0-23E559122C35}" destId="{4D211395-0B92-4657-A0E1-C319D9920CDE}" srcOrd="2" destOrd="0" presId="urn:microsoft.com/office/officeart/2005/8/layout/orgChart1"/>
    <dgm:cxn modelId="{7E576D91-724B-49EF-AA1F-51F52945264D}" type="presParOf" srcId="{84B78D79-6C56-42C9-80F1-3C103E9EE057}" destId="{951E20C3-468D-4B41-AE8E-7DF452224AA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8BDCBF-0C3B-4C24-9387-7B61D8AFD44E}" type="doc">
      <dgm:prSet loTypeId="urn:microsoft.com/office/officeart/2005/8/layout/lProcess3" loCatId="process" qsTypeId="urn:microsoft.com/office/officeart/2005/8/quickstyle/simple1" qsCatId="simple" csTypeId="urn:microsoft.com/office/officeart/2005/8/colors/colorful5" csCatId="colorful"/>
      <dgm:spPr/>
      <dgm:t>
        <a:bodyPr/>
        <a:lstStyle/>
        <a:p>
          <a:endParaRPr lang="en-US"/>
        </a:p>
      </dgm:t>
    </dgm:pt>
    <dgm:pt modelId="{2C7A621B-F0B1-4080-9EA0-B900E162D14D}">
      <dgm:prSet/>
      <dgm:spPr/>
      <dgm:t>
        <a:bodyPr/>
        <a:lstStyle/>
        <a:p>
          <a:r>
            <a:rPr lang="en-US"/>
            <a:t>Web Scrapping</a:t>
          </a:r>
        </a:p>
      </dgm:t>
    </dgm:pt>
    <dgm:pt modelId="{8D0BF747-5A0A-4B5D-8A10-6916E6A4C26F}" type="parTrans" cxnId="{FB793353-9C79-4262-99D9-DC8016EA00A2}">
      <dgm:prSet/>
      <dgm:spPr/>
      <dgm:t>
        <a:bodyPr/>
        <a:lstStyle/>
        <a:p>
          <a:endParaRPr lang="en-US"/>
        </a:p>
      </dgm:t>
    </dgm:pt>
    <dgm:pt modelId="{11449071-2719-446D-A9E3-227E9EA806DF}" type="sibTrans" cxnId="{FB793353-9C79-4262-99D9-DC8016EA00A2}">
      <dgm:prSet/>
      <dgm:spPr/>
      <dgm:t>
        <a:bodyPr/>
        <a:lstStyle/>
        <a:p>
          <a:endParaRPr lang="en-US"/>
        </a:p>
      </dgm:t>
    </dgm:pt>
    <dgm:pt modelId="{0059EC06-B072-4164-801B-2BBF4A5E9F37}">
      <dgm:prSet/>
      <dgm:spPr/>
      <dgm:t>
        <a:bodyPr/>
        <a:lstStyle/>
        <a:p>
          <a:r>
            <a:rPr lang="en-US"/>
            <a:t>Get HTML Response from Web</a:t>
          </a:r>
        </a:p>
      </dgm:t>
    </dgm:pt>
    <dgm:pt modelId="{30C637A7-BA76-4F79-8239-DBFCD08483F0}" type="parTrans" cxnId="{3E78B87E-C4D9-42DC-8AB7-08770FC8F9DC}">
      <dgm:prSet/>
      <dgm:spPr/>
      <dgm:t>
        <a:bodyPr/>
        <a:lstStyle/>
        <a:p>
          <a:endParaRPr lang="en-US"/>
        </a:p>
      </dgm:t>
    </dgm:pt>
    <dgm:pt modelId="{81C6C778-7A39-453C-98E6-B6458405ED14}" type="sibTrans" cxnId="{3E78B87E-C4D9-42DC-8AB7-08770FC8F9DC}">
      <dgm:prSet/>
      <dgm:spPr/>
      <dgm:t>
        <a:bodyPr/>
        <a:lstStyle/>
        <a:p>
          <a:endParaRPr lang="en-US"/>
        </a:p>
      </dgm:t>
    </dgm:pt>
    <dgm:pt modelId="{B06E0C16-B7D6-411F-A030-9A56DA816BFC}">
      <dgm:prSet/>
      <dgm:spPr/>
      <dgm:t>
        <a:bodyPr/>
        <a:lstStyle/>
        <a:p>
          <a:r>
            <a:rPr lang="en-US"/>
            <a:t>Extract data using BeautifulSoup</a:t>
          </a:r>
        </a:p>
      </dgm:t>
    </dgm:pt>
    <dgm:pt modelId="{AC1AB93E-0F07-4E4F-9F28-74F11D614822}" type="parTrans" cxnId="{503E436C-7010-40A6-948C-5941F6250AED}">
      <dgm:prSet/>
      <dgm:spPr/>
      <dgm:t>
        <a:bodyPr/>
        <a:lstStyle/>
        <a:p>
          <a:endParaRPr lang="en-US"/>
        </a:p>
      </dgm:t>
    </dgm:pt>
    <dgm:pt modelId="{450641C2-7CEF-434E-9D63-21F99F4403E1}" type="sibTrans" cxnId="{503E436C-7010-40A6-948C-5941F6250AED}">
      <dgm:prSet/>
      <dgm:spPr/>
      <dgm:t>
        <a:bodyPr/>
        <a:lstStyle/>
        <a:p>
          <a:endParaRPr lang="en-US"/>
        </a:p>
      </dgm:t>
    </dgm:pt>
    <dgm:pt modelId="{25F5F4EC-208E-4879-BD2E-CDA47CC9917F}">
      <dgm:prSet/>
      <dgm:spPr/>
      <dgm:t>
        <a:bodyPr/>
        <a:lstStyle/>
        <a:p>
          <a:r>
            <a:rPr lang="en-US"/>
            <a:t>Normalize data into flat data file such as .csv</a:t>
          </a:r>
        </a:p>
      </dgm:t>
    </dgm:pt>
    <dgm:pt modelId="{5CCA05A4-77FA-4708-80A6-F415F0FDAAC8}" type="parTrans" cxnId="{355215B4-4536-4AC0-B9D2-2FDFDEDC3B59}">
      <dgm:prSet/>
      <dgm:spPr/>
      <dgm:t>
        <a:bodyPr/>
        <a:lstStyle/>
        <a:p>
          <a:endParaRPr lang="en-US"/>
        </a:p>
      </dgm:t>
    </dgm:pt>
    <dgm:pt modelId="{7BD6F04D-241F-4DE9-8BD6-6B8A6C342469}" type="sibTrans" cxnId="{355215B4-4536-4AC0-B9D2-2FDFDEDC3B59}">
      <dgm:prSet/>
      <dgm:spPr/>
      <dgm:t>
        <a:bodyPr/>
        <a:lstStyle/>
        <a:p>
          <a:endParaRPr lang="en-US"/>
        </a:p>
      </dgm:t>
    </dgm:pt>
    <dgm:pt modelId="{520ACB89-0E68-421A-B1BF-85ABBBB70013}" type="pres">
      <dgm:prSet presAssocID="{5E8BDCBF-0C3B-4C24-9387-7B61D8AFD44E}" presName="Name0" presStyleCnt="0">
        <dgm:presLayoutVars>
          <dgm:chPref val="3"/>
          <dgm:dir/>
          <dgm:animLvl val="lvl"/>
          <dgm:resizeHandles/>
        </dgm:presLayoutVars>
      </dgm:prSet>
      <dgm:spPr/>
    </dgm:pt>
    <dgm:pt modelId="{3EE12347-A03C-4C92-B2D5-5C5700D9E4CB}" type="pres">
      <dgm:prSet presAssocID="{2C7A621B-F0B1-4080-9EA0-B900E162D14D}" presName="horFlow" presStyleCnt="0"/>
      <dgm:spPr/>
    </dgm:pt>
    <dgm:pt modelId="{377F61C0-A795-47B5-A0B7-EF272AB17F16}" type="pres">
      <dgm:prSet presAssocID="{2C7A621B-F0B1-4080-9EA0-B900E162D14D}" presName="bigChev" presStyleLbl="node1" presStyleIdx="0" presStyleCnt="1"/>
      <dgm:spPr/>
    </dgm:pt>
    <dgm:pt modelId="{3508DA65-4068-4DC8-A01E-C99C10020ADF}" type="pres">
      <dgm:prSet presAssocID="{30C637A7-BA76-4F79-8239-DBFCD08483F0}" presName="parTrans" presStyleCnt="0"/>
      <dgm:spPr/>
    </dgm:pt>
    <dgm:pt modelId="{DD1BA408-1D1F-48AE-81CD-9A54DDD455F7}" type="pres">
      <dgm:prSet presAssocID="{0059EC06-B072-4164-801B-2BBF4A5E9F37}" presName="node" presStyleLbl="alignAccFollowNode1" presStyleIdx="0" presStyleCnt="3">
        <dgm:presLayoutVars>
          <dgm:bulletEnabled val="1"/>
        </dgm:presLayoutVars>
      </dgm:prSet>
      <dgm:spPr/>
    </dgm:pt>
    <dgm:pt modelId="{04E027E3-40D6-454D-BC62-02C19E21BA04}" type="pres">
      <dgm:prSet presAssocID="{81C6C778-7A39-453C-98E6-B6458405ED14}" presName="sibTrans" presStyleCnt="0"/>
      <dgm:spPr/>
    </dgm:pt>
    <dgm:pt modelId="{EC4341E9-5964-4ADA-9B72-471381551645}" type="pres">
      <dgm:prSet presAssocID="{B06E0C16-B7D6-411F-A030-9A56DA816BFC}" presName="node" presStyleLbl="alignAccFollowNode1" presStyleIdx="1" presStyleCnt="3">
        <dgm:presLayoutVars>
          <dgm:bulletEnabled val="1"/>
        </dgm:presLayoutVars>
      </dgm:prSet>
      <dgm:spPr/>
    </dgm:pt>
    <dgm:pt modelId="{23F98C86-E609-4F56-8AA5-ED89ECED8317}" type="pres">
      <dgm:prSet presAssocID="{450641C2-7CEF-434E-9D63-21F99F4403E1}" presName="sibTrans" presStyleCnt="0"/>
      <dgm:spPr/>
    </dgm:pt>
    <dgm:pt modelId="{EC2C51E7-7BD2-4518-967B-CF42E567F244}" type="pres">
      <dgm:prSet presAssocID="{25F5F4EC-208E-4879-BD2E-CDA47CC9917F}" presName="node" presStyleLbl="alignAccFollowNode1" presStyleIdx="2" presStyleCnt="3">
        <dgm:presLayoutVars>
          <dgm:bulletEnabled val="1"/>
        </dgm:presLayoutVars>
      </dgm:prSet>
      <dgm:spPr/>
    </dgm:pt>
  </dgm:ptLst>
  <dgm:cxnLst>
    <dgm:cxn modelId="{E2E5D228-3631-460D-848E-71C59F2CC4AF}" type="presOf" srcId="{2C7A621B-F0B1-4080-9EA0-B900E162D14D}" destId="{377F61C0-A795-47B5-A0B7-EF272AB17F16}" srcOrd="0" destOrd="0" presId="urn:microsoft.com/office/officeart/2005/8/layout/lProcess3"/>
    <dgm:cxn modelId="{503E436C-7010-40A6-948C-5941F6250AED}" srcId="{2C7A621B-F0B1-4080-9EA0-B900E162D14D}" destId="{B06E0C16-B7D6-411F-A030-9A56DA816BFC}" srcOrd="1" destOrd="0" parTransId="{AC1AB93E-0F07-4E4F-9F28-74F11D614822}" sibTransId="{450641C2-7CEF-434E-9D63-21F99F4403E1}"/>
    <dgm:cxn modelId="{FB793353-9C79-4262-99D9-DC8016EA00A2}" srcId="{5E8BDCBF-0C3B-4C24-9387-7B61D8AFD44E}" destId="{2C7A621B-F0B1-4080-9EA0-B900E162D14D}" srcOrd="0" destOrd="0" parTransId="{8D0BF747-5A0A-4B5D-8A10-6916E6A4C26F}" sibTransId="{11449071-2719-446D-A9E3-227E9EA806DF}"/>
    <dgm:cxn modelId="{3E78B87E-C4D9-42DC-8AB7-08770FC8F9DC}" srcId="{2C7A621B-F0B1-4080-9EA0-B900E162D14D}" destId="{0059EC06-B072-4164-801B-2BBF4A5E9F37}" srcOrd="0" destOrd="0" parTransId="{30C637A7-BA76-4F79-8239-DBFCD08483F0}" sibTransId="{81C6C778-7A39-453C-98E6-B6458405ED14}"/>
    <dgm:cxn modelId="{7DC74C85-714B-4E84-9D1A-0563A6CC6444}" type="presOf" srcId="{0059EC06-B072-4164-801B-2BBF4A5E9F37}" destId="{DD1BA408-1D1F-48AE-81CD-9A54DDD455F7}" srcOrd="0" destOrd="0" presId="urn:microsoft.com/office/officeart/2005/8/layout/lProcess3"/>
    <dgm:cxn modelId="{696EFC99-D1BD-4AF9-818E-2C9C2236421B}" type="presOf" srcId="{25F5F4EC-208E-4879-BD2E-CDA47CC9917F}" destId="{EC2C51E7-7BD2-4518-967B-CF42E567F244}" srcOrd="0" destOrd="0" presId="urn:microsoft.com/office/officeart/2005/8/layout/lProcess3"/>
    <dgm:cxn modelId="{355215B4-4536-4AC0-B9D2-2FDFDEDC3B59}" srcId="{2C7A621B-F0B1-4080-9EA0-B900E162D14D}" destId="{25F5F4EC-208E-4879-BD2E-CDA47CC9917F}" srcOrd="2" destOrd="0" parTransId="{5CCA05A4-77FA-4708-80A6-F415F0FDAAC8}" sibTransId="{7BD6F04D-241F-4DE9-8BD6-6B8A6C342469}"/>
    <dgm:cxn modelId="{E5D410C2-58B3-42F2-AB23-A8B732BCF69B}" type="presOf" srcId="{5E8BDCBF-0C3B-4C24-9387-7B61D8AFD44E}" destId="{520ACB89-0E68-421A-B1BF-85ABBBB70013}" srcOrd="0" destOrd="0" presId="urn:microsoft.com/office/officeart/2005/8/layout/lProcess3"/>
    <dgm:cxn modelId="{E039BAC4-8F39-41CA-AB7F-6B47AE90633B}" type="presOf" srcId="{B06E0C16-B7D6-411F-A030-9A56DA816BFC}" destId="{EC4341E9-5964-4ADA-9B72-471381551645}" srcOrd="0" destOrd="0" presId="urn:microsoft.com/office/officeart/2005/8/layout/lProcess3"/>
    <dgm:cxn modelId="{C148A404-C3AE-4D20-8BB1-7C42B883EDD2}" type="presParOf" srcId="{520ACB89-0E68-421A-B1BF-85ABBBB70013}" destId="{3EE12347-A03C-4C92-B2D5-5C5700D9E4CB}" srcOrd="0" destOrd="0" presId="urn:microsoft.com/office/officeart/2005/8/layout/lProcess3"/>
    <dgm:cxn modelId="{0E105183-591E-4899-A3D9-B346CEAEB82B}" type="presParOf" srcId="{3EE12347-A03C-4C92-B2D5-5C5700D9E4CB}" destId="{377F61C0-A795-47B5-A0B7-EF272AB17F16}" srcOrd="0" destOrd="0" presId="urn:microsoft.com/office/officeart/2005/8/layout/lProcess3"/>
    <dgm:cxn modelId="{8417BCF6-E644-4518-81C2-A33A9B147F0D}" type="presParOf" srcId="{3EE12347-A03C-4C92-B2D5-5C5700D9E4CB}" destId="{3508DA65-4068-4DC8-A01E-C99C10020ADF}" srcOrd="1" destOrd="0" presId="urn:microsoft.com/office/officeart/2005/8/layout/lProcess3"/>
    <dgm:cxn modelId="{96EDEBD5-9A34-4807-B3B3-AAB999798E15}" type="presParOf" srcId="{3EE12347-A03C-4C92-B2D5-5C5700D9E4CB}" destId="{DD1BA408-1D1F-48AE-81CD-9A54DDD455F7}" srcOrd="2" destOrd="0" presId="urn:microsoft.com/office/officeart/2005/8/layout/lProcess3"/>
    <dgm:cxn modelId="{394E4C6E-2B90-4DA3-848D-C5A1FA4DEA3E}" type="presParOf" srcId="{3EE12347-A03C-4C92-B2D5-5C5700D9E4CB}" destId="{04E027E3-40D6-454D-BC62-02C19E21BA04}" srcOrd="3" destOrd="0" presId="urn:microsoft.com/office/officeart/2005/8/layout/lProcess3"/>
    <dgm:cxn modelId="{A8BF41BB-6BFA-4AAC-A77E-6244BCEDCD41}" type="presParOf" srcId="{3EE12347-A03C-4C92-B2D5-5C5700D9E4CB}" destId="{EC4341E9-5964-4ADA-9B72-471381551645}" srcOrd="4" destOrd="0" presId="urn:microsoft.com/office/officeart/2005/8/layout/lProcess3"/>
    <dgm:cxn modelId="{BBB214E6-0007-49C8-99D9-0FD512AF010C}" type="presParOf" srcId="{3EE12347-A03C-4C92-B2D5-5C5700D9E4CB}" destId="{23F98C86-E609-4F56-8AA5-ED89ECED8317}" srcOrd="5" destOrd="0" presId="urn:microsoft.com/office/officeart/2005/8/layout/lProcess3"/>
    <dgm:cxn modelId="{3AC502CB-6506-4A22-8FDA-2B32C4542B62}" type="presParOf" srcId="{3EE12347-A03C-4C92-B2D5-5C5700D9E4CB}" destId="{EC2C51E7-7BD2-4518-967B-CF42E567F244}" srcOrd="6"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568BD6-5197-437E-A8C0-E89BA4349B04}"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226E83B6-8CE7-42C9-99AE-F40F1670A7EA}">
      <dgm:prSet phldrT="[Text]"/>
      <dgm:spPr/>
      <dgm:t>
        <a:bodyPr/>
        <a:lstStyle/>
        <a:p>
          <a:r>
            <a:rPr lang="en-US" dirty="0"/>
            <a:t>Use SpaceX REST API</a:t>
          </a:r>
        </a:p>
      </dgm:t>
    </dgm:pt>
    <dgm:pt modelId="{FE56CA95-0D26-4822-99AD-474511A2DA0A}" type="parTrans" cxnId="{749A295E-BD5B-4D6F-B50C-27E077B4F9E0}">
      <dgm:prSet/>
      <dgm:spPr/>
      <dgm:t>
        <a:bodyPr/>
        <a:lstStyle/>
        <a:p>
          <a:endParaRPr lang="en-US"/>
        </a:p>
      </dgm:t>
    </dgm:pt>
    <dgm:pt modelId="{CFEB55A1-AEED-4356-A974-61916A8BF2D4}" type="sibTrans" cxnId="{749A295E-BD5B-4D6F-B50C-27E077B4F9E0}">
      <dgm:prSet/>
      <dgm:spPr/>
      <dgm:t>
        <a:bodyPr/>
        <a:lstStyle/>
        <a:p>
          <a:endParaRPr lang="en-US"/>
        </a:p>
      </dgm:t>
    </dgm:pt>
    <dgm:pt modelId="{6F63D9D9-F10C-4B7D-80BC-DEA1F45645A6}">
      <dgm:prSet phldrT="[Text]"/>
      <dgm:spPr/>
      <dgm:t>
        <a:bodyPr/>
        <a:lstStyle/>
        <a:p>
          <a:r>
            <a:rPr lang="en-US" dirty="0"/>
            <a:t>Data Cleaning via filtering</a:t>
          </a:r>
        </a:p>
      </dgm:t>
    </dgm:pt>
    <dgm:pt modelId="{25F0DFCA-8B4A-4EC3-A31C-CEBE8E582C8A}" type="parTrans" cxnId="{D380B111-420A-4A41-A2D0-044E30C52A0B}">
      <dgm:prSet/>
      <dgm:spPr/>
      <dgm:t>
        <a:bodyPr/>
        <a:lstStyle/>
        <a:p>
          <a:endParaRPr lang="en-US"/>
        </a:p>
      </dgm:t>
    </dgm:pt>
    <dgm:pt modelId="{032FF276-54C6-4268-B030-765DA1F6DAE1}" type="sibTrans" cxnId="{D380B111-420A-4A41-A2D0-044E30C52A0B}">
      <dgm:prSet/>
      <dgm:spPr/>
      <dgm:t>
        <a:bodyPr/>
        <a:lstStyle/>
        <a:p>
          <a:endParaRPr lang="en-US"/>
        </a:p>
      </dgm:t>
    </dgm:pt>
    <dgm:pt modelId="{FAB574DB-95C6-419B-B38E-95A83618B20D}">
      <dgm:prSet/>
      <dgm:spPr/>
      <dgm:t>
        <a:bodyPr/>
        <a:lstStyle/>
        <a:p>
          <a:r>
            <a:rPr lang="en-US" baseline="0" dirty="0"/>
            <a:t>API JSON Response of SpaceX data</a:t>
          </a:r>
          <a:endParaRPr lang="en-US" dirty="0"/>
        </a:p>
      </dgm:t>
    </dgm:pt>
    <dgm:pt modelId="{C74D4EB5-5595-4F7B-ADBE-420A8B30B9BE}" type="parTrans" cxnId="{917D85AD-EEF5-4FD8-97AE-E556003D3BBE}">
      <dgm:prSet/>
      <dgm:spPr/>
      <dgm:t>
        <a:bodyPr/>
        <a:lstStyle/>
        <a:p>
          <a:endParaRPr lang="en-US"/>
        </a:p>
      </dgm:t>
    </dgm:pt>
    <dgm:pt modelId="{75D3F186-4846-4226-BB9C-7084D1D4B15E}" type="sibTrans" cxnId="{917D85AD-EEF5-4FD8-97AE-E556003D3BBE}">
      <dgm:prSet/>
      <dgm:spPr/>
      <dgm:t>
        <a:bodyPr/>
        <a:lstStyle/>
        <a:p>
          <a:endParaRPr lang="en-US"/>
        </a:p>
      </dgm:t>
    </dgm:pt>
    <dgm:pt modelId="{583CB1E9-370B-40D2-8D89-AA29FCF3C04E}">
      <dgm:prSet phldrT="[Text]"/>
      <dgm:spPr/>
      <dgm:t>
        <a:bodyPr/>
        <a:lstStyle/>
        <a:p>
          <a:r>
            <a:rPr lang="en-US" dirty="0">
              <a:solidFill>
                <a:schemeClr val="bg1"/>
              </a:solidFill>
            </a:rPr>
            <a:t>Normalized Data into .csv format</a:t>
          </a:r>
        </a:p>
      </dgm:t>
    </dgm:pt>
    <dgm:pt modelId="{8FCFF463-0902-4687-AAC2-BBB5C3366DB4}" type="parTrans" cxnId="{47617F29-5C46-4FB3-A5CD-29A6FDA0AEB2}">
      <dgm:prSet/>
      <dgm:spPr/>
      <dgm:t>
        <a:bodyPr/>
        <a:lstStyle/>
        <a:p>
          <a:endParaRPr lang="en-US"/>
        </a:p>
      </dgm:t>
    </dgm:pt>
    <dgm:pt modelId="{9EA8F7D9-8C70-468E-A9FD-CA8A1ECB0164}" type="sibTrans" cxnId="{47617F29-5C46-4FB3-A5CD-29A6FDA0AEB2}">
      <dgm:prSet/>
      <dgm:spPr/>
      <dgm:t>
        <a:bodyPr/>
        <a:lstStyle/>
        <a:p>
          <a:endParaRPr lang="en-US"/>
        </a:p>
      </dgm:t>
    </dgm:pt>
    <dgm:pt modelId="{2B168C16-5540-45A4-B739-5DA96403FE3D}" type="pres">
      <dgm:prSet presAssocID="{FC568BD6-5197-437E-A8C0-E89BA4349B04}" presName="Name0" presStyleCnt="0">
        <dgm:presLayoutVars>
          <dgm:chMax val="4"/>
          <dgm:resizeHandles val="exact"/>
        </dgm:presLayoutVars>
      </dgm:prSet>
      <dgm:spPr/>
    </dgm:pt>
    <dgm:pt modelId="{FF48D309-95D5-4E35-8D7E-68AA2FCB0A2E}" type="pres">
      <dgm:prSet presAssocID="{FC568BD6-5197-437E-A8C0-E89BA4349B04}" presName="ellipse" presStyleLbl="trBgShp" presStyleIdx="0" presStyleCnt="1"/>
      <dgm:spPr/>
    </dgm:pt>
    <dgm:pt modelId="{D4846F77-6F75-42F1-AFC5-710EA54843E7}" type="pres">
      <dgm:prSet presAssocID="{FC568BD6-5197-437E-A8C0-E89BA4349B04}" presName="arrow1" presStyleLbl="fgShp" presStyleIdx="0" presStyleCnt="1"/>
      <dgm:spPr/>
    </dgm:pt>
    <dgm:pt modelId="{CB041E03-C0E6-4104-8EE0-C268469B4BE5}" type="pres">
      <dgm:prSet presAssocID="{FC568BD6-5197-437E-A8C0-E89BA4349B04}" presName="rectangle" presStyleLbl="revTx" presStyleIdx="0" presStyleCnt="1" custLinFactNeighborX="0" custLinFactNeighborY="28695">
        <dgm:presLayoutVars>
          <dgm:bulletEnabled val="1"/>
        </dgm:presLayoutVars>
      </dgm:prSet>
      <dgm:spPr/>
    </dgm:pt>
    <dgm:pt modelId="{144D5C9A-5D3C-4862-B21D-94F050C90DC3}" type="pres">
      <dgm:prSet presAssocID="{6F63D9D9-F10C-4B7D-80BC-DEA1F45645A6}" presName="item1" presStyleLbl="node1" presStyleIdx="0" presStyleCnt="3">
        <dgm:presLayoutVars>
          <dgm:bulletEnabled val="1"/>
        </dgm:presLayoutVars>
      </dgm:prSet>
      <dgm:spPr/>
    </dgm:pt>
    <dgm:pt modelId="{58D33675-1173-4831-9CD0-6EA7D7A72AE9}" type="pres">
      <dgm:prSet presAssocID="{FAB574DB-95C6-419B-B38E-95A83618B20D}" presName="item2" presStyleLbl="node1" presStyleIdx="1" presStyleCnt="3">
        <dgm:presLayoutVars>
          <dgm:bulletEnabled val="1"/>
        </dgm:presLayoutVars>
      </dgm:prSet>
      <dgm:spPr/>
    </dgm:pt>
    <dgm:pt modelId="{33153956-EF19-4ADC-B8CA-9AC7CA7DEB39}" type="pres">
      <dgm:prSet presAssocID="{583CB1E9-370B-40D2-8D89-AA29FCF3C04E}" presName="item3" presStyleLbl="node1" presStyleIdx="2" presStyleCnt="3">
        <dgm:presLayoutVars>
          <dgm:bulletEnabled val="1"/>
        </dgm:presLayoutVars>
      </dgm:prSet>
      <dgm:spPr/>
    </dgm:pt>
    <dgm:pt modelId="{89EEDCA7-B7C8-49C9-B760-65555254D196}" type="pres">
      <dgm:prSet presAssocID="{FC568BD6-5197-437E-A8C0-E89BA4349B04}" presName="funnel" presStyleLbl="trAlignAcc1" presStyleIdx="0" presStyleCnt="1" custScaleX="118851" custScaleY="139905"/>
      <dgm:spPr/>
    </dgm:pt>
  </dgm:ptLst>
  <dgm:cxnLst>
    <dgm:cxn modelId="{D380B111-420A-4A41-A2D0-044E30C52A0B}" srcId="{FC568BD6-5197-437E-A8C0-E89BA4349B04}" destId="{6F63D9D9-F10C-4B7D-80BC-DEA1F45645A6}" srcOrd="1" destOrd="0" parTransId="{25F0DFCA-8B4A-4EC3-A31C-CEBE8E582C8A}" sibTransId="{032FF276-54C6-4268-B030-765DA1F6DAE1}"/>
    <dgm:cxn modelId="{1E4B0D17-D8F0-4477-9F37-D03F2F337AE5}" type="presOf" srcId="{583CB1E9-370B-40D2-8D89-AA29FCF3C04E}" destId="{CB041E03-C0E6-4104-8EE0-C268469B4BE5}" srcOrd="0" destOrd="0" presId="urn:microsoft.com/office/officeart/2005/8/layout/funnel1"/>
    <dgm:cxn modelId="{47617F29-5C46-4FB3-A5CD-29A6FDA0AEB2}" srcId="{FC568BD6-5197-437E-A8C0-E89BA4349B04}" destId="{583CB1E9-370B-40D2-8D89-AA29FCF3C04E}" srcOrd="3" destOrd="0" parTransId="{8FCFF463-0902-4687-AAC2-BBB5C3366DB4}" sibTransId="{9EA8F7D9-8C70-468E-A9FD-CA8A1ECB0164}"/>
    <dgm:cxn modelId="{4C786631-198B-45F0-94DC-F24C1FA6BDD4}" type="presOf" srcId="{226E83B6-8CE7-42C9-99AE-F40F1670A7EA}" destId="{33153956-EF19-4ADC-B8CA-9AC7CA7DEB39}" srcOrd="0" destOrd="0" presId="urn:microsoft.com/office/officeart/2005/8/layout/funnel1"/>
    <dgm:cxn modelId="{749A295E-BD5B-4D6F-B50C-27E077B4F9E0}" srcId="{FC568BD6-5197-437E-A8C0-E89BA4349B04}" destId="{226E83B6-8CE7-42C9-99AE-F40F1670A7EA}" srcOrd="0" destOrd="0" parTransId="{FE56CA95-0D26-4822-99AD-474511A2DA0A}" sibTransId="{CFEB55A1-AEED-4356-A974-61916A8BF2D4}"/>
    <dgm:cxn modelId="{CFDFD07E-A644-4892-9120-76E13ED27B4A}" type="presOf" srcId="{6F63D9D9-F10C-4B7D-80BC-DEA1F45645A6}" destId="{58D33675-1173-4831-9CD0-6EA7D7A72AE9}" srcOrd="0" destOrd="0" presId="urn:microsoft.com/office/officeart/2005/8/layout/funnel1"/>
    <dgm:cxn modelId="{917D85AD-EEF5-4FD8-97AE-E556003D3BBE}" srcId="{FC568BD6-5197-437E-A8C0-E89BA4349B04}" destId="{FAB574DB-95C6-419B-B38E-95A83618B20D}" srcOrd="2" destOrd="0" parTransId="{C74D4EB5-5595-4F7B-ADBE-420A8B30B9BE}" sibTransId="{75D3F186-4846-4226-BB9C-7084D1D4B15E}"/>
    <dgm:cxn modelId="{CA12FACD-F0B7-4537-9A33-E412DBE048E7}" type="presOf" srcId="{FC568BD6-5197-437E-A8C0-E89BA4349B04}" destId="{2B168C16-5540-45A4-B739-5DA96403FE3D}" srcOrd="0" destOrd="0" presId="urn:microsoft.com/office/officeart/2005/8/layout/funnel1"/>
    <dgm:cxn modelId="{CC6E55F3-C828-4449-B9D5-573338B103EA}" type="presOf" srcId="{FAB574DB-95C6-419B-B38E-95A83618B20D}" destId="{144D5C9A-5D3C-4862-B21D-94F050C90DC3}" srcOrd="0" destOrd="0" presId="urn:microsoft.com/office/officeart/2005/8/layout/funnel1"/>
    <dgm:cxn modelId="{BB434366-D06F-472D-8B92-4355721B4CE4}" type="presParOf" srcId="{2B168C16-5540-45A4-B739-5DA96403FE3D}" destId="{FF48D309-95D5-4E35-8D7E-68AA2FCB0A2E}" srcOrd="0" destOrd="0" presId="urn:microsoft.com/office/officeart/2005/8/layout/funnel1"/>
    <dgm:cxn modelId="{484942C1-F78B-41E8-A73C-DD97C7F06452}" type="presParOf" srcId="{2B168C16-5540-45A4-B739-5DA96403FE3D}" destId="{D4846F77-6F75-42F1-AFC5-710EA54843E7}" srcOrd="1" destOrd="0" presId="urn:microsoft.com/office/officeart/2005/8/layout/funnel1"/>
    <dgm:cxn modelId="{CD40E0DC-613D-4FA8-B499-AAB6F942C5EA}" type="presParOf" srcId="{2B168C16-5540-45A4-B739-5DA96403FE3D}" destId="{CB041E03-C0E6-4104-8EE0-C268469B4BE5}" srcOrd="2" destOrd="0" presId="urn:microsoft.com/office/officeart/2005/8/layout/funnel1"/>
    <dgm:cxn modelId="{F3C17B82-7710-4A2B-B45C-A51C5AAC0BE6}" type="presParOf" srcId="{2B168C16-5540-45A4-B739-5DA96403FE3D}" destId="{144D5C9A-5D3C-4862-B21D-94F050C90DC3}" srcOrd="3" destOrd="0" presId="urn:microsoft.com/office/officeart/2005/8/layout/funnel1"/>
    <dgm:cxn modelId="{9DFAD90E-B8EA-479D-9972-96023F967FCE}" type="presParOf" srcId="{2B168C16-5540-45A4-B739-5DA96403FE3D}" destId="{58D33675-1173-4831-9CD0-6EA7D7A72AE9}" srcOrd="4" destOrd="0" presId="urn:microsoft.com/office/officeart/2005/8/layout/funnel1"/>
    <dgm:cxn modelId="{9C6FA62A-E6BF-41CA-A9A5-1CE63D6E50C9}" type="presParOf" srcId="{2B168C16-5540-45A4-B739-5DA96403FE3D}" destId="{33153956-EF19-4ADC-B8CA-9AC7CA7DEB39}" srcOrd="5" destOrd="0" presId="urn:microsoft.com/office/officeart/2005/8/layout/funnel1"/>
    <dgm:cxn modelId="{A57B7A92-F786-4A8C-A6F1-19F7D4E81139}" type="presParOf" srcId="{2B168C16-5540-45A4-B739-5DA96403FE3D}" destId="{89EEDCA7-B7C8-49C9-B760-65555254D19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568BD6-5197-437E-A8C0-E89BA4349B04}"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226E83B6-8CE7-42C9-99AE-F40F1670A7EA}">
      <dgm:prSet phldrT="[Text]"/>
      <dgm:spPr/>
      <dgm:t>
        <a:bodyPr/>
        <a:lstStyle/>
        <a:p>
          <a:r>
            <a:rPr lang="en-US" dirty="0"/>
            <a:t>Get HTML Response from Web</a:t>
          </a:r>
        </a:p>
      </dgm:t>
    </dgm:pt>
    <dgm:pt modelId="{FE56CA95-0D26-4822-99AD-474511A2DA0A}" type="parTrans" cxnId="{749A295E-BD5B-4D6F-B50C-27E077B4F9E0}">
      <dgm:prSet/>
      <dgm:spPr/>
      <dgm:t>
        <a:bodyPr/>
        <a:lstStyle/>
        <a:p>
          <a:endParaRPr lang="en-US"/>
        </a:p>
      </dgm:t>
    </dgm:pt>
    <dgm:pt modelId="{CFEB55A1-AEED-4356-A974-61916A8BF2D4}" type="sibTrans" cxnId="{749A295E-BD5B-4D6F-B50C-27E077B4F9E0}">
      <dgm:prSet/>
      <dgm:spPr/>
      <dgm:t>
        <a:bodyPr/>
        <a:lstStyle/>
        <a:p>
          <a:endParaRPr lang="en-US"/>
        </a:p>
      </dgm:t>
    </dgm:pt>
    <dgm:pt modelId="{6F63D9D9-F10C-4B7D-80BC-DEA1F45645A6}">
      <dgm:prSet phldrT="[Text]"/>
      <dgm:spPr/>
      <dgm:t>
        <a:bodyPr/>
        <a:lstStyle/>
        <a:p>
          <a:r>
            <a:rPr lang="en-US" dirty="0"/>
            <a:t>Extract data via BeautifulSoup</a:t>
          </a:r>
        </a:p>
      </dgm:t>
    </dgm:pt>
    <dgm:pt modelId="{032FF276-54C6-4268-B030-765DA1F6DAE1}" type="sibTrans" cxnId="{D380B111-420A-4A41-A2D0-044E30C52A0B}">
      <dgm:prSet/>
      <dgm:spPr/>
      <dgm:t>
        <a:bodyPr/>
        <a:lstStyle/>
        <a:p>
          <a:endParaRPr lang="en-US"/>
        </a:p>
      </dgm:t>
    </dgm:pt>
    <dgm:pt modelId="{25F0DFCA-8B4A-4EC3-A31C-CEBE8E582C8A}" type="parTrans" cxnId="{D380B111-420A-4A41-A2D0-044E30C52A0B}">
      <dgm:prSet/>
      <dgm:spPr/>
      <dgm:t>
        <a:bodyPr/>
        <a:lstStyle/>
        <a:p>
          <a:endParaRPr lang="en-US"/>
        </a:p>
      </dgm:t>
    </dgm:pt>
    <dgm:pt modelId="{FAB574DB-95C6-419B-B38E-95A83618B20D}">
      <dgm:prSet/>
      <dgm:spPr/>
      <dgm:t>
        <a:bodyPr/>
        <a:lstStyle/>
        <a:p>
          <a:r>
            <a:rPr lang="en-US" baseline="0" dirty="0"/>
            <a:t>Parse table into dictionary</a:t>
          </a:r>
          <a:endParaRPr lang="en-US" dirty="0"/>
        </a:p>
      </dgm:t>
    </dgm:pt>
    <dgm:pt modelId="{75D3F186-4846-4226-BB9C-7084D1D4B15E}" type="sibTrans" cxnId="{917D85AD-EEF5-4FD8-97AE-E556003D3BBE}">
      <dgm:prSet/>
      <dgm:spPr/>
      <dgm:t>
        <a:bodyPr/>
        <a:lstStyle/>
        <a:p>
          <a:endParaRPr lang="en-US"/>
        </a:p>
      </dgm:t>
    </dgm:pt>
    <dgm:pt modelId="{C74D4EB5-5595-4F7B-ADBE-420A8B30B9BE}" type="parTrans" cxnId="{917D85AD-EEF5-4FD8-97AE-E556003D3BBE}">
      <dgm:prSet/>
      <dgm:spPr/>
      <dgm:t>
        <a:bodyPr/>
        <a:lstStyle/>
        <a:p>
          <a:endParaRPr lang="en-US"/>
        </a:p>
      </dgm:t>
    </dgm:pt>
    <dgm:pt modelId="{583CB1E9-370B-40D2-8D89-AA29FCF3C04E}">
      <dgm:prSet phldrT="[Text]"/>
      <dgm:spPr/>
      <dgm:t>
        <a:bodyPr/>
        <a:lstStyle/>
        <a:p>
          <a:r>
            <a:rPr lang="en-US" dirty="0">
              <a:solidFill>
                <a:schemeClr val="bg1"/>
              </a:solidFill>
            </a:rPr>
            <a:t>Normalized Data into .csv format</a:t>
          </a:r>
        </a:p>
      </dgm:t>
    </dgm:pt>
    <dgm:pt modelId="{9EA8F7D9-8C70-468E-A9FD-CA8A1ECB0164}" type="sibTrans" cxnId="{47617F29-5C46-4FB3-A5CD-29A6FDA0AEB2}">
      <dgm:prSet/>
      <dgm:spPr/>
      <dgm:t>
        <a:bodyPr/>
        <a:lstStyle/>
        <a:p>
          <a:endParaRPr lang="en-US"/>
        </a:p>
      </dgm:t>
    </dgm:pt>
    <dgm:pt modelId="{8FCFF463-0902-4687-AAC2-BBB5C3366DB4}" type="parTrans" cxnId="{47617F29-5C46-4FB3-A5CD-29A6FDA0AEB2}">
      <dgm:prSet/>
      <dgm:spPr/>
      <dgm:t>
        <a:bodyPr/>
        <a:lstStyle/>
        <a:p>
          <a:endParaRPr lang="en-US"/>
        </a:p>
      </dgm:t>
    </dgm:pt>
    <dgm:pt modelId="{2B168C16-5540-45A4-B739-5DA96403FE3D}" type="pres">
      <dgm:prSet presAssocID="{FC568BD6-5197-437E-A8C0-E89BA4349B04}" presName="Name0" presStyleCnt="0">
        <dgm:presLayoutVars>
          <dgm:chMax val="4"/>
          <dgm:resizeHandles val="exact"/>
        </dgm:presLayoutVars>
      </dgm:prSet>
      <dgm:spPr/>
    </dgm:pt>
    <dgm:pt modelId="{FF48D309-95D5-4E35-8D7E-68AA2FCB0A2E}" type="pres">
      <dgm:prSet presAssocID="{FC568BD6-5197-437E-A8C0-E89BA4349B04}" presName="ellipse" presStyleLbl="trBgShp" presStyleIdx="0" presStyleCnt="1"/>
      <dgm:spPr/>
    </dgm:pt>
    <dgm:pt modelId="{D4846F77-6F75-42F1-AFC5-710EA54843E7}" type="pres">
      <dgm:prSet presAssocID="{FC568BD6-5197-437E-A8C0-E89BA4349B04}" presName="arrow1" presStyleLbl="fgShp" presStyleIdx="0" presStyleCnt="1"/>
      <dgm:spPr/>
    </dgm:pt>
    <dgm:pt modelId="{CB041E03-C0E6-4104-8EE0-C268469B4BE5}" type="pres">
      <dgm:prSet presAssocID="{FC568BD6-5197-437E-A8C0-E89BA4349B04}" presName="rectangle" presStyleLbl="revTx" presStyleIdx="0" presStyleCnt="1" custLinFactNeighborX="0" custLinFactNeighborY="28695">
        <dgm:presLayoutVars>
          <dgm:bulletEnabled val="1"/>
        </dgm:presLayoutVars>
      </dgm:prSet>
      <dgm:spPr/>
    </dgm:pt>
    <dgm:pt modelId="{144D5C9A-5D3C-4862-B21D-94F050C90DC3}" type="pres">
      <dgm:prSet presAssocID="{6F63D9D9-F10C-4B7D-80BC-DEA1F45645A6}" presName="item1" presStyleLbl="node1" presStyleIdx="0" presStyleCnt="3">
        <dgm:presLayoutVars>
          <dgm:bulletEnabled val="1"/>
        </dgm:presLayoutVars>
      </dgm:prSet>
      <dgm:spPr/>
    </dgm:pt>
    <dgm:pt modelId="{58D33675-1173-4831-9CD0-6EA7D7A72AE9}" type="pres">
      <dgm:prSet presAssocID="{FAB574DB-95C6-419B-B38E-95A83618B20D}" presName="item2" presStyleLbl="node1" presStyleIdx="1" presStyleCnt="3">
        <dgm:presLayoutVars>
          <dgm:bulletEnabled val="1"/>
        </dgm:presLayoutVars>
      </dgm:prSet>
      <dgm:spPr/>
    </dgm:pt>
    <dgm:pt modelId="{33153956-EF19-4ADC-B8CA-9AC7CA7DEB39}" type="pres">
      <dgm:prSet presAssocID="{583CB1E9-370B-40D2-8D89-AA29FCF3C04E}" presName="item3" presStyleLbl="node1" presStyleIdx="2" presStyleCnt="3">
        <dgm:presLayoutVars>
          <dgm:bulletEnabled val="1"/>
        </dgm:presLayoutVars>
      </dgm:prSet>
      <dgm:spPr/>
    </dgm:pt>
    <dgm:pt modelId="{89EEDCA7-B7C8-49C9-B760-65555254D196}" type="pres">
      <dgm:prSet presAssocID="{FC568BD6-5197-437E-A8C0-E89BA4349B04}" presName="funnel" presStyleLbl="trAlignAcc1" presStyleIdx="0" presStyleCnt="1" custScaleX="118851" custScaleY="139905"/>
      <dgm:spPr/>
    </dgm:pt>
  </dgm:ptLst>
  <dgm:cxnLst>
    <dgm:cxn modelId="{D380B111-420A-4A41-A2D0-044E30C52A0B}" srcId="{FC568BD6-5197-437E-A8C0-E89BA4349B04}" destId="{6F63D9D9-F10C-4B7D-80BC-DEA1F45645A6}" srcOrd="1" destOrd="0" parTransId="{25F0DFCA-8B4A-4EC3-A31C-CEBE8E582C8A}" sibTransId="{032FF276-54C6-4268-B030-765DA1F6DAE1}"/>
    <dgm:cxn modelId="{1E4B0D17-D8F0-4477-9F37-D03F2F337AE5}" type="presOf" srcId="{583CB1E9-370B-40D2-8D89-AA29FCF3C04E}" destId="{CB041E03-C0E6-4104-8EE0-C268469B4BE5}" srcOrd="0" destOrd="0" presId="urn:microsoft.com/office/officeart/2005/8/layout/funnel1"/>
    <dgm:cxn modelId="{47617F29-5C46-4FB3-A5CD-29A6FDA0AEB2}" srcId="{FC568BD6-5197-437E-A8C0-E89BA4349B04}" destId="{583CB1E9-370B-40D2-8D89-AA29FCF3C04E}" srcOrd="3" destOrd="0" parTransId="{8FCFF463-0902-4687-AAC2-BBB5C3366DB4}" sibTransId="{9EA8F7D9-8C70-468E-A9FD-CA8A1ECB0164}"/>
    <dgm:cxn modelId="{4C786631-198B-45F0-94DC-F24C1FA6BDD4}" type="presOf" srcId="{226E83B6-8CE7-42C9-99AE-F40F1670A7EA}" destId="{33153956-EF19-4ADC-B8CA-9AC7CA7DEB39}" srcOrd="0" destOrd="0" presId="urn:microsoft.com/office/officeart/2005/8/layout/funnel1"/>
    <dgm:cxn modelId="{749A295E-BD5B-4D6F-B50C-27E077B4F9E0}" srcId="{FC568BD6-5197-437E-A8C0-E89BA4349B04}" destId="{226E83B6-8CE7-42C9-99AE-F40F1670A7EA}" srcOrd="0" destOrd="0" parTransId="{FE56CA95-0D26-4822-99AD-474511A2DA0A}" sibTransId="{CFEB55A1-AEED-4356-A974-61916A8BF2D4}"/>
    <dgm:cxn modelId="{CFDFD07E-A644-4892-9120-76E13ED27B4A}" type="presOf" srcId="{6F63D9D9-F10C-4B7D-80BC-DEA1F45645A6}" destId="{58D33675-1173-4831-9CD0-6EA7D7A72AE9}" srcOrd="0" destOrd="0" presId="urn:microsoft.com/office/officeart/2005/8/layout/funnel1"/>
    <dgm:cxn modelId="{917D85AD-EEF5-4FD8-97AE-E556003D3BBE}" srcId="{FC568BD6-5197-437E-A8C0-E89BA4349B04}" destId="{FAB574DB-95C6-419B-B38E-95A83618B20D}" srcOrd="2" destOrd="0" parTransId="{C74D4EB5-5595-4F7B-ADBE-420A8B30B9BE}" sibTransId="{75D3F186-4846-4226-BB9C-7084D1D4B15E}"/>
    <dgm:cxn modelId="{CA12FACD-F0B7-4537-9A33-E412DBE048E7}" type="presOf" srcId="{FC568BD6-5197-437E-A8C0-E89BA4349B04}" destId="{2B168C16-5540-45A4-B739-5DA96403FE3D}" srcOrd="0" destOrd="0" presId="urn:microsoft.com/office/officeart/2005/8/layout/funnel1"/>
    <dgm:cxn modelId="{CC6E55F3-C828-4449-B9D5-573338B103EA}" type="presOf" srcId="{FAB574DB-95C6-419B-B38E-95A83618B20D}" destId="{144D5C9A-5D3C-4862-B21D-94F050C90DC3}" srcOrd="0" destOrd="0" presId="urn:microsoft.com/office/officeart/2005/8/layout/funnel1"/>
    <dgm:cxn modelId="{BB434366-D06F-472D-8B92-4355721B4CE4}" type="presParOf" srcId="{2B168C16-5540-45A4-B739-5DA96403FE3D}" destId="{FF48D309-95D5-4E35-8D7E-68AA2FCB0A2E}" srcOrd="0" destOrd="0" presId="urn:microsoft.com/office/officeart/2005/8/layout/funnel1"/>
    <dgm:cxn modelId="{484942C1-F78B-41E8-A73C-DD97C7F06452}" type="presParOf" srcId="{2B168C16-5540-45A4-B739-5DA96403FE3D}" destId="{D4846F77-6F75-42F1-AFC5-710EA54843E7}" srcOrd="1" destOrd="0" presId="urn:microsoft.com/office/officeart/2005/8/layout/funnel1"/>
    <dgm:cxn modelId="{CD40E0DC-613D-4FA8-B499-AAB6F942C5EA}" type="presParOf" srcId="{2B168C16-5540-45A4-B739-5DA96403FE3D}" destId="{CB041E03-C0E6-4104-8EE0-C268469B4BE5}" srcOrd="2" destOrd="0" presId="urn:microsoft.com/office/officeart/2005/8/layout/funnel1"/>
    <dgm:cxn modelId="{F3C17B82-7710-4A2B-B45C-A51C5AAC0BE6}" type="presParOf" srcId="{2B168C16-5540-45A4-B739-5DA96403FE3D}" destId="{144D5C9A-5D3C-4862-B21D-94F050C90DC3}" srcOrd="3" destOrd="0" presId="urn:microsoft.com/office/officeart/2005/8/layout/funnel1"/>
    <dgm:cxn modelId="{9DFAD90E-B8EA-479D-9972-96023F967FCE}" type="presParOf" srcId="{2B168C16-5540-45A4-B739-5DA96403FE3D}" destId="{58D33675-1173-4831-9CD0-6EA7D7A72AE9}" srcOrd="4" destOrd="0" presId="urn:microsoft.com/office/officeart/2005/8/layout/funnel1"/>
    <dgm:cxn modelId="{9C6FA62A-E6BF-41CA-A9A5-1CE63D6E50C9}" type="presParOf" srcId="{2B168C16-5540-45A4-B739-5DA96403FE3D}" destId="{33153956-EF19-4ADC-B8CA-9AC7CA7DEB39}" srcOrd="5" destOrd="0" presId="urn:microsoft.com/office/officeart/2005/8/layout/funnel1"/>
    <dgm:cxn modelId="{A57B7A92-F786-4A8C-A6F1-19F7D4E81139}" type="presParOf" srcId="{2B168C16-5540-45A4-B739-5DA96403FE3D}" destId="{89EEDCA7-B7C8-49C9-B760-65555254D19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5C82EC-602D-4CDB-AD60-AAB9E249368C}" type="doc">
      <dgm:prSet loTypeId="urn:microsoft.com/office/officeart/2005/8/layout/bProcess4" loCatId="process" qsTypeId="urn:microsoft.com/office/officeart/2005/8/quickstyle/simple1" qsCatId="simple" csTypeId="urn:microsoft.com/office/officeart/2005/8/colors/colorful4" csCatId="colorful" phldr="1"/>
      <dgm:spPr/>
      <dgm:t>
        <a:bodyPr/>
        <a:lstStyle/>
        <a:p>
          <a:endParaRPr lang="en-US"/>
        </a:p>
      </dgm:t>
    </dgm:pt>
    <dgm:pt modelId="{81D746F8-37E7-4C6D-A99C-BE8BE11ACD9A}">
      <dgm:prSet phldrT="[Text]"/>
      <dgm:spPr/>
      <dgm:t>
        <a:bodyPr/>
        <a:lstStyle/>
        <a:p>
          <a:r>
            <a:rPr lang="en-US" b="1" dirty="0"/>
            <a:t>Calculate the number of launches on each site</a:t>
          </a:r>
          <a:endParaRPr lang="en-US" dirty="0"/>
        </a:p>
      </dgm:t>
    </dgm:pt>
    <dgm:pt modelId="{952D4006-B896-4DD5-B1D3-3EADFDFE8989}" type="parTrans" cxnId="{ED0DC9C9-9EC2-4849-BF14-DD5B800FDA2A}">
      <dgm:prSet/>
      <dgm:spPr/>
      <dgm:t>
        <a:bodyPr/>
        <a:lstStyle/>
        <a:p>
          <a:endParaRPr lang="en-US"/>
        </a:p>
      </dgm:t>
    </dgm:pt>
    <dgm:pt modelId="{C3FCB4F1-12E1-42F4-8C88-C32D505EA61A}" type="sibTrans" cxnId="{ED0DC9C9-9EC2-4849-BF14-DD5B800FDA2A}">
      <dgm:prSet/>
      <dgm:spPr/>
      <dgm:t>
        <a:bodyPr/>
        <a:lstStyle/>
        <a:p>
          <a:endParaRPr lang="en-US"/>
        </a:p>
      </dgm:t>
    </dgm:pt>
    <dgm:pt modelId="{AC4D2CD2-F89C-43BE-B297-6FD21F857DF3}">
      <dgm:prSet phldrT="[Text]"/>
      <dgm:spPr/>
      <dgm:t>
        <a:bodyPr/>
        <a:lstStyle/>
        <a:p>
          <a:r>
            <a:rPr lang="en-US" b="1" dirty="0"/>
            <a:t>Calculate the number of occurrence on each object</a:t>
          </a:r>
          <a:endParaRPr lang="en-US" dirty="0"/>
        </a:p>
      </dgm:t>
    </dgm:pt>
    <dgm:pt modelId="{A3D91597-3015-478C-A5C1-A489FF995483}" type="parTrans" cxnId="{4ED9CEFA-A5EC-4450-AD02-8A6BE3F6B263}">
      <dgm:prSet/>
      <dgm:spPr/>
      <dgm:t>
        <a:bodyPr/>
        <a:lstStyle/>
        <a:p>
          <a:endParaRPr lang="en-US"/>
        </a:p>
      </dgm:t>
    </dgm:pt>
    <dgm:pt modelId="{08FA22AD-8DCC-4A43-906A-E4C4E3CC6618}" type="sibTrans" cxnId="{4ED9CEFA-A5EC-4450-AD02-8A6BE3F6B263}">
      <dgm:prSet/>
      <dgm:spPr/>
      <dgm:t>
        <a:bodyPr/>
        <a:lstStyle/>
        <a:p>
          <a:endParaRPr lang="en-US"/>
        </a:p>
      </dgm:t>
    </dgm:pt>
    <dgm:pt modelId="{39350BE9-0FBF-4737-B53C-35104797C977}">
      <dgm:prSet phldrT="[Text]"/>
      <dgm:spPr/>
      <dgm:t>
        <a:bodyPr/>
        <a:lstStyle/>
        <a:p>
          <a:r>
            <a:rPr lang="en-US" b="1" dirty="0"/>
            <a:t>Calculate the number and occurrence of mission outcome of the orbits</a:t>
          </a:r>
          <a:endParaRPr lang="en-US" dirty="0"/>
        </a:p>
      </dgm:t>
    </dgm:pt>
    <dgm:pt modelId="{1CE3896C-DC5A-4EF9-AE04-18D4C67D7149}" type="parTrans" cxnId="{3DB15B13-2F30-41C3-A915-6696EBCFB6D4}">
      <dgm:prSet/>
      <dgm:spPr/>
      <dgm:t>
        <a:bodyPr/>
        <a:lstStyle/>
        <a:p>
          <a:endParaRPr lang="en-US"/>
        </a:p>
      </dgm:t>
    </dgm:pt>
    <dgm:pt modelId="{C6FF9E57-0589-45E2-A1B6-A7D0CF345A87}" type="sibTrans" cxnId="{3DB15B13-2F30-41C3-A915-6696EBCFB6D4}">
      <dgm:prSet/>
      <dgm:spPr/>
      <dgm:t>
        <a:bodyPr/>
        <a:lstStyle/>
        <a:p>
          <a:endParaRPr lang="en-US"/>
        </a:p>
      </dgm:t>
    </dgm:pt>
    <dgm:pt modelId="{707FC803-1C81-4A30-A41F-482C1EC876D6}">
      <dgm:prSet phldrT="[Text]"/>
      <dgm:spPr/>
      <dgm:t>
        <a:bodyPr/>
        <a:lstStyle/>
        <a:p>
          <a:r>
            <a:rPr lang="en-US" b="1" dirty="0"/>
            <a:t>Create a landing outcome label from Outcome column</a:t>
          </a:r>
          <a:endParaRPr lang="en-US" dirty="0"/>
        </a:p>
      </dgm:t>
    </dgm:pt>
    <dgm:pt modelId="{81CC6C55-28D7-46EB-9D69-B1450297E520}" type="parTrans" cxnId="{8EAA0480-3924-493E-995D-D92644E90BAE}">
      <dgm:prSet/>
      <dgm:spPr/>
      <dgm:t>
        <a:bodyPr/>
        <a:lstStyle/>
        <a:p>
          <a:endParaRPr lang="en-US"/>
        </a:p>
      </dgm:t>
    </dgm:pt>
    <dgm:pt modelId="{4E73DA68-20EE-45EF-BAB4-ADC3DC9B435A}" type="sibTrans" cxnId="{8EAA0480-3924-493E-995D-D92644E90BAE}">
      <dgm:prSet/>
      <dgm:spPr/>
      <dgm:t>
        <a:bodyPr/>
        <a:lstStyle/>
        <a:p>
          <a:endParaRPr lang="en-US"/>
        </a:p>
      </dgm:t>
    </dgm:pt>
    <dgm:pt modelId="{BBEBEAA4-8EB7-48AE-BF32-6F29BC2EA17A}">
      <dgm:prSet phldrT="[Text]"/>
      <dgm:spPr/>
      <dgm:t>
        <a:bodyPr/>
        <a:lstStyle/>
        <a:p>
          <a:r>
            <a:rPr lang="en-US" dirty="0"/>
            <a:t>Determine the Success Rate</a:t>
          </a:r>
        </a:p>
      </dgm:t>
    </dgm:pt>
    <dgm:pt modelId="{CF995E13-F80C-42CE-84D7-D03317D2E241}" type="parTrans" cxnId="{9A3F97BA-5B39-496A-9531-5E19C692E41A}">
      <dgm:prSet/>
      <dgm:spPr/>
      <dgm:t>
        <a:bodyPr/>
        <a:lstStyle/>
        <a:p>
          <a:endParaRPr lang="en-US"/>
        </a:p>
      </dgm:t>
    </dgm:pt>
    <dgm:pt modelId="{A68A64CE-2110-4B44-AB05-0F94F7C25938}" type="sibTrans" cxnId="{9A3F97BA-5B39-496A-9531-5E19C692E41A}">
      <dgm:prSet/>
      <dgm:spPr/>
      <dgm:t>
        <a:bodyPr/>
        <a:lstStyle/>
        <a:p>
          <a:endParaRPr lang="en-US"/>
        </a:p>
      </dgm:t>
    </dgm:pt>
    <dgm:pt modelId="{F2F5F9A5-E187-44DD-8615-9D0CC4F6133E}">
      <dgm:prSet phldrT="[Text]"/>
      <dgm:spPr/>
      <dgm:t>
        <a:bodyPr/>
        <a:lstStyle/>
        <a:p>
          <a:r>
            <a:rPr lang="en-US" dirty="0"/>
            <a:t>Export to .csv format</a:t>
          </a:r>
        </a:p>
      </dgm:t>
    </dgm:pt>
    <dgm:pt modelId="{03CEE9B3-5C59-4E14-8664-5B2A2E971112}" type="parTrans" cxnId="{2A7F42E3-5718-4DF1-BFFE-9FAAB69E5189}">
      <dgm:prSet/>
      <dgm:spPr/>
      <dgm:t>
        <a:bodyPr/>
        <a:lstStyle/>
        <a:p>
          <a:endParaRPr lang="en-US"/>
        </a:p>
      </dgm:t>
    </dgm:pt>
    <dgm:pt modelId="{DA3A4266-404C-472A-BD4E-AB5092E30321}" type="sibTrans" cxnId="{2A7F42E3-5718-4DF1-BFFE-9FAAB69E5189}">
      <dgm:prSet/>
      <dgm:spPr/>
      <dgm:t>
        <a:bodyPr/>
        <a:lstStyle/>
        <a:p>
          <a:endParaRPr lang="en-US"/>
        </a:p>
      </dgm:t>
    </dgm:pt>
    <dgm:pt modelId="{D303FC8B-0844-4FBE-B536-9008A3FA06EA}" type="pres">
      <dgm:prSet presAssocID="{6A5C82EC-602D-4CDB-AD60-AAB9E249368C}" presName="Name0" presStyleCnt="0">
        <dgm:presLayoutVars>
          <dgm:dir/>
          <dgm:resizeHandles/>
        </dgm:presLayoutVars>
      </dgm:prSet>
      <dgm:spPr/>
    </dgm:pt>
    <dgm:pt modelId="{75B86FAC-E90F-4392-8548-8D8690EA72C9}" type="pres">
      <dgm:prSet presAssocID="{81D746F8-37E7-4C6D-A99C-BE8BE11ACD9A}" presName="compNode" presStyleCnt="0"/>
      <dgm:spPr/>
    </dgm:pt>
    <dgm:pt modelId="{E24E7198-0461-4E31-8FC8-A8A5E75C73A4}" type="pres">
      <dgm:prSet presAssocID="{81D746F8-37E7-4C6D-A99C-BE8BE11ACD9A}" presName="dummyConnPt" presStyleCnt="0"/>
      <dgm:spPr/>
    </dgm:pt>
    <dgm:pt modelId="{41A493A3-7E2E-4AE4-BF92-D798B3A74EBC}" type="pres">
      <dgm:prSet presAssocID="{81D746F8-37E7-4C6D-A99C-BE8BE11ACD9A}" presName="node" presStyleLbl="node1" presStyleIdx="0" presStyleCnt="6">
        <dgm:presLayoutVars>
          <dgm:bulletEnabled val="1"/>
        </dgm:presLayoutVars>
      </dgm:prSet>
      <dgm:spPr/>
    </dgm:pt>
    <dgm:pt modelId="{EB5A617C-2878-4AE4-A085-0C1B02677AB4}" type="pres">
      <dgm:prSet presAssocID="{C3FCB4F1-12E1-42F4-8C88-C32D505EA61A}" presName="sibTrans" presStyleLbl="bgSibTrans2D1" presStyleIdx="0" presStyleCnt="5"/>
      <dgm:spPr/>
    </dgm:pt>
    <dgm:pt modelId="{9A6F8C83-AF1F-40E6-BD9F-542100B81AD2}" type="pres">
      <dgm:prSet presAssocID="{AC4D2CD2-F89C-43BE-B297-6FD21F857DF3}" presName="compNode" presStyleCnt="0"/>
      <dgm:spPr/>
    </dgm:pt>
    <dgm:pt modelId="{1A2AB20A-40F0-4055-8E88-0363AA49FA2D}" type="pres">
      <dgm:prSet presAssocID="{AC4D2CD2-F89C-43BE-B297-6FD21F857DF3}" presName="dummyConnPt" presStyleCnt="0"/>
      <dgm:spPr/>
    </dgm:pt>
    <dgm:pt modelId="{EB1DA28D-360C-4100-911D-9FC99C5B72A5}" type="pres">
      <dgm:prSet presAssocID="{AC4D2CD2-F89C-43BE-B297-6FD21F857DF3}" presName="node" presStyleLbl="node1" presStyleIdx="1" presStyleCnt="6">
        <dgm:presLayoutVars>
          <dgm:bulletEnabled val="1"/>
        </dgm:presLayoutVars>
      </dgm:prSet>
      <dgm:spPr/>
    </dgm:pt>
    <dgm:pt modelId="{9AEFA994-734D-4A81-BEBB-9B0C27D07E6D}" type="pres">
      <dgm:prSet presAssocID="{08FA22AD-8DCC-4A43-906A-E4C4E3CC6618}" presName="sibTrans" presStyleLbl="bgSibTrans2D1" presStyleIdx="1" presStyleCnt="5"/>
      <dgm:spPr/>
    </dgm:pt>
    <dgm:pt modelId="{68E3286D-B07D-4D9D-B8BD-3E43C33E4BC4}" type="pres">
      <dgm:prSet presAssocID="{39350BE9-0FBF-4737-B53C-35104797C977}" presName="compNode" presStyleCnt="0"/>
      <dgm:spPr/>
    </dgm:pt>
    <dgm:pt modelId="{31FBD8BE-D1F2-422F-90BF-5AF9603DD418}" type="pres">
      <dgm:prSet presAssocID="{39350BE9-0FBF-4737-B53C-35104797C977}" presName="dummyConnPt" presStyleCnt="0"/>
      <dgm:spPr/>
    </dgm:pt>
    <dgm:pt modelId="{E50055E8-87A5-4D40-B468-E020B2278E50}" type="pres">
      <dgm:prSet presAssocID="{39350BE9-0FBF-4737-B53C-35104797C977}" presName="node" presStyleLbl="node1" presStyleIdx="2" presStyleCnt="6">
        <dgm:presLayoutVars>
          <dgm:bulletEnabled val="1"/>
        </dgm:presLayoutVars>
      </dgm:prSet>
      <dgm:spPr/>
    </dgm:pt>
    <dgm:pt modelId="{6247CC8A-898F-4E47-A0A8-131BCA945826}" type="pres">
      <dgm:prSet presAssocID="{C6FF9E57-0589-45E2-A1B6-A7D0CF345A87}" presName="sibTrans" presStyleLbl="bgSibTrans2D1" presStyleIdx="2" presStyleCnt="5"/>
      <dgm:spPr/>
    </dgm:pt>
    <dgm:pt modelId="{AF00942A-B668-44E4-A180-122A45E4E736}" type="pres">
      <dgm:prSet presAssocID="{707FC803-1C81-4A30-A41F-482C1EC876D6}" presName="compNode" presStyleCnt="0"/>
      <dgm:spPr/>
    </dgm:pt>
    <dgm:pt modelId="{7E18FE7B-9D30-4A5E-AEB3-FEB790FE32E7}" type="pres">
      <dgm:prSet presAssocID="{707FC803-1C81-4A30-A41F-482C1EC876D6}" presName="dummyConnPt" presStyleCnt="0"/>
      <dgm:spPr/>
    </dgm:pt>
    <dgm:pt modelId="{C076842F-6267-4371-969E-9A98AE3C4E8B}" type="pres">
      <dgm:prSet presAssocID="{707FC803-1C81-4A30-A41F-482C1EC876D6}" presName="node" presStyleLbl="node1" presStyleIdx="3" presStyleCnt="6">
        <dgm:presLayoutVars>
          <dgm:bulletEnabled val="1"/>
        </dgm:presLayoutVars>
      </dgm:prSet>
      <dgm:spPr/>
    </dgm:pt>
    <dgm:pt modelId="{1A285C6C-3A2E-41D9-93F0-D07372307B28}" type="pres">
      <dgm:prSet presAssocID="{4E73DA68-20EE-45EF-BAB4-ADC3DC9B435A}" presName="sibTrans" presStyleLbl="bgSibTrans2D1" presStyleIdx="3" presStyleCnt="5"/>
      <dgm:spPr/>
    </dgm:pt>
    <dgm:pt modelId="{CB4D52DB-8093-44F8-8E26-8DD7C49059CB}" type="pres">
      <dgm:prSet presAssocID="{BBEBEAA4-8EB7-48AE-BF32-6F29BC2EA17A}" presName="compNode" presStyleCnt="0"/>
      <dgm:spPr/>
    </dgm:pt>
    <dgm:pt modelId="{0A3090AA-4BC2-47AC-8F15-ECD18014733F}" type="pres">
      <dgm:prSet presAssocID="{BBEBEAA4-8EB7-48AE-BF32-6F29BC2EA17A}" presName="dummyConnPt" presStyleCnt="0"/>
      <dgm:spPr/>
    </dgm:pt>
    <dgm:pt modelId="{51AF80EF-BFDE-4123-9F8C-7403C368B50C}" type="pres">
      <dgm:prSet presAssocID="{BBEBEAA4-8EB7-48AE-BF32-6F29BC2EA17A}" presName="node" presStyleLbl="node1" presStyleIdx="4" presStyleCnt="6">
        <dgm:presLayoutVars>
          <dgm:bulletEnabled val="1"/>
        </dgm:presLayoutVars>
      </dgm:prSet>
      <dgm:spPr/>
    </dgm:pt>
    <dgm:pt modelId="{1BADA0B8-A1C1-43D9-9962-2EE0DA97FB8D}" type="pres">
      <dgm:prSet presAssocID="{A68A64CE-2110-4B44-AB05-0F94F7C25938}" presName="sibTrans" presStyleLbl="bgSibTrans2D1" presStyleIdx="4" presStyleCnt="5"/>
      <dgm:spPr/>
    </dgm:pt>
    <dgm:pt modelId="{A4640EC8-7327-4AC1-85EB-E419F65FFD89}" type="pres">
      <dgm:prSet presAssocID="{F2F5F9A5-E187-44DD-8615-9D0CC4F6133E}" presName="compNode" presStyleCnt="0"/>
      <dgm:spPr/>
    </dgm:pt>
    <dgm:pt modelId="{A5D86EFB-D42D-4D27-95AE-4028D56F4B84}" type="pres">
      <dgm:prSet presAssocID="{F2F5F9A5-E187-44DD-8615-9D0CC4F6133E}" presName="dummyConnPt" presStyleCnt="0"/>
      <dgm:spPr/>
    </dgm:pt>
    <dgm:pt modelId="{5C85D18E-F225-4826-B736-1A6B6F8F7E5A}" type="pres">
      <dgm:prSet presAssocID="{F2F5F9A5-E187-44DD-8615-9D0CC4F6133E}" presName="node" presStyleLbl="node1" presStyleIdx="5" presStyleCnt="6">
        <dgm:presLayoutVars>
          <dgm:bulletEnabled val="1"/>
        </dgm:presLayoutVars>
      </dgm:prSet>
      <dgm:spPr/>
    </dgm:pt>
  </dgm:ptLst>
  <dgm:cxnLst>
    <dgm:cxn modelId="{6D053A0B-AAFA-46BF-BB32-61D9EB143CCD}" type="presOf" srcId="{707FC803-1C81-4A30-A41F-482C1EC876D6}" destId="{C076842F-6267-4371-969E-9A98AE3C4E8B}" srcOrd="0" destOrd="0" presId="urn:microsoft.com/office/officeart/2005/8/layout/bProcess4"/>
    <dgm:cxn modelId="{3DB15B13-2F30-41C3-A915-6696EBCFB6D4}" srcId="{6A5C82EC-602D-4CDB-AD60-AAB9E249368C}" destId="{39350BE9-0FBF-4737-B53C-35104797C977}" srcOrd="2" destOrd="0" parTransId="{1CE3896C-DC5A-4EF9-AE04-18D4C67D7149}" sibTransId="{C6FF9E57-0589-45E2-A1B6-A7D0CF345A87}"/>
    <dgm:cxn modelId="{82BEBF1D-69AF-458A-B7B1-DAE42CB8104F}" type="presOf" srcId="{39350BE9-0FBF-4737-B53C-35104797C977}" destId="{E50055E8-87A5-4D40-B468-E020B2278E50}" srcOrd="0" destOrd="0" presId="urn:microsoft.com/office/officeart/2005/8/layout/bProcess4"/>
    <dgm:cxn modelId="{C80C153D-1796-4154-8330-AD293FD73BB1}" type="presOf" srcId="{6A5C82EC-602D-4CDB-AD60-AAB9E249368C}" destId="{D303FC8B-0844-4FBE-B536-9008A3FA06EA}" srcOrd="0" destOrd="0" presId="urn:microsoft.com/office/officeart/2005/8/layout/bProcess4"/>
    <dgm:cxn modelId="{1B5EA05C-A391-441D-AE12-AD99D96B431F}" type="presOf" srcId="{C3FCB4F1-12E1-42F4-8C88-C32D505EA61A}" destId="{EB5A617C-2878-4AE4-A085-0C1B02677AB4}" srcOrd="0" destOrd="0" presId="urn:microsoft.com/office/officeart/2005/8/layout/bProcess4"/>
    <dgm:cxn modelId="{DAEE516A-9B88-462E-BEA7-86908A6751D7}" type="presOf" srcId="{C6FF9E57-0589-45E2-A1B6-A7D0CF345A87}" destId="{6247CC8A-898F-4E47-A0A8-131BCA945826}" srcOrd="0" destOrd="0" presId="urn:microsoft.com/office/officeart/2005/8/layout/bProcess4"/>
    <dgm:cxn modelId="{8EAA0480-3924-493E-995D-D92644E90BAE}" srcId="{6A5C82EC-602D-4CDB-AD60-AAB9E249368C}" destId="{707FC803-1C81-4A30-A41F-482C1EC876D6}" srcOrd="3" destOrd="0" parTransId="{81CC6C55-28D7-46EB-9D69-B1450297E520}" sibTransId="{4E73DA68-20EE-45EF-BAB4-ADC3DC9B435A}"/>
    <dgm:cxn modelId="{15A7B980-E1F6-44B0-8BE5-3A4B1C3E1D86}" type="presOf" srcId="{08FA22AD-8DCC-4A43-906A-E4C4E3CC6618}" destId="{9AEFA994-734D-4A81-BEBB-9B0C27D07E6D}" srcOrd="0" destOrd="0" presId="urn:microsoft.com/office/officeart/2005/8/layout/bProcess4"/>
    <dgm:cxn modelId="{9554E0B9-FA94-4F83-8332-89D127C6AF36}" type="presOf" srcId="{81D746F8-37E7-4C6D-A99C-BE8BE11ACD9A}" destId="{41A493A3-7E2E-4AE4-BF92-D798B3A74EBC}" srcOrd="0" destOrd="0" presId="urn:microsoft.com/office/officeart/2005/8/layout/bProcess4"/>
    <dgm:cxn modelId="{9A3F97BA-5B39-496A-9531-5E19C692E41A}" srcId="{6A5C82EC-602D-4CDB-AD60-AAB9E249368C}" destId="{BBEBEAA4-8EB7-48AE-BF32-6F29BC2EA17A}" srcOrd="4" destOrd="0" parTransId="{CF995E13-F80C-42CE-84D7-D03317D2E241}" sibTransId="{A68A64CE-2110-4B44-AB05-0F94F7C25938}"/>
    <dgm:cxn modelId="{8F80C1C2-2D9B-492A-BE58-EEB70C2BE174}" type="presOf" srcId="{4E73DA68-20EE-45EF-BAB4-ADC3DC9B435A}" destId="{1A285C6C-3A2E-41D9-93F0-D07372307B28}" srcOrd="0" destOrd="0" presId="urn:microsoft.com/office/officeart/2005/8/layout/bProcess4"/>
    <dgm:cxn modelId="{ED0DC9C9-9EC2-4849-BF14-DD5B800FDA2A}" srcId="{6A5C82EC-602D-4CDB-AD60-AAB9E249368C}" destId="{81D746F8-37E7-4C6D-A99C-BE8BE11ACD9A}" srcOrd="0" destOrd="0" parTransId="{952D4006-B896-4DD5-B1D3-3EADFDFE8989}" sibTransId="{C3FCB4F1-12E1-42F4-8C88-C32D505EA61A}"/>
    <dgm:cxn modelId="{B9ED9ACF-4252-41CF-8598-96DB31E4901C}" type="presOf" srcId="{AC4D2CD2-F89C-43BE-B297-6FD21F857DF3}" destId="{EB1DA28D-360C-4100-911D-9FC99C5B72A5}" srcOrd="0" destOrd="0" presId="urn:microsoft.com/office/officeart/2005/8/layout/bProcess4"/>
    <dgm:cxn modelId="{633ACED9-DFBF-468E-8C9D-51F373384632}" type="presOf" srcId="{BBEBEAA4-8EB7-48AE-BF32-6F29BC2EA17A}" destId="{51AF80EF-BFDE-4123-9F8C-7403C368B50C}" srcOrd="0" destOrd="0" presId="urn:microsoft.com/office/officeart/2005/8/layout/bProcess4"/>
    <dgm:cxn modelId="{2A7F42E3-5718-4DF1-BFFE-9FAAB69E5189}" srcId="{6A5C82EC-602D-4CDB-AD60-AAB9E249368C}" destId="{F2F5F9A5-E187-44DD-8615-9D0CC4F6133E}" srcOrd="5" destOrd="0" parTransId="{03CEE9B3-5C59-4E14-8664-5B2A2E971112}" sibTransId="{DA3A4266-404C-472A-BD4E-AB5092E30321}"/>
    <dgm:cxn modelId="{54797CE4-FB01-4D4B-B545-24BD8F0EAA2D}" type="presOf" srcId="{F2F5F9A5-E187-44DD-8615-9D0CC4F6133E}" destId="{5C85D18E-F225-4826-B736-1A6B6F8F7E5A}" srcOrd="0" destOrd="0" presId="urn:microsoft.com/office/officeart/2005/8/layout/bProcess4"/>
    <dgm:cxn modelId="{FA1AB9F4-8A71-486F-A246-695B435E9937}" type="presOf" srcId="{A68A64CE-2110-4B44-AB05-0F94F7C25938}" destId="{1BADA0B8-A1C1-43D9-9962-2EE0DA97FB8D}" srcOrd="0" destOrd="0" presId="urn:microsoft.com/office/officeart/2005/8/layout/bProcess4"/>
    <dgm:cxn modelId="{4ED9CEFA-A5EC-4450-AD02-8A6BE3F6B263}" srcId="{6A5C82EC-602D-4CDB-AD60-AAB9E249368C}" destId="{AC4D2CD2-F89C-43BE-B297-6FD21F857DF3}" srcOrd="1" destOrd="0" parTransId="{A3D91597-3015-478C-A5C1-A489FF995483}" sibTransId="{08FA22AD-8DCC-4A43-906A-E4C4E3CC6618}"/>
    <dgm:cxn modelId="{C5DE2381-7C5B-408E-9C92-26684F971E06}" type="presParOf" srcId="{D303FC8B-0844-4FBE-B536-9008A3FA06EA}" destId="{75B86FAC-E90F-4392-8548-8D8690EA72C9}" srcOrd="0" destOrd="0" presId="urn:microsoft.com/office/officeart/2005/8/layout/bProcess4"/>
    <dgm:cxn modelId="{27C3E2EC-48D0-40F5-B7C0-3B47714916F5}" type="presParOf" srcId="{75B86FAC-E90F-4392-8548-8D8690EA72C9}" destId="{E24E7198-0461-4E31-8FC8-A8A5E75C73A4}" srcOrd="0" destOrd="0" presId="urn:microsoft.com/office/officeart/2005/8/layout/bProcess4"/>
    <dgm:cxn modelId="{1735200E-32DE-4E9F-9C9F-C1FE459643B0}" type="presParOf" srcId="{75B86FAC-E90F-4392-8548-8D8690EA72C9}" destId="{41A493A3-7E2E-4AE4-BF92-D798B3A74EBC}" srcOrd="1" destOrd="0" presId="urn:microsoft.com/office/officeart/2005/8/layout/bProcess4"/>
    <dgm:cxn modelId="{202F2FC2-52B3-42A8-A52D-53FB0E5AF80F}" type="presParOf" srcId="{D303FC8B-0844-4FBE-B536-9008A3FA06EA}" destId="{EB5A617C-2878-4AE4-A085-0C1B02677AB4}" srcOrd="1" destOrd="0" presId="urn:microsoft.com/office/officeart/2005/8/layout/bProcess4"/>
    <dgm:cxn modelId="{150C9BAF-8AEB-40E6-92A7-9A7311291FA4}" type="presParOf" srcId="{D303FC8B-0844-4FBE-B536-9008A3FA06EA}" destId="{9A6F8C83-AF1F-40E6-BD9F-542100B81AD2}" srcOrd="2" destOrd="0" presId="urn:microsoft.com/office/officeart/2005/8/layout/bProcess4"/>
    <dgm:cxn modelId="{AADC3252-F885-4231-A570-A89E63245FEB}" type="presParOf" srcId="{9A6F8C83-AF1F-40E6-BD9F-542100B81AD2}" destId="{1A2AB20A-40F0-4055-8E88-0363AA49FA2D}" srcOrd="0" destOrd="0" presId="urn:microsoft.com/office/officeart/2005/8/layout/bProcess4"/>
    <dgm:cxn modelId="{8E67A893-51F7-481F-88E7-3A38FE0B0CB5}" type="presParOf" srcId="{9A6F8C83-AF1F-40E6-BD9F-542100B81AD2}" destId="{EB1DA28D-360C-4100-911D-9FC99C5B72A5}" srcOrd="1" destOrd="0" presId="urn:microsoft.com/office/officeart/2005/8/layout/bProcess4"/>
    <dgm:cxn modelId="{FA75F72F-C608-4229-9568-8B97CC4ACBDB}" type="presParOf" srcId="{D303FC8B-0844-4FBE-B536-9008A3FA06EA}" destId="{9AEFA994-734D-4A81-BEBB-9B0C27D07E6D}" srcOrd="3" destOrd="0" presId="urn:microsoft.com/office/officeart/2005/8/layout/bProcess4"/>
    <dgm:cxn modelId="{15EBB027-9163-499D-9AED-5D7E7F73A467}" type="presParOf" srcId="{D303FC8B-0844-4FBE-B536-9008A3FA06EA}" destId="{68E3286D-B07D-4D9D-B8BD-3E43C33E4BC4}" srcOrd="4" destOrd="0" presId="urn:microsoft.com/office/officeart/2005/8/layout/bProcess4"/>
    <dgm:cxn modelId="{E81EC818-C0EE-4743-99A9-0019B287AD77}" type="presParOf" srcId="{68E3286D-B07D-4D9D-B8BD-3E43C33E4BC4}" destId="{31FBD8BE-D1F2-422F-90BF-5AF9603DD418}" srcOrd="0" destOrd="0" presId="urn:microsoft.com/office/officeart/2005/8/layout/bProcess4"/>
    <dgm:cxn modelId="{66AD3201-1835-490D-B631-4E87B205D9BB}" type="presParOf" srcId="{68E3286D-B07D-4D9D-B8BD-3E43C33E4BC4}" destId="{E50055E8-87A5-4D40-B468-E020B2278E50}" srcOrd="1" destOrd="0" presId="urn:microsoft.com/office/officeart/2005/8/layout/bProcess4"/>
    <dgm:cxn modelId="{8321A434-379E-4A40-B778-B1A38B6FCB20}" type="presParOf" srcId="{D303FC8B-0844-4FBE-B536-9008A3FA06EA}" destId="{6247CC8A-898F-4E47-A0A8-131BCA945826}" srcOrd="5" destOrd="0" presId="urn:microsoft.com/office/officeart/2005/8/layout/bProcess4"/>
    <dgm:cxn modelId="{095BB2B7-9A7A-4F62-9693-E9371FA8B2B5}" type="presParOf" srcId="{D303FC8B-0844-4FBE-B536-9008A3FA06EA}" destId="{AF00942A-B668-44E4-A180-122A45E4E736}" srcOrd="6" destOrd="0" presId="urn:microsoft.com/office/officeart/2005/8/layout/bProcess4"/>
    <dgm:cxn modelId="{EAF4821A-A2C0-4BD7-8E38-10063B99BC09}" type="presParOf" srcId="{AF00942A-B668-44E4-A180-122A45E4E736}" destId="{7E18FE7B-9D30-4A5E-AEB3-FEB790FE32E7}" srcOrd="0" destOrd="0" presId="urn:microsoft.com/office/officeart/2005/8/layout/bProcess4"/>
    <dgm:cxn modelId="{64353E79-4A88-4310-AB9C-B0905031F7CC}" type="presParOf" srcId="{AF00942A-B668-44E4-A180-122A45E4E736}" destId="{C076842F-6267-4371-969E-9A98AE3C4E8B}" srcOrd="1" destOrd="0" presId="urn:microsoft.com/office/officeart/2005/8/layout/bProcess4"/>
    <dgm:cxn modelId="{7BAF8D0E-7D77-4AB5-BFD8-025AADC4B63F}" type="presParOf" srcId="{D303FC8B-0844-4FBE-B536-9008A3FA06EA}" destId="{1A285C6C-3A2E-41D9-93F0-D07372307B28}" srcOrd="7" destOrd="0" presId="urn:microsoft.com/office/officeart/2005/8/layout/bProcess4"/>
    <dgm:cxn modelId="{EA596FF6-5CE9-48B8-8F42-E8F2CF71F8A5}" type="presParOf" srcId="{D303FC8B-0844-4FBE-B536-9008A3FA06EA}" destId="{CB4D52DB-8093-44F8-8E26-8DD7C49059CB}" srcOrd="8" destOrd="0" presId="urn:microsoft.com/office/officeart/2005/8/layout/bProcess4"/>
    <dgm:cxn modelId="{A691B9C5-3994-49B4-8A82-0B24E18F1EE1}" type="presParOf" srcId="{CB4D52DB-8093-44F8-8E26-8DD7C49059CB}" destId="{0A3090AA-4BC2-47AC-8F15-ECD18014733F}" srcOrd="0" destOrd="0" presId="urn:microsoft.com/office/officeart/2005/8/layout/bProcess4"/>
    <dgm:cxn modelId="{5B76BEAE-31DC-4745-A9E0-F0DA11854E3D}" type="presParOf" srcId="{CB4D52DB-8093-44F8-8E26-8DD7C49059CB}" destId="{51AF80EF-BFDE-4123-9F8C-7403C368B50C}" srcOrd="1" destOrd="0" presId="urn:microsoft.com/office/officeart/2005/8/layout/bProcess4"/>
    <dgm:cxn modelId="{134A9C9E-9EC2-4F34-9BF5-7A4338DF29F9}" type="presParOf" srcId="{D303FC8B-0844-4FBE-B536-9008A3FA06EA}" destId="{1BADA0B8-A1C1-43D9-9962-2EE0DA97FB8D}" srcOrd="9" destOrd="0" presId="urn:microsoft.com/office/officeart/2005/8/layout/bProcess4"/>
    <dgm:cxn modelId="{67D37F84-6838-4EA7-A29D-316A862FACE5}" type="presParOf" srcId="{D303FC8B-0844-4FBE-B536-9008A3FA06EA}" destId="{A4640EC8-7327-4AC1-85EB-E419F65FFD89}" srcOrd="10" destOrd="0" presId="urn:microsoft.com/office/officeart/2005/8/layout/bProcess4"/>
    <dgm:cxn modelId="{8DC2CE23-72A5-43D8-8CB4-06DB9FF94F8C}" type="presParOf" srcId="{A4640EC8-7327-4AC1-85EB-E419F65FFD89}" destId="{A5D86EFB-D42D-4D27-95AE-4028D56F4B84}" srcOrd="0" destOrd="0" presId="urn:microsoft.com/office/officeart/2005/8/layout/bProcess4"/>
    <dgm:cxn modelId="{60DC119E-92BC-45F5-B4A0-E40F5579411C}" type="presParOf" srcId="{A4640EC8-7327-4AC1-85EB-E419F65FFD89}" destId="{5C85D18E-F225-4826-B736-1A6B6F8F7E5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8C828D-DB99-4CBC-88DB-E4C539133D80}"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8525273-F156-4844-B2FD-E783D7CF4A88}">
      <dgm:prSet phldrT="[Text]"/>
      <dgm:spPr/>
      <dgm:t>
        <a:bodyPr/>
        <a:lstStyle/>
        <a:p>
          <a:r>
            <a:rPr lang="en-US" dirty="0"/>
            <a:t> </a:t>
          </a:r>
        </a:p>
      </dgm:t>
    </dgm:pt>
    <dgm:pt modelId="{363B8D1A-A4BD-4EFC-B006-FAC26A9C7C4C}" type="sibTrans" cxnId="{BD10BE6C-1288-4A52-B237-B300AB40845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dgm:spPr>
      <dgm:t>
        <a:bodyPr/>
        <a:lstStyle/>
        <a:p>
          <a:endParaRPr lang="en-US"/>
        </a:p>
      </dgm:t>
      <dgm:extLst>
        <a:ext uri="{E40237B7-FDA0-4F09-8148-C483321AD2D9}">
          <dgm14:cNvPr xmlns:dgm14="http://schemas.microsoft.com/office/drawing/2010/diagram" id="0" name="" descr="Exploratory Data Analysis using Python - ActiveState">
            <a:extLst>
              <a:ext uri="{FF2B5EF4-FFF2-40B4-BE49-F238E27FC236}">
                <a16:creationId xmlns:a16="http://schemas.microsoft.com/office/drawing/2014/main" id="{0FD8AB72-C0A2-514D-06EC-2789B3CF6AAC}"/>
              </a:ext>
            </a:extLst>
          </dgm14:cNvPr>
        </a:ext>
      </dgm:extLst>
    </dgm:pt>
    <dgm:pt modelId="{FA2BA8F2-9A42-486F-A343-10BB451B0F9C}" type="parTrans" cxnId="{BD10BE6C-1288-4A52-B237-B300AB40845A}">
      <dgm:prSet/>
      <dgm:spPr/>
      <dgm:t>
        <a:bodyPr/>
        <a:lstStyle/>
        <a:p>
          <a:endParaRPr lang="en-US"/>
        </a:p>
      </dgm:t>
    </dgm:pt>
    <dgm:pt modelId="{C57CF112-433D-4A1C-B968-FC28034A8E71}" type="pres">
      <dgm:prSet presAssocID="{1B8C828D-DB99-4CBC-88DB-E4C539133D80}" presName="Name0" presStyleCnt="0">
        <dgm:presLayoutVars>
          <dgm:chMax val="7"/>
          <dgm:chPref val="7"/>
          <dgm:dir/>
        </dgm:presLayoutVars>
      </dgm:prSet>
      <dgm:spPr/>
    </dgm:pt>
    <dgm:pt modelId="{15C8BA9C-3B64-4657-B3B4-311B5A463165}" type="pres">
      <dgm:prSet presAssocID="{1B8C828D-DB99-4CBC-88DB-E4C539133D80}" presName="Name1" presStyleCnt="0"/>
      <dgm:spPr/>
    </dgm:pt>
    <dgm:pt modelId="{E58AE4AC-16FF-4B55-B03C-3C270F4E9159}" type="pres">
      <dgm:prSet presAssocID="{363B8D1A-A4BD-4EFC-B006-FAC26A9C7C4C}" presName="picture_1" presStyleCnt="0"/>
      <dgm:spPr/>
    </dgm:pt>
    <dgm:pt modelId="{C542C3B8-BF2E-42E2-BA89-F399C8824B77}" type="pres">
      <dgm:prSet presAssocID="{363B8D1A-A4BD-4EFC-B006-FAC26A9C7C4C}" presName="pictureRepeatNode" presStyleLbl="alignImgPlace1" presStyleIdx="0" presStyleCnt="1" custScaleX="80636" custScaleY="63677" custLinFactNeighborX="55661" custLinFactNeighborY="13969"/>
      <dgm:spPr/>
    </dgm:pt>
    <dgm:pt modelId="{3FFF5C05-3380-4817-B9E6-8F16C6B3D8C1}" type="pres">
      <dgm:prSet presAssocID="{B8525273-F156-4844-B2FD-E783D7CF4A88}" presName="text_1" presStyleLbl="node1" presStyleIdx="0" presStyleCnt="0" custLinFactNeighborX="70751" custLinFactNeighborY="14138">
        <dgm:presLayoutVars>
          <dgm:bulletEnabled val="1"/>
        </dgm:presLayoutVars>
      </dgm:prSet>
      <dgm:spPr/>
    </dgm:pt>
  </dgm:ptLst>
  <dgm:cxnLst>
    <dgm:cxn modelId="{5F10A169-987F-43D8-B507-5CB44B312462}" type="presOf" srcId="{1B8C828D-DB99-4CBC-88DB-E4C539133D80}" destId="{C57CF112-433D-4A1C-B968-FC28034A8E71}" srcOrd="0" destOrd="0" presId="urn:microsoft.com/office/officeart/2008/layout/CircularPictureCallout"/>
    <dgm:cxn modelId="{BD10BE6C-1288-4A52-B237-B300AB40845A}" srcId="{1B8C828D-DB99-4CBC-88DB-E4C539133D80}" destId="{B8525273-F156-4844-B2FD-E783D7CF4A88}" srcOrd="0" destOrd="0" parTransId="{FA2BA8F2-9A42-486F-A343-10BB451B0F9C}" sibTransId="{363B8D1A-A4BD-4EFC-B006-FAC26A9C7C4C}"/>
    <dgm:cxn modelId="{DEEDB69E-6748-4E0E-86A1-671542FB0B7B}" type="presOf" srcId="{363B8D1A-A4BD-4EFC-B006-FAC26A9C7C4C}" destId="{C542C3B8-BF2E-42E2-BA89-F399C8824B77}" srcOrd="0" destOrd="0" presId="urn:microsoft.com/office/officeart/2008/layout/CircularPictureCallout"/>
    <dgm:cxn modelId="{7DD229FF-135E-4FD2-8A40-DB4A5CBDA07B}" type="presOf" srcId="{B8525273-F156-4844-B2FD-E783D7CF4A88}" destId="{3FFF5C05-3380-4817-B9E6-8F16C6B3D8C1}" srcOrd="0" destOrd="0" presId="urn:microsoft.com/office/officeart/2008/layout/CircularPictureCallout"/>
    <dgm:cxn modelId="{1AB5E171-C18B-4992-87D9-9F27AE8D5F12}" type="presParOf" srcId="{C57CF112-433D-4A1C-B968-FC28034A8E71}" destId="{15C8BA9C-3B64-4657-B3B4-311B5A463165}" srcOrd="0" destOrd="0" presId="urn:microsoft.com/office/officeart/2008/layout/CircularPictureCallout"/>
    <dgm:cxn modelId="{F7725A65-A75A-448F-A62A-A6700353EB8D}" type="presParOf" srcId="{15C8BA9C-3B64-4657-B3B4-311B5A463165}" destId="{E58AE4AC-16FF-4B55-B03C-3C270F4E9159}" srcOrd="0" destOrd="0" presId="urn:microsoft.com/office/officeart/2008/layout/CircularPictureCallout"/>
    <dgm:cxn modelId="{0A7A76F5-E7E2-47C1-A1FE-9B2C9A95E5B7}" type="presParOf" srcId="{E58AE4AC-16FF-4B55-B03C-3C270F4E9159}" destId="{C542C3B8-BF2E-42E2-BA89-F399C8824B77}" srcOrd="0" destOrd="0" presId="urn:microsoft.com/office/officeart/2008/layout/CircularPictureCallout"/>
    <dgm:cxn modelId="{4C1A0166-92A8-432C-B9D1-65024B05D638}" type="presParOf" srcId="{15C8BA9C-3B64-4657-B3B4-311B5A463165}" destId="{3FFF5C05-3380-4817-B9E6-8F16C6B3D8C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B285F-A017-4604-9CF5-C14C3F292660}">
      <dsp:nvSpPr>
        <dsp:cNvPr id="0" name=""/>
        <dsp:cNvSpPr/>
      </dsp:nvSpPr>
      <dsp:spPr>
        <a:xfrm>
          <a:off x="2999697" y="605271"/>
          <a:ext cx="1464347" cy="254143"/>
        </a:xfrm>
        <a:custGeom>
          <a:avLst/>
          <a:gdLst/>
          <a:ahLst/>
          <a:cxnLst/>
          <a:rect l="0" t="0" r="0" b="0"/>
          <a:pathLst>
            <a:path>
              <a:moveTo>
                <a:pt x="0" y="0"/>
              </a:moveTo>
              <a:lnTo>
                <a:pt x="0" y="127071"/>
              </a:lnTo>
              <a:lnTo>
                <a:pt x="1464347" y="127071"/>
              </a:lnTo>
              <a:lnTo>
                <a:pt x="1464347" y="2541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D5EC1-578B-4846-A6F9-BCE77C713CA5}">
      <dsp:nvSpPr>
        <dsp:cNvPr id="0" name=""/>
        <dsp:cNvSpPr/>
      </dsp:nvSpPr>
      <dsp:spPr>
        <a:xfrm>
          <a:off x="2953977" y="605271"/>
          <a:ext cx="91440" cy="254143"/>
        </a:xfrm>
        <a:custGeom>
          <a:avLst/>
          <a:gdLst/>
          <a:ahLst/>
          <a:cxnLst/>
          <a:rect l="0" t="0" r="0" b="0"/>
          <a:pathLst>
            <a:path>
              <a:moveTo>
                <a:pt x="45720" y="0"/>
              </a:moveTo>
              <a:lnTo>
                <a:pt x="45720" y="2541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2E26FB-7F9C-4DC9-A382-1FBA21520B88}">
      <dsp:nvSpPr>
        <dsp:cNvPr id="0" name=""/>
        <dsp:cNvSpPr/>
      </dsp:nvSpPr>
      <dsp:spPr>
        <a:xfrm>
          <a:off x="1535349" y="605271"/>
          <a:ext cx="1464347" cy="254143"/>
        </a:xfrm>
        <a:custGeom>
          <a:avLst/>
          <a:gdLst/>
          <a:ahLst/>
          <a:cxnLst/>
          <a:rect l="0" t="0" r="0" b="0"/>
          <a:pathLst>
            <a:path>
              <a:moveTo>
                <a:pt x="1464347" y="0"/>
              </a:moveTo>
              <a:lnTo>
                <a:pt x="1464347" y="127071"/>
              </a:lnTo>
              <a:lnTo>
                <a:pt x="0" y="127071"/>
              </a:lnTo>
              <a:lnTo>
                <a:pt x="0" y="2541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BB079-5DD3-4237-B238-39D54B1E374D}">
      <dsp:nvSpPr>
        <dsp:cNvPr id="0" name=""/>
        <dsp:cNvSpPr/>
      </dsp:nvSpPr>
      <dsp:spPr>
        <a:xfrm>
          <a:off x="2394594" y="169"/>
          <a:ext cx="1210204" cy="6051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baseline="0" dirty="0"/>
            <a:t>SpaceX API</a:t>
          </a:r>
          <a:endParaRPr lang="en-US" sz="1100" kern="1200" dirty="0"/>
        </a:p>
      </dsp:txBody>
      <dsp:txXfrm>
        <a:off x="2394594" y="169"/>
        <a:ext cx="1210204" cy="605102"/>
      </dsp:txXfrm>
    </dsp:sp>
    <dsp:sp modelId="{607A1CFD-8568-46AC-B36F-D5FD55BFD2C9}">
      <dsp:nvSpPr>
        <dsp:cNvPr id="0" name=""/>
        <dsp:cNvSpPr/>
      </dsp:nvSpPr>
      <dsp:spPr>
        <a:xfrm>
          <a:off x="930246" y="859415"/>
          <a:ext cx="1210204" cy="6051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baseline="0"/>
            <a:t>Use SpaceX RestAPI</a:t>
          </a:r>
          <a:endParaRPr lang="en-US" sz="1100" kern="1200"/>
        </a:p>
      </dsp:txBody>
      <dsp:txXfrm>
        <a:off x="930246" y="859415"/>
        <a:ext cx="1210204" cy="605102"/>
      </dsp:txXfrm>
    </dsp:sp>
    <dsp:sp modelId="{4FCB80E8-E218-4FC0-8B41-36790A53B622}">
      <dsp:nvSpPr>
        <dsp:cNvPr id="0" name=""/>
        <dsp:cNvSpPr/>
      </dsp:nvSpPr>
      <dsp:spPr>
        <a:xfrm>
          <a:off x="2394594" y="859415"/>
          <a:ext cx="1210204" cy="6051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baseline="0" dirty="0"/>
            <a:t>API JSON Response of SpaceX data</a:t>
          </a:r>
          <a:endParaRPr lang="en-US" sz="1100" kern="1200" dirty="0"/>
        </a:p>
      </dsp:txBody>
      <dsp:txXfrm>
        <a:off x="2394594" y="859415"/>
        <a:ext cx="1210204" cy="605102"/>
      </dsp:txXfrm>
    </dsp:sp>
    <dsp:sp modelId="{A700E78B-28FE-4D7D-93A7-D6E7102AB54C}">
      <dsp:nvSpPr>
        <dsp:cNvPr id="0" name=""/>
        <dsp:cNvSpPr/>
      </dsp:nvSpPr>
      <dsp:spPr>
        <a:xfrm>
          <a:off x="3858942" y="859415"/>
          <a:ext cx="1210204" cy="6051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baseline="0" dirty="0"/>
            <a:t>Data Normalization into flat files </a:t>
          </a:r>
          <a:r>
            <a:rPr lang="en-US" sz="1100" kern="1200" baseline="0" dirty="0" err="1"/>
            <a:t>i.e</a:t>
          </a:r>
          <a:r>
            <a:rPr lang="en-US" sz="1100" kern="1200" baseline="0" dirty="0"/>
            <a:t> .csv </a:t>
          </a:r>
          <a:endParaRPr lang="en-US" sz="1100" kern="1200" dirty="0"/>
        </a:p>
      </dsp:txBody>
      <dsp:txXfrm>
        <a:off x="3858942" y="859415"/>
        <a:ext cx="1210204" cy="605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F61C0-A795-47B5-A0B7-EF272AB17F16}">
      <dsp:nvSpPr>
        <dsp:cNvPr id="0" name=""/>
        <dsp:cNvSpPr/>
      </dsp:nvSpPr>
      <dsp:spPr>
        <a:xfrm>
          <a:off x="3433" y="380016"/>
          <a:ext cx="1761630" cy="704652"/>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Web Scrapping</a:t>
          </a:r>
        </a:p>
      </dsp:txBody>
      <dsp:txXfrm>
        <a:off x="355759" y="380016"/>
        <a:ext cx="1056978" cy="704652"/>
      </dsp:txXfrm>
    </dsp:sp>
    <dsp:sp modelId="{DD1BA408-1D1F-48AE-81CD-9A54DDD455F7}">
      <dsp:nvSpPr>
        <dsp:cNvPr id="0" name=""/>
        <dsp:cNvSpPr/>
      </dsp:nvSpPr>
      <dsp:spPr>
        <a:xfrm>
          <a:off x="1536052" y="439912"/>
          <a:ext cx="1462153" cy="584861"/>
        </a:xfrm>
        <a:prstGeom prst="chevron">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a:t>Get HTML Response from Web</a:t>
          </a:r>
        </a:p>
      </dsp:txBody>
      <dsp:txXfrm>
        <a:off x="1828483" y="439912"/>
        <a:ext cx="877292" cy="584861"/>
      </dsp:txXfrm>
    </dsp:sp>
    <dsp:sp modelId="{EC4341E9-5964-4ADA-9B72-471381551645}">
      <dsp:nvSpPr>
        <dsp:cNvPr id="0" name=""/>
        <dsp:cNvSpPr/>
      </dsp:nvSpPr>
      <dsp:spPr>
        <a:xfrm>
          <a:off x="2793504" y="439912"/>
          <a:ext cx="1462153" cy="584861"/>
        </a:xfrm>
        <a:prstGeom prst="chevron">
          <a:avLst/>
        </a:prstGeom>
        <a:solidFill>
          <a:schemeClr val="accent5">
            <a:tint val="40000"/>
            <a:alpha val="90000"/>
            <a:hueOff val="-133808"/>
            <a:satOff val="-550"/>
            <a:lumOff val="-610"/>
            <a:alphaOff val="0"/>
          </a:schemeClr>
        </a:solidFill>
        <a:ln w="12700" cap="flat" cmpd="sng" algn="ctr">
          <a:solidFill>
            <a:schemeClr val="accent5">
              <a:tint val="40000"/>
              <a:alpha val="90000"/>
              <a:hueOff val="-133808"/>
              <a:satOff val="-550"/>
              <a:lumOff val="-6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a:t>Extract data using BeautifulSoup</a:t>
          </a:r>
        </a:p>
      </dsp:txBody>
      <dsp:txXfrm>
        <a:off x="3085935" y="439912"/>
        <a:ext cx="877292" cy="584861"/>
      </dsp:txXfrm>
    </dsp:sp>
    <dsp:sp modelId="{EC2C51E7-7BD2-4518-967B-CF42E567F244}">
      <dsp:nvSpPr>
        <dsp:cNvPr id="0" name=""/>
        <dsp:cNvSpPr/>
      </dsp:nvSpPr>
      <dsp:spPr>
        <a:xfrm>
          <a:off x="4050956" y="439912"/>
          <a:ext cx="1462153" cy="584861"/>
        </a:xfrm>
        <a:prstGeom prst="chevron">
          <a:avLst/>
        </a:prstGeom>
        <a:solidFill>
          <a:schemeClr val="accent5">
            <a:tint val="40000"/>
            <a:alpha val="90000"/>
            <a:hueOff val="-267616"/>
            <a:satOff val="-1100"/>
            <a:lumOff val="-1220"/>
            <a:alphaOff val="0"/>
          </a:schemeClr>
        </a:solidFill>
        <a:ln w="12700" cap="flat" cmpd="sng" algn="ctr">
          <a:solidFill>
            <a:schemeClr val="accent5">
              <a:tint val="40000"/>
              <a:alpha val="90000"/>
              <a:hueOff val="-267616"/>
              <a:satOff val="-1100"/>
              <a:lumOff val="-1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a:t>Normalize data into flat data file such as .csv</a:t>
          </a:r>
        </a:p>
      </dsp:txBody>
      <dsp:txXfrm>
        <a:off x="4343387" y="439912"/>
        <a:ext cx="877292" cy="584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8D309-95D5-4E35-8D7E-68AA2FCB0A2E}">
      <dsp:nvSpPr>
        <dsp:cNvPr id="0" name=""/>
        <dsp:cNvSpPr/>
      </dsp:nvSpPr>
      <dsp:spPr>
        <a:xfrm>
          <a:off x="898089" y="1395297"/>
          <a:ext cx="3281971" cy="1139785"/>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46F77-6F75-42F1-AFC5-710EA54843E7}">
      <dsp:nvSpPr>
        <dsp:cNvPr id="0" name=""/>
        <dsp:cNvSpPr/>
      </dsp:nvSpPr>
      <dsp:spPr>
        <a:xfrm>
          <a:off x="2226143" y="4186245"/>
          <a:ext cx="636041" cy="407066"/>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041E03-C0E6-4104-8EE0-C268469B4BE5}">
      <dsp:nvSpPr>
        <dsp:cNvPr id="0" name=""/>
        <dsp:cNvSpPr/>
      </dsp:nvSpPr>
      <dsp:spPr>
        <a:xfrm>
          <a:off x="1017665" y="4730912"/>
          <a:ext cx="3052996" cy="763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Normalized Data into .csv format</a:t>
          </a:r>
        </a:p>
      </dsp:txBody>
      <dsp:txXfrm>
        <a:off x="1017665" y="4730912"/>
        <a:ext cx="3052996" cy="763249"/>
      </dsp:txXfrm>
    </dsp:sp>
    <dsp:sp modelId="{144D5C9A-5D3C-4862-B21D-94F050C90DC3}">
      <dsp:nvSpPr>
        <dsp:cNvPr id="0" name=""/>
        <dsp:cNvSpPr/>
      </dsp:nvSpPr>
      <dsp:spPr>
        <a:xfrm>
          <a:off x="2091302" y="2623111"/>
          <a:ext cx="1144873" cy="114487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t>API JSON Response of SpaceX data</a:t>
          </a:r>
          <a:endParaRPr lang="en-US" sz="1300" kern="1200" dirty="0"/>
        </a:p>
      </dsp:txBody>
      <dsp:txXfrm>
        <a:off x="2258965" y="2790774"/>
        <a:ext cx="809547" cy="809547"/>
      </dsp:txXfrm>
    </dsp:sp>
    <dsp:sp modelId="{58D33675-1173-4831-9CD0-6EA7D7A72AE9}">
      <dsp:nvSpPr>
        <dsp:cNvPr id="0" name=""/>
        <dsp:cNvSpPr/>
      </dsp:nvSpPr>
      <dsp:spPr>
        <a:xfrm>
          <a:off x="1272082" y="1764201"/>
          <a:ext cx="1144873" cy="1144873"/>
        </a:xfrm>
        <a:prstGeom prst="ellipse">
          <a:avLst/>
        </a:prstGeom>
        <a:solidFill>
          <a:schemeClr val="accent5">
            <a:hueOff val="87213"/>
            <a:satOff val="5"/>
            <a:lumOff val="-8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 Cleaning via filtering</a:t>
          </a:r>
        </a:p>
      </dsp:txBody>
      <dsp:txXfrm>
        <a:off x="1439745" y="1931864"/>
        <a:ext cx="809547" cy="809547"/>
      </dsp:txXfrm>
    </dsp:sp>
    <dsp:sp modelId="{33153956-EF19-4ADC-B8CA-9AC7CA7DEB39}">
      <dsp:nvSpPr>
        <dsp:cNvPr id="0" name=""/>
        <dsp:cNvSpPr/>
      </dsp:nvSpPr>
      <dsp:spPr>
        <a:xfrm>
          <a:off x="2442397" y="1487396"/>
          <a:ext cx="1144873" cy="1144873"/>
        </a:xfrm>
        <a:prstGeom prst="ellipse">
          <a:avLst/>
        </a:prstGeom>
        <a:solidFill>
          <a:schemeClr val="accent5">
            <a:hueOff val="174426"/>
            <a:satOff val="10"/>
            <a:lumOff val="-166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Use SpaceX REST API</a:t>
          </a:r>
        </a:p>
      </dsp:txBody>
      <dsp:txXfrm>
        <a:off x="2610060" y="1655059"/>
        <a:ext cx="809547" cy="809547"/>
      </dsp:txXfrm>
    </dsp:sp>
    <dsp:sp modelId="{89EEDCA7-B7C8-49C9-B760-65555254D196}">
      <dsp:nvSpPr>
        <dsp:cNvPr id="0" name=""/>
        <dsp:cNvSpPr/>
      </dsp:nvSpPr>
      <dsp:spPr>
        <a:xfrm>
          <a:off x="427528" y="686829"/>
          <a:ext cx="4233270" cy="3986542"/>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8D309-95D5-4E35-8D7E-68AA2FCB0A2E}">
      <dsp:nvSpPr>
        <dsp:cNvPr id="0" name=""/>
        <dsp:cNvSpPr/>
      </dsp:nvSpPr>
      <dsp:spPr>
        <a:xfrm>
          <a:off x="898089" y="1395297"/>
          <a:ext cx="3281971" cy="1139785"/>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46F77-6F75-42F1-AFC5-710EA54843E7}">
      <dsp:nvSpPr>
        <dsp:cNvPr id="0" name=""/>
        <dsp:cNvSpPr/>
      </dsp:nvSpPr>
      <dsp:spPr>
        <a:xfrm>
          <a:off x="2226143" y="4186245"/>
          <a:ext cx="636041" cy="407066"/>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041E03-C0E6-4104-8EE0-C268469B4BE5}">
      <dsp:nvSpPr>
        <dsp:cNvPr id="0" name=""/>
        <dsp:cNvSpPr/>
      </dsp:nvSpPr>
      <dsp:spPr>
        <a:xfrm>
          <a:off x="1017665" y="4730912"/>
          <a:ext cx="3052996" cy="763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Normalized Data into .csv format</a:t>
          </a:r>
        </a:p>
      </dsp:txBody>
      <dsp:txXfrm>
        <a:off x="1017665" y="4730912"/>
        <a:ext cx="3052996" cy="763249"/>
      </dsp:txXfrm>
    </dsp:sp>
    <dsp:sp modelId="{144D5C9A-5D3C-4862-B21D-94F050C90DC3}">
      <dsp:nvSpPr>
        <dsp:cNvPr id="0" name=""/>
        <dsp:cNvSpPr/>
      </dsp:nvSpPr>
      <dsp:spPr>
        <a:xfrm>
          <a:off x="2091302" y="2623111"/>
          <a:ext cx="1144873" cy="114487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baseline="0" dirty="0"/>
            <a:t>Parse table into dictionary</a:t>
          </a:r>
          <a:endParaRPr lang="en-US" sz="900" kern="1200" dirty="0"/>
        </a:p>
      </dsp:txBody>
      <dsp:txXfrm>
        <a:off x="2258965" y="2790774"/>
        <a:ext cx="809547" cy="809547"/>
      </dsp:txXfrm>
    </dsp:sp>
    <dsp:sp modelId="{58D33675-1173-4831-9CD0-6EA7D7A72AE9}">
      <dsp:nvSpPr>
        <dsp:cNvPr id="0" name=""/>
        <dsp:cNvSpPr/>
      </dsp:nvSpPr>
      <dsp:spPr>
        <a:xfrm>
          <a:off x="1272082" y="1764201"/>
          <a:ext cx="1144873" cy="1144873"/>
        </a:xfrm>
        <a:prstGeom prst="ellipse">
          <a:avLst/>
        </a:prstGeom>
        <a:solidFill>
          <a:schemeClr val="accent5">
            <a:hueOff val="87213"/>
            <a:satOff val="5"/>
            <a:lumOff val="-83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Extract data via BeautifulSoup</a:t>
          </a:r>
        </a:p>
      </dsp:txBody>
      <dsp:txXfrm>
        <a:off x="1439745" y="1931864"/>
        <a:ext cx="809547" cy="809547"/>
      </dsp:txXfrm>
    </dsp:sp>
    <dsp:sp modelId="{33153956-EF19-4ADC-B8CA-9AC7CA7DEB39}">
      <dsp:nvSpPr>
        <dsp:cNvPr id="0" name=""/>
        <dsp:cNvSpPr/>
      </dsp:nvSpPr>
      <dsp:spPr>
        <a:xfrm>
          <a:off x="2442397" y="1487396"/>
          <a:ext cx="1144873" cy="1144873"/>
        </a:xfrm>
        <a:prstGeom prst="ellipse">
          <a:avLst/>
        </a:prstGeom>
        <a:solidFill>
          <a:schemeClr val="accent5">
            <a:hueOff val="174426"/>
            <a:satOff val="10"/>
            <a:lumOff val="-166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Get HTML Response from Web</a:t>
          </a:r>
        </a:p>
      </dsp:txBody>
      <dsp:txXfrm>
        <a:off x="2610060" y="1655059"/>
        <a:ext cx="809547" cy="809547"/>
      </dsp:txXfrm>
    </dsp:sp>
    <dsp:sp modelId="{89EEDCA7-B7C8-49C9-B760-65555254D196}">
      <dsp:nvSpPr>
        <dsp:cNvPr id="0" name=""/>
        <dsp:cNvSpPr/>
      </dsp:nvSpPr>
      <dsp:spPr>
        <a:xfrm>
          <a:off x="427528" y="686829"/>
          <a:ext cx="4233270" cy="3986542"/>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A617C-2878-4AE4-A085-0C1B02677AB4}">
      <dsp:nvSpPr>
        <dsp:cNvPr id="0" name=""/>
        <dsp:cNvSpPr/>
      </dsp:nvSpPr>
      <dsp:spPr>
        <a:xfrm rot="5400000">
          <a:off x="1338265" y="685199"/>
          <a:ext cx="1067226" cy="129019"/>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A493A3-7E2E-4AE4-BF92-D798B3A74EBC}">
      <dsp:nvSpPr>
        <dsp:cNvPr id="0" name=""/>
        <dsp:cNvSpPr/>
      </dsp:nvSpPr>
      <dsp:spPr>
        <a:xfrm>
          <a:off x="1581200" y="294"/>
          <a:ext cx="1433550" cy="8601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Calculate the number of launches on each site</a:t>
          </a:r>
          <a:endParaRPr lang="en-US" sz="1000" kern="1200" dirty="0"/>
        </a:p>
      </dsp:txBody>
      <dsp:txXfrm>
        <a:off x="1606392" y="25486"/>
        <a:ext cx="1383166" cy="809746"/>
      </dsp:txXfrm>
    </dsp:sp>
    <dsp:sp modelId="{9AEFA994-734D-4A81-BEBB-9B0C27D07E6D}">
      <dsp:nvSpPr>
        <dsp:cNvPr id="0" name=""/>
        <dsp:cNvSpPr/>
      </dsp:nvSpPr>
      <dsp:spPr>
        <a:xfrm rot="5400000">
          <a:off x="1338265" y="1760362"/>
          <a:ext cx="1067226" cy="129019"/>
        </a:xfrm>
        <a:prstGeom prst="rect">
          <a:avLst/>
        </a:prstGeom>
        <a:solidFill>
          <a:schemeClr val="accent4">
            <a:hueOff val="739020"/>
            <a:satOff val="122"/>
            <a:lumOff val="201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1DA28D-360C-4100-911D-9FC99C5B72A5}">
      <dsp:nvSpPr>
        <dsp:cNvPr id="0" name=""/>
        <dsp:cNvSpPr/>
      </dsp:nvSpPr>
      <dsp:spPr>
        <a:xfrm>
          <a:off x="1581200" y="1075457"/>
          <a:ext cx="1433550" cy="860130"/>
        </a:xfrm>
        <a:prstGeom prst="roundRect">
          <a:avLst>
            <a:gd name="adj" fmla="val 10000"/>
          </a:avLst>
        </a:prstGeom>
        <a:solidFill>
          <a:schemeClr val="accent4">
            <a:hueOff val="591216"/>
            <a:satOff val="98"/>
            <a:lumOff val="1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Calculate the number of occurrence on each object</a:t>
          </a:r>
          <a:endParaRPr lang="en-US" sz="1000" kern="1200" dirty="0"/>
        </a:p>
      </dsp:txBody>
      <dsp:txXfrm>
        <a:off x="1606392" y="1100649"/>
        <a:ext cx="1383166" cy="809746"/>
      </dsp:txXfrm>
    </dsp:sp>
    <dsp:sp modelId="{6247CC8A-898F-4E47-A0A8-131BCA945826}">
      <dsp:nvSpPr>
        <dsp:cNvPr id="0" name=""/>
        <dsp:cNvSpPr/>
      </dsp:nvSpPr>
      <dsp:spPr>
        <a:xfrm>
          <a:off x="1875846" y="2297943"/>
          <a:ext cx="1898685" cy="129019"/>
        </a:xfrm>
        <a:prstGeom prst="rect">
          <a:avLst/>
        </a:prstGeom>
        <a:solidFill>
          <a:schemeClr val="accent4">
            <a:hueOff val="1478040"/>
            <a:satOff val="244"/>
            <a:lumOff val="4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0055E8-87A5-4D40-B468-E020B2278E50}">
      <dsp:nvSpPr>
        <dsp:cNvPr id="0" name=""/>
        <dsp:cNvSpPr/>
      </dsp:nvSpPr>
      <dsp:spPr>
        <a:xfrm>
          <a:off x="1581200" y="2150620"/>
          <a:ext cx="1433550" cy="860130"/>
        </a:xfrm>
        <a:prstGeom prst="roundRect">
          <a:avLst>
            <a:gd name="adj" fmla="val 10000"/>
          </a:avLst>
        </a:prstGeom>
        <a:solidFill>
          <a:schemeClr val="accent4">
            <a:hueOff val="1182432"/>
            <a:satOff val="196"/>
            <a:lumOff val="3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Calculate the number and occurrence of mission outcome of the orbits</a:t>
          </a:r>
          <a:endParaRPr lang="en-US" sz="1000" kern="1200" dirty="0"/>
        </a:p>
      </dsp:txBody>
      <dsp:txXfrm>
        <a:off x="1606392" y="2175812"/>
        <a:ext cx="1383166" cy="809746"/>
      </dsp:txXfrm>
    </dsp:sp>
    <dsp:sp modelId="{1A285C6C-3A2E-41D9-93F0-D07372307B28}">
      <dsp:nvSpPr>
        <dsp:cNvPr id="0" name=""/>
        <dsp:cNvSpPr/>
      </dsp:nvSpPr>
      <dsp:spPr>
        <a:xfrm rot="16200000">
          <a:off x="3244887" y="1760362"/>
          <a:ext cx="1067226" cy="129019"/>
        </a:xfrm>
        <a:prstGeom prst="rect">
          <a:avLst/>
        </a:prstGeom>
        <a:solidFill>
          <a:schemeClr val="accent4">
            <a:hueOff val="2217060"/>
            <a:satOff val="367"/>
            <a:lumOff val="60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76842F-6267-4371-969E-9A98AE3C4E8B}">
      <dsp:nvSpPr>
        <dsp:cNvPr id="0" name=""/>
        <dsp:cNvSpPr/>
      </dsp:nvSpPr>
      <dsp:spPr>
        <a:xfrm>
          <a:off x="3487822" y="2150620"/>
          <a:ext cx="1433550" cy="860130"/>
        </a:xfrm>
        <a:prstGeom prst="roundRect">
          <a:avLst>
            <a:gd name="adj" fmla="val 10000"/>
          </a:avLst>
        </a:prstGeom>
        <a:solidFill>
          <a:schemeClr val="accent4">
            <a:hueOff val="1773648"/>
            <a:satOff val="293"/>
            <a:lumOff val="4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Create a landing outcome label from Outcome column</a:t>
          </a:r>
          <a:endParaRPr lang="en-US" sz="1000" kern="1200" dirty="0"/>
        </a:p>
      </dsp:txBody>
      <dsp:txXfrm>
        <a:off x="3513014" y="2175812"/>
        <a:ext cx="1383166" cy="809746"/>
      </dsp:txXfrm>
    </dsp:sp>
    <dsp:sp modelId="{1BADA0B8-A1C1-43D9-9962-2EE0DA97FB8D}">
      <dsp:nvSpPr>
        <dsp:cNvPr id="0" name=""/>
        <dsp:cNvSpPr/>
      </dsp:nvSpPr>
      <dsp:spPr>
        <a:xfrm rot="16200000">
          <a:off x="3244887" y="685199"/>
          <a:ext cx="1067226" cy="129019"/>
        </a:xfrm>
        <a:prstGeom prst="rect">
          <a:avLst/>
        </a:prstGeom>
        <a:solidFill>
          <a:schemeClr val="accent4">
            <a:hueOff val="2956080"/>
            <a:satOff val="489"/>
            <a:lumOff val="80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AF80EF-BFDE-4123-9F8C-7403C368B50C}">
      <dsp:nvSpPr>
        <dsp:cNvPr id="0" name=""/>
        <dsp:cNvSpPr/>
      </dsp:nvSpPr>
      <dsp:spPr>
        <a:xfrm>
          <a:off x="3487822" y="1075457"/>
          <a:ext cx="1433550" cy="860130"/>
        </a:xfrm>
        <a:prstGeom prst="roundRect">
          <a:avLst>
            <a:gd name="adj" fmla="val 10000"/>
          </a:avLst>
        </a:prstGeom>
        <a:solidFill>
          <a:schemeClr val="accent4">
            <a:hueOff val="2364864"/>
            <a:satOff val="391"/>
            <a:lumOff val="6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Determine the Success Rate</a:t>
          </a:r>
        </a:p>
      </dsp:txBody>
      <dsp:txXfrm>
        <a:off x="3513014" y="1100649"/>
        <a:ext cx="1383166" cy="809746"/>
      </dsp:txXfrm>
    </dsp:sp>
    <dsp:sp modelId="{5C85D18E-F225-4826-B736-1A6B6F8F7E5A}">
      <dsp:nvSpPr>
        <dsp:cNvPr id="0" name=""/>
        <dsp:cNvSpPr/>
      </dsp:nvSpPr>
      <dsp:spPr>
        <a:xfrm>
          <a:off x="3487822" y="294"/>
          <a:ext cx="1433550" cy="860130"/>
        </a:xfrm>
        <a:prstGeom prst="roundRect">
          <a:avLst>
            <a:gd name="adj" fmla="val 10000"/>
          </a:avLst>
        </a:prstGeom>
        <a:solidFill>
          <a:schemeClr val="accent4">
            <a:hueOff val="2956080"/>
            <a:satOff val="489"/>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Export to .csv format</a:t>
          </a:r>
        </a:p>
      </dsp:txBody>
      <dsp:txXfrm>
        <a:off x="3513014" y="25486"/>
        <a:ext cx="1383166" cy="8097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C3B8-BF2E-42E2-BA89-F399C8824B77}">
      <dsp:nvSpPr>
        <dsp:cNvPr id="0" name=""/>
        <dsp:cNvSpPr/>
      </dsp:nvSpPr>
      <dsp:spPr>
        <a:xfrm>
          <a:off x="6511695" y="2006707"/>
          <a:ext cx="4552309" cy="35948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FF5C05-3380-4817-B9E6-8F16C6B3D8C1}">
      <dsp:nvSpPr>
        <dsp:cNvPr id="0" name=""/>
        <dsp:cNvSpPr/>
      </dsp:nvSpPr>
      <dsp:spPr>
        <a:xfrm>
          <a:off x="6395264" y="3453935"/>
          <a:ext cx="3613123" cy="18630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en-US" sz="6500" kern="1200" dirty="0"/>
            <a:t> </a:t>
          </a:r>
        </a:p>
      </dsp:txBody>
      <dsp:txXfrm>
        <a:off x="6395264" y="3453935"/>
        <a:ext cx="3613123" cy="18630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10/8/2024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72808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68525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27879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392087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83388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15909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241489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1581226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240518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411171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4168888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213633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390039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464493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3559131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3567205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3042568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3973056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3772592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329940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2441837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59947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32</a:t>
            </a:fld>
            <a:endParaRPr lang="en-US" dirty="0"/>
          </a:p>
        </p:txBody>
      </p:sp>
    </p:spTree>
    <p:extLst>
      <p:ext uri="{BB962C8B-B14F-4D97-AF65-F5344CB8AC3E}">
        <p14:creationId xmlns:p14="http://schemas.microsoft.com/office/powerpoint/2010/main" val="1691841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33</a:t>
            </a:fld>
            <a:endParaRPr lang="en-US" dirty="0"/>
          </a:p>
        </p:txBody>
      </p:sp>
    </p:spTree>
    <p:extLst>
      <p:ext uri="{BB962C8B-B14F-4D97-AF65-F5344CB8AC3E}">
        <p14:creationId xmlns:p14="http://schemas.microsoft.com/office/powerpoint/2010/main" val="45698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34</a:t>
            </a:fld>
            <a:endParaRPr lang="en-US" dirty="0"/>
          </a:p>
        </p:txBody>
      </p:sp>
    </p:spTree>
    <p:extLst>
      <p:ext uri="{BB962C8B-B14F-4D97-AF65-F5344CB8AC3E}">
        <p14:creationId xmlns:p14="http://schemas.microsoft.com/office/powerpoint/2010/main" val="3969049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36</a:t>
            </a:fld>
            <a:endParaRPr lang="en-US" dirty="0"/>
          </a:p>
        </p:txBody>
      </p:sp>
    </p:spTree>
    <p:extLst>
      <p:ext uri="{BB962C8B-B14F-4D97-AF65-F5344CB8AC3E}">
        <p14:creationId xmlns:p14="http://schemas.microsoft.com/office/powerpoint/2010/main" val="320847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37</a:t>
            </a:fld>
            <a:endParaRPr lang="en-US" dirty="0"/>
          </a:p>
        </p:txBody>
      </p:sp>
    </p:spTree>
    <p:extLst>
      <p:ext uri="{BB962C8B-B14F-4D97-AF65-F5344CB8AC3E}">
        <p14:creationId xmlns:p14="http://schemas.microsoft.com/office/powerpoint/2010/main" val="2014790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38</a:t>
            </a:fld>
            <a:endParaRPr lang="en-US" dirty="0"/>
          </a:p>
        </p:txBody>
      </p:sp>
    </p:spTree>
    <p:extLst>
      <p:ext uri="{BB962C8B-B14F-4D97-AF65-F5344CB8AC3E}">
        <p14:creationId xmlns:p14="http://schemas.microsoft.com/office/powerpoint/2010/main" val="1502072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39</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830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40</a:t>
            </a:fld>
            <a:endParaRPr lang="en-US" dirty="0"/>
          </a:p>
        </p:txBody>
      </p:sp>
    </p:spTree>
    <p:extLst>
      <p:ext uri="{BB962C8B-B14F-4D97-AF65-F5344CB8AC3E}">
        <p14:creationId xmlns:p14="http://schemas.microsoft.com/office/powerpoint/2010/main" val="4072796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41</a:t>
            </a:fld>
            <a:endParaRPr lang="en-US" dirty="0"/>
          </a:p>
        </p:txBody>
      </p:sp>
    </p:spTree>
    <p:extLst>
      <p:ext uri="{BB962C8B-B14F-4D97-AF65-F5344CB8AC3E}">
        <p14:creationId xmlns:p14="http://schemas.microsoft.com/office/powerpoint/2010/main" val="35801484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42</a:t>
            </a:fld>
            <a:endParaRPr lang="en-US" dirty="0"/>
          </a:p>
        </p:txBody>
      </p:sp>
    </p:spTree>
    <p:extLst>
      <p:ext uri="{BB962C8B-B14F-4D97-AF65-F5344CB8AC3E}">
        <p14:creationId xmlns:p14="http://schemas.microsoft.com/office/powerpoint/2010/main" val="3030944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43</a:t>
            </a:fld>
            <a:endParaRPr lang="en-US" dirty="0"/>
          </a:p>
        </p:txBody>
      </p:sp>
    </p:spTree>
    <p:extLst>
      <p:ext uri="{BB962C8B-B14F-4D97-AF65-F5344CB8AC3E}">
        <p14:creationId xmlns:p14="http://schemas.microsoft.com/office/powerpoint/2010/main" val="1355239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44</a:t>
            </a:fld>
            <a:endParaRPr lang="en-US" dirty="0"/>
          </a:p>
        </p:txBody>
      </p:sp>
    </p:spTree>
    <p:extLst>
      <p:ext uri="{BB962C8B-B14F-4D97-AF65-F5344CB8AC3E}">
        <p14:creationId xmlns:p14="http://schemas.microsoft.com/office/powerpoint/2010/main" val="3754978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45</a:t>
            </a:fld>
            <a:endParaRPr lang="en-US" dirty="0"/>
          </a:p>
        </p:txBody>
      </p:sp>
    </p:spTree>
    <p:extLst>
      <p:ext uri="{BB962C8B-B14F-4D97-AF65-F5344CB8AC3E}">
        <p14:creationId xmlns:p14="http://schemas.microsoft.com/office/powerpoint/2010/main" val="697219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46</a:t>
            </a:fld>
            <a:endParaRPr lang="en-US" dirty="0"/>
          </a:p>
        </p:txBody>
      </p:sp>
    </p:spTree>
    <p:extLst>
      <p:ext uri="{BB962C8B-B14F-4D97-AF65-F5344CB8AC3E}">
        <p14:creationId xmlns:p14="http://schemas.microsoft.com/office/powerpoint/2010/main" val="24454603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47</a:t>
            </a:fld>
            <a:endParaRPr lang="en-US" dirty="0"/>
          </a:p>
        </p:txBody>
      </p:sp>
    </p:spTree>
    <p:extLst>
      <p:ext uri="{BB962C8B-B14F-4D97-AF65-F5344CB8AC3E}">
        <p14:creationId xmlns:p14="http://schemas.microsoft.com/office/powerpoint/2010/main" val="1630413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48</a:t>
            </a:fld>
            <a:endParaRPr lang="en-US" dirty="0"/>
          </a:p>
        </p:txBody>
      </p:sp>
    </p:spTree>
    <p:extLst>
      <p:ext uri="{BB962C8B-B14F-4D97-AF65-F5344CB8AC3E}">
        <p14:creationId xmlns:p14="http://schemas.microsoft.com/office/powerpoint/2010/main" val="2542531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49</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38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19642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12.png"/><Relationship Id="rId5" Type="http://schemas.openxmlformats.org/officeDocument/2006/relationships/diagramQuickStyle" Target="../diagrams/quickStyle3.xml"/><Relationship Id="rId10" Type="http://schemas.openxmlformats.org/officeDocument/2006/relationships/image" Target="../media/image11.png"/><Relationship Id="rId4" Type="http://schemas.openxmlformats.org/officeDocument/2006/relationships/diagramLayout" Target="../diagrams/layout3.xml"/><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image" Target="../media/image19.png"/><Relationship Id="rId5" Type="http://schemas.openxmlformats.org/officeDocument/2006/relationships/diagramQuickStyle" Target="../diagrams/quickStyle4.xml"/><Relationship Id="rId10" Type="http://schemas.openxmlformats.org/officeDocument/2006/relationships/image" Target="../media/image18.png"/><Relationship Id="rId4" Type="http://schemas.openxmlformats.org/officeDocument/2006/relationships/diagramLayout" Target="../diagrams/layout4.xml"/><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2" y="759788"/>
            <a:ext cx="12191998" cy="3215641"/>
          </a:xfrm>
        </p:spPr>
        <p:txBody>
          <a:bodyPr anchor="b"/>
          <a:lstStyle/>
          <a:p>
            <a:r>
              <a:rPr lang="en-US" dirty="0"/>
              <a:t>IBM data science capstone project</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0" y="3975429"/>
            <a:ext cx="12191997" cy="2577772"/>
          </a:xfrm>
        </p:spPr>
        <p:txBody>
          <a:bodyPr/>
          <a:lstStyle/>
          <a:p>
            <a:r>
              <a:rPr lang="en-US" dirty="0"/>
              <a:t>Space x</a:t>
            </a:r>
          </a:p>
        </p:txBody>
      </p:sp>
      <p:pic>
        <p:nvPicPr>
          <p:cNvPr id="2" name="Picture 2" descr="IBM Skills Network Logo - Horizontal-noai copy.png">
            <a:extLst>
              <a:ext uri="{FF2B5EF4-FFF2-40B4-BE49-F238E27FC236}">
                <a16:creationId xmlns:a16="http://schemas.microsoft.com/office/drawing/2014/main" id="{D7097FCA-C561-0945-7014-84A9CB5CCC84}"/>
              </a:ext>
            </a:extLst>
          </p:cNvPr>
          <p:cNvPicPr>
            <a:picLocks noChangeAspect="1"/>
          </p:cNvPicPr>
          <p:nvPr/>
        </p:nvPicPr>
        <p:blipFill>
          <a:blip r:embed="rId3"/>
          <a:stretch>
            <a:fillRect/>
          </a:stretch>
        </p:blipFill>
        <p:spPr>
          <a:xfrm>
            <a:off x="889820" y="609600"/>
            <a:ext cx="2104103" cy="629183"/>
          </a:xfrm>
          <a:prstGeom prst="rect">
            <a:avLst/>
          </a:prstGeom>
        </p:spPr>
      </p:pic>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Data wrangling</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165732"/>
            <a:ext cx="10638183" cy="4258362"/>
          </a:xfrm>
        </p:spPr>
        <p:txBody>
          <a:bodyPr/>
          <a:lstStyle/>
          <a:p>
            <a:pPr marL="0" indent="0">
              <a:buNone/>
            </a:pPr>
            <a:r>
              <a:rPr lang="en-US" sz="1300" dirty="0"/>
              <a:t>In the dataset, there are several instances where the booster did not successfully land. In some cases, a landing was attempted but failed due to an accident. For example, "True Ocean" indicates the booster successfully landed in a specific region of the ocean, whereas "False Ocean" means the landing attempt failed in that region. Similarly, "True RTLS" refers to a successful landing on a ground pad, while "False RTLS" indicates failure. "True ASDS" means the booster successfully landed on a drone ship, and "False ASDS" means the landing attempt on the drone ship was unsuccessful. These outcomes were converted into training labels: 1 for successful landings and 0 for unsuccessful ones.</a:t>
            </a:r>
          </a:p>
          <a:p>
            <a:pPr marL="0" indent="0">
              <a:buNone/>
            </a:pPr>
            <a:r>
              <a:rPr lang="en-US" b="1" dirty="0"/>
              <a:t>Process:</a:t>
            </a:r>
            <a:endParaRPr lang="en-US" sz="1600" b="1"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graphicFrame>
        <p:nvGraphicFramePr>
          <p:cNvPr id="6" name="Diagram 5">
            <a:extLst>
              <a:ext uri="{FF2B5EF4-FFF2-40B4-BE49-F238E27FC236}">
                <a16:creationId xmlns:a16="http://schemas.microsoft.com/office/drawing/2014/main" id="{0E18FB73-4FE5-3AD5-B439-8F541B02E5FC}"/>
              </a:ext>
            </a:extLst>
          </p:cNvPr>
          <p:cNvGraphicFramePr/>
          <p:nvPr>
            <p:extLst>
              <p:ext uri="{D42A27DB-BD31-4B8C-83A1-F6EECF244321}">
                <p14:modId xmlns:p14="http://schemas.microsoft.com/office/powerpoint/2010/main" val="2192974738"/>
              </p:ext>
            </p:extLst>
          </p:nvPr>
        </p:nvGraphicFramePr>
        <p:xfrm>
          <a:off x="467852" y="3580277"/>
          <a:ext cx="6502573" cy="301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CCA214B-6A7C-9DF6-5568-571BAFA428EC}"/>
              </a:ext>
            </a:extLst>
          </p:cNvPr>
          <p:cNvPicPr>
            <a:picLocks noChangeAspect="1"/>
          </p:cNvPicPr>
          <p:nvPr/>
        </p:nvPicPr>
        <p:blipFill>
          <a:blip r:embed="rId8"/>
          <a:stretch>
            <a:fillRect/>
          </a:stretch>
        </p:blipFill>
        <p:spPr>
          <a:xfrm>
            <a:off x="6970425" y="3580277"/>
            <a:ext cx="3836899" cy="2629555"/>
          </a:xfrm>
          <a:prstGeom prst="rect">
            <a:avLst/>
          </a:prstGeom>
        </p:spPr>
      </p:pic>
      <p:sp>
        <p:nvSpPr>
          <p:cNvPr id="11" name="TextBox 10">
            <a:extLst>
              <a:ext uri="{FF2B5EF4-FFF2-40B4-BE49-F238E27FC236}">
                <a16:creationId xmlns:a16="http://schemas.microsoft.com/office/drawing/2014/main" id="{C0FB8E20-A939-873B-BD1F-A70F55E40EA0}"/>
              </a:ext>
            </a:extLst>
          </p:cNvPr>
          <p:cNvSpPr txBox="1"/>
          <p:nvPr/>
        </p:nvSpPr>
        <p:spPr>
          <a:xfrm>
            <a:off x="7949434" y="6255794"/>
            <a:ext cx="3073733" cy="369332"/>
          </a:xfrm>
          <a:prstGeom prst="rect">
            <a:avLst/>
          </a:prstGeom>
          <a:noFill/>
        </p:spPr>
        <p:txBody>
          <a:bodyPr wrap="square" rtlCol="0">
            <a:spAutoFit/>
          </a:bodyPr>
          <a:lstStyle/>
          <a:p>
            <a:r>
              <a:rPr lang="en-US" i="1" dirty="0">
                <a:solidFill>
                  <a:schemeClr val="bg1"/>
                </a:solidFill>
              </a:rPr>
              <a:t>SpaceX Orbit types</a:t>
            </a:r>
          </a:p>
        </p:txBody>
      </p:sp>
    </p:spTree>
    <p:extLst>
      <p:ext uri="{BB962C8B-B14F-4D97-AF65-F5344CB8AC3E}">
        <p14:creationId xmlns:p14="http://schemas.microsoft.com/office/powerpoint/2010/main" val="171886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EDA With data visualization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165732"/>
            <a:ext cx="5526537" cy="4258362"/>
          </a:xfrm>
        </p:spPr>
        <p:txBody>
          <a:bodyPr/>
          <a:lstStyle/>
          <a:p>
            <a:pPr marL="0" indent="0">
              <a:buNone/>
            </a:pPr>
            <a:r>
              <a:rPr lang="en-US" sz="1600" b="1" dirty="0"/>
              <a:t>SCATTER GRAPH:</a:t>
            </a:r>
            <a:endParaRPr lang="en-US" sz="1200" b="1" dirty="0"/>
          </a:p>
          <a:p>
            <a:pPr marL="0" indent="0">
              <a:buNone/>
            </a:pPr>
            <a:r>
              <a:rPr lang="en-US" sz="1200" dirty="0"/>
              <a:t>Scatter plots illustrate how one variable is influenced by another. The connection between the two variables is known as their </a:t>
            </a:r>
            <a:r>
              <a:rPr lang="en-US" sz="1200" b="1" dirty="0"/>
              <a:t>correlation</a:t>
            </a:r>
            <a:r>
              <a:rPr lang="en-US" sz="1200" dirty="0"/>
              <a:t>. Typically, scatter plots feature a large amount of data points, making it easier to visualize trends, patterns, or outliers in the relationship between the variables.</a:t>
            </a:r>
          </a:p>
          <a:p>
            <a:r>
              <a:rPr lang="en-US" sz="1400" dirty="0"/>
              <a:t>Flight Number VS. Payload Mass </a:t>
            </a:r>
          </a:p>
          <a:p>
            <a:r>
              <a:rPr lang="en-US" sz="1400" dirty="0"/>
              <a:t>Flight Number VS. Launch Site </a:t>
            </a:r>
          </a:p>
          <a:p>
            <a:r>
              <a:rPr lang="en-US" sz="1400" dirty="0"/>
              <a:t>Payload VS. Launch Site </a:t>
            </a:r>
          </a:p>
          <a:p>
            <a:r>
              <a:rPr lang="en-US" sz="1400" dirty="0"/>
              <a:t>Orbit VS. Flight Number </a:t>
            </a:r>
          </a:p>
          <a:p>
            <a:r>
              <a:rPr lang="en-US" sz="1400" dirty="0"/>
              <a:t>Payload VS. Orbit Type </a:t>
            </a:r>
          </a:p>
          <a:p>
            <a:r>
              <a:rPr lang="en-US" sz="1400" dirty="0"/>
              <a:t>Orbit VS. Payload Mass</a:t>
            </a:r>
            <a:endParaRPr lang="en-US" sz="1400" b="1"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5" name="Content Placeholder 2">
            <a:extLst>
              <a:ext uri="{FF2B5EF4-FFF2-40B4-BE49-F238E27FC236}">
                <a16:creationId xmlns:a16="http://schemas.microsoft.com/office/drawing/2014/main" id="{4E2A8FE2-D68B-B7BE-602F-8612FD1DED55}"/>
              </a:ext>
            </a:extLst>
          </p:cNvPr>
          <p:cNvSpPr txBox="1">
            <a:spLocks/>
          </p:cNvSpPr>
          <p:nvPr/>
        </p:nvSpPr>
        <p:spPr>
          <a:xfrm>
            <a:off x="6340839" y="2157546"/>
            <a:ext cx="5526537" cy="4258362"/>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BAR GRAPH:</a:t>
            </a:r>
            <a:endParaRPr lang="en-US" sz="1200" b="1" dirty="0"/>
          </a:p>
          <a:p>
            <a:pPr marL="0" indent="0">
              <a:buFont typeface="Arial" panose="020B0604020202020204" pitchFamily="34" charset="0"/>
              <a:buNone/>
            </a:pPr>
            <a:r>
              <a:rPr lang="en-US" sz="1200" dirty="0"/>
              <a:t>A bar chart allows for quick and easy comparison of data across different categories. One axis represents the categories, while the other axis shows discrete values, illustrating the relationship between them. Bar charts are particularly useful for showing significant changes in data over time or highlighting differences between groups.</a:t>
            </a:r>
          </a:p>
          <a:p>
            <a:r>
              <a:rPr lang="en-US" sz="1400" dirty="0"/>
              <a:t>Mean VS. Orbit</a:t>
            </a:r>
          </a:p>
          <a:p>
            <a:pPr marL="0" indent="0">
              <a:buNone/>
            </a:pPr>
            <a:r>
              <a:rPr lang="en-US" b="1" dirty="0"/>
              <a:t>LINE GRAPH:</a:t>
            </a:r>
            <a:endParaRPr lang="en-US" sz="1400" b="1" dirty="0"/>
          </a:p>
          <a:p>
            <a:pPr marL="0" indent="0">
              <a:buNone/>
            </a:pPr>
            <a:r>
              <a:rPr lang="en-US" sz="1200" dirty="0"/>
              <a:t>Line graphs are highly effective for clearly displaying data variables and trends, making it easier to understand changes over time. They are also helpful for making predictions about future data points based on trends in the recorded data.</a:t>
            </a:r>
          </a:p>
          <a:p>
            <a:r>
              <a:rPr lang="en-US" sz="1400" dirty="0"/>
              <a:t>Success Rate VS. Year</a:t>
            </a:r>
          </a:p>
        </p:txBody>
      </p:sp>
    </p:spTree>
    <p:extLst>
      <p:ext uri="{BB962C8B-B14F-4D97-AF65-F5344CB8AC3E}">
        <p14:creationId xmlns:p14="http://schemas.microsoft.com/office/powerpoint/2010/main" val="47267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EDA With SQL</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664482" y="2049929"/>
            <a:ext cx="10863036" cy="4403452"/>
          </a:xfrm>
        </p:spPr>
        <p:txBody>
          <a:bodyPr/>
          <a:lstStyle/>
          <a:p>
            <a:pPr marL="0" indent="0">
              <a:buNone/>
            </a:pPr>
            <a:r>
              <a:rPr lang="en-US" b="1" dirty="0"/>
              <a:t>Executed SQL queries to extract relevant information from the dataset for analysis and exploration.</a:t>
            </a:r>
          </a:p>
          <a:p>
            <a:r>
              <a:rPr lang="en-US" sz="1400" dirty="0"/>
              <a:t> Displayed the names of the unique launch sites in the space mission</a:t>
            </a:r>
          </a:p>
          <a:p>
            <a:r>
              <a:rPr lang="en-US" sz="1400" dirty="0"/>
              <a:t> Displayed 5 records where launch sites begin with the string 'KSC’</a:t>
            </a:r>
          </a:p>
          <a:p>
            <a:r>
              <a:rPr lang="en-US" sz="1400" dirty="0"/>
              <a:t> Displayed the total payload mass carried by boosters launched by NASA (CRS)</a:t>
            </a:r>
          </a:p>
          <a:p>
            <a:r>
              <a:rPr lang="en-US" sz="1400" dirty="0"/>
              <a:t> Displayed average payload mass carried by booster version F9 v1.1</a:t>
            </a:r>
          </a:p>
          <a:p>
            <a:r>
              <a:rPr lang="en-US" sz="1400" dirty="0"/>
              <a:t> Listing the date where the successful landing outcome in drone ship was achieved.</a:t>
            </a:r>
          </a:p>
          <a:p>
            <a:r>
              <a:rPr lang="en-US" sz="1400" dirty="0"/>
              <a:t> Listing the names of the boosters which have success in ground pad and have payload mass greater than 4000 but less than 6000</a:t>
            </a:r>
          </a:p>
          <a:p>
            <a:r>
              <a:rPr lang="en-US" sz="1400" dirty="0"/>
              <a:t> Listing the total number of successful and failure mission outcomes.</a:t>
            </a:r>
          </a:p>
          <a:p>
            <a:r>
              <a:rPr lang="en-US" sz="1400" dirty="0"/>
              <a:t> Listing the names of the </a:t>
            </a:r>
            <a:r>
              <a:rPr lang="en-US" sz="1400" dirty="0" err="1"/>
              <a:t>booster_versions</a:t>
            </a:r>
            <a:r>
              <a:rPr lang="en-US" sz="1400" dirty="0"/>
              <a:t> which have carried the maximum payload mass.</a:t>
            </a:r>
          </a:p>
          <a:p>
            <a:r>
              <a:rPr lang="en-US" sz="1400" dirty="0"/>
              <a:t> Listing the records which will display the month names, successful </a:t>
            </a:r>
            <a:r>
              <a:rPr lang="en-US" sz="1400" dirty="0" err="1"/>
              <a:t>landing_outcomes</a:t>
            </a:r>
            <a:r>
              <a:rPr lang="en-US" sz="1400" dirty="0"/>
              <a:t> in ground pad ,booster versions, </a:t>
            </a:r>
            <a:r>
              <a:rPr lang="en-US" sz="1400" dirty="0" err="1"/>
              <a:t>launch_site</a:t>
            </a:r>
            <a:r>
              <a:rPr lang="en-US" sz="1400" dirty="0"/>
              <a:t> for the months in year 2017</a:t>
            </a:r>
          </a:p>
          <a:p>
            <a:r>
              <a:rPr lang="en-US" sz="1400" dirty="0"/>
              <a:t> Ranking the count of successful </a:t>
            </a:r>
            <a:r>
              <a:rPr lang="en-US" sz="1400" dirty="0" err="1"/>
              <a:t>landing_outcomes</a:t>
            </a:r>
            <a:r>
              <a:rPr lang="en-US" sz="1400" dirty="0"/>
              <a:t> between the date 2010-06-04 and 2017-03-20 in descending order</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387470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Built an interactive map with folium</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664481" y="2049929"/>
            <a:ext cx="6151577" cy="4403452"/>
          </a:xfrm>
        </p:spPr>
        <p:txBody>
          <a:bodyPr/>
          <a:lstStyle/>
          <a:p>
            <a:pPr marL="0" indent="0">
              <a:buNone/>
            </a:pPr>
            <a:r>
              <a:rPr lang="en-US" sz="1600" dirty="0"/>
              <a:t>To visualize the launch data on an interactive map, we plotted the latitude and longitude coordinates of each launch site and marked them with circle markers labeled with the launch site names. We categorized launch outcomes (successes and failures) into classes 0 and 1, using green markers for successful launches and red for failures, and displayed them using a </a:t>
            </a:r>
            <a:r>
              <a:rPr lang="en-US" sz="1600" dirty="0" err="1"/>
              <a:t>MarkerCluster</a:t>
            </a:r>
            <a:r>
              <a:rPr lang="en-US" sz="1600" dirty="0"/>
              <a:t>() for better organization.</a:t>
            </a:r>
          </a:p>
          <a:p>
            <a:pPr marL="0" indent="0">
              <a:buNone/>
            </a:pPr>
            <a:endParaRPr lang="en-US" sz="1600" dirty="0"/>
          </a:p>
          <a:p>
            <a:pPr marL="0" indent="0">
              <a:buNone/>
            </a:pPr>
            <a:r>
              <a:rPr lang="en-US" sz="1600" dirty="0"/>
              <a:t>We also calculated the distance from each launch site to various landmarks using Haversine’s formula to explore spatial patterns. Lines were drawn on the map to visually represent the distance to these landmarks, helping identify trends related to the launch site’s surroundings.</a:t>
            </a:r>
          </a:p>
          <a:p>
            <a:pPr marL="0" indent="0">
              <a:buNone/>
            </a:pPr>
            <a:endParaRPr lang="en-US" sz="1200" dirty="0"/>
          </a:p>
          <a:p>
            <a:pPr marL="0" indent="0">
              <a:buNone/>
            </a:pPr>
            <a:endParaRPr lang="en-US" sz="12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5" name="Content Placeholder 2">
            <a:extLst>
              <a:ext uri="{FF2B5EF4-FFF2-40B4-BE49-F238E27FC236}">
                <a16:creationId xmlns:a16="http://schemas.microsoft.com/office/drawing/2014/main" id="{05269073-5D78-525A-1433-6A025F4230F1}"/>
              </a:ext>
            </a:extLst>
          </p:cNvPr>
          <p:cNvSpPr txBox="1">
            <a:spLocks/>
          </p:cNvSpPr>
          <p:nvPr/>
        </p:nvSpPr>
        <p:spPr>
          <a:xfrm>
            <a:off x="6816059" y="2744063"/>
            <a:ext cx="5375941" cy="2712357"/>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After </a:t>
            </a:r>
            <a:r>
              <a:rPr lang="en-US" sz="1400" dirty="0" err="1"/>
              <a:t>ploting</a:t>
            </a:r>
            <a:r>
              <a:rPr lang="en-US" sz="1400" dirty="0"/>
              <a:t> distance lines to the proximities, the findings were:</a:t>
            </a:r>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   Are launch sites in close proximity to railways? </a:t>
            </a:r>
            <a:r>
              <a:rPr lang="en-US" sz="1400" b="1" dirty="0"/>
              <a:t>No</a:t>
            </a:r>
          </a:p>
          <a:p>
            <a:pPr marL="0" indent="0">
              <a:buFont typeface="Arial" panose="020B0604020202020204" pitchFamily="34" charset="0"/>
              <a:buNone/>
            </a:pPr>
            <a:r>
              <a:rPr lang="en-US" sz="1400" dirty="0"/>
              <a:t>*   Are launch sites in close proximity to highways? </a:t>
            </a:r>
            <a:r>
              <a:rPr lang="en-US" sz="1400" b="1" dirty="0"/>
              <a:t>No</a:t>
            </a:r>
          </a:p>
          <a:p>
            <a:pPr marL="0" indent="0">
              <a:buFont typeface="Arial" panose="020B0604020202020204" pitchFamily="34" charset="0"/>
              <a:buNone/>
            </a:pPr>
            <a:r>
              <a:rPr lang="en-US" sz="1400" dirty="0"/>
              <a:t>*   Are launch sites in close proximity to coastline? </a:t>
            </a:r>
            <a:r>
              <a:rPr lang="en-US" sz="1400" b="1" dirty="0"/>
              <a:t>Yes</a:t>
            </a:r>
          </a:p>
          <a:p>
            <a:pPr marL="0" indent="0">
              <a:buFont typeface="Arial" panose="020B0604020202020204" pitchFamily="34" charset="0"/>
              <a:buNone/>
            </a:pPr>
            <a:r>
              <a:rPr lang="en-US" sz="1400" dirty="0"/>
              <a:t>*   Do launch sites keep certain distance away from cities? </a:t>
            </a:r>
            <a:r>
              <a:rPr lang="en-US" sz="1400" b="1" dirty="0"/>
              <a:t>Yes</a:t>
            </a:r>
            <a:endParaRPr lang="en-US" sz="1100" b="1" dirty="0"/>
          </a:p>
        </p:txBody>
      </p:sp>
    </p:spTree>
    <p:extLst>
      <p:ext uri="{BB962C8B-B14F-4D97-AF65-F5344CB8AC3E}">
        <p14:creationId xmlns:p14="http://schemas.microsoft.com/office/powerpoint/2010/main" val="359641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Built a 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664481" y="2049929"/>
            <a:ext cx="10584682" cy="4403452"/>
          </a:xfrm>
        </p:spPr>
        <p:txBody>
          <a:bodyPr/>
          <a:lstStyle/>
          <a:p>
            <a:pPr marL="0" indent="0">
              <a:buNone/>
            </a:pPr>
            <a:r>
              <a:rPr lang="en-US" dirty="0"/>
              <a:t>The dashboard is built using the Flask and Dash web frameworks, offering interactive visualizations of the launch data.</a:t>
            </a:r>
          </a:p>
          <a:p>
            <a:pPr marL="0" indent="0">
              <a:buNone/>
            </a:pPr>
            <a:r>
              <a:rPr lang="en-US" b="1" dirty="0"/>
              <a:t>Graphs include:</a:t>
            </a:r>
          </a:p>
          <a:p>
            <a:r>
              <a:rPr lang="en-US" b="1" dirty="0"/>
              <a:t>Pie Chart: </a:t>
            </a:r>
            <a:r>
              <a:rPr lang="en-US" dirty="0"/>
              <a:t>Displays the total number of launches by specific sites or across all sites, illustrating the relative proportions of different categories of data. The size of the circle can be adjusted to reflect the quantity it represents.</a:t>
            </a:r>
          </a:p>
          <a:p>
            <a:r>
              <a:rPr lang="en-US" b="1" dirty="0"/>
              <a:t>Scatter Graph</a:t>
            </a:r>
            <a:r>
              <a:rPr lang="en-US" dirty="0"/>
              <a:t>: Shows the relationship between the launch outcome and the payload mass (kg) for various booster versions. This visualization highlights non-linear patterns and the data range, with clear observation points for determining maximum and minimum values. This type of graph is ideal for identifying trends in two variables.</a:t>
            </a:r>
            <a:endParaRPr lang="en-US" sz="1400"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136770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Predictive analysis (classification)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664481" y="2049929"/>
            <a:ext cx="6726919" cy="4655671"/>
          </a:xfrm>
        </p:spPr>
        <p:txBody>
          <a:bodyPr/>
          <a:lstStyle/>
          <a:p>
            <a:pPr marL="0" indent="0">
              <a:lnSpc>
                <a:spcPct val="100000"/>
              </a:lnSpc>
              <a:buNone/>
            </a:pPr>
            <a:r>
              <a:rPr lang="en-US" sz="1200" b="1" dirty="0"/>
              <a:t>MODEL CONSTRUCTION</a:t>
            </a:r>
          </a:p>
          <a:p>
            <a:pPr>
              <a:lnSpc>
                <a:spcPct val="100000"/>
              </a:lnSpc>
            </a:pPr>
            <a:r>
              <a:rPr lang="en-US" sz="1200" dirty="0"/>
              <a:t>Load dataset: Begin by loading the dataset into NumPy and Pandas for data manipulation and analysis.</a:t>
            </a:r>
          </a:p>
          <a:p>
            <a:pPr>
              <a:lnSpc>
                <a:spcPct val="100000"/>
              </a:lnSpc>
            </a:pPr>
            <a:r>
              <a:rPr lang="en-US" sz="1200" dirty="0"/>
              <a:t>Data Transformation: Clean and preprocess the data to make it suitable for model training.</a:t>
            </a:r>
          </a:p>
          <a:p>
            <a:pPr>
              <a:lnSpc>
                <a:spcPct val="100000"/>
              </a:lnSpc>
            </a:pPr>
            <a:r>
              <a:rPr lang="en-US" sz="1200" dirty="0"/>
              <a:t>Data Splitting: Divide the dataset into training and test sets to evaluate model performance.</a:t>
            </a:r>
          </a:p>
          <a:p>
            <a:pPr>
              <a:lnSpc>
                <a:spcPct val="100000"/>
              </a:lnSpc>
            </a:pPr>
            <a:r>
              <a:rPr lang="en-US" sz="1200" dirty="0"/>
              <a:t>Sample Check: Verify the number of test samples to ensure an appropriate split.</a:t>
            </a:r>
          </a:p>
          <a:p>
            <a:pPr>
              <a:lnSpc>
                <a:spcPct val="100000"/>
              </a:lnSpc>
            </a:pPr>
            <a:r>
              <a:rPr lang="en-US" sz="1200" dirty="0"/>
              <a:t>Algorithm Selection: Choose machine learning algorithms that fit the nature of the problem.</a:t>
            </a:r>
          </a:p>
          <a:p>
            <a:pPr>
              <a:lnSpc>
                <a:spcPct val="100000"/>
              </a:lnSpc>
            </a:pPr>
            <a:r>
              <a:rPr lang="en-US" sz="1200" dirty="0"/>
              <a:t>Hyperparameter Tuning: Use </a:t>
            </a:r>
            <a:r>
              <a:rPr lang="en-US" sz="1200" dirty="0" err="1"/>
              <a:t>GridSearchCV</a:t>
            </a:r>
            <a:r>
              <a:rPr lang="en-US" sz="1200" dirty="0"/>
              <a:t> to set parameters and find the best combination of hyperparameters for the selected algorithms.</a:t>
            </a:r>
          </a:p>
          <a:p>
            <a:pPr>
              <a:lnSpc>
                <a:spcPct val="100000"/>
              </a:lnSpc>
            </a:pPr>
            <a:r>
              <a:rPr lang="en-US" sz="1200" dirty="0"/>
              <a:t>Model Training: Train the models using the training set by fitting the data into the </a:t>
            </a:r>
            <a:r>
              <a:rPr lang="en-US" sz="1200" dirty="0" err="1"/>
              <a:t>GridSearchCV</a:t>
            </a:r>
            <a:r>
              <a:rPr lang="en-US" sz="1200" dirty="0"/>
              <a:t> object.</a:t>
            </a:r>
          </a:p>
          <a:p>
            <a:pPr marL="0" indent="0">
              <a:lnSpc>
                <a:spcPct val="100000"/>
              </a:lnSpc>
              <a:buNone/>
            </a:pPr>
            <a:r>
              <a:rPr lang="en-US" sz="1200" b="1" dirty="0"/>
              <a:t>MODEL EVALUATION</a:t>
            </a:r>
          </a:p>
          <a:p>
            <a:pPr>
              <a:lnSpc>
                <a:spcPct val="100000"/>
              </a:lnSpc>
            </a:pPr>
            <a:r>
              <a:rPr lang="en-US" sz="1200" dirty="0"/>
              <a:t>Accuracy Check: Assess the performance of each model by calculating accuracy.</a:t>
            </a:r>
          </a:p>
          <a:p>
            <a:pPr>
              <a:lnSpc>
                <a:spcPct val="100000"/>
              </a:lnSpc>
            </a:pPr>
            <a:r>
              <a:rPr lang="en-US" sz="1200" dirty="0"/>
              <a:t>Hyperparameter Results: Retrieve the tuned hyperparameters that work best for each algorithm.</a:t>
            </a:r>
          </a:p>
          <a:p>
            <a:pPr>
              <a:lnSpc>
                <a:spcPct val="100000"/>
              </a:lnSpc>
            </a:pPr>
            <a:r>
              <a:rPr lang="en-US" sz="1200" dirty="0"/>
              <a:t>Confusion Matrix: Plot a confusion matrix to visually evaluate the performance of the classification model.</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6" name="TextBox 5">
            <a:extLst>
              <a:ext uri="{FF2B5EF4-FFF2-40B4-BE49-F238E27FC236}">
                <a16:creationId xmlns:a16="http://schemas.microsoft.com/office/drawing/2014/main" id="{331A4E72-ADAF-572E-1944-27A75F4F9DF0}"/>
              </a:ext>
            </a:extLst>
          </p:cNvPr>
          <p:cNvSpPr txBox="1"/>
          <p:nvPr/>
        </p:nvSpPr>
        <p:spPr>
          <a:xfrm>
            <a:off x="7360920" y="2221840"/>
            <a:ext cx="4556760" cy="3539430"/>
          </a:xfrm>
          <a:prstGeom prst="rect">
            <a:avLst/>
          </a:prstGeom>
          <a:noFill/>
        </p:spPr>
        <p:txBody>
          <a:bodyPr wrap="square" rtlCol="0">
            <a:spAutoFit/>
          </a:bodyPr>
          <a:lstStyle/>
          <a:p>
            <a:r>
              <a:rPr lang="en-US" sz="1400" b="1" dirty="0">
                <a:solidFill>
                  <a:schemeClr val="bg1"/>
                </a:solidFill>
              </a:rPr>
              <a:t>MODEL IMPROVEMENT</a:t>
            </a:r>
          </a:p>
          <a:p>
            <a:pPr marL="285750" indent="-285750">
              <a:buFont typeface="Arial" panose="020B0604020202020204" pitchFamily="34" charset="0"/>
              <a:buChar char="•"/>
            </a:pPr>
            <a:r>
              <a:rPr lang="en-US" sz="1400" dirty="0">
                <a:solidFill>
                  <a:schemeClr val="bg1"/>
                </a:solidFill>
              </a:rPr>
              <a:t>Feature Engineering: Refine the features to improve model performance.</a:t>
            </a:r>
          </a:p>
          <a:p>
            <a:pPr marL="285750" indent="-285750">
              <a:buFont typeface="Arial" panose="020B0604020202020204" pitchFamily="34" charset="0"/>
              <a:buChar char="•"/>
            </a:pPr>
            <a:r>
              <a:rPr lang="en-US" sz="1400" dirty="0">
                <a:solidFill>
                  <a:schemeClr val="bg1"/>
                </a:solidFill>
              </a:rPr>
              <a:t>Algorithm Tuning: Further fine-tune the algorithms to optimize results.</a:t>
            </a:r>
          </a:p>
          <a:p>
            <a:endParaRPr lang="en-US" sz="1400" dirty="0">
              <a:solidFill>
                <a:schemeClr val="bg1"/>
              </a:solidFill>
            </a:endParaRPr>
          </a:p>
          <a:p>
            <a:r>
              <a:rPr lang="en-US" sz="1400" b="1" dirty="0">
                <a:solidFill>
                  <a:schemeClr val="bg1"/>
                </a:solidFill>
              </a:rPr>
              <a:t>FINDING THE BEST PERFORMING CLASSIFICATION MODEL</a:t>
            </a:r>
          </a:p>
          <a:p>
            <a:pPr marL="285750" indent="-285750">
              <a:buFont typeface="Arial" panose="020B0604020202020204" pitchFamily="34" charset="0"/>
              <a:buChar char="•"/>
            </a:pPr>
            <a:r>
              <a:rPr lang="en-US" sz="1400" dirty="0">
                <a:solidFill>
                  <a:schemeClr val="bg1"/>
                </a:solidFill>
              </a:rPr>
              <a:t>Model Selection: The model with the highest accuracy score is considered the best performing model.</a:t>
            </a:r>
          </a:p>
          <a:p>
            <a:pPr marL="285750" indent="-285750">
              <a:buFont typeface="Arial" panose="020B0604020202020204" pitchFamily="34" charset="0"/>
              <a:buChar char="•"/>
            </a:pPr>
            <a:r>
              <a:rPr lang="en-US" sz="1400" dirty="0">
                <a:solidFill>
                  <a:schemeClr val="bg1"/>
                </a:solidFill>
              </a:rPr>
              <a:t>Algorithm Dictionary: The notebook contains a dictionary of algorithms, along with their corresponding scores, to easily compare performance across different models.</a:t>
            </a:r>
          </a:p>
          <a:p>
            <a:endParaRPr lang="en-US" sz="1400" dirty="0">
              <a:solidFill>
                <a:schemeClr val="bg1"/>
              </a:solidFill>
            </a:endParaRPr>
          </a:p>
        </p:txBody>
      </p:sp>
    </p:spTree>
    <p:extLst>
      <p:ext uri="{BB962C8B-B14F-4D97-AF65-F5344CB8AC3E}">
        <p14:creationId xmlns:p14="http://schemas.microsoft.com/office/powerpoint/2010/main" val="102022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0" y="799301"/>
            <a:ext cx="11562303" cy="1162337"/>
          </a:xfrm>
        </p:spPr>
        <p:txBody>
          <a:bodyPr/>
          <a:lstStyle/>
          <a:p>
            <a:r>
              <a:rPr lang="en-US" dirty="0"/>
              <a:t>RESULTS</a:t>
            </a:r>
          </a:p>
          <a:p>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2" name="Subtitle 3">
            <a:extLst>
              <a:ext uri="{FF2B5EF4-FFF2-40B4-BE49-F238E27FC236}">
                <a16:creationId xmlns:a16="http://schemas.microsoft.com/office/drawing/2014/main" id="{3ABD513A-EF8F-BBC2-24F3-DD2DF675DDB2}"/>
              </a:ext>
            </a:extLst>
          </p:cNvPr>
          <p:cNvSpPr txBox="1">
            <a:spLocks/>
          </p:cNvSpPr>
          <p:nvPr/>
        </p:nvSpPr>
        <p:spPr>
          <a:xfrm>
            <a:off x="545614" y="2285452"/>
            <a:ext cx="8595357" cy="25777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60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3200" dirty="0">
                <a:solidFill>
                  <a:schemeClr val="bg1"/>
                </a:solidFill>
                <a:latin typeface="+mn-lt"/>
              </a:rPr>
              <a:t>EDA results</a:t>
            </a:r>
          </a:p>
          <a:p>
            <a:pPr marL="285750" indent="-285750" algn="l">
              <a:buFont typeface="Arial" panose="020B0604020202020204" pitchFamily="34" charset="0"/>
              <a:buChar char="•"/>
            </a:pPr>
            <a:r>
              <a:rPr lang="en-US" sz="3200" dirty="0">
                <a:solidFill>
                  <a:schemeClr val="bg1"/>
                </a:solidFill>
                <a:latin typeface="+mn-lt"/>
              </a:rPr>
              <a:t>Dashboard analytics</a:t>
            </a:r>
          </a:p>
          <a:p>
            <a:pPr marL="285750" indent="-285750" algn="l">
              <a:buFont typeface="Arial" panose="020B0604020202020204" pitchFamily="34" charset="0"/>
              <a:buChar char="•"/>
            </a:pPr>
            <a:r>
              <a:rPr lang="en-US" sz="3200" dirty="0">
                <a:solidFill>
                  <a:schemeClr val="bg1"/>
                </a:solidFill>
                <a:latin typeface="+mn-lt"/>
              </a:rPr>
              <a:t>Predictive analysis</a:t>
            </a:r>
          </a:p>
        </p:txBody>
      </p:sp>
      <p:pic>
        <p:nvPicPr>
          <p:cNvPr id="4098" name="Picture 2" descr="How do scientists know whether to trust their results?">
            <a:extLst>
              <a:ext uri="{FF2B5EF4-FFF2-40B4-BE49-F238E27FC236}">
                <a16:creationId xmlns:a16="http://schemas.microsoft.com/office/drawing/2014/main" id="{CC280BB4-C874-9423-AC25-5B5EA0993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80" y="3568777"/>
            <a:ext cx="4602479" cy="258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95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9" y="1446202"/>
            <a:ext cx="7008572" cy="1654339"/>
          </a:xfrm>
        </p:spPr>
        <p:txBody>
          <a:bodyPr/>
          <a:lstStyle/>
          <a:p>
            <a:r>
              <a:rPr lang="en-US" dirty="0"/>
              <a:t>Insights drawn from </a:t>
            </a:r>
            <a:r>
              <a:rPr lang="en-US" dirty="0" err="1"/>
              <a:t>eda</a:t>
            </a:r>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graphicFrame>
        <p:nvGraphicFramePr>
          <p:cNvPr id="8" name="Diagram 7">
            <a:extLst>
              <a:ext uri="{FF2B5EF4-FFF2-40B4-BE49-F238E27FC236}">
                <a16:creationId xmlns:a16="http://schemas.microsoft.com/office/drawing/2014/main" id="{57A54001-FDA3-51E6-DC4F-089451CD1FA1}"/>
              </a:ext>
            </a:extLst>
          </p:cNvPr>
          <p:cNvGraphicFramePr/>
          <p:nvPr>
            <p:extLst>
              <p:ext uri="{D42A27DB-BD31-4B8C-83A1-F6EECF244321}">
                <p14:modId xmlns:p14="http://schemas.microsoft.com/office/powerpoint/2010/main" val="211769589"/>
              </p:ext>
            </p:extLst>
          </p:nvPr>
        </p:nvGraphicFramePr>
        <p:xfrm>
          <a:off x="579120" y="266677"/>
          <a:ext cx="11291011" cy="6271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43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Flight number vs. flight site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2374589" y="4873825"/>
            <a:ext cx="7233545" cy="513080"/>
          </a:xfrm>
        </p:spPr>
        <p:txBody>
          <a:bodyPr/>
          <a:lstStyle/>
          <a:p>
            <a:pPr marL="0" indent="0">
              <a:buNone/>
            </a:pPr>
            <a:r>
              <a:rPr lang="en-US" b="1" i="1" dirty="0"/>
              <a:t>Greater the amount of flights at a launch site the higher the success rate</a:t>
            </a:r>
          </a:p>
        </p:txBody>
      </p:sp>
      <p:pic>
        <p:nvPicPr>
          <p:cNvPr id="11" name="Picture 10">
            <a:extLst>
              <a:ext uri="{FF2B5EF4-FFF2-40B4-BE49-F238E27FC236}">
                <a16:creationId xmlns:a16="http://schemas.microsoft.com/office/drawing/2014/main" id="{1CC6140C-5157-DB61-4B8E-3BF547EED22A}"/>
              </a:ext>
            </a:extLst>
          </p:cNvPr>
          <p:cNvPicPr>
            <a:picLocks noChangeAspect="1"/>
          </p:cNvPicPr>
          <p:nvPr/>
        </p:nvPicPr>
        <p:blipFill>
          <a:blip r:embed="rId3"/>
          <a:stretch>
            <a:fillRect/>
          </a:stretch>
        </p:blipFill>
        <p:spPr>
          <a:xfrm>
            <a:off x="313441" y="2425002"/>
            <a:ext cx="11565118" cy="2264404"/>
          </a:xfrm>
          <a:prstGeom prst="rect">
            <a:avLst/>
          </a:prstGeom>
        </p:spPr>
      </p:pic>
    </p:spTree>
    <p:extLst>
      <p:ext uri="{BB962C8B-B14F-4D97-AF65-F5344CB8AC3E}">
        <p14:creationId xmlns:p14="http://schemas.microsoft.com/office/powerpoint/2010/main" val="312931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Payload mass vs. launch site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973027" y="4603176"/>
            <a:ext cx="10276136" cy="1717498"/>
          </a:xfrm>
        </p:spPr>
        <p:txBody>
          <a:bodyPr/>
          <a:lstStyle/>
          <a:p>
            <a:pPr marL="0" indent="0">
              <a:buNone/>
            </a:pPr>
            <a:r>
              <a:rPr lang="en-US" b="1" i="1" dirty="0"/>
              <a:t>A higher payload mass at the CCAFS SLC 40 launch site correlates with a greater success rate for rocket landings. However, this visualization does not provide a definitive pattern to determine whether the success of the launch is solely dependent on payload mass at this particular launch site. The relationship between payload mass and launch success remains inconclusive based on the current data.</a:t>
            </a:r>
          </a:p>
        </p:txBody>
      </p:sp>
      <p:pic>
        <p:nvPicPr>
          <p:cNvPr id="6" name="Picture 5">
            <a:extLst>
              <a:ext uri="{FF2B5EF4-FFF2-40B4-BE49-F238E27FC236}">
                <a16:creationId xmlns:a16="http://schemas.microsoft.com/office/drawing/2014/main" id="{22981C63-2BB9-DCBB-8131-5248D3683859}"/>
              </a:ext>
            </a:extLst>
          </p:cNvPr>
          <p:cNvPicPr>
            <a:picLocks noChangeAspect="1"/>
          </p:cNvPicPr>
          <p:nvPr/>
        </p:nvPicPr>
        <p:blipFill>
          <a:blip r:embed="rId3"/>
          <a:stretch>
            <a:fillRect/>
          </a:stretch>
        </p:blipFill>
        <p:spPr>
          <a:xfrm>
            <a:off x="258317" y="2259312"/>
            <a:ext cx="11675365" cy="2286881"/>
          </a:xfrm>
          <a:prstGeom prst="rect">
            <a:avLst/>
          </a:prstGeom>
        </p:spPr>
      </p:pic>
    </p:spTree>
    <p:extLst>
      <p:ext uri="{BB962C8B-B14F-4D97-AF65-F5344CB8AC3E}">
        <p14:creationId xmlns:p14="http://schemas.microsoft.com/office/powerpoint/2010/main" val="246816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outline</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a:lnSpc>
                <a:spcPct val="100000"/>
              </a:lnSpc>
              <a:spcBef>
                <a:spcPts val="1400"/>
              </a:spcBef>
            </a:pPr>
            <a:r>
              <a:rPr lang="en-US" sz="1800" dirty="0">
                <a:latin typeface="Abadi"/>
              </a:rPr>
              <a:t>Executive Summary</a:t>
            </a:r>
          </a:p>
          <a:p>
            <a:pPr>
              <a:lnSpc>
                <a:spcPct val="100000"/>
              </a:lnSpc>
              <a:spcBef>
                <a:spcPts val="1400"/>
              </a:spcBef>
            </a:pPr>
            <a:r>
              <a:rPr lang="en-US" sz="1800" dirty="0">
                <a:latin typeface="Abadi"/>
              </a:rPr>
              <a:t>Introduction</a:t>
            </a:r>
          </a:p>
          <a:p>
            <a:pPr>
              <a:lnSpc>
                <a:spcPct val="100000"/>
              </a:lnSpc>
              <a:spcBef>
                <a:spcPts val="1400"/>
              </a:spcBef>
            </a:pPr>
            <a:r>
              <a:rPr lang="en-US" sz="1800" dirty="0">
                <a:latin typeface="Abadi"/>
              </a:rPr>
              <a:t>Methodology</a:t>
            </a:r>
          </a:p>
          <a:p>
            <a:pPr>
              <a:lnSpc>
                <a:spcPct val="100000"/>
              </a:lnSpc>
              <a:spcBef>
                <a:spcPts val="1400"/>
              </a:spcBef>
            </a:pPr>
            <a:r>
              <a:rPr lang="en-US" sz="1800" dirty="0">
                <a:latin typeface="Abadi"/>
              </a:rPr>
              <a:t>Results</a:t>
            </a:r>
          </a:p>
          <a:p>
            <a:pPr>
              <a:lnSpc>
                <a:spcPct val="100000"/>
              </a:lnSpc>
              <a:spcBef>
                <a:spcPts val="1400"/>
              </a:spcBef>
            </a:pPr>
            <a:r>
              <a:rPr lang="en-US" sz="1800" dirty="0">
                <a:latin typeface="Abadi"/>
              </a:rPr>
              <a:t>Conclusion</a:t>
            </a:r>
          </a:p>
          <a:p>
            <a:pPr>
              <a:lnSpc>
                <a:spcPct val="100000"/>
              </a:lnSpc>
              <a:spcBef>
                <a:spcPts val="1400"/>
              </a:spcBef>
            </a:pPr>
            <a:r>
              <a:rPr lang="en-US" sz="1800" dirty="0">
                <a:latin typeface="Abadi"/>
              </a:rPr>
              <a:t>Appendix</a:t>
            </a:r>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Success rate vs. orbit type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6184960" y="3758004"/>
            <a:ext cx="5699211" cy="759460"/>
          </a:xfrm>
        </p:spPr>
        <p:txBody>
          <a:bodyPr/>
          <a:lstStyle/>
          <a:p>
            <a:pPr marL="0" indent="0">
              <a:buNone/>
            </a:pPr>
            <a:r>
              <a:rPr lang="en-US" b="1" i="1" dirty="0"/>
              <a:t>Orbit GEO,HEO,SSO,ES-L1 has the best Success Rate</a:t>
            </a:r>
          </a:p>
        </p:txBody>
      </p:sp>
      <p:pic>
        <p:nvPicPr>
          <p:cNvPr id="6" name="Picture 5">
            <a:extLst>
              <a:ext uri="{FF2B5EF4-FFF2-40B4-BE49-F238E27FC236}">
                <a16:creationId xmlns:a16="http://schemas.microsoft.com/office/drawing/2014/main" id="{72E93009-F0A3-280E-ECAE-4DD2054194A0}"/>
              </a:ext>
            </a:extLst>
          </p:cNvPr>
          <p:cNvPicPr>
            <a:picLocks noChangeAspect="1"/>
          </p:cNvPicPr>
          <p:nvPr/>
        </p:nvPicPr>
        <p:blipFill>
          <a:blip r:embed="rId3"/>
          <a:stretch>
            <a:fillRect/>
          </a:stretch>
        </p:blipFill>
        <p:spPr>
          <a:xfrm>
            <a:off x="804151" y="2202329"/>
            <a:ext cx="5202890" cy="4284552"/>
          </a:xfrm>
          <a:prstGeom prst="rect">
            <a:avLst/>
          </a:prstGeom>
        </p:spPr>
      </p:pic>
    </p:spTree>
    <p:extLst>
      <p:ext uri="{BB962C8B-B14F-4D97-AF65-F5344CB8AC3E}">
        <p14:creationId xmlns:p14="http://schemas.microsoft.com/office/powerpoint/2010/main" val="121434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Flight number vs. orbit type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6477000" y="2214051"/>
            <a:ext cx="5407171" cy="3745470"/>
          </a:xfrm>
        </p:spPr>
        <p:txBody>
          <a:bodyPr/>
          <a:lstStyle/>
          <a:p>
            <a:pPr marL="0" indent="0">
              <a:buNone/>
            </a:pPr>
            <a:r>
              <a:rPr lang="en-US" b="1" i="1" dirty="0"/>
              <a:t>In the LEO (Low Earth Orbit), the data shows a positive correlation between the number of flights and successful landings. As the number of flights increases, the success rate of rocket landings tends to improve. On the other hand, when analyzing GTO (Geostationary Transfer Orbit), there seems to be no clear relationship between the number of flights and landing success, indicating that other factors may play a more significant role in determining the outcome for GTO launches.</a:t>
            </a:r>
          </a:p>
        </p:txBody>
      </p:sp>
      <p:pic>
        <p:nvPicPr>
          <p:cNvPr id="9" name="Picture 8">
            <a:extLst>
              <a:ext uri="{FF2B5EF4-FFF2-40B4-BE49-F238E27FC236}">
                <a16:creationId xmlns:a16="http://schemas.microsoft.com/office/drawing/2014/main" id="{CDF784A5-0DA8-1CDB-F589-337F433376E2}"/>
              </a:ext>
            </a:extLst>
          </p:cNvPr>
          <p:cNvPicPr>
            <a:picLocks noChangeAspect="1"/>
          </p:cNvPicPr>
          <p:nvPr/>
        </p:nvPicPr>
        <p:blipFill>
          <a:blip r:embed="rId3"/>
          <a:stretch>
            <a:fillRect/>
          </a:stretch>
        </p:blipFill>
        <p:spPr>
          <a:xfrm>
            <a:off x="516635" y="2258484"/>
            <a:ext cx="5713984" cy="4150276"/>
          </a:xfrm>
          <a:prstGeom prst="rect">
            <a:avLst/>
          </a:prstGeom>
        </p:spPr>
      </p:pic>
    </p:spTree>
    <p:extLst>
      <p:ext uri="{BB962C8B-B14F-4D97-AF65-F5344CB8AC3E}">
        <p14:creationId xmlns:p14="http://schemas.microsoft.com/office/powerpoint/2010/main" val="331257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Payload vs. orbit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6477000" y="2214051"/>
            <a:ext cx="5407171" cy="3745470"/>
          </a:xfrm>
        </p:spPr>
        <p:txBody>
          <a:bodyPr/>
          <a:lstStyle/>
          <a:p>
            <a:pPr marL="0" indent="0">
              <a:buNone/>
            </a:pPr>
            <a:r>
              <a:rPr lang="en-US" i="1" dirty="0"/>
              <a:t>It can be observed that </a:t>
            </a:r>
            <a:r>
              <a:rPr lang="en-US" b="1" i="1" dirty="0"/>
              <a:t>heavy payloads</a:t>
            </a:r>
            <a:r>
              <a:rPr lang="en-US" i="1" dirty="0"/>
              <a:t> negatively impact rocket success rates in </a:t>
            </a:r>
            <a:r>
              <a:rPr lang="en-US" b="1" i="1" dirty="0"/>
              <a:t>GTO (Geostationary Transfer Orbit)</a:t>
            </a:r>
            <a:r>
              <a:rPr lang="en-US" i="1" dirty="0"/>
              <a:t> missions. In contrast, heavier payloads seem to have a positive effect on success rates for </a:t>
            </a:r>
            <a:r>
              <a:rPr lang="en-US" b="1" i="1" dirty="0"/>
              <a:t>GTO</a:t>
            </a:r>
            <a:r>
              <a:rPr lang="en-US" i="1" dirty="0"/>
              <a:t> and </a:t>
            </a:r>
            <a:r>
              <a:rPr lang="en-US" b="1" i="1" dirty="0"/>
              <a:t>Polar LEO (Low Earth Orbit)</a:t>
            </a:r>
            <a:r>
              <a:rPr lang="en-US" i="1" dirty="0"/>
              <a:t> missions. This suggests that while increased mass may pose challenges for certain orbits, it can enhance performance in others. Understanding these dynamics is crucial for optimizing launch strategies based on payload weight and orbit type.</a:t>
            </a:r>
            <a:endParaRPr lang="en-US" b="1" i="1" dirty="0"/>
          </a:p>
        </p:txBody>
      </p:sp>
      <p:pic>
        <p:nvPicPr>
          <p:cNvPr id="6" name="Picture 5">
            <a:extLst>
              <a:ext uri="{FF2B5EF4-FFF2-40B4-BE49-F238E27FC236}">
                <a16:creationId xmlns:a16="http://schemas.microsoft.com/office/drawing/2014/main" id="{74BCA798-48C6-BBC5-CF6B-06D7EE42D9D5}"/>
              </a:ext>
            </a:extLst>
          </p:cNvPr>
          <p:cNvPicPr>
            <a:picLocks noChangeAspect="1"/>
          </p:cNvPicPr>
          <p:nvPr/>
        </p:nvPicPr>
        <p:blipFill>
          <a:blip r:embed="rId3"/>
          <a:stretch>
            <a:fillRect/>
          </a:stretch>
        </p:blipFill>
        <p:spPr>
          <a:xfrm>
            <a:off x="516635" y="2202329"/>
            <a:ext cx="5913929" cy="4155637"/>
          </a:xfrm>
          <a:prstGeom prst="rect">
            <a:avLst/>
          </a:prstGeom>
        </p:spPr>
      </p:pic>
    </p:spTree>
    <p:extLst>
      <p:ext uri="{BB962C8B-B14F-4D97-AF65-F5344CB8AC3E}">
        <p14:creationId xmlns:p14="http://schemas.microsoft.com/office/powerpoint/2010/main" val="1509430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Launch success vs. yearly trend</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040880" y="3429000"/>
            <a:ext cx="4843291" cy="681549"/>
          </a:xfrm>
        </p:spPr>
        <p:txBody>
          <a:bodyPr/>
          <a:lstStyle/>
          <a:p>
            <a:pPr marL="0" indent="0">
              <a:buNone/>
            </a:pPr>
            <a:r>
              <a:rPr lang="en-US" b="1" i="1" dirty="0"/>
              <a:t>Success rate has been on a rise since 2013 and is increasing till 2020.</a:t>
            </a:r>
          </a:p>
        </p:txBody>
      </p:sp>
      <p:pic>
        <p:nvPicPr>
          <p:cNvPr id="7" name="Picture 6">
            <a:extLst>
              <a:ext uri="{FF2B5EF4-FFF2-40B4-BE49-F238E27FC236}">
                <a16:creationId xmlns:a16="http://schemas.microsoft.com/office/drawing/2014/main" id="{610CFB29-F828-2DC7-ED70-7C32C879D235}"/>
              </a:ext>
            </a:extLst>
          </p:cNvPr>
          <p:cNvPicPr>
            <a:picLocks noChangeAspect="1"/>
          </p:cNvPicPr>
          <p:nvPr/>
        </p:nvPicPr>
        <p:blipFill>
          <a:blip r:embed="rId3"/>
          <a:stretch>
            <a:fillRect/>
          </a:stretch>
        </p:blipFill>
        <p:spPr>
          <a:xfrm>
            <a:off x="718323" y="2143169"/>
            <a:ext cx="6300199" cy="4280925"/>
          </a:xfrm>
          <a:prstGeom prst="rect">
            <a:avLst/>
          </a:prstGeom>
        </p:spPr>
      </p:pic>
    </p:spTree>
    <p:extLst>
      <p:ext uri="{BB962C8B-B14F-4D97-AF65-F5344CB8AC3E}">
        <p14:creationId xmlns:p14="http://schemas.microsoft.com/office/powerpoint/2010/main" val="45134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2408834" y="769221"/>
            <a:ext cx="7008572" cy="1654339"/>
          </a:xfrm>
        </p:spPr>
        <p:txBody>
          <a:bodyPr/>
          <a:lstStyle/>
          <a:p>
            <a:r>
              <a:rPr lang="en-US" dirty="0"/>
              <a:t>Eda with</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pic>
        <p:nvPicPr>
          <p:cNvPr id="10242" name="Picture 2">
            <a:extLst>
              <a:ext uri="{FF2B5EF4-FFF2-40B4-BE49-F238E27FC236}">
                <a16:creationId xmlns:a16="http://schemas.microsoft.com/office/drawing/2014/main" id="{8413F751-3A82-7874-3DDC-FC553A592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870" y="2088279"/>
            <a:ext cx="8572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16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UNIQUE launch site names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58170" y="2905344"/>
            <a:ext cx="4843291" cy="1011335"/>
          </a:xfrm>
        </p:spPr>
        <p:txBody>
          <a:bodyPr/>
          <a:lstStyle/>
          <a:p>
            <a:pPr marL="0" indent="0">
              <a:buNone/>
            </a:pPr>
            <a:r>
              <a:rPr lang="en-US" b="1" i="1" dirty="0"/>
              <a:t>SQL QUERY</a:t>
            </a:r>
          </a:p>
          <a:p>
            <a:pPr marL="0" indent="0">
              <a:buNone/>
            </a:pPr>
            <a:r>
              <a:rPr lang="en-US" dirty="0"/>
              <a:t>SELECT DISTINCT LAUNCH_SITE FROM SPACEXTBL</a:t>
            </a:r>
            <a:endParaRPr lang="en-US" b="1" i="1" dirty="0"/>
          </a:p>
        </p:txBody>
      </p:sp>
      <p:graphicFrame>
        <p:nvGraphicFramePr>
          <p:cNvPr id="3" name="Table 2">
            <a:extLst>
              <a:ext uri="{FF2B5EF4-FFF2-40B4-BE49-F238E27FC236}">
                <a16:creationId xmlns:a16="http://schemas.microsoft.com/office/drawing/2014/main" id="{64903193-84B1-7ED5-D698-50947CEC4D9E}"/>
              </a:ext>
            </a:extLst>
          </p:cNvPr>
          <p:cNvGraphicFramePr>
            <a:graphicFrameLocks noGrp="1"/>
          </p:cNvGraphicFramePr>
          <p:nvPr>
            <p:extLst>
              <p:ext uri="{D42A27DB-BD31-4B8C-83A1-F6EECF244321}">
                <p14:modId xmlns:p14="http://schemas.microsoft.com/office/powerpoint/2010/main" val="1083818850"/>
              </p:ext>
            </p:extLst>
          </p:nvPr>
        </p:nvGraphicFramePr>
        <p:xfrm>
          <a:off x="6895339" y="2668159"/>
          <a:ext cx="4538491" cy="2225040"/>
        </p:xfrm>
        <a:graphic>
          <a:graphicData uri="http://schemas.openxmlformats.org/drawingml/2006/table">
            <a:tbl>
              <a:tblPr firstRow="1" bandRow="1">
                <a:tableStyleId>{10A1B5D5-9B99-4C35-A422-299274C87663}</a:tableStyleId>
              </a:tblPr>
              <a:tblGrid>
                <a:gridCol w="4538491">
                  <a:extLst>
                    <a:ext uri="{9D8B030D-6E8A-4147-A177-3AD203B41FA5}">
                      <a16:colId xmlns:a16="http://schemas.microsoft.com/office/drawing/2014/main" val="3393846485"/>
                    </a:ext>
                  </a:extLst>
                </a:gridCol>
              </a:tblGrid>
              <a:tr h="370840">
                <a:tc>
                  <a:txBody>
                    <a:bodyPr/>
                    <a:lstStyle/>
                    <a:p>
                      <a:pPr algn="ctr"/>
                      <a:r>
                        <a:rPr lang="en-US" dirty="0"/>
                        <a:t>Unique Launch Sites</a:t>
                      </a:r>
                    </a:p>
                  </a:txBody>
                  <a:tcPr/>
                </a:tc>
                <a:extLst>
                  <a:ext uri="{0D108BD9-81ED-4DB2-BD59-A6C34878D82A}">
                    <a16:rowId xmlns:a16="http://schemas.microsoft.com/office/drawing/2014/main" val="1927504514"/>
                  </a:ext>
                </a:extLst>
              </a:tr>
              <a:tr h="370840">
                <a:tc>
                  <a:txBody>
                    <a:bodyPr/>
                    <a:lstStyle/>
                    <a:p>
                      <a:pPr algn="ctr"/>
                      <a:r>
                        <a:rPr lang="en-US" dirty="0"/>
                        <a:t>CCAFS LC-40 </a:t>
                      </a:r>
                    </a:p>
                  </a:txBody>
                  <a:tcPr/>
                </a:tc>
                <a:extLst>
                  <a:ext uri="{0D108BD9-81ED-4DB2-BD59-A6C34878D82A}">
                    <a16:rowId xmlns:a16="http://schemas.microsoft.com/office/drawing/2014/main" val="1532432110"/>
                  </a:ext>
                </a:extLst>
              </a:tr>
              <a:tr h="370840">
                <a:tc>
                  <a:txBody>
                    <a:bodyPr/>
                    <a:lstStyle/>
                    <a:p>
                      <a:pPr algn="ctr"/>
                      <a:r>
                        <a:rPr lang="en-US" dirty="0"/>
                        <a:t>CCAFS SLC-40</a:t>
                      </a:r>
                    </a:p>
                  </a:txBody>
                  <a:tcPr/>
                </a:tc>
                <a:extLst>
                  <a:ext uri="{0D108BD9-81ED-4DB2-BD59-A6C34878D82A}">
                    <a16:rowId xmlns:a16="http://schemas.microsoft.com/office/drawing/2014/main" val="1788937719"/>
                  </a:ext>
                </a:extLst>
              </a:tr>
              <a:tr h="370840">
                <a:tc>
                  <a:txBody>
                    <a:bodyPr/>
                    <a:lstStyle/>
                    <a:p>
                      <a:pPr algn="ctr"/>
                      <a:r>
                        <a:rPr lang="en-US" dirty="0"/>
                        <a:t>CCAFS SLC-40 </a:t>
                      </a:r>
                    </a:p>
                  </a:txBody>
                  <a:tcPr/>
                </a:tc>
                <a:extLst>
                  <a:ext uri="{0D108BD9-81ED-4DB2-BD59-A6C34878D82A}">
                    <a16:rowId xmlns:a16="http://schemas.microsoft.com/office/drawing/2014/main" val="2059017096"/>
                  </a:ext>
                </a:extLst>
              </a:tr>
              <a:tr h="370840">
                <a:tc>
                  <a:txBody>
                    <a:bodyPr/>
                    <a:lstStyle/>
                    <a:p>
                      <a:pPr algn="ctr"/>
                      <a:r>
                        <a:rPr lang="en-US" dirty="0"/>
                        <a:t>KSC LC-39A </a:t>
                      </a:r>
                    </a:p>
                  </a:txBody>
                  <a:tcPr/>
                </a:tc>
                <a:extLst>
                  <a:ext uri="{0D108BD9-81ED-4DB2-BD59-A6C34878D82A}">
                    <a16:rowId xmlns:a16="http://schemas.microsoft.com/office/drawing/2014/main" val="3393955947"/>
                  </a:ext>
                </a:extLst>
              </a:tr>
              <a:tr h="370840">
                <a:tc>
                  <a:txBody>
                    <a:bodyPr/>
                    <a:lstStyle/>
                    <a:p>
                      <a:pPr algn="ctr"/>
                      <a:r>
                        <a:rPr lang="en-US" dirty="0"/>
                        <a:t>VAFB SLC-4E</a:t>
                      </a:r>
                    </a:p>
                  </a:txBody>
                  <a:tcPr/>
                </a:tc>
                <a:extLst>
                  <a:ext uri="{0D108BD9-81ED-4DB2-BD59-A6C34878D82A}">
                    <a16:rowId xmlns:a16="http://schemas.microsoft.com/office/drawing/2014/main" val="1924754943"/>
                  </a:ext>
                </a:extLst>
              </a:tr>
            </a:tbl>
          </a:graphicData>
        </a:graphic>
      </p:graphicFrame>
      <p:sp>
        <p:nvSpPr>
          <p:cNvPr id="6" name="Arrow: Right 5">
            <a:extLst>
              <a:ext uri="{FF2B5EF4-FFF2-40B4-BE49-F238E27FC236}">
                <a16:creationId xmlns:a16="http://schemas.microsoft.com/office/drawing/2014/main" id="{B3115A67-BBF8-C028-7EAD-256C2A94A22D}"/>
              </a:ext>
            </a:extLst>
          </p:cNvPr>
          <p:cNvSpPr/>
          <p:nvPr/>
        </p:nvSpPr>
        <p:spPr>
          <a:xfrm>
            <a:off x="5865096" y="3295112"/>
            <a:ext cx="690354"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758170" y="4162791"/>
            <a:ext cx="557936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dirty="0"/>
              <a:t>The use of the keyword </a:t>
            </a:r>
            <a:r>
              <a:rPr lang="en-US" b="1" dirty="0"/>
              <a:t>DISTINCT</a:t>
            </a:r>
            <a:r>
              <a:rPr lang="en-US" dirty="0"/>
              <a:t> in the SQL query ensures that only unique values from the </a:t>
            </a:r>
            <a:r>
              <a:rPr lang="en-US" dirty="0" err="1"/>
              <a:t>Launch_Site</a:t>
            </a:r>
            <a:r>
              <a:rPr lang="en-US" dirty="0"/>
              <a:t> column in the SPACEXTBL table are returned.</a:t>
            </a:r>
          </a:p>
        </p:txBody>
      </p:sp>
    </p:spTree>
    <p:extLst>
      <p:ext uri="{BB962C8B-B14F-4D97-AF65-F5344CB8AC3E}">
        <p14:creationId xmlns:p14="http://schemas.microsoft.com/office/powerpoint/2010/main" val="377666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Launch site names begin with ‘CCA’</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26</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1003052" y="2264948"/>
            <a:ext cx="4876021" cy="1239459"/>
          </a:xfrm>
        </p:spPr>
        <p:txBody>
          <a:bodyPr/>
          <a:lstStyle/>
          <a:p>
            <a:pPr marL="0" indent="0">
              <a:buNone/>
            </a:pPr>
            <a:r>
              <a:rPr lang="en-US" b="1" i="1" dirty="0"/>
              <a:t>SQL QUERY</a:t>
            </a:r>
          </a:p>
          <a:p>
            <a:pPr marL="0" indent="0">
              <a:buNone/>
            </a:pPr>
            <a:r>
              <a:rPr lang="en-US" dirty="0"/>
              <a:t>SELECT LAUNCH_SITE from SPACEXTBL where (LAUNCH_SITE) LIKE 'CCA%' LIMIT 5;</a:t>
            </a:r>
            <a:endParaRPr lang="en-US" b="1" i="1" dirty="0"/>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5933436" y="3397310"/>
            <a:ext cx="6005098"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The use of </a:t>
            </a:r>
            <a:r>
              <a:rPr lang="en-US" sz="1600" b="1" dirty="0"/>
              <a:t>LIMIT 5</a:t>
            </a:r>
            <a:r>
              <a:rPr lang="en-US" sz="1600" dirty="0"/>
              <a:t> in the query limits the results to only five records from the </a:t>
            </a:r>
            <a:r>
              <a:rPr lang="en-US" sz="1600" b="1" dirty="0"/>
              <a:t>SPACEXTBL</a:t>
            </a:r>
            <a:r>
              <a:rPr lang="en-US" sz="1600" dirty="0"/>
              <a:t> table. Additionally, the LIKE keyword, combined with the wildcard </a:t>
            </a:r>
            <a:r>
              <a:rPr lang="en-US" sz="1600" b="1" dirty="0"/>
              <a:t>‘CCA%’</a:t>
            </a:r>
            <a:r>
              <a:rPr lang="en-US" sz="1600" dirty="0"/>
              <a:t>, specifies that the </a:t>
            </a:r>
            <a:r>
              <a:rPr lang="en-US" sz="1600" dirty="0" err="1"/>
              <a:t>Launch_Site</a:t>
            </a:r>
            <a:r>
              <a:rPr lang="en-US" sz="1600" dirty="0"/>
              <a:t> name must start with CCA, effectively filtering for launch sites that begin with those characters.</a:t>
            </a:r>
          </a:p>
        </p:txBody>
      </p:sp>
      <p:sp>
        <p:nvSpPr>
          <p:cNvPr id="11" name="Arrow: Down 10">
            <a:extLst>
              <a:ext uri="{FF2B5EF4-FFF2-40B4-BE49-F238E27FC236}">
                <a16:creationId xmlns:a16="http://schemas.microsoft.com/office/drawing/2014/main" id="{32D28870-6FBD-CFF1-AA84-3B365D3BC59E}"/>
              </a:ext>
            </a:extLst>
          </p:cNvPr>
          <p:cNvSpPr/>
          <p:nvPr/>
        </p:nvSpPr>
        <p:spPr>
          <a:xfrm>
            <a:off x="2714244" y="3567026"/>
            <a:ext cx="484632" cy="686593"/>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D228258-779B-3D70-2287-94238C676B68}"/>
              </a:ext>
            </a:extLst>
          </p:cNvPr>
          <p:cNvPicPr>
            <a:picLocks noChangeAspect="1"/>
          </p:cNvPicPr>
          <p:nvPr/>
        </p:nvPicPr>
        <p:blipFill>
          <a:blip r:embed="rId3"/>
          <a:stretch>
            <a:fillRect/>
          </a:stretch>
        </p:blipFill>
        <p:spPr>
          <a:xfrm>
            <a:off x="2231053" y="4316238"/>
            <a:ext cx="1487589" cy="2291367"/>
          </a:xfrm>
          <a:prstGeom prst="rect">
            <a:avLst/>
          </a:prstGeom>
        </p:spPr>
      </p:pic>
    </p:spTree>
    <p:extLst>
      <p:ext uri="{BB962C8B-B14F-4D97-AF65-F5344CB8AC3E}">
        <p14:creationId xmlns:p14="http://schemas.microsoft.com/office/powerpoint/2010/main" val="379411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Total Payload Mass by Customer NASA (CRS)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01168" y="2582617"/>
            <a:ext cx="5044312" cy="1606759"/>
          </a:xfrm>
        </p:spPr>
        <p:txBody>
          <a:bodyPr/>
          <a:lstStyle/>
          <a:p>
            <a:pPr marL="0" indent="0">
              <a:buNone/>
            </a:pPr>
            <a:r>
              <a:rPr lang="en-US" b="1" i="1" dirty="0"/>
              <a:t>SQL QUERY</a:t>
            </a:r>
          </a:p>
          <a:p>
            <a:pPr marL="0" indent="0">
              <a:buNone/>
            </a:pPr>
            <a:r>
              <a:rPr lang="en-US" dirty="0"/>
              <a:t>SELECT SUM(PAYLOAD_MASS__KG_) FROM SPACEXTBL WHERE Customer = 'NASA (CRS)';</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5865096" y="3295112"/>
            <a:ext cx="690354"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5235334" y="4477406"/>
            <a:ext cx="6153141"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The </a:t>
            </a:r>
            <a:r>
              <a:rPr lang="en-US" sz="1600" b="1" dirty="0"/>
              <a:t>SUM</a:t>
            </a:r>
            <a:r>
              <a:rPr lang="en-US" sz="1600" dirty="0"/>
              <a:t> function calculates the total value in the </a:t>
            </a:r>
            <a:r>
              <a:rPr lang="en-US" sz="1600" b="1" dirty="0"/>
              <a:t>PAYLOAD_MASS_KG_</a:t>
            </a:r>
            <a:r>
              <a:rPr lang="en-US" sz="1600" dirty="0"/>
              <a:t> column. The </a:t>
            </a:r>
            <a:r>
              <a:rPr lang="en-US" sz="1600" b="1" dirty="0"/>
              <a:t>WHERE</a:t>
            </a:r>
            <a:r>
              <a:rPr lang="en-US" sz="1600" dirty="0"/>
              <a:t> clause restricts the dataset to include only records associated with Customer NASA (CRS), ensuring that the summation reflects the payload mass specifically for that customer.</a:t>
            </a:r>
          </a:p>
        </p:txBody>
      </p:sp>
      <p:pic>
        <p:nvPicPr>
          <p:cNvPr id="10" name="Picture 9">
            <a:extLst>
              <a:ext uri="{FF2B5EF4-FFF2-40B4-BE49-F238E27FC236}">
                <a16:creationId xmlns:a16="http://schemas.microsoft.com/office/drawing/2014/main" id="{BBAA1E50-6FD9-42F1-8949-5F36EE6E0477}"/>
              </a:ext>
            </a:extLst>
          </p:cNvPr>
          <p:cNvPicPr>
            <a:picLocks noChangeAspect="1"/>
          </p:cNvPicPr>
          <p:nvPr/>
        </p:nvPicPr>
        <p:blipFill>
          <a:blip r:embed="rId3"/>
          <a:stretch>
            <a:fillRect/>
          </a:stretch>
        </p:blipFill>
        <p:spPr>
          <a:xfrm>
            <a:off x="7150255" y="2814192"/>
            <a:ext cx="3426305" cy="1375184"/>
          </a:xfrm>
          <a:prstGeom prst="rect">
            <a:avLst/>
          </a:prstGeom>
        </p:spPr>
      </p:pic>
    </p:spTree>
    <p:extLst>
      <p:ext uri="{BB962C8B-B14F-4D97-AF65-F5344CB8AC3E}">
        <p14:creationId xmlns:p14="http://schemas.microsoft.com/office/powerpoint/2010/main" val="295822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Average Payload Mass carried by booster version F9 v1.1</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28</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70707" y="2735094"/>
            <a:ext cx="4885583" cy="1516866"/>
          </a:xfrm>
        </p:spPr>
        <p:txBody>
          <a:bodyPr/>
          <a:lstStyle/>
          <a:p>
            <a:pPr marL="0" indent="0">
              <a:buNone/>
            </a:pPr>
            <a:r>
              <a:rPr lang="en-US" b="1" i="1" dirty="0"/>
              <a:t>SQL QUERY</a:t>
            </a:r>
          </a:p>
          <a:p>
            <a:pPr marL="0" indent="0">
              <a:buNone/>
            </a:pPr>
            <a:r>
              <a:rPr lang="en-US" dirty="0"/>
              <a:t>SELECT AVG(PAYLOAD_MASS__KG_) FROM SPACEXTBL WHERE </a:t>
            </a:r>
            <a:r>
              <a:rPr lang="en-US" dirty="0" err="1"/>
              <a:t>Booster_Version</a:t>
            </a:r>
            <a:r>
              <a:rPr lang="en-US" dirty="0"/>
              <a:t> LIKE 'F9 v1.1%';</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5865096" y="3295112"/>
            <a:ext cx="690354"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3764280" y="4478794"/>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The </a:t>
            </a:r>
            <a:r>
              <a:rPr lang="en-US" sz="1600" b="1" dirty="0"/>
              <a:t>AVG</a:t>
            </a:r>
            <a:r>
              <a:rPr lang="en-US" sz="1600" dirty="0"/>
              <a:t> function computes the average value in the </a:t>
            </a:r>
            <a:r>
              <a:rPr lang="en-US" sz="1600" b="1" dirty="0"/>
              <a:t>PAYLOAD_MASS_KG_ </a:t>
            </a:r>
            <a:r>
              <a:rPr lang="en-US" sz="1600" dirty="0"/>
              <a:t>column. The </a:t>
            </a:r>
            <a:r>
              <a:rPr lang="en-US" sz="1600" b="1" dirty="0"/>
              <a:t>WHERE</a:t>
            </a:r>
            <a:r>
              <a:rPr lang="en-US" sz="1600" dirty="0"/>
              <a:t> clause filters the dataset to ensure that calculations are only performed on records corresponding to the </a:t>
            </a:r>
            <a:r>
              <a:rPr lang="en-US" sz="1600" b="1" dirty="0" err="1"/>
              <a:t>Booster_version</a:t>
            </a:r>
            <a:r>
              <a:rPr lang="en-US" sz="1600" b="1" dirty="0"/>
              <a:t> F9 v1.1</a:t>
            </a:r>
            <a:r>
              <a:rPr lang="en-US" sz="1600" dirty="0"/>
              <a:t>. This allows for an accurate average that reflects only the specified booster version's payload mass.</a:t>
            </a:r>
          </a:p>
        </p:txBody>
      </p:sp>
      <p:pic>
        <p:nvPicPr>
          <p:cNvPr id="10" name="Picture 9">
            <a:extLst>
              <a:ext uri="{FF2B5EF4-FFF2-40B4-BE49-F238E27FC236}">
                <a16:creationId xmlns:a16="http://schemas.microsoft.com/office/drawing/2014/main" id="{1A4845DB-B285-435F-AD11-657AB3CD36E9}"/>
              </a:ext>
            </a:extLst>
          </p:cNvPr>
          <p:cNvPicPr>
            <a:picLocks noChangeAspect="1"/>
          </p:cNvPicPr>
          <p:nvPr/>
        </p:nvPicPr>
        <p:blipFill>
          <a:blip r:embed="rId3"/>
          <a:stretch>
            <a:fillRect/>
          </a:stretch>
        </p:blipFill>
        <p:spPr>
          <a:xfrm>
            <a:off x="6993657" y="2854507"/>
            <a:ext cx="3608498" cy="1199097"/>
          </a:xfrm>
          <a:prstGeom prst="rect">
            <a:avLst/>
          </a:prstGeom>
        </p:spPr>
      </p:pic>
    </p:spTree>
    <p:extLst>
      <p:ext uri="{BB962C8B-B14F-4D97-AF65-F5344CB8AC3E}">
        <p14:creationId xmlns:p14="http://schemas.microsoft.com/office/powerpoint/2010/main" val="936281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First successful ground landing date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29</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70707" y="2735094"/>
            <a:ext cx="4885583" cy="1516866"/>
          </a:xfrm>
        </p:spPr>
        <p:txBody>
          <a:bodyPr/>
          <a:lstStyle/>
          <a:p>
            <a:pPr marL="0" indent="0">
              <a:buNone/>
            </a:pPr>
            <a:r>
              <a:rPr lang="en-US" b="1" i="1" dirty="0"/>
              <a:t>SQL QUERY</a:t>
            </a:r>
          </a:p>
          <a:p>
            <a:pPr marL="0" indent="0">
              <a:buNone/>
            </a:pPr>
            <a:r>
              <a:rPr lang="en-US" dirty="0"/>
              <a:t>SELECT MIN(Date) FROM SPACEXTBL WHERE </a:t>
            </a:r>
            <a:r>
              <a:rPr lang="en-US" dirty="0" err="1"/>
              <a:t>Landing_Outcome</a:t>
            </a:r>
            <a:r>
              <a:rPr lang="en-US" dirty="0"/>
              <a:t> = 'Success (ground pad)'</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5865096" y="3295112"/>
            <a:ext cx="690354"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3764280" y="4478794"/>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Using the function </a:t>
            </a:r>
            <a:r>
              <a:rPr lang="en-US" sz="1600" b="1" dirty="0"/>
              <a:t>MIN</a:t>
            </a:r>
            <a:r>
              <a:rPr lang="en-US" sz="1600" dirty="0"/>
              <a:t> works out the minimum date in the column Date. The </a:t>
            </a:r>
            <a:r>
              <a:rPr lang="en-US" sz="1600" b="1" dirty="0"/>
              <a:t>WHERE</a:t>
            </a:r>
            <a:r>
              <a:rPr lang="en-US" sz="1600" dirty="0"/>
              <a:t> clause filters the dataset to only perform calculations on</a:t>
            </a:r>
            <a:r>
              <a:rPr lang="en-US" sz="1600" b="1" dirty="0"/>
              <a:t> </a:t>
            </a:r>
            <a:r>
              <a:rPr lang="en-US" sz="1600" b="1" dirty="0" err="1"/>
              <a:t>Landing_Outcome</a:t>
            </a:r>
            <a:r>
              <a:rPr lang="en-US" sz="1600" b="1" dirty="0"/>
              <a:t> = 'Success (ground pad)'</a:t>
            </a:r>
          </a:p>
        </p:txBody>
      </p:sp>
      <p:pic>
        <p:nvPicPr>
          <p:cNvPr id="7" name="Picture 6">
            <a:extLst>
              <a:ext uri="{FF2B5EF4-FFF2-40B4-BE49-F238E27FC236}">
                <a16:creationId xmlns:a16="http://schemas.microsoft.com/office/drawing/2014/main" id="{5F7C3B2D-14C1-0D59-44C1-DAEEA651BBA6}"/>
              </a:ext>
            </a:extLst>
          </p:cNvPr>
          <p:cNvPicPr>
            <a:picLocks noChangeAspect="1"/>
          </p:cNvPicPr>
          <p:nvPr/>
        </p:nvPicPr>
        <p:blipFill>
          <a:blip r:embed="rId3"/>
          <a:stretch>
            <a:fillRect/>
          </a:stretch>
        </p:blipFill>
        <p:spPr>
          <a:xfrm>
            <a:off x="7739616" y="2934450"/>
            <a:ext cx="1840326" cy="1091719"/>
          </a:xfrm>
          <a:prstGeom prst="rect">
            <a:avLst/>
          </a:prstGeom>
        </p:spPr>
      </p:pic>
    </p:spTree>
    <p:extLst>
      <p:ext uri="{BB962C8B-B14F-4D97-AF65-F5344CB8AC3E}">
        <p14:creationId xmlns:p14="http://schemas.microsoft.com/office/powerpoint/2010/main" val="43839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p:txBody>
          <a:bodyPr/>
          <a:lstStyle/>
          <a:p>
            <a:r>
              <a:rPr lang="en-US" dirty="0"/>
              <a:t>Executive summary</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35"/>
          </p:nvPr>
        </p:nvSpPr>
        <p:spPr/>
        <p:txBody>
          <a:bodyPr anchor="t"/>
          <a:lstStyle/>
          <a:p>
            <a:pPr>
              <a:lnSpc>
                <a:spcPct val="100000"/>
              </a:lnSpc>
              <a:spcBef>
                <a:spcPts val="1400"/>
              </a:spcBef>
            </a:pPr>
            <a:r>
              <a:rPr lang="en-US" sz="1600" b="1" dirty="0"/>
              <a:t>SUMMARY OF METHODOLOGIES:</a:t>
            </a:r>
          </a:p>
          <a:p>
            <a:pPr marL="285750" indent="-285750">
              <a:lnSpc>
                <a:spcPct val="100000"/>
              </a:lnSpc>
              <a:spcBef>
                <a:spcPts val="1400"/>
              </a:spcBef>
              <a:buFont typeface="Arial" panose="020B0604020202020204" pitchFamily="34" charset="0"/>
              <a:buChar char="•"/>
            </a:pPr>
            <a:r>
              <a:rPr lang="en-US" sz="1600" dirty="0"/>
              <a:t>Data collection</a:t>
            </a:r>
          </a:p>
          <a:p>
            <a:pPr marL="285750" indent="-285750">
              <a:lnSpc>
                <a:spcPct val="100000"/>
              </a:lnSpc>
              <a:spcBef>
                <a:spcPts val="1400"/>
              </a:spcBef>
              <a:buFont typeface="Arial" panose="020B0604020202020204" pitchFamily="34" charset="0"/>
              <a:buChar char="•"/>
            </a:pPr>
            <a:r>
              <a:rPr lang="en-US" sz="1600" dirty="0"/>
              <a:t>Data wrangling</a:t>
            </a:r>
          </a:p>
          <a:p>
            <a:pPr marL="285750" indent="-285750">
              <a:lnSpc>
                <a:spcPct val="100000"/>
              </a:lnSpc>
              <a:spcBef>
                <a:spcPts val="1400"/>
              </a:spcBef>
              <a:buFont typeface="Arial" panose="020B0604020202020204" pitchFamily="34" charset="0"/>
              <a:buChar char="•"/>
            </a:pPr>
            <a:r>
              <a:rPr lang="en-US" sz="1600" dirty="0"/>
              <a:t>EDA with data visualization and SQL</a:t>
            </a:r>
          </a:p>
          <a:p>
            <a:pPr marL="285750" indent="-285750">
              <a:lnSpc>
                <a:spcPct val="100000"/>
              </a:lnSpc>
              <a:spcBef>
                <a:spcPts val="1400"/>
              </a:spcBef>
              <a:buFont typeface="Arial" panose="020B0604020202020204" pitchFamily="34" charset="0"/>
              <a:buChar char="•"/>
            </a:pPr>
            <a:r>
              <a:rPr lang="en-US" sz="1600" dirty="0"/>
              <a:t>Building an interactive map with Folium</a:t>
            </a:r>
          </a:p>
          <a:p>
            <a:pPr marL="285750" indent="-285750">
              <a:lnSpc>
                <a:spcPct val="100000"/>
              </a:lnSpc>
              <a:spcBef>
                <a:spcPts val="1400"/>
              </a:spcBef>
              <a:buFont typeface="Arial" panose="020B0604020202020204" pitchFamily="34" charset="0"/>
              <a:buChar char="•"/>
            </a:pPr>
            <a:r>
              <a:rPr lang="en-US" sz="1600" dirty="0"/>
              <a:t>Building a Dashboard with </a:t>
            </a:r>
            <a:r>
              <a:rPr lang="en-US" sz="1600" dirty="0" err="1"/>
              <a:t>Plotly</a:t>
            </a:r>
            <a:r>
              <a:rPr lang="en-US" sz="1600" dirty="0"/>
              <a:t> dash</a:t>
            </a:r>
          </a:p>
          <a:p>
            <a:pPr marL="285750" indent="-285750">
              <a:lnSpc>
                <a:spcPct val="100000"/>
              </a:lnSpc>
              <a:spcBef>
                <a:spcPts val="1400"/>
              </a:spcBef>
              <a:buFont typeface="Arial" panose="020B0604020202020204" pitchFamily="34" charset="0"/>
              <a:buChar char="•"/>
            </a:pPr>
            <a:r>
              <a:rPr lang="en-US" sz="1600" dirty="0"/>
              <a:t>Predictive Analysis using machine learning</a:t>
            </a:r>
          </a:p>
        </p:txBody>
      </p:sp>
      <p:sp>
        <p:nvSpPr>
          <p:cNvPr id="3" name="Content Placeholder 2">
            <a:extLst>
              <a:ext uri="{FF2B5EF4-FFF2-40B4-BE49-F238E27FC236}">
                <a16:creationId xmlns:a16="http://schemas.microsoft.com/office/drawing/2014/main" id="{D03C36C7-CDA8-C917-6DF0-AFFCD97B19F6}"/>
              </a:ext>
            </a:extLst>
          </p:cNvPr>
          <p:cNvSpPr>
            <a:spLocks noGrp="1"/>
          </p:cNvSpPr>
          <p:nvPr>
            <p:ph sz="quarter" idx="36"/>
          </p:nvPr>
        </p:nvSpPr>
        <p:spPr/>
        <p:txBody>
          <a:bodyPr/>
          <a:lstStyle/>
          <a:p>
            <a:r>
              <a:rPr lang="en-US" sz="1800" b="1" dirty="0"/>
              <a:t>SUMMARY OF ALL RESULTS:</a:t>
            </a:r>
          </a:p>
          <a:p>
            <a:pPr marL="285750" indent="-285750">
              <a:buFont typeface="Arial" panose="020B0604020202020204" pitchFamily="34" charset="0"/>
              <a:buChar char="•"/>
            </a:pPr>
            <a:r>
              <a:rPr lang="en-US" dirty="0"/>
              <a:t>EDA results</a:t>
            </a:r>
          </a:p>
          <a:p>
            <a:pPr marL="285750" indent="-285750">
              <a:buFont typeface="Arial" panose="020B0604020202020204" pitchFamily="34" charset="0"/>
              <a:buChar char="•"/>
            </a:pPr>
            <a:r>
              <a:rPr lang="en-US" dirty="0"/>
              <a:t>Dashboard analytics</a:t>
            </a:r>
          </a:p>
          <a:p>
            <a:pPr marL="285750" indent="-285750">
              <a:buFont typeface="Arial" panose="020B0604020202020204" pitchFamily="34" charset="0"/>
              <a:buChar char="•"/>
            </a:pPr>
            <a:r>
              <a:rPr lang="en-US" dirty="0"/>
              <a:t>Predictive analysis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662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Successful drone ship landing with payload between 4000 and 6000</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30</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33562" y="2589263"/>
            <a:ext cx="4885583" cy="1516866"/>
          </a:xfrm>
        </p:spPr>
        <p:txBody>
          <a:bodyPr/>
          <a:lstStyle/>
          <a:p>
            <a:pPr marL="0" indent="0">
              <a:buNone/>
            </a:pPr>
            <a:r>
              <a:rPr lang="en-US" b="1" i="1" dirty="0"/>
              <a:t>SQL QUERY</a:t>
            </a:r>
          </a:p>
          <a:p>
            <a:pPr marL="0" indent="0">
              <a:buNone/>
            </a:pPr>
            <a:r>
              <a:rPr lang="en-US" dirty="0"/>
              <a:t>SELECT BOOSTER_VERSION FROM SPACEXTBL WHERE LANDING_OUTCOME = 'Success (drone ship)' AND 4000 &lt; PAYLOAD_MASS__KG_ &lt; 6000;</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6227680" y="3320488"/>
            <a:ext cx="1178960"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733562" y="4736816"/>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Selecting only </a:t>
            </a:r>
            <a:r>
              <a:rPr lang="en-US" sz="1600" b="1" dirty="0" err="1"/>
              <a:t>Booster</a:t>
            </a:r>
            <a:r>
              <a:rPr lang="en-US" sz="1600" dirty="0" err="1"/>
              <a:t>_</a:t>
            </a:r>
            <a:r>
              <a:rPr lang="en-US" sz="1600" b="1" dirty="0" err="1"/>
              <a:t>Version</a:t>
            </a:r>
            <a:r>
              <a:rPr lang="en-US" sz="1600" dirty="0"/>
              <a:t>. The </a:t>
            </a:r>
            <a:r>
              <a:rPr lang="en-US" sz="1600" b="1" dirty="0"/>
              <a:t>WHERE</a:t>
            </a:r>
            <a:r>
              <a:rPr lang="en-US" sz="1600" dirty="0"/>
              <a:t> clause filters the dataset to </a:t>
            </a:r>
            <a:r>
              <a:rPr lang="en-US" sz="1600" b="1" dirty="0" err="1"/>
              <a:t>Landing_Outcome</a:t>
            </a:r>
            <a:r>
              <a:rPr lang="en-US" sz="1600" b="1" dirty="0"/>
              <a:t> = ‘Success (drone ship)’</a:t>
            </a:r>
            <a:r>
              <a:rPr lang="en-US" sz="1600" dirty="0"/>
              <a:t>, the </a:t>
            </a:r>
            <a:r>
              <a:rPr lang="en-US" sz="1600" b="1" dirty="0"/>
              <a:t>AND</a:t>
            </a:r>
            <a:r>
              <a:rPr lang="en-US" sz="1600" dirty="0"/>
              <a:t> clause specifies additional filter conditions </a:t>
            </a:r>
            <a:r>
              <a:rPr lang="en-US" sz="1600" b="1" dirty="0" err="1"/>
              <a:t>Payload_MASS_KG</a:t>
            </a:r>
            <a:r>
              <a:rPr lang="en-US" sz="1600" dirty="0"/>
              <a:t>_ &gt; 4000 AND </a:t>
            </a:r>
            <a:r>
              <a:rPr lang="en-US" sz="1600" b="1" dirty="0" err="1"/>
              <a:t>Payload_MASS_KG</a:t>
            </a:r>
            <a:r>
              <a:rPr lang="en-US" sz="1600" b="1" dirty="0"/>
              <a:t>_</a:t>
            </a:r>
            <a:r>
              <a:rPr lang="en-US" sz="1600" dirty="0"/>
              <a:t> &lt; 6000</a:t>
            </a:r>
          </a:p>
        </p:txBody>
      </p:sp>
      <p:pic>
        <p:nvPicPr>
          <p:cNvPr id="7" name="Picture 6">
            <a:extLst>
              <a:ext uri="{FF2B5EF4-FFF2-40B4-BE49-F238E27FC236}">
                <a16:creationId xmlns:a16="http://schemas.microsoft.com/office/drawing/2014/main" id="{58629992-86B4-3A94-6309-F65E12F254B8}"/>
              </a:ext>
            </a:extLst>
          </p:cNvPr>
          <p:cNvPicPr>
            <a:picLocks noChangeAspect="1"/>
          </p:cNvPicPr>
          <p:nvPr/>
        </p:nvPicPr>
        <p:blipFill>
          <a:blip r:embed="rId3"/>
          <a:stretch>
            <a:fillRect/>
          </a:stretch>
        </p:blipFill>
        <p:spPr>
          <a:xfrm>
            <a:off x="8752244" y="2150491"/>
            <a:ext cx="1577516" cy="4258269"/>
          </a:xfrm>
          <a:prstGeom prst="rect">
            <a:avLst/>
          </a:prstGeom>
        </p:spPr>
      </p:pic>
    </p:spTree>
    <p:extLst>
      <p:ext uri="{BB962C8B-B14F-4D97-AF65-F5344CB8AC3E}">
        <p14:creationId xmlns:p14="http://schemas.microsoft.com/office/powerpoint/2010/main" val="255810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Total Number of Successful and Failure Mission Outcomes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31</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70707" y="2735094"/>
            <a:ext cx="4885583" cy="1516866"/>
          </a:xfrm>
        </p:spPr>
        <p:txBody>
          <a:bodyPr/>
          <a:lstStyle/>
          <a:p>
            <a:pPr marL="0" indent="0">
              <a:buNone/>
            </a:pPr>
            <a:r>
              <a:rPr lang="en-US" b="1" i="1" dirty="0"/>
              <a:t>SQL QUERY</a:t>
            </a:r>
          </a:p>
          <a:p>
            <a:pPr marL="0" indent="0">
              <a:buNone/>
            </a:pPr>
            <a:r>
              <a:rPr lang="en-US" dirty="0"/>
              <a:t>SELECT MISSION_OUTCOME, COUNT(MISSION_OUTCOME) AS TOTAL_NUMBER FROM SPACEXTBL GROUP BY MISSION_OUTCOME;</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5865096" y="3295112"/>
            <a:ext cx="690354"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3764280" y="4692919"/>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Using the </a:t>
            </a:r>
            <a:r>
              <a:rPr lang="en-US" sz="1600" b="1" dirty="0"/>
              <a:t>COUNT</a:t>
            </a:r>
            <a:r>
              <a:rPr lang="en-US" sz="1600" dirty="0"/>
              <a:t> function to see all the outcomes of every </a:t>
            </a:r>
            <a:r>
              <a:rPr lang="en-US" sz="1600" b="1" dirty="0" err="1"/>
              <a:t>Mission_Outcome</a:t>
            </a:r>
            <a:r>
              <a:rPr lang="en-US" sz="1600" b="1" dirty="0"/>
              <a:t>.</a:t>
            </a:r>
          </a:p>
        </p:txBody>
      </p:sp>
      <p:pic>
        <p:nvPicPr>
          <p:cNvPr id="7" name="Picture 6">
            <a:extLst>
              <a:ext uri="{FF2B5EF4-FFF2-40B4-BE49-F238E27FC236}">
                <a16:creationId xmlns:a16="http://schemas.microsoft.com/office/drawing/2014/main" id="{E5548E56-41CA-C9F5-9FEA-D648856BF709}"/>
              </a:ext>
            </a:extLst>
          </p:cNvPr>
          <p:cNvPicPr>
            <a:picLocks noChangeAspect="1"/>
          </p:cNvPicPr>
          <p:nvPr/>
        </p:nvPicPr>
        <p:blipFill>
          <a:blip r:embed="rId3"/>
          <a:stretch>
            <a:fillRect/>
          </a:stretch>
        </p:blipFill>
        <p:spPr>
          <a:xfrm>
            <a:off x="6995098" y="2487804"/>
            <a:ext cx="4426195" cy="2062826"/>
          </a:xfrm>
          <a:prstGeom prst="rect">
            <a:avLst/>
          </a:prstGeom>
        </p:spPr>
      </p:pic>
    </p:spTree>
    <p:extLst>
      <p:ext uri="{BB962C8B-B14F-4D97-AF65-F5344CB8AC3E}">
        <p14:creationId xmlns:p14="http://schemas.microsoft.com/office/powerpoint/2010/main" val="272678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Boosters carried maximum payload</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32</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33562" y="2670567"/>
            <a:ext cx="5492933" cy="1516866"/>
          </a:xfrm>
        </p:spPr>
        <p:txBody>
          <a:bodyPr/>
          <a:lstStyle/>
          <a:p>
            <a:pPr marL="0" indent="0">
              <a:buNone/>
            </a:pPr>
            <a:r>
              <a:rPr lang="en-US" b="1" i="1" dirty="0"/>
              <a:t>SQL QUERY</a:t>
            </a:r>
          </a:p>
          <a:p>
            <a:pPr marL="0" indent="0">
              <a:buNone/>
            </a:pPr>
            <a:r>
              <a:rPr lang="en-US" dirty="0"/>
              <a:t>SELECT DISTINCT BOOSTER_VERSION FROM SPACEXTBL WHERE PAYLOAD_MASS__KG_ = (SELECT MAX(PAYLOAD_MASS__KG_) FROM SPACEXTBL);</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6655497" y="3295112"/>
            <a:ext cx="1656408"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733562" y="4570905"/>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Using the word </a:t>
            </a:r>
            <a:r>
              <a:rPr lang="en-US" sz="1600" b="1" dirty="0"/>
              <a:t>DISTINCT</a:t>
            </a:r>
            <a:r>
              <a:rPr lang="en-US" sz="1600" dirty="0"/>
              <a:t> in the query means that it will only show Unique values in the </a:t>
            </a:r>
            <a:r>
              <a:rPr lang="en-US" sz="1600" b="1" dirty="0" err="1"/>
              <a:t>Booster_Version</a:t>
            </a:r>
            <a:r>
              <a:rPr lang="en-US" sz="1600" b="1" dirty="0"/>
              <a:t> </a:t>
            </a:r>
            <a:r>
              <a:rPr lang="en-US" sz="1600" dirty="0"/>
              <a:t>column from </a:t>
            </a:r>
            <a:r>
              <a:rPr lang="en-US" sz="1600" b="1" dirty="0"/>
              <a:t>SPACEXTBL. </a:t>
            </a:r>
            <a:r>
              <a:rPr lang="en-US" sz="1600" dirty="0"/>
              <a:t>Followed by a subquery to filter the max payload mass from the table.</a:t>
            </a:r>
            <a:endParaRPr lang="en-US" sz="1600" b="1" dirty="0"/>
          </a:p>
        </p:txBody>
      </p:sp>
      <p:pic>
        <p:nvPicPr>
          <p:cNvPr id="7" name="Picture 6">
            <a:extLst>
              <a:ext uri="{FF2B5EF4-FFF2-40B4-BE49-F238E27FC236}">
                <a16:creationId xmlns:a16="http://schemas.microsoft.com/office/drawing/2014/main" id="{FD90078E-C27D-B433-961C-AE73F737DF85}"/>
              </a:ext>
            </a:extLst>
          </p:cNvPr>
          <p:cNvPicPr>
            <a:picLocks noChangeAspect="1"/>
          </p:cNvPicPr>
          <p:nvPr/>
        </p:nvPicPr>
        <p:blipFill>
          <a:blip r:embed="rId3"/>
          <a:stretch>
            <a:fillRect/>
          </a:stretch>
        </p:blipFill>
        <p:spPr>
          <a:xfrm>
            <a:off x="9223572" y="2225143"/>
            <a:ext cx="1872868" cy="4366180"/>
          </a:xfrm>
          <a:prstGeom prst="rect">
            <a:avLst/>
          </a:prstGeom>
        </p:spPr>
      </p:pic>
    </p:spTree>
    <p:extLst>
      <p:ext uri="{BB962C8B-B14F-4D97-AF65-F5344CB8AC3E}">
        <p14:creationId xmlns:p14="http://schemas.microsoft.com/office/powerpoint/2010/main" val="123561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2015 LAUNCH RECORDS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33</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33562" y="2670567"/>
            <a:ext cx="5713129" cy="1516866"/>
          </a:xfrm>
        </p:spPr>
        <p:txBody>
          <a:bodyPr/>
          <a:lstStyle/>
          <a:p>
            <a:pPr marL="0" indent="0">
              <a:buNone/>
            </a:pPr>
            <a:r>
              <a:rPr lang="en-US" b="1" i="1" dirty="0"/>
              <a:t>SQL QUERY</a:t>
            </a:r>
          </a:p>
          <a:p>
            <a:pPr marL="0" indent="0">
              <a:buNone/>
            </a:pPr>
            <a:r>
              <a:rPr lang="en-US" dirty="0"/>
              <a:t>SELECT </a:t>
            </a:r>
            <a:r>
              <a:rPr lang="en-US" dirty="0" err="1"/>
              <a:t>substr</a:t>
            </a:r>
            <a:r>
              <a:rPr lang="en-US" dirty="0"/>
              <a:t>(Date, 6,2), LANDING_OUTCOME, BOOSTER_VERSION, LAUNCH_SITE FROM SPACEXTBL WHERE </a:t>
            </a:r>
            <a:r>
              <a:rPr lang="en-US" dirty="0" err="1"/>
              <a:t>Landing_Outcome</a:t>
            </a:r>
            <a:r>
              <a:rPr lang="en-US" dirty="0"/>
              <a:t> = 'Failure (drone ship)' AND </a:t>
            </a:r>
            <a:r>
              <a:rPr lang="en-US" dirty="0" err="1"/>
              <a:t>substr</a:t>
            </a:r>
            <a:r>
              <a:rPr lang="en-US" dirty="0"/>
              <a:t>(Date,0,5)='2015'</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6298420" y="3295112"/>
            <a:ext cx="554198"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733562" y="4603789"/>
            <a:ext cx="7911085"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This query extracts specific columns (</a:t>
            </a:r>
            <a:r>
              <a:rPr lang="en-US" sz="1600" b="1" dirty="0"/>
              <a:t>LANDING_OUTCOME, BOOSTER_VERSION, and LAUNCH_SITE</a:t>
            </a:r>
            <a:r>
              <a:rPr lang="en-US" sz="1600" dirty="0"/>
              <a:t>) from the </a:t>
            </a:r>
            <a:r>
              <a:rPr lang="en-US" sz="1600" b="1" dirty="0"/>
              <a:t>SPACEXTBL</a:t>
            </a:r>
            <a:r>
              <a:rPr lang="en-US" sz="1600" dirty="0"/>
              <a:t> table, filtering for records where the </a:t>
            </a:r>
            <a:r>
              <a:rPr lang="en-US" sz="1600" b="1" dirty="0"/>
              <a:t>LANDING_OUTCOME</a:t>
            </a:r>
            <a:r>
              <a:rPr lang="en-US" sz="1600" dirty="0"/>
              <a:t> is </a:t>
            </a:r>
            <a:r>
              <a:rPr lang="en-US" sz="1600" b="1" dirty="0"/>
              <a:t>'Failure (drone ship)'</a:t>
            </a:r>
            <a:r>
              <a:rPr lang="en-US" sz="1600" dirty="0"/>
              <a:t>. It also uses the </a:t>
            </a:r>
            <a:r>
              <a:rPr lang="en-US" sz="1600" b="1" dirty="0" err="1"/>
              <a:t>substr</a:t>
            </a:r>
            <a:r>
              <a:rPr lang="en-US" sz="1600" dirty="0"/>
              <a:t> function to extract parts of the Date column: the month (</a:t>
            </a:r>
            <a:r>
              <a:rPr lang="en-US" sz="1600" dirty="0" err="1"/>
              <a:t>substr</a:t>
            </a:r>
            <a:r>
              <a:rPr lang="en-US" sz="1600" dirty="0"/>
              <a:t>(Date, 6, 2)) and checks if the year (</a:t>
            </a:r>
            <a:r>
              <a:rPr lang="en-US" sz="1600" dirty="0" err="1"/>
              <a:t>substr</a:t>
            </a:r>
            <a:r>
              <a:rPr lang="en-US" sz="1600" dirty="0"/>
              <a:t>(Date, 0, 5)) is </a:t>
            </a:r>
            <a:r>
              <a:rPr lang="en-US" sz="1600" b="1" dirty="0"/>
              <a:t>'2015</a:t>
            </a:r>
            <a:r>
              <a:rPr lang="en-US" sz="1600" dirty="0"/>
              <a:t>'.</a:t>
            </a:r>
            <a:endParaRPr lang="en-US" sz="1600" b="1" dirty="0"/>
          </a:p>
        </p:txBody>
      </p:sp>
      <p:pic>
        <p:nvPicPr>
          <p:cNvPr id="10" name="Picture 9">
            <a:extLst>
              <a:ext uri="{FF2B5EF4-FFF2-40B4-BE49-F238E27FC236}">
                <a16:creationId xmlns:a16="http://schemas.microsoft.com/office/drawing/2014/main" id="{7CE08505-EFA0-48EA-95EC-37DCC167A045}"/>
              </a:ext>
            </a:extLst>
          </p:cNvPr>
          <p:cNvPicPr>
            <a:picLocks noChangeAspect="1"/>
          </p:cNvPicPr>
          <p:nvPr/>
        </p:nvPicPr>
        <p:blipFill>
          <a:blip r:embed="rId3"/>
          <a:stretch>
            <a:fillRect/>
          </a:stretch>
        </p:blipFill>
        <p:spPr>
          <a:xfrm>
            <a:off x="7016599" y="2895600"/>
            <a:ext cx="4248743" cy="1291833"/>
          </a:xfrm>
          <a:prstGeom prst="rect">
            <a:avLst/>
          </a:prstGeom>
        </p:spPr>
      </p:pic>
    </p:spTree>
    <p:extLst>
      <p:ext uri="{BB962C8B-B14F-4D97-AF65-F5344CB8AC3E}">
        <p14:creationId xmlns:p14="http://schemas.microsoft.com/office/powerpoint/2010/main" val="2712448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Rank success count between 2010-06-04 and 2017-03-20</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34</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Content Placeholder 7">
            <a:extLst>
              <a:ext uri="{FF2B5EF4-FFF2-40B4-BE49-F238E27FC236}">
                <a16:creationId xmlns:a16="http://schemas.microsoft.com/office/drawing/2014/main" id="{C23D0831-44AE-C1A3-9B0A-2BBA1456578F}"/>
              </a:ext>
            </a:extLst>
          </p:cNvPr>
          <p:cNvSpPr>
            <a:spLocks noGrp="1"/>
          </p:cNvSpPr>
          <p:nvPr>
            <p:ph sz="quarter" idx="36"/>
          </p:nvPr>
        </p:nvSpPr>
        <p:spPr>
          <a:xfrm>
            <a:off x="733562" y="2273017"/>
            <a:ext cx="6535918" cy="2330771"/>
          </a:xfrm>
        </p:spPr>
        <p:txBody>
          <a:bodyPr/>
          <a:lstStyle/>
          <a:p>
            <a:pPr marL="0" indent="0">
              <a:buNone/>
            </a:pPr>
            <a:r>
              <a:rPr lang="en-US" b="1" i="1" dirty="0"/>
              <a:t>SQL QUERY</a:t>
            </a:r>
          </a:p>
          <a:p>
            <a:pPr marL="0" indent="0">
              <a:buNone/>
            </a:pPr>
            <a:r>
              <a:rPr lang="en-US" dirty="0"/>
              <a:t>SELECT LANDING_OUTCOME, COUNT(LANDING_OUTCOME) AS TOTAL_NUMBER FROM SPACEXTBL WHERE DATE BETWEEN '2010-06-04' AND '2017-03-20’ GROUP BY LANDING_OUTCOME ORDER BY TOTAL_NUMBER DESC</a:t>
            </a:r>
            <a:endParaRPr lang="en-US" b="1" i="1" dirty="0"/>
          </a:p>
        </p:txBody>
      </p:sp>
      <p:sp>
        <p:nvSpPr>
          <p:cNvPr id="6" name="Arrow: Right 5">
            <a:extLst>
              <a:ext uri="{FF2B5EF4-FFF2-40B4-BE49-F238E27FC236}">
                <a16:creationId xmlns:a16="http://schemas.microsoft.com/office/drawing/2014/main" id="{B3115A67-BBF8-C028-7EAD-256C2A94A22D}"/>
              </a:ext>
            </a:extLst>
          </p:cNvPr>
          <p:cNvSpPr/>
          <p:nvPr/>
        </p:nvSpPr>
        <p:spPr>
          <a:xfrm>
            <a:off x="7344422" y="3225042"/>
            <a:ext cx="554198" cy="426720"/>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733563" y="4603789"/>
            <a:ext cx="7478732" cy="1837855"/>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Query Explanation</a:t>
            </a:r>
          </a:p>
          <a:p>
            <a:pPr marL="0" indent="0">
              <a:buFont typeface="Arial" panose="020B0604020202020204" pitchFamily="34" charset="0"/>
              <a:buNone/>
            </a:pPr>
            <a:r>
              <a:rPr lang="en-US" sz="1600" dirty="0"/>
              <a:t>Function COUNT counts records in column. </a:t>
            </a:r>
            <a:r>
              <a:rPr lang="en-US" sz="1600" b="1" dirty="0"/>
              <a:t>WHERE filters data, LIKE  (wildcard), AND (conditions), GROUPING BY </a:t>
            </a:r>
            <a:r>
              <a:rPr lang="en-US" sz="1600" dirty="0"/>
              <a:t>Landing Outcome in descending order.</a:t>
            </a:r>
          </a:p>
        </p:txBody>
      </p:sp>
      <p:pic>
        <p:nvPicPr>
          <p:cNvPr id="7" name="Picture 6">
            <a:extLst>
              <a:ext uri="{FF2B5EF4-FFF2-40B4-BE49-F238E27FC236}">
                <a16:creationId xmlns:a16="http://schemas.microsoft.com/office/drawing/2014/main" id="{FA8F9CE1-B3BF-9B22-08C4-60EEC96C6314}"/>
              </a:ext>
            </a:extLst>
          </p:cNvPr>
          <p:cNvPicPr>
            <a:picLocks noChangeAspect="1"/>
          </p:cNvPicPr>
          <p:nvPr/>
        </p:nvPicPr>
        <p:blipFill>
          <a:blip r:embed="rId3"/>
          <a:stretch>
            <a:fillRect/>
          </a:stretch>
        </p:blipFill>
        <p:spPr>
          <a:xfrm>
            <a:off x="8212294" y="2202329"/>
            <a:ext cx="3272070" cy="3381139"/>
          </a:xfrm>
          <a:prstGeom prst="rect">
            <a:avLst/>
          </a:prstGeom>
        </p:spPr>
      </p:pic>
    </p:spTree>
    <p:extLst>
      <p:ext uri="{BB962C8B-B14F-4D97-AF65-F5344CB8AC3E}">
        <p14:creationId xmlns:p14="http://schemas.microsoft.com/office/powerpoint/2010/main" val="2468367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Interactive map with folium</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Launch site proximities analysis</a:t>
            </a:r>
          </a:p>
        </p:txBody>
      </p:sp>
    </p:spTree>
    <p:extLst>
      <p:ext uri="{BB962C8B-B14F-4D97-AF65-F5344CB8AC3E}">
        <p14:creationId xmlns:p14="http://schemas.microsoft.com/office/powerpoint/2010/main" val="1330733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All launch sites global map markers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36</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14" name="Picture 13">
            <a:extLst>
              <a:ext uri="{FF2B5EF4-FFF2-40B4-BE49-F238E27FC236}">
                <a16:creationId xmlns:a16="http://schemas.microsoft.com/office/drawing/2014/main" id="{3628B13A-88E9-D4BA-701F-C629451E6D8E}"/>
              </a:ext>
            </a:extLst>
          </p:cNvPr>
          <p:cNvPicPr>
            <a:picLocks noChangeAspect="1"/>
          </p:cNvPicPr>
          <p:nvPr/>
        </p:nvPicPr>
        <p:blipFill>
          <a:blip r:embed="rId3"/>
          <a:stretch>
            <a:fillRect/>
          </a:stretch>
        </p:blipFill>
        <p:spPr>
          <a:xfrm>
            <a:off x="834745" y="2104532"/>
            <a:ext cx="10414418" cy="4319562"/>
          </a:xfrm>
          <a:prstGeom prst="rect">
            <a:avLst/>
          </a:prstGeom>
        </p:spPr>
      </p:pic>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2302588" y="4632961"/>
            <a:ext cx="7478732" cy="882034"/>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schemeClr val="tx1"/>
                </a:solidFill>
              </a:rPr>
              <a:t>We can see that the SpaceX launch sites are in the United States of America coasts. Florida and California</a:t>
            </a:r>
            <a:endParaRPr lang="en-US" sz="1600" b="1" i="1" dirty="0">
              <a:solidFill>
                <a:schemeClr val="tx1"/>
              </a:solidFill>
            </a:endParaRPr>
          </a:p>
        </p:txBody>
      </p:sp>
    </p:spTree>
    <p:extLst>
      <p:ext uri="{BB962C8B-B14F-4D97-AF65-F5344CB8AC3E}">
        <p14:creationId xmlns:p14="http://schemas.microsoft.com/office/powerpoint/2010/main" val="2827851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Color Labelled Markers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37</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6" name="Picture 5">
            <a:extLst>
              <a:ext uri="{FF2B5EF4-FFF2-40B4-BE49-F238E27FC236}">
                <a16:creationId xmlns:a16="http://schemas.microsoft.com/office/drawing/2014/main" id="{2E2C6E15-576C-792D-94D7-86D566C6FBFA}"/>
              </a:ext>
            </a:extLst>
          </p:cNvPr>
          <p:cNvPicPr>
            <a:picLocks noChangeAspect="1"/>
          </p:cNvPicPr>
          <p:nvPr/>
        </p:nvPicPr>
        <p:blipFill>
          <a:blip r:embed="rId3"/>
          <a:stretch>
            <a:fillRect/>
          </a:stretch>
        </p:blipFill>
        <p:spPr>
          <a:xfrm>
            <a:off x="440371" y="2202329"/>
            <a:ext cx="3159401" cy="3901440"/>
          </a:xfrm>
          <a:prstGeom prst="rect">
            <a:avLst/>
          </a:prstGeom>
        </p:spPr>
      </p:pic>
      <p:pic>
        <p:nvPicPr>
          <p:cNvPr id="8" name="Picture 7">
            <a:extLst>
              <a:ext uri="{FF2B5EF4-FFF2-40B4-BE49-F238E27FC236}">
                <a16:creationId xmlns:a16="http://schemas.microsoft.com/office/drawing/2014/main" id="{BE891AB7-8044-B2AB-ABB9-961138654C96}"/>
              </a:ext>
            </a:extLst>
          </p:cNvPr>
          <p:cNvPicPr>
            <a:picLocks noChangeAspect="1"/>
          </p:cNvPicPr>
          <p:nvPr/>
        </p:nvPicPr>
        <p:blipFill>
          <a:blip r:embed="rId4"/>
          <a:stretch>
            <a:fillRect/>
          </a:stretch>
        </p:blipFill>
        <p:spPr>
          <a:xfrm>
            <a:off x="6580869" y="2145158"/>
            <a:ext cx="2743199" cy="3534268"/>
          </a:xfrm>
          <a:prstGeom prst="rect">
            <a:avLst/>
          </a:prstGeom>
        </p:spPr>
      </p:pic>
      <p:sp>
        <p:nvSpPr>
          <p:cNvPr id="9" name="Content Placeholder 7">
            <a:extLst>
              <a:ext uri="{FF2B5EF4-FFF2-40B4-BE49-F238E27FC236}">
                <a16:creationId xmlns:a16="http://schemas.microsoft.com/office/drawing/2014/main" id="{4603D725-6DFA-7CE7-5110-4F72DC3E2A76}"/>
              </a:ext>
            </a:extLst>
          </p:cNvPr>
          <p:cNvSpPr txBox="1">
            <a:spLocks/>
          </p:cNvSpPr>
          <p:nvPr/>
        </p:nvSpPr>
        <p:spPr>
          <a:xfrm>
            <a:off x="3932872" y="5070697"/>
            <a:ext cx="2314898" cy="687497"/>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t>Florida launch sites</a:t>
            </a:r>
            <a:endParaRPr lang="en-US" sz="1600" b="1" i="1" dirty="0"/>
          </a:p>
        </p:txBody>
      </p:sp>
      <p:pic>
        <p:nvPicPr>
          <p:cNvPr id="11" name="Picture 10">
            <a:extLst>
              <a:ext uri="{FF2B5EF4-FFF2-40B4-BE49-F238E27FC236}">
                <a16:creationId xmlns:a16="http://schemas.microsoft.com/office/drawing/2014/main" id="{3B69D36C-F9E6-DDE6-5327-14EDEE6CEA75}"/>
              </a:ext>
            </a:extLst>
          </p:cNvPr>
          <p:cNvPicPr>
            <a:picLocks noChangeAspect="1"/>
          </p:cNvPicPr>
          <p:nvPr/>
        </p:nvPicPr>
        <p:blipFill>
          <a:blip r:embed="rId5"/>
          <a:stretch>
            <a:fillRect/>
          </a:stretch>
        </p:blipFill>
        <p:spPr>
          <a:xfrm>
            <a:off x="3813624" y="2202329"/>
            <a:ext cx="2314898" cy="2257740"/>
          </a:xfrm>
          <a:prstGeom prst="rect">
            <a:avLst/>
          </a:prstGeom>
        </p:spPr>
      </p:pic>
      <p:pic>
        <p:nvPicPr>
          <p:cNvPr id="13" name="Picture 12">
            <a:extLst>
              <a:ext uri="{FF2B5EF4-FFF2-40B4-BE49-F238E27FC236}">
                <a16:creationId xmlns:a16="http://schemas.microsoft.com/office/drawing/2014/main" id="{BD638C8C-76FE-90D0-1606-5F5977F673FC}"/>
              </a:ext>
            </a:extLst>
          </p:cNvPr>
          <p:cNvPicPr>
            <a:picLocks noChangeAspect="1"/>
          </p:cNvPicPr>
          <p:nvPr/>
        </p:nvPicPr>
        <p:blipFill>
          <a:blip r:embed="rId6"/>
          <a:stretch>
            <a:fillRect/>
          </a:stretch>
        </p:blipFill>
        <p:spPr>
          <a:xfrm>
            <a:off x="9529586" y="2163158"/>
            <a:ext cx="1752845" cy="2305372"/>
          </a:xfrm>
          <a:prstGeom prst="rect">
            <a:avLst/>
          </a:prstGeom>
        </p:spPr>
      </p:pic>
      <p:sp>
        <p:nvSpPr>
          <p:cNvPr id="15" name="Content Placeholder 7">
            <a:extLst>
              <a:ext uri="{FF2B5EF4-FFF2-40B4-BE49-F238E27FC236}">
                <a16:creationId xmlns:a16="http://schemas.microsoft.com/office/drawing/2014/main" id="{41ABDC30-A9EB-A905-FDD4-CD5DA927CC4D}"/>
              </a:ext>
            </a:extLst>
          </p:cNvPr>
          <p:cNvSpPr txBox="1">
            <a:spLocks/>
          </p:cNvSpPr>
          <p:nvPr/>
        </p:nvSpPr>
        <p:spPr>
          <a:xfrm>
            <a:off x="9529586" y="4974473"/>
            <a:ext cx="2314898" cy="687497"/>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t>Cali launch sites</a:t>
            </a:r>
            <a:endParaRPr lang="en-US" sz="1600" b="1" i="1" dirty="0"/>
          </a:p>
        </p:txBody>
      </p:sp>
    </p:spTree>
    <p:extLst>
      <p:ext uri="{BB962C8B-B14F-4D97-AF65-F5344CB8AC3E}">
        <p14:creationId xmlns:p14="http://schemas.microsoft.com/office/powerpoint/2010/main" val="3602345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launch site to its proximities such as railway, highway, coastline, with distance calculated</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38</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7" name="Picture 6">
            <a:extLst>
              <a:ext uri="{FF2B5EF4-FFF2-40B4-BE49-F238E27FC236}">
                <a16:creationId xmlns:a16="http://schemas.microsoft.com/office/drawing/2014/main" id="{BC21E7A0-E29C-48C5-E80D-D578D39F29CB}"/>
              </a:ext>
            </a:extLst>
          </p:cNvPr>
          <p:cNvPicPr>
            <a:picLocks noChangeAspect="1"/>
          </p:cNvPicPr>
          <p:nvPr/>
        </p:nvPicPr>
        <p:blipFill>
          <a:blip r:embed="rId3"/>
          <a:stretch>
            <a:fillRect/>
          </a:stretch>
        </p:blipFill>
        <p:spPr>
          <a:xfrm>
            <a:off x="7142943" y="2358161"/>
            <a:ext cx="4382479" cy="3082519"/>
          </a:xfrm>
          <a:prstGeom prst="rect">
            <a:avLst/>
          </a:prstGeom>
        </p:spPr>
      </p:pic>
      <p:sp>
        <p:nvSpPr>
          <p:cNvPr id="15" name="Content Placeholder 7">
            <a:extLst>
              <a:ext uri="{FF2B5EF4-FFF2-40B4-BE49-F238E27FC236}">
                <a16:creationId xmlns:a16="http://schemas.microsoft.com/office/drawing/2014/main" id="{41ABDC30-A9EB-A905-FDD4-CD5DA927CC4D}"/>
              </a:ext>
            </a:extLst>
          </p:cNvPr>
          <p:cNvSpPr txBox="1">
            <a:spLocks/>
          </p:cNvSpPr>
          <p:nvPr/>
        </p:nvSpPr>
        <p:spPr>
          <a:xfrm>
            <a:off x="8128047" y="4031908"/>
            <a:ext cx="2314898" cy="498256"/>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schemeClr val="tx1"/>
                </a:solidFill>
              </a:rPr>
              <a:t>Distance to coast</a:t>
            </a:r>
            <a:endParaRPr lang="en-US" sz="1600" b="1" i="1" dirty="0">
              <a:solidFill>
                <a:schemeClr val="tx1"/>
              </a:solidFill>
            </a:endParaRPr>
          </a:p>
        </p:txBody>
      </p:sp>
      <p:pic>
        <p:nvPicPr>
          <p:cNvPr id="12" name="Picture 11">
            <a:extLst>
              <a:ext uri="{FF2B5EF4-FFF2-40B4-BE49-F238E27FC236}">
                <a16:creationId xmlns:a16="http://schemas.microsoft.com/office/drawing/2014/main" id="{91EDD583-9F35-9987-01AB-634C16CA6770}"/>
              </a:ext>
            </a:extLst>
          </p:cNvPr>
          <p:cNvPicPr>
            <a:picLocks noChangeAspect="1"/>
          </p:cNvPicPr>
          <p:nvPr/>
        </p:nvPicPr>
        <p:blipFill>
          <a:blip r:embed="rId4"/>
          <a:stretch>
            <a:fillRect/>
          </a:stretch>
        </p:blipFill>
        <p:spPr>
          <a:xfrm>
            <a:off x="666578" y="2352121"/>
            <a:ext cx="6363545" cy="4239202"/>
          </a:xfrm>
          <a:prstGeom prst="rect">
            <a:avLst/>
          </a:prstGeom>
        </p:spPr>
      </p:pic>
    </p:spTree>
    <p:extLst>
      <p:ext uri="{BB962C8B-B14F-4D97-AF65-F5344CB8AC3E}">
        <p14:creationId xmlns:p14="http://schemas.microsoft.com/office/powerpoint/2010/main" val="3713428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204071" y="1173480"/>
            <a:ext cx="5987929" cy="3870960"/>
          </a:xfrm>
        </p:spPr>
        <p:txBody>
          <a:bodyPr/>
          <a:lstStyle/>
          <a:p>
            <a:pPr lvl="0" algn="ctr"/>
            <a:r>
              <a:rPr lang="en-US" sz="6600" b="1" noProof="0" dirty="0"/>
              <a:t>DASHBOARD WITH PLOTLY DASH</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39</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p:txBody>
          <a:bodyPr/>
          <a:lstStyle/>
          <a:p>
            <a:r>
              <a:rPr lang="en-US" dirty="0"/>
              <a:t>introduction</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35"/>
          </p:nvPr>
        </p:nvSpPr>
        <p:spPr>
          <a:xfrm>
            <a:off x="2373001" y="2173574"/>
            <a:ext cx="9094473" cy="4272195"/>
          </a:xfrm>
        </p:spPr>
        <p:txBody>
          <a:bodyPr anchor="t"/>
          <a:lstStyle/>
          <a:p>
            <a:pPr>
              <a:lnSpc>
                <a:spcPct val="100000"/>
              </a:lnSpc>
              <a:spcBef>
                <a:spcPts val="1400"/>
              </a:spcBef>
            </a:pPr>
            <a:r>
              <a:rPr lang="en-US" sz="2000" b="1" dirty="0"/>
              <a:t>Project background and context</a:t>
            </a:r>
          </a:p>
          <a:p>
            <a:pPr>
              <a:lnSpc>
                <a:spcPct val="100000"/>
              </a:lnSpc>
              <a:spcBef>
                <a:spcPts val="1400"/>
              </a:spcBef>
            </a:pPr>
            <a:r>
              <a:rPr lang="en-US" sz="1600" dirty="0"/>
              <a:t>We aimed to predict whether the Falcon 9's first stage would successfully land. SpaceX promotes Falcon 9 launches at a cost of $62 million, which is significantly lower compared to other providers that charge upwards of $165 million. Much of these savings come from SpaceX's ability to reuse the first stage of the rocket. By predicting whether the first stage will land, we can better estimate the overall cost of a launch. This insight could be valuable for other companies looking to compete with SpaceX in bidding for rocket launches.</a:t>
            </a:r>
          </a:p>
          <a:p>
            <a:pPr>
              <a:lnSpc>
                <a:spcPct val="100000"/>
              </a:lnSpc>
              <a:spcBef>
                <a:spcPts val="1400"/>
              </a:spcBef>
            </a:pPr>
            <a:r>
              <a:rPr lang="en-US" sz="2000" b="1" dirty="0"/>
              <a:t>Problems that needed solving:</a:t>
            </a:r>
          </a:p>
          <a:p>
            <a:pPr marL="342900" indent="-342900">
              <a:lnSpc>
                <a:spcPct val="100000"/>
              </a:lnSpc>
              <a:spcBef>
                <a:spcPts val="1400"/>
              </a:spcBef>
              <a:buFont typeface="Arial" panose="020B0604020202020204" pitchFamily="34" charset="0"/>
              <a:buChar char="•"/>
            </a:pPr>
            <a:r>
              <a:rPr lang="en-US" sz="1600" dirty="0"/>
              <a:t>What determines whether the rocket will successfully land? </a:t>
            </a:r>
          </a:p>
          <a:p>
            <a:pPr marL="342900" indent="-342900">
              <a:lnSpc>
                <a:spcPct val="100000"/>
              </a:lnSpc>
              <a:spcBef>
                <a:spcPts val="1400"/>
              </a:spcBef>
              <a:buFont typeface="Arial" panose="020B0604020202020204" pitchFamily="34" charset="0"/>
              <a:buChar char="•"/>
            </a:pPr>
            <a:r>
              <a:rPr lang="en-US" sz="1600" dirty="0"/>
              <a:t>Various rocket-related factors play a significant role in determining the likelihood of a successful landing. Each of these variables impacts the overall success rate of landing. </a:t>
            </a:r>
          </a:p>
          <a:p>
            <a:pPr marL="342900" indent="-342900">
              <a:lnSpc>
                <a:spcPct val="100000"/>
              </a:lnSpc>
              <a:spcBef>
                <a:spcPts val="1400"/>
              </a:spcBef>
              <a:buFont typeface="Arial" panose="020B0604020202020204" pitchFamily="34" charset="0"/>
              <a:buChar char="•"/>
            </a:pPr>
            <a:r>
              <a:rPr lang="en-US" sz="1600" dirty="0"/>
              <a:t>Additionally, SpaceX needs to meet specific conditions to optimize performance and ensure a high probability of successful landings.</a:t>
            </a:r>
            <a:endParaRPr lang="en-US" sz="1600" b="1" dirty="0">
              <a:latin typeface="Abadi" panose="020B0604020104020204" pitchFamily="34" charset="0"/>
            </a:endParaRPr>
          </a:p>
          <a:p>
            <a:pPr>
              <a:lnSpc>
                <a:spcPct val="100000"/>
              </a:lnSpc>
              <a:spcBef>
                <a:spcPts val="1400"/>
              </a:spcBef>
            </a:pPr>
            <a:endParaRPr lang="en-US" sz="1600" dirty="0"/>
          </a:p>
        </p:txBody>
      </p:sp>
    </p:spTree>
    <p:extLst>
      <p:ext uri="{BB962C8B-B14F-4D97-AF65-F5344CB8AC3E}">
        <p14:creationId xmlns:p14="http://schemas.microsoft.com/office/powerpoint/2010/main" val="2396419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DASHBOARD–Pie chart showing the success percentage achieved by each launch site </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40</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6" name="Picture 5">
            <a:extLst>
              <a:ext uri="{FF2B5EF4-FFF2-40B4-BE49-F238E27FC236}">
                <a16:creationId xmlns:a16="http://schemas.microsoft.com/office/drawing/2014/main" id="{4180402B-8E8C-83EC-1868-5FCF27B16522}"/>
              </a:ext>
            </a:extLst>
          </p:cNvPr>
          <p:cNvPicPr>
            <a:picLocks noChangeAspect="1"/>
          </p:cNvPicPr>
          <p:nvPr/>
        </p:nvPicPr>
        <p:blipFill>
          <a:blip r:embed="rId3"/>
          <a:stretch>
            <a:fillRect/>
          </a:stretch>
        </p:blipFill>
        <p:spPr>
          <a:xfrm>
            <a:off x="1833119" y="2442871"/>
            <a:ext cx="8316486" cy="3562847"/>
          </a:xfrm>
          <a:prstGeom prst="rect">
            <a:avLst/>
          </a:prstGeom>
        </p:spPr>
      </p:pic>
    </p:spTree>
    <p:extLst>
      <p:ext uri="{BB962C8B-B14F-4D97-AF65-F5344CB8AC3E}">
        <p14:creationId xmlns:p14="http://schemas.microsoft.com/office/powerpoint/2010/main" val="500644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DASHBOARD–pie chart for the launch site with highest launch success ratio</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41</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7" name="Picture 6">
            <a:extLst>
              <a:ext uri="{FF2B5EF4-FFF2-40B4-BE49-F238E27FC236}">
                <a16:creationId xmlns:a16="http://schemas.microsoft.com/office/drawing/2014/main" id="{AA087E81-96B8-430E-B7DB-8E6BE67093EA}"/>
              </a:ext>
            </a:extLst>
          </p:cNvPr>
          <p:cNvPicPr>
            <a:picLocks noChangeAspect="1"/>
          </p:cNvPicPr>
          <p:nvPr/>
        </p:nvPicPr>
        <p:blipFill>
          <a:blip r:embed="rId3"/>
          <a:stretch>
            <a:fillRect/>
          </a:stretch>
        </p:blipFill>
        <p:spPr>
          <a:xfrm>
            <a:off x="1759821" y="2202329"/>
            <a:ext cx="5715798" cy="3810532"/>
          </a:xfrm>
          <a:prstGeom prst="rect">
            <a:avLst/>
          </a:prstGeom>
        </p:spPr>
      </p:pic>
      <p:sp>
        <p:nvSpPr>
          <p:cNvPr id="8" name="TextBox 7">
            <a:extLst>
              <a:ext uri="{FF2B5EF4-FFF2-40B4-BE49-F238E27FC236}">
                <a16:creationId xmlns:a16="http://schemas.microsoft.com/office/drawing/2014/main" id="{CF408CAD-91C4-DAEA-D309-1E5F2E4FF3CC}"/>
              </a:ext>
            </a:extLst>
          </p:cNvPr>
          <p:cNvSpPr txBox="1"/>
          <p:nvPr/>
        </p:nvSpPr>
        <p:spPr>
          <a:xfrm>
            <a:off x="7989769" y="3078480"/>
            <a:ext cx="3171445" cy="923330"/>
          </a:xfrm>
          <a:prstGeom prst="rect">
            <a:avLst/>
          </a:prstGeom>
          <a:noFill/>
        </p:spPr>
        <p:txBody>
          <a:bodyPr wrap="square" rtlCol="0">
            <a:spAutoFit/>
          </a:bodyPr>
          <a:lstStyle/>
          <a:p>
            <a:r>
              <a:rPr lang="en-US" dirty="0">
                <a:solidFill>
                  <a:schemeClr val="bg1"/>
                </a:solidFill>
              </a:rPr>
              <a:t>KSC LC-39A achieved a 76.9% success rate while getting a 23.1% failure rate</a:t>
            </a:r>
          </a:p>
        </p:txBody>
      </p:sp>
    </p:spTree>
    <p:extLst>
      <p:ext uri="{BB962C8B-B14F-4D97-AF65-F5344CB8AC3E}">
        <p14:creationId xmlns:p14="http://schemas.microsoft.com/office/powerpoint/2010/main" val="3938152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Payload vs. Launch Outcome scatter plot for all sites, with different payload selected in the range slider</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42</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TextBox 7">
            <a:extLst>
              <a:ext uri="{FF2B5EF4-FFF2-40B4-BE49-F238E27FC236}">
                <a16:creationId xmlns:a16="http://schemas.microsoft.com/office/drawing/2014/main" id="{CF408CAD-91C4-DAEA-D309-1E5F2E4FF3CC}"/>
              </a:ext>
            </a:extLst>
          </p:cNvPr>
          <p:cNvSpPr txBox="1"/>
          <p:nvPr/>
        </p:nvSpPr>
        <p:spPr>
          <a:xfrm>
            <a:off x="1160283" y="5770357"/>
            <a:ext cx="9662158" cy="369332"/>
          </a:xfrm>
          <a:prstGeom prst="rect">
            <a:avLst/>
          </a:prstGeom>
          <a:noFill/>
        </p:spPr>
        <p:txBody>
          <a:bodyPr wrap="square" rtlCol="0">
            <a:spAutoFit/>
          </a:bodyPr>
          <a:lstStyle/>
          <a:p>
            <a:r>
              <a:rPr lang="en-US" b="1" i="1" dirty="0">
                <a:solidFill>
                  <a:schemeClr val="bg1"/>
                </a:solidFill>
              </a:rPr>
              <a:t>The success rates for low weighted payloads is higher than the heavy weighted payload</a:t>
            </a:r>
          </a:p>
        </p:txBody>
      </p:sp>
      <p:pic>
        <p:nvPicPr>
          <p:cNvPr id="6" name="Picture 5">
            <a:extLst>
              <a:ext uri="{FF2B5EF4-FFF2-40B4-BE49-F238E27FC236}">
                <a16:creationId xmlns:a16="http://schemas.microsoft.com/office/drawing/2014/main" id="{4CDB68E1-36E3-5416-39B6-2CA0560C80DB}"/>
              </a:ext>
            </a:extLst>
          </p:cNvPr>
          <p:cNvPicPr>
            <a:picLocks noChangeAspect="1"/>
          </p:cNvPicPr>
          <p:nvPr/>
        </p:nvPicPr>
        <p:blipFill>
          <a:blip r:embed="rId3"/>
          <a:stretch>
            <a:fillRect/>
          </a:stretch>
        </p:blipFill>
        <p:spPr>
          <a:xfrm>
            <a:off x="689808" y="2202329"/>
            <a:ext cx="10812384" cy="2800741"/>
          </a:xfrm>
          <a:prstGeom prst="rect">
            <a:avLst/>
          </a:prstGeom>
        </p:spPr>
      </p:pic>
      <p:sp>
        <p:nvSpPr>
          <p:cNvPr id="10" name="TextBox 9">
            <a:extLst>
              <a:ext uri="{FF2B5EF4-FFF2-40B4-BE49-F238E27FC236}">
                <a16:creationId xmlns:a16="http://schemas.microsoft.com/office/drawing/2014/main" id="{2D5E25D4-637A-326C-8009-742480CF1A28}"/>
              </a:ext>
            </a:extLst>
          </p:cNvPr>
          <p:cNvSpPr txBox="1"/>
          <p:nvPr/>
        </p:nvSpPr>
        <p:spPr>
          <a:xfrm>
            <a:off x="1310395" y="5032848"/>
            <a:ext cx="4145525" cy="369332"/>
          </a:xfrm>
          <a:prstGeom prst="rect">
            <a:avLst/>
          </a:prstGeom>
          <a:noFill/>
        </p:spPr>
        <p:txBody>
          <a:bodyPr wrap="square" rtlCol="0">
            <a:spAutoFit/>
          </a:bodyPr>
          <a:lstStyle/>
          <a:p>
            <a:r>
              <a:rPr lang="en-US" b="1" i="1" dirty="0">
                <a:solidFill>
                  <a:schemeClr val="bg1"/>
                </a:solidFill>
              </a:rPr>
              <a:t>Low Weighted payload scatter plot</a:t>
            </a:r>
          </a:p>
        </p:txBody>
      </p:sp>
      <p:sp>
        <p:nvSpPr>
          <p:cNvPr id="11" name="TextBox 10">
            <a:extLst>
              <a:ext uri="{FF2B5EF4-FFF2-40B4-BE49-F238E27FC236}">
                <a16:creationId xmlns:a16="http://schemas.microsoft.com/office/drawing/2014/main" id="{2D759044-2F1D-70E9-077E-D5BCC42A0263}"/>
              </a:ext>
            </a:extLst>
          </p:cNvPr>
          <p:cNvSpPr txBox="1"/>
          <p:nvPr/>
        </p:nvSpPr>
        <p:spPr>
          <a:xfrm>
            <a:off x="6736082" y="5011578"/>
            <a:ext cx="4145525" cy="369332"/>
          </a:xfrm>
          <a:prstGeom prst="rect">
            <a:avLst/>
          </a:prstGeom>
          <a:noFill/>
        </p:spPr>
        <p:txBody>
          <a:bodyPr wrap="square" rtlCol="0">
            <a:spAutoFit/>
          </a:bodyPr>
          <a:lstStyle/>
          <a:p>
            <a:r>
              <a:rPr lang="en-US" b="1" i="1" dirty="0">
                <a:solidFill>
                  <a:schemeClr val="bg1"/>
                </a:solidFill>
              </a:rPr>
              <a:t>High Weighted payload scatter plot</a:t>
            </a:r>
          </a:p>
        </p:txBody>
      </p:sp>
    </p:spTree>
    <p:extLst>
      <p:ext uri="{BB962C8B-B14F-4D97-AF65-F5344CB8AC3E}">
        <p14:creationId xmlns:p14="http://schemas.microsoft.com/office/powerpoint/2010/main" val="255922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DASHBOARD–pie chart for the launch site with highest launch success ratio</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43</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7" name="Picture 6">
            <a:extLst>
              <a:ext uri="{FF2B5EF4-FFF2-40B4-BE49-F238E27FC236}">
                <a16:creationId xmlns:a16="http://schemas.microsoft.com/office/drawing/2014/main" id="{AA087E81-96B8-430E-B7DB-8E6BE67093EA}"/>
              </a:ext>
            </a:extLst>
          </p:cNvPr>
          <p:cNvPicPr>
            <a:picLocks noChangeAspect="1"/>
          </p:cNvPicPr>
          <p:nvPr/>
        </p:nvPicPr>
        <p:blipFill>
          <a:blip r:embed="rId3"/>
          <a:stretch>
            <a:fillRect/>
          </a:stretch>
        </p:blipFill>
        <p:spPr>
          <a:xfrm>
            <a:off x="1759821" y="2202329"/>
            <a:ext cx="5715798" cy="3810532"/>
          </a:xfrm>
          <a:prstGeom prst="rect">
            <a:avLst/>
          </a:prstGeom>
        </p:spPr>
      </p:pic>
      <p:sp>
        <p:nvSpPr>
          <p:cNvPr id="8" name="TextBox 7">
            <a:extLst>
              <a:ext uri="{FF2B5EF4-FFF2-40B4-BE49-F238E27FC236}">
                <a16:creationId xmlns:a16="http://schemas.microsoft.com/office/drawing/2014/main" id="{CF408CAD-91C4-DAEA-D309-1E5F2E4FF3CC}"/>
              </a:ext>
            </a:extLst>
          </p:cNvPr>
          <p:cNvSpPr txBox="1"/>
          <p:nvPr/>
        </p:nvSpPr>
        <p:spPr>
          <a:xfrm>
            <a:off x="7989769" y="3078480"/>
            <a:ext cx="3171445" cy="923330"/>
          </a:xfrm>
          <a:prstGeom prst="rect">
            <a:avLst/>
          </a:prstGeom>
          <a:noFill/>
        </p:spPr>
        <p:txBody>
          <a:bodyPr wrap="square" rtlCol="0">
            <a:spAutoFit/>
          </a:bodyPr>
          <a:lstStyle/>
          <a:p>
            <a:r>
              <a:rPr lang="en-US" dirty="0">
                <a:solidFill>
                  <a:schemeClr val="bg1"/>
                </a:solidFill>
              </a:rPr>
              <a:t>KSC LC-39A achieved a 76.9% success rate while getting a 23.1% failure rate</a:t>
            </a:r>
          </a:p>
        </p:txBody>
      </p:sp>
    </p:spTree>
    <p:extLst>
      <p:ext uri="{BB962C8B-B14F-4D97-AF65-F5344CB8AC3E}">
        <p14:creationId xmlns:p14="http://schemas.microsoft.com/office/powerpoint/2010/main" val="583651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44</a:t>
            </a:fld>
            <a:endParaRPr lang="en-US" dirty="0"/>
          </a:p>
        </p:txBody>
      </p:sp>
      <p:pic>
        <p:nvPicPr>
          <p:cNvPr id="11270" name="Picture 6" descr="8,300+ Data Science Stock Photos, Pictures &amp; Royalty-Free Images - iStock |  Big data, Data science icon, Data">
            <a:extLst>
              <a:ext uri="{FF2B5EF4-FFF2-40B4-BE49-F238E27FC236}">
                <a16:creationId xmlns:a16="http://schemas.microsoft.com/office/drawing/2014/main" id="{D0CA7247-4C20-837E-10D2-1734BC298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29" y="320040"/>
            <a:ext cx="11576341" cy="6271283"/>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431044" y="680813"/>
            <a:ext cx="9329909" cy="2745620"/>
          </a:xfrm>
          <a:effectLst>
            <a:glow rad="63500">
              <a:schemeClr val="accent1">
                <a:satMod val="175000"/>
                <a:alpha val="40000"/>
              </a:schemeClr>
            </a:glow>
            <a:outerShdw blurRad="50800" dist="38100" dir="18900000" algn="bl" rotWithShape="0">
              <a:prstClr val="black">
                <a:alpha val="40000"/>
              </a:prstClr>
            </a:outerShdw>
          </a:effectLst>
        </p:spPr>
        <p:txBody>
          <a:bodyPr/>
          <a:lstStyle/>
          <a:p>
            <a:r>
              <a:rPr lang="en-US" b="1" dirty="0">
                <a:solidFill>
                  <a:schemeClr val="bg1"/>
                </a:solidFill>
              </a:rPr>
              <a:t>Predictive analysis (classification)</a:t>
            </a:r>
          </a:p>
        </p:txBody>
      </p:sp>
    </p:spTree>
    <p:extLst>
      <p:ext uri="{BB962C8B-B14F-4D97-AF65-F5344CB8AC3E}">
        <p14:creationId xmlns:p14="http://schemas.microsoft.com/office/powerpoint/2010/main" val="274178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Classification accuracy</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45</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TextBox 7">
            <a:extLst>
              <a:ext uri="{FF2B5EF4-FFF2-40B4-BE49-F238E27FC236}">
                <a16:creationId xmlns:a16="http://schemas.microsoft.com/office/drawing/2014/main" id="{CF408CAD-91C4-DAEA-D309-1E5F2E4FF3CC}"/>
              </a:ext>
            </a:extLst>
          </p:cNvPr>
          <p:cNvSpPr txBox="1"/>
          <p:nvPr/>
        </p:nvSpPr>
        <p:spPr>
          <a:xfrm>
            <a:off x="4948446" y="2226498"/>
            <a:ext cx="6300717" cy="646331"/>
          </a:xfrm>
          <a:prstGeom prst="rect">
            <a:avLst/>
          </a:prstGeom>
          <a:noFill/>
        </p:spPr>
        <p:txBody>
          <a:bodyPr wrap="square" rtlCol="0">
            <a:spAutoFit/>
          </a:bodyPr>
          <a:lstStyle/>
          <a:p>
            <a:r>
              <a:rPr lang="en-US" dirty="0">
                <a:solidFill>
                  <a:schemeClr val="bg1"/>
                </a:solidFill>
              </a:rPr>
              <a:t>As you can see, the accuracy is remarkably close, but we do have a winner—it all comes down to the decimal points!</a:t>
            </a:r>
          </a:p>
        </p:txBody>
      </p:sp>
      <p:pic>
        <p:nvPicPr>
          <p:cNvPr id="6" name="Picture 5">
            <a:extLst>
              <a:ext uri="{FF2B5EF4-FFF2-40B4-BE49-F238E27FC236}">
                <a16:creationId xmlns:a16="http://schemas.microsoft.com/office/drawing/2014/main" id="{268668D7-B05C-5741-FB55-3AF973623871}"/>
              </a:ext>
            </a:extLst>
          </p:cNvPr>
          <p:cNvPicPr>
            <a:picLocks noChangeAspect="1"/>
          </p:cNvPicPr>
          <p:nvPr/>
        </p:nvPicPr>
        <p:blipFill>
          <a:blip r:embed="rId3"/>
          <a:stretch>
            <a:fillRect/>
          </a:stretch>
        </p:blipFill>
        <p:spPr>
          <a:xfrm>
            <a:off x="753310" y="2072728"/>
            <a:ext cx="3810532" cy="3858163"/>
          </a:xfrm>
          <a:prstGeom prst="rect">
            <a:avLst/>
          </a:prstGeom>
        </p:spPr>
      </p:pic>
      <p:pic>
        <p:nvPicPr>
          <p:cNvPr id="10" name="Picture 9">
            <a:extLst>
              <a:ext uri="{FF2B5EF4-FFF2-40B4-BE49-F238E27FC236}">
                <a16:creationId xmlns:a16="http://schemas.microsoft.com/office/drawing/2014/main" id="{D91A2418-A1F5-BE01-A43E-C3AF518BB697}"/>
              </a:ext>
            </a:extLst>
          </p:cNvPr>
          <p:cNvPicPr>
            <a:picLocks noChangeAspect="1"/>
          </p:cNvPicPr>
          <p:nvPr/>
        </p:nvPicPr>
        <p:blipFill>
          <a:blip r:embed="rId4"/>
          <a:stretch>
            <a:fillRect/>
          </a:stretch>
        </p:blipFill>
        <p:spPr>
          <a:xfrm>
            <a:off x="4827654" y="3313788"/>
            <a:ext cx="6982409" cy="1943641"/>
          </a:xfrm>
          <a:prstGeom prst="rect">
            <a:avLst/>
          </a:prstGeom>
        </p:spPr>
      </p:pic>
      <p:sp>
        <p:nvSpPr>
          <p:cNvPr id="11" name="TextBox 10">
            <a:extLst>
              <a:ext uri="{FF2B5EF4-FFF2-40B4-BE49-F238E27FC236}">
                <a16:creationId xmlns:a16="http://schemas.microsoft.com/office/drawing/2014/main" id="{8249D047-399B-08C9-446A-1C3507E0674C}"/>
              </a:ext>
            </a:extLst>
          </p:cNvPr>
          <p:cNvSpPr txBox="1"/>
          <p:nvPr/>
        </p:nvSpPr>
        <p:spPr>
          <a:xfrm>
            <a:off x="4948445" y="5566085"/>
            <a:ext cx="6300717" cy="646331"/>
          </a:xfrm>
          <a:prstGeom prst="rect">
            <a:avLst/>
          </a:prstGeom>
          <a:noFill/>
        </p:spPr>
        <p:txBody>
          <a:bodyPr wrap="square" rtlCol="0">
            <a:spAutoFit/>
          </a:bodyPr>
          <a:lstStyle/>
          <a:p>
            <a:r>
              <a:rPr lang="en-US" dirty="0">
                <a:solidFill>
                  <a:schemeClr val="bg1"/>
                </a:solidFill>
              </a:rPr>
              <a:t>The tree algorithm is the winner! With a score of 87.76% and accuracy of 83.33% on test data.</a:t>
            </a:r>
          </a:p>
        </p:txBody>
      </p:sp>
    </p:spTree>
    <p:extLst>
      <p:ext uri="{BB962C8B-B14F-4D97-AF65-F5344CB8AC3E}">
        <p14:creationId xmlns:p14="http://schemas.microsoft.com/office/powerpoint/2010/main" val="2457034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Confusion matrix – decision tree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46</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TextBox 7">
            <a:extLst>
              <a:ext uri="{FF2B5EF4-FFF2-40B4-BE49-F238E27FC236}">
                <a16:creationId xmlns:a16="http://schemas.microsoft.com/office/drawing/2014/main" id="{CF408CAD-91C4-DAEA-D309-1E5F2E4FF3CC}"/>
              </a:ext>
            </a:extLst>
          </p:cNvPr>
          <p:cNvSpPr txBox="1"/>
          <p:nvPr/>
        </p:nvSpPr>
        <p:spPr>
          <a:xfrm>
            <a:off x="6496830" y="2839206"/>
            <a:ext cx="5282938" cy="2585323"/>
          </a:xfrm>
          <a:prstGeom prst="rect">
            <a:avLst/>
          </a:prstGeom>
          <a:noFill/>
        </p:spPr>
        <p:txBody>
          <a:bodyPr wrap="square" rtlCol="0">
            <a:spAutoFit/>
          </a:bodyPr>
          <a:lstStyle/>
          <a:p>
            <a:r>
              <a:rPr lang="en-US" dirty="0">
                <a:solidFill>
                  <a:schemeClr val="bg1"/>
                </a:solidFill>
              </a:rPr>
              <a:t>In summary:</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model predicted 15 out of 18 cases correctly.</a:t>
            </a:r>
          </a:p>
          <a:p>
            <a:pPr marL="285750" indent="-285750">
              <a:buFont typeface="Arial" panose="020B0604020202020204" pitchFamily="34" charset="0"/>
              <a:buChar char="•"/>
            </a:pPr>
            <a:r>
              <a:rPr lang="en-US" dirty="0">
                <a:solidFill>
                  <a:schemeClr val="bg1"/>
                </a:solidFill>
              </a:rPr>
              <a:t>The model made 3 incorrect predictions, all in the form of false positives (where it thought the rocket would land but it didn’t).</a:t>
            </a:r>
          </a:p>
          <a:p>
            <a:pPr marL="285750" indent="-285750">
              <a:buFont typeface="Arial" panose="020B0604020202020204" pitchFamily="34" charset="0"/>
              <a:buChar char="•"/>
            </a:pPr>
            <a:r>
              <a:rPr lang="en-US" dirty="0">
                <a:solidFill>
                  <a:schemeClr val="bg1"/>
                </a:solidFill>
              </a:rPr>
              <a:t>The absence of false negatives suggests the model didn’t miss any actual landings.</a:t>
            </a:r>
          </a:p>
        </p:txBody>
      </p:sp>
      <p:pic>
        <p:nvPicPr>
          <p:cNvPr id="12290" name="Picture 2">
            <a:extLst>
              <a:ext uri="{FF2B5EF4-FFF2-40B4-BE49-F238E27FC236}">
                <a16:creationId xmlns:a16="http://schemas.microsoft.com/office/drawing/2014/main" id="{680D7F36-F0F7-2445-F473-DD601A715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56" y="2090219"/>
            <a:ext cx="5494583"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4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conclusion</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47</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sp>
        <p:nvSpPr>
          <p:cNvPr id="8" name="TextBox 7">
            <a:extLst>
              <a:ext uri="{FF2B5EF4-FFF2-40B4-BE49-F238E27FC236}">
                <a16:creationId xmlns:a16="http://schemas.microsoft.com/office/drawing/2014/main" id="{CF408CAD-91C4-DAEA-D309-1E5F2E4FF3CC}"/>
              </a:ext>
            </a:extLst>
          </p:cNvPr>
          <p:cNvSpPr txBox="1"/>
          <p:nvPr/>
        </p:nvSpPr>
        <p:spPr>
          <a:xfrm>
            <a:off x="5670435" y="2132773"/>
            <a:ext cx="600493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Tree Classifier Algorithm stands out as the most effective machine learning technique for this dataset.</a:t>
            </a:r>
          </a:p>
          <a:p>
            <a:pPr marL="285750" indent="-285750">
              <a:buFont typeface="Arial" panose="020B0604020202020204" pitchFamily="34" charset="0"/>
              <a:buChar char="•"/>
            </a:pPr>
            <a:r>
              <a:rPr lang="en-US" sz="2000" dirty="0">
                <a:solidFill>
                  <a:schemeClr val="bg1"/>
                </a:solidFill>
              </a:rPr>
              <a:t>Lighter payloads tend to show better performance compared to heavier payloads.</a:t>
            </a:r>
          </a:p>
          <a:p>
            <a:pPr marL="285750" indent="-285750">
              <a:buFont typeface="Arial" panose="020B0604020202020204" pitchFamily="34" charset="0"/>
              <a:buChar char="•"/>
            </a:pPr>
            <a:r>
              <a:rPr lang="en-US" sz="2000" dirty="0">
                <a:solidFill>
                  <a:schemeClr val="bg1"/>
                </a:solidFill>
              </a:rPr>
              <a:t>The success rates of SpaceX launches appear to increase over the years, indicating continuous improvement and eventual launch perfection.</a:t>
            </a:r>
          </a:p>
          <a:p>
            <a:pPr marL="285750" indent="-285750">
              <a:buFont typeface="Arial" panose="020B0604020202020204" pitchFamily="34" charset="0"/>
              <a:buChar char="•"/>
            </a:pPr>
            <a:r>
              <a:rPr lang="en-US" sz="2000" dirty="0">
                <a:solidFill>
                  <a:schemeClr val="bg1"/>
                </a:solidFill>
              </a:rPr>
              <a:t>Among all the launch sites, KSC LC-39A has recorded the highest number of successful launches.</a:t>
            </a:r>
          </a:p>
          <a:p>
            <a:pPr marL="285750" indent="-285750">
              <a:buFont typeface="Arial" panose="020B0604020202020204" pitchFamily="34" charset="0"/>
              <a:buChar char="•"/>
            </a:pPr>
            <a:r>
              <a:rPr lang="en-US" sz="2000" dirty="0">
                <a:solidFill>
                  <a:schemeClr val="bg1"/>
                </a:solidFill>
              </a:rPr>
              <a:t>The GEO, HEO, SSO, and ES-L1 orbits demonstrate the best success rates for launches.</a:t>
            </a:r>
          </a:p>
        </p:txBody>
      </p:sp>
      <p:pic>
        <p:nvPicPr>
          <p:cNvPr id="13314" name="Picture 2" descr="Tree Infographic for PowerPoint and Google Slides">
            <a:extLst>
              <a:ext uri="{FF2B5EF4-FFF2-40B4-BE49-F238E27FC236}">
                <a16:creationId xmlns:a16="http://schemas.microsoft.com/office/drawing/2014/main" id="{0E6A5233-C949-E447-01B4-F7868262E1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882" t="11945" b="7696"/>
          <a:stretch/>
        </p:blipFill>
        <p:spPr bwMode="auto">
          <a:xfrm>
            <a:off x="824206" y="2106369"/>
            <a:ext cx="4585994" cy="431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620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appendix</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48</a:t>
            </a:fld>
            <a:endParaRPr lang="en-US" dirty="0"/>
          </a:p>
        </p:txBody>
      </p:sp>
      <p:sp>
        <p:nvSpPr>
          <p:cNvPr id="5" name="Content Placeholder 2">
            <a:extLst>
              <a:ext uri="{FF2B5EF4-FFF2-40B4-BE49-F238E27FC236}">
                <a16:creationId xmlns:a16="http://schemas.microsoft.com/office/drawing/2014/main" id="{19574B0C-C5DA-81E3-8D48-2763DE28B2CE}"/>
              </a:ext>
            </a:extLst>
          </p:cNvPr>
          <p:cNvSpPr txBox="1">
            <a:spLocks/>
          </p:cNvSpPr>
          <p:nvPr/>
        </p:nvSpPr>
        <p:spPr>
          <a:xfrm>
            <a:off x="4948446" y="2202329"/>
            <a:ext cx="6726919" cy="4655671"/>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200" dirty="0"/>
          </a:p>
        </p:txBody>
      </p:sp>
      <p:pic>
        <p:nvPicPr>
          <p:cNvPr id="6" name="Picture 5">
            <a:extLst>
              <a:ext uri="{FF2B5EF4-FFF2-40B4-BE49-F238E27FC236}">
                <a16:creationId xmlns:a16="http://schemas.microsoft.com/office/drawing/2014/main" id="{7264D5DB-CA40-73E5-D86A-73DE75B2A418}"/>
              </a:ext>
            </a:extLst>
          </p:cNvPr>
          <p:cNvPicPr>
            <a:picLocks noChangeAspect="1"/>
          </p:cNvPicPr>
          <p:nvPr/>
        </p:nvPicPr>
        <p:blipFill>
          <a:blip r:embed="rId3"/>
          <a:stretch>
            <a:fillRect/>
          </a:stretch>
        </p:blipFill>
        <p:spPr>
          <a:xfrm>
            <a:off x="743345" y="2059141"/>
            <a:ext cx="7992590" cy="2343477"/>
          </a:xfrm>
          <a:prstGeom prst="rect">
            <a:avLst/>
          </a:prstGeom>
        </p:spPr>
      </p:pic>
      <p:pic>
        <p:nvPicPr>
          <p:cNvPr id="9" name="Picture 8">
            <a:extLst>
              <a:ext uri="{FF2B5EF4-FFF2-40B4-BE49-F238E27FC236}">
                <a16:creationId xmlns:a16="http://schemas.microsoft.com/office/drawing/2014/main" id="{0C88F565-4264-8199-236C-B9D75E6D02FB}"/>
              </a:ext>
            </a:extLst>
          </p:cNvPr>
          <p:cNvPicPr>
            <a:picLocks noChangeAspect="1"/>
          </p:cNvPicPr>
          <p:nvPr/>
        </p:nvPicPr>
        <p:blipFill>
          <a:blip r:embed="rId4"/>
          <a:stretch>
            <a:fillRect/>
          </a:stretch>
        </p:blipFill>
        <p:spPr>
          <a:xfrm>
            <a:off x="3019835" y="3447634"/>
            <a:ext cx="8049748" cy="3143689"/>
          </a:xfrm>
          <a:prstGeom prst="rect">
            <a:avLst/>
          </a:prstGeom>
        </p:spPr>
      </p:pic>
    </p:spTree>
    <p:extLst>
      <p:ext uri="{BB962C8B-B14F-4D97-AF65-F5344CB8AC3E}">
        <p14:creationId xmlns:p14="http://schemas.microsoft.com/office/powerpoint/2010/main" val="554243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Eesha Qureshi</a:t>
            </a:r>
          </a:p>
          <a:p>
            <a:r>
              <a:rPr lang="en-US" dirty="0"/>
              <a:t>eesha_qureshi@outlook.com</a:t>
            </a:r>
          </a:p>
        </p:txBody>
      </p:sp>
    </p:spTree>
    <p:extLst>
      <p:ext uri="{BB962C8B-B14F-4D97-AF65-F5344CB8AC3E}">
        <p14:creationId xmlns:p14="http://schemas.microsoft.com/office/powerpoint/2010/main" val="23954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Data Science? | Built In">
            <a:extLst>
              <a:ext uri="{FF2B5EF4-FFF2-40B4-BE49-F238E27FC236}">
                <a16:creationId xmlns:a16="http://schemas.microsoft.com/office/drawing/2014/main" id="{414CC6C0-6D65-6423-0B40-2748D7223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79" y="822024"/>
            <a:ext cx="8404642" cy="4202321"/>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5066501"/>
            <a:ext cx="11562303" cy="1162337"/>
          </a:xfrm>
        </p:spPr>
        <p:txBody>
          <a:bodyPr/>
          <a:lstStyle/>
          <a:p>
            <a:r>
              <a:rPr lang="en-US" dirty="0"/>
              <a:t>methodology</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p:txBody>
          <a:bodyPr/>
          <a:lstStyle/>
          <a:p>
            <a:r>
              <a:rPr lang="en-US" dirty="0"/>
              <a:t>methodology</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35"/>
          </p:nvPr>
        </p:nvSpPr>
        <p:spPr>
          <a:xfrm>
            <a:off x="2373001" y="2173574"/>
            <a:ext cx="9319327" cy="4521866"/>
          </a:xfrm>
        </p:spPr>
        <p:txBody>
          <a:bodyPr anchor="t"/>
          <a:lstStyle/>
          <a:p>
            <a:pPr>
              <a:lnSpc>
                <a:spcPct val="100000"/>
              </a:lnSpc>
              <a:spcBef>
                <a:spcPts val="1400"/>
              </a:spcBef>
            </a:pPr>
            <a:r>
              <a:rPr lang="en-US" b="1" dirty="0"/>
              <a:t>Data collection methodology: </a:t>
            </a:r>
          </a:p>
          <a:p>
            <a:pPr marL="285750" indent="-285750">
              <a:lnSpc>
                <a:spcPct val="100000"/>
              </a:lnSpc>
              <a:spcBef>
                <a:spcPts val="1400"/>
              </a:spcBef>
              <a:buFont typeface="Arial" panose="020B0604020202020204" pitchFamily="34" charset="0"/>
              <a:buChar char="•"/>
            </a:pPr>
            <a:r>
              <a:rPr lang="en-US" sz="1600" dirty="0"/>
              <a:t>SpaceX Rest API and Web Scrapping</a:t>
            </a:r>
          </a:p>
          <a:p>
            <a:pPr>
              <a:lnSpc>
                <a:spcPct val="100000"/>
              </a:lnSpc>
              <a:spcBef>
                <a:spcPts val="1400"/>
              </a:spcBef>
            </a:pPr>
            <a:r>
              <a:rPr lang="en-US" b="1" dirty="0"/>
              <a:t>Performed Data Wrangling </a:t>
            </a:r>
          </a:p>
          <a:p>
            <a:pPr marL="285750" indent="-285750">
              <a:lnSpc>
                <a:spcPct val="100000"/>
              </a:lnSpc>
              <a:spcBef>
                <a:spcPts val="1400"/>
              </a:spcBef>
              <a:buFont typeface="Arial" panose="020B0604020202020204" pitchFamily="34" charset="0"/>
              <a:buChar char="•"/>
            </a:pPr>
            <a:r>
              <a:rPr lang="en-US" sz="1600" dirty="0"/>
              <a:t>One Hot Encoding data fields for Machine Learning and dropping irrelevant columns </a:t>
            </a:r>
          </a:p>
          <a:p>
            <a:pPr>
              <a:lnSpc>
                <a:spcPct val="100000"/>
              </a:lnSpc>
              <a:spcBef>
                <a:spcPts val="1400"/>
              </a:spcBef>
            </a:pPr>
            <a:r>
              <a:rPr lang="en-US" b="1" dirty="0"/>
              <a:t>Performed EDA using visualization and SQL </a:t>
            </a:r>
          </a:p>
          <a:p>
            <a:pPr marL="342900" indent="-342900">
              <a:lnSpc>
                <a:spcPct val="100000"/>
              </a:lnSpc>
              <a:spcBef>
                <a:spcPts val="1400"/>
              </a:spcBef>
              <a:buFont typeface="Arial" panose="020B0604020202020204" pitchFamily="34" charset="0"/>
              <a:buChar char="•"/>
            </a:pPr>
            <a:r>
              <a:rPr lang="en-US" sz="1600" dirty="0"/>
              <a:t>Plotting : Scatter, Bar, Pie Graphs to show relationships between variables to show patterns of data. </a:t>
            </a:r>
          </a:p>
          <a:p>
            <a:pPr>
              <a:lnSpc>
                <a:spcPct val="100000"/>
              </a:lnSpc>
              <a:spcBef>
                <a:spcPts val="1400"/>
              </a:spcBef>
            </a:pPr>
            <a:r>
              <a:rPr lang="en-US" b="1" dirty="0"/>
              <a:t>Performed interactive visual analytics using Folium and </a:t>
            </a:r>
            <a:r>
              <a:rPr lang="en-US" b="1" dirty="0" err="1"/>
              <a:t>Plotly</a:t>
            </a:r>
            <a:r>
              <a:rPr lang="en-US" b="1" dirty="0"/>
              <a:t> Dash </a:t>
            </a:r>
          </a:p>
          <a:p>
            <a:pPr>
              <a:lnSpc>
                <a:spcPct val="100000"/>
              </a:lnSpc>
              <a:spcBef>
                <a:spcPts val="1400"/>
              </a:spcBef>
            </a:pPr>
            <a:r>
              <a:rPr lang="en-US" b="1" dirty="0"/>
              <a:t>Performed predictive analysis using classification models </a:t>
            </a:r>
          </a:p>
          <a:p>
            <a:pPr marL="342900" indent="-342900">
              <a:lnSpc>
                <a:spcPct val="100000"/>
              </a:lnSpc>
              <a:spcBef>
                <a:spcPts val="1400"/>
              </a:spcBef>
              <a:buFont typeface="Arial" panose="020B0604020202020204" pitchFamily="34" charset="0"/>
              <a:buChar char="•"/>
            </a:pPr>
            <a:r>
              <a:rPr lang="en-US" sz="1600" dirty="0"/>
              <a:t>building, tuning and evaluating classification model</a:t>
            </a:r>
            <a:endParaRPr lang="en-US" sz="1200" dirty="0"/>
          </a:p>
        </p:txBody>
      </p:sp>
    </p:spTree>
    <p:extLst>
      <p:ext uri="{BB962C8B-B14F-4D97-AF65-F5344CB8AC3E}">
        <p14:creationId xmlns:p14="http://schemas.microsoft.com/office/powerpoint/2010/main" val="248364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methodology</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165732"/>
            <a:ext cx="10638183" cy="4258362"/>
          </a:xfrm>
        </p:spPr>
        <p:txBody>
          <a:bodyPr/>
          <a:lstStyle/>
          <a:p>
            <a:pPr marL="0" indent="0">
              <a:buNone/>
            </a:pPr>
            <a:r>
              <a:rPr lang="en-US" b="1" dirty="0"/>
              <a:t>The following datasets were collected by:</a:t>
            </a:r>
          </a:p>
          <a:p>
            <a:r>
              <a:rPr lang="en-US" sz="1600" dirty="0"/>
              <a:t>We analyzed SpaceX launch data retrieved from the SpaceX REST API.</a:t>
            </a:r>
          </a:p>
          <a:p>
            <a:r>
              <a:rPr lang="en-US" sz="1600" dirty="0"/>
              <a:t>This API provides detailed information about launches, including data on the rocket used, the payload, and specifics related to the launch and landing, including the outcome of the landing.</a:t>
            </a:r>
          </a:p>
          <a:p>
            <a:r>
              <a:rPr lang="en-US" sz="1600" dirty="0"/>
              <a:t>The objective of our analysis is to predict whether SpaceX will attempt to land the rocket during a given launch.</a:t>
            </a:r>
          </a:p>
          <a:p>
            <a:r>
              <a:rPr lang="en-US" sz="1600" dirty="0"/>
              <a:t>The SpaceX REST API's base URL starts with api.spacexdata.com/v4/.</a:t>
            </a:r>
          </a:p>
          <a:p>
            <a:r>
              <a:rPr lang="en-US" sz="1600" dirty="0"/>
              <a:t>Additionally, Wikipedia is another popular source for Falcon 9 launch data, accessible via web scraping using BeautifulSoup.</a:t>
            </a:r>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graphicFrame>
        <p:nvGraphicFramePr>
          <p:cNvPr id="9" name="Content Placeholder 5">
            <a:extLst>
              <a:ext uri="{FF2B5EF4-FFF2-40B4-BE49-F238E27FC236}">
                <a16:creationId xmlns:a16="http://schemas.microsoft.com/office/drawing/2014/main" id="{B59C0C15-9C8B-DBF6-2E50-7402426EA954}"/>
              </a:ext>
            </a:extLst>
          </p:cNvPr>
          <p:cNvGraphicFramePr>
            <a:graphicFrameLocks/>
          </p:cNvGraphicFramePr>
          <p:nvPr>
            <p:extLst>
              <p:ext uri="{D42A27DB-BD31-4B8C-83A1-F6EECF244321}">
                <p14:modId xmlns:p14="http://schemas.microsoft.com/office/powerpoint/2010/main" val="1812113268"/>
              </p:ext>
            </p:extLst>
          </p:nvPr>
        </p:nvGraphicFramePr>
        <p:xfrm>
          <a:off x="596279" y="5126635"/>
          <a:ext cx="5999394" cy="1464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BA7BEE9D-E2C3-F774-4770-33B8A5094FCC}"/>
              </a:ext>
            </a:extLst>
          </p:cNvPr>
          <p:cNvGraphicFramePr/>
          <p:nvPr>
            <p:extLst>
              <p:ext uri="{D42A27DB-BD31-4B8C-83A1-F6EECF244321}">
                <p14:modId xmlns:p14="http://schemas.microsoft.com/office/powerpoint/2010/main" val="2013864861"/>
              </p:ext>
            </p:extLst>
          </p:nvPr>
        </p:nvGraphicFramePr>
        <p:xfrm>
          <a:off x="5861154" y="5126636"/>
          <a:ext cx="5516544" cy="14646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6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graphicFrame>
        <p:nvGraphicFramePr>
          <p:cNvPr id="7" name="Diagram 6">
            <a:extLst>
              <a:ext uri="{FF2B5EF4-FFF2-40B4-BE49-F238E27FC236}">
                <a16:creationId xmlns:a16="http://schemas.microsoft.com/office/drawing/2014/main" id="{A63D8353-E5E8-C096-7234-79271885A28F}"/>
              </a:ext>
            </a:extLst>
          </p:cNvPr>
          <p:cNvGraphicFramePr/>
          <p:nvPr>
            <p:extLst>
              <p:ext uri="{D42A27DB-BD31-4B8C-83A1-F6EECF244321}">
                <p14:modId xmlns:p14="http://schemas.microsoft.com/office/powerpoint/2010/main" val="1941442212"/>
              </p:ext>
            </p:extLst>
          </p:nvPr>
        </p:nvGraphicFramePr>
        <p:xfrm>
          <a:off x="6596807" y="453813"/>
          <a:ext cx="5088328" cy="5961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7F6C2BD0-0DD8-D9B6-E9C7-782356604442}"/>
              </a:ext>
            </a:extLst>
          </p:cNvPr>
          <p:cNvPicPr>
            <a:picLocks noChangeAspect="1"/>
          </p:cNvPicPr>
          <p:nvPr/>
        </p:nvPicPr>
        <p:blipFill>
          <a:blip r:embed="rId8"/>
          <a:stretch>
            <a:fillRect/>
          </a:stretch>
        </p:blipFill>
        <p:spPr>
          <a:xfrm>
            <a:off x="523239" y="360355"/>
            <a:ext cx="4574801" cy="638264"/>
          </a:xfrm>
          <a:prstGeom prst="rect">
            <a:avLst/>
          </a:prstGeom>
        </p:spPr>
      </p:pic>
      <p:sp>
        <p:nvSpPr>
          <p:cNvPr id="15" name="TextBox 14">
            <a:extLst>
              <a:ext uri="{FF2B5EF4-FFF2-40B4-BE49-F238E27FC236}">
                <a16:creationId xmlns:a16="http://schemas.microsoft.com/office/drawing/2014/main" id="{3F630194-508A-7F6D-04AA-24CEBDC79A88}"/>
              </a:ext>
            </a:extLst>
          </p:cNvPr>
          <p:cNvSpPr txBox="1"/>
          <p:nvPr/>
        </p:nvSpPr>
        <p:spPr>
          <a:xfrm>
            <a:off x="504065" y="37914"/>
            <a:ext cx="4287187"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Get Response from SpaceX API</a:t>
            </a:r>
          </a:p>
        </p:txBody>
      </p:sp>
      <p:sp>
        <p:nvSpPr>
          <p:cNvPr id="21" name="TextBox 20">
            <a:extLst>
              <a:ext uri="{FF2B5EF4-FFF2-40B4-BE49-F238E27FC236}">
                <a16:creationId xmlns:a16="http://schemas.microsoft.com/office/drawing/2014/main" id="{3E6A40E4-2EC4-7FF3-9DAD-B4EB8F884DFA}"/>
              </a:ext>
            </a:extLst>
          </p:cNvPr>
          <p:cNvSpPr txBox="1"/>
          <p:nvPr/>
        </p:nvSpPr>
        <p:spPr>
          <a:xfrm>
            <a:off x="522406" y="1025257"/>
            <a:ext cx="4575634" cy="369332"/>
          </a:xfrm>
          <a:prstGeom prst="rect">
            <a:avLst/>
          </a:prstGeom>
          <a:noFill/>
        </p:spPr>
        <p:txBody>
          <a:bodyPr wrap="square" rtlCol="0">
            <a:spAutoFit/>
          </a:bodyPr>
          <a:lstStyle/>
          <a:p>
            <a:r>
              <a:rPr lang="en-US" dirty="0">
                <a:solidFill>
                  <a:schemeClr val="bg1"/>
                </a:solidFill>
              </a:rPr>
              <a:t>2.  Response updated to .</a:t>
            </a:r>
            <a:r>
              <a:rPr lang="en-US" dirty="0" err="1">
                <a:solidFill>
                  <a:schemeClr val="bg1"/>
                </a:solidFill>
              </a:rPr>
              <a:t>json</a:t>
            </a:r>
            <a:r>
              <a:rPr lang="en-US" dirty="0">
                <a:solidFill>
                  <a:schemeClr val="bg1"/>
                </a:solidFill>
              </a:rPr>
              <a:t> format</a:t>
            </a:r>
          </a:p>
        </p:txBody>
      </p:sp>
      <p:sp>
        <p:nvSpPr>
          <p:cNvPr id="22" name="TextBox 21">
            <a:extLst>
              <a:ext uri="{FF2B5EF4-FFF2-40B4-BE49-F238E27FC236}">
                <a16:creationId xmlns:a16="http://schemas.microsoft.com/office/drawing/2014/main" id="{A5C32DD3-3900-A558-6CAF-454F34FD0DEE}"/>
              </a:ext>
            </a:extLst>
          </p:cNvPr>
          <p:cNvSpPr txBox="1"/>
          <p:nvPr/>
        </p:nvSpPr>
        <p:spPr>
          <a:xfrm>
            <a:off x="522405" y="2187830"/>
            <a:ext cx="4287187" cy="369332"/>
          </a:xfrm>
          <a:prstGeom prst="rect">
            <a:avLst/>
          </a:prstGeom>
          <a:noFill/>
        </p:spPr>
        <p:txBody>
          <a:bodyPr wrap="square" rtlCol="0">
            <a:spAutoFit/>
          </a:bodyPr>
          <a:lstStyle/>
          <a:p>
            <a:r>
              <a:rPr lang="en-US" dirty="0">
                <a:solidFill>
                  <a:schemeClr val="bg1"/>
                </a:solidFill>
              </a:rPr>
              <a:t>3.  Data Cleaning</a:t>
            </a:r>
          </a:p>
        </p:txBody>
      </p:sp>
      <p:sp>
        <p:nvSpPr>
          <p:cNvPr id="23" name="TextBox 22">
            <a:extLst>
              <a:ext uri="{FF2B5EF4-FFF2-40B4-BE49-F238E27FC236}">
                <a16:creationId xmlns:a16="http://schemas.microsoft.com/office/drawing/2014/main" id="{2AE6E654-E588-AA89-A8B6-70FB951B8665}"/>
              </a:ext>
            </a:extLst>
          </p:cNvPr>
          <p:cNvSpPr txBox="1"/>
          <p:nvPr/>
        </p:nvSpPr>
        <p:spPr>
          <a:xfrm>
            <a:off x="504065" y="3580989"/>
            <a:ext cx="5088328" cy="369332"/>
          </a:xfrm>
          <a:prstGeom prst="rect">
            <a:avLst/>
          </a:prstGeom>
          <a:noFill/>
        </p:spPr>
        <p:txBody>
          <a:bodyPr wrap="square" rtlCol="0">
            <a:spAutoFit/>
          </a:bodyPr>
          <a:lstStyle/>
          <a:p>
            <a:r>
              <a:rPr lang="en-US" dirty="0">
                <a:solidFill>
                  <a:schemeClr val="bg1"/>
                </a:solidFill>
              </a:rPr>
              <a:t>4.  C</a:t>
            </a:r>
            <a:r>
              <a:rPr lang="en-US" b="0" dirty="0">
                <a:solidFill>
                  <a:schemeClr val="bg1"/>
                </a:solidFill>
                <a:effectLst/>
              </a:rPr>
              <a:t>ombine the columns into a dictionary.</a:t>
            </a:r>
          </a:p>
        </p:txBody>
      </p:sp>
      <p:sp>
        <p:nvSpPr>
          <p:cNvPr id="24" name="TextBox 23">
            <a:extLst>
              <a:ext uri="{FF2B5EF4-FFF2-40B4-BE49-F238E27FC236}">
                <a16:creationId xmlns:a16="http://schemas.microsoft.com/office/drawing/2014/main" id="{5B2C8974-1A47-E7AF-9A97-7BCE6E537594}"/>
              </a:ext>
            </a:extLst>
          </p:cNvPr>
          <p:cNvSpPr txBox="1"/>
          <p:nvPr/>
        </p:nvSpPr>
        <p:spPr>
          <a:xfrm>
            <a:off x="506865" y="5541216"/>
            <a:ext cx="5589135" cy="369332"/>
          </a:xfrm>
          <a:prstGeom prst="rect">
            <a:avLst/>
          </a:prstGeom>
          <a:noFill/>
        </p:spPr>
        <p:txBody>
          <a:bodyPr wrap="square" rtlCol="0">
            <a:spAutoFit/>
          </a:bodyPr>
          <a:lstStyle/>
          <a:p>
            <a:r>
              <a:rPr lang="en-US" dirty="0">
                <a:solidFill>
                  <a:schemeClr val="bg1"/>
                </a:solidFill>
              </a:rPr>
              <a:t>5.  Filter </a:t>
            </a:r>
            <a:r>
              <a:rPr lang="en-US" dirty="0" err="1">
                <a:solidFill>
                  <a:schemeClr val="bg1"/>
                </a:solidFill>
              </a:rPr>
              <a:t>Dataframe</a:t>
            </a:r>
            <a:r>
              <a:rPr lang="en-US" dirty="0">
                <a:solidFill>
                  <a:schemeClr val="bg1"/>
                </a:solidFill>
              </a:rPr>
              <a:t> and export to .csv format</a:t>
            </a:r>
          </a:p>
        </p:txBody>
      </p:sp>
      <p:pic>
        <p:nvPicPr>
          <p:cNvPr id="26" name="Picture 25">
            <a:extLst>
              <a:ext uri="{FF2B5EF4-FFF2-40B4-BE49-F238E27FC236}">
                <a16:creationId xmlns:a16="http://schemas.microsoft.com/office/drawing/2014/main" id="{904E2331-0C9F-3635-78B0-1740AC20D62A}"/>
              </a:ext>
            </a:extLst>
          </p:cNvPr>
          <p:cNvPicPr>
            <a:picLocks noChangeAspect="1"/>
          </p:cNvPicPr>
          <p:nvPr/>
        </p:nvPicPr>
        <p:blipFill>
          <a:blip r:embed="rId9"/>
          <a:stretch>
            <a:fillRect/>
          </a:stretch>
        </p:blipFill>
        <p:spPr>
          <a:xfrm>
            <a:off x="548601" y="1421227"/>
            <a:ext cx="4575633" cy="800212"/>
          </a:xfrm>
          <a:prstGeom prst="rect">
            <a:avLst/>
          </a:prstGeom>
        </p:spPr>
      </p:pic>
      <p:pic>
        <p:nvPicPr>
          <p:cNvPr id="28" name="Picture 27">
            <a:extLst>
              <a:ext uri="{FF2B5EF4-FFF2-40B4-BE49-F238E27FC236}">
                <a16:creationId xmlns:a16="http://schemas.microsoft.com/office/drawing/2014/main" id="{4261AF0D-31B6-12C4-451C-5F95F62D1F73}"/>
              </a:ext>
            </a:extLst>
          </p:cNvPr>
          <p:cNvPicPr>
            <a:picLocks noChangeAspect="1"/>
          </p:cNvPicPr>
          <p:nvPr/>
        </p:nvPicPr>
        <p:blipFill>
          <a:blip r:embed="rId10"/>
          <a:stretch>
            <a:fillRect/>
          </a:stretch>
        </p:blipFill>
        <p:spPr>
          <a:xfrm>
            <a:off x="504065" y="2512752"/>
            <a:ext cx="3364555" cy="1095532"/>
          </a:xfrm>
          <a:prstGeom prst="rect">
            <a:avLst/>
          </a:prstGeom>
        </p:spPr>
      </p:pic>
      <p:pic>
        <p:nvPicPr>
          <p:cNvPr id="30" name="Picture 29">
            <a:extLst>
              <a:ext uri="{FF2B5EF4-FFF2-40B4-BE49-F238E27FC236}">
                <a16:creationId xmlns:a16="http://schemas.microsoft.com/office/drawing/2014/main" id="{296E6BD7-6EDC-C3AC-718B-50CE1AD7A4D2}"/>
              </a:ext>
            </a:extLst>
          </p:cNvPr>
          <p:cNvPicPr>
            <a:picLocks noChangeAspect="1"/>
          </p:cNvPicPr>
          <p:nvPr/>
        </p:nvPicPr>
        <p:blipFill>
          <a:blip r:embed="rId11"/>
          <a:stretch>
            <a:fillRect/>
          </a:stretch>
        </p:blipFill>
        <p:spPr>
          <a:xfrm>
            <a:off x="2772567" y="2596861"/>
            <a:ext cx="1943371" cy="409632"/>
          </a:xfrm>
          <a:prstGeom prst="rect">
            <a:avLst/>
          </a:prstGeom>
        </p:spPr>
      </p:pic>
      <p:pic>
        <p:nvPicPr>
          <p:cNvPr id="32" name="Picture 31">
            <a:extLst>
              <a:ext uri="{FF2B5EF4-FFF2-40B4-BE49-F238E27FC236}">
                <a16:creationId xmlns:a16="http://schemas.microsoft.com/office/drawing/2014/main" id="{14A0B7F1-C141-104E-3EF2-35E289B83B13}"/>
              </a:ext>
            </a:extLst>
          </p:cNvPr>
          <p:cNvPicPr>
            <a:picLocks noChangeAspect="1"/>
          </p:cNvPicPr>
          <p:nvPr/>
        </p:nvPicPr>
        <p:blipFill>
          <a:blip r:embed="rId12"/>
          <a:stretch>
            <a:fillRect/>
          </a:stretch>
        </p:blipFill>
        <p:spPr>
          <a:xfrm>
            <a:off x="504065" y="5893912"/>
            <a:ext cx="4563112" cy="420705"/>
          </a:xfrm>
          <a:prstGeom prst="rect">
            <a:avLst/>
          </a:prstGeom>
        </p:spPr>
      </p:pic>
      <p:pic>
        <p:nvPicPr>
          <p:cNvPr id="34" name="Picture 33">
            <a:extLst>
              <a:ext uri="{FF2B5EF4-FFF2-40B4-BE49-F238E27FC236}">
                <a16:creationId xmlns:a16="http://schemas.microsoft.com/office/drawing/2014/main" id="{C64E8AF8-04AF-6A4E-0149-42698E8CBB45}"/>
              </a:ext>
            </a:extLst>
          </p:cNvPr>
          <p:cNvPicPr>
            <a:picLocks noChangeAspect="1"/>
          </p:cNvPicPr>
          <p:nvPr/>
        </p:nvPicPr>
        <p:blipFill>
          <a:blip r:embed="rId13"/>
          <a:stretch>
            <a:fillRect/>
          </a:stretch>
        </p:blipFill>
        <p:spPr>
          <a:xfrm>
            <a:off x="504065" y="3933206"/>
            <a:ext cx="4382112" cy="1648840"/>
          </a:xfrm>
          <a:prstGeom prst="rect">
            <a:avLst/>
          </a:prstGeom>
        </p:spPr>
      </p:pic>
      <p:pic>
        <p:nvPicPr>
          <p:cNvPr id="36" name="Picture 35">
            <a:extLst>
              <a:ext uri="{FF2B5EF4-FFF2-40B4-BE49-F238E27FC236}">
                <a16:creationId xmlns:a16="http://schemas.microsoft.com/office/drawing/2014/main" id="{88F8ECBF-07D3-0CAD-5C2E-BCB32C237B0D}"/>
              </a:ext>
            </a:extLst>
          </p:cNvPr>
          <p:cNvPicPr>
            <a:picLocks noChangeAspect="1"/>
          </p:cNvPicPr>
          <p:nvPr/>
        </p:nvPicPr>
        <p:blipFill>
          <a:blip r:embed="rId14"/>
          <a:stretch>
            <a:fillRect/>
          </a:stretch>
        </p:blipFill>
        <p:spPr>
          <a:xfrm>
            <a:off x="551697" y="6263244"/>
            <a:ext cx="4334480" cy="302207"/>
          </a:xfrm>
          <a:prstGeom prst="rect">
            <a:avLst/>
          </a:prstGeom>
        </p:spPr>
      </p:pic>
      <p:cxnSp>
        <p:nvCxnSpPr>
          <p:cNvPr id="38" name="Connector: Curved 37">
            <a:extLst>
              <a:ext uri="{FF2B5EF4-FFF2-40B4-BE49-F238E27FC236}">
                <a16:creationId xmlns:a16="http://schemas.microsoft.com/office/drawing/2014/main" id="{E6C0659C-6983-96B3-7FE9-E51916E1652B}"/>
              </a:ext>
            </a:extLst>
          </p:cNvPr>
          <p:cNvCxnSpPr>
            <a:cxnSpLocks/>
            <a:stCxn id="12" idx="3"/>
            <a:endCxn id="26" idx="3"/>
          </p:cNvCxnSpPr>
          <p:nvPr/>
        </p:nvCxnSpPr>
        <p:spPr>
          <a:xfrm>
            <a:off x="5098040" y="679487"/>
            <a:ext cx="26194" cy="1141846"/>
          </a:xfrm>
          <a:prstGeom prst="curvedConnector3">
            <a:avLst>
              <a:gd name="adj1" fmla="val 9727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D2E10807-258D-9145-C1D4-7AA858510C8D}"/>
              </a:ext>
            </a:extLst>
          </p:cNvPr>
          <p:cNvCxnSpPr>
            <a:cxnSpLocks/>
            <a:stCxn id="26" idx="1"/>
            <a:endCxn id="28" idx="1"/>
          </p:cNvCxnSpPr>
          <p:nvPr/>
        </p:nvCxnSpPr>
        <p:spPr>
          <a:xfrm rot="10800000" flipV="1">
            <a:off x="504065" y="1821332"/>
            <a:ext cx="44536" cy="1239185"/>
          </a:xfrm>
          <a:prstGeom prst="curvedConnector3">
            <a:avLst>
              <a:gd name="adj1" fmla="val 6132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6065A6CE-620E-A847-4D12-237D8C68C3D1}"/>
              </a:ext>
            </a:extLst>
          </p:cNvPr>
          <p:cNvCxnSpPr>
            <a:cxnSpLocks/>
            <a:stCxn id="28" idx="3"/>
            <a:endCxn id="34" idx="3"/>
          </p:cNvCxnSpPr>
          <p:nvPr/>
        </p:nvCxnSpPr>
        <p:spPr>
          <a:xfrm>
            <a:off x="3868620" y="3060518"/>
            <a:ext cx="1017557" cy="1697108"/>
          </a:xfrm>
          <a:prstGeom prst="curvedConnector3">
            <a:avLst>
              <a:gd name="adj1" fmla="val 1224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66D0EBA5-E70F-0AFE-E217-134EAC86233A}"/>
              </a:ext>
            </a:extLst>
          </p:cNvPr>
          <p:cNvCxnSpPr>
            <a:cxnSpLocks/>
            <a:stCxn id="34" idx="1"/>
          </p:cNvCxnSpPr>
          <p:nvPr/>
        </p:nvCxnSpPr>
        <p:spPr>
          <a:xfrm rot="10800000" flipH="1" flipV="1">
            <a:off x="504065" y="4757626"/>
            <a:ext cx="44536" cy="951620"/>
          </a:xfrm>
          <a:prstGeom prst="curvedConnector3">
            <a:avLst>
              <a:gd name="adj1" fmla="val -51329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B0866C5-E26C-E63F-61BD-A14B7A2FE951}"/>
              </a:ext>
            </a:extLst>
          </p:cNvPr>
          <p:cNvSpPr txBox="1"/>
          <p:nvPr/>
        </p:nvSpPr>
        <p:spPr>
          <a:xfrm>
            <a:off x="6978909" y="222980"/>
            <a:ext cx="4398640" cy="461665"/>
          </a:xfrm>
          <a:prstGeom prst="rect">
            <a:avLst/>
          </a:prstGeom>
          <a:noFill/>
        </p:spPr>
        <p:txBody>
          <a:bodyPr wrap="none" rtlCol="0">
            <a:spAutoFit/>
          </a:bodyPr>
          <a:lstStyle/>
          <a:p>
            <a:r>
              <a:rPr lang="en-US" sz="2400" b="1" dirty="0">
                <a:solidFill>
                  <a:schemeClr val="bg1"/>
                </a:solidFill>
              </a:rPr>
              <a:t>Data Collection – SpaceX API</a:t>
            </a:r>
          </a:p>
        </p:txBody>
      </p:sp>
    </p:spTree>
    <p:extLst>
      <p:ext uri="{BB962C8B-B14F-4D97-AF65-F5344CB8AC3E}">
        <p14:creationId xmlns:p14="http://schemas.microsoft.com/office/powerpoint/2010/main" val="59814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graphicFrame>
        <p:nvGraphicFramePr>
          <p:cNvPr id="7" name="Diagram 6">
            <a:extLst>
              <a:ext uri="{FF2B5EF4-FFF2-40B4-BE49-F238E27FC236}">
                <a16:creationId xmlns:a16="http://schemas.microsoft.com/office/drawing/2014/main" id="{A63D8353-E5E8-C096-7234-79271885A28F}"/>
              </a:ext>
            </a:extLst>
          </p:cNvPr>
          <p:cNvGraphicFramePr/>
          <p:nvPr>
            <p:extLst>
              <p:ext uri="{D42A27DB-BD31-4B8C-83A1-F6EECF244321}">
                <p14:modId xmlns:p14="http://schemas.microsoft.com/office/powerpoint/2010/main" val="2631857398"/>
              </p:ext>
            </p:extLst>
          </p:nvPr>
        </p:nvGraphicFramePr>
        <p:xfrm>
          <a:off x="6596807" y="453813"/>
          <a:ext cx="5088328" cy="5961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3F630194-508A-7F6D-04AA-24CEBDC79A88}"/>
              </a:ext>
            </a:extLst>
          </p:cNvPr>
          <p:cNvSpPr txBox="1"/>
          <p:nvPr/>
        </p:nvSpPr>
        <p:spPr>
          <a:xfrm>
            <a:off x="504065" y="37914"/>
            <a:ext cx="4287187" cy="369332"/>
          </a:xfrm>
          <a:prstGeom prst="rect">
            <a:avLst/>
          </a:prstGeom>
          <a:noFill/>
        </p:spPr>
        <p:txBody>
          <a:bodyPr wrap="square" rtlCol="0">
            <a:spAutoFit/>
          </a:bodyPr>
          <a:lstStyle/>
          <a:p>
            <a:pPr marL="342900" indent="-342900">
              <a:buFont typeface="+mj-lt"/>
              <a:buAutoNum type="arabicPeriod"/>
            </a:pPr>
            <a:r>
              <a:rPr lang="en-US" dirty="0">
                <a:solidFill>
                  <a:schemeClr val="bg1"/>
                </a:solidFill>
              </a:rPr>
              <a:t>Get Response from HTML</a:t>
            </a:r>
          </a:p>
        </p:txBody>
      </p:sp>
      <p:sp>
        <p:nvSpPr>
          <p:cNvPr id="21" name="TextBox 20">
            <a:extLst>
              <a:ext uri="{FF2B5EF4-FFF2-40B4-BE49-F238E27FC236}">
                <a16:creationId xmlns:a16="http://schemas.microsoft.com/office/drawing/2014/main" id="{3E6A40E4-2EC4-7FF3-9DAD-B4EB8F884DFA}"/>
              </a:ext>
            </a:extLst>
          </p:cNvPr>
          <p:cNvSpPr txBox="1"/>
          <p:nvPr/>
        </p:nvSpPr>
        <p:spPr>
          <a:xfrm>
            <a:off x="506865" y="937813"/>
            <a:ext cx="4575634" cy="369332"/>
          </a:xfrm>
          <a:prstGeom prst="rect">
            <a:avLst/>
          </a:prstGeom>
          <a:noFill/>
        </p:spPr>
        <p:txBody>
          <a:bodyPr wrap="square" rtlCol="0">
            <a:spAutoFit/>
          </a:bodyPr>
          <a:lstStyle/>
          <a:p>
            <a:r>
              <a:rPr lang="en-US" dirty="0">
                <a:solidFill>
                  <a:schemeClr val="bg1"/>
                </a:solidFill>
              </a:rPr>
              <a:t>2.  Making BeautifulSoup object</a:t>
            </a:r>
          </a:p>
        </p:txBody>
      </p:sp>
      <p:sp>
        <p:nvSpPr>
          <p:cNvPr id="22" name="TextBox 21">
            <a:extLst>
              <a:ext uri="{FF2B5EF4-FFF2-40B4-BE49-F238E27FC236}">
                <a16:creationId xmlns:a16="http://schemas.microsoft.com/office/drawing/2014/main" id="{A5C32DD3-3900-A558-6CAF-454F34FD0DEE}"/>
              </a:ext>
            </a:extLst>
          </p:cNvPr>
          <p:cNvSpPr txBox="1"/>
          <p:nvPr/>
        </p:nvSpPr>
        <p:spPr>
          <a:xfrm>
            <a:off x="506865" y="1820912"/>
            <a:ext cx="4287187" cy="369332"/>
          </a:xfrm>
          <a:prstGeom prst="rect">
            <a:avLst/>
          </a:prstGeom>
          <a:noFill/>
        </p:spPr>
        <p:txBody>
          <a:bodyPr wrap="square" rtlCol="0">
            <a:spAutoFit/>
          </a:bodyPr>
          <a:lstStyle/>
          <a:p>
            <a:r>
              <a:rPr lang="en-US" dirty="0">
                <a:solidFill>
                  <a:schemeClr val="bg1"/>
                </a:solidFill>
              </a:rPr>
              <a:t>3.  Locating tables </a:t>
            </a:r>
          </a:p>
        </p:txBody>
      </p:sp>
      <p:sp>
        <p:nvSpPr>
          <p:cNvPr id="23" name="TextBox 22">
            <a:extLst>
              <a:ext uri="{FF2B5EF4-FFF2-40B4-BE49-F238E27FC236}">
                <a16:creationId xmlns:a16="http://schemas.microsoft.com/office/drawing/2014/main" id="{2AE6E654-E588-AA89-A8B6-70FB951B8665}"/>
              </a:ext>
            </a:extLst>
          </p:cNvPr>
          <p:cNvSpPr txBox="1"/>
          <p:nvPr/>
        </p:nvSpPr>
        <p:spPr>
          <a:xfrm>
            <a:off x="418667" y="2624658"/>
            <a:ext cx="5088328" cy="369332"/>
          </a:xfrm>
          <a:prstGeom prst="rect">
            <a:avLst/>
          </a:prstGeom>
          <a:noFill/>
        </p:spPr>
        <p:txBody>
          <a:bodyPr wrap="square" rtlCol="0">
            <a:spAutoFit/>
          </a:bodyPr>
          <a:lstStyle/>
          <a:p>
            <a:r>
              <a:rPr lang="en-US" dirty="0">
                <a:solidFill>
                  <a:schemeClr val="bg1"/>
                </a:solidFill>
              </a:rPr>
              <a:t>4.  Get column names</a:t>
            </a:r>
            <a:endParaRPr lang="en-US" b="0" dirty="0">
              <a:solidFill>
                <a:schemeClr val="bg1"/>
              </a:solidFill>
              <a:effectLst/>
            </a:endParaRPr>
          </a:p>
        </p:txBody>
      </p:sp>
      <p:sp>
        <p:nvSpPr>
          <p:cNvPr id="24" name="TextBox 23">
            <a:extLst>
              <a:ext uri="{FF2B5EF4-FFF2-40B4-BE49-F238E27FC236}">
                <a16:creationId xmlns:a16="http://schemas.microsoft.com/office/drawing/2014/main" id="{5B2C8974-1A47-E7AF-9A97-7BCE6E537594}"/>
              </a:ext>
            </a:extLst>
          </p:cNvPr>
          <p:cNvSpPr txBox="1"/>
          <p:nvPr/>
        </p:nvSpPr>
        <p:spPr>
          <a:xfrm>
            <a:off x="418666" y="4521212"/>
            <a:ext cx="5589135" cy="369332"/>
          </a:xfrm>
          <a:prstGeom prst="rect">
            <a:avLst/>
          </a:prstGeom>
          <a:noFill/>
        </p:spPr>
        <p:txBody>
          <a:bodyPr wrap="square" rtlCol="0">
            <a:spAutoFit/>
          </a:bodyPr>
          <a:lstStyle/>
          <a:p>
            <a:r>
              <a:rPr lang="en-US" dirty="0">
                <a:solidFill>
                  <a:schemeClr val="bg1"/>
                </a:solidFill>
              </a:rPr>
              <a:t>6.  Appending data to keys</a:t>
            </a:r>
          </a:p>
        </p:txBody>
      </p:sp>
      <p:sp>
        <p:nvSpPr>
          <p:cNvPr id="3" name="TextBox 2">
            <a:extLst>
              <a:ext uri="{FF2B5EF4-FFF2-40B4-BE49-F238E27FC236}">
                <a16:creationId xmlns:a16="http://schemas.microsoft.com/office/drawing/2014/main" id="{77581FC8-8AD3-D732-2A71-E06B91D6B4B5}"/>
              </a:ext>
            </a:extLst>
          </p:cNvPr>
          <p:cNvSpPr txBox="1"/>
          <p:nvPr/>
        </p:nvSpPr>
        <p:spPr>
          <a:xfrm>
            <a:off x="4771760" y="3458119"/>
            <a:ext cx="5589135" cy="369332"/>
          </a:xfrm>
          <a:prstGeom prst="rect">
            <a:avLst/>
          </a:prstGeom>
          <a:noFill/>
        </p:spPr>
        <p:txBody>
          <a:bodyPr wrap="square" rtlCol="0">
            <a:spAutoFit/>
          </a:bodyPr>
          <a:lstStyle/>
          <a:p>
            <a:r>
              <a:rPr lang="en-US" dirty="0">
                <a:solidFill>
                  <a:schemeClr val="bg1"/>
                </a:solidFill>
              </a:rPr>
              <a:t>5.  Dictionary creation</a:t>
            </a:r>
          </a:p>
        </p:txBody>
      </p:sp>
      <p:sp>
        <p:nvSpPr>
          <p:cNvPr id="5" name="TextBox 4">
            <a:extLst>
              <a:ext uri="{FF2B5EF4-FFF2-40B4-BE49-F238E27FC236}">
                <a16:creationId xmlns:a16="http://schemas.microsoft.com/office/drawing/2014/main" id="{449A5129-7A2D-36DE-7594-F3A22A2AF186}"/>
              </a:ext>
            </a:extLst>
          </p:cNvPr>
          <p:cNvSpPr txBox="1"/>
          <p:nvPr/>
        </p:nvSpPr>
        <p:spPr>
          <a:xfrm>
            <a:off x="330468" y="5880315"/>
            <a:ext cx="5589135" cy="369332"/>
          </a:xfrm>
          <a:prstGeom prst="rect">
            <a:avLst/>
          </a:prstGeom>
          <a:noFill/>
        </p:spPr>
        <p:txBody>
          <a:bodyPr wrap="square" rtlCol="0">
            <a:spAutoFit/>
          </a:bodyPr>
          <a:lstStyle/>
          <a:p>
            <a:r>
              <a:rPr lang="en-US" dirty="0">
                <a:solidFill>
                  <a:schemeClr val="bg1"/>
                </a:solidFill>
              </a:rPr>
              <a:t>7. Convert to </a:t>
            </a:r>
            <a:r>
              <a:rPr lang="en-US" dirty="0" err="1">
                <a:solidFill>
                  <a:schemeClr val="bg1"/>
                </a:solidFill>
              </a:rPr>
              <a:t>DataFrame</a:t>
            </a:r>
            <a:r>
              <a:rPr lang="en-US" dirty="0">
                <a:solidFill>
                  <a:schemeClr val="bg1"/>
                </a:solidFill>
              </a:rPr>
              <a:t> and export to .csv format</a:t>
            </a:r>
          </a:p>
        </p:txBody>
      </p:sp>
      <p:pic>
        <p:nvPicPr>
          <p:cNvPr id="8" name="Picture 7">
            <a:extLst>
              <a:ext uri="{FF2B5EF4-FFF2-40B4-BE49-F238E27FC236}">
                <a16:creationId xmlns:a16="http://schemas.microsoft.com/office/drawing/2014/main" id="{4CF55B96-6026-B0BD-C9BC-A897E577C491}"/>
              </a:ext>
            </a:extLst>
          </p:cNvPr>
          <p:cNvPicPr>
            <a:picLocks noChangeAspect="1"/>
          </p:cNvPicPr>
          <p:nvPr/>
        </p:nvPicPr>
        <p:blipFill>
          <a:blip r:embed="rId8"/>
          <a:stretch>
            <a:fillRect/>
          </a:stretch>
        </p:blipFill>
        <p:spPr>
          <a:xfrm>
            <a:off x="418666" y="453813"/>
            <a:ext cx="4372585" cy="409632"/>
          </a:xfrm>
          <a:prstGeom prst="rect">
            <a:avLst/>
          </a:prstGeom>
        </p:spPr>
      </p:pic>
      <p:pic>
        <p:nvPicPr>
          <p:cNvPr id="10" name="Picture 9">
            <a:extLst>
              <a:ext uri="{FF2B5EF4-FFF2-40B4-BE49-F238E27FC236}">
                <a16:creationId xmlns:a16="http://schemas.microsoft.com/office/drawing/2014/main" id="{6D1AC5E5-8D5B-00E7-2E47-444FB90ACD23}"/>
              </a:ext>
            </a:extLst>
          </p:cNvPr>
          <p:cNvPicPr>
            <a:picLocks noChangeAspect="1"/>
          </p:cNvPicPr>
          <p:nvPr/>
        </p:nvPicPr>
        <p:blipFill>
          <a:blip r:embed="rId9"/>
          <a:stretch>
            <a:fillRect/>
          </a:stretch>
        </p:blipFill>
        <p:spPr>
          <a:xfrm>
            <a:off x="418666" y="1386933"/>
            <a:ext cx="5088329" cy="400106"/>
          </a:xfrm>
          <a:prstGeom prst="rect">
            <a:avLst/>
          </a:prstGeom>
        </p:spPr>
      </p:pic>
      <p:pic>
        <p:nvPicPr>
          <p:cNvPr id="13" name="Picture 12">
            <a:extLst>
              <a:ext uri="{FF2B5EF4-FFF2-40B4-BE49-F238E27FC236}">
                <a16:creationId xmlns:a16="http://schemas.microsoft.com/office/drawing/2014/main" id="{DAC71B57-DA5E-63D8-48AC-51F88029CFD8}"/>
              </a:ext>
            </a:extLst>
          </p:cNvPr>
          <p:cNvPicPr>
            <a:picLocks noChangeAspect="1"/>
          </p:cNvPicPr>
          <p:nvPr/>
        </p:nvPicPr>
        <p:blipFill>
          <a:blip r:embed="rId10"/>
          <a:stretch>
            <a:fillRect/>
          </a:stretch>
        </p:blipFill>
        <p:spPr>
          <a:xfrm>
            <a:off x="418666" y="2253481"/>
            <a:ext cx="4207008" cy="355665"/>
          </a:xfrm>
          <a:prstGeom prst="rect">
            <a:avLst/>
          </a:prstGeom>
        </p:spPr>
      </p:pic>
      <p:pic>
        <p:nvPicPr>
          <p:cNvPr id="16" name="Picture 15">
            <a:extLst>
              <a:ext uri="{FF2B5EF4-FFF2-40B4-BE49-F238E27FC236}">
                <a16:creationId xmlns:a16="http://schemas.microsoft.com/office/drawing/2014/main" id="{6724C17E-21CA-8597-D435-C6F61100F519}"/>
              </a:ext>
            </a:extLst>
          </p:cNvPr>
          <p:cNvPicPr>
            <a:picLocks noChangeAspect="1"/>
          </p:cNvPicPr>
          <p:nvPr/>
        </p:nvPicPr>
        <p:blipFill>
          <a:blip r:embed="rId11"/>
          <a:stretch>
            <a:fillRect/>
          </a:stretch>
        </p:blipFill>
        <p:spPr>
          <a:xfrm>
            <a:off x="418666" y="2980253"/>
            <a:ext cx="4207008" cy="1480883"/>
          </a:xfrm>
          <a:prstGeom prst="rect">
            <a:avLst/>
          </a:prstGeom>
        </p:spPr>
      </p:pic>
      <p:pic>
        <p:nvPicPr>
          <p:cNvPr id="18" name="Picture 17">
            <a:extLst>
              <a:ext uri="{FF2B5EF4-FFF2-40B4-BE49-F238E27FC236}">
                <a16:creationId xmlns:a16="http://schemas.microsoft.com/office/drawing/2014/main" id="{BA7745AD-2811-5EA7-5DD1-226E126ABC0E}"/>
              </a:ext>
            </a:extLst>
          </p:cNvPr>
          <p:cNvPicPr>
            <a:picLocks noChangeAspect="1"/>
          </p:cNvPicPr>
          <p:nvPr/>
        </p:nvPicPr>
        <p:blipFill>
          <a:blip r:embed="rId12"/>
          <a:stretch>
            <a:fillRect/>
          </a:stretch>
        </p:blipFill>
        <p:spPr>
          <a:xfrm>
            <a:off x="4656142" y="3845800"/>
            <a:ext cx="2703319" cy="1771838"/>
          </a:xfrm>
          <a:prstGeom prst="rect">
            <a:avLst/>
          </a:prstGeom>
        </p:spPr>
      </p:pic>
      <p:pic>
        <p:nvPicPr>
          <p:cNvPr id="20" name="Picture 19">
            <a:extLst>
              <a:ext uri="{FF2B5EF4-FFF2-40B4-BE49-F238E27FC236}">
                <a16:creationId xmlns:a16="http://schemas.microsoft.com/office/drawing/2014/main" id="{F40B0336-3D23-B507-FF93-A06D207E2230}"/>
              </a:ext>
            </a:extLst>
          </p:cNvPr>
          <p:cNvPicPr>
            <a:picLocks noChangeAspect="1"/>
          </p:cNvPicPr>
          <p:nvPr/>
        </p:nvPicPr>
        <p:blipFill>
          <a:blip r:embed="rId13"/>
          <a:stretch>
            <a:fillRect/>
          </a:stretch>
        </p:blipFill>
        <p:spPr>
          <a:xfrm>
            <a:off x="356831" y="4841806"/>
            <a:ext cx="4581654" cy="1081933"/>
          </a:xfrm>
          <a:prstGeom prst="rect">
            <a:avLst/>
          </a:prstGeom>
        </p:spPr>
      </p:pic>
      <p:pic>
        <p:nvPicPr>
          <p:cNvPr id="31" name="Picture 30">
            <a:extLst>
              <a:ext uri="{FF2B5EF4-FFF2-40B4-BE49-F238E27FC236}">
                <a16:creationId xmlns:a16="http://schemas.microsoft.com/office/drawing/2014/main" id="{A00603D7-0B5D-6174-3073-76293EC8BB28}"/>
              </a:ext>
            </a:extLst>
          </p:cNvPr>
          <p:cNvPicPr>
            <a:picLocks noChangeAspect="1"/>
          </p:cNvPicPr>
          <p:nvPr/>
        </p:nvPicPr>
        <p:blipFill>
          <a:blip r:embed="rId14"/>
          <a:stretch>
            <a:fillRect/>
          </a:stretch>
        </p:blipFill>
        <p:spPr>
          <a:xfrm>
            <a:off x="356831" y="6242991"/>
            <a:ext cx="5238363" cy="495369"/>
          </a:xfrm>
          <a:prstGeom prst="rect">
            <a:avLst/>
          </a:prstGeom>
        </p:spPr>
      </p:pic>
      <p:cxnSp>
        <p:nvCxnSpPr>
          <p:cNvPr id="35" name="Connector: Curved 34">
            <a:extLst>
              <a:ext uri="{FF2B5EF4-FFF2-40B4-BE49-F238E27FC236}">
                <a16:creationId xmlns:a16="http://schemas.microsoft.com/office/drawing/2014/main" id="{963983BC-991D-E5DD-1471-B91308E68CE9}"/>
              </a:ext>
            </a:extLst>
          </p:cNvPr>
          <p:cNvCxnSpPr>
            <a:cxnSpLocks/>
            <a:stCxn id="8" idx="3"/>
            <a:endCxn id="10" idx="3"/>
          </p:cNvCxnSpPr>
          <p:nvPr/>
        </p:nvCxnSpPr>
        <p:spPr>
          <a:xfrm>
            <a:off x="4791251" y="658629"/>
            <a:ext cx="715744" cy="928357"/>
          </a:xfrm>
          <a:prstGeom prst="curvedConnector3">
            <a:avLst>
              <a:gd name="adj1" fmla="val 1319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5C8797F3-AA2B-C363-D215-80CB63E52C81}"/>
              </a:ext>
            </a:extLst>
          </p:cNvPr>
          <p:cNvCxnSpPr>
            <a:cxnSpLocks/>
            <a:stCxn id="10" idx="1"/>
            <a:endCxn id="13" idx="1"/>
          </p:cNvCxnSpPr>
          <p:nvPr/>
        </p:nvCxnSpPr>
        <p:spPr>
          <a:xfrm rot="10800000" flipV="1">
            <a:off x="418666" y="1586986"/>
            <a:ext cx="12700" cy="844328"/>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6A38ED1-E166-FFFD-646C-2F3A77779E29}"/>
              </a:ext>
            </a:extLst>
          </p:cNvPr>
          <p:cNvCxnSpPr>
            <a:stCxn id="13" idx="3"/>
            <a:endCxn id="16" idx="3"/>
          </p:cNvCxnSpPr>
          <p:nvPr/>
        </p:nvCxnSpPr>
        <p:spPr>
          <a:xfrm>
            <a:off x="4625674" y="2431314"/>
            <a:ext cx="12700" cy="128938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5AB6EFF1-4EBC-82D2-B26F-57194F4C24D9}"/>
              </a:ext>
            </a:extLst>
          </p:cNvPr>
          <p:cNvCxnSpPr>
            <a:stCxn id="16" idx="2"/>
          </p:cNvCxnSpPr>
          <p:nvPr/>
        </p:nvCxnSpPr>
        <p:spPr>
          <a:xfrm rot="16200000" flipH="1">
            <a:off x="3457901" y="3525405"/>
            <a:ext cx="244742" cy="211620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4B3E0C23-6FB3-13F5-76DD-9CEF6DAAE549}"/>
              </a:ext>
            </a:extLst>
          </p:cNvPr>
          <p:cNvCxnSpPr>
            <a:cxnSpLocks/>
            <a:stCxn id="18" idx="3"/>
          </p:cNvCxnSpPr>
          <p:nvPr/>
        </p:nvCxnSpPr>
        <p:spPr>
          <a:xfrm flipH="1">
            <a:off x="4938485" y="4731719"/>
            <a:ext cx="2420976" cy="651053"/>
          </a:xfrm>
          <a:prstGeom prst="curvedConnector3">
            <a:avLst>
              <a:gd name="adj1" fmla="val -94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3606A870-92ED-5805-B5E4-1B3283573BCA}"/>
              </a:ext>
            </a:extLst>
          </p:cNvPr>
          <p:cNvCxnSpPr>
            <a:cxnSpLocks/>
            <a:stCxn id="20" idx="1"/>
            <a:endCxn id="31" idx="1"/>
          </p:cNvCxnSpPr>
          <p:nvPr/>
        </p:nvCxnSpPr>
        <p:spPr>
          <a:xfrm rot="10800000" flipV="1">
            <a:off x="356831" y="5382772"/>
            <a:ext cx="12700" cy="11079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DA84780-5CE7-1CDD-CF8B-5C232A486959}"/>
              </a:ext>
            </a:extLst>
          </p:cNvPr>
          <p:cNvSpPr txBox="1"/>
          <p:nvPr/>
        </p:nvSpPr>
        <p:spPr>
          <a:xfrm>
            <a:off x="6859137" y="196964"/>
            <a:ext cx="4925516" cy="461665"/>
          </a:xfrm>
          <a:prstGeom prst="rect">
            <a:avLst/>
          </a:prstGeom>
          <a:noFill/>
        </p:spPr>
        <p:txBody>
          <a:bodyPr wrap="none" rtlCol="0">
            <a:spAutoFit/>
          </a:bodyPr>
          <a:lstStyle/>
          <a:p>
            <a:r>
              <a:rPr lang="en-US" sz="2400" b="1" dirty="0">
                <a:solidFill>
                  <a:schemeClr val="bg1"/>
                </a:solidFill>
              </a:rPr>
              <a:t>Data Collection – Web Scrapping</a:t>
            </a:r>
          </a:p>
        </p:txBody>
      </p:sp>
    </p:spTree>
    <p:extLst>
      <p:ext uri="{BB962C8B-B14F-4D97-AF65-F5344CB8AC3E}">
        <p14:creationId xmlns:p14="http://schemas.microsoft.com/office/powerpoint/2010/main" val="20918247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5887</TotalTime>
  <Words>3294</Words>
  <Application>Microsoft Office PowerPoint</Application>
  <PresentationFormat>Widescreen</PresentationFormat>
  <Paragraphs>353</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Abadi</vt:lpstr>
      <vt:lpstr>Arial</vt:lpstr>
      <vt:lpstr>Arial Nova</vt:lpstr>
      <vt:lpstr>Biome</vt:lpstr>
      <vt:lpstr>Calibri</vt:lpstr>
      <vt:lpstr>Custom</vt:lpstr>
      <vt:lpstr>IBM data science capstone project</vt:lpstr>
      <vt:lpstr>outline</vt:lpstr>
      <vt:lpstr>Executive summary</vt:lpstr>
      <vt:lpstr>introduction</vt:lpstr>
      <vt:lpstr>PowerPoint Presentation</vt:lpstr>
      <vt:lpstr>methodology</vt:lpstr>
      <vt:lpstr>methodology</vt:lpstr>
      <vt:lpstr>PowerPoint Presentation</vt:lpstr>
      <vt:lpstr>PowerPoint Presentation</vt:lpstr>
      <vt:lpstr>Data wrangling</vt:lpstr>
      <vt:lpstr>EDA With data visualization</vt:lpstr>
      <vt:lpstr>EDA With SQL</vt:lpstr>
      <vt:lpstr>Built an interactive map with folium</vt:lpstr>
      <vt:lpstr>Built a dashboard with plotly dash</vt:lpstr>
      <vt:lpstr>Predictive analysis (classification)</vt:lpstr>
      <vt:lpstr>PowerPoint Presentation</vt:lpstr>
      <vt:lpstr>PowerPoint Presentation</vt:lpstr>
      <vt:lpstr>Flight number vs. flight site</vt:lpstr>
      <vt:lpstr>Payload mass vs. launch site</vt:lpstr>
      <vt:lpstr>Success rate vs. orbit type</vt:lpstr>
      <vt:lpstr>Flight number vs. orbit type</vt:lpstr>
      <vt:lpstr>Payload vs. orbit</vt:lpstr>
      <vt:lpstr>Launch success vs. yearly trend</vt:lpstr>
      <vt:lpstr>PowerPoint Presentation</vt:lpstr>
      <vt:lpstr>UNIQUE launch site names</vt:lpstr>
      <vt:lpstr>Launch site names begin with ‘CCA’</vt:lpstr>
      <vt:lpstr>Total Payload Mass by Customer NASA (CRS)</vt:lpstr>
      <vt:lpstr>Average Payload Mass carried by booster version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All launch sites global map markers</vt:lpstr>
      <vt:lpstr>Color Labelled Markers</vt:lpstr>
      <vt:lpstr>launch site to its proximities such as railway, highway, coastline, with distance calculated</vt:lpstr>
      <vt:lpstr>DASHBOARD WITH PLOTLY DASH</vt:lpstr>
      <vt:lpstr>DASHBOARD–Pie chart showing the success percentage achieved by each launch site </vt:lpstr>
      <vt:lpstr>DASHBOARD–pie chart for the launch site with highest launch success ratio</vt:lpstr>
      <vt:lpstr>Payload vs. Launch Outcome scatter plot for all sites, with different payload selected in the range slider</vt:lpstr>
      <vt:lpstr>DASHBOARD–pie chart for the launch site with highest launch success ratio</vt:lpstr>
      <vt:lpstr>PowerPoint Presentation</vt:lpstr>
      <vt:lpstr>Classification accuracy</vt:lpstr>
      <vt:lpstr>Confusion matrix – decision tree</vt:lpstr>
      <vt:lpstr>conclusion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TLS</dc:creator>
  <cp:lastModifiedBy>TLS</cp:lastModifiedBy>
  <cp:revision>97</cp:revision>
  <dcterms:created xsi:type="dcterms:W3CDTF">2024-10-07T19:20:59Z</dcterms:created>
  <dcterms:modified xsi:type="dcterms:W3CDTF">2024-10-11T21:28:10Z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