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5"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1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CookieMan</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600" i="0" u="none" strike="noStrike" cap="none" dirty="0">
                <a:solidFill>
                  <a:schemeClr val="lt1"/>
                </a:solidFill>
                <a:latin typeface="Trebuchet MS"/>
                <a:ea typeface="Trebuchet MS"/>
                <a:cs typeface="Trebuchet MS"/>
                <a:sym typeface="Trebuchet MS"/>
              </a:rPr>
              <a:t>Date : 03/09/2022</a:t>
            </a:r>
            <a:endParaRPr sz="16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br>
              <a:rPr lang="en" sz="2000" dirty="0"/>
            </a:br>
            <a:r>
              <a:rPr lang="en-IN" sz="2000" dirty="0"/>
              <a:t>A</a:t>
            </a:r>
            <a:r>
              <a:rPr lang="en" sz="2000" dirty="0"/>
              <a:t>utomated cheque processing</a:t>
            </a:r>
            <a:endParaRPr sz="2000" dirty="0"/>
          </a:p>
        </p:txBody>
      </p:sp>
      <p:sp>
        <p:nvSpPr>
          <p:cNvPr id="348" name="Google Shape;348;p2"/>
          <p:cNvSpPr txBox="1"/>
          <p:nvPr/>
        </p:nvSpPr>
        <p:spPr>
          <a:xfrm>
            <a:off x="536029" y="1151299"/>
            <a:ext cx="8238600" cy="366879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1"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Magnetic ink character recognition(MICR) </a:t>
            </a:r>
            <a:r>
              <a:rPr lang="en-US" b="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technology currently used in cheque processing is expensive and slow </a:t>
            </a:r>
          </a:p>
          <a:p>
            <a:pPr marR="0" lvl="0" algn="l" rtl="0">
              <a:lnSpc>
                <a:spcPct val="100000"/>
              </a:lnSpc>
              <a:spcBef>
                <a:spcPts val="0"/>
              </a:spcBef>
              <a:spcAft>
                <a:spcPts val="0"/>
              </a:spcAft>
              <a:buClr>
                <a:srgbClr val="000000"/>
              </a:buClr>
              <a:buSzPts val="1400"/>
            </a:pPr>
            <a:endParaRPr lang="en-US"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Times New Roman" panose="02020603050405020304" pitchFamily="18" charset="0"/>
                <a:ea typeface="Lato"/>
                <a:cs typeface="Times New Roman" panose="02020603050405020304" pitchFamily="18" charset="0"/>
                <a:sym typeface="Lato"/>
              </a:rPr>
              <a:t>System can be quite overwhelming to adopt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It is very err</a:t>
            </a:r>
            <a:r>
              <a:rPr lang="en-US" dirty="0">
                <a:latin typeface="Times New Roman" panose="02020603050405020304" pitchFamily="18" charset="0"/>
                <a:ea typeface="Lato"/>
                <a:cs typeface="Times New Roman" panose="02020603050405020304" pitchFamily="18" charset="0"/>
                <a:sym typeface="Lato"/>
              </a:rPr>
              <a:t>or prone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Times New Roman" panose="02020603050405020304" pitchFamily="18" charset="0"/>
                <a:ea typeface="Lato"/>
                <a:cs typeface="Times New Roman" panose="02020603050405020304" pitchFamily="18" charset="0"/>
                <a:sym typeface="Lato"/>
              </a:rPr>
              <a:t>Lot of man power is wasted in the current cheque processing</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Times New Roman" panose="02020603050405020304" pitchFamily="18" charset="0"/>
                <a:ea typeface="Lato"/>
                <a:cs typeface="Times New Roman" panose="02020603050405020304" pitchFamily="18" charset="0"/>
                <a:sym typeface="Lato"/>
              </a:rPr>
              <a:t>Handwriting and format is non flexible currently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Times New Roman" panose="02020603050405020304" pitchFamily="18" charset="0"/>
                <a:ea typeface="Lato"/>
                <a:cs typeface="Times New Roman" panose="02020603050405020304" pitchFamily="18" charset="0"/>
                <a:sym typeface="Lato"/>
              </a:rPr>
              <a:t>Higher risk and chance of fraud</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latin typeface="Times New Roman" panose="02020603050405020304" pitchFamily="18" charset="0"/>
              <a:ea typeface="Lato"/>
              <a:cs typeface="Times New Roman" panose="02020603050405020304" pitchFamily="18" charset="0"/>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Times New Roman" panose="02020603050405020304" pitchFamily="18" charset="0"/>
                <a:ea typeface="Lato"/>
                <a:cs typeface="Times New Roman" panose="02020603050405020304" pitchFamily="18" charset="0"/>
                <a:sym typeface="Lato"/>
              </a:rPr>
              <a:t>Cheque searching and accessing is slow</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20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200" b="0" i="0" u="none" strike="noStrike" cap="none" dirty="0">
                <a:solidFill>
                  <a:srgbClr val="000000"/>
                </a:solidFill>
                <a:latin typeface="Lato"/>
                <a:ea typeface="Lato"/>
                <a:cs typeface="Lato"/>
                <a:sym typeface="Lato"/>
              </a:rPr>
              <a:t>The drawer</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200" dirty="0">
                <a:latin typeface="Lato"/>
                <a:ea typeface="Lato"/>
                <a:cs typeface="Lato"/>
                <a:sym typeface="Lato"/>
              </a:rPr>
              <a:t>The drawee</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200" b="0" i="0" u="none" strike="noStrike" cap="none" dirty="0">
                <a:solidFill>
                  <a:srgbClr val="000000"/>
                </a:solidFill>
                <a:latin typeface="Lato"/>
                <a:ea typeface="Lato"/>
                <a:cs typeface="Lato"/>
                <a:sym typeface="Lato"/>
              </a:rPr>
              <a:t>The payee</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200" dirty="0">
                <a:latin typeface="Lato"/>
                <a:ea typeface="Lato"/>
                <a:cs typeface="Lato"/>
                <a:sym typeface="Lato"/>
              </a:rPr>
              <a:t>Teller</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200" dirty="0">
                <a:latin typeface="Lato"/>
                <a:ea typeface="Lato"/>
                <a:cs typeface="Lato"/>
                <a:sym typeface="Lato"/>
              </a:rPr>
              <a:t>Clearing house center</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200" b="0" i="0" u="none" strike="noStrike" cap="none" dirty="0">
                <a:solidFill>
                  <a:srgbClr val="000000"/>
                </a:solidFill>
                <a:latin typeface="Lato"/>
                <a:ea typeface="Lato"/>
                <a:cs typeface="Lato"/>
                <a:sym typeface="Lato"/>
              </a:rPr>
              <a:t>Accountant</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endParaRPr lang="en-US" sz="1200" b="0" i="0" u="none" strike="noStrike" cap="none" dirty="0">
              <a:solidFill>
                <a:srgbClr val="000000"/>
              </a:solidFill>
              <a:latin typeface="Lato"/>
              <a:ea typeface="Lato"/>
              <a:cs typeface="Lato"/>
              <a:sym typeface="Lato"/>
            </a:endParaRP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
        <p:nvSpPr>
          <p:cNvPr id="3" name="Google Shape;359;p4">
            <a:extLst>
              <a:ext uri="{FF2B5EF4-FFF2-40B4-BE49-F238E27FC236}">
                <a16:creationId xmlns:a16="http://schemas.microsoft.com/office/drawing/2014/main" id="{7181FF5B-2AC7-0502-A6E0-4D9E754CC960}"/>
              </a:ext>
            </a:extLst>
          </p:cNvPr>
          <p:cNvSpPr txBox="1"/>
          <p:nvPr/>
        </p:nvSpPr>
        <p:spPr>
          <a:xfrm>
            <a:off x="452700" y="864600"/>
            <a:ext cx="8238600" cy="386742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285750" indent="-285750">
              <a:lnSpc>
                <a:spcPct val="115000"/>
              </a:lnSpc>
              <a:spcBef>
                <a:spcPts val="1000"/>
              </a:spcBef>
              <a:spcAft>
                <a:spcPts val="1000"/>
              </a:spcAft>
              <a:buSzPts val="1400"/>
              <a:buFont typeface="Arial" panose="020B0604020202020204" pitchFamily="34" charset="0"/>
              <a:buChar char="•"/>
            </a:pPr>
            <a:r>
              <a:rPr lang="en-US" dirty="0" err="1">
                <a:solidFill>
                  <a:srgbClr val="222222"/>
                </a:solidFill>
                <a:highlight>
                  <a:srgbClr val="FFFFFF"/>
                </a:highlight>
                <a:latin typeface="Lato"/>
                <a:ea typeface="Lato"/>
                <a:cs typeface="Lato"/>
              </a:rPr>
              <a:t>PENTAchecks</a:t>
            </a:r>
            <a:r>
              <a:rPr lang="en-US" dirty="0">
                <a:solidFill>
                  <a:srgbClr val="222222"/>
                </a:solidFill>
                <a:highlight>
                  <a:srgbClr val="FFFFFF"/>
                </a:highlight>
                <a:latin typeface="Lato"/>
                <a:ea typeface="Lato"/>
                <a:cs typeface="Lato"/>
              </a:rPr>
              <a:t>: Integrated, Enterprise Form and Check Processing Software (US)</a:t>
            </a:r>
          </a:p>
          <a:p>
            <a:pPr marL="285750" indent="-285750">
              <a:lnSpc>
                <a:spcPct val="115000"/>
              </a:lnSpc>
              <a:spcBef>
                <a:spcPts val="1000"/>
              </a:spcBef>
              <a:spcAft>
                <a:spcPts val="1000"/>
              </a:spcAft>
              <a:buSzPts val="1400"/>
              <a:buFont typeface="Arial" panose="020B0604020202020204" pitchFamily="34" charset="0"/>
              <a:buChar char="•"/>
            </a:pPr>
            <a:r>
              <a:rPr lang="en-IN" dirty="0" err="1">
                <a:solidFill>
                  <a:srgbClr val="222222"/>
                </a:solidFill>
                <a:highlight>
                  <a:srgbClr val="FFFFFF"/>
                </a:highlight>
                <a:latin typeface="Lato"/>
                <a:ea typeface="Lato"/>
                <a:cs typeface="Lato"/>
              </a:rPr>
              <a:t>FincraftTM</a:t>
            </a:r>
            <a:r>
              <a:rPr lang="en-IN" dirty="0">
                <a:solidFill>
                  <a:srgbClr val="222222"/>
                </a:solidFill>
                <a:highlight>
                  <a:srgbClr val="FFFFFF"/>
                </a:highlight>
                <a:latin typeface="Lato"/>
                <a:ea typeface="Lato"/>
                <a:cs typeface="Lato"/>
              </a:rPr>
              <a:t> Cheque Truncation System (Japan)</a:t>
            </a:r>
            <a:endParaRPr lang="en-US" dirty="0">
              <a:solidFill>
                <a:srgbClr val="222222"/>
              </a:solidFill>
              <a:highlight>
                <a:srgbClr val="FFFFFF"/>
              </a:highlight>
              <a:latin typeface="Lato"/>
              <a:ea typeface="Lato"/>
              <a:cs typeface="Lato"/>
            </a:endParaRPr>
          </a:p>
          <a:p>
            <a:pPr marL="285750" indent="-285750">
              <a:lnSpc>
                <a:spcPct val="115000"/>
              </a:lnSpc>
              <a:spcBef>
                <a:spcPts val="1000"/>
              </a:spcBef>
              <a:spcAft>
                <a:spcPts val="1000"/>
              </a:spcAft>
              <a:buSzPts val="1400"/>
              <a:buFont typeface="Arial" panose="020B0604020202020204" pitchFamily="34" charset="0"/>
              <a:buChar char="•"/>
            </a:pPr>
            <a:r>
              <a:rPr lang="en-US" dirty="0" err="1">
                <a:solidFill>
                  <a:srgbClr val="222222"/>
                </a:solidFill>
                <a:highlight>
                  <a:srgbClr val="FFFFFF"/>
                </a:highlight>
                <a:latin typeface="Lato"/>
                <a:ea typeface="Lato"/>
                <a:cs typeface="Lato"/>
                <a:sym typeface="Lato"/>
              </a:rPr>
              <a:t>MicroAquire</a:t>
            </a:r>
            <a:r>
              <a:rPr lang="en-US" dirty="0">
                <a:solidFill>
                  <a:srgbClr val="222222"/>
                </a:solidFill>
                <a:highlight>
                  <a:srgbClr val="FFFFFF"/>
                </a:highlight>
                <a:latin typeface="Lato"/>
                <a:ea typeface="Lato"/>
                <a:cs typeface="Lato"/>
                <a:sym typeface="Lato"/>
              </a:rPr>
              <a:t> (US)</a:t>
            </a:r>
          </a:p>
          <a:p>
            <a:pPr marL="285750" indent="-285750">
              <a:lnSpc>
                <a:spcPct val="115000"/>
              </a:lnSpc>
              <a:spcBef>
                <a:spcPts val="1000"/>
              </a:spcBef>
              <a:spcAft>
                <a:spcPts val="1000"/>
              </a:spcAft>
              <a:buSzPts val="1400"/>
              <a:buFont typeface="Arial" panose="020B0604020202020204" pitchFamily="34" charset="0"/>
              <a:buChar char="•"/>
            </a:pPr>
            <a:r>
              <a:rPr lang="en-US" dirty="0" err="1">
                <a:solidFill>
                  <a:srgbClr val="222222"/>
                </a:solidFill>
                <a:highlight>
                  <a:srgbClr val="FFFFFF"/>
                </a:highlight>
                <a:latin typeface="Lato"/>
                <a:ea typeface="Lato"/>
                <a:cs typeface="Lato"/>
                <a:sym typeface="Lato"/>
              </a:rPr>
              <a:t>Capitaliz</a:t>
            </a:r>
            <a:r>
              <a:rPr lang="en-US" dirty="0">
                <a:solidFill>
                  <a:srgbClr val="222222"/>
                </a:solidFill>
                <a:highlight>
                  <a:srgbClr val="FFFFFF"/>
                </a:highlight>
                <a:latin typeface="Lato"/>
                <a:ea typeface="Lato"/>
                <a:cs typeface="Lato"/>
                <a:sym typeface="Lato"/>
              </a:rPr>
              <a:t> (USA)</a:t>
            </a:r>
            <a:endParaRPr dirty="0">
              <a:solidFill>
                <a:srgbClr val="222222"/>
              </a:solidFill>
              <a:highlight>
                <a:srgbClr val="FFFFFF"/>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0"/>
            <a:ext cx="2736112" cy="36874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800" dirty="0">
                <a:solidFill>
                  <a:srgbClr val="4A4548"/>
                </a:solidFill>
                <a:highlight>
                  <a:srgbClr val="FFFFFF"/>
                </a:highlight>
              </a:rPr>
              <a:t>Azure tools or resources</a:t>
            </a:r>
            <a:endParaRPr sz="1800" dirty="0"/>
          </a:p>
        </p:txBody>
      </p:sp>
      <p:sp>
        <p:nvSpPr>
          <p:cNvPr id="366" name="Google Shape;366;p5"/>
          <p:cNvSpPr txBox="1">
            <a:spLocks noGrp="1"/>
          </p:cNvSpPr>
          <p:nvPr>
            <p:ph type="title"/>
          </p:nvPr>
        </p:nvSpPr>
        <p:spPr>
          <a:xfrm>
            <a:off x="0" y="368748"/>
            <a:ext cx="9144000" cy="297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200" b="0" dirty="0">
                <a:solidFill>
                  <a:schemeClr val="accent2">
                    <a:lumMod val="75000"/>
                  </a:schemeClr>
                </a:solidFill>
                <a:highlight>
                  <a:srgbClr val="FFFFFF"/>
                </a:highlight>
              </a:rPr>
              <a:t>Azure tools or resources which are likely to be used by you for the prototype, if your idea gets selected</a:t>
            </a:r>
            <a:endParaRPr sz="1200" b="0" dirty="0">
              <a:solidFill>
                <a:schemeClr val="accent2">
                  <a:lumMod val="75000"/>
                </a:schemeClr>
              </a:solidFill>
            </a:endParaRPr>
          </a:p>
        </p:txBody>
      </p:sp>
      <p:sp>
        <p:nvSpPr>
          <p:cNvPr id="2" name="Google Shape;366;p5">
            <a:extLst>
              <a:ext uri="{FF2B5EF4-FFF2-40B4-BE49-F238E27FC236}">
                <a16:creationId xmlns:a16="http://schemas.microsoft.com/office/drawing/2014/main" id="{48CE2965-D319-E191-E82D-AF9C7E2D2933}"/>
              </a:ext>
            </a:extLst>
          </p:cNvPr>
          <p:cNvSpPr txBox="1">
            <a:spLocks/>
          </p:cNvSpPr>
          <p:nvPr/>
        </p:nvSpPr>
        <p:spPr>
          <a:xfrm>
            <a:off x="20821" y="716185"/>
            <a:ext cx="9123179" cy="1632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F50"/>
              </a:buClr>
              <a:buSzPts val="2800"/>
              <a:buFont typeface="Lato Black"/>
              <a:buNone/>
              <a:defRPr sz="3000" b="1" i="0" u="none" strike="noStrike" cap="none">
                <a:solidFill>
                  <a:srgbClr val="1F1F50"/>
                </a:solidFill>
                <a:latin typeface="Lato"/>
                <a:ea typeface="Lato"/>
                <a:cs typeface="Lato"/>
                <a:sym typeface="La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9pPr>
          </a:lstStyle>
          <a:p>
            <a:r>
              <a:rPr lang="en-IN" sz="1400" dirty="0">
                <a:solidFill>
                  <a:srgbClr val="222222"/>
                </a:solidFill>
                <a:highlight>
                  <a:srgbClr val="FFFFFF"/>
                </a:highlight>
                <a:latin typeface="Times New Roman" panose="02020603050405020304" pitchFamily="18" charset="0"/>
                <a:cs typeface="Times New Roman" panose="02020603050405020304" pitchFamily="18" charset="0"/>
                <a:sym typeface="Arial"/>
              </a:rPr>
              <a:t>Cloudmonix:</a:t>
            </a:r>
            <a:endParaRPr lang="en-IN" sz="1200" dirty="0">
              <a:solidFill>
                <a:srgbClr val="222222"/>
              </a:solidFill>
              <a:highlight>
                <a:srgbClr val="FFFFFF"/>
              </a:highlight>
              <a:latin typeface="Times New Roman" panose="02020603050405020304" pitchFamily="18" charset="0"/>
              <a:cs typeface="Times New Roman" panose="02020603050405020304" pitchFamily="18" charset="0"/>
              <a:sym typeface="Arial"/>
            </a:endParaRPr>
          </a:p>
          <a:p>
            <a:endParaRPr lang="en-IN" sz="1200" b="0" dirty="0">
              <a:solidFill>
                <a:srgbClr val="222222"/>
              </a:solidFill>
              <a:highlight>
                <a:srgbClr val="FFFFFF"/>
              </a:highlight>
              <a:latin typeface="Times New Roman" panose="02020603050405020304" pitchFamily="18" charset="0"/>
              <a:cs typeface="Times New Roman" panose="02020603050405020304" pitchFamily="18" charset="0"/>
              <a:sym typeface="Arial"/>
            </a:endParaRPr>
          </a:p>
          <a:p>
            <a:pPr marL="171450" indent="-171450">
              <a:buClrTx/>
              <a:buSzPct val="173000"/>
              <a:buFont typeface="Arial" panose="020B0604020202020204" pitchFamily="34" charset="0"/>
              <a:buChar char="•"/>
            </a:pPr>
            <a:r>
              <a:rPr lang="en-IN" sz="1200" b="0" dirty="0">
                <a:solidFill>
                  <a:srgbClr val="222222"/>
                </a:solidFill>
                <a:highlight>
                  <a:srgbClr val="FFFFFF"/>
                </a:highlight>
                <a:latin typeface="Times New Roman" panose="02020603050405020304" pitchFamily="18" charset="0"/>
                <a:cs typeface="Times New Roman" panose="02020603050405020304" pitchFamily="18" charset="0"/>
                <a:sym typeface="Arial"/>
              </a:rPr>
              <a:t>Serviced by Paraleap Technologies, LLC</a:t>
            </a:r>
            <a:r>
              <a:rPr lang="en-US" sz="1200" b="0" dirty="0">
                <a:solidFill>
                  <a:srgbClr val="222222"/>
                </a:solidFill>
                <a:highlight>
                  <a:srgbClr val="FFFFFF"/>
                </a:highlight>
                <a:latin typeface="Times New Roman" panose="02020603050405020304" pitchFamily="18" charset="0"/>
                <a:cs typeface="Times New Roman" panose="02020603050405020304" pitchFamily="18" charset="0"/>
                <a:sym typeface="Arial"/>
              </a:rPr>
              <a:t> </a:t>
            </a:r>
          </a:p>
          <a:p>
            <a:pPr marL="171450" indent="-171450">
              <a:buClrTx/>
              <a:buSzPct val="173000"/>
              <a:buFont typeface="Arial" panose="020B0604020202020204" pitchFamily="34" charset="0"/>
              <a:buChar char="•"/>
            </a:pPr>
            <a:endParaRPr lang="en-US" sz="1200" b="0" dirty="0">
              <a:solidFill>
                <a:srgbClr val="222222"/>
              </a:solidFill>
              <a:highlight>
                <a:srgbClr val="FFFFFF"/>
              </a:highlight>
              <a:latin typeface="Times New Roman" panose="02020603050405020304" pitchFamily="18" charset="0"/>
              <a:cs typeface="Times New Roman" panose="02020603050405020304" pitchFamily="18" charset="0"/>
              <a:sym typeface="Arial"/>
            </a:endParaRPr>
          </a:p>
          <a:p>
            <a:pPr marL="171450" indent="-171450">
              <a:buClrTx/>
              <a:buSzPct val="173000"/>
              <a:buFont typeface="Arial" panose="020B0604020202020204" pitchFamily="34" charset="0"/>
              <a:buChar char="•"/>
            </a:pPr>
            <a:r>
              <a:rPr lang="en-IN" sz="1200" b="0" dirty="0">
                <a:solidFill>
                  <a:srgbClr val="222222"/>
                </a:solidFill>
                <a:highlight>
                  <a:srgbClr val="FFFFFF"/>
                </a:highlight>
                <a:latin typeface="Times New Roman" panose="02020603050405020304" pitchFamily="18" charset="0"/>
                <a:cs typeface="Times New Roman" panose="02020603050405020304" pitchFamily="18" charset="0"/>
              </a:rPr>
              <a:t>Parent organization: Netreo, Inc.</a:t>
            </a:r>
            <a:endParaRPr lang="en-IN" sz="1200" b="0" dirty="0">
              <a:solidFill>
                <a:srgbClr val="222222"/>
              </a:solidFill>
              <a:highlight>
                <a:srgbClr val="FFFFFF"/>
              </a:highlight>
              <a:latin typeface="Times New Roman" panose="02020603050405020304" pitchFamily="18" charset="0"/>
              <a:cs typeface="Times New Roman" panose="02020603050405020304" pitchFamily="18" charset="0"/>
              <a:sym typeface="Arial"/>
            </a:endParaRPr>
          </a:p>
          <a:p>
            <a:pPr marL="171450" indent="-171450">
              <a:buClrTx/>
              <a:buSzPct val="173000"/>
              <a:buFont typeface="Arial" panose="020B0604020202020204" pitchFamily="34" charset="0"/>
              <a:buChar char="•"/>
            </a:pPr>
            <a:endParaRPr lang="en-IN" sz="1200" b="0" dirty="0">
              <a:solidFill>
                <a:srgbClr val="222222"/>
              </a:solidFill>
              <a:highlight>
                <a:srgbClr val="FFFFFF"/>
              </a:highlight>
              <a:latin typeface="Times New Roman" panose="02020603050405020304" pitchFamily="18" charset="0"/>
              <a:cs typeface="Times New Roman" panose="02020603050405020304" pitchFamily="18" charset="0"/>
              <a:sym typeface="Arial"/>
            </a:endParaRPr>
          </a:p>
          <a:p>
            <a:pPr marL="171450" indent="-171450">
              <a:buClrTx/>
              <a:buSzPct val="173000"/>
              <a:buFont typeface="Arial" panose="020B0604020202020204" pitchFamily="34" charset="0"/>
              <a:buChar char="•"/>
            </a:pPr>
            <a:r>
              <a:rPr lang="en-IN" sz="1200" b="0" dirty="0">
                <a:solidFill>
                  <a:srgbClr val="222222"/>
                </a:solidFill>
                <a:highlight>
                  <a:srgbClr val="FFFFFF"/>
                </a:highlight>
                <a:latin typeface="Times New Roman" panose="02020603050405020304" pitchFamily="18" charset="0"/>
                <a:cs typeface="Times New Roman" panose="02020603050405020304" pitchFamily="18" charset="0"/>
                <a:sym typeface="Arial"/>
              </a:rPr>
              <a:t>It is a </a:t>
            </a:r>
            <a:r>
              <a:rPr lang="en-IN" sz="1200" dirty="0">
                <a:solidFill>
                  <a:srgbClr val="222222"/>
                </a:solidFill>
                <a:highlight>
                  <a:srgbClr val="FFFFFF"/>
                </a:highlight>
                <a:latin typeface="Times New Roman" panose="02020603050405020304" pitchFamily="18" charset="0"/>
                <a:cs typeface="Times New Roman" panose="02020603050405020304" pitchFamily="18" charset="0"/>
                <a:sym typeface="Arial"/>
              </a:rPr>
              <a:t>3rd-Party Software </a:t>
            </a:r>
            <a:r>
              <a:rPr lang="en-IN" sz="1200" b="0" dirty="0">
                <a:solidFill>
                  <a:srgbClr val="222222"/>
                </a:solidFill>
                <a:highlight>
                  <a:srgbClr val="FFFFFF"/>
                </a:highlight>
                <a:latin typeface="Times New Roman" panose="02020603050405020304" pitchFamily="18" charset="0"/>
                <a:cs typeface="Times New Roman" panose="02020603050405020304" pitchFamily="18" charset="0"/>
                <a:sym typeface="Arial"/>
              </a:rPr>
              <a:t>that </a:t>
            </a:r>
            <a:r>
              <a:rPr lang="en-US" sz="1200" b="0" dirty="0">
                <a:solidFill>
                  <a:srgbClr val="222222"/>
                </a:solidFill>
                <a:highlight>
                  <a:srgbClr val="FFFFFF"/>
                </a:highlight>
                <a:latin typeface="Times New Roman" panose="02020603050405020304" pitchFamily="18" charset="0"/>
                <a:cs typeface="Times New Roman" panose="02020603050405020304" pitchFamily="18" charset="0"/>
                <a:sym typeface="Arial"/>
              </a:rPr>
              <a:t>Increases operational efficiency through streamlined access to metrics and events with tight integrations across all the stack :</a:t>
            </a:r>
            <a:r>
              <a:rPr lang="en-US" sz="1200" b="0" dirty="0">
                <a:solidFill>
                  <a:srgbClr val="222222"/>
                </a:solidFill>
                <a:highlight>
                  <a:srgbClr val="FFFFFF"/>
                </a:highlight>
                <a:latin typeface="Times New Roman" panose="02020603050405020304" pitchFamily="18" charset="0"/>
                <a:cs typeface="Times New Roman" panose="02020603050405020304" pitchFamily="18" charset="0"/>
              </a:rPr>
              <a:t> </a:t>
            </a:r>
            <a:r>
              <a:rPr lang="en-US" sz="1200" b="0" dirty="0">
                <a:solidFill>
                  <a:srgbClr val="222222"/>
                </a:solidFill>
                <a:highlight>
                  <a:srgbClr val="FFFFFF"/>
                </a:highlight>
                <a:latin typeface="Times New Roman" panose="02020603050405020304" pitchFamily="18" charset="0"/>
                <a:cs typeface="Times New Roman" panose="02020603050405020304" pitchFamily="18" charset="0"/>
                <a:sym typeface="Arial"/>
              </a:rPr>
              <a:t>Monitoring, logging, Collaboration, etc.</a:t>
            </a:r>
            <a:endParaRPr lang="en-US" sz="1200" b="0" dirty="0">
              <a:solidFill>
                <a:srgbClr val="222222"/>
              </a:solidFill>
              <a:highlight>
                <a:srgbClr val="FFFFFF"/>
              </a:highlight>
              <a:latin typeface="Times New Roman" panose="02020603050405020304" pitchFamily="18" charset="0"/>
              <a:cs typeface="Times New Roman" panose="02020603050405020304" pitchFamily="18" charset="0"/>
            </a:endParaRPr>
          </a:p>
        </p:txBody>
      </p:sp>
      <p:sp>
        <p:nvSpPr>
          <p:cNvPr id="5" name="AutoShape 3">
            <a:extLst>
              <a:ext uri="{FF2B5EF4-FFF2-40B4-BE49-F238E27FC236}">
                <a16:creationId xmlns:a16="http://schemas.microsoft.com/office/drawing/2014/main" id="{65DE0BE7-4048-840F-26CC-035C27093FDB}"/>
              </a:ext>
            </a:extLst>
          </p:cNvPr>
          <p:cNvSpPr>
            <a:spLocks noChangeAspect="1" noChangeArrowheads="1"/>
          </p:cNvSpPr>
          <p:nvPr/>
        </p:nvSpPr>
        <p:spPr bwMode="auto">
          <a:xfrm>
            <a:off x="141768" y="3005475"/>
            <a:ext cx="5741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IN"/>
          </a:p>
        </p:txBody>
      </p:sp>
      <p:grpSp>
        <p:nvGrpSpPr>
          <p:cNvPr id="13" name="Group 12">
            <a:extLst>
              <a:ext uri="{FF2B5EF4-FFF2-40B4-BE49-F238E27FC236}">
                <a16:creationId xmlns:a16="http://schemas.microsoft.com/office/drawing/2014/main" id="{CAAF5110-6269-9601-4525-A4F992F15EAF}"/>
              </a:ext>
            </a:extLst>
          </p:cNvPr>
          <p:cNvGrpSpPr/>
          <p:nvPr/>
        </p:nvGrpSpPr>
        <p:grpSpPr>
          <a:xfrm>
            <a:off x="20821" y="2455998"/>
            <a:ext cx="9144000" cy="2492914"/>
            <a:chOff x="20821" y="2305640"/>
            <a:chExt cx="9144000" cy="2643273"/>
          </a:xfrm>
        </p:grpSpPr>
        <p:sp>
          <p:nvSpPr>
            <p:cNvPr id="14" name="Google Shape;366;p5">
              <a:extLst>
                <a:ext uri="{FF2B5EF4-FFF2-40B4-BE49-F238E27FC236}">
                  <a16:creationId xmlns:a16="http://schemas.microsoft.com/office/drawing/2014/main" id="{D2328C26-2561-E988-5FE3-D2A54D981745}"/>
                </a:ext>
              </a:extLst>
            </p:cNvPr>
            <p:cNvSpPr txBox="1">
              <a:spLocks/>
            </p:cNvSpPr>
            <p:nvPr/>
          </p:nvSpPr>
          <p:spPr>
            <a:xfrm>
              <a:off x="20821" y="2305640"/>
              <a:ext cx="9144000" cy="13334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F50"/>
                </a:buClr>
                <a:buSzPts val="2800"/>
                <a:buFont typeface="Lato Black"/>
                <a:buNone/>
                <a:defRPr sz="3000" b="1" i="0" u="none" strike="noStrike" cap="none">
                  <a:solidFill>
                    <a:srgbClr val="1F1F50"/>
                  </a:solidFill>
                  <a:latin typeface="Lato"/>
                  <a:ea typeface="Lato"/>
                  <a:cs typeface="Lato"/>
                  <a:sym typeface="La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9pPr>
            </a:lstStyle>
            <a:p>
              <a:r>
                <a:rPr lang="en-IN" sz="1400" dirty="0">
                  <a:solidFill>
                    <a:srgbClr val="222222"/>
                  </a:solidFill>
                  <a:highlight>
                    <a:srgbClr val="FFFFFF"/>
                  </a:highlight>
                  <a:latin typeface="Times New Roman" panose="02020603050405020304" pitchFamily="18" charset="0"/>
                  <a:cs typeface="Times New Roman" panose="02020603050405020304" pitchFamily="18" charset="0"/>
                  <a:sym typeface="Arial"/>
                </a:rPr>
                <a:t>Computer Vision :</a:t>
              </a:r>
            </a:p>
            <a:p>
              <a:pPr algn="just"/>
              <a:endParaRPr lang="en-US" sz="1200" b="0" dirty="0">
                <a:solidFill>
                  <a:srgbClr val="222222"/>
                </a:solidFill>
                <a:highlight>
                  <a:srgbClr val="FFFFFF"/>
                </a:highlight>
                <a:latin typeface="Times New Roman" panose="02020603050405020304" pitchFamily="18" charset="0"/>
                <a:cs typeface="Times New Roman" panose="02020603050405020304" pitchFamily="18" charset="0"/>
              </a:endParaRPr>
            </a:p>
            <a:p>
              <a:pPr algn="just"/>
              <a:r>
                <a:rPr lang="en-US" sz="1200" b="0" dirty="0">
                  <a:solidFill>
                    <a:srgbClr val="222222"/>
                  </a:solidFill>
                  <a:highlight>
                    <a:srgbClr val="FFFFFF"/>
                  </a:highlight>
                  <a:latin typeface="Times New Roman" panose="02020603050405020304" pitchFamily="18" charset="0"/>
                  <a:cs typeface="Times New Roman" panose="02020603050405020304" pitchFamily="18" charset="0"/>
                </a:rPr>
                <a:t>An </a:t>
              </a:r>
              <a:r>
                <a:rPr lang="en-US" sz="1200" dirty="0">
                  <a:solidFill>
                    <a:srgbClr val="222222"/>
                  </a:solidFill>
                  <a:highlight>
                    <a:srgbClr val="FFFFFF"/>
                  </a:highlight>
                  <a:latin typeface="Times New Roman" panose="02020603050405020304" pitchFamily="18" charset="0"/>
                  <a:cs typeface="Times New Roman" panose="02020603050405020304" pitchFamily="18" charset="0"/>
                </a:rPr>
                <a:t>AI service </a:t>
              </a:r>
              <a:r>
                <a:rPr lang="en-US" sz="1200" b="0" dirty="0">
                  <a:solidFill>
                    <a:srgbClr val="222222"/>
                  </a:solidFill>
                  <a:highlight>
                    <a:srgbClr val="FFFFFF"/>
                  </a:highlight>
                  <a:latin typeface="Times New Roman" panose="02020603050405020304" pitchFamily="18" charset="0"/>
                  <a:cs typeface="Times New Roman" panose="02020603050405020304" pitchFamily="18" charset="0"/>
                </a:rPr>
                <a:t>that analyses content in images and video</a:t>
              </a:r>
              <a:r>
                <a:rPr lang="en-IN" sz="1200" b="0" dirty="0">
                  <a:solidFill>
                    <a:srgbClr val="222222"/>
                  </a:solidFill>
                  <a:highlight>
                    <a:srgbClr val="FFFFFF"/>
                  </a:highlight>
                  <a:latin typeface="Times New Roman" panose="02020603050405020304" pitchFamily="18" charset="0"/>
                  <a:cs typeface="Times New Roman" panose="02020603050405020304" pitchFamily="18" charset="0"/>
                  <a:sym typeface="Arial"/>
                </a:rPr>
                <a:t>. </a:t>
              </a:r>
              <a:r>
                <a:rPr lang="en-US" sz="1200" b="0" dirty="0">
                  <a:solidFill>
                    <a:srgbClr val="222222"/>
                  </a:solidFill>
                  <a:highlight>
                    <a:srgbClr val="FFFFFF"/>
                  </a:highlight>
                  <a:latin typeface="Times New Roman" panose="02020603050405020304" pitchFamily="18" charset="0"/>
                  <a:cs typeface="Times New Roman" panose="02020603050405020304" pitchFamily="18" charset="0"/>
                </a:rPr>
                <a:t>Extracts rich information from images and video, labels content with objects and concepts, extracts text, generates image descriptions, moderates content and understands people's movement in physical spaces.</a:t>
              </a:r>
            </a:p>
            <a:p>
              <a:pPr algn="just"/>
              <a:endParaRPr lang="en-US" sz="1200" b="0" dirty="0">
                <a:solidFill>
                  <a:srgbClr val="222222"/>
                </a:solidFill>
                <a:highlight>
                  <a:srgbClr val="FFFFFF"/>
                </a:highlight>
                <a:latin typeface="Times New Roman" panose="02020603050405020304" pitchFamily="18" charset="0"/>
                <a:cs typeface="Times New Roman" panose="02020603050405020304" pitchFamily="18" charset="0"/>
              </a:endParaRPr>
            </a:p>
            <a:p>
              <a:pPr algn="just"/>
              <a:r>
                <a:rPr lang="en-US" sz="1400" dirty="0">
                  <a:solidFill>
                    <a:srgbClr val="222222"/>
                  </a:solidFill>
                  <a:highlight>
                    <a:srgbClr val="FFFFFF"/>
                  </a:highlight>
                  <a:latin typeface="Times New Roman" panose="02020603050405020304" pitchFamily="18" charset="0"/>
                  <a:cs typeface="Times New Roman" panose="02020603050405020304" pitchFamily="18" charset="0"/>
                </a:rPr>
                <a:t>Features:</a:t>
              </a:r>
            </a:p>
          </p:txBody>
        </p:sp>
        <p:sp>
          <p:nvSpPr>
            <p:cNvPr id="15" name="Rectangle 14">
              <a:extLst>
                <a:ext uri="{FF2B5EF4-FFF2-40B4-BE49-F238E27FC236}">
                  <a16:creationId xmlns:a16="http://schemas.microsoft.com/office/drawing/2014/main" id="{2E414E7B-EA1B-A6E8-52C1-1EE923B481D5}"/>
                </a:ext>
              </a:extLst>
            </p:cNvPr>
            <p:cNvSpPr>
              <a:spLocks noChangeArrowheads="1"/>
            </p:cNvSpPr>
            <p:nvPr/>
          </p:nvSpPr>
          <p:spPr bwMode="auto">
            <a:xfrm>
              <a:off x="354417" y="3782261"/>
              <a:ext cx="1687033" cy="1166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2849"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E2E33"/>
                  </a:solidFill>
                  <a:effectLst/>
                  <a:latin typeface="Times New Roman" panose="02020603050405020304" pitchFamily="18" charset="0"/>
                  <a:cs typeface="Times New Roman" panose="02020603050405020304" pitchFamily="18" charset="0"/>
                </a:rPr>
                <a:t>Text extraction (OCR)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C4C51"/>
                  </a:solidFill>
                  <a:effectLst/>
                  <a:latin typeface="Times New Roman" panose="02020603050405020304" pitchFamily="18" charset="0"/>
                  <a:cs typeface="Times New Roman" panose="02020603050405020304" pitchFamily="18" charset="0"/>
                </a:rPr>
                <a:t>Extract printed and handwritten text from images and documents with mixed languages and writing styles.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BF3CC5E-C538-5A17-F687-82DB4ADAD89B}"/>
                </a:ext>
              </a:extLst>
            </p:cNvPr>
            <p:cNvSpPr txBox="1"/>
            <p:nvPr/>
          </p:nvSpPr>
          <p:spPr>
            <a:xfrm>
              <a:off x="2395867" y="3748584"/>
              <a:ext cx="1965251" cy="1015663"/>
            </a:xfrm>
            <a:prstGeom prst="rect">
              <a:avLst/>
            </a:prstGeom>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i="0" dirty="0">
                  <a:solidFill>
                    <a:srgbClr val="2E2E33"/>
                  </a:solidFill>
                  <a:effectLst/>
                  <a:latin typeface="Times New Roman" panose="02020603050405020304" pitchFamily="18" charset="0"/>
                  <a:cs typeface="Times New Roman" panose="02020603050405020304" pitchFamily="18" charset="0"/>
                </a:rPr>
                <a:t>Image understanding</a:t>
              </a:r>
            </a:p>
            <a:p>
              <a:pPr algn="l"/>
              <a:r>
                <a:rPr lang="en-US" sz="1200" b="0" i="0" dirty="0">
                  <a:solidFill>
                    <a:srgbClr val="4C4C51"/>
                  </a:solidFill>
                  <a:effectLst/>
                  <a:latin typeface="Times New Roman" panose="02020603050405020304" pitchFamily="18" charset="0"/>
                  <a:cs typeface="Times New Roman" panose="02020603050405020304" pitchFamily="18" charset="0"/>
                </a:rPr>
                <a:t>Pull from a rich ontology of more than 10,000 concepts and objects to generate value from your visual assets.</a:t>
              </a:r>
            </a:p>
          </p:txBody>
        </p:sp>
        <p:sp>
          <p:nvSpPr>
            <p:cNvPr id="17" name="TextBox 16">
              <a:extLst>
                <a:ext uri="{FF2B5EF4-FFF2-40B4-BE49-F238E27FC236}">
                  <a16:creationId xmlns:a16="http://schemas.microsoft.com/office/drawing/2014/main" id="{BBEC7C58-5869-20EA-2D78-551988805C76}"/>
                </a:ext>
              </a:extLst>
            </p:cNvPr>
            <p:cNvSpPr txBox="1"/>
            <p:nvPr/>
          </p:nvSpPr>
          <p:spPr>
            <a:xfrm>
              <a:off x="4592821" y="3748583"/>
              <a:ext cx="1887279" cy="1200329"/>
            </a:xfrm>
            <a:prstGeom prst="rect">
              <a:avLst/>
            </a:prstGeom>
            <a:noFill/>
          </p:spPr>
          <p:txBody>
            <a:bodyPr wrap="square">
              <a:spAutoFit/>
            </a:bodyPr>
            <a:lstStyle/>
            <a:p>
              <a:pPr algn="l"/>
              <a:r>
                <a:rPr lang="en-US" sz="1200" b="1" i="0" dirty="0">
                  <a:solidFill>
                    <a:srgbClr val="2E2E33"/>
                  </a:solidFill>
                  <a:effectLst/>
                  <a:latin typeface="Times New Roman" panose="02020603050405020304" pitchFamily="18" charset="0"/>
                  <a:cs typeface="Times New Roman" panose="02020603050405020304" pitchFamily="18" charset="0"/>
                </a:rPr>
                <a:t>Spatial analysis</a:t>
              </a:r>
            </a:p>
            <a:p>
              <a:pPr algn="l"/>
              <a:r>
                <a:rPr lang="en-US" sz="1200" b="0" i="0" dirty="0">
                  <a:solidFill>
                    <a:srgbClr val="4C4C51"/>
                  </a:solidFill>
                  <a:effectLst/>
                  <a:latin typeface="Times New Roman" panose="02020603050405020304" pitchFamily="18" charset="0"/>
                  <a:cs typeface="Times New Roman" panose="02020603050405020304" pitchFamily="18" charset="0"/>
                </a:rPr>
                <a:t>Analyze how people move in a space in real time for occupancy count, social distancing and face mask detection.</a:t>
              </a:r>
            </a:p>
          </p:txBody>
        </p:sp>
        <p:sp>
          <p:nvSpPr>
            <p:cNvPr id="18" name="TextBox 17">
              <a:extLst>
                <a:ext uri="{FF2B5EF4-FFF2-40B4-BE49-F238E27FC236}">
                  <a16:creationId xmlns:a16="http://schemas.microsoft.com/office/drawing/2014/main" id="{6F9C60A6-CF4C-824B-4BF7-64C4DA9EB111}"/>
                </a:ext>
              </a:extLst>
            </p:cNvPr>
            <p:cNvSpPr txBox="1"/>
            <p:nvPr/>
          </p:nvSpPr>
          <p:spPr>
            <a:xfrm>
              <a:off x="6711803" y="3752742"/>
              <a:ext cx="1887279" cy="830997"/>
            </a:xfrm>
            <a:prstGeom prst="rect">
              <a:avLst/>
            </a:prstGeom>
            <a:noFill/>
          </p:spPr>
          <p:txBody>
            <a:bodyPr wrap="square">
              <a:spAutoFit/>
            </a:bodyPr>
            <a:lstStyle/>
            <a:p>
              <a:pPr algn="l"/>
              <a:r>
                <a:rPr lang="en-US" sz="1200" b="1" i="0" dirty="0">
                  <a:solidFill>
                    <a:srgbClr val="2E2E33"/>
                  </a:solidFill>
                  <a:effectLst/>
                  <a:latin typeface="Times New Roman" panose="02020603050405020304" pitchFamily="18" charset="0"/>
                  <a:cs typeface="Times New Roman" panose="02020603050405020304" pitchFamily="18" charset="0"/>
                </a:rPr>
                <a:t>Flexible deployment</a:t>
              </a:r>
            </a:p>
            <a:p>
              <a:pPr algn="l"/>
              <a:r>
                <a:rPr lang="en-US" sz="1200" b="0" i="0" dirty="0">
                  <a:solidFill>
                    <a:srgbClr val="4C4C51"/>
                  </a:solidFill>
                  <a:effectLst/>
                  <a:latin typeface="Times New Roman" panose="02020603050405020304" pitchFamily="18" charset="0"/>
                  <a:cs typeface="Times New Roman" panose="02020603050405020304" pitchFamily="18" charset="0"/>
                </a:rPr>
                <a:t>Run Computer Vision in the cloud or on the edge, in containers.</a:t>
              </a:r>
            </a:p>
          </p:txBody>
        </p:sp>
      </p:grpSp>
    </p:spTree>
    <p:extLst>
      <p:ext uri="{BB962C8B-B14F-4D97-AF65-F5344CB8AC3E}">
        <p14:creationId xmlns:p14="http://schemas.microsoft.com/office/powerpoint/2010/main" val="324836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53010"/>
            <a:ext cx="8280000" cy="54996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u="sng" dirty="0">
                <a:latin typeface="Times New Roman" panose="02020603050405020304" pitchFamily="18" charset="0"/>
                <a:cs typeface="Times New Roman" panose="02020603050405020304" pitchFamily="18" charset="0"/>
              </a:rPr>
              <a:t>Methodology </a:t>
            </a:r>
            <a:endParaRPr sz="2000" u="sng" dirty="0">
              <a:latin typeface="Times New Roman" panose="02020603050405020304" pitchFamily="18" charset="0"/>
              <a:cs typeface="Times New Roman" panose="02020603050405020304" pitchFamily="18" charset="0"/>
            </a:endParaRPr>
          </a:p>
        </p:txBody>
      </p:sp>
      <p:sp>
        <p:nvSpPr>
          <p:cNvPr id="372" name="Google Shape;372;p6"/>
          <p:cNvSpPr txBox="1"/>
          <p:nvPr/>
        </p:nvSpPr>
        <p:spPr>
          <a:xfrm>
            <a:off x="0" y="490330"/>
            <a:ext cx="9144000" cy="465317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bank cheque verification tool required fulfilment of some key stages in sequential manner. At first we must process the image to crop and produce noise free image then we </a:t>
            </a: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verify the authenticity of the cheque</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by validating the cheque leaflet using security features in mandatory </a:t>
            </a: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CTS-2010</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cheque format by RBI such as  :</a:t>
            </a:r>
          </a:p>
          <a:p>
            <a:pPr marL="342900" lvl="0" indent="-342900" algn="just">
              <a:lnSpc>
                <a:spcPct val="107000"/>
              </a:lnSpc>
              <a:buSzPts val="1400"/>
              <a:buFont typeface="+mj-lt"/>
              <a:buAutoNum type="arabicPeriod"/>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Bank Logo in UV ink</a:t>
            </a:r>
          </a:p>
          <a:p>
            <a:pPr marL="342900" lvl="0" indent="-342900" algn="just">
              <a:lnSpc>
                <a:spcPct val="107000"/>
              </a:lnSpc>
              <a:buSzPts val="1400"/>
              <a:buFont typeface="+mj-lt"/>
              <a:buAutoNum type="arabicPeriod"/>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Printer name with CTS-2010</a:t>
            </a:r>
          </a:p>
          <a:p>
            <a:pPr marL="342900" lvl="0" indent="-342900" algn="just">
              <a:lnSpc>
                <a:spcPct val="107000"/>
              </a:lnSpc>
              <a:buSzPts val="1400"/>
              <a:buFont typeface="+mj-lt"/>
              <a:buAutoNum type="arabicPeriod"/>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Void Pantograph</a:t>
            </a:r>
          </a:p>
          <a:p>
            <a:pPr marL="342900" lvl="0" indent="-342900" algn="just">
              <a:lnSpc>
                <a:spcPct val="107000"/>
              </a:lnSpc>
              <a:buSzPts val="1400"/>
              <a:buFont typeface="+mj-lt"/>
              <a:buAutoNum type="arabicPeriod"/>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Micro-lettering</a:t>
            </a:r>
          </a:p>
          <a:p>
            <a:pPr marL="342900" lvl="0" indent="-342900" algn="just">
              <a:lnSpc>
                <a:spcPct val="107000"/>
              </a:lnSpc>
              <a:spcAft>
                <a:spcPts val="800"/>
              </a:spcAft>
              <a:buSzPts val="1400"/>
              <a:buFont typeface="+mj-lt"/>
              <a:buAutoNum type="arabicPeriod"/>
            </a:pPr>
            <a:r>
              <a:rPr lang="en-IN" sz="1300" dirty="0">
                <a:latin typeface="Times New Roman" panose="02020603050405020304" pitchFamily="18" charset="0"/>
                <a:ea typeface="Calibri" panose="020F0502020204030204" pitchFamily="34" charset="0"/>
                <a:cs typeface="Times New Roman" panose="02020603050405020304" pitchFamily="18" charset="0"/>
              </a:rPr>
              <a:t>Account Holder Name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After that , the tool ensured the </a:t>
            </a: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genuineness of IFSC</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present on cheque then it verified the cheque number to ensure whether the cheque was from the set of cheque leaflets assigned to the account holder or not. After that, the </a:t>
            </a: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amount was verified</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by checking whether the customer was having sufficient amount in his account for which he released the cheque, and finally the </a:t>
            </a: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signature</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of the cheque issuer(s) was verified</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Only after the completion of these necessary verification steps, the cheque clearance was passed for transfer or withdrawal of funds. The entire process of cheque clearance happened in a sequential manner and each step was mandatory for the next step. Different methods were used for extracting such information from the cheque leaflet that depended on the viability and level of accuracy. For example, to extract information from the machine typographic script, we use </a:t>
            </a: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OCR</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method as it tends to produce results with higher level of accuracy whereas for hand-written words and numerical values, we can use deep learning based </a:t>
            </a: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CNN</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Similarly, for authenticating the signature(s), we extracted the features using </a:t>
            </a:r>
            <a:r>
              <a:rPr lang="en-IN" sz="1300" b="1" dirty="0">
                <a:effectLst/>
                <a:latin typeface="Times New Roman" panose="02020603050405020304" pitchFamily="18" charset="0"/>
                <a:ea typeface="Calibri" panose="020F0502020204030204" pitchFamily="34" charset="0"/>
                <a:cs typeface="Times New Roman" panose="02020603050405020304" pitchFamily="18" charset="0"/>
              </a:rPr>
              <a:t>CNN </a:t>
            </a:r>
            <a:r>
              <a:rPr lang="en-IN" sz="1300" dirty="0">
                <a:latin typeface="Times New Roman" panose="02020603050405020304" pitchFamily="18" charset="0"/>
                <a:ea typeface="Calibri" panose="020F0502020204030204" pitchFamily="34" charset="0"/>
                <a:cs typeface="Times New Roman" panose="02020603050405020304" pitchFamily="18" charset="0"/>
              </a:rPr>
              <a:t>which </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produced optimum results. To implement these methods, we required noise free image therefore the better idea was to segment the image so as to acquire only the relevant information. These steps encompassed certain sub-steps each of which were essential to meet the standards so as to extract the required information from the bank cheque. </a:t>
            </a: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0"/>
            <a:ext cx="8280000" cy="50879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Block Diagram of Automated Cheque Processing Tool  </a:t>
            </a:r>
            <a:endParaRPr sz="2000" dirty="0"/>
          </a:p>
        </p:txBody>
      </p:sp>
      <p:sp>
        <p:nvSpPr>
          <p:cNvPr id="378" name="Google Shape;378;p7"/>
          <p:cNvSpPr txBox="1"/>
          <p:nvPr/>
        </p:nvSpPr>
        <p:spPr>
          <a:xfrm>
            <a:off x="494629" y="109166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82D02EAE-C007-C013-B68E-2B888A683AFF}"/>
              </a:ext>
            </a:extLst>
          </p:cNvPr>
          <p:cNvPicPr>
            <a:picLocks noChangeAspect="1"/>
          </p:cNvPicPr>
          <p:nvPr/>
        </p:nvPicPr>
        <p:blipFill>
          <a:blip r:embed="rId3"/>
          <a:stretch>
            <a:fillRect/>
          </a:stretch>
        </p:blipFill>
        <p:spPr>
          <a:xfrm>
            <a:off x="0" y="437323"/>
            <a:ext cx="9144000" cy="47061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2" name="TextBox 1">
            <a:extLst>
              <a:ext uri="{FF2B5EF4-FFF2-40B4-BE49-F238E27FC236}">
                <a16:creationId xmlns:a16="http://schemas.microsoft.com/office/drawing/2014/main" id="{889BEB46-78A9-427D-7D6D-5BB8F098B706}"/>
              </a:ext>
            </a:extLst>
          </p:cNvPr>
          <p:cNvSpPr txBox="1"/>
          <p:nvPr/>
        </p:nvSpPr>
        <p:spPr>
          <a:xfrm>
            <a:off x="0" y="178904"/>
            <a:ext cx="9018105" cy="400110"/>
          </a:xfrm>
          <a:prstGeom prst="rect">
            <a:avLst/>
          </a:prstGeom>
          <a:noFill/>
        </p:spPr>
        <p:txBody>
          <a:bodyPr wrap="square" rtlCol="0">
            <a:spAutoFit/>
          </a:bodyPr>
          <a:lstStyle/>
          <a:p>
            <a:pPr algn="ctr"/>
            <a:r>
              <a:rPr lang="en-US" sz="2000" b="1" u="sng" dirty="0"/>
              <a:t>Future Scope </a:t>
            </a:r>
            <a:endParaRPr lang="en-IN" sz="2000" b="1" u="sng" dirty="0"/>
          </a:p>
        </p:txBody>
      </p:sp>
      <p:sp>
        <p:nvSpPr>
          <p:cNvPr id="3" name="TextBox 2">
            <a:extLst>
              <a:ext uri="{FF2B5EF4-FFF2-40B4-BE49-F238E27FC236}">
                <a16:creationId xmlns:a16="http://schemas.microsoft.com/office/drawing/2014/main" id="{872553FC-0B46-5960-31A9-0484A473035C}"/>
              </a:ext>
            </a:extLst>
          </p:cNvPr>
          <p:cNvSpPr txBox="1"/>
          <p:nvPr/>
        </p:nvSpPr>
        <p:spPr>
          <a:xfrm>
            <a:off x="132523" y="887896"/>
            <a:ext cx="8885582" cy="2246769"/>
          </a:xfrm>
          <a:prstGeom prst="rect">
            <a:avLst/>
          </a:prstGeom>
          <a:noFill/>
        </p:spPr>
        <p:txBody>
          <a:bodyPr wrap="square" rtlCol="0">
            <a:spAutoFit/>
          </a:bodyPr>
          <a:lstStyle/>
          <a:p>
            <a:pPr algn="just"/>
            <a:r>
              <a:rPr lang="en-US" sz="1800" dirty="0"/>
              <a:t>The Algorithms and methods used to implement the automated cheque processing tool is incredibly flexible to any changes that may need to be made based on update in RBI guidelines without causing any significant decrement in the accuracy or efficiency of the originally presented model. </a:t>
            </a:r>
          </a:p>
          <a:p>
            <a:pPr algn="just"/>
            <a:endParaRPr lang="en-US" sz="1800" dirty="0"/>
          </a:p>
          <a:p>
            <a:pPr algn="just"/>
            <a:r>
              <a:rPr lang="en-US" sz="1800" dirty="0"/>
              <a:t>The model can also be updated to add new algorithms and methods that may increase its accuracy even further without having to reimplement the entire model .</a:t>
            </a:r>
          </a:p>
          <a:p>
            <a:endParaRPr lang="en-IN" dirty="0"/>
          </a:p>
        </p:txBody>
      </p:sp>
      <p:sp>
        <p:nvSpPr>
          <p:cNvPr id="4" name="TextBox 3">
            <a:extLst>
              <a:ext uri="{FF2B5EF4-FFF2-40B4-BE49-F238E27FC236}">
                <a16:creationId xmlns:a16="http://schemas.microsoft.com/office/drawing/2014/main" id="{2D967448-50C5-D5F4-D267-02D40DE073B2}"/>
              </a:ext>
            </a:extLst>
          </p:cNvPr>
          <p:cNvSpPr txBox="1"/>
          <p:nvPr/>
        </p:nvSpPr>
        <p:spPr>
          <a:xfrm>
            <a:off x="0" y="3285612"/>
            <a:ext cx="9144000" cy="400110"/>
          </a:xfrm>
          <a:prstGeom prst="rect">
            <a:avLst/>
          </a:prstGeom>
          <a:noFill/>
        </p:spPr>
        <p:txBody>
          <a:bodyPr wrap="square" rtlCol="0">
            <a:spAutoFit/>
          </a:bodyPr>
          <a:lstStyle/>
          <a:p>
            <a:pPr algn="ctr"/>
            <a:r>
              <a:rPr lang="en-US" sz="2000" b="1" u="sng" dirty="0"/>
              <a:t>GitHub Repository Link</a:t>
            </a:r>
            <a:r>
              <a:rPr lang="en-US" sz="2000" b="1" dirty="0"/>
              <a:t> </a:t>
            </a:r>
            <a:endParaRPr lang="en-IN" sz="2000" b="1" dirty="0"/>
          </a:p>
        </p:txBody>
      </p:sp>
      <p:sp>
        <p:nvSpPr>
          <p:cNvPr id="5" name="TextBox 4">
            <a:extLst>
              <a:ext uri="{FF2B5EF4-FFF2-40B4-BE49-F238E27FC236}">
                <a16:creationId xmlns:a16="http://schemas.microsoft.com/office/drawing/2014/main" id="{BF7883F3-7EAA-9A02-013C-F6BB7AF58EB0}"/>
              </a:ext>
            </a:extLst>
          </p:cNvPr>
          <p:cNvSpPr txBox="1"/>
          <p:nvPr/>
        </p:nvSpPr>
        <p:spPr>
          <a:xfrm>
            <a:off x="0" y="3994642"/>
            <a:ext cx="9144000" cy="400110"/>
          </a:xfrm>
          <a:prstGeom prst="rect">
            <a:avLst/>
          </a:prstGeom>
          <a:noFill/>
        </p:spPr>
        <p:txBody>
          <a:bodyPr wrap="square" rtlCol="0">
            <a:spAutoFit/>
          </a:bodyPr>
          <a:lstStyle/>
          <a:p>
            <a:pPr algn="ctr"/>
            <a:r>
              <a:rPr lang="en-IN" sz="2000" dirty="0"/>
              <a:t>https://github.com/Eeshan-MI7/CookieMan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600" dirty="0"/>
              <a:t>Team members</a:t>
            </a:r>
            <a:r>
              <a:rPr lang="en" sz="1500" dirty="0"/>
              <a:t> :</a:t>
            </a:r>
          </a:p>
          <a:p>
            <a:pPr marL="0" lvl="0" indent="0" algn="l" rtl="0">
              <a:lnSpc>
                <a:spcPct val="150000"/>
              </a:lnSpc>
              <a:spcBef>
                <a:spcPts val="0"/>
              </a:spcBef>
              <a:spcAft>
                <a:spcPts val="1600"/>
              </a:spcAft>
              <a:buSzPts val="1800"/>
              <a:buNone/>
            </a:pPr>
            <a:r>
              <a:rPr lang="en" sz="1500" dirty="0"/>
              <a:t>Eeshan Mishra (Leader)</a:t>
            </a:r>
          </a:p>
          <a:p>
            <a:pPr marL="0" lvl="0" indent="0" algn="l" rtl="0">
              <a:lnSpc>
                <a:spcPct val="150000"/>
              </a:lnSpc>
              <a:spcBef>
                <a:spcPts val="0"/>
              </a:spcBef>
              <a:spcAft>
                <a:spcPts val="1600"/>
              </a:spcAft>
              <a:buSzPts val="1800"/>
              <a:buNone/>
            </a:pPr>
            <a:r>
              <a:rPr lang="en" sz="1500" dirty="0"/>
              <a:t>Dinesh Prajapati</a:t>
            </a:r>
          </a:p>
          <a:p>
            <a:pPr marL="0" lvl="0" indent="0" algn="l" rtl="0">
              <a:lnSpc>
                <a:spcPct val="150000"/>
              </a:lnSpc>
              <a:spcBef>
                <a:spcPts val="0"/>
              </a:spcBef>
              <a:spcAft>
                <a:spcPts val="1600"/>
              </a:spcAft>
              <a:buSzPts val="1800"/>
              <a:buNone/>
            </a:pPr>
            <a:r>
              <a:rPr lang="en" sz="1500" dirty="0"/>
              <a:t>Heet Patel</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809</Words>
  <Application>Microsoft Office PowerPoint</Application>
  <PresentationFormat>On-screen Show (16:9)</PresentationFormat>
  <Paragraphs>77</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vt:lpstr>
      <vt:lpstr>Times New Roman</vt:lpstr>
      <vt:lpstr>Trebuchet MS</vt:lpstr>
      <vt:lpstr>Arial</vt:lpstr>
      <vt:lpstr>Lato Black</vt:lpstr>
      <vt:lpstr>TI Template</vt:lpstr>
      <vt:lpstr>TI Template</vt:lpstr>
      <vt:lpstr>Bank of Baroda Hackathon - 2022                       </vt:lpstr>
      <vt:lpstr>Problem Statement? Automated cheque processing</vt:lpstr>
      <vt:lpstr>User Segment &amp; Pain Points</vt:lpstr>
      <vt:lpstr>Pre-Requisite</vt:lpstr>
      <vt:lpstr>Azure tools or resources</vt:lpstr>
      <vt:lpstr>Methodology </vt:lpstr>
      <vt:lpstr>Block Diagram of Automated Cheque Processing Tool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Eeshan Mishra</cp:lastModifiedBy>
  <cp:revision>16</cp:revision>
  <dcterms:modified xsi:type="dcterms:W3CDTF">2022-09-03T08:50:24Z</dcterms:modified>
</cp:coreProperties>
</file>