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5" r:id="rId4"/>
    <p:sldId id="277" r:id="rId5"/>
    <p:sldId id="276" r:id="rId6"/>
    <p:sldId id="278" r:id="rId7"/>
    <p:sldId id="283" r:id="rId8"/>
    <p:sldId id="279" r:id="rId9"/>
    <p:sldId id="260" r:id="rId10"/>
    <p:sldId id="280" r:id="rId11"/>
    <p:sldId id="274" r:id="rId12"/>
    <p:sldId id="282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/>
    <p:restoredTop sz="86279"/>
  </p:normalViewPr>
  <p:slideViewPr>
    <p:cSldViewPr snapToGrid="0" snapToObjects="1">
      <p:cViewPr>
        <p:scale>
          <a:sx n="108" d="100"/>
          <a:sy n="108" d="100"/>
        </p:scale>
        <p:origin x="16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2F5B1-26CD-054F-833E-7D4E75867B85}" type="datetimeFigureOut">
              <a:rPr kumimoji="1" lang="ko-Kore-KR" altLang="en-US" smtClean="0"/>
              <a:t>2021. 6. 7.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188CA-B6E4-8549-B524-D06B076943A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3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두번째</a:t>
            </a:r>
            <a:r>
              <a:rPr kumimoji="1" lang="ko-KR" altLang="en-US" dirty="0"/>
              <a:t> 프로젝트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1D </a:t>
            </a:r>
            <a:r>
              <a:rPr kumimoji="1" lang="ko-KR" altLang="en-US" dirty="0"/>
              <a:t>텍스트 데이터인 </a:t>
            </a:r>
            <a:r>
              <a:rPr kumimoji="1" lang="en-US" altLang="ko-KR" dirty="0"/>
              <a:t>Spam </a:t>
            </a:r>
            <a:r>
              <a:rPr kumimoji="1" lang="ko-KR" altLang="en-US" dirty="0"/>
              <a:t>문자 </a:t>
            </a:r>
            <a:r>
              <a:rPr kumimoji="1" lang="ko-KR" altLang="en-US" dirty="0" err="1"/>
              <a:t>분류기에</a:t>
            </a:r>
            <a:r>
              <a:rPr kumimoji="1" lang="ko-KR" altLang="en-US" dirty="0"/>
              <a:t> 대한 발표 시작하겠습니다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85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모델학습</a:t>
            </a:r>
            <a:r>
              <a:rPr kumimoji="1" lang="ko-KR" altLang="en-US" dirty="0"/>
              <a:t> 과정에 대한 코드를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모델학습에</a:t>
            </a:r>
            <a:r>
              <a:rPr kumimoji="1" lang="ko-KR" altLang="en-US" dirty="0"/>
              <a:t> 사용될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분류기를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임포트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SVC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모델학습</a:t>
            </a:r>
            <a:r>
              <a:rPr kumimoji="1" lang="ko-KR" altLang="en-US" dirty="0"/>
              <a:t> 성능을 높이고자 </a:t>
            </a:r>
            <a:r>
              <a:rPr kumimoji="1" lang="en-US" altLang="ko-KR" dirty="0"/>
              <a:t>grid 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1000, 2000, 3000, 4000, 5000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정하고 실행해본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best param</a:t>
            </a:r>
            <a:r>
              <a:rPr kumimoji="1" lang="ko-KR" altLang="en-US" dirty="0"/>
              <a:t>의 값은 </a:t>
            </a:r>
            <a:r>
              <a:rPr kumimoji="1" lang="en-US" altLang="ko-KR" dirty="0"/>
              <a:t>C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4000</a:t>
            </a:r>
            <a:r>
              <a:rPr kumimoji="1" lang="ko-KR" altLang="en-US" dirty="0"/>
              <a:t>일 때 제출 성능이 </a:t>
            </a:r>
            <a:r>
              <a:rPr kumimoji="1" lang="en-US" altLang="ko-KR" dirty="0"/>
              <a:t>0.98295</a:t>
            </a:r>
            <a:r>
              <a:rPr kumimoji="1" lang="ko-KR" altLang="en-US" dirty="0"/>
              <a:t>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보며 </a:t>
            </a:r>
            <a:r>
              <a:rPr kumimoji="1" lang="en-US" altLang="ko-KR" dirty="0"/>
              <a:t>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점차 키워가며 성능을 측정해본결과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오른쪽 표와 같이 </a:t>
            </a:r>
            <a:r>
              <a:rPr kumimoji="1" lang="en-US" altLang="ko-KR" dirty="0"/>
              <a:t>C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10000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10100</a:t>
            </a:r>
            <a:r>
              <a:rPr kumimoji="1" lang="ko-KR" altLang="en-US" dirty="0"/>
              <a:t>일 때 제출 성능이 가장 좋음을 확인할 수 있었습니다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추가적인</a:t>
            </a:r>
            <a:r>
              <a:rPr kumimoji="1" lang="ko-KR" altLang="en-US" dirty="0"/>
              <a:t> 성능 향상을 위해 여러 앙상블 분류 모델을 사용해보았지만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제출 성능이 동일하거나 떨어져 쉽게 성능이 향상되지 않았습니다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처음에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조정하며 최상의 모델을 얻은 </a:t>
            </a:r>
            <a:r>
              <a:rPr kumimoji="1" lang="en-US" altLang="ko-KR" dirty="0"/>
              <a:t>SVC</a:t>
            </a:r>
            <a:r>
              <a:rPr kumimoji="1" lang="ko-KR" altLang="en-US" dirty="0"/>
              <a:t> 모델을 사용하여 학습 데이터를 학습시키고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통해 테스트 데이터를 예측함으로써 </a:t>
            </a:r>
            <a:r>
              <a:rPr kumimoji="1" lang="ko-KR" altLang="en-US" dirty="0" err="1"/>
              <a:t>예측값을</a:t>
            </a:r>
            <a:r>
              <a:rPr kumimoji="1" lang="ko-KR" altLang="en-US" dirty="0"/>
              <a:t> 얻었습니다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626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지금까지</a:t>
            </a:r>
            <a:r>
              <a:rPr kumimoji="1" lang="ko-KR" altLang="en-US" dirty="0"/>
              <a:t> 설명 드린 코드에 대한 </a:t>
            </a:r>
            <a:r>
              <a:rPr kumimoji="1" lang="ko-KR" altLang="en-US" dirty="0" err="1"/>
              <a:t>예측값을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리더보드에</a:t>
            </a:r>
            <a:r>
              <a:rPr kumimoji="1" lang="ko-KR" altLang="en-US" dirty="0"/>
              <a:t> 제출한 것의 결과 성능과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bag of word</a:t>
            </a:r>
            <a:r>
              <a:rPr kumimoji="1" lang="ko-KR" altLang="en-US" dirty="0"/>
              <a:t> 방법에 대한 </a:t>
            </a:r>
            <a:r>
              <a:rPr kumimoji="1" lang="ko-KR" altLang="en-US" dirty="0" err="1"/>
              <a:t>베이스라인입니다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여기에서 </a:t>
            </a:r>
            <a:r>
              <a:rPr kumimoji="1" lang="en-US" altLang="ko-KR" dirty="0" err="1"/>
              <a:t>Tfidf</a:t>
            </a:r>
            <a:r>
              <a:rPr kumimoji="1" lang="en-US" altLang="ko-KR" dirty="0"/>
              <a:t> vectorizer</a:t>
            </a:r>
            <a:r>
              <a:rPr kumimoji="1" lang="ko-KR" altLang="en-US" dirty="0"/>
              <a:t>에 대한 제출 성능은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튜닝을 하지 않은 채 진행한 것입니다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746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Tfidf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vectorizer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SVC </a:t>
            </a:r>
            <a:r>
              <a:rPr kumimoji="1" lang="ko-KR" altLang="en-US" dirty="0"/>
              <a:t>모델의 </a:t>
            </a:r>
            <a:r>
              <a:rPr kumimoji="1" lang="ko-KR" altLang="en-US" dirty="0" err="1"/>
              <a:t>파라미터</a:t>
            </a:r>
            <a:r>
              <a:rPr kumimoji="1" lang="en-US" altLang="ko-KR" dirty="0"/>
              <a:t>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조정하지 않았을 때와 실험적으로 조정해 보았을 때의 성능 결과를 비교해본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조정하지 않았을 때는 </a:t>
            </a:r>
            <a:r>
              <a:rPr kumimoji="1" lang="en-US" altLang="ko-KR" dirty="0"/>
              <a:t>0,95515, </a:t>
            </a:r>
            <a:r>
              <a:rPr kumimoji="1" lang="ko-KR" altLang="en-US" dirty="0"/>
              <a:t>조정했을 때는 </a:t>
            </a:r>
            <a:r>
              <a:rPr kumimoji="1" lang="en-US" altLang="ko-KR" dirty="0"/>
              <a:t>0.98475</a:t>
            </a:r>
            <a:r>
              <a:rPr kumimoji="1" lang="ko-KR" altLang="en-US" dirty="0"/>
              <a:t>로 조정했을 때 성능이 높아짐을 확인할 수 있었습니다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이상으로 두번째 </a:t>
            </a:r>
            <a:r>
              <a:rPr kumimoji="1" lang="ko-KR" altLang="en-US" dirty="0" err="1"/>
              <a:t>텀프로젝트에</a:t>
            </a:r>
            <a:r>
              <a:rPr kumimoji="1" lang="ko-KR" altLang="en-US" dirty="0"/>
              <a:t> 대한 발표를 마치겠습니다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622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본 프로젝트의 목적은 </a:t>
            </a:r>
            <a:r>
              <a:rPr kumimoji="1" lang="en-US" altLang="ko-KR" dirty="0"/>
              <a:t>1D </a:t>
            </a:r>
            <a:r>
              <a:rPr kumimoji="1" lang="ko-KR" altLang="en-US" dirty="0"/>
              <a:t>텍스트 데이터를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/>
              <a:t>handcrafted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로 기술하는 법을 아는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여기에서 </a:t>
            </a:r>
            <a:r>
              <a:rPr kumimoji="1" lang="en-US" altLang="ko-KR" dirty="0"/>
              <a:t>handcrafted feature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머신러닝에서</a:t>
            </a:r>
            <a:r>
              <a:rPr kumimoji="1" lang="ko-KR" altLang="en-US" dirty="0"/>
              <a:t> 사람이 직접 정해주는 특징을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프로젝트에서 사용되는 </a:t>
            </a:r>
            <a:r>
              <a:rPr kumimoji="1" lang="en-US" altLang="ko-KR" dirty="0"/>
              <a:t>SMS Span Collection 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SMS</a:t>
            </a:r>
            <a:r>
              <a:rPr kumimoji="1" lang="ko-KR" altLang="en-US" dirty="0"/>
              <a:t> </a:t>
            </a:r>
            <a:r>
              <a:rPr kumimoji="1" lang="en-US" altLang="ko-KR" dirty="0"/>
              <a:t>Spam </a:t>
            </a:r>
            <a:r>
              <a:rPr kumimoji="1" lang="ko-KR" altLang="en-US" dirty="0"/>
              <a:t>조사를 위해 수집된 데이터로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</a:t>
            </a:r>
            <a:r>
              <a:rPr kumimoji="1" lang="en-US" altLang="ko-KR" dirty="0"/>
              <a:t>raw</a:t>
            </a:r>
            <a:r>
              <a:rPr kumimoji="1" lang="ko-KR" altLang="en-US" dirty="0"/>
              <a:t> 데이터를 사용하여 </a:t>
            </a:r>
            <a:r>
              <a:rPr kumimoji="1" lang="en-US" altLang="ko-KR" dirty="0"/>
              <a:t>spam</a:t>
            </a:r>
            <a:r>
              <a:rPr kumimoji="1" lang="ko-KR" altLang="en-US" dirty="0"/>
              <a:t> 문자를 구분하기 위해서는 전처리 과정이 필요합니다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학습과 예측에 사용될 텍스트 데이터를 </a:t>
            </a:r>
            <a:r>
              <a:rPr kumimoji="1" lang="ko-KR" altLang="en-US" dirty="0" err="1"/>
              <a:t>전처리하는</a:t>
            </a:r>
            <a:r>
              <a:rPr kumimoji="1" lang="ko-KR" altLang="en-US" dirty="0"/>
              <a:t> 과정은 다음과 같습니다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Spam</a:t>
            </a:r>
            <a:r>
              <a:rPr kumimoji="1" lang="ko-KR" altLang="en-US" dirty="0"/>
              <a:t> 문자에 대한 예측이므로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이모지나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점과 같은 </a:t>
            </a:r>
            <a:r>
              <a:rPr kumimoji="1" lang="ko-KR" altLang="en-US" dirty="0" err="1"/>
              <a:t>대소문자가</a:t>
            </a:r>
            <a:r>
              <a:rPr kumimoji="1" lang="ko-KR" altLang="en-US" dirty="0"/>
              <a:t> 아닌 문자들을 먼저 제거합니다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동일한 단어가 </a:t>
            </a:r>
            <a:r>
              <a:rPr kumimoji="1" lang="ko-KR" altLang="en-US" dirty="0" err="1"/>
              <a:t>대소문자로</a:t>
            </a:r>
            <a:r>
              <a:rPr kumimoji="1" lang="ko-KR" altLang="en-US" dirty="0"/>
              <a:t> 인해 구분될 수 있으므로 대문자를 모두 소문자로 바꾸어 줘야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후 텍스트의 중요도를 결정하는데 영향을 미치지 않는 단어인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불용어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불용어가</a:t>
            </a:r>
            <a:r>
              <a:rPr kumimoji="1" lang="ko-KR" altLang="en-US" dirty="0"/>
              <a:t> 남아있으면 기계가 학습하는 데 악영향을 끼칠 수 있기 때문입니다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마지막으로 동일한 의미를 가지는 단어들이 기계의 성능에 영향을 끼칠 수 있으므로 변경합니다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306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대소문자가</a:t>
            </a:r>
            <a:r>
              <a:rPr kumimoji="1" lang="ko-KR" altLang="en-US" dirty="0"/>
              <a:t> 아닌 문자들을 제거하기 위해 </a:t>
            </a:r>
            <a:r>
              <a:rPr kumimoji="1" lang="en-US" altLang="ko-KR" dirty="0" err="1"/>
              <a:t>re.sub</a:t>
            </a:r>
            <a:r>
              <a:rPr kumimoji="1" lang="ko-KR" altLang="en-US" dirty="0"/>
              <a:t>함수를 활용하였습니다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Re.sub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함수는 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규표현식으로 특정 문자열을 찾은 뒤 다른 문자열로 바꾸는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 소문자로 나타내는 다음 과정은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이용하여 대문자를 모두 소문자로 변경하였습니다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불용어를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제거하기 전에 단어들을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토큰화하는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과정이 필요합니다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여기에서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tokenize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이용하여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단위와 구두점을 기준으로 단어를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토큰화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시키고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리스트화합니다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불용어를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구분하기 위해서 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라이브러리로 다운받은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 words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 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불용어들을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먼저 저장합니다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저장한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불용어들을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토큰화한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단어들과 비교하여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불용어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속에 없는 단어들을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tokenized words remove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리스트에 추가합니다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동일 의미를 갖는 단어들을 동일한 단어로 변경하기 위해 영어의 접미사를 제거하는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Porter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stemming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활용했습니다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Stemmer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poterstemmer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초기화하고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위에서 추가한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tokenized words remove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리스트를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동일 의미를 갖는 단어를 동일한 단어로 변경합니다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338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문장 데이터를 기계로 학습하기 위해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실수화된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변경시키는 과정이 필요합니다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이러한 과정인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 of word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내용입니다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 of words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단어들의 순서는 전혀 고려하지 않고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단어들의 출현 빈도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에만 집중하는 텍스트 데이터의 수치화 표현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Bag of words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구현하기 위해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전부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U')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사이킷런의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 vectorizer,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Tfdif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vectorizer, Count vectorizer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23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 of words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한가지 방법인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 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내용입니다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vecotizer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해시 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function)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적은 메모리와 빠른 속도로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벡터를 만듭니다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 of word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세번째 방법으로 설명할 </a:t>
            </a:r>
            <a:r>
              <a:rPr lang="en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모든 작업을 메모리 상에서 수행하므로 처리할 문서의 크기가 커지면 속도가 느려지거나 실행이 불가능해집니다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반해 </a:t>
            </a:r>
            <a:r>
              <a:rPr lang="en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HashingVectorizer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 해시 함수를 사용하여 단어에 대한 인덱스 번호를 생성하기 때문에 메모리 및 실행 시간을 줄일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extraction text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 vectorizer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모듈을 초기화 한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x_train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x_test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변환한 후 타입을 모두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Unicode string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위에서 선언한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학습 및 변환하고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데이터로 학습한 것으로 변환합니다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67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 of word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두번째 방법인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frequency-inverse document frequency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단어를 개수 그대로 카운트 하지 않고 모든 문서에 공통적으로 들어있는 단어의 경우 문서 구별 능력이 떨어진다고 보아 가중치를 축소하는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전반적인 코드 방식은 앞의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 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67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 of word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방법으로 언급될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countvectorizer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사용했을 때보다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성능이 더 높았습니다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이를 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 성능을 높여보고자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용어 빈도에 의해 정렬된 상위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max_feature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고려하는 어휘를 구축하는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max_features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베이스라인 조건인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변경하며 성능을 확인했습니다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Max_features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모듈에서 직접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학습하며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튜닝해본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추가적인 성능 향상을 위해 조절해본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추가적인 성능 향상을 위해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max_feature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높여보았습니다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오른쪽의 표를 보면 확인할 수 있듯이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max_features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가장 높은 성능을 보였습니다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max_features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선택했습니다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062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 of word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세번째 방법인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코드입니다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문서를 토큰 리스트로 변환하고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문서에서 토큰의 출현 빈도를 센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문서를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벡터로 변환합니다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vectorizer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활용한 전반적인 코드 진행은 첫번째 방법인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hashing 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앞서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tfdif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vectorizer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사용했을 때가 더욱 성능이 높아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vectorizer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변경하며 성능을 조정하는 과정은 생략하였습니다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7025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세번째 모듈은 </a:t>
            </a:r>
            <a:r>
              <a:rPr kumimoji="1" lang="ko-KR" altLang="en-US" dirty="0" err="1"/>
              <a:t>모델학습</a:t>
            </a:r>
            <a:r>
              <a:rPr kumimoji="1" lang="ko-KR" altLang="en-US" dirty="0"/>
              <a:t> 과정에 대한 모듈입니다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기본적으로 결정 경계를 찾아 분류하는 </a:t>
            </a:r>
            <a:r>
              <a:rPr kumimoji="1" lang="en-US" altLang="ko-KR" dirty="0"/>
              <a:t>SVM</a:t>
            </a:r>
            <a:r>
              <a:rPr kumimoji="1" lang="ko-KR" altLang="en-US" dirty="0"/>
              <a:t> 모델과 </a:t>
            </a:r>
            <a:r>
              <a:rPr kumimoji="1" lang="en-US" altLang="ko-KR" dirty="0"/>
              <a:t>SVM</a:t>
            </a:r>
            <a:r>
              <a:rPr kumimoji="1" lang="ko-KR" altLang="en-US" dirty="0"/>
              <a:t> 모델의 최상의 </a:t>
            </a:r>
            <a:r>
              <a:rPr kumimoji="1" lang="ko-KR" altLang="en-US" dirty="0" err="1"/>
              <a:t>파라미터를</a:t>
            </a:r>
            <a:r>
              <a:rPr kumimoji="1" lang="ko-KR" altLang="en-US" dirty="0"/>
              <a:t> 찾아주는 </a:t>
            </a:r>
            <a:r>
              <a:rPr kumimoji="1" lang="en-US" altLang="ko-KR" dirty="0"/>
              <a:t>grid 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활용하여 성능을 높이고자 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추가로 여러 앙상블 모델인 </a:t>
            </a:r>
            <a:r>
              <a:rPr kumimoji="1" lang="en-US" altLang="ko-KR" dirty="0"/>
              <a:t>random forest, gradient boosting, </a:t>
            </a:r>
            <a:r>
              <a:rPr kumimoji="1" lang="en-US" altLang="ko-KR" dirty="0" err="1"/>
              <a:t>ada</a:t>
            </a:r>
            <a:r>
              <a:rPr kumimoji="1" lang="en-US" altLang="ko-KR" dirty="0"/>
              <a:t> boost, bagging, voting </a:t>
            </a:r>
            <a:r>
              <a:rPr kumimoji="1" lang="ko-KR" altLang="en-US" dirty="0" err="1"/>
              <a:t>분류기들을</a:t>
            </a:r>
            <a:r>
              <a:rPr kumimoji="1" lang="ko-KR" altLang="en-US" dirty="0"/>
              <a:t> 활용하여 성능을 더욱 향상시켜보고자 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188CA-B6E4-8549-B524-D06B076943AA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599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C4AED-4CC6-6D4C-8BEE-3576BAD1A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656BB-76CC-3F40-9313-6D7A591E1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DE8BF-FBC7-8845-B50C-9584EB1B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56DAC-830C-D844-A2E1-BA84D807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32A61-3FFE-3F43-86B3-1C5F6AE6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49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090D9-51AC-2F46-9E83-89441FD5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0B1EE6-7F37-5145-BF98-7603D6B7F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3E7E5-E4C4-CC44-9397-D0DF7A3B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D4EC8-ECC9-304F-B578-6B084095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8A7AC-9AB1-D64F-8CE8-90B9A892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75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EC4647-4E4D-B542-A47B-4237B1552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E6066-FAFD-C245-89F0-32880977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2887B-BC09-9E4E-9095-7DDD7A60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612E5-8290-E248-A4EA-553FD535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54176-58F4-7149-B2E8-555DB13C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1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96293-4498-4944-B2F0-8758AEE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40CA-330F-3A49-9773-81F166EE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9563B-3149-0E46-B99C-C872DB1C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42A36-2F32-B24C-86E5-56F8E905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1DA2B-BB50-B645-B439-C8527359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9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2674D-531D-7C4E-A48A-003A6D98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B703C-090A-A049-A8D3-C2EE5C4C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73701-8FE3-AE40-9F7C-4DFAE293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ACFA-F4A8-0E47-82AE-3861F7C1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796C7-4F77-2041-9CE2-FE23F4EA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839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445A-F79F-E04B-9CC1-15635535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28D3F-A5D9-6C4E-A0A7-2E4D11ECD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E1CF3-43F4-D346-8A8C-E9A0B1F63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86FD3-3D10-954F-9222-31FF3AA5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9CFBE-AFFF-AD46-A4FA-1A9CE7DB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7B78A-A54A-164C-B9AB-01CB60D5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77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69971-7646-B047-8CE0-3E6E5524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FB496-E0AB-6E45-A276-9DBD1F25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6FC02-8D8B-1343-90CF-00CB827F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3C42E-76CD-874D-9367-52E9D7EE9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89CD9-CB78-D84F-BC24-5049FC55E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5F1D6F-FB70-104D-A606-51CE1D1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389676-8A9E-9645-8FB3-C94C0484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E812C-4F2A-E445-8727-68BD335D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89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942A3-9789-EB48-B07E-04C840D4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5F6989-38D9-7349-B38B-96B0461D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4398FF-F1AC-3D48-B258-7F4A6B9B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3200E-2E44-BE4D-BD83-7B515325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45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5B7B-F761-0C48-A9F2-F6DF96F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82AA9C-495C-7148-A4A8-771C6BDB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43BCAB-489B-204D-B0D6-8DB287A4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9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63C9C-3ABF-8B4F-9E83-EA9926F2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DADEE-C7D7-9D46-8D0F-7FD29278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9C5C0-C42A-B34F-8A61-1A7F22388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57D04-784E-E64B-9BDE-12904DB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DFEAA-B296-724A-9FFF-CC2C3166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57C6C-59EF-AF4E-ADA3-1CFAEBC2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51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FB884-A76B-584B-8676-15DA9C09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67BA3D-ED27-B540-BF87-7D4F0F61D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AF027-11E1-A040-A7D5-4F6461F76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58D2E-A483-3F4D-B401-6DF862A7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ABFB1-2248-1240-A101-D247D4A2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A4CB7-E180-1F40-8A77-5A548B34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686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1D473-38ED-F248-9A65-97E9533E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9B227-0559-9E45-9F9B-185C1458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CBB6-55B5-8C44-8610-4FFA78570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C4FD-6D04-0F4D-8B89-7B6A118D5885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7AF5-9ECC-5045-8C54-B0243E803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80A54-B4DB-9841-B867-839DCB1D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5154-663F-6648-92CE-5A808FCB28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2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83837-C7B7-984C-8468-F6D558E69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1255"/>
            <a:ext cx="12192000" cy="2049517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>
            <a:noAutofit/>
          </a:bodyPr>
          <a:lstStyle/>
          <a:p>
            <a:pPr algn="l"/>
            <a:r>
              <a:rPr lang="ko-KR" altLang="en-US" sz="4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프로젝트</a:t>
            </a:r>
            <a:r>
              <a:rPr lang="en-US" altLang="ko-KR" sz="4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_2</a:t>
            </a:r>
            <a:br>
              <a:rPr lang="en-US" altLang="ko-KR" sz="4500" b="1" dirty="0">
                <a:solidFill>
                  <a:schemeClr val="bg1"/>
                </a:solidFill>
              </a:rPr>
            </a:b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en" altLang="ko-Kore-KR" sz="4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1D </a:t>
            </a:r>
            <a:r>
              <a:rPr lang="ko-KR" altLang="en-US" sz="4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텍스트 데이터 다루기 </a:t>
            </a:r>
            <a:r>
              <a:rPr lang="en-US" altLang="ko-KR" sz="4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Spam</a:t>
            </a:r>
            <a:r>
              <a:rPr lang="ko-KR" altLang="en-US" sz="4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문자 분류기</a:t>
            </a:r>
            <a:endParaRPr kumimoji="1" lang="ko-Kore-KR" altLang="en-US" sz="40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6D54B-B2D3-FB4E-9AD3-4C64FAC48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595" y="4568984"/>
            <a:ext cx="4855779" cy="1075065"/>
          </a:xfrm>
        </p:spPr>
        <p:txBody>
          <a:bodyPr/>
          <a:lstStyle/>
          <a:p>
            <a:pPr algn="r"/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지능기전공학부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스마트기기공학과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r"/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19011773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문이선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32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96"/>
    </mc:Choice>
    <mc:Fallback>
      <p:transition spd="slow" advTm="90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104AF2F-AB7F-2742-B29F-A090BD59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097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[module_3]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3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Model training </a:t>
            </a:r>
            <a:r>
              <a:rPr kumimoji="1" lang="en-US" altLang="ko-KR" sz="2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25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SVM:classifier</a:t>
            </a:r>
            <a:endParaRPr kumimoji="1" lang="ko-Kore-KR" altLang="en-US" sz="25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1AFDF69-847D-6D48-A6DE-75C10DB60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" y="1365661"/>
            <a:ext cx="5487309" cy="53201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185A82-2C57-394F-81D6-DE12C76A894E}"/>
              </a:ext>
            </a:extLst>
          </p:cNvPr>
          <p:cNvSpPr/>
          <p:nvPr/>
        </p:nvSpPr>
        <p:spPr>
          <a:xfrm>
            <a:off x="5922531" y="1365661"/>
            <a:ext cx="1842443" cy="8550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Grid Search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tuned param : C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CB2A8A-5F34-3E46-AD6F-46EFACBBFF47}"/>
              </a:ext>
            </a:extLst>
          </p:cNvPr>
          <p:cNvSpPr/>
          <p:nvPr/>
        </p:nvSpPr>
        <p:spPr>
          <a:xfrm>
            <a:off x="7764974" y="1594080"/>
            <a:ext cx="4147831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값을 키울수록 성능이 좋아짐을 알 수 있었음</a:t>
            </a:r>
            <a:endParaRPr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6B4E68-7857-D442-B259-507B5146517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560124" y="1793174"/>
            <a:ext cx="1362407" cy="771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21906F2-B40B-2B42-AC87-A3461624E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39771"/>
              </p:ext>
            </p:extLst>
          </p:nvPr>
        </p:nvGraphicFramePr>
        <p:xfrm>
          <a:off x="8343258" y="2278900"/>
          <a:ext cx="2991262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631">
                  <a:extLst>
                    <a:ext uri="{9D8B030D-6E8A-4147-A177-3AD203B41FA5}">
                      <a16:colId xmlns:a16="http://schemas.microsoft.com/office/drawing/2014/main" val="2132437775"/>
                    </a:ext>
                  </a:extLst>
                </a:gridCol>
                <a:gridCol w="1495631">
                  <a:extLst>
                    <a:ext uri="{9D8B030D-6E8A-4147-A177-3AD203B41FA5}">
                      <a16:colId xmlns:a16="http://schemas.microsoft.com/office/drawing/2014/main" val="2614945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제출성능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7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8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0.98295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59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rgbClr val="FF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1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0.98206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8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10010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rgbClr val="FF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1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0100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rgbClr val="FF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223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C833D-A297-E549-9B36-8257177CBFA2}"/>
              </a:ext>
            </a:extLst>
          </p:cNvPr>
          <p:cNvSpPr/>
          <p:nvPr/>
        </p:nvSpPr>
        <p:spPr>
          <a:xfrm>
            <a:off x="5922527" y="2916875"/>
            <a:ext cx="1842443" cy="6748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Random forest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8AAAA-8302-6A45-BD9A-0CC0F4F2C10A}"/>
              </a:ext>
            </a:extLst>
          </p:cNvPr>
          <p:cNvSpPr/>
          <p:nvPr/>
        </p:nvSpPr>
        <p:spPr>
          <a:xfrm>
            <a:off x="5922527" y="3663316"/>
            <a:ext cx="1842443" cy="7718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Gradient boosting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E5C86C-10CC-F743-9E76-7CA6AFEBCBCB}"/>
              </a:ext>
            </a:extLst>
          </p:cNvPr>
          <p:cNvSpPr/>
          <p:nvPr/>
        </p:nvSpPr>
        <p:spPr>
          <a:xfrm>
            <a:off x="5922527" y="4506768"/>
            <a:ext cx="1842443" cy="7718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Ada-boost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62B29F-BC0E-9047-9D76-BAE6E6932A26}"/>
              </a:ext>
            </a:extLst>
          </p:cNvPr>
          <p:cNvSpPr/>
          <p:nvPr/>
        </p:nvSpPr>
        <p:spPr>
          <a:xfrm>
            <a:off x="5922527" y="5350220"/>
            <a:ext cx="1842443" cy="507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Bagging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B1803B-FF26-C948-8309-00CFF918217A}"/>
              </a:ext>
            </a:extLst>
          </p:cNvPr>
          <p:cNvSpPr/>
          <p:nvPr/>
        </p:nvSpPr>
        <p:spPr>
          <a:xfrm>
            <a:off x="5922527" y="5929320"/>
            <a:ext cx="1842443" cy="5075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Voting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993056-8A8D-4E40-9C1E-DFC3D4026B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663035" y="2566359"/>
            <a:ext cx="1259492" cy="3505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79E359-53BE-1B42-AB6A-30465A8D8667}"/>
              </a:ext>
            </a:extLst>
          </p:cNvPr>
          <p:cNvSpPr/>
          <p:nvPr/>
        </p:nvSpPr>
        <p:spPr>
          <a:xfrm>
            <a:off x="5922527" y="2294377"/>
            <a:ext cx="1842443" cy="543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SVC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5B0CCD-052F-EA48-B4DA-12F99AD5FB4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560124" y="3254318"/>
            <a:ext cx="1362403" cy="2822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5A5F3C-5847-354F-ACEE-401D6668C15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11579" y="3966617"/>
            <a:ext cx="1310948" cy="826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944FC7-8311-B44B-8545-812B8EA37E2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560124" y="4399780"/>
            <a:ext cx="1362403" cy="4929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2A31262-DB96-2C4C-B04B-B17272F5B87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560124" y="4739980"/>
            <a:ext cx="1362403" cy="8640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5D7D44-6B46-9F41-A2A0-0A917A5A3BB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781708" y="5171986"/>
            <a:ext cx="1140819" cy="10111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ED0C6-0CEA-C04A-9AFD-FA7A4AB9973C}"/>
              </a:ext>
            </a:extLst>
          </p:cNvPr>
          <p:cNvSpPr/>
          <p:nvPr/>
        </p:nvSpPr>
        <p:spPr>
          <a:xfrm>
            <a:off x="8972066" y="6295872"/>
            <a:ext cx="1733646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학습 및 예측</a:t>
            </a:r>
            <a:endParaRPr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A8561D-BB75-914D-92E0-78F14DA48C87}"/>
              </a:ext>
            </a:extLst>
          </p:cNvPr>
          <p:cNvCxnSpPr>
            <a:cxnSpLocks/>
          </p:cNvCxnSpPr>
          <p:nvPr/>
        </p:nvCxnSpPr>
        <p:spPr>
          <a:xfrm flipV="1">
            <a:off x="4560124" y="6555339"/>
            <a:ext cx="461950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0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989"/>
    </mc:Choice>
    <mc:Fallback>
      <p:transition spd="slow" advTm="629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6CB7B6FA-9C01-804B-B741-7637CCE4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67" y="3366662"/>
            <a:ext cx="2929536" cy="140322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82DED-8ACC-A14F-9BF6-A69D6BF4B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063" y="2433407"/>
            <a:ext cx="2168166" cy="512213"/>
          </a:xfrm>
        </p:spPr>
        <p:txBody>
          <a:bodyPr>
            <a:normAutofit/>
          </a:bodyPr>
          <a:lstStyle/>
          <a:p>
            <a:r>
              <a:rPr lang="en-US" altLang="ko-Kore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performance</a:t>
            </a:r>
            <a:endParaRPr lang="ko-Kore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4057B293-354E-B642-92EE-4C9E5265FCDC}"/>
              </a:ext>
            </a:extLst>
          </p:cNvPr>
          <p:cNvSpPr/>
          <p:nvPr/>
        </p:nvSpPr>
        <p:spPr>
          <a:xfrm>
            <a:off x="562830" y="4220884"/>
            <a:ext cx="2535810" cy="358219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4A43B0A-B65D-A745-AFA7-BA85B921338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175444" y="3581644"/>
            <a:ext cx="1142106" cy="8218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1FBDD8-65C5-C542-90D5-D1ABC4D39B07}"/>
              </a:ext>
            </a:extLst>
          </p:cNvPr>
          <p:cNvCxnSpPr>
            <a:cxnSpLocks/>
          </p:cNvCxnSpPr>
          <p:nvPr/>
        </p:nvCxnSpPr>
        <p:spPr>
          <a:xfrm>
            <a:off x="3175444" y="4414527"/>
            <a:ext cx="1185437" cy="3553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9FBC475C-F3C5-9A4B-81CE-CC1A0CA0F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472" y="4406617"/>
            <a:ext cx="7200000" cy="9551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B05EF2-6C2C-004D-8B36-BF3AF98ED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550" y="2792817"/>
            <a:ext cx="7200000" cy="327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9711F3-7E6E-9342-8900-899D5AD038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630"/>
          <a:stretch/>
        </p:blipFill>
        <p:spPr>
          <a:xfrm>
            <a:off x="4317550" y="4072153"/>
            <a:ext cx="7200000" cy="276211"/>
          </a:xfrm>
          <a:prstGeom prst="rect">
            <a:avLst/>
          </a:prstGeom>
        </p:spPr>
      </p:pic>
      <p:sp>
        <p:nvSpPr>
          <p:cNvPr id="26" name="액자 25">
            <a:extLst>
              <a:ext uri="{FF2B5EF4-FFF2-40B4-BE49-F238E27FC236}">
                <a16:creationId xmlns:a16="http://schemas.microsoft.com/office/drawing/2014/main" id="{13E7C6B2-F114-8B44-9A28-1C244E04F466}"/>
              </a:ext>
            </a:extLst>
          </p:cNvPr>
          <p:cNvSpPr/>
          <p:nvPr/>
        </p:nvSpPr>
        <p:spPr>
          <a:xfrm>
            <a:off x="4394992" y="4406617"/>
            <a:ext cx="1483294" cy="569144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1929456-FEFC-CB4D-9C91-82FFED0C6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550" y="5860634"/>
            <a:ext cx="7200000" cy="7389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F22F2DA-0BEC-4341-952C-239CB559AF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7550" y="3147754"/>
            <a:ext cx="7200000" cy="867780"/>
          </a:xfrm>
          <a:prstGeom prst="rect">
            <a:avLst/>
          </a:prstGeom>
        </p:spPr>
      </p:pic>
      <p:pic>
        <p:nvPicPr>
          <p:cNvPr id="32" name="Picture 2" descr="스팸 관리편 &amp;lt; 개인정보 보호편 &amp;lt; 이럴 땐 이렇게 하세요 &amp;lt; 서비스 안내 &amp;lt; 고객지원 | T world">
            <a:extLst>
              <a:ext uri="{FF2B5EF4-FFF2-40B4-BE49-F238E27FC236}">
                <a16:creationId xmlns:a16="http://schemas.microsoft.com/office/drawing/2014/main" id="{1A814B83-04AF-7E4B-8FA5-CF9BEB58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258463"/>
            <a:ext cx="29210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62912F-B43E-6B44-BABB-F78DEDB789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2630"/>
          <a:stretch/>
        </p:blipFill>
        <p:spPr>
          <a:xfrm>
            <a:off x="4317550" y="5550556"/>
            <a:ext cx="7200000" cy="276211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9F1C388-0617-AA49-8C6E-6458E5B3C2B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15366" y="4412557"/>
            <a:ext cx="1102184" cy="18175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23"/>
    </mc:Choice>
    <mc:Fallback>
      <p:transition spd="slow" advTm="1882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6CB7B6FA-9C01-804B-B741-7637CCE4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67" y="3366662"/>
            <a:ext cx="2929536" cy="140322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82DED-8ACC-A14F-9BF6-A69D6BF4B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062" y="2433407"/>
            <a:ext cx="5354303" cy="512213"/>
          </a:xfrm>
        </p:spPr>
        <p:txBody>
          <a:bodyPr>
            <a:normAutofit/>
          </a:bodyPr>
          <a:lstStyle/>
          <a:p>
            <a:r>
              <a:rPr lang="en-US" altLang="ko-Kore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Performance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of </a:t>
            </a:r>
            <a:r>
              <a:rPr lang="en-US" altLang="ko-KR" sz="1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Tfidf</a:t>
            </a:r>
            <a:r>
              <a:rPr lang="en-US" altLang="ko-KR" sz="1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vectorizer</a:t>
            </a:r>
            <a:endParaRPr lang="ko-Kore-KR" altLang="en-US" sz="1500" i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4057B293-354E-B642-92EE-4C9E5265FCDC}"/>
              </a:ext>
            </a:extLst>
          </p:cNvPr>
          <p:cNvSpPr/>
          <p:nvPr/>
        </p:nvSpPr>
        <p:spPr>
          <a:xfrm>
            <a:off x="562830" y="4220884"/>
            <a:ext cx="2535810" cy="358219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2" name="Picture 2" descr="스팸 관리편 &amp;lt; 개인정보 보호편 &amp;lt; 이럴 땐 이렇게 하세요 &amp;lt; 서비스 안내 &amp;lt; 고객지원 | T world">
            <a:extLst>
              <a:ext uri="{FF2B5EF4-FFF2-40B4-BE49-F238E27FC236}">
                <a16:creationId xmlns:a16="http://schemas.microsoft.com/office/drawing/2014/main" id="{1A814B83-04AF-7E4B-8FA5-CF9BEB58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258463"/>
            <a:ext cx="29210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9F1C388-0617-AA49-8C6E-6458E5B3C2B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98640" y="4465671"/>
            <a:ext cx="1330530" cy="12158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0B0FEB8-6D24-8F4A-B04B-3FF482657B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630"/>
          <a:stretch/>
        </p:blipFill>
        <p:spPr>
          <a:xfrm>
            <a:off x="4429170" y="2861222"/>
            <a:ext cx="7200000" cy="2762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C08824C-3D23-364C-808B-4A3F6316F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70" y="5222441"/>
            <a:ext cx="7200000" cy="918064"/>
          </a:xfrm>
          <a:prstGeom prst="rect">
            <a:avLst/>
          </a:prstGeom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50F67F0C-AB67-9D45-9AB6-70456BA87439}"/>
              </a:ext>
            </a:extLst>
          </p:cNvPr>
          <p:cNvSpPr/>
          <p:nvPr/>
        </p:nvSpPr>
        <p:spPr>
          <a:xfrm>
            <a:off x="10693110" y="5276149"/>
            <a:ext cx="1197617" cy="569144"/>
          </a:xfrm>
          <a:prstGeom prst="fram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내용 개체 틀 6">
            <a:extLst>
              <a:ext uri="{FF2B5EF4-FFF2-40B4-BE49-F238E27FC236}">
                <a16:creationId xmlns:a16="http://schemas.microsoft.com/office/drawing/2014/main" id="{A9C2963E-2942-8A46-8D4D-867D0386F241}"/>
              </a:ext>
            </a:extLst>
          </p:cNvPr>
          <p:cNvSpPr txBox="1">
            <a:spLocks/>
          </p:cNvSpPr>
          <p:nvPr/>
        </p:nvSpPr>
        <p:spPr>
          <a:xfrm>
            <a:off x="10847489" y="4992021"/>
            <a:ext cx="1208059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Final</a:t>
            </a:r>
            <a:r>
              <a:rPr lang="ko-KR" altLang="en-US" sz="15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score</a:t>
            </a:r>
            <a:endParaRPr lang="ko-Kore-KR" altLang="en-US" sz="1500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CE368938-D222-A948-AD4E-86AE0E139CEB}"/>
              </a:ext>
            </a:extLst>
          </p:cNvPr>
          <p:cNvSpPr txBox="1">
            <a:spLocks/>
          </p:cNvSpPr>
          <p:nvPr/>
        </p:nvSpPr>
        <p:spPr>
          <a:xfrm>
            <a:off x="4175830" y="4668978"/>
            <a:ext cx="8016170" cy="40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ore-KR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SVC - parameter : </a:t>
            </a:r>
            <a:r>
              <a:rPr lang="en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gamma = 'auto', kernel = '</a:t>
            </a:r>
            <a:r>
              <a:rPr lang="en" altLang="ko-Kore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rbf</a:t>
            </a:r>
            <a:r>
              <a:rPr lang="en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', </a:t>
            </a:r>
            <a:r>
              <a:rPr lang="en" altLang="ko-Kore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class_weight</a:t>
            </a:r>
            <a:r>
              <a:rPr lang="en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'balanced', C = 10100</a:t>
            </a:r>
            <a:endParaRPr lang="ko-Kore-KR" altLang="en-US" sz="1500" i="1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F0F1F05-E98C-CE4F-B680-D0FACA04E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170" y="3635390"/>
            <a:ext cx="7200000" cy="955102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41195CDF-8A30-D747-B002-B31CAE7794AF}"/>
              </a:ext>
            </a:extLst>
          </p:cNvPr>
          <p:cNvSpPr txBox="1">
            <a:spLocks/>
          </p:cNvSpPr>
          <p:nvPr/>
        </p:nvSpPr>
        <p:spPr>
          <a:xfrm>
            <a:off x="4021084" y="3268663"/>
            <a:ext cx="8170915" cy="401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ore-KR" sz="15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SVC - parameter : </a:t>
            </a:r>
            <a:r>
              <a:rPr lang="en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gamma = 'auto', kernel = '</a:t>
            </a:r>
            <a:r>
              <a:rPr lang="en" altLang="ko-Kore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rbf</a:t>
            </a:r>
            <a:r>
              <a:rPr lang="en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', </a:t>
            </a:r>
            <a:r>
              <a:rPr lang="en" altLang="ko-Kore-KR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class_weight</a:t>
            </a:r>
            <a:r>
              <a:rPr lang="en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= 'balanced’</a:t>
            </a:r>
            <a:r>
              <a:rPr lang="en-US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C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 실험적으로 조정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endParaRPr lang="ko-Kore-KR" altLang="en-US" sz="1500" i="1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A38A27-5098-1144-B041-92517B25D672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119618" y="4112941"/>
            <a:ext cx="1309552" cy="3501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9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54"/>
    </mc:Choice>
    <mc:Fallback>
      <p:transition spd="slow" advTm="262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조류, 스크린샷이(가) 표시된 사진&#10;&#10;자동 생성된 설명">
            <a:extLst>
              <a:ext uri="{FF2B5EF4-FFF2-40B4-BE49-F238E27FC236}">
                <a16:creationId xmlns:a16="http://schemas.microsoft.com/office/drawing/2014/main" id="{C299C74C-EFAF-044B-A722-6B300AA41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5" b="52225"/>
          <a:stretch/>
        </p:blipFill>
        <p:spPr>
          <a:xfrm>
            <a:off x="247614" y="2415746"/>
            <a:ext cx="8398819" cy="1013254"/>
          </a:xfrm>
        </p:spPr>
      </p:pic>
      <p:pic>
        <p:nvPicPr>
          <p:cNvPr id="1026" name="Picture 2" descr="스팸 관리편 &amp;lt; 개인정보 보호편 &amp;lt; 이럴 땐 이렇게 하세요 &amp;lt; 서비스 안내 &amp;lt; 고객지원 | T world">
            <a:extLst>
              <a:ext uri="{FF2B5EF4-FFF2-40B4-BE49-F238E27FC236}">
                <a16:creationId xmlns:a16="http://schemas.microsoft.com/office/drawing/2014/main" id="{C5E4D37B-5B20-0F4E-815D-63E7039B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258463"/>
            <a:ext cx="29210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BF940F6-D40C-EE44-977C-D48AD3FF4EB1}"/>
              </a:ext>
            </a:extLst>
          </p:cNvPr>
          <p:cNvSpPr/>
          <p:nvPr/>
        </p:nvSpPr>
        <p:spPr>
          <a:xfrm>
            <a:off x="1610303" y="4695679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대소문자가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아닌 문자들 제거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C2279609-F31D-954F-AA59-E475A8AA0FA0}"/>
              </a:ext>
            </a:extLst>
          </p:cNvPr>
          <p:cNvSpPr txBox="1">
            <a:spLocks/>
          </p:cNvSpPr>
          <p:nvPr/>
        </p:nvSpPr>
        <p:spPr>
          <a:xfrm>
            <a:off x="354492" y="4097821"/>
            <a:ext cx="1474308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7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전처리 과정</a:t>
            </a:r>
            <a:endParaRPr lang="ko-Kore-KR" altLang="en-US" sz="1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9AF9A6-EA62-C34D-8670-8C438EC7D654}"/>
              </a:ext>
            </a:extLst>
          </p:cNvPr>
          <p:cNvSpPr/>
          <p:nvPr/>
        </p:nvSpPr>
        <p:spPr>
          <a:xfrm>
            <a:off x="3995264" y="4695679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단어를 모두 소문자로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!!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92C9C-2D9D-5644-BA42-2AB7598EAB81}"/>
              </a:ext>
            </a:extLst>
          </p:cNvPr>
          <p:cNvSpPr/>
          <p:nvPr/>
        </p:nvSpPr>
        <p:spPr>
          <a:xfrm>
            <a:off x="6380225" y="4695678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불용어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제거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D62E62-FB89-1646-B276-5411290BE3E5}"/>
              </a:ext>
            </a:extLst>
          </p:cNvPr>
          <p:cNvSpPr/>
          <p:nvPr/>
        </p:nvSpPr>
        <p:spPr>
          <a:xfrm>
            <a:off x="8765186" y="4695678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동일 의미를 갖는 단어를 동일한 단어로 변경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ACBB72-0C18-A042-A85E-91B77DDB139C}"/>
              </a:ext>
            </a:extLst>
          </p:cNvPr>
          <p:cNvCxnSpPr>
            <a:cxnSpLocks/>
          </p:cNvCxnSpPr>
          <p:nvPr/>
        </p:nvCxnSpPr>
        <p:spPr>
          <a:xfrm>
            <a:off x="3505404" y="5320695"/>
            <a:ext cx="4423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96148E-F90D-684C-92A8-1A30009074B0}"/>
              </a:ext>
            </a:extLst>
          </p:cNvPr>
          <p:cNvCxnSpPr>
            <a:cxnSpLocks/>
          </p:cNvCxnSpPr>
          <p:nvPr/>
        </p:nvCxnSpPr>
        <p:spPr>
          <a:xfrm>
            <a:off x="5874820" y="5319265"/>
            <a:ext cx="4423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2238A9-781B-8B40-9AB9-7FFE5F5D9391}"/>
              </a:ext>
            </a:extLst>
          </p:cNvPr>
          <p:cNvCxnSpPr>
            <a:cxnSpLocks/>
          </p:cNvCxnSpPr>
          <p:nvPr/>
        </p:nvCxnSpPr>
        <p:spPr>
          <a:xfrm>
            <a:off x="8287201" y="5319265"/>
            <a:ext cx="4423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6">
            <a:extLst>
              <a:ext uri="{FF2B5EF4-FFF2-40B4-BE49-F238E27FC236}">
                <a16:creationId xmlns:a16="http://schemas.microsoft.com/office/drawing/2014/main" id="{D3A0362D-1192-C947-B1CA-B5B845B32E60}"/>
              </a:ext>
            </a:extLst>
          </p:cNvPr>
          <p:cNvSpPr txBox="1">
            <a:spLocks/>
          </p:cNvSpPr>
          <p:nvPr/>
        </p:nvSpPr>
        <p:spPr>
          <a:xfrm>
            <a:off x="5821702" y="6044739"/>
            <a:ext cx="2959488" cy="67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불용어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텍스트의 중요도를 결정하는데 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	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영향을 미치지 않는 단어</a:t>
            </a:r>
            <a:endParaRPr lang="ko-Kore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01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B4C9A9-877A-8E40-ADBC-1EEB9C22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097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[module_1]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3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 preprocessing</a:t>
            </a:r>
            <a:endParaRPr kumimoji="1" lang="ko-Kore-KR" altLang="en-US" sz="35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C9467C1-692E-4945-ACAE-CC646B1A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00" y="1436914"/>
            <a:ext cx="7200009" cy="50232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1D633E-4B39-A64B-A78F-C36A0268038A}"/>
              </a:ext>
            </a:extLst>
          </p:cNvPr>
          <p:cNvSpPr/>
          <p:nvPr/>
        </p:nvSpPr>
        <p:spPr>
          <a:xfrm>
            <a:off x="7844848" y="1341912"/>
            <a:ext cx="3887973" cy="783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15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대소문자가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아닌 문자들 제거</a:t>
            </a:r>
            <a:endParaRPr kumimoji="1" lang="en-US" altLang="ko-KR" sz="15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ore-KR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re.sub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(＇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패턴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’,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교체함수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‘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문자열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’)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E90199-1EDD-BA4B-ACBB-3EBD3ECAC03E}"/>
              </a:ext>
            </a:extLst>
          </p:cNvPr>
          <p:cNvSpPr/>
          <p:nvPr/>
        </p:nvSpPr>
        <p:spPr>
          <a:xfrm>
            <a:off x="7844847" y="2448501"/>
            <a:ext cx="3887973" cy="783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단어를 모두 소문자로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!!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.lower()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대문자를 모두 소문자로 변경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E2593E-0E47-0D40-8564-D5431B380951}"/>
              </a:ext>
            </a:extLst>
          </p:cNvPr>
          <p:cNvSpPr/>
          <p:nvPr/>
        </p:nvSpPr>
        <p:spPr>
          <a:xfrm>
            <a:off x="7844846" y="3555090"/>
            <a:ext cx="3887973" cy="783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단어를 </a:t>
            </a:r>
            <a:r>
              <a:rPr kumimoji="1" lang="ko-KR" altLang="en-US" sz="15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토큰화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하여 리스트화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word_tokenize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() :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space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단위와 구두점을 기준으로 단어를 </a:t>
            </a:r>
            <a:r>
              <a:rPr kumimoji="1"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토큰화</a:t>
            </a:r>
            <a:endParaRPr kumimoji="1" lang="en-US" altLang="ko-Kore-KR" sz="9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4705E3-28FA-6341-B0C6-601AD65AB106}"/>
              </a:ext>
            </a:extLst>
          </p:cNvPr>
          <p:cNvSpPr/>
          <p:nvPr/>
        </p:nvSpPr>
        <p:spPr>
          <a:xfrm>
            <a:off x="7844846" y="4661679"/>
            <a:ext cx="3887973" cy="783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15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불용어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제거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불용어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stopwords.words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(‘English’)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함수로 저장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7C58FC-CC40-3344-A388-0998B65B4F3D}"/>
              </a:ext>
            </a:extLst>
          </p:cNvPr>
          <p:cNvSpPr/>
          <p:nvPr/>
        </p:nvSpPr>
        <p:spPr>
          <a:xfrm>
            <a:off x="7844845" y="5768268"/>
            <a:ext cx="3887973" cy="783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동일 의미를 갖는 단어를 동일한 단어로 변경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PoterStemmer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영어의 접미사를 제거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813800-2192-3F4F-AFA5-45C04F5D4224}"/>
              </a:ext>
            </a:extLst>
          </p:cNvPr>
          <p:cNvCxnSpPr>
            <a:cxnSpLocks/>
          </p:cNvCxnSpPr>
          <p:nvPr/>
        </p:nvCxnSpPr>
        <p:spPr>
          <a:xfrm flipV="1">
            <a:off x="4180114" y="1769424"/>
            <a:ext cx="3515096" cy="7718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290E17-3EB9-5E42-944B-D1FC9D8FFB81}"/>
              </a:ext>
            </a:extLst>
          </p:cNvPr>
          <p:cNvCxnSpPr>
            <a:cxnSpLocks/>
          </p:cNvCxnSpPr>
          <p:nvPr/>
        </p:nvCxnSpPr>
        <p:spPr>
          <a:xfrm>
            <a:off x="3479470" y="2906926"/>
            <a:ext cx="42157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C795CD-C5EE-5944-8719-11D3D4045113}"/>
              </a:ext>
            </a:extLst>
          </p:cNvPr>
          <p:cNvCxnSpPr>
            <a:cxnSpLocks/>
          </p:cNvCxnSpPr>
          <p:nvPr/>
        </p:nvCxnSpPr>
        <p:spPr>
          <a:xfrm>
            <a:off x="3479470" y="3514956"/>
            <a:ext cx="4215740" cy="4157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D2D6DD-E800-BD4E-A3AA-3E605EB9DCB3}"/>
              </a:ext>
            </a:extLst>
          </p:cNvPr>
          <p:cNvCxnSpPr>
            <a:cxnSpLocks/>
          </p:cNvCxnSpPr>
          <p:nvPr/>
        </p:nvCxnSpPr>
        <p:spPr>
          <a:xfrm>
            <a:off x="3479470" y="4338862"/>
            <a:ext cx="4132613" cy="6844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AC54B5-EA63-CD4A-8AB6-D0681C9ABA97}"/>
              </a:ext>
            </a:extLst>
          </p:cNvPr>
          <p:cNvCxnSpPr>
            <a:cxnSpLocks/>
          </p:cNvCxnSpPr>
          <p:nvPr/>
        </p:nvCxnSpPr>
        <p:spPr>
          <a:xfrm>
            <a:off x="3881251" y="5768268"/>
            <a:ext cx="3813959" cy="3000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6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919"/>
    </mc:Choice>
    <mc:Fallback>
      <p:transition spd="slow" advTm="809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20ACBC-1581-5E4B-9E56-C37B2D8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097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[module_2]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3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Bag of Word</a:t>
            </a:r>
            <a:endParaRPr kumimoji="1" lang="ko-Kore-KR" altLang="en-US" sz="35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82F512-EAF0-754F-82CC-38F7B3421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34" t="12857" r="2286" b="39178"/>
          <a:stretch/>
        </p:blipFill>
        <p:spPr>
          <a:xfrm>
            <a:off x="629392" y="2766950"/>
            <a:ext cx="4702630" cy="2755075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2EC7B9-505F-AC46-B495-11E7A22E076B}"/>
              </a:ext>
            </a:extLst>
          </p:cNvPr>
          <p:cNvSpPr/>
          <p:nvPr/>
        </p:nvSpPr>
        <p:spPr>
          <a:xfrm>
            <a:off x="7473536" y="3316479"/>
            <a:ext cx="2561112" cy="8280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2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Hashing vectorizer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F3193732-B8EC-5141-99C3-127B95855E67}"/>
              </a:ext>
            </a:extLst>
          </p:cNvPr>
          <p:cNvSpPr txBox="1">
            <a:spLocks/>
          </p:cNvSpPr>
          <p:nvPr/>
        </p:nvSpPr>
        <p:spPr>
          <a:xfrm>
            <a:off x="5620986" y="1580497"/>
            <a:ext cx="6266213" cy="173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900" dirty="0">
                <a:latin typeface="NanumGothic" panose="020D0604000000000000" pitchFamily="34" charset="-127"/>
                <a:ea typeface="NanumGothic" panose="020D0604000000000000" pitchFamily="34" charset="-127"/>
              </a:rPr>
              <a:t>Bag of word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단어들의 순서는 전혀 고려하지 않고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단어들의 출현 빈도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frequency)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에만 집중하는 텍스트 데이터의 수치화 표현 방법</a:t>
            </a:r>
            <a:endParaRPr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9B36AC-1105-8646-933F-880A36FCAE5F}"/>
              </a:ext>
            </a:extLst>
          </p:cNvPr>
          <p:cNvSpPr/>
          <p:nvPr/>
        </p:nvSpPr>
        <p:spPr>
          <a:xfrm>
            <a:off x="7473536" y="4447514"/>
            <a:ext cx="2561112" cy="8280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2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Tfdif</a:t>
            </a:r>
            <a:r>
              <a:rPr kumimoji="1" lang="en-US" altLang="ko-KR" sz="2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vectorizer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B8655-FFBB-C748-9265-664E5E076898}"/>
              </a:ext>
            </a:extLst>
          </p:cNvPr>
          <p:cNvSpPr/>
          <p:nvPr/>
        </p:nvSpPr>
        <p:spPr>
          <a:xfrm>
            <a:off x="7473536" y="5578549"/>
            <a:ext cx="2561112" cy="8280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2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170398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45"/>
    </mc:Choice>
    <mc:Fallback>
      <p:transition spd="slow" advTm="365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20ACBC-1581-5E4B-9E56-C37B2D8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097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[module_2]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3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Bag of Word </a:t>
            </a:r>
            <a:r>
              <a:rPr kumimoji="1" lang="en-US" altLang="ko-KR" sz="2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baseline1 : Hashing Vectorizer</a:t>
            </a:r>
            <a:endParaRPr kumimoji="1" lang="ko-Kore-KR" altLang="en-US" sz="25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FA126FF-6A43-C24E-89B5-8E50C0E2F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59" y="2346013"/>
            <a:ext cx="6718300" cy="2870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62A12A-C5D1-8F40-80B3-9506FE537C07}"/>
              </a:ext>
            </a:extLst>
          </p:cNvPr>
          <p:cNvSpPr/>
          <p:nvPr/>
        </p:nvSpPr>
        <p:spPr>
          <a:xfrm>
            <a:off x="8161589" y="2657767"/>
            <a:ext cx="2561112" cy="8280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2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Hashing vectorizer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E1F98389-73E7-944B-9DF2-665D1564E3D2}"/>
              </a:ext>
            </a:extLst>
          </p:cNvPr>
          <p:cNvSpPr txBox="1">
            <a:spLocks/>
          </p:cNvSpPr>
          <p:nvPr/>
        </p:nvSpPr>
        <p:spPr>
          <a:xfrm>
            <a:off x="7840239" y="3606467"/>
            <a:ext cx="3868832" cy="101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B17D0-7A25-2947-AC1F-7B9CE9182AB3}"/>
              </a:ext>
            </a:extLst>
          </p:cNvPr>
          <p:cNvSpPr/>
          <p:nvPr/>
        </p:nvSpPr>
        <p:spPr>
          <a:xfrm>
            <a:off x="7294525" y="3788101"/>
            <a:ext cx="4295239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해시 함수를 사용하여 적은 메모리와 빠른 속도로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인코딩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벡터를 만든다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ore-KR" altLang="en-US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90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40"/>
    </mc:Choice>
    <mc:Fallback>
      <p:transition spd="slow" advTm="710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20ACBC-1581-5E4B-9E56-C37B2D8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097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[module_2]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3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Bag of Word </a:t>
            </a:r>
            <a:r>
              <a:rPr kumimoji="1" lang="en-US" altLang="ko-KR" sz="2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baseline2 : </a:t>
            </a:r>
            <a:r>
              <a:rPr kumimoji="1" lang="en-US" altLang="ko-KR" sz="25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Tfidf</a:t>
            </a:r>
            <a:r>
              <a:rPr kumimoji="1" lang="en-US" altLang="ko-KR" sz="2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Vectorizer</a:t>
            </a:r>
            <a:endParaRPr kumimoji="1" lang="ko-Kore-KR" altLang="en-US" sz="25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229A9EC-EDBB-6C4D-9021-F91031A4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1" y="2701533"/>
            <a:ext cx="7453482" cy="27017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01125A-ABB8-AD48-B292-3EE363E885F5}"/>
              </a:ext>
            </a:extLst>
          </p:cNvPr>
          <p:cNvSpPr/>
          <p:nvPr/>
        </p:nvSpPr>
        <p:spPr>
          <a:xfrm>
            <a:off x="8637318" y="2600991"/>
            <a:ext cx="2561112" cy="8280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2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Tfdif</a:t>
            </a:r>
            <a:r>
              <a:rPr kumimoji="1" lang="en-US" altLang="ko-KR" sz="2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vectorizer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70FA03-8025-CB4D-A095-1992EFBC0121}"/>
              </a:ext>
            </a:extLst>
          </p:cNvPr>
          <p:cNvSpPr/>
          <p:nvPr/>
        </p:nvSpPr>
        <p:spPr>
          <a:xfrm>
            <a:off x="8035636" y="3565106"/>
            <a:ext cx="3841963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인코딩은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단어를 개수 그대로 카운트하지 않고 모든 문서에 공통적으로 들어있는 단어의 경우 문서 구별 능력이 떨어진다고 보아 가중치를 축소하는 방법</a:t>
            </a:r>
            <a:endParaRPr lang="ko-Kore-KR" altLang="en-US" dirty="0">
              <a:solidFill>
                <a:schemeClr val="tx1">
                  <a:lumMod val="50000"/>
                  <a:lumOff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86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76"/>
    </mc:Choice>
    <mc:Fallback>
      <p:transition spd="slow" advTm="264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20ACBC-1581-5E4B-9E56-C37B2D8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097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[module_2]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3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Bag of Word </a:t>
            </a:r>
            <a:r>
              <a:rPr kumimoji="1" lang="en-US" altLang="ko-KR" sz="2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baseline2 : </a:t>
            </a:r>
            <a:r>
              <a:rPr kumimoji="1" lang="en-US" altLang="ko-KR" sz="25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Tfidf</a:t>
            </a:r>
            <a:r>
              <a:rPr kumimoji="1" lang="en-US" altLang="ko-KR" sz="2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Vectorizer</a:t>
            </a:r>
            <a:endParaRPr kumimoji="1" lang="ko-Kore-KR" altLang="en-US" sz="25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229A9EC-EDBB-6C4D-9021-F91031A4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1" y="2701533"/>
            <a:ext cx="7453482" cy="27017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01125A-ABB8-AD48-B292-3EE363E885F5}"/>
              </a:ext>
            </a:extLst>
          </p:cNvPr>
          <p:cNvSpPr/>
          <p:nvPr/>
        </p:nvSpPr>
        <p:spPr>
          <a:xfrm>
            <a:off x="8676061" y="2230488"/>
            <a:ext cx="2561112" cy="9420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2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Tfdif</a:t>
            </a:r>
            <a:r>
              <a:rPr kumimoji="1" lang="en-US" altLang="ko-KR" sz="2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vectorizer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max_features</a:t>
            </a:r>
            <a:r>
              <a:rPr kumimoji="1"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변경</a:t>
            </a:r>
            <a:endParaRPr kumimoji="1"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2705B1F-C73F-FD42-9891-18502CFA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99035"/>
              </p:ext>
            </p:extLst>
          </p:nvPr>
        </p:nvGraphicFramePr>
        <p:xfrm>
          <a:off x="8460986" y="3429000"/>
          <a:ext cx="299126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631">
                  <a:extLst>
                    <a:ext uri="{9D8B030D-6E8A-4147-A177-3AD203B41FA5}">
                      <a16:colId xmlns:a16="http://schemas.microsoft.com/office/drawing/2014/main" val="2132437775"/>
                    </a:ext>
                  </a:extLst>
                </a:gridCol>
                <a:gridCol w="1495631">
                  <a:extLst>
                    <a:ext uri="{9D8B030D-6E8A-4147-A177-3AD203B41FA5}">
                      <a16:colId xmlns:a16="http://schemas.microsoft.com/office/drawing/2014/main" val="2614945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max_features</a:t>
                      </a:r>
                      <a:endParaRPr lang="ko-Kore-KR" altLang="en-US" sz="15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5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제출성능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7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0.97937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8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0.98116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59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0.98295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rgbClr val="FF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8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r>
                        <a:rPr lang="en-US" altLang="ko-K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000</a:t>
                      </a:r>
                      <a:endParaRPr lang="ko-Kore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 dirty="0">
                          <a:solidFill>
                            <a:srgbClr val="FF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0.98475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0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743"/>
    </mc:Choice>
    <mc:Fallback>
      <p:transition spd="slow" advTm="527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20ACBC-1581-5E4B-9E56-C37B2D8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097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[module_2]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3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Bag of Word </a:t>
            </a:r>
            <a:r>
              <a:rPr kumimoji="1" lang="en-US" altLang="ko-KR" sz="2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baseline3 : Count Vectorizer</a:t>
            </a:r>
            <a:endParaRPr kumimoji="1" lang="ko-Kore-KR" altLang="en-US" sz="25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0AD2CF3-C031-D849-891F-B0EE0214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5" y="2572136"/>
            <a:ext cx="7048558" cy="26173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09A2C6-110E-A149-A309-48388267DF54}"/>
              </a:ext>
            </a:extLst>
          </p:cNvPr>
          <p:cNvSpPr/>
          <p:nvPr/>
        </p:nvSpPr>
        <p:spPr>
          <a:xfrm>
            <a:off x="7460779" y="3586221"/>
            <a:ext cx="4295239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문서를 토큰 리스트로 변환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각 문서에서 토큰의 출현 빈도를 셈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각 문서를 </a:t>
            </a:r>
            <a:r>
              <a:rPr lang="en" altLang="ko-Kore-KR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BOW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인코딩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벡터로 변환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9168B2-EC61-8841-BAA6-607F62BDA6E2}"/>
              </a:ext>
            </a:extLst>
          </p:cNvPr>
          <p:cNvSpPr/>
          <p:nvPr/>
        </p:nvSpPr>
        <p:spPr>
          <a:xfrm>
            <a:off x="8327843" y="2630512"/>
            <a:ext cx="2561112" cy="8280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2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17777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03"/>
    </mc:Choice>
    <mc:Fallback>
      <p:transition spd="slow" advTm="342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104AF2F-AB7F-2742-B29F-A090BD59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4097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ko-KR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[module_3]</a:t>
            </a:r>
            <a:r>
              <a:rPr kumimoji="1" lang="ko-KR" altLang="en-US" sz="3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3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Model training </a:t>
            </a:r>
            <a:r>
              <a:rPr kumimoji="1" lang="en-US" altLang="ko-KR" sz="25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kumimoji="1" lang="en-US" altLang="ko-KR" sz="25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SVM:classifier</a:t>
            </a:r>
            <a:endParaRPr kumimoji="1" lang="ko-Kore-KR" altLang="en-US" sz="25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C6A066-C8A5-EC4D-8442-CB6FE1D9EE70}"/>
              </a:ext>
            </a:extLst>
          </p:cNvPr>
          <p:cNvSpPr/>
          <p:nvPr/>
        </p:nvSpPr>
        <p:spPr>
          <a:xfrm>
            <a:off x="1706791" y="2448619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Grid Search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tuned param : C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30E662-77A9-BF48-94F1-6C8C724D4A13}"/>
              </a:ext>
            </a:extLst>
          </p:cNvPr>
          <p:cNvSpPr/>
          <p:nvPr/>
        </p:nvSpPr>
        <p:spPr>
          <a:xfrm>
            <a:off x="4253556" y="2448619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SVC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FF5252-A4AB-E94F-9E55-F1698F4EF1A7}"/>
              </a:ext>
            </a:extLst>
          </p:cNvPr>
          <p:cNvSpPr/>
          <p:nvPr/>
        </p:nvSpPr>
        <p:spPr>
          <a:xfrm>
            <a:off x="399020" y="4853797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Random forest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2AA938-7F84-7346-885E-97C7D5E9634D}"/>
              </a:ext>
            </a:extLst>
          </p:cNvPr>
          <p:cNvSpPr/>
          <p:nvPr/>
        </p:nvSpPr>
        <p:spPr>
          <a:xfrm>
            <a:off x="2786899" y="4853794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Gradient boosting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C83C8CEB-DDFE-7D45-8C89-C57F57EA1E44}"/>
              </a:ext>
            </a:extLst>
          </p:cNvPr>
          <p:cNvSpPr txBox="1">
            <a:spLocks/>
          </p:cNvSpPr>
          <p:nvPr/>
        </p:nvSpPr>
        <p:spPr>
          <a:xfrm>
            <a:off x="557905" y="1973128"/>
            <a:ext cx="3053726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SVC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최상의 </a:t>
            </a:r>
            <a:r>
              <a:rPr lang="ko-KR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선택 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6B3FD481-0524-624D-B5D1-B648A6D08410}"/>
              </a:ext>
            </a:extLst>
          </p:cNvPr>
          <p:cNvSpPr txBox="1">
            <a:spLocks/>
          </p:cNvSpPr>
          <p:nvPr/>
        </p:nvSpPr>
        <p:spPr>
          <a:xfrm>
            <a:off x="557905" y="4304112"/>
            <a:ext cx="4457988" cy="401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 향상을 위해 추가적으로 사용해보았던 모델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12002089-1B85-1D49-AEE7-A63092F03424}"/>
              </a:ext>
            </a:extLst>
          </p:cNvPr>
          <p:cNvSpPr txBox="1">
            <a:spLocks/>
          </p:cNvSpPr>
          <p:nvPr/>
        </p:nvSpPr>
        <p:spPr>
          <a:xfrm>
            <a:off x="3739842" y="2885821"/>
            <a:ext cx="323105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0B68C723-9C6D-844D-81B2-37BC86142A67}"/>
              </a:ext>
            </a:extLst>
          </p:cNvPr>
          <p:cNvSpPr txBox="1">
            <a:spLocks/>
          </p:cNvSpPr>
          <p:nvPr/>
        </p:nvSpPr>
        <p:spPr>
          <a:xfrm>
            <a:off x="6395676" y="2885821"/>
            <a:ext cx="563263" cy="4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endParaRPr lang="ko-Kore-KR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9DFD8-9CE6-1548-9357-F2883D9E7112}"/>
              </a:ext>
            </a:extLst>
          </p:cNvPr>
          <p:cNvSpPr/>
          <p:nvPr/>
        </p:nvSpPr>
        <p:spPr>
          <a:xfrm>
            <a:off x="5174778" y="4853794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Ada-boost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261C1B-2C79-DD43-9516-24211C5214BC}"/>
              </a:ext>
            </a:extLst>
          </p:cNvPr>
          <p:cNvSpPr/>
          <p:nvPr/>
        </p:nvSpPr>
        <p:spPr>
          <a:xfrm>
            <a:off x="7562657" y="4853794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Bagging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B3552F-8542-FB43-B4A7-78A1274330B5}"/>
              </a:ext>
            </a:extLst>
          </p:cNvPr>
          <p:cNvSpPr/>
          <p:nvPr/>
        </p:nvSpPr>
        <p:spPr>
          <a:xfrm>
            <a:off x="9950537" y="4853794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Voting classifier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091959-1FAC-EA44-AE1D-028C663C3229}"/>
              </a:ext>
            </a:extLst>
          </p:cNvPr>
          <p:cNvSpPr/>
          <p:nvPr/>
        </p:nvSpPr>
        <p:spPr>
          <a:xfrm>
            <a:off x="7258616" y="2442225"/>
            <a:ext cx="1842443" cy="118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최적의 </a:t>
            </a:r>
            <a:r>
              <a:rPr kumimoji="1" lang="en-US" altLang="ko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값을 가지는 </a:t>
            </a:r>
            <a:r>
              <a:rPr kumimoji="1" lang="en-US" altLang="ko-Kore-KR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SVC</a:t>
            </a:r>
            <a:r>
              <a:rPr kumimoji="1" lang="ko-KR" altLang="en-US" sz="15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모델</a:t>
            </a:r>
            <a:endParaRPr kumimoji="1" lang="en-US" altLang="ko-Kore-KR" sz="13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35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43"/>
    </mc:Choice>
    <mc:Fallback>
      <p:transition spd="slow" advTm="2904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1463</Words>
  <Application>Microsoft Macintosh PowerPoint</Application>
  <PresentationFormat>와이드스크린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NanumGothic</vt:lpstr>
      <vt:lpstr>Arial</vt:lpstr>
      <vt:lpstr>Calibri</vt:lpstr>
      <vt:lpstr>Calibri Light</vt:lpstr>
      <vt:lpstr>Office 테마</vt:lpstr>
      <vt:lpstr>  프로젝트_2   1D 텍스트 데이터 다루기 – Spam 문자 분류기</vt:lpstr>
      <vt:lpstr>PowerPoint 프레젠테이션</vt:lpstr>
      <vt:lpstr>[module_1] Data preprocessing</vt:lpstr>
      <vt:lpstr>[module_2] Bag of Word</vt:lpstr>
      <vt:lpstr>[module_2] Bag of Word - baseline1 : Hashing Vectorizer</vt:lpstr>
      <vt:lpstr>[module_2] Bag of Word – baseline2 : Tfidf Vectorizer</vt:lpstr>
      <vt:lpstr>[module_2] Bag of Word – baseline2 : Tfidf Vectorizer</vt:lpstr>
      <vt:lpstr>[module_2] Bag of Word – baseline3 : Count Vectorizer</vt:lpstr>
      <vt:lpstr>[module_3] Model training - SVM:classifier</vt:lpstr>
      <vt:lpstr>[module_3] Model training - SVM:classifier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프로젝트_1   EMA 데이터 분석을 통한 우울증 환자 여부 예측 문제</dc:title>
  <dc:creator>Moon EeSun</dc:creator>
  <cp:lastModifiedBy>Moon EeSun</cp:lastModifiedBy>
  <cp:revision>36</cp:revision>
  <dcterms:created xsi:type="dcterms:W3CDTF">2021-05-29T06:34:36Z</dcterms:created>
  <dcterms:modified xsi:type="dcterms:W3CDTF">2021-06-06T20:14:01Z</dcterms:modified>
</cp:coreProperties>
</file>