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5" r:id="rId6"/>
    <p:sldId id="261" r:id="rId7"/>
    <p:sldId id="276" r:id="rId8"/>
    <p:sldId id="278" r:id="rId9"/>
    <p:sldId id="277" r:id="rId10"/>
    <p:sldId id="279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85233"/>
  </p:normalViewPr>
  <p:slideViewPr>
    <p:cSldViewPr snapToGrid="0" snapToObjects="1">
      <p:cViewPr varScale="1">
        <p:scale>
          <a:sx n="128" d="100"/>
          <a:sy n="128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8BFDE-6F6C-1845-B960-F6045213EA7E}" type="datetimeFigureOut">
              <a:rPr kumimoji="1" lang="ko-Kore-KR" altLang="en-US" smtClean="0"/>
              <a:t>2021. 6. 7.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C9CD-D5AD-D143-B6FC-DBE8316458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072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네번째</a:t>
            </a:r>
            <a:r>
              <a:rPr kumimoji="1" lang="ko-KR" altLang="en-US" dirty="0"/>
              <a:t> 프로젝트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2D</a:t>
            </a:r>
            <a:r>
              <a:rPr kumimoji="1" lang="ko-KR" altLang="en-US" dirty="0"/>
              <a:t> 영상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산업현장의 이상 상황 검출하는 문제에 대한 발표 시작하겠습니다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218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이와 같이 </a:t>
            </a:r>
            <a:r>
              <a:rPr kumimoji="1" lang="en-US" altLang="ko-Kore-KR" dirty="0"/>
              <a:t>randomized PCA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One-class SVM</a:t>
            </a:r>
            <a:r>
              <a:rPr kumimoji="1" lang="ko-Kore-KR" altLang="en-US" dirty="0"/>
              <a:t>의 파라미터를 조정했을 때 점차 성능이 향상됨을 알 수 있었습니다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이상으로 텀프로젝트 </a:t>
            </a:r>
            <a:r>
              <a:rPr kumimoji="1" lang="en-US" altLang="ko-KR" dirty="0"/>
              <a:t>4</a:t>
            </a:r>
            <a:r>
              <a:rPr kumimoji="1" lang="ko-Kore-KR" altLang="en-US" dirty="0"/>
              <a:t>번에 대한 발표를 마치겠습니다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236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 프로젝트의 목적은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영상 데이터 내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이상 발생 여부</a:t>
            </a:r>
            <a:r>
              <a:rPr kumimoji="1" lang="en-US" altLang="ko-KR" dirty="0"/>
              <a:t>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판단하는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여기에서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이상 상황 검출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이란 데이터에서 예상과 다른 패턴을 보이는 개체나 자료를 찾는 것을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이상 상황은 드물게 나타나며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특정하기 힘든 형태로 나타나는 경우가 많아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특정 분포로 정의하기 힘들기 때문에 정상 데이터와 다른 분포를 가진 데이터를 이상 상황이라고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 때문에 특정 분포로 정의하기 힘든 이상 상황에 대한 데이터 셋을 구축하기 매우 힘들기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지도학습보다는 라벨이 불필요한 비지도학습을 기반으로 문제를 해결합니다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비지도 학습을 기반으로 한 검출기를 구현하기 위해 </a:t>
            </a:r>
            <a:r>
              <a:rPr kumimoji="1" lang="ko-KR" altLang="en-US" dirty="0" err="1"/>
              <a:t>차원축소</a:t>
            </a:r>
            <a:r>
              <a:rPr kumimoji="1" lang="ko-KR" altLang="en-US" dirty="0"/>
              <a:t> 알고리즘인 </a:t>
            </a:r>
            <a:r>
              <a:rPr kumimoji="1" lang="en-US" altLang="ko-KR" dirty="0"/>
              <a:t>PCA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One-class SVM</a:t>
            </a:r>
            <a:r>
              <a:rPr kumimoji="1" lang="ko-KR" altLang="en-US" dirty="0"/>
              <a:t>을 이용할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20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비지도학습을 진행하기 위해 사용되는 </a:t>
            </a:r>
            <a:r>
              <a:rPr kumimoji="1" lang="en-US" altLang="ko-KR" dirty="0"/>
              <a:t>Raw </a:t>
            </a:r>
            <a:r>
              <a:rPr kumimoji="1" lang="ko-KR" altLang="en-US" dirty="0"/>
              <a:t>데이터 셋은 그림과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 데이터 셋의 첫번째 열은 정상 상황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두번째 열은 이상 상황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세번째 열은 이상 상황을 클로즈업한 형태입니다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 </a:t>
            </a:r>
            <a:r>
              <a:rPr kumimoji="1" lang="ko-KR" altLang="en-US" dirty="0" err="1"/>
              <a:t>텀프로젝트에서</a:t>
            </a:r>
            <a:r>
              <a:rPr kumimoji="1" lang="ko-KR" altLang="en-US" dirty="0"/>
              <a:t> 진행한 것은 위의 데이터를 이용하여 복원 영상과 이상</a:t>
            </a:r>
            <a:r>
              <a:rPr kumimoji="1" lang="en-US" altLang="ko-KR" dirty="0"/>
              <a:t>/</a:t>
            </a:r>
            <a:r>
              <a:rPr kumimoji="1" lang="ko-KR" altLang="en-US" dirty="0"/>
              <a:t>정상 영상과의 차이를 구하는 모듈 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정상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의 분포 경계를 학습시켜 </a:t>
            </a:r>
            <a:r>
              <a:rPr kumimoji="1" lang="ko-KR" altLang="en-US" dirty="0" err="1"/>
              <a:t>이상치를</a:t>
            </a:r>
            <a:r>
              <a:rPr kumimoji="1" lang="ko-KR" altLang="en-US" dirty="0"/>
              <a:t> 검출하는 모듈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각각의 모듈은 </a:t>
            </a:r>
            <a:r>
              <a:rPr kumimoji="1" lang="en-US" altLang="ko-KR" dirty="0"/>
              <a:t>PCA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one-class SVM</a:t>
            </a:r>
            <a:r>
              <a:rPr kumimoji="1" lang="ko-KR" altLang="en-US" dirty="0"/>
              <a:t>을 이용하여 구현하고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사용되는 평가 </a:t>
            </a:r>
            <a:r>
              <a:rPr kumimoji="1" lang="ko-KR" altLang="en-US" dirty="0" err="1"/>
              <a:t>메트릭은</a:t>
            </a:r>
            <a:r>
              <a:rPr kumimoji="1"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분류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임계값에서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 모델의 성능을 보여주는 그래프인 </a:t>
            </a:r>
            <a:r>
              <a:rPr kumimoji="1" lang="en-US" altLang="ko-KR" dirty="0"/>
              <a:t>ROC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9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복원 영상과 이상</a:t>
            </a:r>
            <a:r>
              <a:rPr kumimoji="1" lang="en-US" altLang="ko-KR" dirty="0"/>
              <a:t>/</a:t>
            </a:r>
            <a:r>
              <a:rPr kumimoji="1" lang="ko-KR" altLang="en-US" dirty="0"/>
              <a:t>정상 영상과의 차이를 구하는 모듈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은 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PCA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정상 영상으로부터 정상적 특성을 잘 표현하는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추출하는 </a:t>
            </a:r>
            <a:r>
              <a:rPr kumimoji="1" lang="en-US" altLang="ko-KR" dirty="0"/>
              <a:t>encoder</a:t>
            </a:r>
            <a:r>
              <a:rPr kumimoji="1" lang="ko-KR" altLang="en-US" dirty="0"/>
              <a:t>와 추출된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원본 영상과 유사하게 복원하는 </a:t>
            </a:r>
            <a:r>
              <a:rPr kumimoji="1" lang="en-US" altLang="ko-KR" dirty="0"/>
              <a:t>Decoder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정상적인 데이터로 학습된 </a:t>
            </a:r>
            <a:r>
              <a:rPr kumimoji="1" lang="en-US" altLang="ko-KR" dirty="0"/>
              <a:t>encoder-decoder</a:t>
            </a:r>
            <a:r>
              <a:rPr kumimoji="1" lang="ko-KR" altLang="en-US" dirty="0"/>
              <a:t>로 이상 영상을 복원하여 정상 영상과 유사한 복원 영상을 생성합니다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복원 영상과 입력 영상의 차이가 크면 이상 영상이고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작으면 정상 영상입니다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207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앞 설명에 대한 구현 코드는 이와 같습니다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먼저 사이킷런의 </a:t>
            </a:r>
            <a:r>
              <a:rPr kumimoji="1" lang="en-US" altLang="ko-Kore-KR" dirty="0"/>
              <a:t>standard scaler</a:t>
            </a:r>
            <a:r>
              <a:rPr kumimoji="1" lang="ko-Kore-KR" altLang="en-US" dirty="0"/>
              <a:t> 함수를 통해 </a:t>
            </a:r>
            <a:r>
              <a:rPr kumimoji="1" lang="en-US" altLang="ko-Kore-KR" dirty="0" err="1"/>
              <a:t>train.img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validation </a:t>
            </a:r>
            <a:r>
              <a:rPr kumimoji="1" lang="en-US" altLang="ko-Kore-KR" dirty="0" err="1"/>
              <a:t>img</a:t>
            </a:r>
            <a:r>
              <a:rPr kumimoji="1" lang="ko-Kore-KR" altLang="en-US" dirty="0"/>
              <a:t>를 표준화 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표준화를 할 때 주의할 점은 </a:t>
            </a:r>
            <a:r>
              <a:rPr kumimoji="1" lang="en-US" altLang="ko-Kore-KR" dirty="0"/>
              <a:t>train data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validation data </a:t>
            </a:r>
            <a:r>
              <a:rPr kumimoji="1" lang="ko-Kore-KR" altLang="en-US" dirty="0"/>
              <a:t>각각을 학습하고 변환하는 것이 아니라</a:t>
            </a:r>
            <a:r>
              <a:rPr kumimoji="1" lang="en-US" altLang="ko-Kore-KR" dirty="0"/>
              <a:t>, train data</a:t>
            </a:r>
            <a:r>
              <a:rPr kumimoji="1" lang="ko-Kore-KR" altLang="en-US" dirty="0"/>
              <a:t>를 학습한 것을 가지고 </a:t>
            </a:r>
            <a:r>
              <a:rPr kumimoji="1" lang="en-US" altLang="ko-Kore-KR" dirty="0"/>
              <a:t>validation data</a:t>
            </a:r>
            <a:r>
              <a:rPr kumimoji="1" lang="ko-Kore-KR" altLang="en-US" dirty="0"/>
              <a:t>를 변환해야한다는 점입니다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다음으로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CA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미리 정의한 </a:t>
            </a:r>
            <a:r>
              <a:rPr kumimoji="1" lang="en-US" altLang="ko-KR" dirty="0" err="1"/>
              <a:t>n_components</a:t>
            </a:r>
            <a:r>
              <a:rPr kumimoji="1" lang="en-US" altLang="ko-KR" dirty="0"/>
              <a:t> 0.8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random_state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777</a:t>
            </a:r>
            <a:r>
              <a:rPr kumimoji="1" lang="ko-KR" altLang="en-US" dirty="0"/>
              <a:t>로 초기화 한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앞에서 표준화 해준 </a:t>
            </a:r>
            <a:r>
              <a:rPr kumimoji="1" lang="en-US" altLang="ko-KR" dirty="0"/>
              <a:t>train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학습시킵니다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이 학습시킨 모델을 통해 표준화 해준 </a:t>
            </a:r>
            <a:r>
              <a:rPr kumimoji="1" lang="en-US" altLang="ko-Kore-KR" dirty="0"/>
              <a:t>validation data</a:t>
            </a:r>
            <a:r>
              <a:rPr kumimoji="1" lang="ko-Kore-KR" altLang="en-US" dirty="0"/>
              <a:t>를 변환하는 과정까지가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추출하는 </a:t>
            </a:r>
            <a:r>
              <a:rPr kumimoji="1" lang="en-US" altLang="ko-KR" dirty="0"/>
              <a:t>encoder</a:t>
            </a:r>
            <a:r>
              <a:rPr kumimoji="1" lang="ko-KR" altLang="en-US" dirty="0"/>
              <a:t>과정입니다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이제 이 </a:t>
            </a:r>
            <a:r>
              <a:rPr kumimoji="1" lang="en-US" altLang="ko-Kore-KR" dirty="0"/>
              <a:t>feature</a:t>
            </a:r>
            <a:r>
              <a:rPr kumimoji="1" lang="ko-Kore-KR" altLang="en-US" dirty="0"/>
              <a:t>인 </a:t>
            </a:r>
            <a:r>
              <a:rPr kumimoji="1" lang="en-US" altLang="ko-Kore-KR" dirty="0" err="1"/>
              <a:t>val_std</a:t>
            </a:r>
            <a:r>
              <a:rPr kumimoji="1" lang="ko-Kore-KR" altLang="en-US" dirty="0"/>
              <a:t>를 다시 </a:t>
            </a:r>
            <a:r>
              <a:rPr kumimoji="1" lang="en-US" altLang="ko-Kore-KR" dirty="0"/>
              <a:t>decoding </a:t>
            </a:r>
            <a:r>
              <a:rPr kumimoji="1" lang="ko-Kore-KR" altLang="en-US" dirty="0"/>
              <a:t>과정을 통해 복원 해야합니다</a:t>
            </a:r>
            <a:r>
              <a:rPr kumimoji="1" lang="en-US" altLang="ko-KR" dirty="0"/>
              <a:t>.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Encoding </a:t>
            </a:r>
            <a:r>
              <a:rPr kumimoji="1" lang="ko-KR" altLang="en-US" dirty="0"/>
              <a:t>할 때 적용시킨 </a:t>
            </a:r>
            <a:r>
              <a:rPr kumimoji="1" lang="en-US" altLang="ko-KR" dirty="0"/>
              <a:t>PCA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scaler</a:t>
            </a:r>
            <a:r>
              <a:rPr kumimoji="1" lang="ko-KR" altLang="en-US" dirty="0" err="1"/>
              <a:t>를</a:t>
            </a:r>
            <a:r>
              <a:rPr kumimoji="1" lang="en-US" altLang="ko-Kore-KR" dirty="0"/>
              <a:t> </a:t>
            </a:r>
            <a:r>
              <a:rPr kumimoji="1" lang="en-US" altLang="ko-KR" dirty="0" err="1"/>
              <a:t>Inverse_transform</a:t>
            </a:r>
            <a:r>
              <a:rPr kumimoji="1" lang="ko-KR" altLang="en-US" dirty="0"/>
              <a:t>하여 복원합니다</a:t>
            </a:r>
            <a:r>
              <a:rPr kumimoji="1" lang="en-US" altLang="ko-KR" dirty="0"/>
              <a:t>. </a:t>
            </a:r>
          </a:p>
          <a:p>
            <a:r>
              <a:rPr kumimoji="1" lang="ko-Kore-KR" altLang="en-US" dirty="0"/>
              <a:t>이 때 이미지의 </a:t>
            </a:r>
            <a:r>
              <a:rPr kumimoji="1" lang="en-US" altLang="ko-Kore-KR" dirty="0"/>
              <a:t>width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H</a:t>
            </a:r>
            <a:r>
              <a:rPr kumimoji="1" lang="en-US" altLang="ko-KR" dirty="0"/>
              <a:t>eights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size = (86, 86)</a:t>
            </a:r>
            <a:r>
              <a:rPr kumimoji="1" lang="ko-KR" altLang="en-US" dirty="0"/>
              <a:t>을 통해 알 수 있고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val.imgs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shape</a:t>
            </a:r>
            <a:r>
              <a:rPr kumimoji="1" lang="ko-KR" altLang="en-US" dirty="0"/>
              <a:t>을 프린트 해보면 </a:t>
            </a:r>
            <a:r>
              <a:rPr kumimoji="1" lang="en-US" altLang="ko-KR" dirty="0"/>
              <a:t>(53, 7396) </a:t>
            </a:r>
            <a:r>
              <a:rPr kumimoji="1" lang="ko-KR" altLang="en-US" dirty="0" err="1"/>
              <a:t>튜플</a:t>
            </a:r>
            <a:r>
              <a:rPr kumimoji="1" lang="ko-KR" altLang="en-US" dirty="0"/>
              <a:t> 형식인데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튜플의</a:t>
            </a:r>
            <a:r>
              <a:rPr kumimoji="1" lang="ko-KR" altLang="en-US" dirty="0"/>
              <a:t> 첫번째 값인 </a:t>
            </a:r>
            <a:r>
              <a:rPr kumimoji="1" lang="en-US" altLang="ko-KR" dirty="0"/>
              <a:t>53</a:t>
            </a:r>
            <a:r>
              <a:rPr kumimoji="1" lang="ko-KR" altLang="en-US" dirty="0"/>
              <a:t>이 데이터의 개수를 뜻하므로 </a:t>
            </a:r>
            <a:r>
              <a:rPr kumimoji="1" lang="en-US" altLang="ko-Kore-KR" dirty="0"/>
              <a:t>reshape</a:t>
            </a:r>
            <a:r>
              <a:rPr kumimoji="1" lang="ko-Kore-KR" altLang="en-US" dirty="0"/>
              <a:t>는 </a:t>
            </a:r>
            <a:r>
              <a:rPr kumimoji="1" lang="en-US" altLang="ko-Kore-KR" dirty="0" err="1"/>
              <a:t>val.imgs.shape</a:t>
            </a:r>
            <a:r>
              <a:rPr kumimoji="1" lang="en-US" altLang="ko-Kore-KR" dirty="0"/>
              <a:t>[0], 86, </a:t>
            </a:r>
            <a:r>
              <a:rPr kumimoji="1" lang="en-US" altLang="ko-Kore-KR" b="1" dirty="0"/>
              <a:t>86</a:t>
            </a:r>
            <a:r>
              <a:rPr kumimoji="1" lang="ko-Kore-KR" altLang="en-US" b="1" dirty="0"/>
              <a:t>이 됩니다</a:t>
            </a:r>
            <a:r>
              <a:rPr kumimoji="1" lang="en-US" altLang="ko-Kore-KR" b="1" dirty="0"/>
              <a:t>.</a:t>
            </a:r>
          </a:p>
          <a:p>
            <a:endParaRPr kumimoji="1" lang="en-US" altLang="ko-Kore-KR" b="1" dirty="0"/>
          </a:p>
          <a:p>
            <a:r>
              <a:rPr kumimoji="1" lang="ko-Kore-KR" altLang="en-US" b="1" dirty="0"/>
              <a:t>복원 영상과 원래 영상의 차이를 통해 정상</a:t>
            </a:r>
            <a:r>
              <a:rPr kumimoji="1" lang="en-US" altLang="ko-Kore-KR" b="1" dirty="0"/>
              <a:t>/</a:t>
            </a:r>
            <a:r>
              <a:rPr kumimoji="1" lang="ko-Kore-KR" altLang="en-US" b="1" dirty="0"/>
              <a:t>이상 영상을 구분하므로</a:t>
            </a:r>
            <a:r>
              <a:rPr kumimoji="1" lang="en-US" altLang="ko-Kore-KR" b="1" dirty="0"/>
              <a:t>,</a:t>
            </a:r>
            <a:r>
              <a:rPr kumimoji="1" lang="ko-Kore-KR" altLang="en-US" b="1" dirty="0"/>
              <a:t> 원래 영상도 똑같은 형태로 </a:t>
            </a:r>
            <a:r>
              <a:rPr kumimoji="1" lang="en-US" altLang="ko-Kore-KR" b="1" dirty="0"/>
              <a:t>R</a:t>
            </a:r>
            <a:r>
              <a:rPr kumimoji="1" lang="en-US" altLang="ko-KR" b="1" dirty="0"/>
              <a:t>eshape</a:t>
            </a:r>
            <a:r>
              <a:rPr kumimoji="1" lang="ko-KR" altLang="en-US" b="1" dirty="0"/>
              <a:t>해 준 후 원래 이미지와 복원 이미지를 차를 구합니다</a:t>
            </a:r>
            <a:r>
              <a:rPr kumimoji="1" lang="en-US" altLang="ko-KR" b="1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81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분포 경계를 학습시켜 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이상치를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검출하는 모듈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에서는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우선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Randomized PCA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이용하여 정상 영상의 특성을 학습한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extrator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이용하여 정상과 이상 영상의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 후 각 클래스 별 학습과 평가를 별도로 진행하게 하는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SVM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이용하여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분포 경계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즉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support vector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모델에 학습시킵니다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feature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정상 분포 경계에 포함되는지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안되는지에 따라 정상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여부를 분류합니다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36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앞 설명에 대한 구현 코드는 이와 같습니다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우선</a:t>
            </a:r>
            <a:r>
              <a:rPr kumimoji="1" lang="en-US" altLang="ko-Kore-KR" dirty="0"/>
              <a:t>, PCA</a:t>
            </a:r>
            <a:r>
              <a:rPr kumimoji="1" lang="ko-Kore-KR" altLang="en-US" dirty="0"/>
              <a:t>의 </a:t>
            </a:r>
            <a:r>
              <a:rPr kumimoji="1" lang="en-US" altLang="ko-Kore-KR" dirty="0" err="1"/>
              <a:t>svd_solver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파라미터를 </a:t>
            </a:r>
            <a:r>
              <a:rPr kumimoji="1" lang="en-US" altLang="ko-Kore-KR" dirty="0"/>
              <a:t>randomized</a:t>
            </a:r>
            <a:r>
              <a:rPr kumimoji="1" lang="ko-Kore-KR" altLang="en-US" dirty="0"/>
              <a:t>로 설정해 </a:t>
            </a:r>
            <a:r>
              <a:rPr kumimoji="1" lang="en-US" altLang="ko-Kore-KR" dirty="0"/>
              <a:t>randomized PCA </a:t>
            </a:r>
            <a:r>
              <a:rPr kumimoji="1" lang="ko-Kore-KR" altLang="en-US" dirty="0"/>
              <a:t>모듈을 초기화 하였습니다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 랜덤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CA</a:t>
            </a:r>
            <a:r>
              <a:rPr kumimoji="1" lang="ko-KR" altLang="en-US" dirty="0"/>
              <a:t>는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 영상의 특성을 학습한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extrator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이용하여 정상과 이상 영상의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추출하는 데 사용됩니다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feature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분포 경계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즉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support vector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구하는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SVM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또한 초기화 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PCA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SVM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사용한 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튜닝 과정은 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뒷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장에서 설명하도록 하겠습니다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Standard scaler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train.Img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학습 및 변환하고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val.img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train.img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학습했던 것으로 변환합니다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정규화한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데이터를 위에서 초기화한 랜덤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PCA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이용해 학습시키고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이를 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정규화한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train,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데이터에 변환해줌으로써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추출한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분포 경계를 구하기 위해 위에서 초기화한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SVM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 data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학습시키고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이를 이용해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data</a:t>
            </a:r>
            <a:r>
              <a:rPr kumimoji="1" lang="ko-KR" altLang="en-US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추론 및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raw scoring function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저장합니다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r>
              <a:rPr kumimoji="1" lang="en-US" altLang="ko-Kore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 data</a:t>
            </a:r>
            <a:r>
              <a:rPr kumimoji="1" lang="ko-Kore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대해서도 정규화</a:t>
            </a:r>
            <a:r>
              <a:rPr kumimoji="1" lang="en-US" altLang="ko-Kore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ore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랜덤</a:t>
            </a:r>
            <a:r>
              <a:rPr kumimoji="1" lang="en-US" altLang="ko-Kore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pca</a:t>
            </a:r>
            <a:r>
              <a:rPr kumimoji="1" lang="ko-Kore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 통한 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추출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one-class SVC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통한 예측 과정은 </a:t>
            </a:r>
            <a:r>
              <a:rPr kumimoji="1" lang="en-US" altLang="ko-KR" sz="12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data</a:t>
            </a:r>
            <a:r>
              <a:rPr kumimoji="1" lang="ko-KR" altLang="en-US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와 동일합니다</a:t>
            </a:r>
            <a:r>
              <a:rPr kumimoji="1" lang="en-US" altLang="ko-KR" sz="12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69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화면에 보이시는 점수들은 </a:t>
            </a:r>
            <a:r>
              <a:rPr kumimoji="1" lang="en-US" altLang="ko-Kore-KR" dirty="0"/>
              <a:t>randomized PCA</a:t>
            </a:r>
            <a:r>
              <a:rPr kumimoji="1" lang="ko-Kore-KR" altLang="en-US" dirty="0"/>
              <a:t>나 </a:t>
            </a:r>
            <a:r>
              <a:rPr kumimoji="1" lang="en-US" altLang="ko-Kore-KR" dirty="0"/>
              <a:t>PCA</a:t>
            </a:r>
            <a:r>
              <a:rPr kumimoji="1" lang="en-US" altLang="ko-KR" dirty="0"/>
              <a:t>, One-class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SVM </a:t>
            </a:r>
            <a:r>
              <a:rPr kumimoji="1" lang="ko-KR" altLang="en-US" dirty="0"/>
              <a:t>모두 기본값으로 한 후 제출한 성적과 각 </a:t>
            </a:r>
            <a:r>
              <a:rPr kumimoji="1" lang="ko-KR" altLang="en-US" dirty="0" err="1"/>
              <a:t>베이스라인입니다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기본값으로 해도 베이스라인은 넘었지만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더욱 성능을 향상시키고자 파라미터를 조정하였습니다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파라미터를 조정할 때는 더욱 높은 성능을 보이는 </a:t>
            </a:r>
            <a:r>
              <a:rPr kumimoji="1" lang="en-US" altLang="ko-Kore-KR" dirty="0"/>
              <a:t>randomized PCA</a:t>
            </a:r>
            <a:r>
              <a:rPr kumimoji="1" lang="ko-Kore-KR" altLang="en-US" dirty="0"/>
              <a:t>를 사용하였습니다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47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성능 향상을 위해 변경한 파라미터는 다음과 같습니다</a:t>
            </a:r>
            <a:r>
              <a:rPr kumimoji="1" lang="en-US" altLang="ko-Kore-KR" dirty="0"/>
              <a:t>. </a:t>
            </a:r>
          </a:p>
          <a:p>
            <a:r>
              <a:rPr kumimoji="1" lang="ko-KR" altLang="en-US" dirty="0"/>
              <a:t>아래에서 출력되는 </a:t>
            </a:r>
            <a:r>
              <a:rPr kumimoji="1" lang="en-US" altLang="ko-KR" dirty="0"/>
              <a:t>Average ROCAUS</a:t>
            </a:r>
            <a:r>
              <a:rPr kumimoji="1" lang="ko-KR" altLang="en-US" dirty="0"/>
              <a:t>로 먼저 성능 향상 추이를 직관적으로 확인한 후</a:t>
            </a:r>
            <a:r>
              <a:rPr kumimoji="1" lang="en-US" altLang="ko-KR" dirty="0"/>
              <a:t>, Average ROCAUS</a:t>
            </a:r>
            <a:r>
              <a:rPr kumimoji="1" lang="ko-KR" altLang="en-US" dirty="0"/>
              <a:t>값이 똑같이 나오는 경우 직접 제출해보며 성능 향상 여부를 확인하였습니다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랜덤 </a:t>
            </a:r>
            <a:r>
              <a:rPr kumimoji="1" lang="en-US" altLang="ko-KR" dirty="0"/>
              <a:t>PCA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n_components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180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코드에서 지정한 것을 보고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n_components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 feature</a:t>
            </a:r>
            <a:r>
              <a:rPr kumimoji="1" lang="ko-KR" altLang="en-US" dirty="0"/>
              <a:t>의 개수를 바꿔보며 성능 향상 추이를 살펴보았습니다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n_components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조정할 때 주의사항은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n_samples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n_features</a:t>
            </a:r>
            <a:r>
              <a:rPr kumimoji="1" lang="ko-KR" altLang="en-US" dirty="0"/>
              <a:t>의 최솟값 사이어야 한다는 점입니다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고려하여 </a:t>
            </a:r>
            <a:r>
              <a:rPr kumimoji="1" lang="en-US" altLang="ko-KR" dirty="0" err="1"/>
              <a:t>n_components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조정해본 결과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위 표를 보면 알 수 있듯이 </a:t>
            </a:r>
            <a:r>
              <a:rPr kumimoji="1" lang="en-US" altLang="ko-KR" dirty="0"/>
              <a:t>0.764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207</a:t>
            </a:r>
            <a:r>
              <a:rPr kumimoji="1" lang="ko-KR" altLang="en-US" dirty="0"/>
              <a:t>일 때가 가장 성능이 좋았습니다</a:t>
            </a:r>
            <a:r>
              <a:rPr kumimoji="1" lang="en-US" altLang="ko-KR" dirty="0"/>
              <a:t>. </a:t>
            </a:r>
          </a:p>
          <a:p>
            <a:r>
              <a:rPr kumimoji="1" lang="ko-Kore-KR" altLang="en-US" dirty="0"/>
              <a:t>랜덤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CA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n_components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207</a:t>
            </a:r>
            <a:r>
              <a:rPr kumimoji="1" lang="ko-KR" altLang="en-US" dirty="0"/>
              <a:t>로 고정하고</a:t>
            </a:r>
            <a:r>
              <a:rPr kumimoji="1" lang="en-US" altLang="ko-KR" dirty="0"/>
              <a:t>, one class SVC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조정해보았습니다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앞장에서 보았듯이 </a:t>
            </a:r>
            <a:r>
              <a:rPr kumimoji="1" lang="en-US" altLang="ko-KR" dirty="0"/>
              <a:t>gamma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scale</a:t>
            </a:r>
            <a:r>
              <a:rPr kumimoji="1" lang="ko-KR" altLang="en-US" dirty="0" err="1"/>
              <a:t>일때와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auto</a:t>
            </a:r>
            <a:r>
              <a:rPr kumimoji="1" lang="ko-KR" altLang="en-US" dirty="0"/>
              <a:t>일 때 성능차이가 엄청 나게 차이가 나지는 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gamma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값을 계산해보며 </a:t>
            </a:r>
            <a:r>
              <a:rPr kumimoji="1" lang="en-US" altLang="ko-KR" dirty="0"/>
              <a:t>gamma</a:t>
            </a:r>
            <a:r>
              <a:rPr kumimoji="1" lang="ko-KR" altLang="en-US" dirty="0"/>
              <a:t>값을 조정해보았습니다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표에서 볼 수 있듯이 </a:t>
            </a:r>
            <a:r>
              <a:rPr kumimoji="1" lang="en-US" altLang="ko-KR" dirty="0"/>
              <a:t>gamma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0.004855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0.004857</a:t>
            </a:r>
            <a:r>
              <a:rPr kumimoji="1" lang="ko-KR" altLang="en-US" dirty="0"/>
              <a:t>일 때 성능이 가장 높았습니다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Gamma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다음과 같이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tol</a:t>
            </a:r>
            <a:r>
              <a:rPr kumimoji="1" lang="ko-KR" altLang="en-US" dirty="0"/>
              <a:t>이나 </a:t>
            </a:r>
            <a:r>
              <a:rPr kumimoji="1" lang="en-US" altLang="ko-KR" dirty="0" err="1"/>
              <a:t>max_iter</a:t>
            </a:r>
            <a:r>
              <a:rPr kumimoji="1" lang="en-US" altLang="ko-KR" dirty="0"/>
              <a:t> </a:t>
            </a:r>
            <a:r>
              <a:rPr kumimoji="1" lang="ko-KR" altLang="en-US" dirty="0"/>
              <a:t>또한 실험적으로 바꿔보며 최적의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찾았습니다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R" dirty="0" err="1"/>
              <a:t>N_components</a:t>
            </a:r>
            <a:r>
              <a:rPr kumimoji="1" lang="en-US" altLang="ko-KR" dirty="0"/>
              <a:t>, gamma, </a:t>
            </a:r>
            <a:r>
              <a:rPr kumimoji="1" lang="en-US" altLang="ko-KR" dirty="0" err="1"/>
              <a:t>tol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max_iter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선정한 후에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임의적으로 조금씩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조정해보았습니다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선정한 파라미터에서 </a:t>
            </a:r>
            <a:r>
              <a:rPr kumimoji="1" lang="en-US" altLang="ko-KR" dirty="0" err="1"/>
              <a:t>tol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0.11</a:t>
            </a:r>
            <a:r>
              <a:rPr kumimoji="1" lang="ko-KR" altLang="en-US" dirty="0"/>
              <a:t>로 바꾸니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제출 성능이 </a:t>
            </a:r>
            <a:r>
              <a:rPr kumimoji="1" lang="en-US" altLang="ko-KR" dirty="0"/>
              <a:t>0.73413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최고점을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9CD-D5AD-D143-B6FC-DBE83164581A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33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C4AED-4CC6-6D4C-8BEE-3576BAD1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656BB-76CC-3F40-9313-6D7A591E1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DE8BF-FBC7-8845-B50C-9584EB1B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56DAC-830C-D844-A2E1-BA84D807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32A61-3FFE-3F43-86B3-1C5F6AE6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49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90D9-51AC-2F46-9E83-89441FD5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B1EE6-7F37-5145-BF98-7603D6B7F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3E7E5-E4C4-CC44-9397-D0DF7A3B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D4EC8-ECC9-304F-B578-6B08409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8A7AC-9AB1-D64F-8CE8-90B9A892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75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C4647-4E4D-B542-A47B-4237B1552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E6066-FAFD-C245-89F0-32880977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2887B-BC09-9E4E-9095-7DDD7A6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612E5-8290-E248-A4EA-553FD535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54176-58F4-7149-B2E8-555DB13C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1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96293-4498-4944-B2F0-8758AEE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40CA-330F-3A49-9773-81F166EE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9563B-3149-0E46-B99C-C872DB1C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2A36-2F32-B24C-86E5-56F8E905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1DA2B-BB50-B645-B439-C8527359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9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2674D-531D-7C4E-A48A-003A6D98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B703C-090A-A049-A8D3-C2EE5C4C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73701-8FE3-AE40-9F7C-4DFAE293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ACFA-F4A8-0E47-82AE-3861F7C1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796C7-4F77-2041-9CE2-FE23F4EA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83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445A-F79F-E04B-9CC1-15635535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28D3F-A5D9-6C4E-A0A7-2E4D11ECD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E1CF3-43F4-D346-8A8C-E9A0B1F63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86FD3-3D10-954F-9222-31FF3AA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9CFBE-AFFF-AD46-A4FA-1A9CE7DB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7B78A-A54A-164C-B9AB-01CB60D5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77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9971-7646-B047-8CE0-3E6E5524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FB496-E0AB-6E45-A276-9DBD1F25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6FC02-8D8B-1343-90CF-00CB827F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3C42E-76CD-874D-9367-52E9D7EE9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89CD9-CB78-D84F-BC24-5049FC55E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5F1D6F-FB70-104D-A606-51CE1D1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89676-8A9E-9645-8FB3-C94C0484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E812C-4F2A-E445-8727-68BD335D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89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42A3-9789-EB48-B07E-04C840D4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5F6989-38D9-7349-B38B-96B0461D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4398FF-F1AC-3D48-B258-7F4A6B9B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3200E-2E44-BE4D-BD83-7B515325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45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5B7B-F761-0C48-A9F2-F6DF96F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82AA9C-495C-7148-A4A8-771C6BDB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3BCAB-489B-204D-B0D6-8DB287A4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9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63C9C-3ABF-8B4F-9E83-EA9926F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DADEE-C7D7-9D46-8D0F-7FD29278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9C5C0-C42A-B34F-8A61-1A7F22388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57D04-784E-E64B-9BDE-12904DB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DFEAA-B296-724A-9FFF-CC2C3166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57C6C-59EF-AF4E-ADA3-1CFAEBC2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51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FB884-A76B-584B-8676-15DA9C09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67BA3D-ED27-B540-BF87-7D4F0F61D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AF027-11E1-A040-A7D5-4F6461F76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58D2E-A483-3F4D-B401-6DF862A7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ABFB1-2248-1240-A101-D247D4A2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A4CB7-E180-1F40-8A77-5A548B34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68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1D473-38ED-F248-9A65-97E9533E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9B227-0559-9E45-9F9B-185C1458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CBB6-55B5-8C44-8610-4FFA78570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7AF5-9ECC-5045-8C54-B0243E803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80A54-B4DB-9841-B867-839DCB1D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83837-C7B7-984C-8468-F6D558E6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1255"/>
            <a:ext cx="12192000" cy="2049517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>
            <a:noAutofit/>
          </a:bodyPr>
          <a:lstStyle/>
          <a:p>
            <a:pPr algn="l"/>
            <a:r>
              <a:rPr lang="ko-KR" altLang="en-US" sz="4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프로젝트</a:t>
            </a:r>
            <a:r>
              <a:rPr lang="en-US" altLang="ko-KR" sz="4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_4</a:t>
            </a:r>
            <a:br>
              <a:rPr lang="en-US" altLang="ko-KR" sz="4500" b="1" dirty="0">
                <a:solidFill>
                  <a:schemeClr val="bg1"/>
                </a:solidFill>
              </a:rPr>
            </a:br>
            <a:r>
              <a:rPr lang="ko-KR" altLang="en-US" sz="3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en" altLang="ko-Kore-KR" sz="3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2D </a:t>
            </a:r>
            <a:r>
              <a:rPr lang="ko-KR" altLang="en-US" sz="3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영상 데이터 다루기 </a:t>
            </a:r>
            <a:r>
              <a:rPr lang="en-US" altLang="ko-KR" sz="3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3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산업현장의 이상 상황 검출하기</a:t>
            </a:r>
            <a:endParaRPr kumimoji="1" lang="ko-Kore-KR" altLang="en-US" sz="3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6D54B-B2D3-FB4E-9AD3-4C64FAC4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595" y="4568984"/>
            <a:ext cx="4855779" cy="1075065"/>
          </a:xfrm>
        </p:spPr>
        <p:txBody>
          <a:bodyPr/>
          <a:lstStyle/>
          <a:p>
            <a:pPr algn="r"/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지능기전공학부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스마트기기공학과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19011773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문이선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32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92"/>
    </mc:Choice>
    <mc:Fallback>
      <p:transition spd="slow" advTm="96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D189FE74-E08F-9B49-BD14-F8E0B769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0" y="3634313"/>
            <a:ext cx="2140183" cy="2160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82DED-8ACC-A14F-9BF6-A69D6BF4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062" y="2433407"/>
            <a:ext cx="3796711" cy="512213"/>
          </a:xfrm>
        </p:spPr>
        <p:txBody>
          <a:bodyPr>
            <a:normAutofit fontScale="92500"/>
          </a:bodyPr>
          <a:lstStyle/>
          <a:p>
            <a:r>
              <a:rPr lang="en-US" altLang="ko-Kore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Performance </a:t>
            </a:r>
            <a:r>
              <a:rPr lang="en-US" altLang="ko-Kore-KR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of Randomized PCA </a:t>
            </a:r>
            <a:endParaRPr lang="ko-Kore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4057B293-354E-B642-92EE-4C9E5265FCDC}"/>
              </a:ext>
            </a:extLst>
          </p:cNvPr>
          <p:cNvSpPr/>
          <p:nvPr/>
        </p:nvSpPr>
        <p:spPr>
          <a:xfrm>
            <a:off x="562830" y="4220884"/>
            <a:ext cx="2535810" cy="358219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A43B0A-B65D-A745-AFA7-BA85B9213384}"/>
              </a:ext>
            </a:extLst>
          </p:cNvPr>
          <p:cNvCxnSpPr>
            <a:cxnSpLocks/>
          </p:cNvCxnSpPr>
          <p:nvPr/>
        </p:nvCxnSpPr>
        <p:spPr>
          <a:xfrm flipV="1">
            <a:off x="3175444" y="3694758"/>
            <a:ext cx="1069023" cy="7087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1FBDD8-65C5-C542-90D5-D1ABC4D39B0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75444" y="4471898"/>
            <a:ext cx="1165039" cy="17914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114EF6A-A6F4-CB4E-9399-9CBC0E2F2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67" y="2852154"/>
            <a:ext cx="7200000" cy="311579"/>
          </a:xfrm>
          <a:prstGeom prst="rect">
            <a:avLst/>
          </a:prstGeom>
        </p:spPr>
      </p:pic>
      <p:pic>
        <p:nvPicPr>
          <p:cNvPr id="47" name="Picture 4" descr="2d  프리미엄 아이콘">
            <a:extLst>
              <a:ext uri="{FF2B5EF4-FFF2-40B4-BE49-F238E27FC236}">
                <a16:creationId xmlns:a16="http://schemas.microsoft.com/office/drawing/2014/main" id="{1F673073-9A5A-F44E-8599-15B6B54F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32487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1FB6A79-B10E-0F4B-A22E-9204B85AE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467" y="3238769"/>
            <a:ext cx="7200000" cy="8095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DD70FDF-A313-944A-A4D5-73F75CF54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519" y="4400779"/>
            <a:ext cx="7200000" cy="8602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B781D08-2F28-FC4A-A9ED-ED37B0862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0483" y="5790184"/>
            <a:ext cx="7200000" cy="946237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01F7B100-71F6-5F49-884D-C3C2E600993D}"/>
              </a:ext>
            </a:extLst>
          </p:cNvPr>
          <p:cNvSpPr/>
          <p:nvPr/>
        </p:nvSpPr>
        <p:spPr>
          <a:xfrm>
            <a:off x="10686058" y="6053996"/>
            <a:ext cx="1197617" cy="569144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5A8EA297-F2ED-7D40-9AD3-1942DE5ABCF7}"/>
              </a:ext>
            </a:extLst>
          </p:cNvPr>
          <p:cNvSpPr txBox="1">
            <a:spLocks/>
          </p:cNvSpPr>
          <p:nvPr/>
        </p:nvSpPr>
        <p:spPr>
          <a:xfrm>
            <a:off x="10840437" y="5769868"/>
            <a:ext cx="1208059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lang="ko-KR" altLang="en-US" sz="15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endParaRPr lang="ko-Kore-KR" altLang="en-US" sz="15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F44550-14D0-7D42-965A-6E633FFC44A8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098640" y="4399994"/>
            <a:ext cx="1152879" cy="4308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C70AAF37-DA7A-3347-9263-B47560D8875C}"/>
              </a:ext>
            </a:extLst>
          </p:cNvPr>
          <p:cNvSpPr txBox="1">
            <a:spLocks/>
          </p:cNvSpPr>
          <p:nvPr/>
        </p:nvSpPr>
        <p:spPr>
          <a:xfrm>
            <a:off x="4213813" y="4131816"/>
            <a:ext cx="7453340" cy="40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Randomized PCA(</a:t>
            </a:r>
            <a:r>
              <a:rPr lang="en-US" altLang="ko-Kore-KR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n_components</a:t>
            </a: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207),  One-class SVM(gamma = 0.004857, </a:t>
            </a:r>
            <a:r>
              <a:rPr lang="en-US" altLang="ko-Kore-KR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tol</a:t>
            </a: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0.18, nu = 0.01)</a:t>
            </a:r>
            <a:endParaRPr lang="ko-Kore-KR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2759958E-8611-A943-A238-DB4BEE174573}"/>
              </a:ext>
            </a:extLst>
          </p:cNvPr>
          <p:cNvSpPr txBox="1">
            <a:spLocks/>
          </p:cNvSpPr>
          <p:nvPr/>
        </p:nvSpPr>
        <p:spPr>
          <a:xfrm>
            <a:off x="4244467" y="5315664"/>
            <a:ext cx="7453340" cy="56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Randomized PCA(</a:t>
            </a:r>
            <a:r>
              <a:rPr lang="en-US" altLang="ko-Kore-KR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n_components</a:t>
            </a: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207),  </a:t>
            </a:r>
          </a:p>
          <a:p>
            <a:pPr marL="0" indent="0">
              <a:buNone/>
            </a:pP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One-class SVM(gamma = 0.004857, </a:t>
            </a:r>
            <a:r>
              <a:rPr lang="en-US" altLang="ko-Kore-KR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tol</a:t>
            </a: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0.11, nu = 0.01, </a:t>
            </a:r>
            <a:r>
              <a:rPr lang="en-US" altLang="ko-Kore-KR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max_iter</a:t>
            </a:r>
            <a:r>
              <a:rPr lang="en-US" altLang="ko-Kore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18)</a:t>
            </a:r>
            <a:endParaRPr lang="ko-Kore-KR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94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94"/>
    </mc:Choice>
    <mc:Fallback>
      <p:transition spd="slow" advTm="161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조류이(가) 표시된 사진&#10;&#10;자동 생성된 설명">
            <a:extLst>
              <a:ext uri="{FF2B5EF4-FFF2-40B4-BE49-F238E27FC236}">
                <a16:creationId xmlns:a16="http://schemas.microsoft.com/office/drawing/2014/main" id="{D36E7C91-9B2C-F247-A421-BEBE1FCBB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2115"/>
          <a:stretch/>
        </p:blipFill>
        <p:spPr>
          <a:xfrm>
            <a:off x="258816" y="2128783"/>
            <a:ext cx="8218349" cy="961456"/>
          </a:xfrm>
        </p:spPr>
      </p:pic>
      <p:pic>
        <p:nvPicPr>
          <p:cNvPr id="6" name="Picture 4" descr="2d  프리미엄 아이콘">
            <a:extLst>
              <a:ext uri="{FF2B5EF4-FFF2-40B4-BE49-F238E27FC236}">
                <a16:creationId xmlns:a16="http://schemas.microsoft.com/office/drawing/2014/main" id="{0DFB9910-FA34-2E44-A9B6-8936A303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32487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65F11A-F67E-1840-A271-327924FDFB28}"/>
              </a:ext>
            </a:extLst>
          </p:cNvPr>
          <p:cNvSpPr/>
          <p:nvPr/>
        </p:nvSpPr>
        <p:spPr>
          <a:xfrm>
            <a:off x="1055859" y="4572111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상황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B4888FCE-D07D-AF44-A819-0B594A368C0F}"/>
              </a:ext>
            </a:extLst>
          </p:cNvPr>
          <p:cNvSpPr txBox="1">
            <a:spLocks/>
          </p:cNvSpPr>
          <p:nvPr/>
        </p:nvSpPr>
        <p:spPr>
          <a:xfrm>
            <a:off x="379205" y="3714881"/>
            <a:ext cx="1597876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이상 상황 검출</a:t>
            </a:r>
            <a:endParaRPr lang="ko-Kore-KR" altLang="en-US" sz="1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0CC2B6-9878-0D42-A26A-A07F671BF003}"/>
              </a:ext>
            </a:extLst>
          </p:cNvPr>
          <p:cNvSpPr/>
          <p:nvPr/>
        </p:nvSpPr>
        <p:spPr>
          <a:xfrm>
            <a:off x="3516898" y="4572110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분포로 정의하기 힘들다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A73C48-475B-2442-9BE9-A84DF0EFE6D8}"/>
              </a:ext>
            </a:extLst>
          </p:cNvPr>
          <p:cNvSpPr/>
          <p:nvPr/>
        </p:nvSpPr>
        <p:spPr>
          <a:xfrm>
            <a:off x="8729561" y="3776157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지도 학습</a:t>
            </a:r>
            <a:endParaRPr kumimoji="1" lang="en-US" altLang="ko-KR" sz="15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라벨이 필요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D38DDA-8136-5F46-B41D-1F6C32F75FE8}"/>
              </a:ext>
            </a:extLst>
          </p:cNvPr>
          <p:cNvSpPr/>
          <p:nvPr/>
        </p:nvSpPr>
        <p:spPr>
          <a:xfrm>
            <a:off x="8729561" y="5319265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비지도 학습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라벨이 불필요</a:t>
            </a:r>
            <a:endParaRPr kumimoji="1" lang="en-US" altLang="ko-KR" sz="15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470EA8-1F70-2445-ADBA-D487C09D7F36}"/>
              </a:ext>
            </a:extLst>
          </p:cNvPr>
          <p:cNvCxnSpPr>
            <a:cxnSpLocks/>
          </p:cNvCxnSpPr>
          <p:nvPr/>
        </p:nvCxnSpPr>
        <p:spPr>
          <a:xfrm flipV="1">
            <a:off x="7916498" y="4572110"/>
            <a:ext cx="696161" cy="587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ACAF164D-8D0C-E04D-A372-BD8049728859}"/>
              </a:ext>
            </a:extLst>
          </p:cNvPr>
          <p:cNvSpPr txBox="1">
            <a:spLocks/>
          </p:cNvSpPr>
          <p:nvPr/>
        </p:nvSpPr>
        <p:spPr>
          <a:xfrm>
            <a:off x="1792440" y="3767762"/>
            <a:ext cx="5151099" cy="29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데이터에서 예상과 다른 패턴을 보이는 개체나 자료를 찾는 것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791C1B-B1F2-834B-BE3F-02115E6E429B}"/>
              </a:ext>
            </a:extLst>
          </p:cNvPr>
          <p:cNvSpPr/>
          <p:nvPr/>
        </p:nvSpPr>
        <p:spPr>
          <a:xfrm>
            <a:off x="5977937" y="4572110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셋을 구축하기 매우 </a:t>
            </a:r>
            <a:r>
              <a:rPr kumimoji="1" lang="ko-KR" altLang="en-US" sz="15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힘듬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내용 개체 틀 6">
            <a:extLst>
              <a:ext uri="{FF2B5EF4-FFF2-40B4-BE49-F238E27FC236}">
                <a16:creationId xmlns:a16="http://schemas.microsoft.com/office/drawing/2014/main" id="{C57C8AB0-371F-C847-A562-219F5283CC0F}"/>
              </a:ext>
            </a:extLst>
          </p:cNvPr>
          <p:cNvSpPr txBox="1">
            <a:spLocks/>
          </p:cNvSpPr>
          <p:nvPr/>
        </p:nvSpPr>
        <p:spPr>
          <a:xfrm>
            <a:off x="3004006" y="4965227"/>
            <a:ext cx="563263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내용 개체 틀 6">
            <a:extLst>
              <a:ext uri="{FF2B5EF4-FFF2-40B4-BE49-F238E27FC236}">
                <a16:creationId xmlns:a16="http://schemas.microsoft.com/office/drawing/2014/main" id="{5834FC87-0E6A-2F4B-BA80-D1201414884D}"/>
              </a:ext>
            </a:extLst>
          </p:cNvPr>
          <p:cNvSpPr txBox="1">
            <a:spLocks/>
          </p:cNvSpPr>
          <p:nvPr/>
        </p:nvSpPr>
        <p:spPr>
          <a:xfrm>
            <a:off x="5470231" y="4965227"/>
            <a:ext cx="563263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7336A8-4E5E-7449-9C94-2FA6BA52DCAB}"/>
              </a:ext>
            </a:extLst>
          </p:cNvPr>
          <p:cNvCxnSpPr>
            <a:cxnSpLocks/>
          </p:cNvCxnSpPr>
          <p:nvPr/>
        </p:nvCxnSpPr>
        <p:spPr>
          <a:xfrm>
            <a:off x="7916498" y="5265748"/>
            <a:ext cx="696161" cy="6472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6">
            <a:extLst>
              <a:ext uri="{FF2B5EF4-FFF2-40B4-BE49-F238E27FC236}">
                <a16:creationId xmlns:a16="http://schemas.microsoft.com/office/drawing/2014/main" id="{296318B7-1055-B046-9B18-D9A11DE8125B}"/>
              </a:ext>
            </a:extLst>
          </p:cNvPr>
          <p:cNvSpPr txBox="1">
            <a:spLocks/>
          </p:cNvSpPr>
          <p:nvPr/>
        </p:nvSpPr>
        <p:spPr>
          <a:xfrm>
            <a:off x="8095460" y="4665096"/>
            <a:ext cx="381705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endParaRPr lang="ko-Kore-KR" alt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F40BD24E-2E33-E24B-BF15-CE47DB11A346}"/>
              </a:ext>
            </a:extLst>
          </p:cNvPr>
          <p:cNvSpPr txBox="1">
            <a:spLocks/>
          </p:cNvSpPr>
          <p:nvPr/>
        </p:nvSpPr>
        <p:spPr>
          <a:xfrm>
            <a:off x="8095460" y="5388740"/>
            <a:ext cx="381705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</a:t>
            </a:r>
            <a:endParaRPr lang="ko-Kore-KR" alt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7B2316-1A80-2544-A357-FF0D34BCCB1D}"/>
              </a:ext>
            </a:extLst>
          </p:cNvPr>
          <p:cNvSpPr/>
          <p:nvPr/>
        </p:nvSpPr>
        <p:spPr>
          <a:xfrm>
            <a:off x="10688906" y="5338718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PCA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95DE87-88C5-764B-8D13-E3C07B4C5924}"/>
              </a:ext>
            </a:extLst>
          </p:cNvPr>
          <p:cNvSpPr/>
          <p:nvPr/>
        </p:nvSpPr>
        <p:spPr>
          <a:xfrm>
            <a:off x="10688906" y="6005456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SVM</a:t>
            </a:r>
            <a:endParaRPr kumimoji="1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01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91"/>
    </mc:Choice>
    <mc:Fallback>
      <p:transition spd="slow" advTm="502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16544A4-BBB1-2748-8B29-E70ACDBB9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91" b="6574"/>
          <a:stretch/>
        </p:blipFill>
        <p:spPr>
          <a:xfrm>
            <a:off x="2952650" y="726857"/>
            <a:ext cx="3143350" cy="5619083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94D4D026-5E2E-C442-B89D-A037767590CC}"/>
              </a:ext>
            </a:extLst>
          </p:cNvPr>
          <p:cNvSpPr txBox="1">
            <a:spLocks/>
          </p:cNvSpPr>
          <p:nvPr/>
        </p:nvSpPr>
        <p:spPr>
          <a:xfrm>
            <a:off x="3934463" y="480423"/>
            <a:ext cx="1179723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MVTecAD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5AE6E-6270-964C-BC84-94D01C805FD6}"/>
              </a:ext>
            </a:extLst>
          </p:cNvPr>
          <p:cNvSpPr/>
          <p:nvPr/>
        </p:nvSpPr>
        <p:spPr>
          <a:xfrm>
            <a:off x="725138" y="4029445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Object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Category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71D823-31C1-6745-A7C3-7397CA472B57}"/>
              </a:ext>
            </a:extLst>
          </p:cNvPr>
          <p:cNvSpPr/>
          <p:nvPr/>
        </p:nvSpPr>
        <p:spPr>
          <a:xfrm>
            <a:off x="725138" y="1253294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textures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F617AF-5394-DD48-90CA-471DA3B0C239}"/>
              </a:ext>
            </a:extLst>
          </p:cNvPr>
          <p:cNvCxnSpPr>
            <a:cxnSpLocks/>
          </p:cNvCxnSpPr>
          <p:nvPr/>
        </p:nvCxnSpPr>
        <p:spPr>
          <a:xfrm flipH="1" flipV="1">
            <a:off x="2641723" y="1847060"/>
            <a:ext cx="38506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F90F1F-D7BE-E249-BD56-C4934B0DE238}"/>
              </a:ext>
            </a:extLst>
          </p:cNvPr>
          <p:cNvCxnSpPr>
            <a:cxnSpLocks/>
          </p:cNvCxnSpPr>
          <p:nvPr/>
        </p:nvCxnSpPr>
        <p:spPr>
          <a:xfrm flipH="1">
            <a:off x="2579325" y="3731741"/>
            <a:ext cx="447467" cy="8914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8B0C75-1158-A54A-BB00-5C8EBAD37281}"/>
              </a:ext>
            </a:extLst>
          </p:cNvPr>
          <p:cNvCxnSpPr>
            <a:cxnSpLocks/>
          </p:cNvCxnSpPr>
          <p:nvPr/>
        </p:nvCxnSpPr>
        <p:spPr>
          <a:xfrm flipH="1" flipV="1">
            <a:off x="2567582" y="4630429"/>
            <a:ext cx="459210" cy="9742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화살표[L] 19">
            <a:extLst>
              <a:ext uri="{FF2B5EF4-FFF2-40B4-BE49-F238E27FC236}">
                <a16:creationId xmlns:a16="http://schemas.microsoft.com/office/drawing/2014/main" id="{35C3FD7F-4C0B-C942-9BA5-B5D32787E8C0}"/>
              </a:ext>
            </a:extLst>
          </p:cNvPr>
          <p:cNvSpPr/>
          <p:nvPr/>
        </p:nvSpPr>
        <p:spPr>
          <a:xfrm>
            <a:off x="6096000" y="925840"/>
            <a:ext cx="1318054" cy="6549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정상 상황</a:t>
            </a:r>
            <a:endParaRPr kumimoji="1" lang="ko-Kore-KR" altLang="en-US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왼쪽 화살표[L] 22">
            <a:extLst>
              <a:ext uri="{FF2B5EF4-FFF2-40B4-BE49-F238E27FC236}">
                <a16:creationId xmlns:a16="http://schemas.microsoft.com/office/drawing/2014/main" id="{49147997-A01D-8243-B485-CD002CF9886B}"/>
              </a:ext>
            </a:extLst>
          </p:cNvPr>
          <p:cNvSpPr/>
          <p:nvPr/>
        </p:nvSpPr>
        <p:spPr>
          <a:xfrm>
            <a:off x="6096000" y="1499728"/>
            <a:ext cx="1318054" cy="6549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이상 상황</a:t>
            </a:r>
            <a:endParaRPr kumimoji="1" lang="ko-Kore-KR" altLang="en-US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8D4CD2A9-FE10-754D-9092-6D6840B88699}"/>
              </a:ext>
            </a:extLst>
          </p:cNvPr>
          <p:cNvSpPr/>
          <p:nvPr/>
        </p:nvSpPr>
        <p:spPr>
          <a:xfrm>
            <a:off x="6096000" y="2113373"/>
            <a:ext cx="1318054" cy="6549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이상 상황 클로즈업</a:t>
            </a:r>
            <a:endParaRPr kumimoji="1" lang="ko-Kore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AA2D85-9FBA-6243-8F7B-0312F1C16519}"/>
              </a:ext>
            </a:extLst>
          </p:cNvPr>
          <p:cNvSpPr/>
          <p:nvPr/>
        </p:nvSpPr>
        <p:spPr>
          <a:xfrm>
            <a:off x="6878595" y="3504423"/>
            <a:ext cx="5177272" cy="9716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Module_1 : Reconstruction based anomaly detection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복원 영상과 이상</a:t>
            </a:r>
            <a:r>
              <a:rPr kumimoji="1" lang="en-US" altLang="ko-KR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 영상과의 차이</a:t>
            </a:r>
            <a:endParaRPr kumimoji="1" lang="en-US" altLang="ko-Kore-KR" sz="1300" b="1" dirty="0">
              <a:solidFill>
                <a:schemeClr val="accent4">
                  <a:lumMod val="40000"/>
                  <a:lumOff val="6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86E020-728E-B947-AF3C-2402E2518591}"/>
              </a:ext>
            </a:extLst>
          </p:cNvPr>
          <p:cNvSpPr/>
          <p:nvPr/>
        </p:nvSpPr>
        <p:spPr>
          <a:xfrm>
            <a:off x="6878595" y="5655050"/>
            <a:ext cx="5177272" cy="9716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Module_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en-US" altLang="ko-Kore-KR" sz="1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Embedding feature based anomaly detection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 </a:t>
            </a:r>
            <a:r>
              <a:rPr kumimoji="1" lang="en-US" altLang="ko-KR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kumimoji="1" lang="ko-KR" altLang="en-US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분포 경계를 학습시켜 이상치 검출</a:t>
            </a:r>
            <a:endParaRPr kumimoji="1" lang="en-US" altLang="ko-Kore-KR" sz="1300" b="1" dirty="0">
              <a:solidFill>
                <a:schemeClr val="accent4">
                  <a:lumMod val="40000"/>
                  <a:lumOff val="6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F39F53-0109-9A44-8699-B6F95B0E113A}"/>
              </a:ext>
            </a:extLst>
          </p:cNvPr>
          <p:cNvSpPr/>
          <p:nvPr/>
        </p:nvSpPr>
        <p:spPr>
          <a:xfrm>
            <a:off x="8815810" y="4499826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PCA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9536CC-93F0-2648-BD3A-25E78E285B6C}"/>
              </a:ext>
            </a:extLst>
          </p:cNvPr>
          <p:cNvSpPr/>
          <p:nvPr/>
        </p:nvSpPr>
        <p:spPr>
          <a:xfrm>
            <a:off x="8815810" y="5098102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SVM</a:t>
            </a:r>
            <a:endParaRPr kumimoji="1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35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23"/>
    </mc:Choice>
    <mc:Fallback>
      <p:transition spd="slow" advTm="456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37240B-86FD-AA47-B4A0-65D58600A7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40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[module_1]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3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Reconstruction based anomaly detection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8DC9D6-F8B3-3745-8C19-92C36797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7" y="1878089"/>
            <a:ext cx="1800000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6506A9-0809-DF46-AC1C-C66BCD7B5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60" y="5684325"/>
            <a:ext cx="1080000" cy="780957"/>
          </a:xfrm>
          <a:prstGeom prst="rect">
            <a:avLst/>
          </a:prstGeom>
        </p:spPr>
      </p:pic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FCED0CED-0391-604D-8B81-67C51273C05E}"/>
              </a:ext>
            </a:extLst>
          </p:cNvPr>
          <p:cNvSpPr txBox="1">
            <a:spLocks/>
          </p:cNvSpPr>
          <p:nvPr/>
        </p:nvSpPr>
        <p:spPr>
          <a:xfrm>
            <a:off x="1123071" y="3428886"/>
            <a:ext cx="1078892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 영상</a:t>
            </a: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CF708E70-E390-8B43-A01B-E45F98653811}"/>
              </a:ext>
            </a:extLst>
          </p:cNvPr>
          <p:cNvSpPr txBox="1">
            <a:spLocks/>
          </p:cNvSpPr>
          <p:nvPr/>
        </p:nvSpPr>
        <p:spPr>
          <a:xfrm>
            <a:off x="9639764" y="3579235"/>
            <a:ext cx="1078892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복원 영상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E0C7E7-C83D-CE4A-AA8D-52895BB4330A}"/>
              </a:ext>
            </a:extLst>
          </p:cNvPr>
          <p:cNvSpPr/>
          <p:nvPr/>
        </p:nvSpPr>
        <p:spPr>
          <a:xfrm>
            <a:off x="5291773" y="1985610"/>
            <a:ext cx="1618735" cy="1606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0CF769-37DA-EF40-A1ED-59078AA61707}"/>
              </a:ext>
            </a:extLst>
          </p:cNvPr>
          <p:cNvCxnSpPr>
            <a:cxnSpLocks/>
          </p:cNvCxnSpPr>
          <p:nvPr/>
        </p:nvCxnSpPr>
        <p:spPr>
          <a:xfrm>
            <a:off x="2541982" y="2778089"/>
            <a:ext cx="26335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722BD5-9084-6649-8C6B-E6144D568EFB}"/>
              </a:ext>
            </a:extLst>
          </p:cNvPr>
          <p:cNvCxnSpPr>
            <a:cxnSpLocks/>
          </p:cNvCxnSpPr>
          <p:nvPr/>
        </p:nvCxnSpPr>
        <p:spPr>
          <a:xfrm flipV="1">
            <a:off x="7006210" y="2778089"/>
            <a:ext cx="2051293" cy="109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29686C-B047-A042-84B3-6E580B36BA7F}"/>
              </a:ext>
            </a:extLst>
          </p:cNvPr>
          <p:cNvSpPr/>
          <p:nvPr/>
        </p:nvSpPr>
        <p:spPr>
          <a:xfrm>
            <a:off x="3217607" y="2538328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encoder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93B7E-A5C1-6447-A0D3-E36A453AE4A9}"/>
              </a:ext>
            </a:extLst>
          </p:cNvPr>
          <p:cNvSpPr/>
          <p:nvPr/>
        </p:nvSpPr>
        <p:spPr>
          <a:xfrm>
            <a:off x="7438299" y="2538328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decoder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EFD9E82-554B-B545-B605-25FF2E1A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60" y="4182604"/>
            <a:ext cx="1080000" cy="7809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D0C50FE-EF59-7A40-A30C-CD1D9E7B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210" y="1878089"/>
            <a:ext cx="180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AF2A971-9271-CD41-8CCA-C38BD0A3A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71" y="4699576"/>
            <a:ext cx="1080000" cy="780957"/>
          </a:xfrm>
          <a:prstGeom prst="rect">
            <a:avLst/>
          </a:prstGeom>
        </p:spPr>
      </p:pic>
      <p:sp>
        <p:nvSpPr>
          <p:cNvPr id="27" name="내용 개체 틀 6">
            <a:extLst>
              <a:ext uri="{FF2B5EF4-FFF2-40B4-BE49-F238E27FC236}">
                <a16:creationId xmlns:a16="http://schemas.microsoft.com/office/drawing/2014/main" id="{C15FE922-6B41-004A-916B-E7912545448E}"/>
              </a:ext>
            </a:extLst>
          </p:cNvPr>
          <p:cNvSpPr txBox="1">
            <a:spLocks/>
          </p:cNvSpPr>
          <p:nvPr/>
        </p:nvSpPr>
        <p:spPr>
          <a:xfrm>
            <a:off x="1124179" y="5545494"/>
            <a:ext cx="1078892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입력 영상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1ABA2D6-18B2-2241-B029-D4457A172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446" y="4010055"/>
            <a:ext cx="1080000" cy="108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DC8B3-025C-724D-B5D8-1E7266EC8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446" y="5520440"/>
            <a:ext cx="1080000" cy="1080000"/>
          </a:xfrm>
          <a:prstGeom prst="rect">
            <a:avLst/>
          </a:prstGeom>
        </p:spPr>
      </p:pic>
      <p:sp>
        <p:nvSpPr>
          <p:cNvPr id="30" name="내용 개체 틀 6">
            <a:extLst>
              <a:ext uri="{FF2B5EF4-FFF2-40B4-BE49-F238E27FC236}">
                <a16:creationId xmlns:a16="http://schemas.microsoft.com/office/drawing/2014/main" id="{5E016ACA-94E0-1B45-9A71-2536157FA045}"/>
              </a:ext>
            </a:extLst>
          </p:cNvPr>
          <p:cNvSpPr txBox="1">
            <a:spLocks/>
          </p:cNvSpPr>
          <p:nvPr/>
        </p:nvSpPr>
        <p:spPr>
          <a:xfrm>
            <a:off x="4601783" y="4349405"/>
            <a:ext cx="436440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내용 개체 틀 6">
            <a:extLst>
              <a:ext uri="{FF2B5EF4-FFF2-40B4-BE49-F238E27FC236}">
                <a16:creationId xmlns:a16="http://schemas.microsoft.com/office/drawing/2014/main" id="{73937A04-B9D6-DC40-85CF-9FAB8D4B1CA6}"/>
              </a:ext>
            </a:extLst>
          </p:cNvPr>
          <p:cNvSpPr txBox="1">
            <a:spLocks/>
          </p:cNvSpPr>
          <p:nvPr/>
        </p:nvSpPr>
        <p:spPr>
          <a:xfrm>
            <a:off x="4601783" y="5913861"/>
            <a:ext cx="436440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내용 개체 틀 6">
            <a:extLst>
              <a:ext uri="{FF2B5EF4-FFF2-40B4-BE49-F238E27FC236}">
                <a16:creationId xmlns:a16="http://schemas.microsoft.com/office/drawing/2014/main" id="{27C4D5B3-E661-4A49-8EDB-040ED723CB9F}"/>
              </a:ext>
            </a:extLst>
          </p:cNvPr>
          <p:cNvSpPr txBox="1">
            <a:spLocks/>
          </p:cNvSpPr>
          <p:nvPr/>
        </p:nvSpPr>
        <p:spPr>
          <a:xfrm>
            <a:off x="7653278" y="4349405"/>
            <a:ext cx="436440" cy="401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3" name="내용 개체 틀 6">
            <a:extLst>
              <a:ext uri="{FF2B5EF4-FFF2-40B4-BE49-F238E27FC236}">
                <a16:creationId xmlns:a16="http://schemas.microsoft.com/office/drawing/2014/main" id="{B70114E8-65CC-8F4F-A738-96CB84D9EDCB}"/>
              </a:ext>
            </a:extLst>
          </p:cNvPr>
          <p:cNvSpPr txBox="1">
            <a:spLocks/>
          </p:cNvSpPr>
          <p:nvPr/>
        </p:nvSpPr>
        <p:spPr>
          <a:xfrm>
            <a:off x="7653276" y="5859789"/>
            <a:ext cx="436440" cy="401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내용 개체 틀 6">
            <a:extLst>
              <a:ext uri="{FF2B5EF4-FFF2-40B4-BE49-F238E27FC236}">
                <a16:creationId xmlns:a16="http://schemas.microsoft.com/office/drawing/2014/main" id="{E9DC3294-AE49-F048-9973-7D9BFDF779E9}"/>
              </a:ext>
            </a:extLst>
          </p:cNvPr>
          <p:cNvSpPr txBox="1">
            <a:spLocks/>
          </p:cNvSpPr>
          <p:nvPr/>
        </p:nvSpPr>
        <p:spPr>
          <a:xfrm>
            <a:off x="6283355" y="4349405"/>
            <a:ext cx="436440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5" name="내용 개체 틀 6">
            <a:extLst>
              <a:ext uri="{FF2B5EF4-FFF2-40B4-BE49-F238E27FC236}">
                <a16:creationId xmlns:a16="http://schemas.microsoft.com/office/drawing/2014/main" id="{65A1185A-B5BA-7F4E-AABB-4A225DE160FD}"/>
              </a:ext>
            </a:extLst>
          </p:cNvPr>
          <p:cNvSpPr txBox="1">
            <a:spLocks/>
          </p:cNvSpPr>
          <p:nvPr/>
        </p:nvSpPr>
        <p:spPr>
          <a:xfrm>
            <a:off x="6283355" y="5913861"/>
            <a:ext cx="436440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6" name="내용 개체 틀 6">
            <a:extLst>
              <a:ext uri="{FF2B5EF4-FFF2-40B4-BE49-F238E27FC236}">
                <a16:creationId xmlns:a16="http://schemas.microsoft.com/office/drawing/2014/main" id="{78B294B6-EF6D-7542-B0DD-85E825F9ADA9}"/>
              </a:ext>
            </a:extLst>
          </p:cNvPr>
          <p:cNvSpPr txBox="1">
            <a:spLocks/>
          </p:cNvSpPr>
          <p:nvPr/>
        </p:nvSpPr>
        <p:spPr>
          <a:xfrm>
            <a:off x="6825923" y="4350665"/>
            <a:ext cx="721227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작다</a:t>
            </a:r>
          </a:p>
        </p:txBody>
      </p:sp>
      <p:sp>
        <p:nvSpPr>
          <p:cNvPr id="37" name="내용 개체 틀 6">
            <a:extLst>
              <a:ext uri="{FF2B5EF4-FFF2-40B4-BE49-F238E27FC236}">
                <a16:creationId xmlns:a16="http://schemas.microsoft.com/office/drawing/2014/main" id="{2347A3F2-A4D6-4C4E-987C-10E6C63F2D83}"/>
              </a:ext>
            </a:extLst>
          </p:cNvPr>
          <p:cNvSpPr txBox="1">
            <a:spLocks/>
          </p:cNvSpPr>
          <p:nvPr/>
        </p:nvSpPr>
        <p:spPr>
          <a:xfrm>
            <a:off x="6825922" y="5912332"/>
            <a:ext cx="721227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크다</a:t>
            </a:r>
          </a:p>
        </p:txBody>
      </p:sp>
      <p:sp>
        <p:nvSpPr>
          <p:cNvPr id="38" name="내용 개체 틀 6">
            <a:extLst>
              <a:ext uri="{FF2B5EF4-FFF2-40B4-BE49-F238E27FC236}">
                <a16:creationId xmlns:a16="http://schemas.microsoft.com/office/drawing/2014/main" id="{263169CB-69C8-E249-9EE2-386E6D98B631}"/>
              </a:ext>
            </a:extLst>
          </p:cNvPr>
          <p:cNvSpPr txBox="1">
            <a:spLocks/>
          </p:cNvSpPr>
          <p:nvPr/>
        </p:nvSpPr>
        <p:spPr>
          <a:xfrm>
            <a:off x="8380524" y="5911756"/>
            <a:ext cx="1162908" cy="40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</a:t>
            </a:r>
            <a:r>
              <a:rPr lang="ko-Kore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영상</a:t>
            </a:r>
          </a:p>
        </p:txBody>
      </p:sp>
      <p:sp>
        <p:nvSpPr>
          <p:cNvPr id="39" name="내용 개체 틀 6">
            <a:extLst>
              <a:ext uri="{FF2B5EF4-FFF2-40B4-BE49-F238E27FC236}">
                <a16:creationId xmlns:a16="http://schemas.microsoft.com/office/drawing/2014/main" id="{8087C2C4-41EA-A74E-9688-E0599A5E4CC9}"/>
              </a:ext>
            </a:extLst>
          </p:cNvPr>
          <p:cNvSpPr txBox="1">
            <a:spLocks/>
          </p:cNvSpPr>
          <p:nvPr/>
        </p:nvSpPr>
        <p:spPr>
          <a:xfrm>
            <a:off x="8380524" y="4373063"/>
            <a:ext cx="1162908" cy="40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2000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</a:t>
            </a:r>
            <a:r>
              <a:rPr lang="ko-Kore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영상</a:t>
            </a:r>
          </a:p>
        </p:txBody>
      </p:sp>
      <p:sp>
        <p:nvSpPr>
          <p:cNvPr id="25" name="아래쪽 화살표[D] 24">
            <a:extLst>
              <a:ext uri="{FF2B5EF4-FFF2-40B4-BE49-F238E27FC236}">
                <a16:creationId xmlns:a16="http://schemas.microsoft.com/office/drawing/2014/main" id="{53269850-CF4C-844A-9092-3676BC4C130A}"/>
              </a:ext>
            </a:extLst>
          </p:cNvPr>
          <p:cNvSpPr/>
          <p:nvPr/>
        </p:nvSpPr>
        <p:spPr>
          <a:xfrm>
            <a:off x="3514257" y="1378298"/>
            <a:ext cx="825776" cy="97618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3">
                    <a:lumMod val="50000"/>
                  </a:schemeClr>
                </a:solidFill>
              </a:rPr>
              <a:t>PCA</a:t>
            </a:r>
            <a:endParaRPr kumimoji="1" lang="ko-Kore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803CD861-A1A5-5741-AF6D-963196A8908C}"/>
              </a:ext>
            </a:extLst>
          </p:cNvPr>
          <p:cNvSpPr/>
          <p:nvPr/>
        </p:nvSpPr>
        <p:spPr>
          <a:xfrm>
            <a:off x="7681835" y="1353858"/>
            <a:ext cx="825776" cy="97618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3">
                    <a:lumMod val="50000"/>
                  </a:schemeClr>
                </a:solidFill>
              </a:rPr>
              <a:t>PCA</a:t>
            </a:r>
            <a:endParaRPr kumimoji="1" lang="ko-Kore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3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29"/>
    </mc:Choice>
    <mc:Fallback>
      <p:transition spd="slow" advTm="365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37240B-86FD-AA47-B4A0-65D58600A7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40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[module_1]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3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Reconstruction based anomaly detection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C0D63C9-E970-1C4B-AEAB-D48F57D8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07" y="1359451"/>
            <a:ext cx="9025624" cy="53131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84AF97-D694-834D-863F-9DE5B8AEF5F0}"/>
              </a:ext>
            </a:extLst>
          </p:cNvPr>
          <p:cNvSpPr/>
          <p:nvPr/>
        </p:nvSpPr>
        <p:spPr>
          <a:xfrm>
            <a:off x="9482482" y="3765378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encoder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01F80-E3AF-524A-936D-0E84631AC12D}"/>
              </a:ext>
            </a:extLst>
          </p:cNvPr>
          <p:cNvSpPr/>
          <p:nvPr/>
        </p:nvSpPr>
        <p:spPr>
          <a:xfrm>
            <a:off x="9482482" y="5256815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decoder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8B8D4-E395-0C40-BDDB-6E01FD3EB7DC}"/>
              </a:ext>
            </a:extLst>
          </p:cNvPr>
          <p:cNvSpPr/>
          <p:nvPr/>
        </p:nvSpPr>
        <p:spPr>
          <a:xfrm>
            <a:off x="8358647" y="1803659"/>
            <a:ext cx="3550508" cy="971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val.imgs.shape</a:t>
            </a:r>
            <a:r>
              <a:rPr kumimoji="1" lang="en-US" altLang="ko-Kore-KR" sz="1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(53, 7396) = </a:t>
            </a: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ore-KR" sz="15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num_data_imgs</a:t>
            </a: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width, height)</a:t>
            </a:r>
            <a:endParaRPr kumimoji="1" lang="en-US" altLang="ko-Kore-KR" sz="1300" b="1" dirty="0">
              <a:solidFill>
                <a:schemeClr val="accent4">
                  <a:lumMod val="40000"/>
                  <a:lumOff val="6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9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678"/>
    </mc:Choice>
    <mc:Fallback>
      <p:transition spd="slow" advTm="1046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37240B-86FD-AA47-B4A0-65D58600A7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40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3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Embedding feature based anomaly detection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FA181C-4D5A-7446-AC31-D420E6CE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7" y="1878089"/>
            <a:ext cx="1800000" cy="1800000"/>
          </a:xfrm>
          <a:prstGeom prst="rect">
            <a:avLst/>
          </a:prstGeom>
        </p:spPr>
      </p:pic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809AF2A4-1FB8-4F44-BFB9-6F821C8865F0}"/>
              </a:ext>
            </a:extLst>
          </p:cNvPr>
          <p:cNvSpPr txBox="1">
            <a:spLocks/>
          </p:cNvSpPr>
          <p:nvPr/>
        </p:nvSpPr>
        <p:spPr>
          <a:xfrm>
            <a:off x="1123071" y="3428886"/>
            <a:ext cx="1078892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 영상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9A47E398-24CA-9D4C-AA41-2A89F002E454}"/>
              </a:ext>
            </a:extLst>
          </p:cNvPr>
          <p:cNvSpPr txBox="1">
            <a:spLocks/>
          </p:cNvSpPr>
          <p:nvPr/>
        </p:nvSpPr>
        <p:spPr>
          <a:xfrm>
            <a:off x="7264282" y="3047937"/>
            <a:ext cx="1661153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Support vector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880D24-3651-5246-ABBD-201865F2A6FC}"/>
              </a:ext>
            </a:extLst>
          </p:cNvPr>
          <p:cNvSpPr/>
          <p:nvPr/>
        </p:nvSpPr>
        <p:spPr>
          <a:xfrm>
            <a:off x="5291773" y="1985610"/>
            <a:ext cx="1618735" cy="1606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</a:p>
          <a:p>
            <a:pPr algn="ctr"/>
            <a:r>
              <a:rPr kumimoji="1" lang="en-US" altLang="ko-Kore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extrator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036D4A-6E40-134E-AC37-F94D167704C1}"/>
              </a:ext>
            </a:extLst>
          </p:cNvPr>
          <p:cNvCxnSpPr>
            <a:cxnSpLocks/>
          </p:cNvCxnSpPr>
          <p:nvPr/>
        </p:nvCxnSpPr>
        <p:spPr>
          <a:xfrm>
            <a:off x="2541982" y="2778089"/>
            <a:ext cx="26335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ABD567-1C5A-4F4A-9FAC-74AB303C1192}"/>
              </a:ext>
            </a:extLst>
          </p:cNvPr>
          <p:cNvCxnSpPr>
            <a:cxnSpLocks/>
          </p:cNvCxnSpPr>
          <p:nvPr/>
        </p:nvCxnSpPr>
        <p:spPr>
          <a:xfrm flipV="1">
            <a:off x="7006210" y="2778089"/>
            <a:ext cx="2051293" cy="109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B932A9-8D73-3A4C-8040-59CDF70FA33C}"/>
              </a:ext>
            </a:extLst>
          </p:cNvPr>
          <p:cNvSpPr/>
          <p:nvPr/>
        </p:nvSpPr>
        <p:spPr>
          <a:xfrm>
            <a:off x="3217607" y="2538328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13ACA0-1B02-4944-A956-90A196DE9D61}"/>
              </a:ext>
            </a:extLst>
          </p:cNvPr>
          <p:cNvSpPr/>
          <p:nvPr/>
        </p:nvSpPr>
        <p:spPr>
          <a:xfrm>
            <a:off x="7438299" y="2538328"/>
            <a:ext cx="1302839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AD5FCF2D-AD68-1542-A824-CD6F006A35B9}"/>
              </a:ext>
            </a:extLst>
          </p:cNvPr>
          <p:cNvSpPr/>
          <p:nvPr/>
        </p:nvSpPr>
        <p:spPr>
          <a:xfrm>
            <a:off x="3514257" y="1378298"/>
            <a:ext cx="825776" cy="97618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3">
                    <a:lumMod val="50000"/>
                  </a:schemeClr>
                </a:solidFill>
              </a:rPr>
              <a:t>PCA</a:t>
            </a:r>
            <a:endParaRPr kumimoji="1" lang="ko-Kore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3268E35D-3AB1-EA4B-B728-6C00D5576D7D}"/>
              </a:ext>
            </a:extLst>
          </p:cNvPr>
          <p:cNvSpPr/>
          <p:nvPr/>
        </p:nvSpPr>
        <p:spPr>
          <a:xfrm>
            <a:off x="7681835" y="1353858"/>
            <a:ext cx="825776" cy="97618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3">
                    <a:lumMod val="50000"/>
                  </a:schemeClr>
                </a:solidFill>
              </a:rPr>
              <a:t>SVM</a:t>
            </a:r>
            <a:endParaRPr kumimoji="1" lang="ko-Kore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내용 개체 틀 6">
            <a:extLst>
              <a:ext uri="{FF2B5EF4-FFF2-40B4-BE49-F238E27FC236}">
                <a16:creationId xmlns:a16="http://schemas.microsoft.com/office/drawing/2014/main" id="{CBCF60F0-74A0-D742-B69D-900B6D9C3AA6}"/>
              </a:ext>
            </a:extLst>
          </p:cNvPr>
          <p:cNvSpPr txBox="1">
            <a:spLocks/>
          </p:cNvSpPr>
          <p:nvPr/>
        </p:nvSpPr>
        <p:spPr>
          <a:xfrm>
            <a:off x="3487239" y="1459574"/>
            <a:ext cx="439905" cy="6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17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랜덤</a:t>
            </a:r>
          </a:p>
        </p:txBody>
      </p:sp>
      <p:sp>
        <p:nvSpPr>
          <p:cNvPr id="21" name="내용 개체 틀 6">
            <a:extLst>
              <a:ext uri="{FF2B5EF4-FFF2-40B4-BE49-F238E27FC236}">
                <a16:creationId xmlns:a16="http://schemas.microsoft.com/office/drawing/2014/main" id="{D7980360-E2CC-ED46-B3DB-8EF308F03CFB}"/>
              </a:ext>
            </a:extLst>
          </p:cNvPr>
          <p:cNvSpPr txBox="1">
            <a:spLocks/>
          </p:cNvSpPr>
          <p:nvPr/>
        </p:nvSpPr>
        <p:spPr>
          <a:xfrm>
            <a:off x="7354146" y="1422880"/>
            <a:ext cx="655377" cy="6557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class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CEC5C4F-4632-7845-801C-273011682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277" y="2019380"/>
            <a:ext cx="1440000" cy="144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76E7D82-789E-744B-B82B-5B2330E5C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011" y="4951321"/>
            <a:ext cx="1080000" cy="780957"/>
          </a:xfrm>
          <a:prstGeom prst="rect">
            <a:avLst/>
          </a:prstGeom>
        </p:spPr>
      </p:pic>
      <p:sp>
        <p:nvSpPr>
          <p:cNvPr id="26" name="내용 개체 틀 6">
            <a:extLst>
              <a:ext uri="{FF2B5EF4-FFF2-40B4-BE49-F238E27FC236}">
                <a16:creationId xmlns:a16="http://schemas.microsoft.com/office/drawing/2014/main" id="{5A6E37B0-B5E4-704F-BA4D-9916B470D5BA}"/>
              </a:ext>
            </a:extLst>
          </p:cNvPr>
          <p:cNvSpPr txBox="1">
            <a:spLocks/>
          </p:cNvSpPr>
          <p:nvPr/>
        </p:nvSpPr>
        <p:spPr>
          <a:xfrm>
            <a:off x="4208119" y="5797239"/>
            <a:ext cx="1078892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입력 영상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E26011-F7D5-F54B-A496-BF0AE3A977F2}"/>
              </a:ext>
            </a:extLst>
          </p:cNvPr>
          <p:cNvCxnSpPr>
            <a:cxnSpLocks/>
          </p:cNvCxnSpPr>
          <p:nvPr/>
        </p:nvCxnSpPr>
        <p:spPr>
          <a:xfrm flipV="1">
            <a:off x="5489314" y="4714999"/>
            <a:ext cx="696161" cy="587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EF7B88-4557-AD4F-9755-FFF83A4C4653}"/>
              </a:ext>
            </a:extLst>
          </p:cNvPr>
          <p:cNvCxnSpPr>
            <a:cxnSpLocks/>
          </p:cNvCxnSpPr>
          <p:nvPr/>
        </p:nvCxnSpPr>
        <p:spPr>
          <a:xfrm>
            <a:off x="5489314" y="5408637"/>
            <a:ext cx="696161" cy="6472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6">
            <a:extLst>
              <a:ext uri="{FF2B5EF4-FFF2-40B4-BE49-F238E27FC236}">
                <a16:creationId xmlns:a16="http://schemas.microsoft.com/office/drawing/2014/main" id="{C7BEC72A-2B85-E447-92DD-5B3BC51DC76A}"/>
              </a:ext>
            </a:extLst>
          </p:cNvPr>
          <p:cNvSpPr txBox="1">
            <a:spLocks/>
          </p:cNvSpPr>
          <p:nvPr/>
        </p:nvSpPr>
        <p:spPr>
          <a:xfrm>
            <a:off x="5668276" y="4807985"/>
            <a:ext cx="381705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endParaRPr lang="ko-Kore-KR" alt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내용 개체 틀 6">
            <a:extLst>
              <a:ext uri="{FF2B5EF4-FFF2-40B4-BE49-F238E27FC236}">
                <a16:creationId xmlns:a16="http://schemas.microsoft.com/office/drawing/2014/main" id="{D741A6C2-766F-A043-9D5E-DD2B8EC082BF}"/>
              </a:ext>
            </a:extLst>
          </p:cNvPr>
          <p:cNvSpPr txBox="1">
            <a:spLocks/>
          </p:cNvSpPr>
          <p:nvPr/>
        </p:nvSpPr>
        <p:spPr>
          <a:xfrm>
            <a:off x="5668276" y="5531629"/>
            <a:ext cx="381705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</a:t>
            </a:r>
            <a:endParaRPr lang="ko-Kore-KR" alt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내용 개체 틀 6">
            <a:extLst>
              <a:ext uri="{FF2B5EF4-FFF2-40B4-BE49-F238E27FC236}">
                <a16:creationId xmlns:a16="http://schemas.microsoft.com/office/drawing/2014/main" id="{483AEA91-28E7-D24B-887C-5E017852A6D0}"/>
              </a:ext>
            </a:extLst>
          </p:cNvPr>
          <p:cNvSpPr txBox="1">
            <a:spLocks/>
          </p:cNvSpPr>
          <p:nvPr/>
        </p:nvSpPr>
        <p:spPr>
          <a:xfrm>
            <a:off x="5287011" y="4191968"/>
            <a:ext cx="1661153" cy="40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Support vector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내용 개체 틀 6">
            <a:extLst>
              <a:ext uri="{FF2B5EF4-FFF2-40B4-BE49-F238E27FC236}">
                <a16:creationId xmlns:a16="http://schemas.microsoft.com/office/drawing/2014/main" id="{D8FCC919-5C48-9143-B64E-0C09ADC2AB81}"/>
              </a:ext>
            </a:extLst>
          </p:cNvPr>
          <p:cNvSpPr txBox="1">
            <a:spLocks/>
          </p:cNvSpPr>
          <p:nvPr/>
        </p:nvSpPr>
        <p:spPr>
          <a:xfrm>
            <a:off x="6535403" y="4600283"/>
            <a:ext cx="1162908" cy="40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</a:t>
            </a:r>
            <a:r>
              <a:rPr lang="ko-Kore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영상</a:t>
            </a:r>
          </a:p>
        </p:txBody>
      </p:sp>
      <p:sp>
        <p:nvSpPr>
          <p:cNvPr id="33" name="내용 개체 틀 6">
            <a:extLst>
              <a:ext uri="{FF2B5EF4-FFF2-40B4-BE49-F238E27FC236}">
                <a16:creationId xmlns:a16="http://schemas.microsoft.com/office/drawing/2014/main" id="{83C40F21-F3A3-6640-8DA1-D37D3F337A74}"/>
              </a:ext>
            </a:extLst>
          </p:cNvPr>
          <p:cNvSpPr txBox="1">
            <a:spLocks/>
          </p:cNvSpPr>
          <p:nvPr/>
        </p:nvSpPr>
        <p:spPr>
          <a:xfrm>
            <a:off x="6535403" y="5982376"/>
            <a:ext cx="1162908" cy="40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ore-KR" altLang="en-US" sz="2000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</a:t>
            </a:r>
            <a:r>
              <a:rPr lang="ko-Kore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영상</a:t>
            </a:r>
          </a:p>
        </p:txBody>
      </p:sp>
    </p:spTree>
    <p:extLst>
      <p:ext uri="{BB962C8B-B14F-4D97-AF65-F5344CB8AC3E}">
        <p14:creationId xmlns:p14="http://schemas.microsoft.com/office/powerpoint/2010/main" val="149938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37240B-86FD-AA47-B4A0-65D58600A7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40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3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Embedding feature based anomaly detection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DC610D-8966-4646-8BDF-EA546CF0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6" y="1473906"/>
            <a:ext cx="6830305" cy="518983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9090C5D-BBE8-B147-BA88-6C93C13F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6" y="1473906"/>
            <a:ext cx="3736374" cy="26408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F1594-2FEB-834B-9149-FAFB1428A73C}"/>
              </a:ext>
            </a:extLst>
          </p:cNvPr>
          <p:cNvSpPr/>
          <p:nvPr/>
        </p:nvSpPr>
        <p:spPr>
          <a:xfrm>
            <a:off x="7258266" y="4474608"/>
            <a:ext cx="4707708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Randomized PCA 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영상의 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추출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BF7850-0DAA-8A47-B02C-E5BC567EAF86}"/>
              </a:ext>
            </a:extLst>
          </p:cNvPr>
          <p:cNvSpPr/>
          <p:nvPr/>
        </p:nvSpPr>
        <p:spPr>
          <a:xfrm>
            <a:off x="7258266" y="5335759"/>
            <a:ext cx="4707708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SVC 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Feature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support vector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08B9F4-3AB0-3B41-97A9-565A51885CCE}"/>
              </a:ext>
            </a:extLst>
          </p:cNvPr>
          <p:cNvSpPr/>
          <p:nvPr/>
        </p:nvSpPr>
        <p:spPr>
          <a:xfrm>
            <a:off x="7258266" y="6162403"/>
            <a:ext cx="4707708" cy="501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en-US" altLang="ko-KR" sz="1500" b="1" dirty="0" err="1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score_samples</a:t>
            </a:r>
            <a:r>
              <a:rPr kumimoji="1" lang="en-US" altLang="ko-KR" sz="15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Raw scoring function</a:t>
            </a:r>
            <a:endParaRPr kumimoji="1"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42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84"/>
    </mc:Choice>
    <mc:Fallback>
      <p:transition spd="slow" advTm="879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D189FE74-E08F-9B49-BD14-F8E0B769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0" y="3634313"/>
            <a:ext cx="2140183" cy="2160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82DED-8ACC-A14F-9BF6-A69D6BF4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063" y="2433407"/>
            <a:ext cx="2168166" cy="512213"/>
          </a:xfrm>
        </p:spPr>
        <p:txBody>
          <a:bodyPr>
            <a:normAutofit/>
          </a:bodyPr>
          <a:lstStyle/>
          <a:p>
            <a:r>
              <a:rPr lang="en-US" altLang="ko-Kore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performance</a:t>
            </a:r>
            <a:endParaRPr lang="ko-Kore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4057B293-354E-B642-92EE-4C9E5265FCDC}"/>
              </a:ext>
            </a:extLst>
          </p:cNvPr>
          <p:cNvSpPr/>
          <p:nvPr/>
        </p:nvSpPr>
        <p:spPr>
          <a:xfrm>
            <a:off x="562830" y="4220884"/>
            <a:ext cx="2535810" cy="358219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A43B0A-B65D-A745-AFA7-BA85B921338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175444" y="3694758"/>
            <a:ext cx="1069023" cy="7087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1FBDD8-65C5-C542-90D5-D1ABC4D39B0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75444" y="4471898"/>
            <a:ext cx="1069023" cy="10808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2CF9176D-4FFB-664C-8E05-2408E594E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67" y="3318063"/>
            <a:ext cx="7200000" cy="75338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9D72DE1-0434-2849-B4A9-20A2AB409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467" y="4783762"/>
            <a:ext cx="7200000" cy="15380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14EF6A-A6F4-CB4E-9399-9CBC0E2F2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467" y="4334573"/>
            <a:ext cx="7200000" cy="311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32ADF9-D735-A945-9F01-B21D7864E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467" y="2980229"/>
            <a:ext cx="7200000" cy="311944"/>
          </a:xfrm>
          <a:prstGeom prst="rect">
            <a:avLst/>
          </a:prstGeom>
        </p:spPr>
      </p:pic>
      <p:pic>
        <p:nvPicPr>
          <p:cNvPr id="47" name="Picture 4" descr="2d  프리미엄 아이콘">
            <a:extLst>
              <a:ext uri="{FF2B5EF4-FFF2-40B4-BE49-F238E27FC236}">
                <a16:creationId xmlns:a16="http://schemas.microsoft.com/office/drawing/2014/main" id="{1F673073-9A5A-F44E-8599-15B6B54F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32487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9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68"/>
    </mc:Choice>
    <mc:Fallback>
      <p:transition spd="slow" advTm="260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37240B-86FD-AA47-B4A0-65D58600A7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40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3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Embedding feature based anomaly detection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79E526-F2FA-1041-BEE3-71467D986982}"/>
              </a:ext>
            </a:extLst>
          </p:cNvPr>
          <p:cNvSpPr/>
          <p:nvPr/>
        </p:nvSpPr>
        <p:spPr>
          <a:xfrm>
            <a:off x="3501390" y="1941953"/>
            <a:ext cx="8253695" cy="54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One-class SVM </a:t>
            </a:r>
            <a:r>
              <a:rPr kumimoji="1" lang="en-US" altLang="ko-Kore-KR" sz="13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gamma, </a:t>
            </a:r>
            <a:r>
              <a:rPr kumimoji="1" lang="en-US" altLang="ko-Kore-KR" sz="1300" b="1" dirty="0" err="1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tol</a:t>
            </a:r>
            <a:r>
              <a:rPr kumimoji="1" lang="en-US" altLang="ko-Kore-KR" sz="13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ore-KR" sz="1300" b="1" dirty="0" err="1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max_iter</a:t>
            </a:r>
            <a:endParaRPr kumimoji="1" lang="en-US" altLang="ko-Kore-KR" sz="1300" b="1" dirty="0">
              <a:solidFill>
                <a:schemeClr val="accent3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632B228-BFB1-5B42-B81C-265C873F20C8}"/>
              </a:ext>
            </a:extLst>
          </p:cNvPr>
          <p:cNvSpPr txBox="1">
            <a:spLocks/>
          </p:cNvSpPr>
          <p:nvPr/>
        </p:nvSpPr>
        <p:spPr>
          <a:xfrm>
            <a:off x="399020" y="1387917"/>
            <a:ext cx="10810311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향상을 위해 추가적으로 변경해 본 </a:t>
            </a: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&lt;- Average ROCAUS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직관적으로 성능 향상 추이를 확인 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직접 제출</a:t>
            </a:r>
            <a:endParaRPr lang="ko-Kore-KR" altLang="en-US" sz="1500" dirty="0">
              <a:solidFill>
                <a:schemeClr val="bg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583C65-23C8-0B4E-9247-B2877602A2ED}"/>
              </a:ext>
            </a:extLst>
          </p:cNvPr>
          <p:cNvSpPr/>
          <p:nvPr/>
        </p:nvSpPr>
        <p:spPr>
          <a:xfrm>
            <a:off x="399020" y="1938807"/>
            <a:ext cx="2920829" cy="54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Randomized PCA </a:t>
            </a:r>
            <a:r>
              <a:rPr kumimoji="1" lang="en-US" altLang="ko-Kore-KR" sz="1300" b="1" dirty="0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ore-KR" sz="1300" b="1" dirty="0" err="1">
                <a:solidFill>
                  <a:schemeClr val="accent3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n_components</a:t>
            </a:r>
            <a:endParaRPr kumimoji="1" lang="en-US" altLang="ko-Kore-KR" sz="1300" b="1" dirty="0">
              <a:solidFill>
                <a:schemeClr val="accent3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3287401A-110F-0C4D-9F5C-850C35AA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25364"/>
              </p:ext>
            </p:extLst>
          </p:nvPr>
        </p:nvGraphicFramePr>
        <p:xfrm>
          <a:off x="399020" y="2613925"/>
          <a:ext cx="2920830" cy="25232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0415">
                  <a:extLst>
                    <a:ext uri="{9D8B030D-6E8A-4147-A177-3AD203B41FA5}">
                      <a16:colId xmlns:a16="http://schemas.microsoft.com/office/drawing/2014/main" val="3813987244"/>
                    </a:ext>
                  </a:extLst>
                </a:gridCol>
                <a:gridCol w="1460415">
                  <a:extLst>
                    <a:ext uri="{9D8B030D-6E8A-4147-A177-3AD203B41FA5}">
                      <a16:colId xmlns:a16="http://schemas.microsoft.com/office/drawing/2014/main" val="95707792"/>
                    </a:ext>
                  </a:extLst>
                </a:gridCol>
              </a:tblGrid>
              <a:tr h="4555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n_components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Average ROCAUC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907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180</a:t>
                      </a:r>
                      <a:r>
                        <a:rPr lang="en-US" altLang="ko-Kore-KR" sz="1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ore-KR" altLang="en-US" sz="1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기본으로 정의</a:t>
                      </a:r>
                      <a:r>
                        <a:rPr lang="en-US" altLang="ko-Kore-KR" sz="1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ore-KR" altLang="en-US" sz="10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.751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8450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09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.725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51533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08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.757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4221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07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.764</a:t>
                      </a:r>
                      <a:endParaRPr lang="ko-Kore-KR" altLang="en-US" sz="15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3612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206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.757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8361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F9508-CF6E-3343-85D2-A80B0F898BA5}"/>
              </a:ext>
            </a:extLst>
          </p:cNvPr>
          <p:cNvSpPr/>
          <p:nvPr/>
        </p:nvSpPr>
        <p:spPr>
          <a:xfrm>
            <a:off x="399020" y="5153049"/>
            <a:ext cx="2920830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n_components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207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AA78D-51D5-4F4A-83A9-D1D1ACA74F80}"/>
              </a:ext>
            </a:extLst>
          </p:cNvPr>
          <p:cNvSpPr/>
          <p:nvPr/>
        </p:nvSpPr>
        <p:spPr>
          <a:xfrm>
            <a:off x="3501391" y="2534014"/>
            <a:ext cx="3624648" cy="527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gamma = auto( : 1/</a:t>
            </a:r>
            <a:r>
              <a:rPr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n_features</a:t>
            </a:r>
            <a:r>
              <a:rPr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(:207)) = 0.004863092~</a:t>
            </a:r>
          </a:p>
          <a:p>
            <a:pPr algn="ctr">
              <a:lnSpc>
                <a:spcPct val="150000"/>
              </a:lnSpc>
            </a:pPr>
            <a:r>
              <a:rPr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gamma = scale( : 1/(</a:t>
            </a:r>
            <a:r>
              <a:rPr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n_feature</a:t>
            </a:r>
            <a:r>
              <a:rPr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X.var</a:t>
            </a:r>
            <a:r>
              <a:rPr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()) = 0.0048511309~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3948B89-E508-A643-8182-5A50F18EE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02508"/>
              </p:ext>
            </p:extLst>
          </p:nvPr>
        </p:nvGraphicFramePr>
        <p:xfrm>
          <a:off x="3601240" y="3130862"/>
          <a:ext cx="352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2400">
                  <a:extLst>
                    <a:ext uri="{9D8B030D-6E8A-4147-A177-3AD203B41FA5}">
                      <a16:colId xmlns:a16="http://schemas.microsoft.com/office/drawing/2014/main" val="107804409"/>
                    </a:ext>
                  </a:extLst>
                </a:gridCol>
                <a:gridCol w="1762400">
                  <a:extLst>
                    <a:ext uri="{9D8B030D-6E8A-4147-A177-3AD203B41FA5}">
                      <a16:colId xmlns:a16="http://schemas.microsoft.com/office/drawing/2014/main" val="269134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gamma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제출성적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0.00486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0.73048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0.004859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0.73049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7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0.004855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0.73050</a:t>
                      </a:r>
                      <a:endParaRPr lang="ko-Kore-KR" altLang="en-US" sz="13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0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0.004857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0.73050</a:t>
                      </a:r>
                      <a:endParaRPr lang="ko-Kore-KR" altLang="en-US" sz="13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2478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2648F7-65F5-F243-ABB2-956D6E620436}"/>
              </a:ext>
            </a:extLst>
          </p:cNvPr>
          <p:cNvSpPr/>
          <p:nvPr/>
        </p:nvSpPr>
        <p:spPr>
          <a:xfrm>
            <a:off x="3853300" y="5137150"/>
            <a:ext cx="2920830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gamma = 0.004857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937E02-BBE5-404E-A456-8F5C15CBE4CB}"/>
              </a:ext>
            </a:extLst>
          </p:cNvPr>
          <p:cNvCxnSpPr>
            <a:cxnSpLocks/>
          </p:cNvCxnSpPr>
          <p:nvPr/>
        </p:nvCxnSpPr>
        <p:spPr>
          <a:xfrm>
            <a:off x="3262312" y="5404397"/>
            <a:ext cx="6794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F9C81973-66CD-A841-8047-6399324E9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56243"/>
              </p:ext>
            </p:extLst>
          </p:nvPr>
        </p:nvGraphicFramePr>
        <p:xfrm>
          <a:off x="7234195" y="3133857"/>
          <a:ext cx="220636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184">
                  <a:extLst>
                    <a:ext uri="{9D8B030D-6E8A-4147-A177-3AD203B41FA5}">
                      <a16:colId xmlns:a16="http://schemas.microsoft.com/office/drawing/2014/main" val="3605343795"/>
                    </a:ext>
                  </a:extLst>
                </a:gridCol>
                <a:gridCol w="1103184">
                  <a:extLst>
                    <a:ext uri="{9D8B030D-6E8A-4147-A177-3AD203B41FA5}">
                      <a16:colId xmlns:a16="http://schemas.microsoft.com/office/drawing/2014/main" val="97962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tol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제출성적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.2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.72893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.18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.73050</a:t>
                      </a:r>
                      <a:endParaRPr lang="ko-Kore-KR" altLang="en-US" sz="13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8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.185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.72893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5064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CCDA24-1BBE-A94F-BEDA-132D96E61B4F}"/>
              </a:ext>
            </a:extLst>
          </p:cNvPr>
          <p:cNvSpPr/>
          <p:nvPr/>
        </p:nvSpPr>
        <p:spPr>
          <a:xfrm>
            <a:off x="7234195" y="5153049"/>
            <a:ext cx="2206368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tol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0.18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0C08C4-BC41-9640-B474-7BE70F5BA3FB}"/>
              </a:ext>
            </a:extLst>
          </p:cNvPr>
          <p:cNvCxnSpPr>
            <a:cxnSpLocks/>
          </p:cNvCxnSpPr>
          <p:nvPr/>
        </p:nvCxnSpPr>
        <p:spPr>
          <a:xfrm>
            <a:off x="6774130" y="5413010"/>
            <a:ext cx="6794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3AA7C803-1A00-2A49-B31E-FA35E22B1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36417"/>
              </p:ext>
            </p:extLst>
          </p:nvPr>
        </p:nvGraphicFramePr>
        <p:xfrm>
          <a:off x="9548717" y="2760022"/>
          <a:ext cx="220636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184">
                  <a:extLst>
                    <a:ext uri="{9D8B030D-6E8A-4147-A177-3AD203B41FA5}">
                      <a16:colId xmlns:a16="http://schemas.microsoft.com/office/drawing/2014/main" val="2701226394"/>
                    </a:ext>
                  </a:extLst>
                </a:gridCol>
                <a:gridCol w="1103184">
                  <a:extLst>
                    <a:ext uri="{9D8B030D-6E8A-4147-A177-3AD203B41FA5}">
                      <a16:colId xmlns:a16="http://schemas.microsoft.com/office/drawing/2014/main" val="4171818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max_iter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제출성적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.73303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3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.73365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1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.73089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2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.73411</a:t>
                      </a:r>
                      <a:endParaRPr lang="ko-Kore-KR" altLang="en-US" sz="13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3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.73303</a:t>
                      </a:r>
                      <a:endParaRPr lang="ko-Kore-KR" altLang="en-US" sz="13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76075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3D966C-1CA0-9F4B-9C90-3A9F395F9E5E}"/>
              </a:ext>
            </a:extLst>
          </p:cNvPr>
          <p:cNvSpPr/>
          <p:nvPr/>
        </p:nvSpPr>
        <p:spPr>
          <a:xfrm>
            <a:off x="9548717" y="5153049"/>
            <a:ext cx="2206368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max_iter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18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ADF18E-6A0E-F54E-AAC0-1EB3A69FBE49}"/>
              </a:ext>
            </a:extLst>
          </p:cNvPr>
          <p:cNvCxnSpPr>
            <a:cxnSpLocks/>
          </p:cNvCxnSpPr>
          <p:nvPr/>
        </p:nvCxnSpPr>
        <p:spPr>
          <a:xfrm>
            <a:off x="9014823" y="5404397"/>
            <a:ext cx="6794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1722F0-1FA1-404B-9C80-DB36D51B69FC}"/>
              </a:ext>
            </a:extLst>
          </p:cNvPr>
          <p:cNvSpPr/>
          <p:nvPr/>
        </p:nvSpPr>
        <p:spPr>
          <a:xfrm>
            <a:off x="399019" y="6087067"/>
            <a:ext cx="11356066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ore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위에서 선정한 파라미터에서 </a:t>
            </a:r>
            <a:r>
              <a:rPr lang="en-US" altLang="ko-Kore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tol</a:t>
            </a:r>
            <a:r>
              <a:rPr lang="en-US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ore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값을 </a:t>
            </a:r>
            <a:r>
              <a:rPr lang="en-US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.11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바꾸니 제출 성능이 </a:t>
            </a:r>
            <a:r>
              <a:rPr lang="en-US" altLang="ko-KR" sz="15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0.73413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최고 성능이 나왔습니다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11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105"/>
    </mc:Choice>
    <mc:Fallback>
      <p:transition spd="slow" advTm="109105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1506</Words>
  <Application>Microsoft Macintosh PowerPoint</Application>
  <PresentationFormat>와이드스크린</PresentationFormat>
  <Paragraphs>174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NanumGothic</vt:lpstr>
      <vt:lpstr>Arial</vt:lpstr>
      <vt:lpstr>Calibri</vt:lpstr>
      <vt:lpstr>Calibri Light</vt:lpstr>
      <vt:lpstr>Office 테마</vt:lpstr>
      <vt:lpstr>  프로젝트_4   2D 영상 데이터 다루기 - 산업현장의 이상 상황 검출하기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프로젝트_1   EMA 데이터 분석을 통한 우울증 환자 여부 예측 문제</dc:title>
  <dc:creator>Moon EeSun</dc:creator>
  <cp:lastModifiedBy>Moon EeSun</cp:lastModifiedBy>
  <cp:revision>47</cp:revision>
  <dcterms:created xsi:type="dcterms:W3CDTF">2021-05-29T06:34:36Z</dcterms:created>
  <dcterms:modified xsi:type="dcterms:W3CDTF">2021-06-07T05:04:52Z</dcterms:modified>
</cp:coreProperties>
</file>