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lear Sans Regular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81" autoAdjust="0"/>
    <p:restoredTop sz="73114" autoAdjust="0"/>
  </p:normalViewPr>
  <p:slideViewPr>
    <p:cSldViewPr>
      <p:cViewPr varScale="1">
        <p:scale>
          <a:sx n="25" d="100"/>
          <a:sy n="25" d="100"/>
        </p:scale>
        <p:origin x="-7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Y%20PC\Desktop\DA%20PROJECTS\New%20folder\accenture_data_practi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Y%20PC\Desktop\DA%20PROJECTS\New%20folder\accenture_data_practi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pivotSource>
    <c:name>[accenture_data_practice.xlsx]BarChart!PivotTable2</c:name>
    <c:fmtId val="8"/>
  </c:pivotSource>
  <c:chart>
    <c:title>
      <c:tx>
        <c:rich>
          <a:bodyPr/>
          <a:lstStyle/>
          <a:p>
            <a:pPr>
              <a:defRPr sz="4400"/>
            </a:pPr>
            <a:r>
              <a:rPr lang="en-US" sz="4400" dirty="0"/>
              <a:t>Top 5 Content Category</a:t>
            </a:r>
          </a:p>
        </c:rich>
      </c:tx>
      <c:layout/>
      <c:overlay val="0"/>
    </c:title>
    <c:autoTitleDeleted val="0"/>
    <c:pivotFmts>
      <c:pivotFmt>
        <c:idx val="0"/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8791702035045482"/>
          <c:y val="0.17863744967521791"/>
          <c:w val="0.80288335975123493"/>
          <c:h val="0.502938775134652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BarChart!$B$1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BarChart!$A$2:$A$7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BarChart!$B$2:$B$7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785280"/>
        <c:axId val="90787200"/>
      </c:barChart>
      <c:catAx>
        <c:axId val="90785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4000"/>
                </a:pPr>
                <a:r>
                  <a:rPr lang="en-US" sz="4000"/>
                  <a:t>Category</a:t>
                </a:r>
              </a:p>
            </c:rich>
          </c:tx>
          <c:layout>
            <c:manualLayout>
              <c:xMode val="edge"/>
              <c:yMode val="edge"/>
              <c:x val="0.50330922905604791"/>
              <c:y val="0.90639319808017149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4000"/>
            </a:pPr>
            <a:endParaRPr lang="en-US"/>
          </a:p>
        </c:txPr>
        <c:crossAx val="90787200"/>
        <c:crosses val="autoZero"/>
        <c:auto val="1"/>
        <c:lblAlgn val="ctr"/>
        <c:lblOffset val="100"/>
        <c:noMultiLvlLbl val="0"/>
      </c:catAx>
      <c:valAx>
        <c:axId val="90787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4400"/>
                </a:pPr>
                <a:r>
                  <a:rPr lang="en-US" sz="4400"/>
                  <a:t>Reaction</a:t>
                </a:r>
                <a:r>
                  <a:rPr lang="en-US" sz="4400" baseline="0"/>
                  <a:t> Score</a:t>
                </a:r>
                <a:endParaRPr lang="en-US" sz="4400"/>
              </a:p>
            </c:rich>
          </c:tx>
          <c:layout>
            <c:manualLayout>
              <c:xMode val="edge"/>
              <c:yMode val="edge"/>
              <c:x val="5.1791160067459485E-3"/>
              <c:y val="0.1860590266145214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4000"/>
            </a:pPr>
            <a:endParaRPr lang="en-US"/>
          </a:p>
        </c:txPr>
        <c:crossAx val="90785280"/>
        <c:crosses val="autoZero"/>
        <c:crossBetween val="between"/>
        <c:majorUnit val="4000"/>
      </c:valAx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0"/>
    </mc:Choice>
    <mc:Fallback>
      <c:style val="30"/>
    </mc:Fallback>
  </mc:AlternateContent>
  <c:pivotSource>
    <c:name>[accenture_data_practice.xlsx]LineChart!PivotTable3</c:name>
    <c:fmtId val="3"/>
  </c:pivotSource>
  <c:chart>
    <c:title>
      <c:tx>
        <c:rich>
          <a:bodyPr/>
          <a:lstStyle/>
          <a:p>
            <a:pPr>
              <a:defRPr sz="4400"/>
            </a:pPr>
            <a:r>
              <a:rPr lang="en-US" sz="4400"/>
              <a:t>Content Over Time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438421413603402"/>
          <c:y val="0.15744877676836422"/>
          <c:w val="0.78415186524959446"/>
          <c:h val="0.54448550976162247"/>
        </c:manualLayout>
      </c:layout>
      <c:lineChart>
        <c:grouping val="standard"/>
        <c:varyColors val="0"/>
        <c:ser>
          <c:idx val="0"/>
          <c:order val="0"/>
          <c:tx>
            <c:strRef>
              <c:f>LineChart!$B$3</c:f>
              <c:strCache>
                <c:ptCount val="1"/>
                <c:pt idx="0">
                  <c:v>Total</c:v>
                </c:pt>
              </c:strCache>
            </c:strRef>
          </c:tx>
          <c:marker>
            <c:symbol val="none"/>
          </c:marker>
          <c:cat>
            <c:multiLvlStrRef>
              <c:f>LineChart!$A$4:$A$18</c:f>
              <c:multiLvlStrCache>
                <c:ptCount val="13"/>
                <c:lvl>
                  <c:pt idx="0">
                    <c:v>Jun</c:v>
                  </c:pt>
                  <c:pt idx="1">
                    <c:v>Jul</c:v>
                  </c:pt>
                  <c:pt idx="2">
                    <c:v>Aug</c:v>
                  </c:pt>
                  <c:pt idx="3">
                    <c:v>Sep</c:v>
                  </c:pt>
                  <c:pt idx="4">
                    <c:v>Oct</c:v>
                  </c:pt>
                  <c:pt idx="5">
                    <c:v>Nov</c:v>
                  </c:pt>
                  <c:pt idx="6">
                    <c:v>Dec</c:v>
                  </c:pt>
                  <c:pt idx="7">
                    <c:v>Jan</c:v>
                  </c:pt>
                  <c:pt idx="8">
                    <c:v>Feb</c:v>
                  </c:pt>
                  <c:pt idx="9">
                    <c:v>Mar</c:v>
                  </c:pt>
                  <c:pt idx="10">
                    <c:v>Apr</c:v>
                  </c:pt>
                  <c:pt idx="11">
                    <c:v>May</c:v>
                  </c:pt>
                  <c:pt idx="12">
                    <c:v>Jun</c:v>
                  </c:pt>
                </c:lvl>
                <c:lvl>
                  <c:pt idx="0">
                    <c:v>2020</c:v>
                  </c:pt>
                  <c:pt idx="7">
                    <c:v>2021</c:v>
                  </c:pt>
                </c:lvl>
              </c:multiLvlStrCache>
            </c:multiLvlStrRef>
          </c:cat>
          <c:val>
            <c:numRef>
              <c:f>LineChart!$B$4:$B$18</c:f>
              <c:numCache>
                <c:formatCode>General</c:formatCode>
                <c:ptCount val="13"/>
                <c:pt idx="0">
                  <c:v>892</c:v>
                </c:pt>
                <c:pt idx="1">
                  <c:v>2070</c:v>
                </c:pt>
                <c:pt idx="2">
                  <c:v>2114</c:v>
                </c:pt>
                <c:pt idx="3">
                  <c:v>2022</c:v>
                </c:pt>
                <c:pt idx="4">
                  <c:v>2056</c:v>
                </c:pt>
                <c:pt idx="5">
                  <c:v>2034</c:v>
                </c:pt>
                <c:pt idx="6">
                  <c:v>2092</c:v>
                </c:pt>
                <c:pt idx="7">
                  <c:v>2126</c:v>
                </c:pt>
                <c:pt idx="8">
                  <c:v>1914</c:v>
                </c:pt>
                <c:pt idx="9">
                  <c:v>2012</c:v>
                </c:pt>
                <c:pt idx="10">
                  <c:v>1974</c:v>
                </c:pt>
                <c:pt idx="11">
                  <c:v>2138</c:v>
                </c:pt>
                <c:pt idx="12">
                  <c:v>1129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016064"/>
        <c:axId val="93017600"/>
      </c:lineChart>
      <c:catAx>
        <c:axId val="930160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3200"/>
            </a:pPr>
            <a:endParaRPr lang="en-US"/>
          </a:p>
        </c:txPr>
        <c:crossAx val="93017600"/>
        <c:crosses val="autoZero"/>
        <c:auto val="1"/>
        <c:lblAlgn val="ctr"/>
        <c:lblOffset val="100"/>
        <c:noMultiLvlLbl val="0"/>
      </c:catAx>
      <c:valAx>
        <c:axId val="930176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3600"/>
                </a:pPr>
                <a:r>
                  <a:rPr lang="en-US" sz="3600"/>
                  <a:t>Num. of Content</a:t>
                </a:r>
              </a:p>
            </c:rich>
          </c:tx>
          <c:layout>
            <c:manualLayout>
              <c:xMode val="edge"/>
              <c:yMode val="edge"/>
              <c:x val="2.6724492592468214E-3"/>
              <c:y val="0.1426161718394594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3200"/>
            </a:pPr>
            <a:endParaRPr lang="en-US"/>
          </a:p>
        </c:txPr>
        <c:crossAx val="930160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30. 10. 2023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30. 10. 2023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30. 10. 2023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30. 10. 2023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30. 10. 2023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30. 10. 2023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sz="1100" dirty="0" smtClean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30. 10. 2023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30. 10. 2023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30. 10. 2023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30. 10. 2023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30. 10. 2023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30. 10. 2023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452232" y="1129399"/>
            <a:ext cx="8418751" cy="8028201"/>
            <a:chOff x="442789" y="386655"/>
            <a:chExt cx="11225002" cy="10704268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453168" y="376276"/>
              <a:ext cx="9735955" cy="9756714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1723681" y="3349221"/>
            <a:ext cx="67746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Top 5 Popular</a:t>
            </a:r>
          </a:p>
          <a:p>
            <a:pPr algn="ctr"/>
            <a:r>
              <a:rPr lang="en-US" sz="6000" dirty="0" smtClean="0"/>
              <a:t>Content Categories Analysis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=""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452292" y="5091826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=""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=""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=""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639266" y="7486060"/>
            <a:ext cx="6267734" cy="1995365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=""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=""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049000" y="1895898"/>
            <a:ext cx="685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top 5 content categories </a:t>
            </a:r>
            <a:r>
              <a:rPr lang="en-US" sz="3200" dirty="0" smtClean="0"/>
              <a:t> that </a:t>
            </a:r>
            <a:r>
              <a:rPr lang="en-US" sz="3200" dirty="0"/>
              <a:t>generated the highest r</a:t>
            </a:r>
            <a:r>
              <a:rPr lang="en-US" sz="3200" dirty="0" smtClean="0"/>
              <a:t>eactions </a:t>
            </a:r>
            <a:r>
              <a:rPr lang="en-US" sz="3200" dirty="0"/>
              <a:t>on our social media platform are Animals, Healthy Eating, Technology, Science, and Food.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125200" y="4928391"/>
            <a:ext cx="6781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These categories demonstrated consistently high user </a:t>
            </a:r>
            <a:r>
              <a:rPr lang="en-US" sz="3200" dirty="0" smtClean="0"/>
              <a:t>engagement</a:t>
            </a:r>
            <a:r>
              <a:rPr lang="en-US" sz="3200" dirty="0"/>
              <a:t>, indicating that they resonate well with our audience.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125200" y="7448637"/>
            <a:ext cx="69398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We recommend prioritizing content creation within these categories and implementing data-driven strategies to enhance user engagement further.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281186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243937" y="1233813"/>
            <a:ext cx="12442499" cy="7156631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z="4000" dirty="0" smtClean="0"/>
              <a:t>                  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                   </a:t>
            </a:r>
            <a:r>
              <a:rPr lang="en-US" sz="4000" dirty="0" err="1" smtClean="0"/>
              <a:t>SocialBuzz</a:t>
            </a:r>
            <a:r>
              <a:rPr lang="en-US" sz="4000" dirty="0" smtClean="0"/>
              <a:t> </a:t>
            </a:r>
            <a:r>
              <a:rPr lang="en-US" sz="4000" dirty="0"/>
              <a:t>is a dynamic social media </a:t>
            </a:r>
            <a:endParaRPr lang="en-US" sz="4000" dirty="0" smtClean="0"/>
          </a:p>
          <a:p>
            <a:r>
              <a:rPr lang="en-US" sz="4000" dirty="0"/>
              <a:t> </a:t>
            </a:r>
            <a:r>
              <a:rPr lang="en-US" sz="4000" dirty="0" smtClean="0"/>
              <a:t>                          platform </a:t>
            </a:r>
            <a:r>
              <a:rPr lang="en-US" sz="4000" dirty="0"/>
              <a:t>with a focus on user-driven </a:t>
            </a:r>
            <a:r>
              <a:rPr lang="en-US" sz="4000" dirty="0" smtClean="0"/>
              <a:t>                                       c                           content </a:t>
            </a:r>
            <a:r>
              <a:rPr lang="en-US" sz="4000" dirty="0"/>
              <a:t>and interactive </a:t>
            </a:r>
            <a:r>
              <a:rPr lang="en-US" sz="4000" dirty="0" smtClean="0"/>
              <a:t>features.</a:t>
            </a:r>
          </a:p>
          <a:p>
            <a:endParaRPr lang="en-US" sz="4000" dirty="0"/>
          </a:p>
          <a:p>
            <a:r>
              <a:rPr lang="en-US" sz="4000" dirty="0" smtClean="0"/>
              <a:t>                               They </a:t>
            </a:r>
            <a:r>
              <a:rPr lang="en-US" sz="4000" dirty="0"/>
              <a:t>are expecting the following: </a:t>
            </a:r>
            <a:endParaRPr lang="en-US" sz="4000" dirty="0" smtClean="0"/>
          </a:p>
          <a:p>
            <a:r>
              <a:rPr lang="en-US" sz="4000" dirty="0"/>
              <a:t> </a:t>
            </a:r>
            <a:r>
              <a:rPr lang="en-US" sz="4000" dirty="0" smtClean="0"/>
              <a:t>                              -- </a:t>
            </a:r>
            <a:r>
              <a:rPr lang="en-US" sz="4000" dirty="0"/>
              <a:t>An audit of their big data </a:t>
            </a:r>
            <a:r>
              <a:rPr lang="en-US" sz="4000" dirty="0" smtClean="0"/>
              <a:t>practice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                           --</a:t>
            </a:r>
            <a:r>
              <a:rPr lang="en-US" sz="4000" dirty="0"/>
              <a:t>Recommendations for a successful </a:t>
            </a:r>
            <a:r>
              <a:rPr lang="en-US" sz="4000" dirty="0" smtClean="0"/>
              <a:t>IPO</a:t>
            </a:r>
          </a:p>
          <a:p>
            <a:r>
              <a:rPr lang="en-US" sz="4000" dirty="0"/>
              <a:t>           </a:t>
            </a:r>
            <a:r>
              <a:rPr lang="en-US" sz="4000" dirty="0" smtClean="0"/>
              <a:t>                  --</a:t>
            </a:r>
            <a:r>
              <a:rPr lang="en-US" sz="4000" dirty="0"/>
              <a:t>An analysis of their content </a:t>
            </a:r>
            <a:r>
              <a:rPr lang="en-US" sz="4000" dirty="0" smtClean="0"/>
              <a:t>categories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                       that </a:t>
            </a:r>
            <a:r>
              <a:rPr lang="en-US" sz="4000" dirty="0"/>
              <a:t>highlights the top 5 categories with the </a:t>
            </a:r>
            <a:r>
              <a:rPr lang="en-US" sz="4000" dirty="0" smtClean="0"/>
              <a:t> l                       largest </a:t>
            </a:r>
            <a:r>
              <a:rPr lang="en-US" sz="4000" dirty="0"/>
              <a:t>aggregate popularity 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517114" y="1233816"/>
            <a:ext cx="7197193" cy="721254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002950" y="3557298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4600" y="5325260"/>
            <a:ext cx="685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Find the top </a:t>
            </a:r>
            <a:r>
              <a:rPr lang="en-US" sz="4400" b="1" dirty="0">
                <a:solidFill>
                  <a:schemeClr val="bg1"/>
                </a:solidFill>
              </a:rPr>
              <a:t>5 </a:t>
            </a:r>
            <a:r>
              <a:rPr lang="en-US" sz="4400" b="1" dirty="0" smtClean="0">
                <a:solidFill>
                  <a:schemeClr val="bg1"/>
                </a:solidFill>
              </a:rPr>
              <a:t>social media content categories </a:t>
            </a:r>
            <a:r>
              <a:rPr lang="en-US" sz="4400" b="1" dirty="0">
                <a:solidFill>
                  <a:schemeClr val="bg1"/>
                </a:solidFill>
              </a:rPr>
              <a:t>with the largest aggregate </a:t>
            </a:r>
            <a:r>
              <a:rPr lang="en-US" sz="4400" b="1" dirty="0" smtClean="0">
                <a:solidFill>
                  <a:schemeClr val="bg1"/>
                </a:solidFill>
              </a:rPr>
              <a:t>popularity. 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32854" y="4432686"/>
            <a:ext cx="391986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Michael Grove</a:t>
            </a:r>
          </a:p>
          <a:p>
            <a:pPr algn="ctr"/>
            <a:r>
              <a:rPr lang="en-US" sz="3600" dirty="0" smtClean="0"/>
              <a:t>Data Scientist</a:t>
            </a:r>
            <a:endParaRPr lang="en-US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14063334" y="1423131"/>
            <a:ext cx="391986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Mae Mulligan</a:t>
            </a:r>
          </a:p>
          <a:p>
            <a:pPr algn="ctr"/>
            <a:r>
              <a:rPr lang="en-US" sz="3600" dirty="0" smtClean="0"/>
              <a:t>Managing Director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14063334" y="7459515"/>
            <a:ext cx="422466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Eesvar</a:t>
            </a:r>
            <a:r>
              <a:rPr lang="en-US" sz="4000" dirty="0" smtClean="0"/>
              <a:t> </a:t>
            </a:r>
            <a:r>
              <a:rPr lang="en-US" sz="4000" dirty="0" err="1"/>
              <a:t>N</a:t>
            </a:r>
            <a:r>
              <a:rPr lang="en-US" sz="4000" dirty="0" err="1" smtClean="0"/>
              <a:t>agendiran</a:t>
            </a:r>
            <a:endParaRPr lang="en-US" sz="4000" dirty="0" smtClean="0"/>
          </a:p>
          <a:p>
            <a:pPr algn="ctr"/>
            <a:r>
              <a:rPr lang="en-US" sz="3600" dirty="0" smtClean="0"/>
              <a:t>Data Analyst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17909" y="2809140"/>
            <a:ext cx="7288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Data Integration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75385" y="1244143"/>
            <a:ext cx="5028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Data Cleaning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86569" y="4389334"/>
            <a:ext cx="6302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Data </a:t>
            </a:r>
            <a:r>
              <a:rPr lang="en-US" sz="6000" b="1" dirty="0" err="1" smtClean="0">
                <a:solidFill>
                  <a:schemeClr val="bg1"/>
                </a:solidFill>
              </a:rPr>
              <a:t>Modelling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59181" y="6033316"/>
            <a:ext cx="6944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474861" y="7779141"/>
            <a:ext cx="5028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Insights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41348" y="2514600"/>
            <a:ext cx="3943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4">
                    <a:lumMod val="75000"/>
                  </a:schemeClr>
                </a:solidFill>
              </a:rPr>
              <a:t>16 </a:t>
            </a:r>
          </a:p>
          <a:p>
            <a:pPr algn="ctr"/>
            <a:endParaRPr lang="en-US" sz="5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UNIQUE CATEGORIES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4602" y="2514600"/>
            <a:ext cx="5333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4">
                    <a:lumMod val="75000"/>
                  </a:schemeClr>
                </a:solidFill>
              </a:rPr>
              <a:t>74266 </a:t>
            </a:r>
          </a:p>
          <a:p>
            <a:pPr algn="ctr"/>
            <a:endParaRPr lang="en-US" sz="5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REACTION TO ANIMAL POSTS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58146" y="2476500"/>
            <a:ext cx="5258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4">
                    <a:lumMod val="75000"/>
                  </a:schemeClr>
                </a:solidFill>
              </a:rPr>
              <a:t>MAY </a:t>
            </a:r>
          </a:p>
          <a:p>
            <a:pPr algn="ctr"/>
            <a:endParaRPr lang="en-US" sz="5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MONTH WITH MOST POSTS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Top 5 Category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258934"/>
              </p:ext>
            </p:extLst>
          </p:nvPr>
        </p:nvGraphicFramePr>
        <p:xfrm>
          <a:off x="2386481" y="1484023"/>
          <a:ext cx="15659991" cy="7390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ontent Over Tim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604941"/>
              </p:ext>
            </p:extLst>
          </p:nvPr>
        </p:nvGraphicFramePr>
        <p:xfrm>
          <a:off x="2386482" y="1685151"/>
          <a:ext cx="15901518" cy="7089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250</Words>
  <Application>Microsoft Office PowerPoint</Application>
  <PresentationFormat>Custom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MY PC</cp:lastModifiedBy>
  <cp:revision>30</cp:revision>
  <dcterms:created xsi:type="dcterms:W3CDTF">2006-08-16T00:00:00Z</dcterms:created>
  <dcterms:modified xsi:type="dcterms:W3CDTF">2023-10-30T06:07:54Z</dcterms:modified>
  <dc:identifier>DAEhDyfaYKE</dc:identifier>
</cp:coreProperties>
</file>