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4" r:id="rId9"/>
    <p:sldId id="266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7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5986" autoAdjust="0"/>
  </p:normalViewPr>
  <p:slideViewPr>
    <p:cSldViewPr snapToGrid="0" snapToObjects="1">
      <p:cViewPr>
        <p:scale>
          <a:sx n="143" d="100"/>
          <a:sy n="143" d="100"/>
        </p:scale>
        <p:origin x="48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1F4AF-8334-A547-B893-40C0F9E61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B4DC7-F301-6B4A-8D23-3EC7418589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20380" y="-1694530"/>
            <a:ext cx="66802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0150255-6833-4B28-8F8A-0E13019BA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00141" y="2241659"/>
            <a:ext cx="4140803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13CEB2-66CA-48C8-9102-F72E222B5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C6F58-88D7-374A-A83B-FE09E711B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A0E6-B4C3-7440-8D67-0738E27611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673ACF-62AE-4562-AAEB-8591C481AA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17976" y="4700650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67EE51-5E73-B646-8EF2-36A45830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6895" y="-1628380"/>
            <a:ext cx="54737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3922"/>
            <a:ext cx="7696200" cy="2907792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Section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847289-B76D-E841-AC2B-49319458EB64}"/>
              </a:ext>
            </a:extLst>
          </p:cNvPr>
          <p:cNvSpPr txBox="1">
            <a:spLocks/>
          </p:cNvSpPr>
          <p:nvPr userDrawn="1"/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600" b="0" i="0" kern="1200" smtClean="0">
                <a:solidFill>
                  <a:schemeClr val="tx1"/>
                </a:solidFill>
                <a:effectLst/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title · © 2021 Amazon.com, Inc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22EA-0268-4C29-81D2-3DBF26EC49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CBBA46-C7D7-D844-A65B-4B673F0757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695" y="-1141378"/>
            <a:ext cx="66929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571750"/>
            <a:ext cx="4191000" cy="840275"/>
          </a:xfrm>
        </p:spPr>
        <p:txBody>
          <a:bodyPr anchor="t" anchorCtr="0"/>
          <a:lstStyle>
            <a:lvl1pPr algn="l"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866675"/>
            <a:ext cx="3505200" cy="1744235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600"/>
              </a:spcBef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44351C-712F-4663-B08A-F2A8AF05D9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dark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C60B04-0F29-4A77-A624-3DB531E1B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E3FCA7-45BB-479B-AA46-EFC60E4BB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84970" y="-1997413"/>
            <a:ext cx="6692900" cy="5511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B831EE-0EBC-4DC8-8BED-72B1930939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F9183-44D0-064C-AF2E-8F111293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3100199" y="1652141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81660" y="-1824022"/>
            <a:ext cx="6358255" cy="52362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0E0E4D-BB49-4CDC-9306-C3B72EB5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blank -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5FC33D-0A43-4952-AB3C-E847365FA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73FFDE-E65B-EC42-8FD9-D182D8C2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3E24E-A20F-A240-A2CD-6062D43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A7BDF9-122F-4D0C-9098-5AB0B2124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672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pos="5520">
          <p15:clr>
            <a:srgbClr val="F26B43"/>
          </p15:clr>
        </p15:guide>
        <p15:guide id="8" pos="5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 - Writing Assistant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Amazon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5349" y="4711419"/>
            <a:ext cx="2133600" cy="2746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8DDF5-8C9D-8CEC-049B-22B5F776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28" y="1104384"/>
            <a:ext cx="5536517" cy="3952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/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/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/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2B91-30FE-4378-8DAB-D9A6598C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0DE6-0361-5D53-924C-145F90A8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ECC1-9DBE-7F1C-6F35-F592B260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/>
            <a:r>
              <a:rPr lang="en-US" dirty="0"/>
              <a:t>Inference [Bedrock </a:t>
            </a:r>
            <a:r>
              <a:rPr lang="en-US"/>
              <a:t>/ Sagemaker </a:t>
            </a:r>
            <a:r>
              <a:rPr lang="en-US" dirty="0"/>
              <a:t>endpoint]</a:t>
            </a:r>
          </a:p>
          <a:p>
            <a:pPr lvl="0"/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2E2A0-9E52-9737-CB1E-284057EB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557" y="0"/>
            <a:ext cx="38844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E768-968A-3279-66ED-6D5B595D5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10250F-C618-8C13-44E5-124C2062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66" y="0"/>
            <a:ext cx="550823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9077C-6EC0-E959-DAE3-B6FF7DD1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EBC6-8A19-308B-5AD7-02C02990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/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9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9C708-D8AE-D34D-4958-182AED0F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0FC8F-F5DE-003A-427B-DE17566A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63" y="0"/>
            <a:ext cx="5743937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3F71F-69C0-0170-DAF8-0F1418DC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1FF9-7AE4-31B7-AAB0-E1ECE5E1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47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0CBC2-B39B-F998-41ED-BED1C116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5CA6-65E5-0D69-C233-A16E96F5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656C-4713-928A-FC24-8E7A0D44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774F0-89E8-13AE-DD86-1D313DE9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2" y="0"/>
            <a:ext cx="51630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9DCB-1554-F68A-7484-02735041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1F239-73D9-36A9-8828-2FE9EB14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8" y="724142"/>
            <a:ext cx="5737412" cy="4419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52AA1-64C6-66AA-247B-19C2F6A9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ED67-8FA2-67B5-5CDB-3A0EF108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LLM-as-a-judge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0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87C90-A239-9F9B-DCB9-BA4BB3D91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D34E-1CFB-0561-4BE5-A535D51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54D2-F3C9-794A-63D2-2180397C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2991"/>
            <a:ext cx="7696200" cy="325207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Synthetic data generation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LLM-as-a-judge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030AD-6E29-470F-3B46-7FA1F847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75" y="0"/>
            <a:ext cx="4721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Key Findings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52B002-744D-CF6F-0FCF-4B8B64D8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32583"/>
            <a:ext cx="7845654" cy="1329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0F00-E16C-1C2C-6148-19AC7EEA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912C-91F9-9F00-6A5D-4091C02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Possible Next Steps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597B-A9E2-3AB1-C19A-9570EC23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sz="2000" dirty="0"/>
              <a:t>Implement </a:t>
            </a:r>
            <a:r>
              <a:rPr lang="en-US" sz="2000" dirty="0" err="1"/>
              <a:t>wraval</a:t>
            </a:r>
            <a:r>
              <a:rPr lang="en-US" sz="2000" dirty="0"/>
              <a:t> as a HF </a:t>
            </a:r>
            <a:r>
              <a:rPr lang="en-US" sz="2000" dirty="0" err="1"/>
              <a:t>Lighteval</a:t>
            </a:r>
            <a:r>
              <a:rPr lang="en-US" sz="2000" dirty="0"/>
              <a:t> custom task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More batch processing techniques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Local models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Streamlined deployment</a:t>
            </a:r>
          </a:p>
          <a:p>
            <a:pPr lvl="0">
              <a:lnSpc>
                <a:spcPct val="200000"/>
              </a:lnSpc>
            </a:pPr>
            <a:r>
              <a:rPr lang="en-US" sz="2000" dirty="0"/>
              <a:t>Release a finetuning library?</a:t>
            </a:r>
          </a:p>
          <a:p>
            <a:pPr marL="0" lvl="0" indent="0">
              <a:buNone/>
            </a:pPr>
            <a:endParaRPr 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2DF752-B010-A378-9BA0-1DBD9002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422" y="1415303"/>
            <a:ext cx="1603578" cy="3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84297-891C-B0B2-0B50-543EFBA6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5EBE-9FB2-75B8-3516-289AD785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Thanks!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D701F-8363-E27B-979D-E6BCE945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69" y="1506070"/>
            <a:ext cx="3541059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WRAVAL: Writing Assistant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8E52-7617-89B8-81A2-8AD7BC9C91DE}"/>
              </a:ext>
            </a:extLst>
          </p:cNvPr>
          <p:cNvSpPr txBox="1"/>
          <p:nvPr/>
        </p:nvSpPr>
        <p:spPr>
          <a:xfrm>
            <a:off x="794363" y="2965680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Gabriel Bénédict, Matthew Butler, Naved Merchant, Eetu Salama-Laine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877F-57EE-8755-EEBE-07589FE9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82" y="0"/>
            <a:ext cx="1443318" cy="1443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651" y="1357043"/>
            <a:ext cx="3716909" cy="2728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000" dirty="0"/>
              <a:t>AGI -&gt; Reasoning, planning, etc.</a:t>
            </a:r>
            <a:endParaRPr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A849A-9563-8D8A-91B7-B9616F99B82D}"/>
              </a:ext>
            </a:extLst>
          </p:cNvPr>
          <p:cNvSpPr/>
          <p:nvPr/>
        </p:nvSpPr>
        <p:spPr>
          <a:xfrm>
            <a:off x="3983796" y="88712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DCEE1-9D9B-6787-C30C-003744DC3C42}"/>
              </a:ext>
            </a:extLst>
          </p:cNvPr>
          <p:cNvSpPr txBox="1"/>
          <p:nvPr/>
        </p:nvSpPr>
        <p:spPr>
          <a:xfrm>
            <a:off x="4631888" y="757473"/>
            <a:ext cx="63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E77F-85E7-6F7E-6CA4-13BB5269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14D6-28F6-EFCB-9324-CAFF163D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3D7B-4A08-1D5E-6F36-DBC82CAC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51" y="1357043"/>
            <a:ext cx="3716909" cy="2728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000" dirty="0"/>
              <a:t>AGI -&gt; Reasoning, planning, etc.</a:t>
            </a:r>
            <a:endParaRPr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1EC4E-B9D8-67D5-F979-38102784F601}"/>
              </a:ext>
            </a:extLst>
          </p:cNvPr>
          <p:cNvSpPr/>
          <p:nvPr/>
        </p:nvSpPr>
        <p:spPr>
          <a:xfrm>
            <a:off x="3983796" y="88712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2B1E-2562-446C-9905-2B77C03B05F4}"/>
              </a:ext>
            </a:extLst>
          </p:cNvPr>
          <p:cNvSpPr txBox="1"/>
          <p:nvPr/>
        </p:nvSpPr>
        <p:spPr>
          <a:xfrm>
            <a:off x="4631888" y="757473"/>
            <a:ext cx="63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💬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68A0AA-85E4-9CE8-8FBD-21DBC5E1829C}"/>
              </a:ext>
            </a:extLst>
          </p:cNvPr>
          <p:cNvSpPr txBox="1">
            <a:spLocks/>
          </p:cNvSpPr>
          <p:nvPr/>
        </p:nvSpPr>
        <p:spPr>
          <a:xfrm>
            <a:off x="240777" y="2730121"/>
            <a:ext cx="4320172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 -&gt; Reasoning, planning,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057A-8409-CB88-9F34-D2741FCDD366}"/>
              </a:ext>
            </a:extLst>
          </p:cNvPr>
          <p:cNvSpPr/>
          <p:nvPr/>
        </p:nvSpPr>
        <p:spPr>
          <a:xfrm>
            <a:off x="1765923" y="2204375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CCF3C-2D4B-866C-B006-1E3A48A56050}"/>
              </a:ext>
            </a:extLst>
          </p:cNvPr>
          <p:cNvSpPr txBox="1"/>
          <p:nvPr/>
        </p:nvSpPr>
        <p:spPr>
          <a:xfrm>
            <a:off x="2396544" y="21661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800" dirty="0"/>
              <a:t>🏢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991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038A2-4A8D-6FEB-9470-6932496C5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EEC9-DD3E-E3FB-83D2-6A46996C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D7EC-3744-4413-95F1-F68C5637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51" y="1357043"/>
            <a:ext cx="3716909" cy="2728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000" dirty="0"/>
              <a:t>AGI -&gt; Reasoning, planning, etc.</a:t>
            </a:r>
            <a:endParaRPr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E3D8F-D3AE-97B0-3889-338510D13099}"/>
              </a:ext>
            </a:extLst>
          </p:cNvPr>
          <p:cNvSpPr/>
          <p:nvPr/>
        </p:nvSpPr>
        <p:spPr>
          <a:xfrm>
            <a:off x="1765923" y="2204375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F793B-302E-13B3-6656-45B7F763E300}"/>
              </a:ext>
            </a:extLst>
          </p:cNvPr>
          <p:cNvSpPr/>
          <p:nvPr/>
        </p:nvSpPr>
        <p:spPr>
          <a:xfrm>
            <a:off x="6112517" y="2229413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SLM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B5D8E-628A-D3B9-2ED9-CD61EFC41255}"/>
              </a:ext>
            </a:extLst>
          </p:cNvPr>
          <p:cNvSpPr/>
          <p:nvPr/>
        </p:nvSpPr>
        <p:spPr>
          <a:xfrm>
            <a:off x="3983796" y="88712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4194E9-9ADE-3ADA-60CD-9DD3232230E2}"/>
              </a:ext>
            </a:extLst>
          </p:cNvPr>
          <p:cNvSpPr txBox="1">
            <a:spLocks/>
          </p:cNvSpPr>
          <p:nvPr/>
        </p:nvSpPr>
        <p:spPr>
          <a:xfrm>
            <a:off x="240777" y="2730121"/>
            <a:ext cx="4320172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 -&gt; Reasoning, planning,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F2C553-2227-E9ED-1BD4-077ABE8C8F49}"/>
              </a:ext>
            </a:extLst>
          </p:cNvPr>
          <p:cNvSpPr txBox="1">
            <a:spLocks/>
          </p:cNvSpPr>
          <p:nvPr/>
        </p:nvSpPr>
        <p:spPr>
          <a:xfrm>
            <a:off x="4560949" y="2725266"/>
            <a:ext cx="3791827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trike="sngStrike" dirty="0"/>
              <a:t>AGI -&gt; Reasoning, planning,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278B0-D020-E26C-8ED5-3876721BAE80}"/>
              </a:ext>
            </a:extLst>
          </p:cNvPr>
          <p:cNvSpPr txBox="1"/>
          <p:nvPr/>
        </p:nvSpPr>
        <p:spPr>
          <a:xfrm>
            <a:off x="4631888" y="757473"/>
            <a:ext cx="63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36564-9733-29E7-A299-90F31B44A336}"/>
              </a:ext>
            </a:extLst>
          </p:cNvPr>
          <p:cNvSpPr txBox="1"/>
          <p:nvPr/>
        </p:nvSpPr>
        <p:spPr>
          <a:xfrm>
            <a:off x="6743138" y="2206901"/>
            <a:ext cx="7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📱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1DAAC-0F07-211E-CC69-89E7B7C17242}"/>
              </a:ext>
            </a:extLst>
          </p:cNvPr>
          <p:cNvSpPr txBox="1"/>
          <p:nvPr/>
        </p:nvSpPr>
        <p:spPr>
          <a:xfrm>
            <a:off x="2396544" y="21661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800" dirty="0"/>
              <a:t>🏢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861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7254-A3DE-51DD-D175-F16353324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34A1-D8CD-E530-75ED-3A8C748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5AEF-B290-045C-5B9C-41C7E4F8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51" y="1357043"/>
            <a:ext cx="3716909" cy="2728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000" dirty="0"/>
              <a:t>AGI -&gt; Reasoning, planning, etc.</a:t>
            </a:r>
            <a:endParaRPr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4FB42-D251-D419-D74D-E9E10B40E1BA}"/>
              </a:ext>
            </a:extLst>
          </p:cNvPr>
          <p:cNvSpPr/>
          <p:nvPr/>
        </p:nvSpPr>
        <p:spPr>
          <a:xfrm>
            <a:off x="3983796" y="88712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5744-8682-115A-61A2-5D986179354C}"/>
              </a:ext>
            </a:extLst>
          </p:cNvPr>
          <p:cNvSpPr txBox="1"/>
          <p:nvPr/>
        </p:nvSpPr>
        <p:spPr>
          <a:xfrm>
            <a:off x="4631888" y="757473"/>
            <a:ext cx="63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💬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06E49-8B1F-A1E0-2C13-E4C495382BDB}"/>
              </a:ext>
            </a:extLst>
          </p:cNvPr>
          <p:cNvSpPr/>
          <p:nvPr/>
        </p:nvSpPr>
        <p:spPr>
          <a:xfrm>
            <a:off x="1765923" y="2204375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7E5DA-E05E-29AB-6E4F-F94943DC9F4D}"/>
              </a:ext>
            </a:extLst>
          </p:cNvPr>
          <p:cNvSpPr/>
          <p:nvPr/>
        </p:nvSpPr>
        <p:spPr>
          <a:xfrm>
            <a:off x="6112517" y="2229413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SLM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56A22D-1805-7176-093B-66FA99D5C1E6}"/>
              </a:ext>
            </a:extLst>
          </p:cNvPr>
          <p:cNvSpPr txBox="1">
            <a:spLocks/>
          </p:cNvSpPr>
          <p:nvPr/>
        </p:nvSpPr>
        <p:spPr>
          <a:xfrm>
            <a:off x="240777" y="2730121"/>
            <a:ext cx="4320172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 -&gt; Reasoning, planning, etc.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2EC917-FE5B-8B43-B0E1-59CD9C3A5B25}"/>
              </a:ext>
            </a:extLst>
          </p:cNvPr>
          <p:cNvSpPr txBox="1">
            <a:spLocks/>
          </p:cNvSpPr>
          <p:nvPr/>
        </p:nvSpPr>
        <p:spPr>
          <a:xfrm>
            <a:off x="4560949" y="2725266"/>
            <a:ext cx="3791827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trike="sngStrike" dirty="0"/>
              <a:t>AGI -&gt; Reasoning, planning,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B52F9-29EE-035A-64EE-13AC8DEC6AEE}"/>
              </a:ext>
            </a:extLst>
          </p:cNvPr>
          <p:cNvSpPr txBox="1"/>
          <p:nvPr/>
        </p:nvSpPr>
        <p:spPr>
          <a:xfrm>
            <a:off x="6743138" y="2206901"/>
            <a:ext cx="7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📱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FDD92-E174-A7E2-5F89-8D94CFAB2CA3}"/>
              </a:ext>
            </a:extLst>
          </p:cNvPr>
          <p:cNvSpPr txBox="1"/>
          <p:nvPr/>
        </p:nvSpPr>
        <p:spPr>
          <a:xfrm>
            <a:off x="2396544" y="21661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800" dirty="0"/>
              <a:t>🏢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57D12-EFF1-728B-9E23-0017D909E662}"/>
              </a:ext>
            </a:extLst>
          </p:cNvPr>
          <p:cNvSpPr txBox="1"/>
          <p:nvPr/>
        </p:nvSpPr>
        <p:spPr>
          <a:xfrm>
            <a:off x="4614417" y="3248486"/>
            <a:ext cx="4572000" cy="16577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685800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None/>
              <a:defRPr sz="13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defTabSz="685800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industrial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Writing Assist: tone change (e.g., funny, serious, professional)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non-reasoning tasks</a:t>
            </a:r>
          </a:p>
        </p:txBody>
      </p:sp>
    </p:spTree>
    <p:extLst>
      <p:ext uri="{BB962C8B-B14F-4D97-AF65-F5344CB8AC3E}">
        <p14:creationId xmlns:p14="http://schemas.microsoft.com/office/powerpoint/2010/main" val="12319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DB8-DA1D-2D2D-885B-9F33ED9C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523B-AA93-593F-66B7-44E56D44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99972-69D4-C233-57AA-AB30D808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D6DCE-D76F-F060-9552-B4481B21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78" y="0"/>
            <a:ext cx="932315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667D-A453-2D33-F154-597BAA40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737-DA1D-5012-35F0-98F0892F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evaluation metrics are out there already?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918A-4398-1FC2-4EAA-73BF7A49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4047"/>
            <a:ext cx="7805844" cy="33228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F585E-B65A-8A84-7D8B-DFA03015B566}"/>
              </a:ext>
            </a:extLst>
          </p:cNvPr>
          <p:cNvGrpSpPr/>
          <p:nvPr/>
        </p:nvGrpSpPr>
        <p:grpSpPr>
          <a:xfrm>
            <a:off x="4096871" y="3556997"/>
            <a:ext cx="4840143" cy="1373924"/>
            <a:chOff x="4827494" y="3764391"/>
            <a:chExt cx="4109520" cy="11665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4115FC-3BCF-A798-7BF4-77A527DF1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7494" y="4529600"/>
              <a:ext cx="4109520" cy="401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A39355-8A1A-CB9C-096D-D32F0648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7494" y="3813579"/>
              <a:ext cx="1771681" cy="4013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C84DF2-31AE-C827-EE70-0A82D7BD3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1568" y="3764391"/>
              <a:ext cx="675445" cy="67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5EF4F-448E-38C5-15A9-A47761D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065-AE8C-A528-EDE0-693F95B1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about simple benchmarks like writing assistance?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9060-5593-7550-628F-E965710B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445924"/>
            <a:ext cx="2059161" cy="232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2710C-57C3-A39A-B065-F6551D34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9" y="3872404"/>
            <a:ext cx="987316" cy="9873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05E3F3-1FC9-A3C2-1FC7-DBBCA304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778" y="1058218"/>
            <a:ext cx="1603578" cy="334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57D95-8585-FE07-25FE-AAD4FB5B3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80" y="1580173"/>
            <a:ext cx="3377693" cy="603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E4944A-0063-FC53-57FD-9D24BEE46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55" y="2304556"/>
            <a:ext cx="752683" cy="752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E62DE-499B-AF29-A12D-4F410216A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555" y="1058218"/>
            <a:ext cx="3384417" cy="426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2FE2BE-0275-25AA-54F6-2556F502C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93" y="2255586"/>
            <a:ext cx="1059179" cy="8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1714"/>
      </p:ext>
    </p:extLst>
  </p:cSld>
  <p:clrMapOvr>
    <a:masterClrMapping/>
  </p:clrMapOvr>
</p:sld>
</file>

<file path=ppt/theme/theme1.xml><?xml version="1.0" encoding="utf-8"?>
<a:theme xmlns:a="http://schemas.openxmlformats.org/drawingml/2006/main" name="Amazon Academics - dark">
  <a:themeElements>
    <a:clrScheme name="Custom 12">
      <a:dk1>
        <a:srgbClr val="FFFFFF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FFFFFF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7155</TotalTime>
  <Words>346</Words>
  <Application>Microsoft Macintosh PowerPoint</Application>
  <PresentationFormat>On-screen Show (16:9)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Amazon Ember</vt:lpstr>
      <vt:lpstr>Amazon Ember Light</vt:lpstr>
      <vt:lpstr>Amazon Ember Thin</vt:lpstr>
      <vt:lpstr>Arial</vt:lpstr>
      <vt:lpstr>Wingdings</vt:lpstr>
      <vt:lpstr>Amazon Academics - dark</vt:lpstr>
      <vt:lpstr>WRAVAL - Writing Assistant eVALuation</vt:lpstr>
      <vt:lpstr>WRAVAL: Writing Assistant eVALuation</vt:lpstr>
      <vt:lpstr>Motivation</vt:lpstr>
      <vt:lpstr>Motivation</vt:lpstr>
      <vt:lpstr>Motivation</vt:lpstr>
      <vt:lpstr>Motivation</vt:lpstr>
      <vt:lpstr>PowerPoint Presentation</vt:lpstr>
      <vt:lpstr>What evaluation metrics are out there already?</vt:lpstr>
      <vt:lpstr>What about simple benchmarks like writing assistance?</vt:lpstr>
      <vt:lpstr>The WRAVAL Pipeline</vt:lpstr>
      <vt:lpstr>The WRAVAL Pipeline</vt:lpstr>
      <vt:lpstr>The WRAVAL Pipeline</vt:lpstr>
      <vt:lpstr>The WRAVAL Pipeline</vt:lpstr>
      <vt:lpstr>The WRAVAL Pipeline</vt:lpstr>
      <vt:lpstr>The WRAVAL Pipeline</vt:lpstr>
      <vt:lpstr>The WRAVAL Pipeline</vt:lpstr>
      <vt:lpstr>Key Findings</vt:lpstr>
      <vt:lpstr>Possible 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WRAVAL - Writing Assistant eVALuation</dc:title>
  <dc:creator>Amazon Science</dc:creator>
  <cp:keywords/>
  <cp:lastModifiedBy>Benedict, Gabriel</cp:lastModifiedBy>
  <cp:revision>6</cp:revision>
  <dcterms:created xsi:type="dcterms:W3CDTF">2025-04-07T13:25:31Z</dcterms:created>
  <dcterms:modified xsi:type="dcterms:W3CDTF">2025-04-25T05:58:52Z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2025</vt:lpwstr>
  </property>
</Properties>
</file>