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776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A21F4AF-8334-A547-B893-40C0F9E61F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563" y="1200150"/>
            <a:ext cx="6388100" cy="5511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DB4DC7-F301-6B4A-8D23-3EC7418589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420380" y="-1694530"/>
            <a:ext cx="6680200" cy="551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994043"/>
            <a:ext cx="6025035" cy="597484"/>
          </a:xfrm>
        </p:spPr>
        <p:txBody>
          <a:bodyPr anchor="b"/>
          <a:lstStyle>
            <a:lvl1pPr algn="l">
              <a:defRPr sz="16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657717"/>
            <a:ext cx="6033760" cy="262149"/>
          </a:xfrm>
        </p:spPr>
        <p:txBody>
          <a:bodyPr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0150255-6833-4B28-8F8A-0E13019BAFF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500141" y="2241659"/>
            <a:ext cx="4140803" cy="67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0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713CEB2-66CA-48C8-9102-F72E222B5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8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hank you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CC6F58-88D7-374A-A83B-FE09E711BB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2353" y="1387814"/>
            <a:ext cx="6388100" cy="551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F2A0E6-B4C3-7440-8D67-0738E27611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436964" y="-1472119"/>
            <a:ext cx="6346190" cy="52362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48" y="1602819"/>
            <a:ext cx="8382000" cy="1044129"/>
          </a:xfrm>
        </p:spPr>
        <p:txBody>
          <a:bodyPr anchor="b" anchorCtr="0"/>
          <a:lstStyle>
            <a:lvl1pPr algn="ctr">
              <a:lnSpc>
                <a:spcPts val="5000"/>
              </a:lnSpc>
              <a:defRPr sz="42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Large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97774"/>
            <a:ext cx="8382000" cy="506226"/>
          </a:xfrm>
          <a:noFill/>
        </p:spPr>
        <p:txBody>
          <a:bodyPr/>
          <a:lstStyle>
            <a:lvl1pPr marL="0" indent="0" algn="ctr">
              <a:lnSpc>
                <a:spcPts val="1500"/>
              </a:lnSpc>
              <a:buNone/>
              <a:defRPr sz="10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6673ACF-62AE-4562-AAEB-8591C481AA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917976" y="4700650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58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3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067EE51-5E73-B646-8EF2-36A45830DB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5066895" y="-1628380"/>
            <a:ext cx="5473700" cy="551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1033922"/>
            <a:ext cx="7696200" cy="2907792"/>
          </a:xfrm>
        </p:spPr>
        <p:txBody>
          <a:bodyPr anchor="ctr" anchorCtr="0"/>
          <a:lstStyle>
            <a:lvl1pPr algn="l">
              <a:lnSpc>
                <a:spcPts val="5000"/>
              </a:lnSpc>
              <a:defRPr sz="42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Section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6847289-B76D-E841-AC2B-49319458EB64}"/>
              </a:ext>
            </a:extLst>
          </p:cNvPr>
          <p:cNvSpPr txBox="1">
            <a:spLocks/>
          </p:cNvSpPr>
          <p:nvPr userDrawn="1"/>
        </p:nvSpPr>
        <p:spPr>
          <a:xfrm>
            <a:off x="1066800" y="4749473"/>
            <a:ext cx="311658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lang="en-US" sz="600" b="0" i="0" kern="1200" smtClean="0">
                <a:solidFill>
                  <a:schemeClr val="tx1"/>
                </a:solidFill>
                <a:effectLst/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title · © 2021 Amazon.com, Inc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3FF22EA-0268-4C29-81D2-3DBF26EC49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3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statem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0CBBA46-C7D7-D844-A65B-4B673F0757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63695" y="-1141378"/>
            <a:ext cx="6692900" cy="551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2571750"/>
            <a:ext cx="4191000" cy="840275"/>
          </a:xfrm>
        </p:spPr>
        <p:txBody>
          <a:bodyPr anchor="t" anchorCtr="0"/>
          <a:lstStyle>
            <a:lvl1pPr algn="l">
              <a:lnSpc>
                <a:spcPts val="1800"/>
              </a:lnSpc>
              <a:defRPr sz="16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statement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866675"/>
            <a:ext cx="3505200" cy="1744235"/>
          </a:xfrm>
        </p:spPr>
        <p:txBody>
          <a:bodyPr/>
          <a:lstStyle>
            <a:lvl1pPr marL="0" indent="0" algn="l">
              <a:lnSpc>
                <a:spcPts val="1500"/>
              </a:lnSpc>
              <a:spcBef>
                <a:spcPts val="600"/>
              </a:spcBef>
              <a:buNone/>
              <a:defRPr sz="10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D44351C-712F-4663-B08A-F2A8AF05D9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3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 dark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C1508-F3AF-5348-8D14-B20DAA996A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DC786-C2E7-8347-9D84-B9D84BF0A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37A8A410-2624-46C7-9CE6-E56AAD504E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FC60B04-0F29-4A77-A624-3DB531E1B0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9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1046892"/>
            <a:ext cx="7010400" cy="2907792"/>
          </a:xfrm>
        </p:spPr>
        <p:txBody>
          <a:bodyPr anchor="ctr" anchorCtr="0"/>
          <a:lstStyle>
            <a:lvl1pPr algn="l">
              <a:lnSpc>
                <a:spcPts val="4200"/>
              </a:lnSpc>
              <a:defRPr sz="34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statement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4059936"/>
            <a:ext cx="7010400" cy="502920"/>
          </a:xfrm>
        </p:spPr>
        <p:txBody>
          <a:bodyPr/>
          <a:lstStyle>
            <a:lvl1pPr marL="0" indent="0" algn="l">
              <a:buNone/>
              <a:defRPr sz="15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52DFDD-1B92-3744-8203-DEC67FD17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016341" y="-1540240"/>
            <a:ext cx="6358255" cy="523621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3E3FCA7-45BB-479B-AA46-EFC60E4BBD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3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- one corner ornam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15" y="400049"/>
            <a:ext cx="8381999" cy="669993"/>
          </a:xfrm>
        </p:spPr>
        <p:txBody>
          <a:bodyPr anchor="t" anchorCtr="0"/>
          <a:lstStyle>
            <a:lvl1pPr>
              <a:lnSpc>
                <a:spcPts val="2300"/>
              </a:lnSpc>
              <a:defRPr sz="21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0315" y="4749473"/>
            <a:ext cx="3116580" cy="273844"/>
          </a:xfrm>
        </p:spPr>
        <p:txBody>
          <a:bodyPr/>
          <a:lstStyle>
            <a:lvl1pPr>
              <a:defRPr lang="en-US" sz="600" b="0" i="0" smtClean="0">
                <a:effectLst/>
                <a:latin typeface="+mj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4515" y="4749473"/>
            <a:ext cx="478536" cy="273844"/>
          </a:xfrm>
        </p:spPr>
        <p:txBody>
          <a:bodyPr/>
          <a:lstStyle>
            <a:lvl1pPr>
              <a:defRPr sz="600" b="0">
                <a:latin typeface="+mj-lt"/>
              </a:defRPr>
            </a:lvl1pPr>
          </a:lstStyle>
          <a:p>
            <a:fld id="{37A8A410-2624-46C7-9CE6-E56AAD504E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E3B65F-5DCF-5942-AE83-819F9CC4C7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584970" y="-1997413"/>
            <a:ext cx="6692900" cy="55118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DB831EE-0EBC-4DC8-8BED-72B1930939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DF9183-44D0-064C-AF2E-8F111293BF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 flipV="1">
            <a:off x="-3100199" y="1652141"/>
            <a:ext cx="6358255" cy="52362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15" y="400049"/>
            <a:ext cx="8381999" cy="669993"/>
          </a:xfrm>
        </p:spPr>
        <p:txBody>
          <a:bodyPr anchor="t" anchorCtr="0"/>
          <a:lstStyle>
            <a:lvl1pPr>
              <a:lnSpc>
                <a:spcPts val="2300"/>
              </a:lnSpc>
              <a:defRPr sz="21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0315" y="4749473"/>
            <a:ext cx="3116580" cy="273844"/>
          </a:xfrm>
        </p:spPr>
        <p:txBody>
          <a:bodyPr/>
          <a:lstStyle>
            <a:lvl1pPr>
              <a:defRPr lang="en-US" sz="600" b="0" i="0" smtClean="0">
                <a:effectLst/>
                <a:latin typeface="+mj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4515" y="4749473"/>
            <a:ext cx="478536" cy="273844"/>
          </a:xfrm>
        </p:spPr>
        <p:txBody>
          <a:bodyPr/>
          <a:lstStyle>
            <a:lvl1pPr>
              <a:defRPr sz="600" b="0">
                <a:latin typeface="+mj-lt"/>
              </a:defRPr>
            </a:lvl1pPr>
          </a:lstStyle>
          <a:p>
            <a:fld id="{37A8A410-2624-46C7-9CE6-E56AAD504E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E3B65F-5DCF-5942-AE83-819F9CC4C7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5281660" y="-1824022"/>
            <a:ext cx="6358255" cy="523621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D0E0E4D-BB49-4CDC-9306-C3B72EB570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8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- one corner ornament - blank -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15" y="400049"/>
            <a:ext cx="8381999" cy="669993"/>
          </a:xfrm>
        </p:spPr>
        <p:txBody>
          <a:bodyPr anchor="t" anchorCtr="0"/>
          <a:lstStyle>
            <a:lvl1pPr>
              <a:lnSpc>
                <a:spcPts val="2300"/>
              </a:lnSpc>
              <a:defRPr sz="21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0315" y="4749473"/>
            <a:ext cx="3116580" cy="273844"/>
          </a:xfrm>
        </p:spPr>
        <p:txBody>
          <a:bodyPr/>
          <a:lstStyle>
            <a:lvl1pPr>
              <a:defRPr lang="en-US" sz="600" b="0" i="0" smtClean="0">
                <a:effectLst/>
                <a:latin typeface="+mj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4515" y="4749473"/>
            <a:ext cx="478536" cy="273844"/>
          </a:xfrm>
        </p:spPr>
        <p:txBody>
          <a:bodyPr/>
          <a:lstStyle>
            <a:lvl1pPr>
              <a:defRPr sz="600" b="0">
                <a:latin typeface="+mj-lt"/>
              </a:defRPr>
            </a:lvl1pPr>
          </a:lstStyle>
          <a:p>
            <a:fld id="{37A8A410-2624-46C7-9CE6-E56AAD504E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E3B65F-5DCF-5942-AE83-819F9CC4C7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5048797" y="-1361309"/>
            <a:ext cx="6358255" cy="523621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A5FC33D-0A43-4952-AB3C-E847365FAA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7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ith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F73FFDE-E65B-EC42-8FD9-D182D8C2F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3229583"/>
            <a:ext cx="2774576" cy="636148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3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EB3E24E-A20F-A240-A2CD-6062D430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59198"/>
            <a:ext cx="4735748" cy="2297754"/>
          </a:xfrm>
        </p:spPr>
        <p:txBody>
          <a:bodyPr anchor="t" anchorCtr="0"/>
          <a:lstStyle>
            <a:lvl1pPr>
              <a:lnSpc>
                <a:spcPts val="5000"/>
              </a:lnSpc>
              <a:defRPr sz="42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0A7BDF9-122F-4D0C-9098-5AB0B21241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7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400050"/>
            <a:ext cx="8382000" cy="6039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200150"/>
            <a:ext cx="7696200" cy="32520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4749473"/>
            <a:ext cx="311658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600" b="0" smtClean="0">
                <a:effectLst/>
                <a:latin typeface="+mj-lt"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4749473"/>
            <a:ext cx="47853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i="0">
                <a:solidFill>
                  <a:schemeClr val="tx1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fld id="{37A8A410-2624-46C7-9CE6-E56AAD504E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6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685800" rtl="0" eaLnBrk="1" latinLnBrk="0" hangingPunct="1">
        <a:lnSpc>
          <a:spcPts val="2300"/>
        </a:lnSpc>
        <a:spcBef>
          <a:spcPct val="0"/>
        </a:spcBef>
        <a:buNone/>
        <a:defRPr sz="2100" b="1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171450" indent="-171450" algn="l" defTabSz="685800" rtl="0" eaLnBrk="1" latinLnBrk="0" hangingPunct="1">
        <a:lnSpc>
          <a:spcPts val="1800"/>
        </a:lnSpc>
        <a:spcBef>
          <a:spcPts val="900"/>
        </a:spcBef>
        <a:buFont typeface="Arial" panose="020B0604020202020204" pitchFamily="34" charset="0"/>
        <a:buChar char="•"/>
        <a:defRPr sz="1300" b="0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514350" indent="-171450" algn="l" defTabSz="685800" rtl="0" eaLnBrk="1" latinLnBrk="0" hangingPunct="1">
        <a:lnSpc>
          <a:spcPts val="1500"/>
        </a:lnSpc>
        <a:spcBef>
          <a:spcPts val="900"/>
        </a:spcBef>
        <a:buFont typeface="Arial" panose="020B0604020202020204" pitchFamily="34" charset="0"/>
        <a:buChar char="•"/>
        <a:defRPr sz="1000" b="0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857250" indent="-171450" algn="l" defTabSz="685800" rtl="0" eaLnBrk="1" latinLnBrk="0" hangingPunct="1">
        <a:lnSpc>
          <a:spcPts val="1200"/>
        </a:lnSpc>
        <a:spcBef>
          <a:spcPts val="900"/>
        </a:spcBef>
        <a:buFont typeface="Arial" panose="020B0604020202020204" pitchFamily="34" charset="0"/>
        <a:buChar char="•"/>
        <a:defRPr sz="800" b="0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1200150" indent="-171450" algn="l" defTabSz="685800" rtl="0" eaLnBrk="1" latinLnBrk="0" hangingPunct="1">
        <a:lnSpc>
          <a:spcPts val="1200"/>
        </a:lnSpc>
        <a:spcBef>
          <a:spcPts val="900"/>
        </a:spcBef>
        <a:buFont typeface="Arial" panose="020B0604020202020204" pitchFamily="34" charset="0"/>
        <a:buChar char="•"/>
        <a:defRPr sz="800" b="0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1543050" indent="-171450" algn="l" defTabSz="685800" rtl="0" eaLnBrk="1" latinLnBrk="0" hangingPunct="1">
        <a:lnSpc>
          <a:spcPts val="1200"/>
        </a:lnSpc>
        <a:spcBef>
          <a:spcPts val="900"/>
        </a:spcBef>
        <a:buFont typeface="Arial" panose="020B0604020202020204" pitchFamily="34" charset="0"/>
        <a:buChar char="•"/>
        <a:defRPr sz="800" b="0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40">
          <p15:clr>
            <a:srgbClr val="F26B43"/>
          </p15:clr>
        </p15:guide>
        <p15:guide id="4" orient="horz" pos="252">
          <p15:clr>
            <a:srgbClr val="F26B43"/>
          </p15:clr>
        </p15:guide>
        <p15:guide id="5" pos="672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pos="5520">
          <p15:clr>
            <a:srgbClr val="F26B43"/>
          </p15:clr>
        </p15:guide>
        <p15:guide id="8" pos="5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WRAVAL - Writing Assistant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None/>
            </a:pPr>
            <a:br/>
            <a:br/>
            <a:r>
              <a:t>Amazon Science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3045349" y="4711419"/>
            <a:ext cx="2133600" cy="27463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April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WRAVAL: Writing Assistant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28E52-7617-89B8-81A2-8AD7BC9C91DE}"/>
              </a:ext>
            </a:extLst>
          </p:cNvPr>
          <p:cNvSpPr txBox="1"/>
          <p:nvPr/>
        </p:nvSpPr>
        <p:spPr>
          <a:xfrm>
            <a:off x="3618052" y="3037398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Gabriel Bénédict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Novel evaluation framework for AI writing assistants</a:t>
            </a:r>
          </a:p>
          <a:p>
            <a:pPr lvl="0"/>
            <a:r>
              <a:t>Focus on real-world writing scenarios</a:t>
            </a:r>
          </a:p>
          <a:p>
            <a:pPr lvl="0"/>
            <a:r>
              <a:t>Assessment of helpfulness, relevance, and accuracy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Human evaluation protocol</a:t>
            </a:r>
          </a:p>
          <a:p>
            <a:pPr lvl="0"/>
            <a:r>
              <a:t>300+ real writing scenarios</a:t>
            </a:r>
          </a:p>
          <a:p>
            <a:pPr lvl="0"/>
            <a:r>
              <a:t>Multiple task categories:</a:t>
            </a:r>
          </a:p>
          <a:p>
            <a:pPr lvl="1"/>
            <a:r>
              <a:t>Content creation</a:t>
            </a:r>
          </a:p>
          <a:p>
            <a:pPr lvl="1"/>
            <a:r>
              <a:t>Editing &amp; revision</a:t>
            </a:r>
          </a:p>
          <a:p>
            <a:pPr lvl="1"/>
            <a:r>
              <a:t>Ideation &amp; brainstorming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Primary dimensions:</a:t>
            </a:r>
          </a:p>
          <a:p>
            <a:pPr lvl="1"/>
            <a:r>
              <a:t>Task completion</a:t>
            </a:r>
          </a:p>
          <a:p>
            <a:pPr lvl="1"/>
            <a:r>
              <a:t>Writing quality</a:t>
            </a:r>
          </a:p>
          <a:p>
            <a:pPr lvl="1"/>
            <a:r>
              <a:t>Contextual appropriateness</a:t>
            </a:r>
          </a:p>
          <a:p>
            <a:pPr lvl="1"/>
            <a:r>
              <a:t>Factual accuracy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Dataset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308 diverse writing scenarios</a:t>
            </a:r>
          </a:p>
          <a:p>
            <a:pPr lvl="0"/>
            <a:r>
              <a:t>Sourced from real user needs</a:t>
            </a:r>
          </a:p>
          <a:p>
            <a:pPr lvl="0"/>
            <a:r>
              <a:t>Balanced across different writing tasks</a:t>
            </a:r>
          </a:p>
          <a:p>
            <a:pPr lvl="0"/>
            <a:r>
              <a:t>Multiple domains and complexity levels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Two-stage evaluation process</a:t>
            </a:r>
          </a:p>
          <a:p>
            <a:pPr lvl="0"/>
            <a:r>
              <a:t>Expert annotators</a:t>
            </a:r>
          </a:p>
          <a:p>
            <a:pPr lvl="0"/>
            <a:r>
              <a:t>Standardized scoring rubrics</a:t>
            </a:r>
          </a:p>
          <a:p>
            <a:pPr lvl="0"/>
            <a:r>
              <a:t>Inter-annotator agreement measures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Systematic assessment of AI assistants</a:t>
            </a:r>
          </a:p>
          <a:p>
            <a:pPr lvl="0"/>
            <a:r>
              <a:t>Identification of strengths/weaknesses</a:t>
            </a:r>
          </a:p>
          <a:p>
            <a:pPr lvl="0"/>
            <a:r>
              <a:t>Comparative analysis capabilities</a:t>
            </a:r>
          </a:p>
          <a:p>
            <a:pPr lvl="0"/>
            <a:r>
              <a:t>Areas for improvement in AI writing tools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Applications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Benchmark for AI writing assistants</a:t>
            </a:r>
          </a:p>
          <a:p>
            <a:pPr lvl="0"/>
            <a:r>
              <a:t>Tool for improving AI models</a:t>
            </a:r>
          </a:p>
          <a:p>
            <a:pPr lvl="0"/>
            <a:r>
              <a:t>Framework for quality assessment</a:t>
            </a:r>
          </a:p>
          <a:p>
            <a:pPr lvl="0"/>
            <a:r>
              <a:t>Industry standard potential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mazon Academics - dark">
  <a:themeElements>
    <a:clrScheme name="Custom 12">
      <a:dk1>
        <a:srgbClr val="FFFFFF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1C2430"/>
      </a:accent2>
      <a:accent3>
        <a:srgbClr val="F1522C"/>
      </a:accent3>
      <a:accent4>
        <a:srgbClr val="5873AA"/>
      </a:accent4>
      <a:accent5>
        <a:srgbClr val="52C0CC"/>
      </a:accent5>
      <a:accent6>
        <a:srgbClr val="13A39D"/>
      </a:accent6>
      <a:hlink>
        <a:srgbClr val="FFFFFF"/>
      </a:hlink>
      <a:folHlink>
        <a:srgbClr val="FF9900"/>
      </a:folHlink>
    </a:clrScheme>
    <a:fontScheme name="Amazon 2021">
      <a:majorFont>
        <a:latin typeface="Amazon Ember Light"/>
        <a:ea typeface=""/>
        <a:cs typeface=""/>
      </a:majorFont>
      <a:minorFont>
        <a:latin typeface="Amazon Embe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149</Words>
  <Application>Microsoft Macintosh PowerPoint</Application>
  <PresentationFormat>On-screen Show (16:9)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Amazon Ember</vt:lpstr>
      <vt:lpstr>Amazon Ember Light</vt:lpstr>
      <vt:lpstr>Amazon Ember Thin</vt:lpstr>
      <vt:lpstr>Arial</vt:lpstr>
      <vt:lpstr>Amazon Academics - dark</vt:lpstr>
      <vt:lpstr>WRAVAL - Writing Assistant eVALuation</vt:lpstr>
      <vt:lpstr>WRAVAL: Writing Assistant eVALuation</vt:lpstr>
      <vt:lpstr>Overview</vt:lpstr>
      <vt:lpstr>Key Features</vt:lpstr>
      <vt:lpstr>Evaluation Metrics</vt:lpstr>
      <vt:lpstr>Dataset Composition</vt:lpstr>
      <vt:lpstr>Methodology</vt:lpstr>
      <vt:lpstr>Key Findings</vt:lpstr>
      <vt:lpstr>Applications &amp; Impact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WRAVAL - Writing Assistant eVALuation</dc:title>
  <dc:creator>Amazon Science</dc:creator>
  <cp:keywords/>
  <cp:lastModifiedBy>Benedict, Gabriel</cp:lastModifiedBy>
  <cp:revision>2</cp:revision>
  <dcterms:created xsi:type="dcterms:W3CDTF">2025-04-07T13:25:31Z</dcterms:created>
  <dcterms:modified xsi:type="dcterms:W3CDTF">2025-04-07T13:29:23Z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April 2025</vt:lpwstr>
  </property>
</Properties>
</file>