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0" r:id="rId4"/>
    <p:sldId id="257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0E7"/>
    <a:srgbClr val="85CAFB"/>
    <a:srgbClr val="0260C1"/>
    <a:srgbClr val="8097C4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 цікавить вас вікно яке може аналізувати навколишнє середовище і реагувати на вуглекислий газ, температуру та вологість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191203425636948"/>
          <c:y val="0.44571718443884689"/>
          <c:w val="0.33236290678353519"/>
          <c:h val="0.50895256087321583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explosion val="4"/>
          <c:dPt>
            <c:idx val="0"/>
            <c:bubble3D val="0"/>
            <c:explosion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0E2-5140-B4E1-56F1BC09BE1C}"/>
              </c:ext>
            </c:extLst>
          </c:dPt>
          <c:dPt>
            <c:idx val="1"/>
            <c:bubble3D val="0"/>
            <c:explosion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0E2-5140-B4E1-56F1BC09BE1C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E2-5140-B4E1-56F1BC09BE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0E2-5140-B4E1-56F1BC09BE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Можливо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52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E2-5140-B4E1-56F1BC09BE1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0"/>
      </c:pie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28902840753711406"/>
          <c:y val="0.31636894424883832"/>
          <c:w val="0.40453444999021043"/>
          <c:h val="7.7689696187766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часто ви відчуваєте духоту у вашому приміщенні</a:t>
            </a:r>
            <a:endParaRPr lang="uk-UA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3322450134421351"/>
          <c:y val="2.1545610870659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359060235025446"/>
          <c:y val="0.47386824797089289"/>
          <c:w val="0.39717173429650393"/>
          <c:h val="0.49503043660789253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spPr>
            <a:solidFill>
              <a:schemeClr val="accent2"/>
            </a:solidFill>
          </c:spPr>
          <c:explosion val="9"/>
          <c:dPt>
            <c:idx val="0"/>
            <c:bubble3D val="0"/>
            <c:explosion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004-754B-AA84-B2A5C0C679D0}"/>
              </c:ext>
            </c:extLst>
          </c:dPt>
          <c:dPt>
            <c:idx val="1"/>
            <c:bubble3D val="0"/>
            <c:explosion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004-754B-AA84-B2A5C0C679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2"/>
                <c:pt idx="0">
                  <c:v>23.5</c:v>
                </c:pt>
                <c:pt idx="1">
                  <c:v>76.5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04-754B-AA84-B2A5C0C679D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8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203190970388007"/>
          <c:y val="0.35321467300209419"/>
          <c:w val="0.26083721290557271"/>
          <c:h val="4.6860730274568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часто ви провітрюєте своє приміщення</a:t>
            </a:r>
            <a:endParaRPr lang="uk-UA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1758694850336158"/>
          <c:y val="6.8588021270640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392982588393783"/>
          <c:y val="0.38556465155331654"/>
          <c:w val="0.35039967222447532"/>
          <c:h val="0.53734543168404159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225-5647-9FC9-B227D86453E0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225-5647-9FC9-B227D86453E0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225-5647-9FC9-B227D86453E0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225-5647-9FC9-B227D86453E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76.5</c:v>
                </c:pt>
                <c:pt idx="1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25-5647-9FC9-B227D86453E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9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9464347272324291"/>
          <c:y val="0.26496659930112393"/>
          <c:w val="0.18954266436914888"/>
          <c:h val="4.6860730274568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ви придбали б таке смарт вікно</a:t>
            </a:r>
            <a:endParaRPr lang="uk-UA" sz="12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C33-D54A-B22F-5AC4493D28B4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C33-D54A-B22F-5AC4493D28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C33-D54A-B22F-5AC4493D28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C33-D54A-B22F-5AC4493D28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Можливо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52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33-D54A-B22F-5AC4493D28B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0"/>
      </c:pie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часто ви відчуваєте духоту у вашому приміщенні</a:t>
            </a:r>
            <a:endParaRPr lang="uk-UA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3322450134421351"/>
          <c:y val="2.1545610870659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359060235025446"/>
          <c:y val="0.47386824797089289"/>
          <c:w val="0.39717173429650393"/>
          <c:h val="0.49503043660789253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spPr>
            <a:solidFill>
              <a:schemeClr val="accent2"/>
            </a:solidFill>
          </c:spPr>
          <c:explosion val="9"/>
          <c:dPt>
            <c:idx val="0"/>
            <c:bubble3D val="0"/>
            <c:explosion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B9-E14A-962F-C97B07139944}"/>
              </c:ext>
            </c:extLst>
          </c:dPt>
          <c:dPt>
            <c:idx val="1"/>
            <c:bubble3D val="0"/>
            <c:explosion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EB9-E14A-962F-C97B071399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2"/>
                <c:pt idx="0">
                  <c:v>23.5</c:v>
                </c:pt>
                <c:pt idx="1">
                  <c:v>76.5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B9-E14A-962F-C97B071399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8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203190970388007"/>
          <c:y val="0.35321467300209419"/>
          <c:w val="0.26083721290557271"/>
          <c:h val="4.6860730274568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часто ви провітрюєте своє приміщення</a:t>
            </a:r>
            <a:endParaRPr lang="uk-UA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1758694850336158"/>
          <c:y val="6.8588021270640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392982588393783"/>
          <c:y val="0.38556465155331654"/>
          <c:w val="0.35039967222447532"/>
          <c:h val="0.53734543168404159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B9E-7047-A089-43E66BCFAA96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B9E-7047-A089-43E66BCFAA9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B9E-7047-A089-43E66BCFAA9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B9E-7047-A089-43E66BCFAA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76.5</c:v>
                </c:pt>
                <c:pt idx="1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9E-7047-A089-43E66BCFAA9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9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9464347272324291"/>
          <c:y val="0.26496659930112393"/>
          <c:w val="0.18954266436914888"/>
          <c:h val="4.6860730274568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ви придбали б таке смарт вікно</a:t>
            </a:r>
            <a:endParaRPr lang="uk-UA" sz="12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E2-0440-943E-2DCE8ED873D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E2-0440-943E-2DCE8ED873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4E2-0440-943E-2DCE8ED873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4E2-0440-943E-2DCE8ED873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Можливо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52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E2-0440-943E-2DCE8ED873D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0"/>
      </c:pie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 цікавить вас вікно яке може аналізувати навколишнє середовище і реагувати на вуглекислий газ, температуру та вологість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191203425636948"/>
          <c:y val="0.44571718443884689"/>
          <c:w val="0.33236290678353519"/>
          <c:h val="0.50895256087321583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explosion val="4"/>
          <c:dPt>
            <c:idx val="0"/>
            <c:bubble3D val="0"/>
            <c:explosion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A3B-4A08-AEB5-D567DEC3A757}"/>
              </c:ext>
            </c:extLst>
          </c:dPt>
          <c:dPt>
            <c:idx val="1"/>
            <c:bubble3D val="0"/>
            <c:explosion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A3B-4A08-AEB5-D567DEC3A757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A3B-4A08-AEB5-D567DEC3A7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A3B-4A08-AEB5-D567DEC3A7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Можливо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52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3B-4A08-AEB5-D567DEC3A75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0"/>
      </c:pie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28902840753711406"/>
          <c:y val="0.31636894424883832"/>
          <c:w val="0.40453444999021043"/>
          <c:h val="7.7689696187766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часто ви відчуваєте духоту у вашому приміщенні</a:t>
            </a:r>
            <a:endParaRPr lang="uk-UA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3322450134421351"/>
          <c:y val="2.1545610870659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359060235025446"/>
          <c:y val="0.47386824797089289"/>
          <c:w val="0.39717173429650393"/>
          <c:h val="0.49503043660789253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spPr>
            <a:solidFill>
              <a:schemeClr val="accent2"/>
            </a:solidFill>
          </c:spPr>
          <c:explosion val="9"/>
          <c:dPt>
            <c:idx val="0"/>
            <c:bubble3D val="0"/>
            <c:explosion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0A3-499D-84A0-9B9CC130BB6B}"/>
              </c:ext>
            </c:extLst>
          </c:dPt>
          <c:dPt>
            <c:idx val="1"/>
            <c:bubble3D val="0"/>
            <c:explosion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A3-499D-84A0-9B9CC130BB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2"/>
                <c:pt idx="0">
                  <c:v>23.5</c:v>
                </c:pt>
                <c:pt idx="1">
                  <c:v>76.5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3-499D-84A0-9B9CC130BB6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98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203190970388007"/>
          <c:y val="0.35321467300209419"/>
          <c:w val="0.26083721290557271"/>
          <c:h val="4.6860730274568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часто ви провітрюєте своє приміщення</a:t>
            </a:r>
            <a:endParaRPr lang="uk-UA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1758694850336158"/>
          <c:y val="6.8588021270640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392982588393783"/>
          <c:y val="0.38556465155331654"/>
          <c:w val="0.35039967222447532"/>
          <c:h val="0.53734543168404159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CC0-41F0-9967-E08B24CA585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CC0-41F0-9967-E08B24CA585A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CC0-41F0-9967-E08B24CA585A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CC0-41F0-9967-E08B24CA58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2"/>
                <c:pt idx="0">
                  <c:v>Так</c:v>
                </c:pt>
                <c:pt idx="1">
                  <c:v>Ні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76.5</c:v>
                </c:pt>
                <c:pt idx="1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C0-41F0-9967-E08B24CA585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9"/>
      </c:pieChart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39464347272324291"/>
          <c:y val="0.26496659930112393"/>
          <c:w val="0.18954266436914888"/>
          <c:h val="4.6860730274568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</a:t>
            </a:r>
            <a:r>
              <a:rPr lang="uk-UA" sz="1200" baseline="0" dirty="0">
                <a:solidFill>
                  <a:schemeClr val="bg1"/>
                </a:solidFill>
              </a:rPr>
              <a:t> ви придбали б таке смарт вікно</a:t>
            </a:r>
            <a:endParaRPr lang="uk-UA" sz="12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AD3-4219-995C-C666790A353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AD3-4219-995C-C666790A35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AD3-4219-995C-C666790A35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AD3-4219-995C-C666790A35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Можливо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52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D3-4219-995C-C666790A353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0"/>
      </c:pie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uk-UA" sz="1200" dirty="0">
                <a:solidFill>
                  <a:schemeClr val="bg1"/>
                </a:solidFill>
              </a:rPr>
              <a:t>Чи цікавить вас вікно яке може аналізувати навколишнє середовище і реагувати на вуглекислий газ, температуру та вологість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191203425636948"/>
          <c:y val="0.44571718443884689"/>
          <c:w val="0.33236290678353519"/>
          <c:h val="0.50895256087321583"/>
        </c:manualLayout>
      </c:layout>
      <c:pieChart>
        <c:varyColors val="1"/>
        <c:ser>
          <c:idx val="0"/>
          <c:order val="0"/>
          <c:tx>
            <c:strRef>
              <c:f>Аркуш1!$B$1</c:f>
              <c:strCache>
                <c:ptCount val="1"/>
                <c:pt idx="0">
                  <c:v>Продаж</c:v>
                </c:pt>
              </c:strCache>
            </c:strRef>
          </c:tx>
          <c:explosion val="4"/>
          <c:dPt>
            <c:idx val="0"/>
            <c:bubble3D val="0"/>
            <c:explosion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56B-384E-9045-09B6A3A45317}"/>
              </c:ext>
            </c:extLst>
          </c:dPt>
          <c:dPt>
            <c:idx val="1"/>
            <c:bubble3D val="0"/>
            <c:explosion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6B-384E-9045-09B6A3A45317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56B-384E-9045-09B6A3A453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56B-384E-9045-09B6A3A453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Аркуш1!$A$2:$A$5</c:f>
              <c:strCache>
                <c:ptCount val="3"/>
                <c:pt idx="0">
                  <c:v>Так</c:v>
                </c:pt>
                <c:pt idx="1">
                  <c:v>Ні</c:v>
                </c:pt>
                <c:pt idx="2">
                  <c:v>Можливо</c:v>
                </c:pt>
              </c:strCache>
            </c:strRef>
          </c:cat>
          <c:val>
            <c:numRef>
              <c:f>Аркуш1!$B$2:$B$5</c:f>
              <c:numCache>
                <c:formatCode>General</c:formatCode>
                <c:ptCount val="4"/>
                <c:pt idx="0">
                  <c:v>52</c:v>
                </c:pt>
                <c:pt idx="1">
                  <c:v>11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6B-384E-9045-09B6A3A4531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0"/>
      </c:pieChart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28902840753711406"/>
          <c:y val="0.31636894424883832"/>
          <c:w val="0.40453444999021043"/>
          <c:h val="7.7689696187766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0EDA8-1331-B140-B541-2A2AE09D2B72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A32A-ADD2-F740-BA2D-8B005CF4C53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3712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2A32A-ADD2-F740-BA2D-8B005CF4C533}" type="slidenum">
              <a:rPr lang="ru-UA" smtClean="0"/>
              <a:t>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688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2A32A-ADD2-F740-BA2D-8B005CF4C533}" type="slidenum">
              <a:rPr lang="ru-UA" smtClean="0"/>
              <a:t>6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0656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E625B-9190-338A-88F3-B1DB8003A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C0F5BE-A26D-004A-9388-E04AEEAFE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893EB-7E86-4A6B-FCF7-7320A03B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3682A-A0B8-E976-976A-2BFAEDDE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0BB69-1ACA-1B4C-81A9-825E3542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35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5CECB-4091-C9B3-CDCF-0B9E93A6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23CAC4-06C8-A9FB-8774-00E34EF9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0B6B4B-813A-C1AF-5919-0D5A8256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73CCE-0D42-1AE8-67E0-B8347736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38172C-BA51-DCCB-BB3E-C26C9D42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993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F558588-5E3B-0A4C-0993-1E98B92D3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7F3D06-0FC3-E326-EA5F-CC17DD626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F8442-2F5F-25E2-4C3C-4AC853AD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D965A-3ED7-FF7E-0C71-C62C191C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A0E67-2AFE-349B-4D96-9C915C57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0420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96CF9-5A28-D09A-94C2-D2FAF09E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CDFF6-1313-14B5-8A17-363AB398F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B2E68-3A73-BBAD-427E-A841DE5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E70C4-82D8-ACCF-943D-D47AADB5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F34B1-ED13-039D-0421-E698951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7385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0C47B-25D5-2734-B37C-317C40DD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C48C45-6B7A-FC28-C96E-8B9A2ACC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5B1EE-1874-38AF-9F22-3855262B3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D655A-66DF-5061-5599-C0E123BD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C935EA-2C44-8D30-08E6-A1FF24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48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49633-2728-B17D-0417-B0AD94A9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2B41B-A2F3-B004-7716-039CBBDDF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0A4F5-B17C-3675-55F6-F57D29CE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43704-4DEB-BA0F-ED21-EE9E70E8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02F06-D87F-2AD5-53BF-15BAB4AD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B753F0-2AF1-B0C7-6BB9-D2C1996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68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7378D-01E7-A131-E153-283E51CC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D0C0F-76B0-2D5C-812A-46618596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D60240-6505-FFB0-12B1-488900A2F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5D3E30-AEE1-2E83-EE04-10BF5ABE2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4D0D9E-2CA4-8F40-0AC0-5391CB108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77F2A-B4E2-07DE-4A7F-46DD9359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B1BC18-A096-C4A3-55D9-166D3556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D3C20A-8595-3F74-6D67-05B8DD9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341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692AF-5979-BDFF-5B6F-FACB88D4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7057B-4A1E-6CB1-6B8E-99AE308B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77E573-763D-0EB1-D6B3-B0C997D3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94234A-53AD-8C4A-2E2F-C7251981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422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23B27D-0842-2096-01DF-5D357131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284E68-3120-A739-0453-243D170A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C793A5-6CC0-8360-0A4D-C4E373CA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6540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5DD80-8AF3-6FBE-5625-4EEBA869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075DF-2E3E-A730-D379-FB0CD4EE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5D1E58-E854-0278-19BA-95B8A71AE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FE25C6-2DF0-6DD1-8BE9-CC855DD6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77AF1-5898-5862-4A17-A282DDD4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783B69-691A-912C-CDFD-1E1CA1F4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04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9DBB5-7152-6051-D67A-23ADC007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A9E7CF-96B3-1E6E-BD4E-2AB1D5F60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C8F20-8EF6-9E8F-9508-1736E90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010A5F-E976-DDBA-9AF8-9130B30F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F746EE-77D3-851F-4175-75D9FC9E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DC5E3B-1636-15A2-CE5E-B25D1E59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4761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260C1"/>
            </a:gs>
            <a:gs pos="50000">
              <a:srgbClr val="3C90E7"/>
            </a:gs>
            <a:gs pos="0">
              <a:srgbClr val="85CAF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4229C-4E94-2238-FAC8-35FC47A0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B05DBD-A843-DC16-6A7F-6365B50EA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0CD036-389D-FB7F-9BB2-7E5818F51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BA5-4153-FD4C-B2E8-521BE412C95A}" type="datetimeFigureOut">
              <a:rPr lang="ru-UA" smtClean="0"/>
              <a:t>12/26/23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3D744-CD0C-3765-C3FC-C9255B059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28266-A61B-7894-38EF-C67D36E6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38FF-25B8-E84B-B071-05B3C06CBBD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693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A3AF70-CBE9-41B4-B279-07B714B0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642" y="-4477930"/>
            <a:ext cx="16635922" cy="12473947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99263A-5EAE-BE48-1957-9608B3C01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27" y="6858000"/>
            <a:ext cx="9144000" cy="1655762"/>
          </a:xfrm>
        </p:spPr>
        <p:txBody>
          <a:bodyPr/>
          <a:lstStyle/>
          <a:p>
            <a:endParaRPr lang="ru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ECB10E-88B5-4BD5-2C0B-87D83252FB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53520" y="-668786"/>
            <a:ext cx="8327838" cy="8664803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F0D277-33F2-9213-F303-97AF4C7239A4}"/>
              </a:ext>
            </a:extLst>
          </p:cNvPr>
          <p:cNvSpPr txBox="1"/>
          <p:nvPr/>
        </p:nvSpPr>
        <p:spPr>
          <a:xfrm>
            <a:off x="355693" y="5719227"/>
            <a:ext cx="2122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sz="4400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2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6899C-3377-2210-B1B1-C0308F9374C8}"/>
              </a:ext>
            </a:extLst>
          </p:cNvPr>
          <p:cNvSpPr txBox="1"/>
          <p:nvPr/>
        </p:nvSpPr>
        <p:spPr>
          <a:xfrm>
            <a:off x="2205928" y="5591353"/>
            <a:ext cx="476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Padyakke Expanded One" pitchFamily="2" charset="0"/>
                <a:cs typeface="Al Bayan Plain" pitchFamily="2" charset="-78"/>
              </a:rPr>
              <a:t>|</a:t>
            </a:r>
            <a:endParaRPr lang="ru-UA" sz="6000" dirty="0">
              <a:solidFill>
                <a:schemeClr val="bg1"/>
              </a:solidFill>
              <a:ea typeface="Padyakke Expanded One" pitchFamily="2" charset="0"/>
              <a:cs typeface="Al Bayan Plain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5BCE8-E1BE-0769-6793-87017F322C70}"/>
              </a:ext>
            </a:extLst>
          </p:cNvPr>
          <p:cNvSpPr txBox="1"/>
          <p:nvPr/>
        </p:nvSpPr>
        <p:spPr>
          <a:xfrm>
            <a:off x="2526319" y="5803865"/>
            <a:ext cx="45272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Arsen Shulak – Analyst	         Maksum Vaclav – Hardware developer</a:t>
            </a:r>
          </a:p>
          <a:p>
            <a:r>
              <a:rPr lang="en-US" sz="1100" dirty="0">
                <a:solidFill>
                  <a:schemeClr val="bg1"/>
                </a:solidFill>
              </a:rPr>
              <a:t>Igor Sumenkov – Designer	         Arsen Pavluk</a:t>
            </a:r>
            <a:r>
              <a:rPr lang="uk-UA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–</a:t>
            </a:r>
            <a:r>
              <a:rPr lang="uk-UA" sz="1100" dirty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Software developer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Roman Pylyptsiv – Project owner</a:t>
            </a:r>
            <a:endParaRPr lang="ru-UA" sz="11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6977A1-98F2-43CC-B181-DFABA232E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66988" y="7165777"/>
            <a:ext cx="20703532" cy="109537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7F1F63-55D6-438C-AB00-DC7FB77B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7760" y="18796636"/>
            <a:ext cx="8467361" cy="63489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0187D6C-28B6-4BD6-B424-8F63CE8D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639" y="18796636"/>
            <a:ext cx="8467361" cy="63489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AE19F4-9354-4736-80AD-9BD8C947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76" y="19605093"/>
            <a:ext cx="8467361" cy="63489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B8D76A-63D6-495F-8D48-E71DD527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4614" y="21971134"/>
            <a:ext cx="8467361" cy="63489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EFAA92-7505-4FF2-A268-32AB8EC1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82" y="21971134"/>
            <a:ext cx="8467361" cy="63489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A1E7D39-42BE-4585-A06E-B1D27A53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93" y="21943697"/>
            <a:ext cx="8467361" cy="63489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7BD20B5-AB6C-4338-BDBA-073C5566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42" y="25116292"/>
            <a:ext cx="8467361" cy="634899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CBC7BC2-7D98-4F71-B1D5-44F91E39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895" y="151390"/>
            <a:ext cx="16635922" cy="12473947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6C0B3EA-D805-0706-79E0-0A7316A89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3946" y="6100776"/>
            <a:ext cx="9144000" cy="2387600"/>
          </a:xfrm>
        </p:spPr>
        <p:txBody>
          <a:bodyPr/>
          <a:lstStyle/>
          <a:p>
            <a:r>
              <a:rPr lang="ru-UA" dirty="0"/>
              <a:t>ава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62B24D0-72CC-7C2A-CC68-DD5BC4811B69}"/>
              </a:ext>
            </a:extLst>
          </p:cNvPr>
          <p:cNvSpPr txBox="1">
            <a:spLocks/>
          </p:cNvSpPr>
          <p:nvPr/>
        </p:nvSpPr>
        <p:spPr>
          <a:xfrm>
            <a:off x="0" y="657031"/>
            <a:ext cx="5985853" cy="1460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chemeClr val="bg1"/>
                </a:solidFill>
                <a:latin typeface="DM Serif Display" pitchFamily="2" charset="0"/>
                <a:ea typeface="Padyakke Expanded One" pitchFamily="2" charset="0"/>
                <a:cs typeface="Shree Devanagari 714" panose="02000600000000000000" pitchFamily="2" charset="0"/>
              </a:rPr>
              <a:t>Insight Window</a:t>
            </a:r>
            <a:endParaRPr lang="ru-UA" b="1" i="1" dirty="0">
              <a:solidFill>
                <a:schemeClr val="bg1"/>
              </a:solidFill>
              <a:latin typeface="DM Serif Display" pitchFamily="2" charset="0"/>
              <a:ea typeface="Padyakke Expanded One" pitchFamily="2" charset="0"/>
              <a:cs typeface="Shree Devanagari 714" panose="020006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89591-3E7E-6DC2-5940-12287E83ABDF}"/>
              </a:ext>
            </a:extLst>
          </p:cNvPr>
          <p:cNvSpPr txBox="1"/>
          <p:nvPr/>
        </p:nvSpPr>
        <p:spPr>
          <a:xfrm>
            <a:off x="355693" y="2067906"/>
            <a:ext cx="42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67562"/>
                  </a:schemeClr>
                </a:solidFill>
                <a:latin typeface="Trebuchet MS" panose="020B0703020202090204" pitchFamily="34" charset="0"/>
              </a:rPr>
              <a:t>Really big SMART hole, coming right up</a:t>
            </a:r>
            <a:endParaRPr lang="ru-UA" dirty="0">
              <a:solidFill>
                <a:schemeClr val="bg1">
                  <a:alpha val="67562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0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260C1"/>
            </a:gs>
            <a:gs pos="50000">
              <a:srgbClr val="3C90E7"/>
            </a:gs>
            <a:gs pos="0">
              <a:srgbClr val="85CAFB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F39CA0-47EB-8EE5-18EF-072670CEF2F2}"/>
              </a:ext>
            </a:extLst>
          </p:cNvPr>
          <p:cNvSpPr txBox="1"/>
          <p:nvPr/>
        </p:nvSpPr>
        <p:spPr>
          <a:xfrm>
            <a:off x="706533" y="516231"/>
            <a:ext cx="50962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just Insight Window</a:t>
            </a:r>
            <a:endParaRPr lang="ru-UA" sz="3600" i="1" dirty="0"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99D02-76FA-81B0-8D12-5CEB05C9BFFD}"/>
              </a:ext>
            </a:extLst>
          </p:cNvPr>
          <p:cNvSpPr txBox="1"/>
          <p:nvPr/>
        </p:nvSpPr>
        <p:spPr>
          <a:xfrm>
            <a:off x="551788" y="200760"/>
            <a:ext cx="50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It’s Insight Window</a:t>
            </a:r>
            <a:endParaRPr lang="ru-UA" sz="3600" b="1" dirty="0">
              <a:solidFill>
                <a:schemeClr val="bg1"/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7ED75-C15B-916A-EDA2-06B94C075C8E}"/>
              </a:ext>
            </a:extLst>
          </p:cNvPr>
          <p:cNvSpPr txBox="1"/>
          <p:nvPr/>
        </p:nvSpPr>
        <p:spPr>
          <a:xfrm>
            <a:off x="1167609" y="847091"/>
            <a:ext cx="50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alpha val="8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our Insight Window</a:t>
            </a:r>
            <a:endParaRPr lang="ru-UA" sz="3600" b="1" dirty="0">
              <a:solidFill>
                <a:schemeClr val="bg1">
                  <a:alpha val="8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74751-FB6D-96C4-5013-EB2B7D5B3DC6}"/>
              </a:ext>
            </a:extLst>
          </p:cNvPr>
          <p:cNvSpPr txBox="1"/>
          <p:nvPr/>
        </p:nvSpPr>
        <p:spPr>
          <a:xfrm>
            <a:off x="1322354" y="1177951"/>
            <a:ext cx="50962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tx1">
                    <a:alpha val="8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It’s Insight Window</a:t>
            </a:r>
            <a:endParaRPr lang="ru-UA" sz="3600" i="1" dirty="0">
              <a:solidFill>
                <a:schemeClr val="tx1">
                  <a:alpha val="8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0BEEB91-DA9C-C7B1-D6F2-1F413F703BDA}"/>
              </a:ext>
            </a:extLst>
          </p:cNvPr>
          <p:cNvSpPr txBox="1"/>
          <p:nvPr/>
        </p:nvSpPr>
        <p:spPr>
          <a:xfrm>
            <a:off x="1802090" y="1524200"/>
            <a:ext cx="50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alpha val="6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just Insight Window</a:t>
            </a:r>
            <a:endParaRPr lang="ru-UA" sz="3600" b="1" dirty="0">
              <a:solidFill>
                <a:schemeClr val="bg1">
                  <a:alpha val="6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81BA5A-BB16-DF05-0190-738413FF1E1F}"/>
              </a:ext>
            </a:extLst>
          </p:cNvPr>
          <p:cNvSpPr txBox="1"/>
          <p:nvPr/>
        </p:nvSpPr>
        <p:spPr>
          <a:xfrm>
            <a:off x="1956835" y="1855060"/>
            <a:ext cx="50962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tx1">
                    <a:alpha val="6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our Insight Window</a:t>
            </a:r>
            <a:endParaRPr lang="ru-UA" sz="3600" i="1" dirty="0">
              <a:solidFill>
                <a:schemeClr val="tx1">
                  <a:alpha val="6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450EF5-1F6E-3B6C-8E02-7D357DBC83C1}"/>
              </a:ext>
            </a:extLst>
          </p:cNvPr>
          <p:cNvSpPr txBox="1"/>
          <p:nvPr/>
        </p:nvSpPr>
        <p:spPr>
          <a:xfrm>
            <a:off x="2427241" y="2170531"/>
            <a:ext cx="50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alpha val="4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It’s Insight Window</a:t>
            </a:r>
            <a:endParaRPr lang="ru-UA" sz="3600" b="1" dirty="0">
              <a:solidFill>
                <a:schemeClr val="bg1">
                  <a:alpha val="4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64683B-2206-2584-3791-0A23EC6C678D}"/>
              </a:ext>
            </a:extLst>
          </p:cNvPr>
          <p:cNvSpPr txBox="1"/>
          <p:nvPr/>
        </p:nvSpPr>
        <p:spPr>
          <a:xfrm>
            <a:off x="2581986" y="2501391"/>
            <a:ext cx="509626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tx1">
                    <a:alpha val="4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just Insight Window</a:t>
            </a:r>
            <a:endParaRPr lang="ru-UA" sz="3600" i="1" dirty="0">
              <a:solidFill>
                <a:schemeClr val="tx1">
                  <a:alpha val="4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C26B2F-1F59-DC6F-B6BC-F14657EBC336}"/>
              </a:ext>
            </a:extLst>
          </p:cNvPr>
          <p:cNvSpPr txBox="1"/>
          <p:nvPr/>
        </p:nvSpPr>
        <p:spPr>
          <a:xfrm>
            <a:off x="3062251" y="2809167"/>
            <a:ext cx="502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alpha val="2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our Insight Window</a:t>
            </a:r>
            <a:endParaRPr lang="ru-UA" sz="3600" b="1" dirty="0">
              <a:solidFill>
                <a:schemeClr val="bg1">
                  <a:alpha val="2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AE370C-3785-8A4A-A997-3353113355EA}"/>
              </a:ext>
            </a:extLst>
          </p:cNvPr>
          <p:cNvSpPr txBox="1"/>
          <p:nvPr/>
        </p:nvSpPr>
        <p:spPr>
          <a:xfrm>
            <a:off x="3216996" y="3140027"/>
            <a:ext cx="534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tx1">
                    <a:alpha val="20000"/>
                  </a:schemeClr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the best Insight Window</a:t>
            </a:r>
            <a:endParaRPr lang="ru-UA" sz="3600" i="1" dirty="0">
              <a:solidFill>
                <a:schemeClr val="tx1">
                  <a:alpha val="20000"/>
                </a:schemeClr>
              </a:solidFill>
              <a:latin typeface="DM Serif Display" pitchFamily="2" charset="0"/>
              <a:ea typeface="Padyakke Expanded One" pitchFamily="2" charset="0"/>
              <a:cs typeface="Padyakke Expanded One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3C59EDA-56F2-37B8-FFD2-D78DD3764873}"/>
              </a:ext>
            </a:extLst>
          </p:cNvPr>
          <p:cNvSpPr txBox="1"/>
          <p:nvPr/>
        </p:nvSpPr>
        <p:spPr>
          <a:xfrm>
            <a:off x="356494" y="6287908"/>
            <a:ext cx="9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11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11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C82855-8924-C5C1-42AF-42F715D0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07131" y="-9667875"/>
            <a:ext cx="17949062" cy="9496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4AC155-3E90-9272-B141-4DB5CC4D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898" y="-171450"/>
            <a:ext cx="16635922" cy="12473947"/>
          </a:xfrm>
          <a:prstGeom prst="rect">
            <a:avLst/>
          </a:prstGeom>
        </p:spPr>
      </p:pic>
      <p:graphicFrame>
        <p:nvGraphicFramePr>
          <p:cNvPr id="7" name="Діаграма 34">
            <a:extLst>
              <a:ext uri="{FF2B5EF4-FFF2-40B4-BE49-F238E27FC236}">
                <a16:creationId xmlns:a16="http://schemas.microsoft.com/office/drawing/2014/main" id="{211D894A-D86F-3955-21D7-4F5221957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197992"/>
              </p:ext>
            </p:extLst>
          </p:nvPr>
        </p:nvGraphicFramePr>
        <p:xfrm>
          <a:off x="5853831" y="7466079"/>
          <a:ext cx="4377113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іаграма 27">
            <a:extLst>
              <a:ext uri="{FF2B5EF4-FFF2-40B4-BE49-F238E27FC236}">
                <a16:creationId xmlns:a16="http://schemas.microsoft.com/office/drawing/2014/main" id="{76A261F5-1F8E-9B2C-CB62-E6325D216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103726"/>
              </p:ext>
            </p:extLst>
          </p:nvPr>
        </p:nvGraphicFramePr>
        <p:xfrm>
          <a:off x="2059179" y="7342393"/>
          <a:ext cx="3562678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іаграма 33">
            <a:extLst>
              <a:ext uri="{FF2B5EF4-FFF2-40B4-BE49-F238E27FC236}">
                <a16:creationId xmlns:a16="http://schemas.microsoft.com/office/drawing/2014/main" id="{F0E29617-D048-6DF7-38C6-34DFB5C1D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39930"/>
              </p:ext>
            </p:extLst>
          </p:nvPr>
        </p:nvGraphicFramePr>
        <p:xfrm>
          <a:off x="1793515" y="10324479"/>
          <a:ext cx="4085723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Діаграма 35">
            <a:extLst>
              <a:ext uri="{FF2B5EF4-FFF2-40B4-BE49-F238E27FC236}">
                <a16:creationId xmlns:a16="http://schemas.microsoft.com/office/drawing/2014/main" id="{D74098AF-5679-6949-FF4D-C6BD172D1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830442"/>
              </p:ext>
            </p:extLst>
          </p:nvPr>
        </p:nvGraphicFramePr>
        <p:xfrm>
          <a:off x="6103677" y="10578783"/>
          <a:ext cx="4085723" cy="260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EE260A9-6E0C-D3A9-E7FE-AD2BB727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40317" y="-4919663"/>
            <a:ext cx="16635922" cy="124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80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Діаграма 34">
            <a:extLst>
              <a:ext uri="{FF2B5EF4-FFF2-40B4-BE49-F238E27FC236}">
                <a16:creationId xmlns:a16="http://schemas.microsoft.com/office/drawing/2014/main" id="{5DFC8709-6B06-4655-9EC0-44485C234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388217"/>
              </p:ext>
            </p:extLst>
          </p:nvPr>
        </p:nvGraphicFramePr>
        <p:xfrm>
          <a:off x="5841993" y="570600"/>
          <a:ext cx="4377113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Діаграма 27">
            <a:extLst>
              <a:ext uri="{FF2B5EF4-FFF2-40B4-BE49-F238E27FC236}">
                <a16:creationId xmlns:a16="http://schemas.microsoft.com/office/drawing/2014/main" id="{066487C4-CFC7-438C-88CF-B2D616B53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228918"/>
              </p:ext>
            </p:extLst>
          </p:nvPr>
        </p:nvGraphicFramePr>
        <p:xfrm>
          <a:off x="2047341" y="446914"/>
          <a:ext cx="3562678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Діаграма 33">
            <a:extLst>
              <a:ext uri="{FF2B5EF4-FFF2-40B4-BE49-F238E27FC236}">
                <a16:creationId xmlns:a16="http://schemas.microsoft.com/office/drawing/2014/main" id="{CAAD1FB4-E97C-48A9-A701-74E4143B8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96151"/>
              </p:ext>
            </p:extLst>
          </p:nvPr>
        </p:nvGraphicFramePr>
        <p:xfrm>
          <a:off x="1781677" y="3429000"/>
          <a:ext cx="4085723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Діаграма 35">
            <a:extLst>
              <a:ext uri="{FF2B5EF4-FFF2-40B4-BE49-F238E27FC236}">
                <a16:creationId xmlns:a16="http://schemas.microsoft.com/office/drawing/2014/main" id="{79759A6A-94D1-487E-830D-3D37B31C7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260836"/>
              </p:ext>
            </p:extLst>
          </p:nvPr>
        </p:nvGraphicFramePr>
        <p:xfrm>
          <a:off x="6091839" y="3683304"/>
          <a:ext cx="4085723" cy="260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BF79F-9F45-4444-80F9-2C0131CD6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07131" y="-9667875"/>
            <a:ext cx="17949062" cy="949642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9B1227A-CD71-430F-8DB8-B66AB28F0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078684" y="-5332852"/>
            <a:ext cx="16635922" cy="1247394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4058571-BF9D-448B-B5B6-D55D75AF7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7225" y="-171450"/>
            <a:ext cx="16635922" cy="124739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F17969-BD42-4213-9B3F-71F882CE2192}"/>
              </a:ext>
            </a:extLst>
          </p:cNvPr>
          <p:cNvSpPr txBox="1"/>
          <p:nvPr/>
        </p:nvSpPr>
        <p:spPr>
          <a:xfrm>
            <a:off x="355600" y="6287908"/>
            <a:ext cx="9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11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11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0B26-32E9-B22B-83C8-C23BC24D5C01}"/>
              </a:ext>
            </a:extLst>
          </p:cNvPr>
          <p:cNvSpPr txBox="1"/>
          <p:nvPr/>
        </p:nvSpPr>
        <p:spPr>
          <a:xfrm>
            <a:off x="675055" y="7264781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2800" dirty="0">
                <a:solidFill>
                  <a:schemeClr val="bg1"/>
                </a:solidFill>
                <a:latin typeface="DM Serif Display" pitchFamily="2" charset="0"/>
              </a:rPr>
              <a:t>Г</a:t>
            </a:r>
            <a:r>
              <a:rPr lang="ru-UA" sz="2800" dirty="0">
                <a:solidFill>
                  <a:schemeClr val="bg1"/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ол</a:t>
            </a:r>
            <a:r>
              <a:rPr lang="ru-UA" sz="2800" dirty="0">
                <a:solidFill>
                  <a:schemeClr val="bg1"/>
                </a:solidFill>
                <a:latin typeface="DM Serif Display" pitchFamily="2" charset="0"/>
              </a:rPr>
              <a:t>овний конкурент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41260-9B88-E42E-915F-0CA26E57316A}"/>
              </a:ext>
            </a:extLst>
          </p:cNvPr>
          <p:cNvSpPr txBox="1"/>
          <p:nvPr/>
        </p:nvSpPr>
        <p:spPr>
          <a:xfrm>
            <a:off x="2611804" y="8789450"/>
            <a:ext cx="3030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dirty="0">
                <a:solidFill>
                  <a:srgbClr val="000000"/>
                </a:solidFill>
                <a:effectLst/>
                <a:latin typeface="Helvetica" pitchFamily="2" charset="0"/>
              </a:rPr>
              <a:t>❌  </a:t>
            </a: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Реконпуратор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ctr"/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Громісткий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Шумний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Важкий у встановленні 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З</a:t>
            </a: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акритий у своїй системі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D46B8-5545-DE13-ABB5-85E7AE84B31B}"/>
              </a:ext>
            </a:extLst>
          </p:cNvPr>
          <p:cNvSpPr txBox="1"/>
          <p:nvPr/>
        </p:nvSpPr>
        <p:spPr>
          <a:xfrm>
            <a:off x="7334094" y="8789450"/>
            <a:ext cx="2885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dirty="0">
                <a:solidFill>
                  <a:srgbClr val="000000"/>
                </a:solidFill>
                <a:effectLst/>
                <a:latin typeface="Helvetica" pitchFamily="2" charset="0"/>
              </a:rPr>
              <a:t>✅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Insight 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Window:</a:t>
            </a:r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Прихований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Безшумний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Інтерфейс у додатку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Інтеграція до системи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 Smart Home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0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534F07-D3FE-E676-94E9-EA8BF8852774}"/>
              </a:ext>
            </a:extLst>
          </p:cNvPr>
          <p:cNvSpPr txBox="1"/>
          <p:nvPr/>
        </p:nvSpPr>
        <p:spPr>
          <a:xfrm>
            <a:off x="355600" y="31750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2800" dirty="0">
                <a:solidFill>
                  <a:schemeClr val="bg1"/>
                </a:solidFill>
                <a:latin typeface="DM Serif Display" pitchFamily="2" charset="0"/>
              </a:rPr>
              <a:t>Г</a:t>
            </a:r>
            <a:r>
              <a:rPr lang="ru-UA" sz="2800" dirty="0">
                <a:solidFill>
                  <a:schemeClr val="bg1"/>
                </a:solidFill>
                <a:latin typeface="DM Serif Display" pitchFamily="2" charset="0"/>
                <a:ea typeface="Padyakke Expanded One" pitchFamily="2" charset="0"/>
                <a:cs typeface="Padyakke Expanded One" pitchFamily="2" charset="0"/>
              </a:rPr>
              <a:t>ол</a:t>
            </a:r>
            <a:r>
              <a:rPr lang="ru-UA" sz="2800" dirty="0">
                <a:solidFill>
                  <a:schemeClr val="bg1"/>
                </a:solidFill>
                <a:latin typeface="DM Serif Display" pitchFamily="2" charset="0"/>
              </a:rPr>
              <a:t>овний конкурент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968C2-B658-703D-109B-7504940CC713}"/>
              </a:ext>
            </a:extLst>
          </p:cNvPr>
          <p:cNvSpPr txBox="1"/>
          <p:nvPr/>
        </p:nvSpPr>
        <p:spPr>
          <a:xfrm>
            <a:off x="2292349" y="1842169"/>
            <a:ext cx="3030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dirty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❌  </a:t>
            </a: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Реконпуратор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ctr"/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Громісткий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Шумний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Важкий у встановленні 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З</a:t>
            </a: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акритий у своїй системі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AC1C1-D2FE-3002-F33D-8DC2AB6AE2CE}"/>
              </a:ext>
            </a:extLst>
          </p:cNvPr>
          <p:cNvSpPr txBox="1"/>
          <p:nvPr/>
        </p:nvSpPr>
        <p:spPr>
          <a:xfrm>
            <a:off x="7014639" y="1842169"/>
            <a:ext cx="2885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UA" dirty="0">
                <a:solidFill>
                  <a:srgbClr val="000000"/>
                </a:solidFill>
                <a:effectLst/>
                <a:latin typeface="Helvetica" pitchFamily="2" charset="0"/>
              </a:rPr>
              <a:t>✅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Insight 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Window:</a:t>
            </a:r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Прихований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Безшумний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Інтерфейс у додатку</a:t>
            </a:r>
            <a:endParaRPr lang="en-US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Інтеграція до системи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 Smart Home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BE09-C2EE-7FCB-F270-0D4C0C2D6829}"/>
              </a:ext>
            </a:extLst>
          </p:cNvPr>
          <p:cNvSpPr txBox="1"/>
          <p:nvPr/>
        </p:nvSpPr>
        <p:spPr>
          <a:xfrm>
            <a:off x="355600" y="6287908"/>
            <a:ext cx="9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11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11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Рамка 4">
            <a:extLst>
              <a:ext uri="{FF2B5EF4-FFF2-40B4-BE49-F238E27FC236}">
                <a16:creationId xmlns:a16="http://schemas.microsoft.com/office/drawing/2014/main" id="{1B14B7F5-4595-D091-DFC6-3A6FD3AF35B8}"/>
              </a:ext>
            </a:extLst>
          </p:cNvPr>
          <p:cNvSpPr/>
          <p:nvPr/>
        </p:nvSpPr>
        <p:spPr>
          <a:xfrm>
            <a:off x="12810720" y="-5907975"/>
            <a:ext cx="7291450" cy="5907975"/>
          </a:xfrm>
          <a:custGeom>
            <a:avLst/>
            <a:gdLst>
              <a:gd name="connsiteX0" fmla="*/ 0 w 7291450"/>
              <a:gd name="connsiteY0" fmla="*/ 0 h 5907975"/>
              <a:gd name="connsiteX1" fmla="*/ 7291450 w 7291450"/>
              <a:gd name="connsiteY1" fmla="*/ 0 h 5907975"/>
              <a:gd name="connsiteX2" fmla="*/ 7291450 w 7291450"/>
              <a:gd name="connsiteY2" fmla="*/ 5907975 h 5907975"/>
              <a:gd name="connsiteX3" fmla="*/ 0 w 7291450"/>
              <a:gd name="connsiteY3" fmla="*/ 5907975 h 5907975"/>
              <a:gd name="connsiteX4" fmla="*/ 0 w 7291450"/>
              <a:gd name="connsiteY4" fmla="*/ 0 h 5907975"/>
              <a:gd name="connsiteX5" fmla="*/ 738497 w 7291450"/>
              <a:gd name="connsiteY5" fmla="*/ 738497 h 5907975"/>
              <a:gd name="connsiteX6" fmla="*/ 738497 w 7291450"/>
              <a:gd name="connsiteY6" fmla="*/ 5169478 h 5907975"/>
              <a:gd name="connsiteX7" fmla="*/ 6552953 w 7291450"/>
              <a:gd name="connsiteY7" fmla="*/ 5169478 h 5907975"/>
              <a:gd name="connsiteX8" fmla="*/ 6552953 w 7291450"/>
              <a:gd name="connsiteY8" fmla="*/ 738497 h 5907975"/>
              <a:gd name="connsiteX9" fmla="*/ 738497 w 7291450"/>
              <a:gd name="connsiteY9" fmla="*/ 738497 h 5907975"/>
              <a:gd name="connsiteX0" fmla="*/ 938151 w 7291450"/>
              <a:gd name="connsiteY0" fmla="*/ 1306286 h 5907975"/>
              <a:gd name="connsiteX1" fmla="*/ 7291450 w 7291450"/>
              <a:gd name="connsiteY1" fmla="*/ 0 h 5907975"/>
              <a:gd name="connsiteX2" fmla="*/ 7291450 w 7291450"/>
              <a:gd name="connsiteY2" fmla="*/ 5907975 h 5907975"/>
              <a:gd name="connsiteX3" fmla="*/ 0 w 7291450"/>
              <a:gd name="connsiteY3" fmla="*/ 5907975 h 5907975"/>
              <a:gd name="connsiteX4" fmla="*/ 938151 w 7291450"/>
              <a:gd name="connsiteY4" fmla="*/ 1306286 h 5907975"/>
              <a:gd name="connsiteX5" fmla="*/ 738497 w 7291450"/>
              <a:gd name="connsiteY5" fmla="*/ 738497 h 5907975"/>
              <a:gd name="connsiteX6" fmla="*/ 738497 w 7291450"/>
              <a:gd name="connsiteY6" fmla="*/ 5169478 h 5907975"/>
              <a:gd name="connsiteX7" fmla="*/ 6552953 w 7291450"/>
              <a:gd name="connsiteY7" fmla="*/ 5169478 h 5907975"/>
              <a:gd name="connsiteX8" fmla="*/ 6552953 w 7291450"/>
              <a:gd name="connsiteY8" fmla="*/ 738497 h 5907975"/>
              <a:gd name="connsiteX9" fmla="*/ 738497 w 7291450"/>
              <a:gd name="connsiteY9" fmla="*/ 738497 h 5907975"/>
              <a:gd name="connsiteX0" fmla="*/ 938151 w 7291450"/>
              <a:gd name="connsiteY0" fmla="*/ 1306286 h 5907975"/>
              <a:gd name="connsiteX1" fmla="*/ 7291450 w 7291450"/>
              <a:gd name="connsiteY1" fmla="*/ 0 h 5907975"/>
              <a:gd name="connsiteX2" fmla="*/ 7291450 w 7291450"/>
              <a:gd name="connsiteY2" fmla="*/ 5907975 h 5907975"/>
              <a:gd name="connsiteX3" fmla="*/ 0 w 7291450"/>
              <a:gd name="connsiteY3" fmla="*/ 5907975 h 5907975"/>
              <a:gd name="connsiteX4" fmla="*/ 938151 w 7291450"/>
              <a:gd name="connsiteY4" fmla="*/ 1306286 h 5907975"/>
              <a:gd name="connsiteX5" fmla="*/ 738497 w 7291450"/>
              <a:gd name="connsiteY5" fmla="*/ 738497 h 5907975"/>
              <a:gd name="connsiteX6" fmla="*/ 738497 w 7291450"/>
              <a:gd name="connsiteY6" fmla="*/ 5169478 h 5907975"/>
              <a:gd name="connsiteX7" fmla="*/ 6552953 w 7291450"/>
              <a:gd name="connsiteY7" fmla="*/ 5169478 h 5907975"/>
              <a:gd name="connsiteX8" fmla="*/ 6552953 w 7291450"/>
              <a:gd name="connsiteY8" fmla="*/ 738497 h 5907975"/>
              <a:gd name="connsiteX9" fmla="*/ 738497 w 7291450"/>
              <a:gd name="connsiteY9" fmla="*/ 738497 h 59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91450" h="5907975">
                <a:moveTo>
                  <a:pt x="938151" y="1306286"/>
                </a:moveTo>
                <a:lnTo>
                  <a:pt x="7291450" y="0"/>
                </a:lnTo>
                <a:lnTo>
                  <a:pt x="7291450" y="5907975"/>
                </a:lnTo>
                <a:lnTo>
                  <a:pt x="0" y="5907975"/>
                </a:lnTo>
                <a:cubicBezTo>
                  <a:pt x="0" y="3938650"/>
                  <a:pt x="1757548" y="3180608"/>
                  <a:pt x="938151" y="1306286"/>
                </a:cubicBezTo>
                <a:close/>
                <a:moveTo>
                  <a:pt x="738497" y="738497"/>
                </a:moveTo>
                <a:lnTo>
                  <a:pt x="738497" y="5169478"/>
                </a:lnTo>
                <a:lnTo>
                  <a:pt x="6552953" y="5169478"/>
                </a:lnTo>
                <a:lnTo>
                  <a:pt x="6552953" y="738497"/>
                </a:lnTo>
                <a:lnTo>
                  <a:pt x="738497" y="738497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B4A45-BEEE-EA97-BA95-8A566DF7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695" y="7362785"/>
            <a:ext cx="3972296" cy="3972296"/>
          </a:xfrm>
          <a:prstGeom prst="rect">
            <a:avLst/>
          </a:prstGeom>
        </p:spPr>
      </p:pic>
      <p:graphicFrame>
        <p:nvGraphicFramePr>
          <p:cNvPr id="4" name="Діаграма 34">
            <a:extLst>
              <a:ext uri="{FF2B5EF4-FFF2-40B4-BE49-F238E27FC236}">
                <a16:creationId xmlns:a16="http://schemas.microsoft.com/office/drawing/2014/main" id="{5D50FA17-EFC5-2DED-D7B8-03B7A8CD1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900151"/>
              </p:ext>
            </p:extLst>
          </p:nvPr>
        </p:nvGraphicFramePr>
        <p:xfrm>
          <a:off x="5826122" y="-5961867"/>
          <a:ext cx="4377113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іаграма 27">
            <a:extLst>
              <a:ext uri="{FF2B5EF4-FFF2-40B4-BE49-F238E27FC236}">
                <a16:creationId xmlns:a16="http://schemas.microsoft.com/office/drawing/2014/main" id="{3A1F0DD6-D2D2-2A3F-8D0C-8B7511BFB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7085"/>
              </p:ext>
            </p:extLst>
          </p:nvPr>
        </p:nvGraphicFramePr>
        <p:xfrm>
          <a:off x="2031470" y="-6085553"/>
          <a:ext cx="3562678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Діаграма 33">
            <a:extLst>
              <a:ext uri="{FF2B5EF4-FFF2-40B4-BE49-F238E27FC236}">
                <a16:creationId xmlns:a16="http://schemas.microsoft.com/office/drawing/2014/main" id="{EAF2D19C-9297-E5C4-7103-11557F15B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835463"/>
              </p:ext>
            </p:extLst>
          </p:nvPr>
        </p:nvGraphicFramePr>
        <p:xfrm>
          <a:off x="1765806" y="-3103467"/>
          <a:ext cx="4085723" cy="285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Діаграма 35">
            <a:extLst>
              <a:ext uri="{FF2B5EF4-FFF2-40B4-BE49-F238E27FC236}">
                <a16:creationId xmlns:a16="http://schemas.microsoft.com/office/drawing/2014/main" id="{4361BD1C-8A43-B967-9F36-BB2F2FC09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29304"/>
              </p:ext>
            </p:extLst>
          </p:nvPr>
        </p:nvGraphicFramePr>
        <p:xfrm>
          <a:off x="6075968" y="-2849163"/>
          <a:ext cx="4085723" cy="2604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1C282E-873D-D3FA-DC7F-7972E8AA5451}"/>
              </a:ext>
            </a:extLst>
          </p:cNvPr>
          <p:cNvSpPr txBox="1"/>
          <p:nvPr/>
        </p:nvSpPr>
        <p:spPr>
          <a:xfrm>
            <a:off x="-5091941" y="31750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2800" dirty="0">
                <a:solidFill>
                  <a:schemeClr val="bg1"/>
                </a:solidFill>
                <a:latin typeface="DM Serif Display" pitchFamily="2" charset="0"/>
              </a:rPr>
              <a:t>Цільова аудиторія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789DE-7FB6-ACF8-04FF-C4715AB7E01F}"/>
              </a:ext>
            </a:extLst>
          </p:cNvPr>
          <p:cNvSpPr txBox="1"/>
          <p:nvPr/>
        </p:nvSpPr>
        <p:spPr>
          <a:xfrm>
            <a:off x="-4509390" y="1214252"/>
            <a:ext cx="3776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Offline </a:t>
            </a:r>
            <a:r>
              <a:rPr lang="uk-UA" dirty="0">
                <a:solidFill>
                  <a:schemeClr val="bg1"/>
                </a:solidFill>
              </a:rPr>
              <a:t>працівники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</a:rPr>
              <a:t>Дбайливі батьки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</a:rPr>
              <a:t>Пенсіонери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</a:rPr>
              <a:t>Власники офісів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</a:rPr>
              <a:t>Власники реставраційних будівель </a:t>
            </a:r>
          </a:p>
        </p:txBody>
      </p:sp>
    </p:spTree>
    <p:extLst>
      <p:ext uri="{BB962C8B-B14F-4D97-AF65-F5344CB8AC3E}">
        <p14:creationId xmlns:p14="http://schemas.microsoft.com/office/powerpoint/2010/main" val="36367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F059C-3940-8B10-AC40-001A96D6AEB1}"/>
              </a:ext>
            </a:extLst>
          </p:cNvPr>
          <p:cNvSpPr txBox="1"/>
          <p:nvPr/>
        </p:nvSpPr>
        <p:spPr>
          <a:xfrm>
            <a:off x="355600" y="31750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2800" dirty="0">
                <a:solidFill>
                  <a:schemeClr val="bg1"/>
                </a:solidFill>
                <a:latin typeface="DM Serif Display" pitchFamily="2" charset="0"/>
              </a:rPr>
              <a:t>Цільова аудиторія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16CA3-DEAC-D220-C54C-4279D3319F2D}"/>
              </a:ext>
            </a:extLst>
          </p:cNvPr>
          <p:cNvSpPr txBox="1"/>
          <p:nvPr/>
        </p:nvSpPr>
        <p:spPr>
          <a:xfrm>
            <a:off x="355600" y="6287908"/>
            <a:ext cx="9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11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11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C74747FA-7371-2D57-F2E4-BE7E22EB78C4}"/>
              </a:ext>
            </a:extLst>
          </p:cNvPr>
          <p:cNvSpPr/>
          <p:nvPr/>
        </p:nvSpPr>
        <p:spPr>
          <a:xfrm>
            <a:off x="5672446" y="1721921"/>
            <a:ext cx="7291450" cy="5907975"/>
          </a:xfrm>
          <a:custGeom>
            <a:avLst/>
            <a:gdLst>
              <a:gd name="connsiteX0" fmla="*/ 0 w 7291450"/>
              <a:gd name="connsiteY0" fmla="*/ 0 h 5907975"/>
              <a:gd name="connsiteX1" fmla="*/ 7291450 w 7291450"/>
              <a:gd name="connsiteY1" fmla="*/ 0 h 5907975"/>
              <a:gd name="connsiteX2" fmla="*/ 7291450 w 7291450"/>
              <a:gd name="connsiteY2" fmla="*/ 5907975 h 5907975"/>
              <a:gd name="connsiteX3" fmla="*/ 0 w 7291450"/>
              <a:gd name="connsiteY3" fmla="*/ 5907975 h 5907975"/>
              <a:gd name="connsiteX4" fmla="*/ 0 w 7291450"/>
              <a:gd name="connsiteY4" fmla="*/ 0 h 5907975"/>
              <a:gd name="connsiteX5" fmla="*/ 738497 w 7291450"/>
              <a:gd name="connsiteY5" fmla="*/ 738497 h 5907975"/>
              <a:gd name="connsiteX6" fmla="*/ 738497 w 7291450"/>
              <a:gd name="connsiteY6" fmla="*/ 5169478 h 5907975"/>
              <a:gd name="connsiteX7" fmla="*/ 6552953 w 7291450"/>
              <a:gd name="connsiteY7" fmla="*/ 5169478 h 5907975"/>
              <a:gd name="connsiteX8" fmla="*/ 6552953 w 7291450"/>
              <a:gd name="connsiteY8" fmla="*/ 738497 h 5907975"/>
              <a:gd name="connsiteX9" fmla="*/ 738497 w 7291450"/>
              <a:gd name="connsiteY9" fmla="*/ 738497 h 5907975"/>
              <a:gd name="connsiteX0" fmla="*/ 938151 w 7291450"/>
              <a:gd name="connsiteY0" fmla="*/ 1306286 h 5907975"/>
              <a:gd name="connsiteX1" fmla="*/ 7291450 w 7291450"/>
              <a:gd name="connsiteY1" fmla="*/ 0 h 5907975"/>
              <a:gd name="connsiteX2" fmla="*/ 7291450 w 7291450"/>
              <a:gd name="connsiteY2" fmla="*/ 5907975 h 5907975"/>
              <a:gd name="connsiteX3" fmla="*/ 0 w 7291450"/>
              <a:gd name="connsiteY3" fmla="*/ 5907975 h 5907975"/>
              <a:gd name="connsiteX4" fmla="*/ 938151 w 7291450"/>
              <a:gd name="connsiteY4" fmla="*/ 1306286 h 5907975"/>
              <a:gd name="connsiteX5" fmla="*/ 738497 w 7291450"/>
              <a:gd name="connsiteY5" fmla="*/ 738497 h 5907975"/>
              <a:gd name="connsiteX6" fmla="*/ 738497 w 7291450"/>
              <a:gd name="connsiteY6" fmla="*/ 5169478 h 5907975"/>
              <a:gd name="connsiteX7" fmla="*/ 6552953 w 7291450"/>
              <a:gd name="connsiteY7" fmla="*/ 5169478 h 5907975"/>
              <a:gd name="connsiteX8" fmla="*/ 6552953 w 7291450"/>
              <a:gd name="connsiteY8" fmla="*/ 738497 h 5907975"/>
              <a:gd name="connsiteX9" fmla="*/ 738497 w 7291450"/>
              <a:gd name="connsiteY9" fmla="*/ 738497 h 5907975"/>
              <a:gd name="connsiteX0" fmla="*/ 938151 w 7291450"/>
              <a:gd name="connsiteY0" fmla="*/ 1306286 h 5907975"/>
              <a:gd name="connsiteX1" fmla="*/ 7291450 w 7291450"/>
              <a:gd name="connsiteY1" fmla="*/ 0 h 5907975"/>
              <a:gd name="connsiteX2" fmla="*/ 7291450 w 7291450"/>
              <a:gd name="connsiteY2" fmla="*/ 5907975 h 5907975"/>
              <a:gd name="connsiteX3" fmla="*/ 0 w 7291450"/>
              <a:gd name="connsiteY3" fmla="*/ 5907975 h 5907975"/>
              <a:gd name="connsiteX4" fmla="*/ 938151 w 7291450"/>
              <a:gd name="connsiteY4" fmla="*/ 1306286 h 5907975"/>
              <a:gd name="connsiteX5" fmla="*/ 738497 w 7291450"/>
              <a:gd name="connsiteY5" fmla="*/ 738497 h 5907975"/>
              <a:gd name="connsiteX6" fmla="*/ 738497 w 7291450"/>
              <a:gd name="connsiteY6" fmla="*/ 5169478 h 5907975"/>
              <a:gd name="connsiteX7" fmla="*/ 6552953 w 7291450"/>
              <a:gd name="connsiteY7" fmla="*/ 5169478 h 5907975"/>
              <a:gd name="connsiteX8" fmla="*/ 6552953 w 7291450"/>
              <a:gd name="connsiteY8" fmla="*/ 738497 h 5907975"/>
              <a:gd name="connsiteX9" fmla="*/ 738497 w 7291450"/>
              <a:gd name="connsiteY9" fmla="*/ 738497 h 59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91450" h="5907975">
                <a:moveTo>
                  <a:pt x="938151" y="1306286"/>
                </a:moveTo>
                <a:lnTo>
                  <a:pt x="7291450" y="0"/>
                </a:lnTo>
                <a:lnTo>
                  <a:pt x="7291450" y="5907975"/>
                </a:lnTo>
                <a:lnTo>
                  <a:pt x="0" y="5907975"/>
                </a:lnTo>
                <a:cubicBezTo>
                  <a:pt x="0" y="3938650"/>
                  <a:pt x="1757548" y="3180608"/>
                  <a:pt x="938151" y="1306286"/>
                </a:cubicBezTo>
                <a:close/>
                <a:moveTo>
                  <a:pt x="738497" y="738497"/>
                </a:moveTo>
                <a:lnTo>
                  <a:pt x="738497" y="5169478"/>
                </a:lnTo>
                <a:lnTo>
                  <a:pt x="6552953" y="5169478"/>
                </a:lnTo>
                <a:lnTo>
                  <a:pt x="6552953" y="738497"/>
                </a:lnTo>
                <a:lnTo>
                  <a:pt x="738497" y="738497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UA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24FA89-6302-6457-7E4C-200645C36CC8}"/>
              </a:ext>
            </a:extLst>
          </p:cNvPr>
          <p:cNvSpPr txBox="1"/>
          <p:nvPr/>
        </p:nvSpPr>
        <p:spPr>
          <a:xfrm>
            <a:off x="938151" y="1214252"/>
            <a:ext cx="37763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Offline </a:t>
            </a: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працівники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  <a:latin typeface="Trebuchet MS" panose="020B0703020202090204" pitchFamily="34" charset="0"/>
              </a:rPr>
              <a:t>Дбайливі батьки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  <a:latin typeface="Trebuchet MS" panose="020B0703020202090204" pitchFamily="34" charset="0"/>
              </a:rPr>
              <a:t>Пенсіонери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  <a:latin typeface="Trebuchet MS" panose="020B0703020202090204" pitchFamily="34" charset="0"/>
              </a:rPr>
              <a:t>Власники офісів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dirty="0">
                <a:solidFill>
                  <a:schemeClr val="bg1"/>
                </a:solidFill>
                <a:latin typeface="Trebuchet MS" panose="020B0703020202090204" pitchFamily="34" charset="0"/>
              </a:rPr>
              <a:t>Власники реставраційних будівель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9A9C08-CE6C-6D28-8364-F7A13660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786" y="2885704"/>
            <a:ext cx="3972296" cy="3972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7B63FA-7447-3D55-E1B2-CC7B9C4271CE}"/>
              </a:ext>
            </a:extLst>
          </p:cNvPr>
          <p:cNvSpPr txBox="1"/>
          <p:nvPr/>
        </p:nvSpPr>
        <p:spPr>
          <a:xfrm>
            <a:off x="-3020291" y="14685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31229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E8328-A744-DFE0-9B0F-89870CC6154C}"/>
              </a:ext>
            </a:extLst>
          </p:cNvPr>
          <p:cNvSpPr txBox="1"/>
          <p:nvPr/>
        </p:nvSpPr>
        <p:spPr>
          <a:xfrm>
            <a:off x="355600" y="31750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DM Serif Display" pitchFamily="2" charset="0"/>
              </a:rPr>
              <a:t>Фінансування</a:t>
            </a:r>
            <a:endParaRPr lang="ru-UA" sz="2800" dirty="0">
              <a:solidFill>
                <a:schemeClr val="bg1"/>
              </a:solidFill>
              <a:latin typeface="DM Serif Display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9FD8C-8250-834E-2303-1D4A64DD4873}"/>
              </a:ext>
            </a:extLst>
          </p:cNvPr>
          <p:cNvSpPr txBox="1"/>
          <p:nvPr/>
        </p:nvSpPr>
        <p:spPr>
          <a:xfrm>
            <a:off x="355600" y="6287908"/>
            <a:ext cx="9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11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11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2DF94-2071-3657-D008-B5C2E064C498}"/>
              </a:ext>
            </a:extLst>
          </p:cNvPr>
          <p:cNvSpPr txBox="1"/>
          <p:nvPr/>
        </p:nvSpPr>
        <p:spPr>
          <a:xfrm>
            <a:off x="2178756" y="22577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4CBE6-68A8-D2B6-3C19-D58E3411EB32}"/>
              </a:ext>
            </a:extLst>
          </p:cNvPr>
          <p:cNvSpPr txBox="1"/>
          <p:nvPr/>
        </p:nvSpPr>
        <p:spPr>
          <a:xfrm>
            <a:off x="404173" y="5129051"/>
            <a:ext cx="377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Датчик </a:t>
            </a: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CO2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85EE4-EAF5-775A-DDA0-5F1BFE4A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2" y="2292307"/>
            <a:ext cx="2545831" cy="2416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963A35-E75C-35DC-BEC6-E28184D918FF}"/>
              </a:ext>
            </a:extLst>
          </p:cNvPr>
          <p:cNvSpPr txBox="1"/>
          <p:nvPr/>
        </p:nvSpPr>
        <p:spPr>
          <a:xfrm>
            <a:off x="7940337" y="5183273"/>
            <a:ext cx="377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/>
                </a:solidFill>
                <a:latin typeface="Trebuchet MS" panose="020B0703020202090204" pitchFamily="34" charset="0"/>
              </a:rPr>
              <a:t>Датчик дистанційного керування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F8334-7420-802A-5AF9-DF3552F62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495" y="2292307"/>
            <a:ext cx="2879084" cy="26091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1E2BDA-B93E-9589-53D6-C652D48FF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243" y="2292307"/>
            <a:ext cx="2799264" cy="2416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3891B4-DC92-57E4-965C-BCAA2BAAC1F2}"/>
              </a:ext>
            </a:extLst>
          </p:cNvPr>
          <p:cNvSpPr txBox="1"/>
          <p:nvPr/>
        </p:nvSpPr>
        <p:spPr>
          <a:xfrm>
            <a:off x="3907698" y="5180771"/>
            <a:ext cx="377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rebuchet MS" panose="020B0703020202090204" pitchFamily="34" charset="0"/>
              </a:rPr>
              <a:t>Step motor</a:t>
            </a:r>
            <a:endParaRPr lang="ru-UA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9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CB5D3-0407-C66D-02E2-E075E7476C4A}"/>
              </a:ext>
            </a:extLst>
          </p:cNvPr>
          <p:cNvSpPr txBox="1"/>
          <p:nvPr/>
        </p:nvSpPr>
        <p:spPr>
          <a:xfrm>
            <a:off x="502356" y="200760"/>
            <a:ext cx="387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DM Serif Display" pitchFamily="2" charset="0"/>
              </a:rPr>
              <a:t>Goodbye</a:t>
            </a:r>
            <a:endParaRPr lang="ru-UA" sz="2800" dirty="0">
              <a:solidFill>
                <a:schemeClr val="bg1"/>
              </a:solidFill>
              <a:latin typeface="DM Serif Display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E619-B35F-CEE6-52A4-6D1923BEC086}"/>
              </a:ext>
            </a:extLst>
          </p:cNvPr>
          <p:cNvSpPr txBox="1"/>
          <p:nvPr/>
        </p:nvSpPr>
        <p:spPr>
          <a:xfrm>
            <a:off x="355600" y="6287908"/>
            <a:ext cx="9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rebuchet MS" panose="020B0703020202090204" pitchFamily="34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X</a:t>
            </a:r>
            <a:r>
              <a:rPr lang="en-US" sz="1100" dirty="0">
                <a:solidFill>
                  <a:schemeClr val="bg1"/>
                </a:solidFill>
                <a:latin typeface="Trebuchet MS" panose="020B0703020202090204" pitchFamily="34" charset="0"/>
              </a:rPr>
              <a:t>product</a:t>
            </a:r>
            <a:endParaRPr lang="ru-UA" sz="11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4E873-61C2-DB49-D821-A30F40D53D86}"/>
              </a:ext>
            </a:extLst>
          </p:cNvPr>
          <p:cNvSpPr txBox="1"/>
          <p:nvPr/>
        </p:nvSpPr>
        <p:spPr>
          <a:xfrm>
            <a:off x="3500846" y="2674946"/>
            <a:ext cx="522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dirty="0">
                <a:solidFill>
                  <a:schemeClr val="bg1"/>
                </a:solidFill>
                <a:latin typeface="Trebuchet MS" panose="020B0703020202090204" pitchFamily="34" charset="0"/>
              </a:rPr>
              <a:t>Дякуємо за увагу</a:t>
            </a:r>
            <a:endParaRPr lang="ru-UA" sz="4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92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291</Words>
  <Application>Microsoft Macintosh PowerPoint</Application>
  <PresentationFormat>Widescreen</PresentationFormat>
  <Paragraphs>89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DM Serif Display</vt:lpstr>
      <vt:lpstr>Helvetica</vt:lpstr>
      <vt:lpstr>Trebuchet MS</vt:lpstr>
      <vt:lpstr>Тема Office</vt:lpstr>
      <vt:lpstr>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 Window</dc:title>
  <dc:creator>Arsen Shulak</dc:creator>
  <cp:lastModifiedBy>Roman Pylyptsiv</cp:lastModifiedBy>
  <cp:revision>5</cp:revision>
  <dcterms:created xsi:type="dcterms:W3CDTF">2023-12-12T16:09:38Z</dcterms:created>
  <dcterms:modified xsi:type="dcterms:W3CDTF">2023-12-26T12:25:08Z</dcterms:modified>
</cp:coreProperties>
</file>