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531" r:id="rId5"/>
    <p:sldId id="618" r:id="rId6"/>
    <p:sldId id="2440" r:id="rId7"/>
    <p:sldId id="2446" r:id="rId8"/>
    <p:sldId id="2447" r:id="rId9"/>
    <p:sldId id="2448" r:id="rId10"/>
    <p:sldId id="2458" r:id="rId11"/>
    <p:sldId id="2459" r:id="rId12"/>
    <p:sldId id="2460" r:id="rId13"/>
    <p:sldId id="2449" r:id="rId14"/>
    <p:sldId id="2450" r:id="rId15"/>
    <p:sldId id="2451" r:id="rId16"/>
    <p:sldId id="2452" r:id="rId17"/>
    <p:sldId id="2453" r:id="rId18"/>
    <p:sldId id="2454" r:id="rId19"/>
    <p:sldId id="2441" r:id="rId20"/>
    <p:sldId id="2442" r:id="rId21"/>
    <p:sldId id="2443" r:id="rId22"/>
    <p:sldId id="2444" r:id="rId23"/>
    <p:sldId id="2455" r:id="rId24"/>
    <p:sldId id="2456" r:id="rId25"/>
    <p:sldId id="2457" r:id="rId26"/>
    <p:sldId id="244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223"/>
    <a:srgbClr val="214221"/>
    <a:srgbClr val="2F3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242" autoAdjust="0"/>
  </p:normalViewPr>
  <p:slideViewPr>
    <p:cSldViewPr snapToGrid="0" showGuides="1">
      <p:cViewPr varScale="1">
        <p:scale>
          <a:sx n="114" d="100"/>
          <a:sy n="114" d="100"/>
        </p:scale>
        <p:origin x="360" y="102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B53ED6-A346-41EA-88EE-98A1D565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1D7B9-1F1D-4F9B-BCD4-0B6893C41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B549D-7912-47CE-BB9D-C81C46F21077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75128-B596-47B1-BE57-1C5A71A36E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B0F1-FE0D-44CC-BCF0-1CC4C91125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EF39B-AF2A-4EFA-AE7E-EC1FF3735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44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370A3-6847-4770-BAE0-862438C62089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09BC-39F4-43B1-850C-D5EB0E6480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5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139127" y="2540523"/>
            <a:ext cx="1998483" cy="198796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/>
          <p:cNvSpPr/>
          <p:nvPr/>
        </p:nvSpPr>
        <p:spPr>
          <a:xfrm>
            <a:off x="9339902" y="3267948"/>
            <a:ext cx="535937" cy="5331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104900" y="1979630"/>
            <a:ext cx="10668000" cy="2969443"/>
          </a:xfrm>
          <a:prstGeom prst="rect">
            <a:avLst/>
          </a:prstGeo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0" name="Oval 9"/>
          <p:cNvSpPr/>
          <p:nvPr/>
        </p:nvSpPr>
        <p:spPr>
          <a:xfrm>
            <a:off x="3120076" y="1119481"/>
            <a:ext cx="4749538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Oval 11"/>
          <p:cNvSpPr/>
          <p:nvPr/>
        </p:nvSpPr>
        <p:spPr>
          <a:xfrm>
            <a:off x="1526769" y="1668430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703ED78-9792-4917-9463-BAE14924155A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B0B64F-356D-4C37-BDB5-3CB1B066C4C9}"/>
              </a:ext>
            </a:extLst>
          </p:cNvPr>
          <p:cNvSpPr/>
          <p:nvPr userDrawn="1"/>
        </p:nvSpPr>
        <p:spPr>
          <a:xfrm>
            <a:off x="1104900" y="-9056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42D2790-EA30-4E0B-B8F3-16FBA340C5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528489"/>
            <a:ext cx="10668000" cy="853179"/>
          </a:xfrm>
        </p:spPr>
        <p:txBody>
          <a:bodyPr vert="horz" lIns="0" tIns="45720" rIns="0" bIns="45720" rtlCol="0">
            <a:noAutofit/>
          </a:bodyPr>
          <a:lstStyle>
            <a:lvl1pPr marL="0" indent="0" algn="ctr">
              <a:buNone/>
              <a:defRPr lang="en-US" sz="3600" spc="600">
                <a:solidFill>
                  <a:srgbClr val="2F334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66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2550"/>
            <a:ext cx="10248899" cy="482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687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234FF3D-DFA8-484F-A7A7-95C7BF99FEF3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1104901" y="0"/>
            <a:ext cx="5402083" cy="6858000"/>
          </a:xfrm>
          <a:custGeom>
            <a:avLst/>
            <a:gdLst>
              <a:gd name="connsiteX0" fmla="*/ 0 w 5402083"/>
              <a:gd name="connsiteY0" fmla="*/ 0 h 6858000"/>
              <a:gd name="connsiteX1" fmla="*/ 5401085 w 5402083"/>
              <a:gd name="connsiteY1" fmla="*/ 0 h 6858000"/>
              <a:gd name="connsiteX2" fmla="*/ 5355776 w 5402083"/>
              <a:gd name="connsiteY2" fmla="*/ 42971 h 6858000"/>
              <a:gd name="connsiteX3" fmla="*/ 3946012 w 5402083"/>
              <a:gd name="connsiteY3" fmla="*/ 3428527 h 6858000"/>
              <a:gd name="connsiteX4" fmla="*/ 5355776 w 5402083"/>
              <a:gd name="connsiteY4" fmla="*/ 6814084 h 6858000"/>
              <a:gd name="connsiteX5" fmla="*/ 5402083 w 5402083"/>
              <a:gd name="connsiteY5" fmla="*/ 6858000 h 6858000"/>
              <a:gd name="connsiteX6" fmla="*/ 0 w 54020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2083" h="6858000">
                <a:moveTo>
                  <a:pt x="0" y="0"/>
                </a:moveTo>
                <a:lnTo>
                  <a:pt x="5401085" y="0"/>
                </a:lnTo>
                <a:lnTo>
                  <a:pt x="5355776" y="42971"/>
                </a:lnTo>
                <a:cubicBezTo>
                  <a:pt x="4484752" y="909410"/>
                  <a:pt x="3946012" y="2106385"/>
                  <a:pt x="3946012" y="3428527"/>
                </a:cubicBezTo>
                <a:cubicBezTo>
                  <a:pt x="3946012" y="4750669"/>
                  <a:pt x="4484752" y="5947644"/>
                  <a:pt x="5355776" y="6814084"/>
                </a:cubicBezTo>
                <a:lnTo>
                  <a:pt x="54020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28820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Oval 21"/>
          <p:cNvSpPr/>
          <p:nvPr userDrawn="1"/>
        </p:nvSpPr>
        <p:spPr>
          <a:xfrm>
            <a:off x="1104900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270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A9A0366-A1B7-4E16-B13E-603846466E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68726" y="3534503"/>
            <a:ext cx="4560094" cy="465997"/>
          </a:xfrm>
        </p:spPr>
        <p:txBody>
          <a:bodyPr>
            <a:noAutofit/>
          </a:bodyPr>
          <a:lstStyle>
            <a:lvl1pPr marL="0" indent="0">
              <a:buNone/>
              <a:defRPr sz="18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74FC2C-96CE-4523-B50F-ADC18C0A998B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E8541-FA8A-4117-90A5-95E6E9B8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964" y="1864903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3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A32EE4F-6B2E-4FCC-BC34-5BF831F90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425439" y="0"/>
            <a:ext cx="6766561" cy="6858000"/>
          </a:xfrm>
          <a:custGeom>
            <a:avLst/>
            <a:gdLst>
              <a:gd name="connsiteX0" fmla="*/ 0 w 6766561"/>
              <a:gd name="connsiteY0" fmla="*/ 0 h 6858000"/>
              <a:gd name="connsiteX1" fmla="*/ 6766561 w 6766561"/>
              <a:gd name="connsiteY1" fmla="*/ 0 h 6858000"/>
              <a:gd name="connsiteX2" fmla="*/ 6766561 w 6766561"/>
              <a:gd name="connsiteY2" fmla="*/ 6858000 h 6858000"/>
              <a:gd name="connsiteX3" fmla="*/ 0 w 67665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1" h="6858000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Oval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6" name="Oval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5" name="Oval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3A5C24-92D8-4CC1-AF50-F29B9C30BDBB}"/>
              </a:ext>
            </a:extLst>
          </p:cNvPr>
          <p:cNvSpPr/>
          <p:nvPr userDrawn="1"/>
        </p:nvSpPr>
        <p:spPr>
          <a:xfrm>
            <a:off x="5425439" y="0"/>
            <a:ext cx="676656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1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600" lvl="0" indent="-228600">
              <a:lnSpc>
                <a:spcPct val="145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975078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338606"/>
            <a:ext cx="4914900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6"/>
            <a:ext cx="5181598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075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341797"/>
            <a:ext cx="48926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0" y="2308409"/>
            <a:ext cx="4892675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1341797"/>
            <a:ext cx="516096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308409"/>
            <a:ext cx="5160962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6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8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0"/>
            <a:ext cx="36671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6" y="457201"/>
            <a:ext cx="6364492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359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6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4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48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D32F58-EB48-4836-BA45-971BA1AA1608}"/>
              </a:ext>
            </a:extLst>
          </p:cNvPr>
          <p:cNvCxnSpPr>
            <a:cxnSpLocks/>
            <a:stCxn id="18" idx="1"/>
          </p:cNvCxnSpPr>
          <p:nvPr userDrawn="1"/>
        </p:nvCxnSpPr>
        <p:spPr>
          <a:xfrm>
            <a:off x="260447" y="5994080"/>
            <a:ext cx="0" cy="854295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61">
            <a:extLst>
              <a:ext uri="{FF2B5EF4-FFF2-40B4-BE49-F238E27FC236}">
                <a16:creationId xmlns:a16="http://schemas.microsoft.com/office/drawing/2014/main" id="{9DA099E0-27DA-42BD-9D42-E4CA07B78FDD}"/>
              </a:ext>
            </a:extLst>
          </p:cNvPr>
          <p:cNvSpPr/>
          <p:nvPr userDrawn="1"/>
        </p:nvSpPr>
        <p:spPr>
          <a:xfrm rot="16200000">
            <a:off x="-2293833" y="3235898"/>
            <a:ext cx="5108559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i="0" kern="1200" spc="600" dirty="0">
                <a:solidFill>
                  <a:srgbClr val="214221"/>
                </a:solidFill>
                <a:latin typeface="+mn-lt"/>
                <a:ea typeface="+mn-ea"/>
                <a:cs typeface="+mn-cs"/>
                <a:sym typeface="Bebas"/>
              </a:rPr>
              <a:t>Six Guys-Burger Breakout</a:t>
            </a:r>
            <a:endParaRPr lang="en-US" sz="2400" b="1" i="0" spc="600" dirty="0">
              <a:solidFill>
                <a:srgbClr val="214221"/>
              </a:solidFill>
              <a:latin typeface="+mn-lt"/>
              <a:cs typeface="Gill Sans" panose="020B0502020104020203" pitchFamily="34" charset="-79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BDEFFF1D-21D1-45B8-A062-F9140F937EE2}"/>
              </a:ext>
            </a:extLst>
          </p:cNvPr>
          <p:cNvSpPr txBox="1">
            <a:spLocks/>
          </p:cNvSpPr>
          <p:nvPr userDrawn="1"/>
        </p:nvSpPr>
        <p:spPr>
          <a:xfrm>
            <a:off x="9680987" y="6459768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/>
              <a:pPr/>
              <a:t>‹#›</a:t>
            </a:fld>
            <a:endParaRPr lang="en-US" sz="1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>
            <a:cxnSpLocks/>
            <a:endCxn id="18" idx="3"/>
          </p:cNvCxnSpPr>
          <p:nvPr userDrawn="1"/>
        </p:nvCxnSpPr>
        <p:spPr>
          <a:xfrm>
            <a:off x="260446" y="0"/>
            <a:ext cx="0" cy="88552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0" r:id="rId2"/>
    <p:sldLayoutId id="2147483665" r:id="rId3"/>
    <p:sldLayoutId id="2147483677" r:id="rId4"/>
    <p:sldLayoutId id="2147483673" r:id="rId5"/>
    <p:sldLayoutId id="2147483674" r:id="rId6"/>
    <p:sldLayoutId id="2147483680" r:id="rId7"/>
    <p:sldLayoutId id="2147483678" r:id="rId8"/>
    <p:sldLayoutId id="214748367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VldE_R1rGk8?feature=oembe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-237340" y="4763952"/>
            <a:ext cx="10668000" cy="853179"/>
          </a:xfrm>
        </p:spPr>
        <p:txBody>
          <a:bodyPr/>
          <a:lstStyle/>
          <a:p>
            <a:r>
              <a:rPr lang="en-US" sz="4000" dirty="0"/>
              <a:t>Burger Breakout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368E7E-D989-4A43-9D74-69317E6037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4" t="28070" r="26066" b="31158"/>
          <a:stretch/>
        </p:blipFill>
        <p:spPr bwMode="auto">
          <a:xfrm>
            <a:off x="1633972" y="1216847"/>
            <a:ext cx="6925376" cy="331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B1F6D3-63FC-49E2-92E5-5BB80872C003}"/>
              </a:ext>
            </a:extLst>
          </p:cNvPr>
          <p:cNvSpPr txBox="1"/>
          <p:nvPr/>
        </p:nvSpPr>
        <p:spPr>
          <a:xfrm>
            <a:off x="8984610" y="1803144"/>
            <a:ext cx="2483141" cy="21390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14223"/>
                </a:solidFill>
              </a:rPr>
              <a:t>Cooper Dahlberg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14223"/>
                </a:solidFill>
              </a:rPr>
              <a:t>David </a:t>
            </a:r>
            <a:r>
              <a:rPr lang="en-US" dirty="0" err="1">
                <a:solidFill>
                  <a:srgbClr val="214223"/>
                </a:solidFill>
              </a:rPr>
              <a:t>Sincyr</a:t>
            </a:r>
            <a:endParaRPr lang="en-US" dirty="0">
              <a:solidFill>
                <a:srgbClr val="214223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14223"/>
                </a:solidFill>
              </a:rPr>
              <a:t>Ethan </a:t>
            </a:r>
            <a:r>
              <a:rPr lang="en-US" dirty="0" err="1">
                <a:solidFill>
                  <a:srgbClr val="214223"/>
                </a:solidFill>
              </a:rPr>
              <a:t>Esber</a:t>
            </a:r>
            <a:endParaRPr lang="en-US" dirty="0">
              <a:solidFill>
                <a:srgbClr val="214223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14223"/>
                </a:solidFill>
              </a:rPr>
              <a:t>Kevin Finley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14223"/>
                </a:solidFill>
              </a:rPr>
              <a:t>Michael Rumohr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14223"/>
                </a:solidFill>
              </a:rPr>
              <a:t>Michael Taylor</a:t>
            </a:r>
          </a:p>
        </p:txBody>
      </p:sp>
    </p:spTree>
    <p:extLst>
      <p:ext uri="{BB962C8B-B14F-4D97-AF65-F5344CB8AC3E}">
        <p14:creationId xmlns:p14="http://schemas.microsoft.com/office/powerpoint/2010/main" val="387664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Domain Model and Detailed Design Diagrams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823509" y="892667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update slide.</a:t>
            </a:r>
          </a:p>
          <a:p>
            <a:r>
              <a:rPr lang="en-US" dirty="0"/>
              <a:t>(1-3 slides)</a:t>
            </a:r>
          </a:p>
        </p:txBody>
      </p:sp>
    </p:spTree>
    <p:extLst>
      <p:ext uri="{BB962C8B-B14F-4D97-AF65-F5344CB8AC3E}">
        <p14:creationId xmlns:p14="http://schemas.microsoft.com/office/powerpoint/2010/main" val="391840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Architecture Design and Design Patterns Used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823509" y="892667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update slide.</a:t>
            </a:r>
          </a:p>
          <a:p>
            <a:r>
              <a:rPr lang="en-US" dirty="0"/>
              <a:t>(2-3 slides)</a:t>
            </a:r>
          </a:p>
        </p:txBody>
      </p:sp>
    </p:spTree>
    <p:extLst>
      <p:ext uri="{BB962C8B-B14F-4D97-AF65-F5344CB8AC3E}">
        <p14:creationId xmlns:p14="http://schemas.microsoft.com/office/powerpoint/2010/main" val="3653472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Configuration Plans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823509" y="892667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update slide.</a:t>
            </a:r>
          </a:p>
          <a:p>
            <a:r>
              <a:rPr lang="en-US" dirty="0"/>
              <a:t>(1-2 slides)</a:t>
            </a:r>
          </a:p>
        </p:txBody>
      </p:sp>
    </p:spTree>
    <p:extLst>
      <p:ext uri="{BB962C8B-B14F-4D97-AF65-F5344CB8AC3E}">
        <p14:creationId xmlns:p14="http://schemas.microsoft.com/office/powerpoint/2010/main" val="2242087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Summary of Test Plan, Test Cases and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823509" y="892667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update slide.</a:t>
            </a:r>
          </a:p>
          <a:p>
            <a:r>
              <a:rPr lang="en-US" dirty="0"/>
              <a:t>(2-4 slides)</a:t>
            </a:r>
          </a:p>
        </p:txBody>
      </p:sp>
    </p:spTree>
    <p:extLst>
      <p:ext uri="{BB962C8B-B14F-4D97-AF65-F5344CB8AC3E}">
        <p14:creationId xmlns:p14="http://schemas.microsoft.com/office/powerpoint/2010/main" val="3853452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Results of Focus Group &amp; Usability Study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823509" y="892667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update slide.</a:t>
            </a:r>
          </a:p>
          <a:p>
            <a:r>
              <a:rPr lang="en-US" dirty="0"/>
              <a:t>(2-4 slides)</a:t>
            </a:r>
          </a:p>
        </p:txBody>
      </p:sp>
    </p:spTree>
    <p:extLst>
      <p:ext uri="{BB962C8B-B14F-4D97-AF65-F5344CB8AC3E}">
        <p14:creationId xmlns:p14="http://schemas.microsoft.com/office/powerpoint/2010/main" val="464188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Security and Privacy Concerns Addressed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823509" y="892667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update slide.</a:t>
            </a:r>
          </a:p>
          <a:p>
            <a:r>
              <a:rPr lang="en-US" dirty="0"/>
              <a:t>(2-4 slides)</a:t>
            </a:r>
          </a:p>
        </p:txBody>
      </p:sp>
    </p:spTree>
    <p:extLst>
      <p:ext uri="{BB962C8B-B14F-4D97-AF65-F5344CB8AC3E}">
        <p14:creationId xmlns:p14="http://schemas.microsoft.com/office/powerpoint/2010/main" val="1183207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Mock-Up of Burger Breakout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4159931" cy="3559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2400" dirty="0"/>
              <a:t>Still in the early development stage and will add the following features:</a:t>
            </a:r>
          </a:p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Mechanics</a:t>
            </a:r>
          </a:p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Enemies</a:t>
            </a:r>
          </a:p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Hazards</a:t>
            </a:r>
          </a:p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Scenery</a:t>
            </a:r>
          </a:p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pic>
        <p:nvPicPr>
          <p:cNvPr id="6" name="Online Media 5" title="burger">
            <a:hlinkClick r:id="" action="ppaction://media"/>
            <a:extLst>
              <a:ext uri="{FF2B5EF4-FFF2-40B4-BE49-F238E27FC236}">
                <a16:creationId xmlns:a16="http://schemas.microsoft.com/office/drawing/2014/main" id="{A06BA525-ED43-4F80-B31A-4622CF03578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748031" y="1418176"/>
            <a:ext cx="6096000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C84E84-F9B2-40C3-9DB7-42276D53D87F}"/>
              </a:ext>
            </a:extLst>
          </p:cNvPr>
          <p:cNvSpPr txBox="1"/>
          <p:nvPr/>
        </p:nvSpPr>
        <p:spPr>
          <a:xfrm>
            <a:off x="9798342" y="196224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update slide.</a:t>
            </a:r>
          </a:p>
          <a:p>
            <a:r>
              <a:rPr lang="en-US" dirty="0"/>
              <a:t>(2-3 slides)</a:t>
            </a:r>
          </a:p>
        </p:txBody>
      </p:sp>
    </p:spTree>
    <p:extLst>
      <p:ext uri="{BB962C8B-B14F-4D97-AF65-F5344CB8AC3E}">
        <p14:creationId xmlns:p14="http://schemas.microsoft.com/office/powerpoint/2010/main" val="50244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Early Concept Art: Characters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237F21-115C-4253-AC43-BE56D2D29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53" y="1743775"/>
            <a:ext cx="2754395" cy="263251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40E81C0-6BD9-4BAD-A822-D7E82DA17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784" y="1743774"/>
            <a:ext cx="2948639" cy="263251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AAF43E8-5F99-4E39-8193-ED06F44B2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374" y="1788980"/>
            <a:ext cx="1848872" cy="1327826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8DF2D21-E354-435E-9CF3-27DA2FD8A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374" y="3191913"/>
            <a:ext cx="1848872" cy="118438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AB3263-74E9-4FCB-A25D-C102D9127BBE}"/>
              </a:ext>
            </a:extLst>
          </p:cNvPr>
          <p:cNvSpPr txBox="1"/>
          <p:nvPr/>
        </p:nvSpPr>
        <p:spPr>
          <a:xfrm>
            <a:off x="1553354" y="4320836"/>
            <a:ext cx="2754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Main Character – needs to be named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7200B-9844-49F0-B8F3-3A62F0ADCD59}"/>
              </a:ext>
            </a:extLst>
          </p:cNvPr>
          <p:cNvSpPr txBox="1"/>
          <p:nvPr/>
        </p:nvSpPr>
        <p:spPr>
          <a:xfrm>
            <a:off x="7872482" y="4320836"/>
            <a:ext cx="3311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Hot Dawg Boss –Sausage link Nunchaku wielding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3E4A63-D5CA-49A5-9C78-06CDFD825F10}"/>
              </a:ext>
            </a:extLst>
          </p:cNvPr>
          <p:cNvSpPr txBox="1"/>
          <p:nvPr/>
        </p:nvSpPr>
        <p:spPr>
          <a:xfrm>
            <a:off x="4832613" y="4376293"/>
            <a:ext cx="2754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Mouse NPC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96EE2-5459-406E-8C32-BCF01FDB0DFD}"/>
              </a:ext>
            </a:extLst>
          </p:cNvPr>
          <p:cNvSpPr txBox="1"/>
          <p:nvPr/>
        </p:nvSpPr>
        <p:spPr>
          <a:xfrm>
            <a:off x="9798342" y="196224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Kept character slides in case we want to reuse </a:t>
            </a:r>
          </a:p>
        </p:txBody>
      </p:sp>
    </p:spTree>
    <p:extLst>
      <p:ext uri="{BB962C8B-B14F-4D97-AF65-F5344CB8AC3E}">
        <p14:creationId xmlns:p14="http://schemas.microsoft.com/office/powerpoint/2010/main" val="1471209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Early Concept Art: Throwable Items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B3263-74E9-4FCB-A25D-C102D9127BBE}"/>
              </a:ext>
            </a:extLst>
          </p:cNvPr>
          <p:cNvSpPr txBox="1"/>
          <p:nvPr/>
        </p:nvSpPr>
        <p:spPr>
          <a:xfrm>
            <a:off x="1270323" y="4708194"/>
            <a:ext cx="2754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French Fries</a:t>
            </a:r>
          </a:p>
          <a:p>
            <a:pPr algn="ctr"/>
            <a:r>
              <a:rPr lang="en-US" dirty="0"/>
              <a:t>Bottom: Fry-a-rang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7200B-9844-49F0-B8F3-3A62F0ADCD59}"/>
              </a:ext>
            </a:extLst>
          </p:cNvPr>
          <p:cNvSpPr txBox="1"/>
          <p:nvPr/>
        </p:nvSpPr>
        <p:spPr>
          <a:xfrm>
            <a:off x="8517528" y="4980971"/>
            <a:ext cx="203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Fountain Drink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D3F6A1E-29B3-4D0F-9D6F-D7222994F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53" y="2553889"/>
            <a:ext cx="2113853" cy="76351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7C3B49ED-4DC0-483B-B973-2DF4F5617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53" y="3420793"/>
            <a:ext cx="2121121" cy="1290167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8240004-9C03-4B5B-BD3C-CA4D6E8FF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53" y="1743775"/>
            <a:ext cx="2121121" cy="70672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7E9E277-6BFF-4AD2-878C-9A21ED137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528" y="1743775"/>
            <a:ext cx="2039743" cy="326584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48DA36C-D060-490A-824F-57E90107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191" y="1743775"/>
            <a:ext cx="1881721" cy="210950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>
            <a:extLst>
              <a:ext uri="{FF2B5EF4-FFF2-40B4-BE49-F238E27FC236}">
                <a16:creationId xmlns:a16="http://schemas.microsoft.com/office/drawing/2014/main" id="{571EB77B-0CB8-449D-BF20-588B2DB58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756" y="1743775"/>
            <a:ext cx="849055" cy="210950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A514C06-A41F-435C-A36D-FB9BEBD3A5DF}"/>
              </a:ext>
            </a:extLst>
          </p:cNvPr>
          <p:cNvSpPr txBox="1"/>
          <p:nvPr/>
        </p:nvSpPr>
        <p:spPr>
          <a:xfrm>
            <a:off x="4684190" y="3853284"/>
            <a:ext cx="2823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Lettuce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236793-75FE-4CFE-9292-2C97A8DA3FE9}"/>
              </a:ext>
            </a:extLst>
          </p:cNvPr>
          <p:cNvSpPr txBox="1"/>
          <p:nvPr/>
        </p:nvSpPr>
        <p:spPr>
          <a:xfrm>
            <a:off x="9798342" y="196224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Kept character slides in case we want to reuse </a:t>
            </a:r>
          </a:p>
        </p:txBody>
      </p:sp>
    </p:spTree>
    <p:extLst>
      <p:ext uri="{BB962C8B-B14F-4D97-AF65-F5344CB8AC3E}">
        <p14:creationId xmlns:p14="http://schemas.microsoft.com/office/powerpoint/2010/main" val="2799209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60A07631-E121-45BD-B14D-7D6A2A91D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769" y="1734806"/>
            <a:ext cx="1788112" cy="1966238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ADA9F00-6EE3-4EC0-BEE6-E61B61998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52" y="1730868"/>
            <a:ext cx="1998287" cy="197411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Early Concept Art: Hazards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B3263-74E9-4FCB-A25D-C102D9127BBE}"/>
              </a:ext>
            </a:extLst>
          </p:cNvPr>
          <p:cNvSpPr txBox="1"/>
          <p:nvPr/>
        </p:nvSpPr>
        <p:spPr>
          <a:xfrm>
            <a:off x="1553352" y="3727900"/>
            <a:ext cx="199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Dropped Food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7200B-9844-49F0-B8F3-3A62F0ADCD59}"/>
              </a:ext>
            </a:extLst>
          </p:cNvPr>
          <p:cNvSpPr txBox="1"/>
          <p:nvPr/>
        </p:nvSpPr>
        <p:spPr>
          <a:xfrm>
            <a:off x="6760790" y="4564151"/>
            <a:ext cx="490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Timed Jumps Across Kitchen Burners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92EF1C66-9327-4129-9A38-23971C9C5D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"/>
          <a:stretch/>
        </p:blipFill>
        <p:spPr bwMode="auto">
          <a:xfrm>
            <a:off x="6946031" y="1730868"/>
            <a:ext cx="4534892" cy="2833283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92E06DB4-5360-47B9-8BC0-678C91F32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"/>
          <a:stretch/>
        </p:blipFill>
        <p:spPr bwMode="auto">
          <a:xfrm rot="16200000">
            <a:off x="3075574" y="3016065"/>
            <a:ext cx="1051222" cy="422739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B33C84-6B57-4F94-9379-4114ADA770A6}"/>
              </a:ext>
            </a:extLst>
          </p:cNvPr>
          <p:cNvSpPr txBox="1"/>
          <p:nvPr/>
        </p:nvSpPr>
        <p:spPr>
          <a:xfrm>
            <a:off x="3791503" y="3722175"/>
            <a:ext cx="199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Tomato Slices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95C175-CD1E-44AD-A3F9-F29EF63C5516}"/>
              </a:ext>
            </a:extLst>
          </p:cNvPr>
          <p:cNvSpPr txBox="1"/>
          <p:nvPr/>
        </p:nvSpPr>
        <p:spPr>
          <a:xfrm>
            <a:off x="1455145" y="5655374"/>
            <a:ext cx="4259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Knives Being Used by Humans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0A6B37-42E7-48C0-8CA4-B89B30170254}"/>
              </a:ext>
            </a:extLst>
          </p:cNvPr>
          <p:cNvSpPr txBox="1"/>
          <p:nvPr/>
        </p:nvSpPr>
        <p:spPr>
          <a:xfrm>
            <a:off x="9798342" y="196224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Kept character slides in case we want to reuse </a:t>
            </a:r>
          </a:p>
        </p:txBody>
      </p:sp>
    </p:spTree>
    <p:extLst>
      <p:ext uri="{BB962C8B-B14F-4D97-AF65-F5344CB8AC3E}">
        <p14:creationId xmlns:p14="http://schemas.microsoft.com/office/powerpoint/2010/main" val="398280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Overview of Burger Breakout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142025" y="1977931"/>
            <a:ext cx="52156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2D Side Scroller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Featuring running, jumping, fighting, and climbing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Escape the kitchen through various levels playing as a burger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Each level will have different types of obstacles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Throw food and drinks at enemies to help breakout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1D8E8-F9ED-4481-B43A-8C692292E0E7}"/>
              </a:ext>
            </a:extLst>
          </p:cNvPr>
          <p:cNvSpPr txBox="1"/>
          <p:nvPr/>
        </p:nvSpPr>
        <p:spPr>
          <a:xfrm>
            <a:off x="6412580" y="1977931"/>
            <a:ext cx="52156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Watch out for boss fights!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Advance through the levels to unlock different items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Enjoy some catchy background music while playing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Retro pixel theme delivers a nostalgia overload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Hypnotic gameplay with mesmerizing visuals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9E21D-0CC6-4714-891F-0D97AACF62AB}"/>
              </a:ext>
            </a:extLst>
          </p:cNvPr>
          <p:cNvSpPr txBox="1"/>
          <p:nvPr/>
        </p:nvSpPr>
        <p:spPr>
          <a:xfrm>
            <a:off x="9806731" y="196224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add to overview slide</a:t>
            </a:r>
          </a:p>
          <a:p>
            <a:r>
              <a:rPr lang="en-US" dirty="0"/>
              <a:t>(1-2 slides)</a:t>
            </a:r>
          </a:p>
        </p:txBody>
      </p:sp>
    </p:spTree>
    <p:extLst>
      <p:ext uri="{BB962C8B-B14F-4D97-AF65-F5344CB8AC3E}">
        <p14:creationId xmlns:p14="http://schemas.microsoft.com/office/powerpoint/2010/main" val="3994065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Breakdown of Level of Effort for Team Members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471171" y="892667"/>
            <a:ext cx="2650922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“Who did what and the percentage. A summary of the product backlog can be used.”</a:t>
            </a:r>
          </a:p>
          <a:p>
            <a:r>
              <a:rPr lang="en-US" dirty="0"/>
              <a:t>(1-2 slides)</a:t>
            </a:r>
          </a:p>
        </p:txBody>
      </p:sp>
    </p:spTree>
    <p:extLst>
      <p:ext uri="{BB962C8B-B14F-4D97-AF65-F5344CB8AC3E}">
        <p14:creationId xmlns:p14="http://schemas.microsoft.com/office/powerpoint/2010/main" val="2125231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Work Left on Burger Breakout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471171" y="892667"/>
            <a:ext cx="2650922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update slide.</a:t>
            </a:r>
          </a:p>
          <a:p>
            <a:r>
              <a:rPr lang="en-US" dirty="0"/>
              <a:t>(1-2 slides)</a:t>
            </a:r>
          </a:p>
        </p:txBody>
      </p:sp>
    </p:spTree>
    <p:extLst>
      <p:ext uri="{BB962C8B-B14F-4D97-AF65-F5344CB8AC3E}">
        <p14:creationId xmlns:p14="http://schemas.microsoft.com/office/powerpoint/2010/main" val="3048842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Link to Burger Breakout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253057" y="892667"/>
            <a:ext cx="2869036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“A link to downloadable application.”</a:t>
            </a:r>
          </a:p>
          <a:p>
            <a:r>
              <a:rPr lang="en-US" dirty="0"/>
              <a:t>(1 slide)</a:t>
            </a:r>
          </a:p>
        </p:txBody>
      </p:sp>
    </p:spTree>
    <p:extLst>
      <p:ext uri="{BB962C8B-B14F-4D97-AF65-F5344CB8AC3E}">
        <p14:creationId xmlns:p14="http://schemas.microsoft.com/office/powerpoint/2010/main" val="2863408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Questions/Comments/Complaints?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B5D8D15-B9C5-4C6F-884C-9048932A0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838" y="1782975"/>
            <a:ext cx="5490324" cy="329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70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Some Example User Stories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As a </a:t>
            </a:r>
            <a:r>
              <a:rPr lang="en-US" sz="2400" b="1" dirty="0">
                <a:solidFill>
                  <a:srgbClr val="FF0000"/>
                </a:solidFill>
              </a:rPr>
              <a:t>player</a:t>
            </a:r>
            <a:r>
              <a:rPr lang="en-US" sz="2400" dirty="0"/>
              <a:t> I want to be able to shoot food so that I can defeat my enemies.</a:t>
            </a:r>
          </a:p>
          <a:p>
            <a:r>
              <a:rPr lang="en-US" sz="2000" i="1" dirty="0"/>
              <a:t>	The burger character will be able to shoot different types of food at enemies which 	complements the game theme and provides a unique game mechanic</a:t>
            </a:r>
            <a:r>
              <a:rPr lang="en-US" sz="2000" dirty="0"/>
              <a:t>.</a:t>
            </a:r>
          </a:p>
          <a:p>
            <a:endParaRPr lang="en-US" sz="2400" dirty="0"/>
          </a:p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As a </a:t>
            </a:r>
            <a:r>
              <a:rPr lang="en-US" sz="2400" b="1" dirty="0">
                <a:solidFill>
                  <a:srgbClr val="FF0000"/>
                </a:solidFill>
              </a:rPr>
              <a:t>player</a:t>
            </a:r>
            <a:r>
              <a:rPr lang="en-US" sz="2400" dirty="0"/>
              <a:t> I want to have a character that I can control so that I can move through the world.</a:t>
            </a:r>
            <a:endParaRPr lang="en-US" sz="2800" dirty="0"/>
          </a:p>
          <a:p>
            <a:r>
              <a:rPr lang="en-US" sz="2000" i="1" dirty="0"/>
              <a:t>	The player’s character will be a hamburger that they can control with their inputs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As a </a:t>
            </a:r>
            <a:r>
              <a:rPr lang="en-US" sz="2400" b="1" dirty="0">
                <a:solidFill>
                  <a:srgbClr val="FF0000"/>
                </a:solidFill>
              </a:rPr>
              <a:t>player</a:t>
            </a:r>
            <a:r>
              <a:rPr lang="en-US" sz="2400" dirty="0"/>
              <a:t> I want my character to have animations so that the controls feel more realistic.</a:t>
            </a:r>
          </a:p>
          <a:p>
            <a:r>
              <a:rPr lang="en-US" i="1" dirty="0"/>
              <a:t>	</a:t>
            </a:r>
            <a:r>
              <a:rPr lang="en-US" sz="2000" i="1" dirty="0"/>
              <a:t>The character will have basic animations using sprite sheets to give a more realistic, yet 	retro feel to the game.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806731" y="196224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add to overview slide</a:t>
            </a:r>
          </a:p>
          <a:p>
            <a:r>
              <a:rPr lang="en-US" dirty="0"/>
              <a:t>(1-2 slides)</a:t>
            </a:r>
          </a:p>
        </p:txBody>
      </p:sp>
    </p:spTree>
    <p:extLst>
      <p:ext uri="{BB962C8B-B14F-4D97-AF65-F5344CB8AC3E}">
        <p14:creationId xmlns:p14="http://schemas.microsoft.com/office/powerpoint/2010/main" val="48526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Important Functional &amp; Non-Functional Requirements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823509" y="892667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update slide.</a:t>
            </a:r>
          </a:p>
          <a:p>
            <a:r>
              <a:rPr lang="en-US" dirty="0"/>
              <a:t>(1-2 slides)</a:t>
            </a:r>
          </a:p>
        </p:txBody>
      </p:sp>
    </p:spTree>
    <p:extLst>
      <p:ext uri="{BB962C8B-B14F-4D97-AF65-F5344CB8AC3E}">
        <p14:creationId xmlns:p14="http://schemas.microsoft.com/office/powerpoint/2010/main" val="352797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Important Use Cases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1420656" y="1287227"/>
            <a:ext cx="1019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823509" y="892667"/>
            <a:ext cx="229858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Need to update slide.</a:t>
            </a:r>
          </a:p>
          <a:p>
            <a:r>
              <a:rPr lang="en-US" dirty="0"/>
              <a:t>(2-3 slides)</a:t>
            </a:r>
          </a:p>
        </p:txBody>
      </p:sp>
    </p:spTree>
    <p:extLst>
      <p:ext uri="{BB962C8B-B14F-4D97-AF65-F5344CB8AC3E}">
        <p14:creationId xmlns:p14="http://schemas.microsoft.com/office/powerpoint/2010/main" val="112590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Important Sequence Diagrams: Create New Game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691358" y="1081554"/>
            <a:ext cx="11263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b="1" dirty="0"/>
              <a:t>Analysis Sequence Diagram:                                                                          Design Sequence Diagram: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F6067-527E-4EC3-8524-1C467454C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58" y="1420109"/>
            <a:ext cx="5466162" cy="198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CB4C8F-7CB3-4479-93D0-F5164D86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113" y="1414106"/>
            <a:ext cx="5466162" cy="198133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09B5F61-7B73-41EF-8781-FF3A69E4EEF9}"/>
              </a:ext>
            </a:extLst>
          </p:cNvPr>
          <p:cNvSpPr txBox="1"/>
          <p:nvPr/>
        </p:nvSpPr>
        <p:spPr>
          <a:xfrm>
            <a:off x="691357" y="3459548"/>
            <a:ext cx="11263917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/>
              <a:t>Sequence Step Description:</a:t>
            </a:r>
          </a:p>
          <a:p>
            <a:r>
              <a:rPr lang="en-US" sz="1600" b="1" dirty="0"/>
              <a:t>Title: </a:t>
            </a:r>
            <a:r>
              <a:rPr lang="en-US" sz="1600" dirty="0"/>
              <a:t>Create New Game</a:t>
            </a:r>
          </a:p>
          <a:p>
            <a:r>
              <a:rPr lang="en-US" sz="1600" b="1" dirty="0"/>
              <a:t>Actor(s): </a:t>
            </a:r>
            <a:r>
              <a:rPr lang="en-US" sz="1600" dirty="0"/>
              <a:t>User</a:t>
            </a:r>
          </a:p>
          <a:p>
            <a:r>
              <a:rPr lang="en-US" sz="1600" b="1" dirty="0"/>
              <a:t>Precondition: </a:t>
            </a:r>
            <a:r>
              <a:rPr lang="en-US" sz="1600" dirty="0"/>
              <a:t>User has selected “yes” at prompt to create new game</a:t>
            </a:r>
          </a:p>
          <a:p>
            <a:r>
              <a:rPr lang="en-US" sz="1600" b="1" dirty="0"/>
              <a:t>Outcome: </a:t>
            </a:r>
            <a:r>
              <a:rPr lang="en-US" sz="1600" dirty="0"/>
              <a:t>A new game is started at the start of level one</a:t>
            </a:r>
          </a:p>
          <a:p>
            <a:r>
              <a:rPr lang="en-US" sz="1600" b="1" dirty="0"/>
              <a:t>	User Actions						System Actions</a:t>
            </a:r>
          </a:p>
          <a:p>
            <a:r>
              <a:rPr lang="en-US" sz="1600" b="1" dirty="0"/>
              <a:t>	3.</a:t>
            </a:r>
            <a:r>
              <a:rPr lang="en-US" sz="1600" dirty="0"/>
              <a:t> User clicks UI “yes” button			</a:t>
            </a:r>
            <a:r>
              <a:rPr lang="en-US" sz="1600" b="1" dirty="0"/>
              <a:t>4.1.</a:t>
            </a:r>
            <a:r>
              <a:rPr lang="en-US" sz="1600" dirty="0"/>
              <a:t> Game UI generates a new game message and sends it to the 							        message controller</a:t>
            </a:r>
          </a:p>
          <a:p>
            <a:r>
              <a:rPr lang="en-US" sz="1600" dirty="0"/>
              <a:t>						</a:t>
            </a:r>
            <a:r>
              <a:rPr lang="en-US" sz="1600" b="1" dirty="0"/>
              <a:t>4.2</a:t>
            </a:r>
            <a:r>
              <a:rPr lang="en-US" sz="1600" dirty="0"/>
              <a:t> Message controller sends the new game call to the game 							       controller</a:t>
            </a:r>
          </a:p>
          <a:p>
            <a:r>
              <a:rPr lang="en-US" sz="1600" dirty="0"/>
              <a:t>						</a:t>
            </a:r>
            <a:r>
              <a:rPr lang="en-US" sz="1600" b="1" dirty="0"/>
              <a:t>4.3 </a:t>
            </a:r>
            <a:r>
              <a:rPr lang="en-US" sz="1600" dirty="0"/>
              <a:t>The game controller initializes a new game</a:t>
            </a:r>
          </a:p>
          <a:p>
            <a:r>
              <a:rPr lang="en-US" sz="1600" dirty="0"/>
              <a:t>						</a:t>
            </a:r>
            <a:r>
              <a:rPr lang="en-US" sz="1600" b="1" dirty="0"/>
              <a:t>5/6</a:t>
            </a:r>
            <a:r>
              <a:rPr lang="en-US" sz="1600" dirty="0"/>
              <a:t> The user interface displays the game view</a:t>
            </a:r>
          </a:p>
          <a:p>
            <a:pPr>
              <a:spcAft>
                <a:spcPts val="800"/>
              </a:spcAft>
            </a:pPr>
            <a:endParaRPr lang="en-US" sz="1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CB6031-27E8-42AD-882D-76656ED40F83}"/>
              </a:ext>
            </a:extLst>
          </p:cNvPr>
          <p:cNvSpPr txBox="1"/>
          <p:nvPr/>
        </p:nvSpPr>
        <p:spPr>
          <a:xfrm>
            <a:off x="9222191" y="3737184"/>
            <a:ext cx="291098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Slides updated</a:t>
            </a:r>
          </a:p>
          <a:p>
            <a:r>
              <a:rPr lang="en-US" dirty="0"/>
              <a:t>(2-4 slides)</a:t>
            </a:r>
          </a:p>
        </p:txBody>
      </p:sp>
    </p:spTree>
    <p:extLst>
      <p:ext uri="{BB962C8B-B14F-4D97-AF65-F5344CB8AC3E}">
        <p14:creationId xmlns:p14="http://schemas.microsoft.com/office/powerpoint/2010/main" val="373450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5A73D6-3249-4B69-9A8D-C2C2FFFA8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111" y="1419971"/>
            <a:ext cx="5466163" cy="19813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6B10978-36E6-495D-A2B8-A17E136B9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73" y="1419984"/>
            <a:ext cx="5466163" cy="197846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Important Sequence Diagrams: Exit Game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691358" y="1081554"/>
            <a:ext cx="11263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b="1" dirty="0"/>
              <a:t>Analysis Sequence Diagram:                                                                          Design Sequence Diagram: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9B5F61-7B73-41EF-8781-FF3A69E4EEF9}"/>
              </a:ext>
            </a:extLst>
          </p:cNvPr>
          <p:cNvSpPr txBox="1"/>
          <p:nvPr/>
        </p:nvSpPr>
        <p:spPr>
          <a:xfrm>
            <a:off x="691357" y="3459548"/>
            <a:ext cx="11263917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/>
              <a:t>Sequence Step Description:</a:t>
            </a:r>
          </a:p>
          <a:p>
            <a:r>
              <a:rPr lang="en-US" sz="1600" b="1" dirty="0"/>
              <a:t>Title: </a:t>
            </a:r>
            <a:r>
              <a:rPr lang="en-US" sz="1600" dirty="0"/>
              <a:t>Exit Game</a:t>
            </a:r>
          </a:p>
          <a:p>
            <a:r>
              <a:rPr lang="en-US" sz="1600" b="1" dirty="0"/>
              <a:t>Actor(s): </a:t>
            </a:r>
            <a:r>
              <a:rPr lang="en-US" sz="1600" dirty="0"/>
              <a:t>User</a:t>
            </a:r>
          </a:p>
          <a:p>
            <a:r>
              <a:rPr lang="en-US" sz="1600" b="1" dirty="0"/>
              <a:t>Precondition: </a:t>
            </a:r>
            <a:r>
              <a:rPr lang="en-US" sz="1600" dirty="0"/>
              <a:t>User has selected “yes” at prompt to exit game</a:t>
            </a:r>
          </a:p>
          <a:p>
            <a:r>
              <a:rPr lang="en-US" sz="1600" b="1" dirty="0"/>
              <a:t>Outcome: </a:t>
            </a:r>
            <a:r>
              <a:rPr lang="en-US" sz="1600" dirty="0"/>
              <a:t>The current game session is ended and the title screen is shown</a:t>
            </a:r>
          </a:p>
          <a:p>
            <a:r>
              <a:rPr lang="en-US" sz="1600" b="1" dirty="0"/>
              <a:t>	User Actions						System Actions</a:t>
            </a:r>
          </a:p>
          <a:p>
            <a:r>
              <a:rPr lang="en-US" sz="1600" b="1" dirty="0"/>
              <a:t>	3.</a:t>
            </a:r>
            <a:r>
              <a:rPr lang="en-US" sz="1600" dirty="0"/>
              <a:t> User clicks UI “yes” button			</a:t>
            </a:r>
            <a:r>
              <a:rPr lang="en-US" sz="1600" b="1" dirty="0"/>
              <a:t>4.1.</a:t>
            </a:r>
            <a:r>
              <a:rPr lang="en-US" sz="1600" dirty="0"/>
              <a:t> Game UI generates an exit message and sends it to the 							        message controller</a:t>
            </a:r>
          </a:p>
          <a:p>
            <a:r>
              <a:rPr lang="en-US" sz="1600" dirty="0"/>
              <a:t>						</a:t>
            </a:r>
            <a:r>
              <a:rPr lang="en-US" sz="1600" b="1" dirty="0"/>
              <a:t>4.2</a:t>
            </a:r>
            <a:r>
              <a:rPr lang="en-US" sz="1600" dirty="0"/>
              <a:t> Message controller sends the exit game call to the game 							       controller</a:t>
            </a:r>
          </a:p>
          <a:p>
            <a:r>
              <a:rPr lang="en-US" sz="1600" dirty="0"/>
              <a:t>						</a:t>
            </a:r>
            <a:r>
              <a:rPr lang="en-US" sz="1600" b="1" dirty="0"/>
              <a:t>4.3</a:t>
            </a:r>
            <a:r>
              <a:rPr lang="en-US" sz="1600" dirty="0"/>
              <a:t> The game controller ends the current game</a:t>
            </a:r>
          </a:p>
          <a:p>
            <a:r>
              <a:rPr lang="en-US" sz="1600" dirty="0"/>
              <a:t>						</a:t>
            </a:r>
            <a:r>
              <a:rPr lang="en-US" sz="1600" b="1" dirty="0"/>
              <a:t>5/6</a:t>
            </a:r>
            <a:r>
              <a:rPr lang="en-US" sz="1600" dirty="0"/>
              <a:t> The user interface displays the initial title screen</a:t>
            </a:r>
          </a:p>
          <a:p>
            <a:pPr>
              <a:spcAft>
                <a:spcPts val="800"/>
              </a:spcAft>
            </a:pPr>
            <a:endParaRPr 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DA647-8125-4B6A-B622-387E83767C5E}"/>
              </a:ext>
            </a:extLst>
          </p:cNvPr>
          <p:cNvSpPr txBox="1"/>
          <p:nvPr/>
        </p:nvSpPr>
        <p:spPr>
          <a:xfrm>
            <a:off x="9222191" y="3737184"/>
            <a:ext cx="291098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Slides updated</a:t>
            </a:r>
          </a:p>
          <a:p>
            <a:r>
              <a:rPr lang="en-US" dirty="0"/>
              <a:t>(2-4 slides)</a:t>
            </a:r>
          </a:p>
        </p:txBody>
      </p:sp>
    </p:spTree>
    <p:extLst>
      <p:ext uri="{BB962C8B-B14F-4D97-AF65-F5344CB8AC3E}">
        <p14:creationId xmlns:p14="http://schemas.microsoft.com/office/powerpoint/2010/main" val="73838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07DC97-441E-4740-A391-02A8C2EE4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109" y="1418700"/>
            <a:ext cx="5466164" cy="19813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30363-964C-4EDE-A280-4C9480448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75" y="1418701"/>
            <a:ext cx="5466163" cy="197498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Important Sequence Diagrams: Save Game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691358" y="1081554"/>
            <a:ext cx="11263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b="1" dirty="0"/>
              <a:t>Analysis Sequence Diagram:                                                                          Design Sequence Diagram: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222191" y="3737184"/>
            <a:ext cx="291098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Slides updated</a:t>
            </a:r>
          </a:p>
          <a:p>
            <a:r>
              <a:rPr lang="en-US" dirty="0"/>
              <a:t>(2-4 slides)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9B5F61-7B73-41EF-8781-FF3A69E4EEF9}"/>
              </a:ext>
            </a:extLst>
          </p:cNvPr>
          <p:cNvSpPr txBox="1"/>
          <p:nvPr/>
        </p:nvSpPr>
        <p:spPr>
          <a:xfrm>
            <a:off x="691357" y="3459548"/>
            <a:ext cx="11263917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/>
              <a:t>Sequence Step Description:</a:t>
            </a:r>
          </a:p>
          <a:p>
            <a:r>
              <a:rPr lang="en-US" sz="1600" b="1" dirty="0"/>
              <a:t>Title: </a:t>
            </a:r>
            <a:r>
              <a:rPr lang="en-US" sz="1600" dirty="0"/>
              <a:t>Save Game</a:t>
            </a:r>
          </a:p>
          <a:p>
            <a:r>
              <a:rPr lang="en-US" sz="1600" b="1" dirty="0"/>
              <a:t>Actor(s): </a:t>
            </a:r>
            <a:r>
              <a:rPr lang="en-US" sz="1600" dirty="0"/>
              <a:t>User</a:t>
            </a:r>
          </a:p>
          <a:p>
            <a:r>
              <a:rPr lang="en-US" sz="1600" b="1" dirty="0"/>
              <a:t>Precondition: </a:t>
            </a:r>
            <a:r>
              <a:rPr lang="en-US" sz="1600" dirty="0"/>
              <a:t>User has selected “yes” at prompt to save game</a:t>
            </a:r>
          </a:p>
          <a:p>
            <a:r>
              <a:rPr lang="en-US" sz="1600" b="1" dirty="0"/>
              <a:t>Outcome: </a:t>
            </a:r>
            <a:r>
              <a:rPr lang="en-US" sz="1600" dirty="0"/>
              <a:t>The current game session state is saved and the game session is resumed</a:t>
            </a:r>
          </a:p>
          <a:p>
            <a:r>
              <a:rPr lang="en-US" sz="1600" b="1" dirty="0"/>
              <a:t>	User Actions						System Actions</a:t>
            </a:r>
          </a:p>
          <a:p>
            <a:r>
              <a:rPr lang="en-US" sz="1600" b="1" dirty="0"/>
              <a:t>	3.</a:t>
            </a:r>
            <a:r>
              <a:rPr lang="en-US" sz="1600" dirty="0"/>
              <a:t> User clicks UI “yes” button			</a:t>
            </a:r>
            <a:r>
              <a:rPr lang="en-US" sz="1600" b="1" dirty="0"/>
              <a:t>4.1.</a:t>
            </a:r>
            <a:r>
              <a:rPr lang="en-US" sz="1600" dirty="0"/>
              <a:t> Game UI generates a save game message and sends it to the 							        message controller</a:t>
            </a:r>
          </a:p>
          <a:p>
            <a:r>
              <a:rPr lang="en-US" sz="1600" dirty="0"/>
              <a:t>						</a:t>
            </a:r>
            <a:r>
              <a:rPr lang="en-US" sz="1600" b="1" dirty="0"/>
              <a:t>4.2</a:t>
            </a:r>
            <a:r>
              <a:rPr lang="en-US" sz="1600" dirty="0"/>
              <a:t> Message controller sends the save game call to the game 							       controller</a:t>
            </a:r>
          </a:p>
          <a:p>
            <a:r>
              <a:rPr lang="en-US" sz="1600" dirty="0"/>
              <a:t>						</a:t>
            </a:r>
            <a:r>
              <a:rPr lang="en-US" sz="1600" b="1" dirty="0"/>
              <a:t>4.3</a:t>
            </a:r>
            <a:r>
              <a:rPr lang="en-US" sz="1600" dirty="0"/>
              <a:t> The game controller saves the current game</a:t>
            </a:r>
          </a:p>
          <a:p>
            <a:r>
              <a:rPr lang="en-US" sz="1600" dirty="0"/>
              <a:t>						</a:t>
            </a:r>
            <a:r>
              <a:rPr lang="en-US" sz="1600" b="1" dirty="0"/>
              <a:t>5/6</a:t>
            </a:r>
            <a:r>
              <a:rPr lang="en-US" sz="1600" dirty="0"/>
              <a:t> The user interface return to the game view </a:t>
            </a:r>
          </a:p>
          <a:p>
            <a:pPr>
              <a:spcAft>
                <a:spcPts val="800"/>
              </a:spcAft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3177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5CFC71-E87F-41F3-ABC8-AD2860EFD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107" y="1418701"/>
            <a:ext cx="5466164" cy="197498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73ED57-EBBF-4607-9593-65C47A375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35" y="1418701"/>
            <a:ext cx="5466164" cy="197498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224"/>
            <a:ext cx="12192000" cy="70416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214221"/>
                </a:solidFill>
              </a:rPr>
              <a:t>Important Sequence Diagrams: Load Game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7A43-4B74-46CA-9B6B-5F77DAB9BACF}"/>
              </a:ext>
            </a:extLst>
          </p:cNvPr>
          <p:cNvSpPr txBox="1"/>
          <p:nvPr/>
        </p:nvSpPr>
        <p:spPr>
          <a:xfrm>
            <a:off x="691358" y="1081554"/>
            <a:ext cx="11263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b="1" dirty="0"/>
              <a:t>Analysis Sequence Diagram:                                                                          Design Sequence Diagram: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B336-EF99-41EF-806D-B2AC51C7638F}"/>
              </a:ext>
            </a:extLst>
          </p:cNvPr>
          <p:cNvSpPr txBox="1"/>
          <p:nvPr/>
        </p:nvSpPr>
        <p:spPr>
          <a:xfrm>
            <a:off x="9222191" y="3737184"/>
            <a:ext cx="291098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MUR (4/26)</a:t>
            </a:r>
            <a:r>
              <a:rPr lang="en-US" dirty="0"/>
              <a:t>: Slides updated</a:t>
            </a:r>
          </a:p>
          <a:p>
            <a:r>
              <a:rPr lang="en-US" dirty="0"/>
              <a:t>(2-4 slides)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9B5F61-7B73-41EF-8781-FF3A69E4EEF9}"/>
              </a:ext>
            </a:extLst>
          </p:cNvPr>
          <p:cNvSpPr txBox="1"/>
          <p:nvPr/>
        </p:nvSpPr>
        <p:spPr>
          <a:xfrm>
            <a:off x="691357" y="3459548"/>
            <a:ext cx="11263917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/>
              <a:t>Sequence Step Description:</a:t>
            </a:r>
          </a:p>
          <a:p>
            <a:r>
              <a:rPr lang="en-US" sz="1600" b="1" dirty="0"/>
              <a:t>Title: </a:t>
            </a:r>
            <a:r>
              <a:rPr lang="en-US" sz="1600" dirty="0"/>
              <a:t>Load Game</a:t>
            </a:r>
          </a:p>
          <a:p>
            <a:r>
              <a:rPr lang="en-US" sz="1600" b="1" dirty="0"/>
              <a:t>Actor(s): </a:t>
            </a:r>
            <a:r>
              <a:rPr lang="en-US" sz="1600" dirty="0"/>
              <a:t>User</a:t>
            </a:r>
          </a:p>
          <a:p>
            <a:r>
              <a:rPr lang="en-US" sz="1600" b="1" dirty="0"/>
              <a:t>Precondition: </a:t>
            </a:r>
            <a:r>
              <a:rPr lang="en-US" sz="1600" dirty="0"/>
              <a:t>User has selected “yes” at prompt to load game</a:t>
            </a:r>
          </a:p>
          <a:p>
            <a:r>
              <a:rPr lang="en-US" sz="1600" b="1" dirty="0"/>
              <a:t>Outcome: </a:t>
            </a:r>
            <a:r>
              <a:rPr lang="en-US" sz="1600" dirty="0"/>
              <a:t>The current game session state is saved and the game session is resumed</a:t>
            </a:r>
          </a:p>
          <a:p>
            <a:r>
              <a:rPr lang="en-US" sz="1600" b="1" dirty="0"/>
              <a:t>	User Actions						System Actions</a:t>
            </a:r>
          </a:p>
          <a:p>
            <a:r>
              <a:rPr lang="en-US" sz="1600" b="1" dirty="0"/>
              <a:t>	3.</a:t>
            </a:r>
            <a:r>
              <a:rPr lang="en-US" sz="1600" dirty="0"/>
              <a:t> User clicks UI “yes” button			</a:t>
            </a:r>
            <a:r>
              <a:rPr lang="en-US" sz="1600" b="1" dirty="0"/>
              <a:t>4.1.</a:t>
            </a:r>
            <a:r>
              <a:rPr lang="en-US" sz="1600" dirty="0"/>
              <a:t> Game UI generates a load game message and sends it to the 							        message controller</a:t>
            </a:r>
          </a:p>
          <a:p>
            <a:r>
              <a:rPr lang="en-US" sz="1600" dirty="0"/>
              <a:t>						</a:t>
            </a:r>
            <a:r>
              <a:rPr lang="en-US" sz="1600" b="1" dirty="0"/>
              <a:t>4.2</a:t>
            </a:r>
            <a:r>
              <a:rPr lang="en-US" sz="1600" dirty="0"/>
              <a:t> Message controller sends the load game call to the game 							       controller</a:t>
            </a:r>
          </a:p>
          <a:p>
            <a:r>
              <a:rPr lang="en-US" sz="1600" dirty="0"/>
              <a:t>						</a:t>
            </a:r>
            <a:r>
              <a:rPr lang="en-US" sz="1600" b="1" dirty="0"/>
              <a:t>4.3</a:t>
            </a:r>
            <a:r>
              <a:rPr lang="en-US" sz="1600" dirty="0"/>
              <a:t> The game controller loads the game data previously saved</a:t>
            </a:r>
          </a:p>
          <a:p>
            <a:r>
              <a:rPr lang="en-US" sz="1600" dirty="0"/>
              <a:t>						</a:t>
            </a:r>
            <a:r>
              <a:rPr lang="en-US" sz="1600" b="1" dirty="0"/>
              <a:t>5/6</a:t>
            </a:r>
            <a:r>
              <a:rPr lang="en-US" sz="1600" dirty="0"/>
              <a:t> The user interface return to the game view</a:t>
            </a:r>
          </a:p>
          <a:p>
            <a:pPr>
              <a:spcAft>
                <a:spcPts val="800"/>
              </a:spcAft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0308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shion Brochur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0C0C0C"/>
      </a:accent2>
      <a:accent3>
        <a:srgbClr val="595959"/>
      </a:accent3>
      <a:accent4>
        <a:srgbClr val="F9D5E9"/>
      </a:accent4>
      <a:accent5>
        <a:srgbClr val="EE81BD"/>
      </a:accent5>
      <a:accent6>
        <a:srgbClr val="D54773"/>
      </a:accent6>
      <a:hlink>
        <a:srgbClr val="C830CC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presentationTF16411254.potx" id="{856A3638-C89C-468F-B2D3-94DA7F701BF7}" vid="{2B0C2FFE-1B57-46B1-BD5A-BF924309ED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D0B596E-8E5F-4DB7-9C0B-A416410C0F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15998C-280A-471A-8BB1-CDC2B95FC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1DA07E-9A1F-402C-A357-ABD24F8C703B}">
  <ds:schemaRefs>
    <ds:schemaRef ds:uri="16c05727-aa75-4e4a-9b5f-8a80a1165891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presentation</Template>
  <TotalTime>0</TotalTime>
  <Words>764</Words>
  <Application>Microsoft Office PowerPoint</Application>
  <PresentationFormat>Widescreen</PresentationFormat>
  <Paragraphs>157</Paragraphs>
  <Slides>23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PowerPoint Presentation</vt:lpstr>
      <vt:lpstr>Overview of Burger Breakout</vt:lpstr>
      <vt:lpstr>Some Example User Stories</vt:lpstr>
      <vt:lpstr>Important Functional &amp; Non-Functional Requirements</vt:lpstr>
      <vt:lpstr>Important Use Cases</vt:lpstr>
      <vt:lpstr>Important Sequence Diagrams: Create New Game</vt:lpstr>
      <vt:lpstr>Important Sequence Diagrams: Exit Game</vt:lpstr>
      <vt:lpstr>Important Sequence Diagrams: Save Game</vt:lpstr>
      <vt:lpstr>Important Sequence Diagrams: Load Game</vt:lpstr>
      <vt:lpstr>Domain Model and Detailed Design Diagrams</vt:lpstr>
      <vt:lpstr>Architecture Design and Design Patterns Used</vt:lpstr>
      <vt:lpstr>Configuration Plans</vt:lpstr>
      <vt:lpstr>Summary of Test Plan, Test Cases and Results</vt:lpstr>
      <vt:lpstr>Results of Focus Group &amp; Usability Study</vt:lpstr>
      <vt:lpstr>Security and Privacy Concerns Addressed</vt:lpstr>
      <vt:lpstr>Mock-Up of Burger Breakout </vt:lpstr>
      <vt:lpstr>Early Concept Art: Characters</vt:lpstr>
      <vt:lpstr>Early Concept Art: Throwable Items</vt:lpstr>
      <vt:lpstr>Early Concept Art: Hazards</vt:lpstr>
      <vt:lpstr>Breakdown of Level of Effort for Team Members</vt:lpstr>
      <vt:lpstr>Work Left on Burger Breakout</vt:lpstr>
      <vt:lpstr>Link to Burger Breakout</vt:lpstr>
      <vt:lpstr>Questions/Comments/Complaints?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2020-02-20T13:13:53Z</dcterms:created>
  <dcterms:modified xsi:type="dcterms:W3CDTF">2020-04-26T12:47:12Z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