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531" r:id="rId5"/>
    <p:sldId id="618" r:id="rId6"/>
    <p:sldId id="2439" r:id="rId7"/>
    <p:sldId id="2440" r:id="rId8"/>
    <p:sldId id="2441" r:id="rId9"/>
    <p:sldId id="2442" r:id="rId10"/>
    <p:sldId id="2443" r:id="rId11"/>
    <p:sldId id="2444" r:id="rId12"/>
    <p:sldId id="244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221"/>
    <a:srgbClr val="2F3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242" autoAdjust="0"/>
  </p:normalViewPr>
  <p:slideViewPr>
    <p:cSldViewPr snapToGrid="0" showGuides="1">
      <p:cViewPr varScale="1">
        <p:scale>
          <a:sx n="162" d="100"/>
          <a:sy n="162" d="100"/>
        </p:scale>
        <p:origin x="100" y="152"/>
      </p:cViewPr>
      <p:guideLst>
        <p:guide orient="horz" pos="213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B53ED6-A346-41EA-88EE-98A1D5659F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1D7B9-1F1D-4F9B-BCD4-0B6893C41A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B549D-7912-47CE-BB9D-C81C46F21077}" type="datetimeFigureOut">
              <a:rPr lang="en-US" smtClean="0"/>
              <a:t>2/20/2020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75128-B596-47B1-BE57-1C5A71A36E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7B0F1-FE0D-44CC-BCF0-1CC4C91125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EF39B-AF2A-4EFA-AE7E-EC1FF3735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744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370A3-6847-4770-BAE0-862438C62089}" type="datetimeFigureOut">
              <a:rPr lang="en-US" smtClean="0"/>
              <a:t>2/20/2020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09BC-39F4-43B1-850C-D5EB0E6480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5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n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3139127" y="2540523"/>
            <a:ext cx="1998483" cy="198796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/>
          <p:cNvSpPr/>
          <p:nvPr/>
        </p:nvSpPr>
        <p:spPr>
          <a:xfrm>
            <a:off x="9339902" y="3267948"/>
            <a:ext cx="535937" cy="53311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104900" y="1979630"/>
            <a:ext cx="10668000" cy="2969443"/>
          </a:xfrm>
          <a:prstGeom prst="rect">
            <a:avLst/>
          </a:prstGeo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0" name="Oval 9"/>
          <p:cNvSpPr/>
          <p:nvPr/>
        </p:nvSpPr>
        <p:spPr>
          <a:xfrm>
            <a:off x="3120076" y="1119481"/>
            <a:ext cx="4749538" cy="4724544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2" name="Oval 11"/>
          <p:cNvSpPr/>
          <p:nvPr/>
        </p:nvSpPr>
        <p:spPr>
          <a:xfrm>
            <a:off x="1526769" y="1668430"/>
            <a:ext cx="3610841" cy="3591839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703ED78-9792-4917-9463-BAE14924155A}"/>
              </a:ext>
            </a:extLst>
          </p:cNvPr>
          <p:cNvSpPr/>
          <p:nvPr userDrawn="1"/>
        </p:nvSpPr>
        <p:spPr>
          <a:xfrm rot="10800000">
            <a:off x="8439878" y="5850862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B0B64F-356D-4C37-BDB5-3CB1B066C4C9}"/>
              </a:ext>
            </a:extLst>
          </p:cNvPr>
          <p:cNvSpPr/>
          <p:nvPr userDrawn="1"/>
        </p:nvSpPr>
        <p:spPr>
          <a:xfrm>
            <a:off x="1104900" y="-9056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42D2790-EA30-4E0B-B8F3-16FBA340C5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528489"/>
            <a:ext cx="10668000" cy="853179"/>
          </a:xfrm>
        </p:spPr>
        <p:txBody>
          <a:bodyPr vert="horz" lIns="0" tIns="45720" rIns="0" bIns="45720" rtlCol="0">
            <a:noAutofit/>
          </a:bodyPr>
          <a:lstStyle>
            <a:lvl1pPr marL="0" indent="0" algn="ctr">
              <a:buNone/>
              <a:defRPr lang="en-US" sz="3600" spc="600">
                <a:solidFill>
                  <a:srgbClr val="2F334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66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26770-6622-450D-A1F3-BC241C88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352550"/>
            <a:ext cx="10248899" cy="4824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687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F234FF3D-DFA8-484F-A7A7-95C7BF99FEF3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1104901" y="0"/>
            <a:ext cx="5402083" cy="6858000"/>
          </a:xfrm>
          <a:custGeom>
            <a:avLst/>
            <a:gdLst>
              <a:gd name="connsiteX0" fmla="*/ 0 w 5402083"/>
              <a:gd name="connsiteY0" fmla="*/ 0 h 6858000"/>
              <a:gd name="connsiteX1" fmla="*/ 5401085 w 5402083"/>
              <a:gd name="connsiteY1" fmla="*/ 0 h 6858000"/>
              <a:gd name="connsiteX2" fmla="*/ 5355776 w 5402083"/>
              <a:gd name="connsiteY2" fmla="*/ 42971 h 6858000"/>
              <a:gd name="connsiteX3" fmla="*/ 3946012 w 5402083"/>
              <a:gd name="connsiteY3" fmla="*/ 3428527 h 6858000"/>
              <a:gd name="connsiteX4" fmla="*/ 5355776 w 5402083"/>
              <a:gd name="connsiteY4" fmla="*/ 6814084 h 6858000"/>
              <a:gd name="connsiteX5" fmla="*/ 5402083 w 5402083"/>
              <a:gd name="connsiteY5" fmla="*/ 6858000 h 6858000"/>
              <a:gd name="connsiteX6" fmla="*/ 0 w 540208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02083" h="6858000">
                <a:moveTo>
                  <a:pt x="0" y="0"/>
                </a:moveTo>
                <a:lnTo>
                  <a:pt x="5401085" y="0"/>
                </a:lnTo>
                <a:lnTo>
                  <a:pt x="5355776" y="42971"/>
                </a:lnTo>
                <a:cubicBezTo>
                  <a:pt x="4484752" y="909410"/>
                  <a:pt x="3946012" y="2106385"/>
                  <a:pt x="3946012" y="3428527"/>
                </a:cubicBezTo>
                <a:cubicBezTo>
                  <a:pt x="3946012" y="4750669"/>
                  <a:pt x="4484752" y="5947644"/>
                  <a:pt x="5355776" y="6814084"/>
                </a:cubicBezTo>
                <a:lnTo>
                  <a:pt x="540208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28820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n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Oval 21"/>
          <p:cNvSpPr/>
          <p:nvPr userDrawn="1"/>
        </p:nvSpPr>
        <p:spPr>
          <a:xfrm>
            <a:off x="1104900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270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A9A0366-A1B7-4E16-B13E-603846466E2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368726" y="3534503"/>
            <a:ext cx="4560094" cy="465997"/>
          </a:xfrm>
        </p:spPr>
        <p:txBody>
          <a:bodyPr>
            <a:noAutofit/>
          </a:bodyPr>
          <a:lstStyle>
            <a:lvl1pPr marL="0" indent="0">
              <a:buNone/>
              <a:defRPr sz="18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374FC2C-96CE-4523-B50F-ADC18C0A998B}"/>
              </a:ext>
            </a:extLst>
          </p:cNvPr>
          <p:cNvSpPr/>
          <p:nvPr userDrawn="1"/>
        </p:nvSpPr>
        <p:spPr>
          <a:xfrm rot="10800000">
            <a:off x="8439878" y="5850862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E8541-FA8A-4117-90A5-95E6E9B8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964" y="1864903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3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A32EE4F-6B2E-4FCC-BC34-5BF831F90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425439" y="0"/>
            <a:ext cx="6766561" cy="6858000"/>
          </a:xfrm>
          <a:custGeom>
            <a:avLst/>
            <a:gdLst>
              <a:gd name="connsiteX0" fmla="*/ 0 w 6766561"/>
              <a:gd name="connsiteY0" fmla="*/ 0 h 6858000"/>
              <a:gd name="connsiteX1" fmla="*/ 6766561 w 6766561"/>
              <a:gd name="connsiteY1" fmla="*/ 0 h 6858000"/>
              <a:gd name="connsiteX2" fmla="*/ 6766561 w 6766561"/>
              <a:gd name="connsiteY2" fmla="*/ 6858000 h 6858000"/>
              <a:gd name="connsiteX3" fmla="*/ 0 w 67665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6561" h="6858000">
                <a:moveTo>
                  <a:pt x="0" y="0"/>
                </a:moveTo>
                <a:lnTo>
                  <a:pt x="6766561" y="0"/>
                </a:lnTo>
                <a:lnTo>
                  <a:pt x="676656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Oval 22"/>
          <p:cNvSpPr/>
          <p:nvPr/>
        </p:nvSpPr>
        <p:spPr>
          <a:xfrm>
            <a:off x="1755742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6" name="Oval 65"/>
          <p:cNvSpPr/>
          <p:nvPr/>
        </p:nvSpPr>
        <p:spPr>
          <a:xfrm>
            <a:off x="3928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35" name="Oval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3A5C24-92D8-4CC1-AF50-F29B9C30BDBB}"/>
              </a:ext>
            </a:extLst>
          </p:cNvPr>
          <p:cNvSpPr/>
          <p:nvPr userDrawn="1"/>
        </p:nvSpPr>
        <p:spPr>
          <a:xfrm>
            <a:off x="5425439" y="0"/>
            <a:ext cx="6766561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9F459E6-70DE-4FF8-AD0C-1B49B34C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3143" y="2888791"/>
            <a:ext cx="4562856" cy="2410459"/>
          </a:xfrm>
        </p:spPr>
        <p:txBody>
          <a:bodyPr vert="horz" lIns="91440" tIns="73152" rIns="91440" bIns="45720" rtlCol="0">
            <a:noAutofit/>
          </a:bodyPr>
          <a:lstStyle>
            <a:lvl1pPr marL="0" indent="0" algn="l">
              <a:buNone/>
              <a:defRPr lang="en-US" sz="1400" b="0" i="0" baseline="0">
                <a:effectLst/>
              </a:defRPr>
            </a:lvl1pPr>
          </a:lstStyle>
          <a:p>
            <a:pPr marL="228600" lvl="0" indent="-228600">
              <a:lnSpc>
                <a:spcPct val="14500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975078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B56F67-6D31-4B9E-8530-E063E5785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338606"/>
            <a:ext cx="4914900" cy="4838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9E53391-9670-4404-BC42-063A6EC4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338606"/>
            <a:ext cx="5181598" cy="4838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075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473839A-0FBA-4FFD-963E-C459DBF01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341797"/>
            <a:ext cx="48926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80A680B-0184-4FD9-B262-BC525F0F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4900" y="2308409"/>
            <a:ext cx="4892675" cy="388125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BB13104-4CA8-41CF-97D3-CC8715182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6" y="1341797"/>
            <a:ext cx="516096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F6A37A72-F47E-45B8-B790-D1444B002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308409"/>
            <a:ext cx="5160962" cy="388125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6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5243414" y="6098258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4A57A7D-E285-478E-A8B6-10716A7A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457200"/>
            <a:ext cx="36671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2638390-43F5-47D5-BE57-D060C6E9E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2057400"/>
            <a:ext cx="36671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66B2167-56BA-4D43-889D-FD798AA1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896" y="457201"/>
            <a:ext cx="6364492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359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D8003D-13A7-4986-AB10-F498433627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6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4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01DAC-95B2-4F9E-A9B4-92382F94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10248899" cy="703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57AA7-D108-4C6F-9455-5A9AC5F7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825625"/>
            <a:ext cx="102488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BCC2B-A9FA-4472-8509-74B42C12A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D32F58-EB48-4836-BA45-971BA1AA1608}"/>
              </a:ext>
            </a:extLst>
          </p:cNvPr>
          <p:cNvCxnSpPr>
            <a:cxnSpLocks/>
            <a:stCxn id="18" idx="1"/>
          </p:cNvCxnSpPr>
          <p:nvPr userDrawn="1"/>
        </p:nvCxnSpPr>
        <p:spPr>
          <a:xfrm>
            <a:off x="559705" y="5994080"/>
            <a:ext cx="0" cy="854295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hape 61">
            <a:extLst>
              <a:ext uri="{FF2B5EF4-FFF2-40B4-BE49-F238E27FC236}">
                <a16:creationId xmlns:a16="http://schemas.microsoft.com/office/drawing/2014/main" id="{9DA099E0-27DA-42BD-9D42-E4CA07B78FDD}"/>
              </a:ext>
            </a:extLst>
          </p:cNvPr>
          <p:cNvSpPr/>
          <p:nvPr userDrawn="1"/>
        </p:nvSpPr>
        <p:spPr>
          <a:xfrm rot="16200000">
            <a:off x="-1994575" y="3235898"/>
            <a:ext cx="5108559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i="0" kern="1200" spc="600" dirty="0">
                <a:solidFill>
                  <a:srgbClr val="214221"/>
                </a:solidFill>
                <a:latin typeface="+mn-lt"/>
                <a:ea typeface="+mn-ea"/>
                <a:cs typeface="+mn-cs"/>
                <a:sym typeface="Bebas"/>
              </a:rPr>
              <a:t>Six Guys-Burger Breakout</a:t>
            </a:r>
            <a:endParaRPr lang="en-US" sz="2400" b="1" i="0" spc="600" dirty="0">
              <a:solidFill>
                <a:srgbClr val="214221"/>
              </a:solidFill>
              <a:latin typeface="+mn-lt"/>
              <a:cs typeface="Gill Sans" panose="020B0502020104020203" pitchFamily="34" charset="-79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BDEFFF1D-21D1-45B8-A062-F9140F937EE2}"/>
              </a:ext>
            </a:extLst>
          </p:cNvPr>
          <p:cNvSpPr txBox="1">
            <a:spLocks/>
          </p:cNvSpPr>
          <p:nvPr userDrawn="1"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z="1000" smtClean="0"/>
              <a:pPr/>
              <a:t>‹#›</a:t>
            </a:fld>
            <a:endParaRPr lang="en-US" sz="10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EBA112-2FA0-448A-A373-EB297C4661F0}"/>
              </a:ext>
            </a:extLst>
          </p:cNvPr>
          <p:cNvCxnSpPr>
            <a:cxnSpLocks/>
            <a:endCxn id="18" idx="3"/>
          </p:cNvCxnSpPr>
          <p:nvPr userDrawn="1"/>
        </p:nvCxnSpPr>
        <p:spPr>
          <a:xfrm>
            <a:off x="559704" y="0"/>
            <a:ext cx="0" cy="88552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6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0" r:id="rId2"/>
    <p:sldLayoutId id="2147483665" r:id="rId3"/>
    <p:sldLayoutId id="2147483677" r:id="rId4"/>
    <p:sldLayoutId id="2147483673" r:id="rId5"/>
    <p:sldLayoutId id="2147483674" r:id="rId6"/>
    <p:sldLayoutId id="2147483680" r:id="rId7"/>
    <p:sldLayoutId id="2147483678" r:id="rId8"/>
    <p:sldLayoutId id="214748367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VldE_R1rGk8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104900" y="4763952"/>
            <a:ext cx="10668000" cy="853179"/>
          </a:xfrm>
        </p:spPr>
        <p:txBody>
          <a:bodyPr/>
          <a:lstStyle/>
          <a:p>
            <a:r>
              <a:rPr lang="en-US" sz="4000" dirty="0"/>
              <a:t>Burger Breakout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368E7E-D989-4A43-9D74-69317E6037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4" t="28070" r="26066" b="31158"/>
          <a:stretch/>
        </p:blipFill>
        <p:spPr bwMode="auto">
          <a:xfrm>
            <a:off x="2976212" y="1216847"/>
            <a:ext cx="6925376" cy="331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646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Overview of Burger Breakout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1142025" y="1977931"/>
            <a:ext cx="52156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2D Side Scroller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Featuring running, jumping, fighting, and climbing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Escape the kitchen through various levels playing as a burger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Each level will have different types of obstacles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Throw food and drinks at enemies to help breakout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11D8E8-F9ED-4481-B43A-8C692292E0E7}"/>
              </a:ext>
            </a:extLst>
          </p:cNvPr>
          <p:cNvSpPr txBox="1"/>
          <p:nvPr/>
        </p:nvSpPr>
        <p:spPr>
          <a:xfrm>
            <a:off x="6412580" y="1977931"/>
            <a:ext cx="52156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Watch out for boss fights!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Advance through the levels to unlock different items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Enjoy some catchy background music while playing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Retro pixel theme delivers a nostalgia overload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Hypnotic gameplay with mesmerizing visuals</a:t>
            </a:r>
          </a:p>
        </p:txBody>
      </p:sp>
    </p:spTree>
    <p:extLst>
      <p:ext uri="{BB962C8B-B14F-4D97-AF65-F5344CB8AC3E}">
        <p14:creationId xmlns:p14="http://schemas.microsoft.com/office/powerpoint/2010/main" val="399406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What Sets Burger Breakout Apart from the Others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BED5B-9F54-4EC4-B6BA-BF57D8B9E3E9}"/>
              </a:ext>
            </a:extLst>
          </p:cNvPr>
          <p:cNvSpPr txBox="1"/>
          <p:nvPr/>
        </p:nvSpPr>
        <p:spPr>
          <a:xfrm>
            <a:off x="1142025" y="1977931"/>
            <a:ext cx="52156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Unique Theming: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Fast food themed levels and attacks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Most food games involve cooking</a:t>
            </a:r>
          </a:p>
          <a:p>
            <a:endParaRPr lang="en-US" sz="2400" dirty="0"/>
          </a:p>
          <a:p>
            <a:r>
              <a:rPr lang="en-US" sz="2400" dirty="0"/>
              <a:t>Variety of attack types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French Fries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Lettuce (wraps up an enemy)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Soda (makes an enemy slip)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51AD97-481D-46D1-9340-DD701F10EC1A}"/>
              </a:ext>
            </a:extLst>
          </p:cNvPr>
          <p:cNvSpPr txBox="1"/>
          <p:nvPr/>
        </p:nvSpPr>
        <p:spPr>
          <a:xfrm>
            <a:off x="6412580" y="1977931"/>
            <a:ext cx="52156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Multiple different styles of levels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“Run and Gun” to an exit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Auto-scrolling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Platforming to an exit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Run away from a non-playable character (NPC) so you don’t get eaten</a:t>
            </a:r>
          </a:p>
        </p:txBody>
      </p:sp>
    </p:spTree>
    <p:extLst>
      <p:ext uri="{BB962C8B-B14F-4D97-AF65-F5344CB8AC3E}">
        <p14:creationId xmlns:p14="http://schemas.microsoft.com/office/powerpoint/2010/main" val="4191309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Some Example User Stories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1420656" y="1287227"/>
            <a:ext cx="1019575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As a </a:t>
            </a:r>
            <a:r>
              <a:rPr lang="en-US" sz="2400" b="1" dirty="0">
                <a:solidFill>
                  <a:srgbClr val="FF0000"/>
                </a:solidFill>
              </a:rPr>
              <a:t>player</a:t>
            </a:r>
            <a:r>
              <a:rPr lang="en-US" sz="2400" dirty="0"/>
              <a:t> I want to be able to shoot food so that I can defeat my enemies.</a:t>
            </a:r>
          </a:p>
          <a:p>
            <a:r>
              <a:rPr lang="en-US" sz="2000" i="1" dirty="0"/>
              <a:t>	The burger character will be able to shoot different types of food at enemies which 	complements the game theme and provides a unique game mechanic</a:t>
            </a:r>
            <a:r>
              <a:rPr lang="en-US" sz="2000" dirty="0"/>
              <a:t>.</a:t>
            </a:r>
          </a:p>
          <a:p>
            <a:endParaRPr lang="en-US" sz="2400" dirty="0"/>
          </a:p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As a </a:t>
            </a:r>
            <a:r>
              <a:rPr lang="en-US" sz="2400" b="1" dirty="0">
                <a:solidFill>
                  <a:srgbClr val="FF0000"/>
                </a:solidFill>
              </a:rPr>
              <a:t>player</a:t>
            </a:r>
            <a:r>
              <a:rPr lang="en-US" sz="2400" dirty="0"/>
              <a:t> I want to have a character that I can control so that I can move through the world.</a:t>
            </a:r>
            <a:endParaRPr lang="en-US" sz="2800" dirty="0"/>
          </a:p>
          <a:p>
            <a:r>
              <a:rPr lang="en-US" sz="2000" i="1" dirty="0"/>
              <a:t>	The player’s character will be a hamburger that they can control with their inputs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As a </a:t>
            </a:r>
            <a:r>
              <a:rPr lang="en-US" sz="2400" b="1" dirty="0">
                <a:solidFill>
                  <a:srgbClr val="FF0000"/>
                </a:solidFill>
              </a:rPr>
              <a:t>player</a:t>
            </a:r>
            <a:r>
              <a:rPr lang="en-US" sz="2400" dirty="0"/>
              <a:t> I want my character to have animations so that the controls feel more realistic.</a:t>
            </a:r>
          </a:p>
          <a:p>
            <a:r>
              <a:rPr lang="en-US" i="1" dirty="0"/>
              <a:t>	</a:t>
            </a:r>
            <a:r>
              <a:rPr lang="en-US" sz="2000" i="1" dirty="0"/>
              <a:t>The character will have basic animations using sprite sheets to give a more realistic, yet 	retro feel to the game.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5267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Early mock-up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1420656" y="1287227"/>
            <a:ext cx="4159931" cy="3559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2400" dirty="0"/>
              <a:t>Still in the early development stage and will add the following features:</a:t>
            </a:r>
          </a:p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Mechanics</a:t>
            </a:r>
          </a:p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Enemies</a:t>
            </a:r>
          </a:p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Hazards</a:t>
            </a:r>
          </a:p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Scenery</a:t>
            </a:r>
          </a:p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  <p:pic>
        <p:nvPicPr>
          <p:cNvPr id="6" name="Online Media 5" title="burger">
            <a:hlinkClick r:id="" action="ppaction://media"/>
            <a:extLst>
              <a:ext uri="{FF2B5EF4-FFF2-40B4-BE49-F238E27FC236}">
                <a16:creationId xmlns:a16="http://schemas.microsoft.com/office/drawing/2014/main" id="{A06BA525-ED43-4F80-B31A-4622CF03578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748031" y="1418176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4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Early Concept Art: Characters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237F21-115C-4253-AC43-BE56D2D29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53" y="1743775"/>
            <a:ext cx="2754395" cy="2632519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40E81C0-6BD9-4BAD-A822-D7E82DA17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784" y="1743774"/>
            <a:ext cx="2948639" cy="2632519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AAF43E8-5F99-4E39-8193-ED06F44B2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374" y="1788980"/>
            <a:ext cx="1848872" cy="1327826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8DF2D21-E354-435E-9CF3-27DA2FD8A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374" y="3191913"/>
            <a:ext cx="1848872" cy="118438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AB3263-74E9-4FCB-A25D-C102D9127BBE}"/>
              </a:ext>
            </a:extLst>
          </p:cNvPr>
          <p:cNvSpPr txBox="1"/>
          <p:nvPr/>
        </p:nvSpPr>
        <p:spPr>
          <a:xfrm>
            <a:off x="1553354" y="4320836"/>
            <a:ext cx="2754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Main Character – needs to be named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07200B-9844-49F0-B8F3-3A62F0ADCD59}"/>
              </a:ext>
            </a:extLst>
          </p:cNvPr>
          <p:cNvSpPr txBox="1"/>
          <p:nvPr/>
        </p:nvSpPr>
        <p:spPr>
          <a:xfrm>
            <a:off x="7872482" y="4320836"/>
            <a:ext cx="3311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Hot Dawg Boss –Sausage link Nunchaku wielding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3E4A63-D5CA-49A5-9C78-06CDFD825F10}"/>
              </a:ext>
            </a:extLst>
          </p:cNvPr>
          <p:cNvSpPr txBox="1"/>
          <p:nvPr/>
        </p:nvSpPr>
        <p:spPr>
          <a:xfrm>
            <a:off x="4832613" y="4376293"/>
            <a:ext cx="2754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Mouse NPC</a:t>
            </a:r>
          </a:p>
        </p:txBody>
      </p:sp>
    </p:spTree>
    <p:extLst>
      <p:ext uri="{BB962C8B-B14F-4D97-AF65-F5344CB8AC3E}">
        <p14:creationId xmlns:p14="http://schemas.microsoft.com/office/powerpoint/2010/main" val="147120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Early Concept Art: Throwable Items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AB3263-74E9-4FCB-A25D-C102D9127BBE}"/>
              </a:ext>
            </a:extLst>
          </p:cNvPr>
          <p:cNvSpPr txBox="1"/>
          <p:nvPr/>
        </p:nvSpPr>
        <p:spPr>
          <a:xfrm>
            <a:off x="1270323" y="4708194"/>
            <a:ext cx="27543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French Fries</a:t>
            </a:r>
          </a:p>
          <a:p>
            <a:pPr algn="ctr"/>
            <a:r>
              <a:rPr lang="en-US" dirty="0"/>
              <a:t>Bottom: Fry-a-rang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07200B-9844-49F0-B8F3-3A62F0ADCD59}"/>
              </a:ext>
            </a:extLst>
          </p:cNvPr>
          <p:cNvSpPr txBox="1"/>
          <p:nvPr/>
        </p:nvSpPr>
        <p:spPr>
          <a:xfrm>
            <a:off x="8517528" y="4980971"/>
            <a:ext cx="2039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Fountain Drink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D3F6A1E-29B3-4D0F-9D6F-D7222994F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53" y="2553889"/>
            <a:ext cx="2113853" cy="763512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7C3B49ED-4DC0-483B-B973-2DF4F5617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53" y="3420793"/>
            <a:ext cx="2121121" cy="1290167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8240004-9C03-4B5B-BD3C-CA4D6E8FF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53" y="1743775"/>
            <a:ext cx="2121121" cy="706722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67E9E277-6BFF-4AD2-878C-9A21ED137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528" y="1743775"/>
            <a:ext cx="2039743" cy="3265849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448DA36C-D060-490A-824F-57E90107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191" y="1743775"/>
            <a:ext cx="1881721" cy="2109509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>
            <a:extLst>
              <a:ext uri="{FF2B5EF4-FFF2-40B4-BE49-F238E27FC236}">
                <a16:creationId xmlns:a16="http://schemas.microsoft.com/office/drawing/2014/main" id="{571EB77B-0CB8-449D-BF20-588B2DB58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756" y="1743775"/>
            <a:ext cx="849055" cy="2109509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A514C06-A41F-435C-A36D-FB9BEBD3A5DF}"/>
              </a:ext>
            </a:extLst>
          </p:cNvPr>
          <p:cNvSpPr txBox="1"/>
          <p:nvPr/>
        </p:nvSpPr>
        <p:spPr>
          <a:xfrm>
            <a:off x="4684190" y="3853284"/>
            <a:ext cx="2823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Lettuce</a:t>
            </a:r>
          </a:p>
        </p:txBody>
      </p:sp>
    </p:spTree>
    <p:extLst>
      <p:ext uri="{BB962C8B-B14F-4D97-AF65-F5344CB8AC3E}">
        <p14:creationId xmlns:p14="http://schemas.microsoft.com/office/powerpoint/2010/main" val="279920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60A07631-E121-45BD-B14D-7D6A2A91D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769" y="1734806"/>
            <a:ext cx="1788112" cy="1966238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ADA9F00-6EE3-4EC0-BEE6-E61B61998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52" y="1730868"/>
            <a:ext cx="1998287" cy="1974114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Early Concept Art: Hazards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AB3263-74E9-4FCB-A25D-C102D9127BBE}"/>
              </a:ext>
            </a:extLst>
          </p:cNvPr>
          <p:cNvSpPr txBox="1"/>
          <p:nvPr/>
        </p:nvSpPr>
        <p:spPr>
          <a:xfrm>
            <a:off x="1553352" y="3727900"/>
            <a:ext cx="1998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Dropped Food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07200B-9844-49F0-B8F3-3A62F0ADCD59}"/>
              </a:ext>
            </a:extLst>
          </p:cNvPr>
          <p:cNvSpPr txBox="1"/>
          <p:nvPr/>
        </p:nvSpPr>
        <p:spPr>
          <a:xfrm>
            <a:off x="6760790" y="4564151"/>
            <a:ext cx="4905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Timed Jumps Across Kitchen Burners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92EF1C66-9327-4129-9A38-23971C9C5D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"/>
          <a:stretch/>
        </p:blipFill>
        <p:spPr bwMode="auto">
          <a:xfrm>
            <a:off x="6946031" y="1730868"/>
            <a:ext cx="4534892" cy="2833283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92E06DB4-5360-47B9-8BC0-678C91F32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"/>
          <a:stretch/>
        </p:blipFill>
        <p:spPr bwMode="auto">
          <a:xfrm rot="16200000">
            <a:off x="3075574" y="3016065"/>
            <a:ext cx="1051222" cy="4227395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AB33C84-6B57-4F94-9379-4114ADA770A6}"/>
              </a:ext>
            </a:extLst>
          </p:cNvPr>
          <p:cNvSpPr txBox="1"/>
          <p:nvPr/>
        </p:nvSpPr>
        <p:spPr>
          <a:xfrm>
            <a:off x="3791503" y="3722175"/>
            <a:ext cx="1998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Tomato Slices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95C175-CD1E-44AD-A3F9-F29EF63C5516}"/>
              </a:ext>
            </a:extLst>
          </p:cNvPr>
          <p:cNvSpPr txBox="1"/>
          <p:nvPr/>
        </p:nvSpPr>
        <p:spPr>
          <a:xfrm>
            <a:off x="1455145" y="5655374"/>
            <a:ext cx="4259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Knives Being Used by Humans</a:t>
            </a:r>
          </a:p>
        </p:txBody>
      </p:sp>
    </p:spTree>
    <p:extLst>
      <p:ext uri="{BB962C8B-B14F-4D97-AF65-F5344CB8AC3E}">
        <p14:creationId xmlns:p14="http://schemas.microsoft.com/office/powerpoint/2010/main" val="3982801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Questions/Comments/Complaints?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B5D8D15-B9C5-4C6F-884C-9048932A0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838" y="1782975"/>
            <a:ext cx="5490324" cy="329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701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ashion Brochure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0C0C0C"/>
      </a:accent2>
      <a:accent3>
        <a:srgbClr val="595959"/>
      </a:accent3>
      <a:accent4>
        <a:srgbClr val="F9D5E9"/>
      </a:accent4>
      <a:accent5>
        <a:srgbClr val="EE81BD"/>
      </a:accent5>
      <a:accent6>
        <a:srgbClr val="D54773"/>
      </a:accent6>
      <a:hlink>
        <a:srgbClr val="C830CC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 presentationTF16411254.potx" id="{856A3638-C89C-468F-B2D3-94DA7F701BF7}" vid="{2B0C2FFE-1B57-46B1-BD5A-BF924309ED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1DA07E-9A1F-402C-A357-ABD24F8C703B}">
  <ds:schemaRefs>
    <ds:schemaRef ds:uri="http://schemas.microsoft.com/office/2006/metadata/properties"/>
    <ds:schemaRef ds:uri="http://schemas.microsoft.com/office/2006/documentManagement/types"/>
    <ds:schemaRef ds:uri="16c05727-aa75-4e4a-9b5f-8a80a1165891"/>
    <ds:schemaRef ds:uri="71af3243-3dd4-4a8d-8c0d-dd76da1f02a5"/>
    <ds:schemaRef ds:uri="http://www.w3.org/XML/1998/namespace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215998C-280A-471A-8BB1-CDC2B95FC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D0B596E-8E5F-4DB7-9C0B-A416410C0F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presentation</Template>
  <TotalTime>0</TotalTime>
  <Words>255</Words>
  <Application>Microsoft Office PowerPoint</Application>
  <PresentationFormat>Widescreen</PresentationFormat>
  <Paragraphs>56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PowerPoint Presentation</vt:lpstr>
      <vt:lpstr>Overview of Burger Breakout</vt:lpstr>
      <vt:lpstr>What Sets Burger Breakout Apart from the Others</vt:lpstr>
      <vt:lpstr>Some Example User Stories</vt:lpstr>
      <vt:lpstr>Early mock-up </vt:lpstr>
      <vt:lpstr>Early Concept Art: Characters</vt:lpstr>
      <vt:lpstr>Early Concept Art: Throwable Items</vt:lpstr>
      <vt:lpstr>Early Concept Art: Hazards</vt:lpstr>
      <vt:lpstr>Questions/Comments/Complaints?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2020-02-20T13:13:53Z</dcterms:created>
  <dcterms:modified xsi:type="dcterms:W3CDTF">2020-02-20T14:21:40Z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