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8" r:id="rId6"/>
    <p:sldId id="26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DB8AAF-E3A6-406A-A507-E01D4128D2EB}">
  <a:tblStyle styleId="{6CDB8AAF-E3A6-406A-A507-E01D4128D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73ef63f9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73ef63f9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3ef63f9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3ef63f9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73ef63f9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73ef63f9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73ef63f9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73ef63f9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805375"/>
            <a:ext cx="3830100" cy="1356600"/>
          </a:xfrm>
          <a:prstGeom prst="rect">
            <a:avLst/>
          </a:prstGeom>
          <a:effectLst>
            <a:outerShdw blurRad="157163" dist="19050" dir="858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4271900"/>
            <a:ext cx="38301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57200" y="3191625"/>
            <a:ext cx="3830100" cy="464700"/>
          </a:xfrm>
          <a:prstGeom prst="rect">
            <a:avLst/>
          </a:prstGeom>
          <a:effectLst>
            <a:outerShdw blurRad="57150" dist="19050" dir="822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580150" y="3132425"/>
            <a:ext cx="350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199" y="1805375"/>
            <a:ext cx="4750231" cy="13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XDP </a:t>
            </a:r>
            <a:r>
              <a:rPr lang="tr-TR" dirty="0" err="1"/>
              <a:t>Based</a:t>
            </a:r>
            <a:r>
              <a:rPr lang="tr-TR" dirty="0"/>
              <a:t> Firewall </a:t>
            </a:r>
            <a:r>
              <a:rPr lang="tr-TR" dirty="0" err="1"/>
              <a:t>for</a:t>
            </a:r>
            <a:r>
              <a:rPr lang="tr-TR" dirty="0"/>
              <a:t> Linux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457200" y="3191625"/>
            <a:ext cx="5486400" cy="87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Efe Tuna Can – </a:t>
            </a:r>
            <a:r>
              <a:rPr lang="tr-TR" dirty="0" err="1"/>
              <a:t>Infrastructure</a:t>
            </a:r>
            <a:r>
              <a:rPr lang="tr-TR" dirty="0"/>
              <a:t> Security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7199" y="445025"/>
            <a:ext cx="71721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eBPF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(</a:t>
            </a: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extended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Berkeley </a:t>
            </a: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Packet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Filter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)</a:t>
            </a:r>
          </a:p>
        </p:txBody>
      </p:sp>
      <p:cxnSp>
        <p:nvCxnSpPr>
          <p:cNvPr id="62" name="Google Shape;62;p14"/>
          <p:cNvCxnSpPr/>
          <p:nvPr/>
        </p:nvCxnSpPr>
        <p:spPr>
          <a:xfrm>
            <a:off x="474025" y="414025"/>
            <a:ext cx="4450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3" name="Google Shape;63;p14"/>
          <p:cNvSpPr txBox="1"/>
          <p:nvPr/>
        </p:nvSpPr>
        <p:spPr>
          <a:xfrm>
            <a:off x="938500" y="1676775"/>
            <a:ext cx="7172100" cy="23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eBPF</a:t>
            </a:r>
            <a:r>
              <a:rPr lang="tr-TR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 a Linux kernel feature that makes it possible to run sandboxed programs within kernel space. </a:t>
            </a:r>
            <a:r>
              <a:rPr lang="en-US" sz="2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eBPF</a:t>
            </a:r>
            <a:r>
              <a:rPr lang="en-U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extends the functionality of the operating system in a safe and controlled manner, taking advantage of the kernel's access to resources and system data without compromising on security or efficiency.</a:t>
            </a:r>
            <a:endParaRPr sz="2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7199" y="445025"/>
            <a:ext cx="71721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XDP (</a:t>
            </a: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extended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Berkeley </a:t>
            </a: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Packet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tr-TR" sz="2400" dirty="0" err="1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Filter</a:t>
            </a:r>
            <a:r>
              <a:rPr lang="tr-TR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)</a:t>
            </a:r>
          </a:p>
        </p:txBody>
      </p:sp>
      <p:cxnSp>
        <p:nvCxnSpPr>
          <p:cNvPr id="62" name="Google Shape;62;p14"/>
          <p:cNvCxnSpPr/>
          <p:nvPr/>
        </p:nvCxnSpPr>
        <p:spPr>
          <a:xfrm>
            <a:off x="474025" y="414025"/>
            <a:ext cx="4450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3" name="Google Shape;63;p14"/>
          <p:cNvSpPr txBox="1"/>
          <p:nvPr/>
        </p:nvSpPr>
        <p:spPr>
          <a:xfrm>
            <a:off x="938500" y="1676775"/>
            <a:ext cx="7172100" cy="23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XDP program is an </a:t>
            </a:r>
            <a:r>
              <a:rPr lang="en-US" sz="20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eBPF</a:t>
            </a:r>
            <a:r>
              <a:rPr lang="en-U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-based program that typically runs as a hook point in the NIC driver.</a:t>
            </a:r>
            <a:r>
              <a:rPr lang="tr-TR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XDP provides a mechanism to process network packets earlier and faster than is possible through the kernel’s native network stack.</a:t>
            </a:r>
            <a:endParaRPr sz="2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locking Network Performance with XDP and eBPF | by Khushi_chhillar |  Medium">
            <a:extLst>
              <a:ext uri="{FF2B5EF4-FFF2-40B4-BE49-F238E27FC236}">
                <a16:creationId xmlns:a16="http://schemas.microsoft.com/office/drawing/2014/main" id="{91ED7BA7-83E0-6157-2007-82602F3D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8" y="414385"/>
            <a:ext cx="7733654" cy="46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25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73" name="Google Shape;473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XDP-</a:t>
            </a:r>
            <a:r>
              <a:rPr lang="tr-TR" dirty="0" err="1"/>
              <a:t>Based</a:t>
            </a:r>
            <a:r>
              <a:rPr lang="tr-TR" dirty="0"/>
              <a:t> Firewall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Firewalls</a:t>
            </a:r>
            <a:endParaRPr dirty="0"/>
          </a:p>
        </p:txBody>
      </p:sp>
      <p:sp>
        <p:nvSpPr>
          <p:cNvPr id="474" name="Google Shape;474;p25"/>
          <p:cNvSpPr/>
          <p:nvPr/>
        </p:nvSpPr>
        <p:spPr>
          <a:xfrm>
            <a:off x="848464" y="1450622"/>
            <a:ext cx="810983" cy="809896"/>
          </a:xfrm>
          <a:custGeom>
            <a:avLst/>
            <a:gdLst/>
            <a:ahLst/>
            <a:cxnLst/>
            <a:rect l="l" t="t" r="r" b="b"/>
            <a:pathLst>
              <a:path w="25367" h="25333" extrusionOk="0">
                <a:moveTo>
                  <a:pt x="12684" y="0"/>
                </a:moveTo>
                <a:cubicBezTo>
                  <a:pt x="5692" y="0"/>
                  <a:pt x="1" y="5659"/>
                  <a:pt x="1" y="12650"/>
                </a:cubicBezTo>
                <a:cubicBezTo>
                  <a:pt x="1" y="19675"/>
                  <a:pt x="5692" y="25333"/>
                  <a:pt x="12684" y="25333"/>
                </a:cubicBezTo>
                <a:cubicBezTo>
                  <a:pt x="19708" y="25333"/>
                  <a:pt x="25366" y="19675"/>
                  <a:pt x="25366" y="12650"/>
                </a:cubicBezTo>
                <a:cubicBezTo>
                  <a:pt x="25366" y="5659"/>
                  <a:pt x="19708" y="0"/>
                  <a:pt x="12684" y="0"/>
                </a:cubicBezTo>
                <a:close/>
              </a:path>
            </a:pathLst>
          </a:custGeom>
          <a:solidFill>
            <a:srgbClr val="85D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7449405" y="1450622"/>
            <a:ext cx="810951" cy="809896"/>
          </a:xfrm>
          <a:custGeom>
            <a:avLst/>
            <a:gdLst/>
            <a:ahLst/>
            <a:cxnLst/>
            <a:rect l="l" t="t" r="r" b="b"/>
            <a:pathLst>
              <a:path w="25366" h="25333" extrusionOk="0">
                <a:moveTo>
                  <a:pt x="12683" y="0"/>
                </a:moveTo>
                <a:cubicBezTo>
                  <a:pt x="5692" y="0"/>
                  <a:pt x="1" y="5659"/>
                  <a:pt x="1" y="12650"/>
                </a:cubicBezTo>
                <a:cubicBezTo>
                  <a:pt x="1" y="19675"/>
                  <a:pt x="5692" y="25333"/>
                  <a:pt x="12683" y="25333"/>
                </a:cubicBezTo>
                <a:cubicBezTo>
                  <a:pt x="19675" y="25333"/>
                  <a:pt x="25366" y="19675"/>
                  <a:pt x="25366" y="12650"/>
                </a:cubicBezTo>
                <a:cubicBezTo>
                  <a:pt x="25366" y="5659"/>
                  <a:pt x="19675" y="0"/>
                  <a:pt x="126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5248761" y="1450622"/>
            <a:ext cx="810951" cy="809896"/>
          </a:xfrm>
          <a:custGeom>
            <a:avLst/>
            <a:gdLst/>
            <a:ahLst/>
            <a:cxnLst/>
            <a:rect l="l" t="t" r="r" b="b"/>
            <a:pathLst>
              <a:path w="25366" h="25333" extrusionOk="0">
                <a:moveTo>
                  <a:pt x="12683" y="0"/>
                </a:moveTo>
                <a:cubicBezTo>
                  <a:pt x="5691" y="0"/>
                  <a:pt x="0" y="5659"/>
                  <a:pt x="0" y="12650"/>
                </a:cubicBezTo>
                <a:cubicBezTo>
                  <a:pt x="0" y="19675"/>
                  <a:pt x="5691" y="25333"/>
                  <a:pt x="12683" y="25333"/>
                </a:cubicBezTo>
                <a:cubicBezTo>
                  <a:pt x="19675" y="25333"/>
                  <a:pt x="25366" y="19675"/>
                  <a:pt x="25366" y="12650"/>
                </a:cubicBezTo>
                <a:cubicBezTo>
                  <a:pt x="25366" y="5659"/>
                  <a:pt x="19675" y="0"/>
                  <a:pt x="12683" y="0"/>
                </a:cubicBez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3049140" y="1450622"/>
            <a:ext cx="809928" cy="809896"/>
          </a:xfrm>
          <a:custGeom>
            <a:avLst/>
            <a:gdLst/>
            <a:ahLst/>
            <a:cxnLst/>
            <a:rect l="l" t="t" r="r" b="b"/>
            <a:pathLst>
              <a:path w="25334" h="25333" extrusionOk="0">
                <a:moveTo>
                  <a:pt x="12683" y="0"/>
                </a:moveTo>
                <a:cubicBezTo>
                  <a:pt x="5659" y="0"/>
                  <a:pt x="1" y="5659"/>
                  <a:pt x="1" y="12650"/>
                </a:cubicBezTo>
                <a:cubicBezTo>
                  <a:pt x="1" y="19675"/>
                  <a:pt x="5659" y="25333"/>
                  <a:pt x="12683" y="25333"/>
                </a:cubicBezTo>
                <a:cubicBezTo>
                  <a:pt x="19675" y="25333"/>
                  <a:pt x="25334" y="19675"/>
                  <a:pt x="25334" y="12650"/>
                </a:cubicBezTo>
                <a:cubicBezTo>
                  <a:pt x="25334" y="5659"/>
                  <a:pt x="19675" y="0"/>
                  <a:pt x="12683" y="0"/>
                </a:cubicBezTo>
                <a:close/>
              </a:path>
            </a:pathLst>
          </a:cu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457228" y="2596298"/>
            <a:ext cx="8229909" cy="32"/>
          </a:xfrm>
          <a:custGeom>
            <a:avLst/>
            <a:gdLst/>
            <a:ahLst/>
            <a:cxnLst/>
            <a:rect l="l" t="t" r="r" b="b"/>
            <a:pathLst>
              <a:path w="257426" h="1" fill="none" extrusionOk="0">
                <a:moveTo>
                  <a:pt x="0" y="1"/>
                </a:moveTo>
                <a:lnTo>
                  <a:pt x="257426" y="1"/>
                </a:lnTo>
              </a:path>
            </a:pathLst>
          </a:custGeom>
          <a:noFill/>
          <a:ln w="20325" cap="flat" cmpd="sng">
            <a:solidFill>
              <a:srgbClr val="FFAB40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141649" y="2491980"/>
            <a:ext cx="224589" cy="208700"/>
          </a:xfrm>
          <a:custGeom>
            <a:avLst/>
            <a:gdLst/>
            <a:ahLst/>
            <a:cxnLst/>
            <a:rect l="l" t="t" r="r" b="b"/>
            <a:pathLst>
              <a:path w="7025" h="6528" extrusionOk="0">
                <a:moveTo>
                  <a:pt x="3505" y="1"/>
                </a:moveTo>
                <a:cubicBezTo>
                  <a:pt x="1950" y="1"/>
                  <a:pt x="556" y="1135"/>
                  <a:pt x="293" y="2743"/>
                </a:cubicBezTo>
                <a:cubicBezTo>
                  <a:pt x="0" y="4532"/>
                  <a:pt x="1204" y="6191"/>
                  <a:pt x="2992" y="6483"/>
                </a:cubicBezTo>
                <a:cubicBezTo>
                  <a:pt x="3173" y="6513"/>
                  <a:pt x="3352" y="6527"/>
                  <a:pt x="3529" y="6527"/>
                </a:cubicBezTo>
                <a:cubicBezTo>
                  <a:pt x="5102" y="6527"/>
                  <a:pt x="6469" y="5392"/>
                  <a:pt x="6732" y="3784"/>
                </a:cubicBezTo>
                <a:cubicBezTo>
                  <a:pt x="7025" y="2028"/>
                  <a:pt x="5821" y="337"/>
                  <a:pt x="4033" y="44"/>
                </a:cubicBezTo>
                <a:cubicBezTo>
                  <a:pt x="3856" y="15"/>
                  <a:pt x="3679" y="1"/>
                  <a:pt x="3505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7742577" y="2491980"/>
            <a:ext cx="224589" cy="209467"/>
          </a:xfrm>
          <a:custGeom>
            <a:avLst/>
            <a:gdLst/>
            <a:ahLst/>
            <a:cxnLst/>
            <a:rect l="l" t="t" r="r" b="b"/>
            <a:pathLst>
              <a:path w="7025" h="6552" extrusionOk="0">
                <a:moveTo>
                  <a:pt x="3496" y="1"/>
                </a:moveTo>
                <a:cubicBezTo>
                  <a:pt x="1923" y="1"/>
                  <a:pt x="556" y="1135"/>
                  <a:pt x="293" y="2743"/>
                </a:cubicBezTo>
                <a:cubicBezTo>
                  <a:pt x="0" y="4532"/>
                  <a:pt x="1203" y="6223"/>
                  <a:pt x="2992" y="6516"/>
                </a:cubicBezTo>
                <a:cubicBezTo>
                  <a:pt x="3152" y="6540"/>
                  <a:pt x="3312" y="6551"/>
                  <a:pt x="3471" y="6551"/>
                </a:cubicBezTo>
                <a:cubicBezTo>
                  <a:pt x="5045" y="6551"/>
                  <a:pt x="6466" y="5409"/>
                  <a:pt x="6732" y="3784"/>
                </a:cubicBezTo>
                <a:cubicBezTo>
                  <a:pt x="7024" y="2028"/>
                  <a:pt x="5821" y="337"/>
                  <a:pt x="4033" y="44"/>
                </a:cubicBezTo>
                <a:cubicBezTo>
                  <a:pt x="3852" y="15"/>
                  <a:pt x="3673" y="1"/>
                  <a:pt x="3496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5541937" y="2491980"/>
            <a:ext cx="225612" cy="208700"/>
          </a:xfrm>
          <a:custGeom>
            <a:avLst/>
            <a:gdLst/>
            <a:ahLst/>
            <a:cxnLst/>
            <a:rect l="l" t="t" r="r" b="b"/>
            <a:pathLst>
              <a:path w="7057" h="6528" extrusionOk="0">
                <a:moveTo>
                  <a:pt x="3528" y="1"/>
                </a:moveTo>
                <a:cubicBezTo>
                  <a:pt x="1949" y="1"/>
                  <a:pt x="556" y="1135"/>
                  <a:pt x="293" y="2743"/>
                </a:cubicBezTo>
                <a:cubicBezTo>
                  <a:pt x="0" y="4532"/>
                  <a:pt x="1203" y="6223"/>
                  <a:pt x="2992" y="6483"/>
                </a:cubicBezTo>
                <a:cubicBezTo>
                  <a:pt x="3173" y="6513"/>
                  <a:pt x="3352" y="6527"/>
                  <a:pt x="3529" y="6527"/>
                </a:cubicBezTo>
                <a:cubicBezTo>
                  <a:pt x="5108" y="6527"/>
                  <a:pt x="6501" y="5392"/>
                  <a:pt x="6764" y="3784"/>
                </a:cubicBezTo>
                <a:cubicBezTo>
                  <a:pt x="7057" y="2028"/>
                  <a:pt x="5821" y="337"/>
                  <a:pt x="4065" y="44"/>
                </a:cubicBezTo>
                <a:cubicBezTo>
                  <a:pt x="3885" y="15"/>
                  <a:pt x="3705" y="1"/>
                  <a:pt x="3528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3341265" y="2491980"/>
            <a:ext cx="225644" cy="208700"/>
          </a:xfrm>
          <a:custGeom>
            <a:avLst/>
            <a:gdLst/>
            <a:ahLst/>
            <a:cxnLst/>
            <a:rect l="l" t="t" r="r" b="b"/>
            <a:pathLst>
              <a:path w="7058" h="6528" extrusionOk="0">
                <a:moveTo>
                  <a:pt x="3529" y="1"/>
                </a:moveTo>
                <a:cubicBezTo>
                  <a:pt x="1950" y="1"/>
                  <a:pt x="557" y="1135"/>
                  <a:pt x="294" y="2743"/>
                </a:cubicBezTo>
                <a:cubicBezTo>
                  <a:pt x="1" y="4532"/>
                  <a:pt x="1237" y="6223"/>
                  <a:pt x="2993" y="6483"/>
                </a:cubicBezTo>
                <a:cubicBezTo>
                  <a:pt x="3173" y="6513"/>
                  <a:pt x="3353" y="6527"/>
                  <a:pt x="3530" y="6527"/>
                </a:cubicBezTo>
                <a:cubicBezTo>
                  <a:pt x="5108" y="6527"/>
                  <a:pt x="6502" y="5392"/>
                  <a:pt x="6765" y="3784"/>
                </a:cubicBezTo>
                <a:cubicBezTo>
                  <a:pt x="7058" y="2028"/>
                  <a:pt x="5822" y="337"/>
                  <a:pt x="4066" y="44"/>
                </a:cubicBezTo>
                <a:cubicBezTo>
                  <a:pt x="3885" y="15"/>
                  <a:pt x="3706" y="1"/>
                  <a:pt x="3529" y="1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338350" y="3537775"/>
            <a:ext cx="18312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Operates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directly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inside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network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driver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25"/>
          <p:cNvCxnSpPr/>
          <p:nvPr/>
        </p:nvCxnSpPr>
        <p:spPr>
          <a:xfrm>
            <a:off x="1118038" y="3473798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87" name="Google Shape;487;p25"/>
          <p:cNvSpPr txBox="1"/>
          <p:nvPr/>
        </p:nvSpPr>
        <p:spPr>
          <a:xfrm>
            <a:off x="6939275" y="3537775"/>
            <a:ext cx="18312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Far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efficient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lightweight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8" name="Google Shape;488;p25"/>
          <p:cNvCxnSpPr/>
          <p:nvPr/>
        </p:nvCxnSpPr>
        <p:spPr>
          <a:xfrm>
            <a:off x="7718963" y="3473798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90" name="Google Shape;490;p25"/>
          <p:cNvSpPr txBox="1"/>
          <p:nvPr/>
        </p:nvSpPr>
        <p:spPr>
          <a:xfrm>
            <a:off x="4738967" y="3537775"/>
            <a:ext cx="18312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 be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dynamically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loaded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need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reboot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25"/>
          <p:cNvCxnSpPr/>
          <p:nvPr/>
        </p:nvCxnSpPr>
        <p:spPr>
          <a:xfrm>
            <a:off x="5518654" y="3473798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93" name="Google Shape;493;p25"/>
          <p:cNvSpPr txBox="1"/>
          <p:nvPr/>
        </p:nvSpPr>
        <p:spPr>
          <a:xfrm>
            <a:off x="2538658" y="3537775"/>
            <a:ext cx="18312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Packets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processed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they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reach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network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stack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4" name="Google Shape;494;p25"/>
          <p:cNvCxnSpPr/>
          <p:nvPr/>
        </p:nvCxnSpPr>
        <p:spPr>
          <a:xfrm>
            <a:off x="3318346" y="3473798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Google Shape;436;p24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37" name="Google Shape;437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PROJECT TECH STACK</a:t>
            </a:r>
            <a:endParaRPr dirty="0"/>
          </a:p>
        </p:txBody>
      </p:sp>
      <p:grpSp>
        <p:nvGrpSpPr>
          <p:cNvPr id="438" name="Google Shape;438;p24"/>
          <p:cNvGrpSpPr/>
          <p:nvPr/>
        </p:nvGrpSpPr>
        <p:grpSpPr>
          <a:xfrm>
            <a:off x="364187" y="2119517"/>
            <a:ext cx="2675899" cy="1425847"/>
            <a:chOff x="457176" y="1507334"/>
            <a:chExt cx="2675899" cy="1425847"/>
          </a:xfrm>
        </p:grpSpPr>
        <p:sp>
          <p:nvSpPr>
            <p:cNvPr id="439" name="Google Shape;439;p24"/>
            <p:cNvSpPr/>
            <p:nvPr/>
          </p:nvSpPr>
          <p:spPr>
            <a:xfrm>
              <a:off x="837667" y="1507334"/>
              <a:ext cx="2295408" cy="1425847"/>
            </a:xfrm>
            <a:custGeom>
              <a:avLst/>
              <a:gdLst/>
              <a:ahLst/>
              <a:cxnLst/>
              <a:rect l="l" t="t" r="r" b="b"/>
              <a:pathLst>
                <a:path w="72194" h="44845" fill="none" extrusionOk="0">
                  <a:moveTo>
                    <a:pt x="0" y="0"/>
                  </a:moveTo>
                  <a:lnTo>
                    <a:pt x="72194" y="0"/>
                  </a:lnTo>
                  <a:lnTo>
                    <a:pt x="72194" y="44845"/>
                  </a:lnTo>
                  <a:lnTo>
                    <a:pt x="0" y="4484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457176" y="1820674"/>
              <a:ext cx="906793" cy="799295"/>
            </a:xfrm>
            <a:custGeom>
              <a:avLst/>
              <a:gdLst/>
              <a:ahLst/>
              <a:cxnLst/>
              <a:rect l="l" t="t" r="r" b="b"/>
              <a:pathLst>
                <a:path w="28520" h="25139" extrusionOk="0">
                  <a:moveTo>
                    <a:pt x="14242" y="1"/>
                  </a:moveTo>
                  <a:cubicBezTo>
                    <a:pt x="12658" y="1"/>
                    <a:pt x="11049" y="303"/>
                    <a:pt x="9496" y="942"/>
                  </a:cubicBezTo>
                  <a:cubicBezTo>
                    <a:pt x="3057" y="3576"/>
                    <a:pt x="0" y="10925"/>
                    <a:pt x="2634" y="17332"/>
                  </a:cubicBezTo>
                  <a:cubicBezTo>
                    <a:pt x="4627" y="22203"/>
                    <a:pt x="9319" y="25139"/>
                    <a:pt x="14259" y="25139"/>
                  </a:cubicBezTo>
                  <a:cubicBezTo>
                    <a:pt x="15849" y="25139"/>
                    <a:pt x="17465" y="24835"/>
                    <a:pt x="19024" y="24193"/>
                  </a:cubicBezTo>
                  <a:cubicBezTo>
                    <a:pt x="25463" y="21559"/>
                    <a:pt x="28520" y="14210"/>
                    <a:pt x="25886" y="7803"/>
                  </a:cubicBezTo>
                  <a:cubicBezTo>
                    <a:pt x="23890" y="2951"/>
                    <a:pt x="19189" y="1"/>
                    <a:pt x="14242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441" name="Google Shape;441;p24"/>
          <p:cNvGrpSpPr/>
          <p:nvPr/>
        </p:nvGrpSpPr>
        <p:grpSpPr>
          <a:xfrm>
            <a:off x="3131051" y="2119517"/>
            <a:ext cx="2675931" cy="1425847"/>
            <a:chOff x="3224040" y="1507334"/>
            <a:chExt cx="2675931" cy="1425847"/>
          </a:xfrm>
        </p:grpSpPr>
        <p:sp>
          <p:nvSpPr>
            <p:cNvPr id="442" name="Google Shape;442;p24"/>
            <p:cNvSpPr/>
            <p:nvPr/>
          </p:nvSpPr>
          <p:spPr>
            <a:xfrm>
              <a:off x="3604531" y="1507334"/>
              <a:ext cx="2295440" cy="1425847"/>
            </a:xfrm>
            <a:custGeom>
              <a:avLst/>
              <a:gdLst/>
              <a:ahLst/>
              <a:cxnLst/>
              <a:rect l="l" t="t" r="r" b="b"/>
              <a:pathLst>
                <a:path w="72195" h="44845" fill="none" extrusionOk="0">
                  <a:moveTo>
                    <a:pt x="1" y="0"/>
                  </a:moveTo>
                  <a:lnTo>
                    <a:pt x="72195" y="0"/>
                  </a:lnTo>
                  <a:lnTo>
                    <a:pt x="72195" y="44845"/>
                  </a:lnTo>
                  <a:lnTo>
                    <a:pt x="1" y="4484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3224040" y="1820547"/>
              <a:ext cx="906825" cy="799422"/>
            </a:xfrm>
            <a:custGeom>
              <a:avLst/>
              <a:gdLst/>
              <a:ahLst/>
              <a:cxnLst/>
              <a:rect l="l" t="t" r="r" b="b"/>
              <a:pathLst>
                <a:path w="28521" h="25143" extrusionOk="0">
                  <a:moveTo>
                    <a:pt x="14261" y="1"/>
                  </a:moveTo>
                  <a:cubicBezTo>
                    <a:pt x="12672" y="1"/>
                    <a:pt x="11056" y="305"/>
                    <a:pt x="9496" y="946"/>
                  </a:cubicBezTo>
                  <a:cubicBezTo>
                    <a:pt x="3090" y="3580"/>
                    <a:pt x="1" y="10929"/>
                    <a:pt x="2635" y="17336"/>
                  </a:cubicBezTo>
                  <a:cubicBezTo>
                    <a:pt x="4628" y="22207"/>
                    <a:pt x="9319" y="25143"/>
                    <a:pt x="14260" y="25143"/>
                  </a:cubicBezTo>
                  <a:cubicBezTo>
                    <a:pt x="15850" y="25143"/>
                    <a:pt x="17465" y="24839"/>
                    <a:pt x="19025" y="24197"/>
                  </a:cubicBezTo>
                  <a:cubicBezTo>
                    <a:pt x="25464" y="21563"/>
                    <a:pt x="28520" y="14214"/>
                    <a:pt x="25886" y="7807"/>
                  </a:cubicBezTo>
                  <a:cubicBezTo>
                    <a:pt x="23894" y="2936"/>
                    <a:pt x="19202" y="1"/>
                    <a:pt x="14261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444" name="Google Shape;444;p24"/>
          <p:cNvGrpSpPr/>
          <p:nvPr/>
        </p:nvGrpSpPr>
        <p:grpSpPr>
          <a:xfrm>
            <a:off x="5917597" y="2119517"/>
            <a:ext cx="2675899" cy="1425847"/>
            <a:chOff x="6010586" y="1507334"/>
            <a:chExt cx="2675899" cy="1425847"/>
          </a:xfrm>
        </p:grpSpPr>
        <p:sp>
          <p:nvSpPr>
            <p:cNvPr id="445" name="Google Shape;445;p24"/>
            <p:cNvSpPr/>
            <p:nvPr/>
          </p:nvSpPr>
          <p:spPr>
            <a:xfrm>
              <a:off x="6390028" y="1507334"/>
              <a:ext cx="2296457" cy="1425847"/>
            </a:xfrm>
            <a:custGeom>
              <a:avLst/>
              <a:gdLst/>
              <a:ahLst/>
              <a:cxnLst/>
              <a:rect l="l" t="t" r="r" b="b"/>
              <a:pathLst>
                <a:path w="72227" h="44845" fill="none" extrusionOk="0">
                  <a:moveTo>
                    <a:pt x="1" y="0"/>
                  </a:moveTo>
                  <a:lnTo>
                    <a:pt x="72227" y="0"/>
                  </a:lnTo>
                  <a:lnTo>
                    <a:pt x="72227" y="44845"/>
                  </a:lnTo>
                  <a:lnTo>
                    <a:pt x="1" y="4484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6010586" y="1820547"/>
              <a:ext cx="906793" cy="799295"/>
            </a:xfrm>
            <a:custGeom>
              <a:avLst/>
              <a:gdLst/>
              <a:ahLst/>
              <a:cxnLst/>
              <a:rect l="l" t="t" r="r" b="b"/>
              <a:pathLst>
                <a:path w="28520" h="25139" extrusionOk="0">
                  <a:moveTo>
                    <a:pt x="14261" y="1"/>
                  </a:moveTo>
                  <a:cubicBezTo>
                    <a:pt x="12671" y="1"/>
                    <a:pt x="11056" y="305"/>
                    <a:pt x="9496" y="946"/>
                  </a:cubicBezTo>
                  <a:cubicBezTo>
                    <a:pt x="3057" y="3580"/>
                    <a:pt x="0" y="10929"/>
                    <a:pt x="2634" y="17336"/>
                  </a:cubicBezTo>
                  <a:cubicBezTo>
                    <a:pt x="4630" y="22189"/>
                    <a:pt x="9331" y="25138"/>
                    <a:pt x="14278" y="25138"/>
                  </a:cubicBezTo>
                  <a:cubicBezTo>
                    <a:pt x="15862" y="25138"/>
                    <a:pt x="17471" y="24836"/>
                    <a:pt x="19024" y="24197"/>
                  </a:cubicBezTo>
                  <a:cubicBezTo>
                    <a:pt x="25463" y="21563"/>
                    <a:pt x="28520" y="14214"/>
                    <a:pt x="25886" y="7807"/>
                  </a:cubicBezTo>
                  <a:cubicBezTo>
                    <a:pt x="23893" y="2936"/>
                    <a:pt x="19201" y="1"/>
                    <a:pt x="1426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456" name="Google Shape;456;p24"/>
          <p:cNvSpPr txBox="1"/>
          <p:nvPr/>
        </p:nvSpPr>
        <p:spPr>
          <a:xfrm>
            <a:off x="1221235" y="2453073"/>
            <a:ext cx="180402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LINUX Kernel</a:t>
            </a:r>
            <a:endParaRPr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6777335" y="2225271"/>
            <a:ext cx="1649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RUST</a:t>
            </a:r>
            <a:endParaRPr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6777338" y="2731495"/>
            <a:ext cx="1649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safety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3996873" y="2225271"/>
            <a:ext cx="1649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RUST-AYA</a:t>
            </a:r>
            <a:endParaRPr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3996874" y="2731495"/>
            <a:ext cx="1753661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Robust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tooling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active</a:t>
            </a:r>
            <a:r>
              <a:rPr lang="tr-T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Infographics by Slidesgo">
  <a:themeElements>
    <a:clrScheme name="Simple Light">
      <a:dk1>
        <a:srgbClr val="FFFFFF"/>
      </a:dk1>
      <a:lt1>
        <a:srgbClr val="001633"/>
      </a:lt1>
      <a:dk2>
        <a:srgbClr val="FFFFFF"/>
      </a:dk2>
      <a:lt2>
        <a:srgbClr val="FFAB40"/>
      </a:lt2>
      <a:accent1>
        <a:srgbClr val="85D5E6"/>
      </a:accent1>
      <a:accent2>
        <a:srgbClr val="78909C"/>
      </a:accent2>
      <a:accent3>
        <a:srgbClr val="0097A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173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ExtraBold</vt:lpstr>
      <vt:lpstr>Montserrat ExtraLight</vt:lpstr>
      <vt:lpstr>Futuristic Background Infographics by Slidesgo</vt:lpstr>
      <vt:lpstr>XDP Based Firewall for Linux</vt:lpstr>
      <vt:lpstr>PowerPoint Presentation</vt:lpstr>
      <vt:lpstr>PowerPoint Presentation</vt:lpstr>
      <vt:lpstr>PowerPoint Presentation</vt:lpstr>
      <vt:lpstr>XDP-Based Firewall vs Traditional Firewalls</vt:lpstr>
      <vt:lpstr>PROJECT 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Efe Tuna Can</cp:lastModifiedBy>
  <cp:revision>6</cp:revision>
  <dcterms:modified xsi:type="dcterms:W3CDTF">2024-08-02T07:50:41Z</dcterms:modified>
</cp:coreProperties>
</file>