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faa989c26_3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faa989c26_3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faa989c26_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faa989c26_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faa989c26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faa989c26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faa989c26_6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faa989c26_6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faa989c26_6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faa989c26_6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faa989c26_6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faa989c26_6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faa989c26_3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faa989c26_3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faa989c26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faa989c26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faa989c26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faa989c26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faa989c26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faa989c26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faa989c26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faa989c26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faa989c26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faa989c26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faa989c26_6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faa989c26_6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faa989c26_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faa989c26_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grpSp>
        <p:nvGrpSpPr>
          <p:cNvPr id="55" name="Google Shape;55;p14"/>
          <p:cNvGrpSpPr/>
          <p:nvPr/>
        </p:nvGrpSpPr>
        <p:grpSpPr>
          <a:xfrm>
            <a:off x="6098378" y="5"/>
            <a:ext cx="3045625" cy="2030570"/>
            <a:chOff x="6098378" y="5"/>
            <a:chExt cx="3045625" cy="2030570"/>
          </a:xfrm>
        </p:grpSpPr>
        <p:sp>
          <p:nvSpPr>
            <p:cNvPr id="56" name="Google Shape;56;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62" name="Google Shape;62;p14"/>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63" name="Google Shape;63;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4" name="Shape 64"/>
        <p:cNvGrpSpPr/>
        <p:nvPr/>
      </p:nvGrpSpPr>
      <p:grpSpPr>
        <a:xfrm>
          <a:off x="0" y="0"/>
          <a:ext cx="0" cy="0"/>
          <a:chOff x="0" y="0"/>
          <a:chExt cx="0" cy="0"/>
        </a:xfrm>
      </p:grpSpPr>
      <p:grpSp>
        <p:nvGrpSpPr>
          <p:cNvPr id="65" name="Google Shape;65;p15"/>
          <p:cNvGrpSpPr/>
          <p:nvPr/>
        </p:nvGrpSpPr>
        <p:grpSpPr>
          <a:xfrm>
            <a:off x="6098378" y="5"/>
            <a:ext cx="3045625" cy="2030570"/>
            <a:chOff x="6098378" y="5"/>
            <a:chExt cx="3045625" cy="2030570"/>
          </a:xfrm>
        </p:grpSpPr>
        <p:sp>
          <p:nvSpPr>
            <p:cNvPr id="66" name="Google Shape;66;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72" name="Google Shape;72;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grpSp>
        <p:nvGrpSpPr>
          <p:cNvPr id="74" name="Google Shape;74;p16"/>
          <p:cNvGrpSpPr/>
          <p:nvPr/>
        </p:nvGrpSpPr>
        <p:grpSpPr>
          <a:xfrm>
            <a:off x="0" y="3903669"/>
            <a:ext cx="9144000" cy="1239925"/>
            <a:chOff x="0" y="3903669"/>
            <a:chExt cx="9144000" cy="1239925"/>
          </a:xfrm>
        </p:grpSpPr>
        <p:sp>
          <p:nvSpPr>
            <p:cNvPr id="75" name="Google Shape;75;p1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2" name="Google Shape;82;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3" name="Shape 83"/>
        <p:cNvGrpSpPr/>
        <p:nvPr/>
      </p:nvGrpSpPr>
      <p:grpSpPr>
        <a:xfrm>
          <a:off x="0" y="0"/>
          <a:ext cx="0" cy="0"/>
          <a:chOff x="0" y="0"/>
          <a:chExt cx="0" cy="0"/>
        </a:xfrm>
      </p:grpSpPr>
      <p:sp>
        <p:nvSpPr>
          <p:cNvPr id="84" name="Google Shape;84;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7"/>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6" name="Google Shape;86;p17"/>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7" name="Google Shape;87;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 name="Google Shape;90;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3" name="Google Shape;93;p19"/>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4" name="Google Shape;94;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95" name="Shape 95"/>
        <p:cNvGrpSpPr/>
        <p:nvPr/>
      </p:nvGrpSpPr>
      <p:grpSpPr>
        <a:xfrm>
          <a:off x="0" y="0"/>
          <a:ext cx="0" cy="0"/>
          <a:chOff x="0" y="0"/>
          <a:chExt cx="0" cy="0"/>
        </a:xfrm>
      </p:grpSpPr>
      <p:grpSp>
        <p:nvGrpSpPr>
          <p:cNvPr id="96" name="Google Shape;96;p20"/>
          <p:cNvGrpSpPr/>
          <p:nvPr/>
        </p:nvGrpSpPr>
        <p:grpSpPr>
          <a:xfrm>
            <a:off x="6098378" y="5"/>
            <a:ext cx="3045625" cy="2030570"/>
            <a:chOff x="6098378" y="5"/>
            <a:chExt cx="3045625" cy="2030570"/>
          </a:xfrm>
        </p:grpSpPr>
        <p:sp>
          <p:nvSpPr>
            <p:cNvPr id="97" name="Google Shape;97;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03" name="Google Shape;103;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7" name="Google Shape;107;p21"/>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8" name="Google Shape;108;p21"/>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9" name="Google Shape;10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10" name="Google Shape;110;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1" name="Shape 111"/>
        <p:cNvGrpSpPr/>
        <p:nvPr/>
      </p:nvGrpSpPr>
      <p:grpSpPr>
        <a:xfrm>
          <a:off x="0" y="0"/>
          <a:ext cx="0" cy="0"/>
          <a:chOff x="0" y="0"/>
          <a:chExt cx="0" cy="0"/>
        </a:xfrm>
      </p:grpSpPr>
      <p:sp>
        <p:nvSpPr>
          <p:cNvPr id="112" name="Google Shape;112;p2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3" name="Google Shape;113;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4" name="Shape 114"/>
        <p:cNvGrpSpPr/>
        <p:nvPr/>
      </p:nvGrpSpPr>
      <p:grpSpPr>
        <a:xfrm>
          <a:off x="0" y="0"/>
          <a:ext cx="0" cy="0"/>
          <a:chOff x="0" y="0"/>
          <a:chExt cx="0" cy="0"/>
        </a:xfrm>
      </p:grpSpPr>
      <p:grpSp>
        <p:nvGrpSpPr>
          <p:cNvPr id="115" name="Google Shape;115;p23"/>
          <p:cNvGrpSpPr/>
          <p:nvPr/>
        </p:nvGrpSpPr>
        <p:grpSpPr>
          <a:xfrm>
            <a:off x="6098378" y="5"/>
            <a:ext cx="3045625" cy="2030570"/>
            <a:chOff x="6098378" y="5"/>
            <a:chExt cx="3045625" cy="2030570"/>
          </a:xfrm>
        </p:grpSpPr>
        <p:sp>
          <p:nvSpPr>
            <p:cNvPr id="116" name="Google Shape;116;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23"/>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22" name="Google Shape;122;p23"/>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123" name="Google Shape;123;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UI Presentation</a:t>
            </a:r>
            <a:endParaRPr/>
          </a:p>
        </p:txBody>
      </p:sp>
      <p:sp>
        <p:nvSpPr>
          <p:cNvPr id="131" name="Google Shape;131;p25"/>
          <p:cNvSpPr txBox="1"/>
          <p:nvPr>
            <p:ph idx="1" type="subTitle"/>
          </p:nvPr>
        </p:nvSpPr>
        <p:spPr>
          <a:xfrm>
            <a:off x="598100" y="2715966"/>
            <a:ext cx="8222100" cy="18843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200"/>
              <a:t>By: Ahmet Reşat Demir</a:t>
            </a:r>
            <a:endParaRPr sz="1200"/>
          </a:p>
          <a:p>
            <a:pPr indent="0" lvl="0" marL="0" rtl="0" algn="r">
              <a:spcBef>
                <a:spcPts val="0"/>
              </a:spcBef>
              <a:spcAft>
                <a:spcPts val="0"/>
              </a:spcAft>
              <a:buNone/>
            </a:pPr>
            <a:r>
              <a:rPr lang="en" sz="1200"/>
              <a:t>Cahit Ediz Civan</a:t>
            </a:r>
            <a:endParaRPr sz="1200"/>
          </a:p>
          <a:p>
            <a:pPr indent="0" lvl="0" marL="0" rtl="0" algn="r">
              <a:spcBef>
                <a:spcPts val="0"/>
              </a:spcBef>
              <a:spcAft>
                <a:spcPts val="0"/>
              </a:spcAft>
              <a:buNone/>
            </a:pPr>
            <a:r>
              <a:rPr lang="en" sz="1200"/>
              <a:t>Efe Kaan Fidancı</a:t>
            </a:r>
            <a:endParaRPr sz="1200"/>
          </a:p>
          <a:p>
            <a:pPr indent="0" lvl="0" marL="0" rtl="0" algn="r">
              <a:spcBef>
                <a:spcPts val="0"/>
              </a:spcBef>
              <a:spcAft>
                <a:spcPts val="0"/>
              </a:spcAft>
              <a:buNone/>
            </a:pPr>
            <a:r>
              <a:rPr lang="en" sz="1200"/>
              <a:t>Ghulam Ahmed</a:t>
            </a:r>
            <a:endParaRPr sz="1200"/>
          </a:p>
          <a:p>
            <a:pPr indent="0" lvl="0" marL="0" rtl="0" algn="r">
              <a:spcBef>
                <a:spcPts val="0"/>
              </a:spcBef>
              <a:spcAft>
                <a:spcPts val="0"/>
              </a:spcAft>
              <a:buNone/>
            </a:pPr>
            <a:r>
              <a:rPr lang="en" sz="1200"/>
              <a:t>Mustafa Kağan Özsoy</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Screen - Subscreen (Pause Menu)</a:t>
            </a:r>
            <a:endParaRPr/>
          </a:p>
        </p:txBody>
      </p:sp>
      <p:pic>
        <p:nvPicPr>
          <p:cNvPr id="236" name="Google Shape;236;p34"/>
          <p:cNvPicPr preferRelativeResize="0"/>
          <p:nvPr/>
        </p:nvPicPr>
        <p:blipFill rotWithShape="1">
          <a:blip r:embed="rId3">
            <a:alphaModFix/>
          </a:blip>
          <a:srcRect b="24806" l="42369" r="38856" t="42466"/>
          <a:stretch/>
        </p:blipFill>
        <p:spPr>
          <a:xfrm>
            <a:off x="2353138" y="1096275"/>
            <a:ext cx="3391990" cy="3339001"/>
          </a:xfrm>
          <a:prstGeom prst="rect">
            <a:avLst/>
          </a:prstGeom>
          <a:noFill/>
          <a:ln>
            <a:noFill/>
          </a:ln>
        </p:spPr>
      </p:pic>
      <p:cxnSp>
        <p:nvCxnSpPr>
          <p:cNvPr id="237" name="Google Shape;237;p34"/>
          <p:cNvCxnSpPr/>
          <p:nvPr/>
        </p:nvCxnSpPr>
        <p:spPr>
          <a:xfrm>
            <a:off x="4808213" y="2262575"/>
            <a:ext cx="1322100" cy="21900"/>
          </a:xfrm>
          <a:prstGeom prst="straightConnector1">
            <a:avLst/>
          </a:prstGeom>
          <a:noFill/>
          <a:ln cap="flat" cmpd="sng" w="38100">
            <a:solidFill>
              <a:srgbClr val="FF0000"/>
            </a:solidFill>
            <a:prstDash val="solid"/>
            <a:round/>
            <a:headEnd len="med" w="med" type="none"/>
            <a:tailEnd len="med" w="med" type="triangle"/>
          </a:ln>
        </p:spPr>
      </p:cxnSp>
      <p:cxnSp>
        <p:nvCxnSpPr>
          <p:cNvPr id="238" name="Google Shape;238;p34"/>
          <p:cNvCxnSpPr/>
          <p:nvPr/>
        </p:nvCxnSpPr>
        <p:spPr>
          <a:xfrm>
            <a:off x="4808213" y="2989425"/>
            <a:ext cx="1322100" cy="21900"/>
          </a:xfrm>
          <a:prstGeom prst="straightConnector1">
            <a:avLst/>
          </a:prstGeom>
          <a:noFill/>
          <a:ln cap="flat" cmpd="sng" w="38100">
            <a:solidFill>
              <a:srgbClr val="FF0000"/>
            </a:solidFill>
            <a:prstDash val="solid"/>
            <a:round/>
            <a:headEnd len="med" w="med" type="none"/>
            <a:tailEnd len="med" w="med" type="triangle"/>
          </a:ln>
        </p:spPr>
      </p:cxnSp>
      <p:cxnSp>
        <p:nvCxnSpPr>
          <p:cNvPr id="239" name="Google Shape;239;p34"/>
          <p:cNvCxnSpPr/>
          <p:nvPr/>
        </p:nvCxnSpPr>
        <p:spPr>
          <a:xfrm>
            <a:off x="4808213" y="3716275"/>
            <a:ext cx="1322100" cy="21900"/>
          </a:xfrm>
          <a:prstGeom prst="straightConnector1">
            <a:avLst/>
          </a:prstGeom>
          <a:noFill/>
          <a:ln cap="flat" cmpd="sng" w="38100">
            <a:solidFill>
              <a:srgbClr val="FF0000"/>
            </a:solidFill>
            <a:prstDash val="solid"/>
            <a:round/>
            <a:headEnd len="med" w="med" type="none"/>
            <a:tailEnd len="med" w="med" type="triangle"/>
          </a:ln>
        </p:spPr>
      </p:cxnSp>
      <p:sp>
        <p:nvSpPr>
          <p:cNvPr id="240" name="Google Shape;240;p34"/>
          <p:cNvSpPr txBox="1"/>
          <p:nvPr/>
        </p:nvSpPr>
        <p:spPr>
          <a:xfrm>
            <a:off x="4315200" y="2070750"/>
            <a:ext cx="24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1" name="Google Shape;241;p34"/>
          <p:cNvSpPr txBox="1"/>
          <p:nvPr/>
        </p:nvSpPr>
        <p:spPr>
          <a:xfrm>
            <a:off x="6277263" y="2800275"/>
            <a:ext cx="24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Roboto"/>
                <a:ea typeface="Roboto"/>
                <a:cs typeface="Roboto"/>
                <a:sym typeface="Roboto"/>
              </a:rPr>
              <a:t>Opens settings window</a:t>
            </a:r>
            <a:endParaRPr>
              <a:solidFill>
                <a:srgbClr val="FF0000"/>
              </a:solidFill>
              <a:latin typeface="Roboto"/>
              <a:ea typeface="Roboto"/>
              <a:cs typeface="Roboto"/>
              <a:sym typeface="Roboto"/>
            </a:endParaRPr>
          </a:p>
        </p:txBody>
      </p:sp>
      <p:sp>
        <p:nvSpPr>
          <p:cNvPr id="242" name="Google Shape;242;p34"/>
          <p:cNvSpPr txBox="1"/>
          <p:nvPr/>
        </p:nvSpPr>
        <p:spPr>
          <a:xfrm>
            <a:off x="6277276" y="3527125"/>
            <a:ext cx="26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Roboto"/>
                <a:ea typeface="Roboto"/>
                <a:cs typeface="Roboto"/>
                <a:sym typeface="Roboto"/>
              </a:rPr>
              <a:t>Returns to main menu screen</a:t>
            </a:r>
            <a:endParaRPr>
              <a:solidFill>
                <a:srgbClr val="FF0000"/>
              </a:solidFill>
              <a:latin typeface="Roboto"/>
              <a:ea typeface="Roboto"/>
              <a:cs typeface="Roboto"/>
              <a:sym typeface="Roboto"/>
            </a:endParaRPr>
          </a:p>
        </p:txBody>
      </p:sp>
      <p:sp>
        <p:nvSpPr>
          <p:cNvPr id="243" name="Google Shape;243;p34"/>
          <p:cNvSpPr txBox="1"/>
          <p:nvPr/>
        </p:nvSpPr>
        <p:spPr>
          <a:xfrm>
            <a:off x="6277263" y="2073425"/>
            <a:ext cx="24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Roboto"/>
                <a:ea typeface="Roboto"/>
                <a:cs typeface="Roboto"/>
                <a:sym typeface="Roboto"/>
              </a:rPr>
              <a:t>Continues the game</a:t>
            </a:r>
            <a:endParaRPr>
              <a:solidFill>
                <a:srgbClr val="FF0000"/>
              </a:solidFill>
              <a:latin typeface="Roboto"/>
              <a:ea typeface="Roboto"/>
              <a:cs typeface="Roboto"/>
              <a:sym typeface="Roboto"/>
            </a:endParaRPr>
          </a:p>
        </p:txBody>
      </p:sp>
      <p:sp>
        <p:nvSpPr>
          <p:cNvPr id="244" name="Google Shape;244;p34"/>
          <p:cNvSpPr txBox="1"/>
          <p:nvPr/>
        </p:nvSpPr>
        <p:spPr>
          <a:xfrm>
            <a:off x="311700" y="1096275"/>
            <a:ext cx="185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Roboto"/>
                <a:ea typeface="Roboto"/>
                <a:cs typeface="Roboto"/>
                <a:sym typeface="Roboto"/>
              </a:rPr>
              <a:t>After pressing ESC key or pressing pause button </a:t>
            </a:r>
            <a:endParaRPr>
              <a:solidFill>
                <a:srgbClr val="FF0000"/>
              </a:solidFill>
              <a:latin typeface="Roboto"/>
              <a:ea typeface="Roboto"/>
              <a:cs typeface="Roboto"/>
              <a:sym typeface="Roboto"/>
            </a:endParaRPr>
          </a:p>
        </p:txBody>
      </p:sp>
      <p:cxnSp>
        <p:nvCxnSpPr>
          <p:cNvPr id="245" name="Google Shape;245;p34"/>
          <p:cNvCxnSpPr/>
          <p:nvPr/>
        </p:nvCxnSpPr>
        <p:spPr>
          <a:xfrm>
            <a:off x="1981700" y="1391625"/>
            <a:ext cx="641400" cy="2406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User Interface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6"/>
          <p:cNvPicPr preferRelativeResize="0"/>
          <p:nvPr/>
        </p:nvPicPr>
        <p:blipFill rotWithShape="1">
          <a:blip r:embed="rId3">
            <a:alphaModFix/>
          </a:blip>
          <a:srcRect b="32986" l="31905" r="28621" t="23506"/>
          <a:stretch/>
        </p:blipFill>
        <p:spPr>
          <a:xfrm>
            <a:off x="1334137" y="556488"/>
            <a:ext cx="6475725" cy="4030525"/>
          </a:xfrm>
          <a:prstGeom prst="rect">
            <a:avLst/>
          </a:prstGeom>
          <a:noFill/>
          <a:ln>
            <a:noFill/>
          </a:ln>
        </p:spPr>
      </p:pic>
      <p:cxnSp>
        <p:nvCxnSpPr>
          <p:cNvPr id="256" name="Google Shape;256;p36"/>
          <p:cNvCxnSpPr/>
          <p:nvPr/>
        </p:nvCxnSpPr>
        <p:spPr>
          <a:xfrm>
            <a:off x="7828800" y="708075"/>
            <a:ext cx="454200" cy="414300"/>
          </a:xfrm>
          <a:prstGeom prst="straightConnector1">
            <a:avLst/>
          </a:prstGeom>
          <a:noFill/>
          <a:ln cap="flat" cmpd="sng" w="38100">
            <a:solidFill>
              <a:srgbClr val="FF0000"/>
            </a:solidFill>
            <a:prstDash val="solid"/>
            <a:round/>
            <a:headEnd len="med" w="med" type="none"/>
            <a:tailEnd len="med" w="med" type="triangle"/>
          </a:ln>
        </p:spPr>
      </p:cxnSp>
      <p:sp>
        <p:nvSpPr>
          <p:cNvPr id="257" name="Google Shape;257;p36"/>
          <p:cNvSpPr txBox="1"/>
          <p:nvPr/>
        </p:nvSpPr>
        <p:spPr>
          <a:xfrm>
            <a:off x="8222100" y="988550"/>
            <a:ext cx="92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Pause button</a:t>
            </a:r>
            <a:endParaRPr b="1">
              <a:solidFill>
                <a:srgbClr val="FF0000"/>
              </a:solidFill>
              <a:latin typeface="Roboto"/>
              <a:ea typeface="Roboto"/>
              <a:cs typeface="Roboto"/>
              <a:sym typeface="Roboto"/>
            </a:endParaRPr>
          </a:p>
        </p:txBody>
      </p:sp>
      <p:cxnSp>
        <p:nvCxnSpPr>
          <p:cNvPr id="258" name="Google Shape;258;p36"/>
          <p:cNvCxnSpPr/>
          <p:nvPr/>
        </p:nvCxnSpPr>
        <p:spPr>
          <a:xfrm flipH="1">
            <a:off x="748300" y="788225"/>
            <a:ext cx="614400" cy="307200"/>
          </a:xfrm>
          <a:prstGeom prst="straightConnector1">
            <a:avLst/>
          </a:prstGeom>
          <a:noFill/>
          <a:ln cap="flat" cmpd="sng" w="38100">
            <a:solidFill>
              <a:srgbClr val="FF0000"/>
            </a:solidFill>
            <a:prstDash val="solid"/>
            <a:round/>
            <a:headEnd len="med" w="med" type="none"/>
            <a:tailEnd len="med" w="med" type="triangle"/>
          </a:ln>
        </p:spPr>
      </p:cxnSp>
      <p:sp>
        <p:nvSpPr>
          <p:cNvPr id="259" name="Google Shape;259;p36"/>
          <p:cNvSpPr txBox="1"/>
          <p:nvPr/>
        </p:nvSpPr>
        <p:spPr>
          <a:xfrm>
            <a:off x="146950" y="1122375"/>
            <a:ext cx="98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Currency indicator</a:t>
            </a:r>
            <a:endParaRPr b="1">
              <a:solidFill>
                <a:srgbClr val="FF0000"/>
              </a:solidFill>
              <a:latin typeface="Roboto"/>
              <a:ea typeface="Roboto"/>
              <a:cs typeface="Roboto"/>
              <a:sym typeface="Roboto"/>
            </a:endParaRPr>
          </a:p>
        </p:txBody>
      </p:sp>
      <p:cxnSp>
        <p:nvCxnSpPr>
          <p:cNvPr id="260" name="Google Shape;260;p36"/>
          <p:cNvCxnSpPr/>
          <p:nvPr/>
        </p:nvCxnSpPr>
        <p:spPr>
          <a:xfrm flipH="1" rot="10800000">
            <a:off x="3099475" y="360675"/>
            <a:ext cx="761400" cy="347400"/>
          </a:xfrm>
          <a:prstGeom prst="straightConnector1">
            <a:avLst/>
          </a:prstGeom>
          <a:noFill/>
          <a:ln cap="flat" cmpd="sng" w="38100">
            <a:solidFill>
              <a:srgbClr val="FF0000"/>
            </a:solidFill>
            <a:prstDash val="solid"/>
            <a:round/>
            <a:headEnd len="med" w="med" type="none"/>
            <a:tailEnd len="med" w="med" type="triangle"/>
          </a:ln>
        </p:spPr>
      </p:cxnSp>
      <p:sp>
        <p:nvSpPr>
          <p:cNvPr id="261" name="Google Shape;261;p36"/>
          <p:cNvSpPr txBox="1"/>
          <p:nvPr/>
        </p:nvSpPr>
        <p:spPr>
          <a:xfrm>
            <a:off x="3860875" y="156300"/>
            <a:ext cx="23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Level and time i</a:t>
            </a:r>
            <a:r>
              <a:rPr b="1" lang="en">
                <a:solidFill>
                  <a:srgbClr val="FF0000"/>
                </a:solidFill>
                <a:latin typeface="Roboto"/>
                <a:ea typeface="Roboto"/>
                <a:cs typeface="Roboto"/>
                <a:sym typeface="Roboto"/>
              </a:rPr>
              <a:t>ndicator</a:t>
            </a:r>
            <a:endParaRPr b="1">
              <a:solidFill>
                <a:srgbClr val="FF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7"/>
          <p:cNvPicPr preferRelativeResize="0"/>
          <p:nvPr/>
        </p:nvPicPr>
        <p:blipFill rotWithShape="1">
          <a:blip r:embed="rId3">
            <a:alphaModFix/>
          </a:blip>
          <a:srcRect b="32986" l="31905" r="28621" t="23506"/>
          <a:stretch/>
        </p:blipFill>
        <p:spPr>
          <a:xfrm>
            <a:off x="1334150" y="556488"/>
            <a:ext cx="6475725" cy="4030525"/>
          </a:xfrm>
          <a:prstGeom prst="rect">
            <a:avLst/>
          </a:prstGeom>
          <a:noFill/>
          <a:ln>
            <a:noFill/>
          </a:ln>
        </p:spPr>
      </p:pic>
      <p:cxnSp>
        <p:nvCxnSpPr>
          <p:cNvPr id="267" name="Google Shape;267;p37"/>
          <p:cNvCxnSpPr/>
          <p:nvPr/>
        </p:nvCxnSpPr>
        <p:spPr>
          <a:xfrm flipH="1" rot="10800000">
            <a:off x="6789250" y="1251225"/>
            <a:ext cx="1394700" cy="10800"/>
          </a:xfrm>
          <a:prstGeom prst="straightConnector1">
            <a:avLst/>
          </a:prstGeom>
          <a:noFill/>
          <a:ln cap="flat" cmpd="sng" w="38100">
            <a:solidFill>
              <a:srgbClr val="FF0000"/>
            </a:solidFill>
            <a:prstDash val="solid"/>
            <a:round/>
            <a:headEnd len="med" w="med" type="none"/>
            <a:tailEnd len="med" w="med" type="triangle"/>
          </a:ln>
        </p:spPr>
      </p:cxnSp>
      <p:cxnSp>
        <p:nvCxnSpPr>
          <p:cNvPr id="268" name="Google Shape;268;p37"/>
          <p:cNvCxnSpPr/>
          <p:nvPr/>
        </p:nvCxnSpPr>
        <p:spPr>
          <a:xfrm flipH="1" rot="10800000">
            <a:off x="7178475" y="1620525"/>
            <a:ext cx="951900" cy="680400"/>
          </a:xfrm>
          <a:prstGeom prst="straightConnector1">
            <a:avLst/>
          </a:prstGeom>
          <a:noFill/>
          <a:ln cap="flat" cmpd="sng" w="38100">
            <a:solidFill>
              <a:srgbClr val="FF0000"/>
            </a:solidFill>
            <a:prstDash val="solid"/>
            <a:round/>
            <a:headEnd len="med" w="med" type="none"/>
            <a:tailEnd len="med" w="med" type="triangle"/>
          </a:ln>
        </p:spPr>
      </p:cxnSp>
      <p:cxnSp>
        <p:nvCxnSpPr>
          <p:cNvPr id="269" name="Google Shape;269;p37"/>
          <p:cNvCxnSpPr/>
          <p:nvPr/>
        </p:nvCxnSpPr>
        <p:spPr>
          <a:xfrm>
            <a:off x="5182875" y="2571750"/>
            <a:ext cx="2881200" cy="479400"/>
          </a:xfrm>
          <a:prstGeom prst="straightConnector1">
            <a:avLst/>
          </a:prstGeom>
          <a:noFill/>
          <a:ln cap="flat" cmpd="sng" w="38100">
            <a:solidFill>
              <a:srgbClr val="FF0000"/>
            </a:solidFill>
            <a:prstDash val="solid"/>
            <a:round/>
            <a:headEnd len="med" w="med" type="none"/>
            <a:tailEnd len="med" w="med" type="triangle"/>
          </a:ln>
        </p:spPr>
      </p:cxnSp>
      <p:cxnSp>
        <p:nvCxnSpPr>
          <p:cNvPr id="270" name="Google Shape;270;p37"/>
          <p:cNvCxnSpPr/>
          <p:nvPr/>
        </p:nvCxnSpPr>
        <p:spPr>
          <a:xfrm rot="10800000">
            <a:off x="1078975" y="1928850"/>
            <a:ext cx="991500" cy="272400"/>
          </a:xfrm>
          <a:prstGeom prst="straightConnector1">
            <a:avLst/>
          </a:prstGeom>
          <a:noFill/>
          <a:ln cap="flat" cmpd="sng" w="38100">
            <a:solidFill>
              <a:srgbClr val="FF0000"/>
            </a:solidFill>
            <a:prstDash val="solid"/>
            <a:round/>
            <a:headEnd len="med" w="med" type="none"/>
            <a:tailEnd len="med" w="med" type="triangle"/>
          </a:ln>
        </p:spPr>
      </p:cxnSp>
      <p:sp>
        <p:nvSpPr>
          <p:cNvPr id="271" name="Google Shape;271;p37"/>
          <p:cNvSpPr txBox="1"/>
          <p:nvPr/>
        </p:nvSpPr>
        <p:spPr>
          <a:xfrm>
            <a:off x="8183950" y="1056525"/>
            <a:ext cx="9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Enemies</a:t>
            </a:r>
            <a:endParaRPr b="1">
              <a:solidFill>
                <a:srgbClr val="FF0000"/>
              </a:solidFill>
              <a:latin typeface="Roboto"/>
              <a:ea typeface="Roboto"/>
              <a:cs typeface="Roboto"/>
              <a:sym typeface="Roboto"/>
            </a:endParaRPr>
          </a:p>
        </p:txBody>
      </p:sp>
      <p:sp>
        <p:nvSpPr>
          <p:cNvPr id="272" name="Google Shape;272;p37"/>
          <p:cNvSpPr txBox="1"/>
          <p:nvPr/>
        </p:nvSpPr>
        <p:spPr>
          <a:xfrm>
            <a:off x="8183950" y="2873625"/>
            <a:ext cx="9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Base</a:t>
            </a:r>
            <a:endParaRPr b="1">
              <a:solidFill>
                <a:srgbClr val="FF0000"/>
              </a:solidFill>
              <a:latin typeface="Roboto"/>
              <a:ea typeface="Roboto"/>
              <a:cs typeface="Roboto"/>
              <a:sym typeface="Roboto"/>
            </a:endParaRPr>
          </a:p>
        </p:txBody>
      </p:sp>
      <p:sp>
        <p:nvSpPr>
          <p:cNvPr id="273" name="Google Shape;273;p37"/>
          <p:cNvSpPr txBox="1"/>
          <p:nvPr/>
        </p:nvSpPr>
        <p:spPr>
          <a:xfrm>
            <a:off x="222450" y="1620525"/>
            <a:ext cx="7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Tower</a:t>
            </a:r>
            <a:endParaRPr b="1">
              <a:solidFill>
                <a:srgbClr val="FF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8"/>
          <p:cNvPicPr preferRelativeResize="0"/>
          <p:nvPr/>
        </p:nvPicPr>
        <p:blipFill rotWithShape="1">
          <a:blip r:embed="rId3">
            <a:alphaModFix/>
          </a:blip>
          <a:srcRect b="32986" l="31905" r="28621" t="23506"/>
          <a:stretch/>
        </p:blipFill>
        <p:spPr>
          <a:xfrm>
            <a:off x="1334150" y="556488"/>
            <a:ext cx="6475725" cy="4030525"/>
          </a:xfrm>
          <a:prstGeom prst="rect">
            <a:avLst/>
          </a:prstGeom>
          <a:noFill/>
          <a:ln>
            <a:noFill/>
          </a:ln>
        </p:spPr>
      </p:pic>
      <p:cxnSp>
        <p:nvCxnSpPr>
          <p:cNvPr id="279" name="Google Shape;279;p38"/>
          <p:cNvCxnSpPr>
            <a:endCxn id="278" idx="3"/>
          </p:cNvCxnSpPr>
          <p:nvPr/>
        </p:nvCxnSpPr>
        <p:spPr>
          <a:xfrm flipH="1" rot="10800000">
            <a:off x="6885875" y="2571750"/>
            <a:ext cx="924000" cy="1736100"/>
          </a:xfrm>
          <a:prstGeom prst="straightConnector1">
            <a:avLst/>
          </a:prstGeom>
          <a:noFill/>
          <a:ln cap="flat" cmpd="sng" w="38100">
            <a:solidFill>
              <a:srgbClr val="FF0000"/>
            </a:solidFill>
            <a:prstDash val="solid"/>
            <a:round/>
            <a:headEnd len="med" w="med" type="none"/>
            <a:tailEnd len="med" w="med" type="triangle"/>
          </a:ln>
        </p:spPr>
      </p:cxnSp>
      <p:sp>
        <p:nvSpPr>
          <p:cNvPr id="280" name="Google Shape;280;p38"/>
          <p:cNvSpPr txBox="1"/>
          <p:nvPr/>
        </p:nvSpPr>
        <p:spPr>
          <a:xfrm>
            <a:off x="7172400" y="1525038"/>
            <a:ext cx="1971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Powerup Indicators </a:t>
            </a:r>
            <a:endParaRPr b="1">
              <a:solidFill>
                <a:srgbClr val="FF0000"/>
              </a:solidFill>
              <a:latin typeface="Roboto"/>
              <a:ea typeface="Roboto"/>
              <a:cs typeface="Roboto"/>
              <a:sym typeface="Roboto"/>
            </a:endParaRPr>
          </a:p>
          <a:p>
            <a:pPr indent="0" lvl="0" marL="0" rtl="0" algn="l">
              <a:spcBef>
                <a:spcPts val="0"/>
              </a:spcBef>
              <a:spcAft>
                <a:spcPts val="0"/>
              </a:spcAft>
              <a:buNone/>
            </a:pPr>
            <a:r>
              <a:rPr b="1" lang="en">
                <a:solidFill>
                  <a:srgbClr val="FF0000"/>
                </a:solidFill>
                <a:latin typeface="Roboto"/>
                <a:ea typeface="Roboto"/>
                <a:cs typeface="Roboto"/>
                <a:sym typeface="Roboto"/>
              </a:rPr>
              <a:t>They turn green if they are available to purchase</a:t>
            </a:r>
            <a:endParaRPr b="1">
              <a:solidFill>
                <a:srgbClr val="FF0000"/>
              </a:solidFill>
              <a:latin typeface="Roboto"/>
              <a:ea typeface="Roboto"/>
              <a:cs typeface="Roboto"/>
              <a:sym typeface="Roboto"/>
            </a:endParaRPr>
          </a:p>
        </p:txBody>
      </p:sp>
      <p:cxnSp>
        <p:nvCxnSpPr>
          <p:cNvPr id="281" name="Google Shape;281;p38"/>
          <p:cNvCxnSpPr/>
          <p:nvPr/>
        </p:nvCxnSpPr>
        <p:spPr>
          <a:xfrm rot="10800000">
            <a:off x="3403225" y="3568388"/>
            <a:ext cx="1356600" cy="570600"/>
          </a:xfrm>
          <a:prstGeom prst="straightConnector1">
            <a:avLst/>
          </a:prstGeom>
          <a:noFill/>
          <a:ln cap="flat" cmpd="sng" w="38100">
            <a:solidFill>
              <a:srgbClr val="FF0000"/>
            </a:solidFill>
            <a:prstDash val="solid"/>
            <a:round/>
            <a:headEnd len="med" w="med" type="none"/>
            <a:tailEnd len="med" w="med" type="triangle"/>
          </a:ln>
        </p:spPr>
      </p:cxnSp>
      <p:sp>
        <p:nvSpPr>
          <p:cNvPr id="282" name="Google Shape;282;p38"/>
          <p:cNvSpPr txBox="1"/>
          <p:nvPr/>
        </p:nvSpPr>
        <p:spPr>
          <a:xfrm>
            <a:off x="1828025" y="2946813"/>
            <a:ext cx="166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Tower</a:t>
            </a:r>
            <a:r>
              <a:rPr b="1" lang="en">
                <a:solidFill>
                  <a:srgbClr val="FF0000"/>
                </a:solidFill>
                <a:latin typeface="Roboto"/>
                <a:ea typeface="Roboto"/>
                <a:cs typeface="Roboto"/>
                <a:sym typeface="Roboto"/>
              </a:rPr>
              <a:t> Indicators</a:t>
            </a:r>
            <a:endParaRPr b="1">
              <a:solidFill>
                <a:srgbClr val="FF0000"/>
              </a:solidFill>
              <a:latin typeface="Roboto"/>
              <a:ea typeface="Roboto"/>
              <a:cs typeface="Roboto"/>
              <a:sym typeface="Roboto"/>
            </a:endParaRPr>
          </a:p>
          <a:p>
            <a:pPr indent="0" lvl="0" marL="0" rtl="0" algn="l">
              <a:spcBef>
                <a:spcPts val="0"/>
              </a:spcBef>
              <a:spcAft>
                <a:spcPts val="0"/>
              </a:spcAft>
              <a:buNone/>
            </a:pPr>
            <a:r>
              <a:rPr b="1" lang="en">
                <a:solidFill>
                  <a:srgbClr val="FF0000"/>
                </a:solidFill>
                <a:latin typeface="Roboto"/>
                <a:ea typeface="Roboto"/>
                <a:cs typeface="Roboto"/>
                <a:sym typeface="Roboto"/>
              </a:rPr>
              <a:t>They turn green if they are available to purchase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a:t>
            </a:r>
            <a:r>
              <a:rPr lang="en"/>
              <a:t>	</a:t>
            </a:r>
            <a:endParaRPr/>
          </a:p>
        </p:txBody>
      </p:sp>
      <p:sp>
        <p:nvSpPr>
          <p:cNvPr id="137" name="Google Shape;137;p26"/>
          <p:cNvSpPr txBox="1"/>
          <p:nvPr>
            <p:ph idx="1" type="body"/>
          </p:nvPr>
        </p:nvSpPr>
        <p:spPr>
          <a:xfrm>
            <a:off x="311700" y="1208425"/>
            <a:ext cx="8520600" cy="33390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a:t>Our game will be a tower defence strategy game with the aim to prevent enemies from damaging our central core. We will have multiple towers with different attacking features allowing users to protect the center from the enemies. Players will try to keep enemy characters out of their territory as much as possible.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Flow Chart</a:t>
            </a:r>
            <a:endParaRPr/>
          </a:p>
        </p:txBody>
      </p:sp>
      <p:sp>
        <p:nvSpPr>
          <p:cNvPr id="143" name="Google Shape;143;p27"/>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44" name="Google Shape;144;p27"/>
          <p:cNvSpPr/>
          <p:nvPr/>
        </p:nvSpPr>
        <p:spPr>
          <a:xfrm>
            <a:off x="4953925" y="192350"/>
            <a:ext cx="3837000" cy="461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Starting Screen</a:t>
            </a:r>
            <a:endParaRPr/>
          </a:p>
        </p:txBody>
      </p:sp>
      <p:sp>
        <p:nvSpPr>
          <p:cNvPr id="145" name="Google Shape;145;p27"/>
          <p:cNvSpPr/>
          <p:nvPr/>
        </p:nvSpPr>
        <p:spPr>
          <a:xfrm>
            <a:off x="7759000" y="1230800"/>
            <a:ext cx="1149000" cy="57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Continue &amp; New Game</a:t>
            </a:r>
            <a:endParaRPr/>
          </a:p>
        </p:txBody>
      </p:sp>
      <p:sp>
        <p:nvSpPr>
          <p:cNvPr id="146" name="Google Shape;146;p27"/>
          <p:cNvSpPr/>
          <p:nvPr/>
        </p:nvSpPr>
        <p:spPr>
          <a:xfrm>
            <a:off x="6771375" y="711575"/>
            <a:ext cx="331800" cy="4614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p:nvPr/>
        </p:nvSpPr>
        <p:spPr>
          <a:xfrm>
            <a:off x="5375125" y="711575"/>
            <a:ext cx="331800" cy="4614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p:nvPr/>
        </p:nvSpPr>
        <p:spPr>
          <a:xfrm>
            <a:off x="8167588" y="711575"/>
            <a:ext cx="331800" cy="4614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p:nvPr/>
        </p:nvSpPr>
        <p:spPr>
          <a:xfrm>
            <a:off x="6432513" y="1230800"/>
            <a:ext cx="1009500" cy="57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Level Selector</a:t>
            </a:r>
            <a:endParaRPr/>
          </a:p>
        </p:txBody>
      </p:sp>
      <p:sp>
        <p:nvSpPr>
          <p:cNvPr id="150" name="Google Shape;150;p27"/>
          <p:cNvSpPr/>
          <p:nvPr/>
        </p:nvSpPr>
        <p:spPr>
          <a:xfrm>
            <a:off x="5036275" y="1230800"/>
            <a:ext cx="1009500" cy="57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Settings</a:t>
            </a:r>
            <a:endParaRPr/>
          </a:p>
        </p:txBody>
      </p:sp>
      <p:sp>
        <p:nvSpPr>
          <p:cNvPr id="151" name="Google Shape;151;p27"/>
          <p:cNvSpPr/>
          <p:nvPr/>
        </p:nvSpPr>
        <p:spPr>
          <a:xfrm>
            <a:off x="4978675" y="1865525"/>
            <a:ext cx="331800" cy="4614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8167575" y="1865525"/>
            <a:ext cx="331800" cy="12693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4809325" y="2384750"/>
            <a:ext cx="670500" cy="461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Game Music</a:t>
            </a:r>
            <a:endParaRPr/>
          </a:p>
        </p:txBody>
      </p:sp>
      <p:sp>
        <p:nvSpPr>
          <p:cNvPr id="154" name="Google Shape;154;p27"/>
          <p:cNvSpPr/>
          <p:nvPr/>
        </p:nvSpPr>
        <p:spPr>
          <a:xfrm>
            <a:off x="5537425" y="2384750"/>
            <a:ext cx="755100" cy="461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SFX Sound</a:t>
            </a:r>
            <a:endParaRPr/>
          </a:p>
        </p:txBody>
      </p:sp>
      <p:sp>
        <p:nvSpPr>
          <p:cNvPr id="155" name="Google Shape;155;p27"/>
          <p:cNvSpPr/>
          <p:nvPr/>
        </p:nvSpPr>
        <p:spPr>
          <a:xfrm>
            <a:off x="5706775" y="1865525"/>
            <a:ext cx="331800" cy="4614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p:nvPr/>
        </p:nvSpPr>
        <p:spPr>
          <a:xfrm rot="5400000">
            <a:off x="7003850" y="1820300"/>
            <a:ext cx="955200" cy="1255800"/>
          </a:xfrm>
          <a:prstGeom prst="bentUpArrow">
            <a:avLst>
              <a:gd fmla="val 25000" name="adj1"/>
              <a:gd fmla="val 25000" name="adj2"/>
              <a:gd fmla="val 25000" name="adj3"/>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p:nvPr/>
        </p:nvSpPr>
        <p:spPr>
          <a:xfrm>
            <a:off x="6771375" y="3192650"/>
            <a:ext cx="2067000" cy="57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Gameplay</a:t>
            </a:r>
            <a:endParaRPr/>
          </a:p>
        </p:txBody>
      </p:sp>
      <p:sp>
        <p:nvSpPr>
          <p:cNvPr id="158" name="Google Shape;158;p27"/>
          <p:cNvSpPr/>
          <p:nvPr/>
        </p:nvSpPr>
        <p:spPr>
          <a:xfrm>
            <a:off x="8167575" y="3827375"/>
            <a:ext cx="331800" cy="6693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7873300" y="4554500"/>
            <a:ext cx="920400" cy="461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Pause Menu</a:t>
            </a:r>
            <a:endParaRPr/>
          </a:p>
        </p:txBody>
      </p:sp>
      <p:sp>
        <p:nvSpPr>
          <p:cNvPr id="160" name="Google Shape;160;p27"/>
          <p:cNvSpPr/>
          <p:nvPr/>
        </p:nvSpPr>
        <p:spPr>
          <a:xfrm>
            <a:off x="6853550" y="3827375"/>
            <a:ext cx="331800" cy="669300"/>
          </a:xfrm>
          <a:prstGeom prst="down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6686925" y="4554500"/>
            <a:ext cx="755100" cy="461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End Menu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Screens</a:t>
            </a:r>
            <a:endParaRPr/>
          </a:p>
        </p:txBody>
      </p:sp>
      <p:sp>
        <p:nvSpPr>
          <p:cNvPr id="167" name="Google Shape;167;p28"/>
          <p:cNvSpPr txBox="1"/>
          <p:nvPr/>
        </p:nvSpPr>
        <p:spPr>
          <a:xfrm>
            <a:off x="841650" y="2991150"/>
            <a:ext cx="4555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Menu Screen</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Game Screen</a:t>
            </a:r>
            <a:endParaRPr>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9"/>
          <p:cNvPicPr preferRelativeResize="0"/>
          <p:nvPr/>
        </p:nvPicPr>
        <p:blipFill>
          <a:blip r:embed="rId3">
            <a:alphaModFix/>
          </a:blip>
          <a:stretch>
            <a:fillRect/>
          </a:stretch>
        </p:blipFill>
        <p:spPr>
          <a:xfrm>
            <a:off x="311697" y="1017800"/>
            <a:ext cx="6209553" cy="3858500"/>
          </a:xfrm>
          <a:prstGeom prst="rect">
            <a:avLst/>
          </a:prstGeom>
          <a:noFill/>
          <a:ln>
            <a:noFill/>
          </a:ln>
        </p:spPr>
      </p:pic>
      <p:sp>
        <p:nvSpPr>
          <p:cNvPr id="173" name="Google Shape;17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Menu Screen</a:t>
            </a:r>
            <a:endParaRPr/>
          </a:p>
        </p:txBody>
      </p:sp>
      <p:cxnSp>
        <p:nvCxnSpPr>
          <p:cNvPr id="174" name="Google Shape;174;p29"/>
          <p:cNvCxnSpPr/>
          <p:nvPr/>
        </p:nvCxnSpPr>
        <p:spPr>
          <a:xfrm>
            <a:off x="6514650" y="1255175"/>
            <a:ext cx="519600" cy="2700"/>
          </a:xfrm>
          <a:prstGeom prst="straightConnector1">
            <a:avLst/>
          </a:prstGeom>
          <a:noFill/>
          <a:ln cap="flat" cmpd="sng" w="38100">
            <a:solidFill>
              <a:srgbClr val="FF0000"/>
            </a:solidFill>
            <a:prstDash val="solid"/>
            <a:round/>
            <a:headEnd len="med" w="med" type="none"/>
            <a:tailEnd len="med" w="med" type="triangle"/>
          </a:ln>
        </p:spPr>
      </p:cxnSp>
      <p:cxnSp>
        <p:nvCxnSpPr>
          <p:cNvPr id="175" name="Google Shape;175;p29"/>
          <p:cNvCxnSpPr/>
          <p:nvPr/>
        </p:nvCxnSpPr>
        <p:spPr>
          <a:xfrm flipH="1" rot="10800000">
            <a:off x="3915600" y="2296400"/>
            <a:ext cx="2933100" cy="9300"/>
          </a:xfrm>
          <a:prstGeom prst="straightConnector1">
            <a:avLst/>
          </a:prstGeom>
          <a:noFill/>
          <a:ln cap="flat" cmpd="sng" w="38100">
            <a:solidFill>
              <a:srgbClr val="FF0000"/>
            </a:solidFill>
            <a:prstDash val="solid"/>
            <a:round/>
            <a:headEnd len="med" w="med" type="none"/>
            <a:tailEnd len="med" w="med" type="triangle"/>
          </a:ln>
        </p:spPr>
      </p:cxnSp>
      <p:cxnSp>
        <p:nvCxnSpPr>
          <p:cNvPr id="176" name="Google Shape;176;p29"/>
          <p:cNvCxnSpPr/>
          <p:nvPr/>
        </p:nvCxnSpPr>
        <p:spPr>
          <a:xfrm>
            <a:off x="4876300" y="3607125"/>
            <a:ext cx="1977300" cy="13500"/>
          </a:xfrm>
          <a:prstGeom prst="straightConnector1">
            <a:avLst/>
          </a:prstGeom>
          <a:noFill/>
          <a:ln cap="flat" cmpd="sng" w="38100">
            <a:solidFill>
              <a:srgbClr val="FF0000"/>
            </a:solidFill>
            <a:prstDash val="solid"/>
            <a:round/>
            <a:headEnd len="med" w="med" type="none"/>
            <a:tailEnd len="med" w="med" type="triangle"/>
          </a:ln>
        </p:spPr>
      </p:cxnSp>
      <p:cxnSp>
        <p:nvCxnSpPr>
          <p:cNvPr id="177" name="Google Shape;177;p29"/>
          <p:cNvCxnSpPr/>
          <p:nvPr/>
        </p:nvCxnSpPr>
        <p:spPr>
          <a:xfrm flipH="1" rot="10800000">
            <a:off x="2203375" y="2728350"/>
            <a:ext cx="4530000" cy="300"/>
          </a:xfrm>
          <a:prstGeom prst="straightConnector1">
            <a:avLst/>
          </a:prstGeom>
          <a:noFill/>
          <a:ln cap="flat" cmpd="sng" w="38100">
            <a:solidFill>
              <a:srgbClr val="FF0000"/>
            </a:solidFill>
            <a:prstDash val="solid"/>
            <a:round/>
            <a:headEnd len="med" w="med" type="none"/>
            <a:tailEnd len="med" w="med" type="triangle"/>
          </a:ln>
        </p:spPr>
      </p:cxnSp>
      <p:cxnSp>
        <p:nvCxnSpPr>
          <p:cNvPr id="178" name="Google Shape;178;p29"/>
          <p:cNvCxnSpPr/>
          <p:nvPr/>
        </p:nvCxnSpPr>
        <p:spPr>
          <a:xfrm flipH="1">
            <a:off x="3281100" y="3994550"/>
            <a:ext cx="5400" cy="398700"/>
          </a:xfrm>
          <a:prstGeom prst="straightConnector1">
            <a:avLst/>
          </a:prstGeom>
          <a:noFill/>
          <a:ln cap="flat" cmpd="sng" w="38100">
            <a:solidFill>
              <a:srgbClr val="FF0000"/>
            </a:solidFill>
            <a:prstDash val="solid"/>
            <a:round/>
            <a:headEnd len="med" w="med" type="none"/>
            <a:tailEnd len="med" w="med" type="none"/>
          </a:ln>
        </p:spPr>
      </p:cxnSp>
      <p:cxnSp>
        <p:nvCxnSpPr>
          <p:cNvPr id="179" name="Google Shape;179;p29"/>
          <p:cNvCxnSpPr/>
          <p:nvPr/>
        </p:nvCxnSpPr>
        <p:spPr>
          <a:xfrm>
            <a:off x="3300000" y="4368650"/>
            <a:ext cx="3727200" cy="0"/>
          </a:xfrm>
          <a:prstGeom prst="straightConnector1">
            <a:avLst/>
          </a:prstGeom>
          <a:noFill/>
          <a:ln cap="flat" cmpd="sng" w="38100">
            <a:solidFill>
              <a:srgbClr val="FF0000"/>
            </a:solidFill>
            <a:prstDash val="solid"/>
            <a:round/>
            <a:headEnd len="med" w="med" type="none"/>
            <a:tailEnd len="med" w="med" type="triangle"/>
          </a:ln>
        </p:spPr>
      </p:cxnSp>
      <p:cxnSp>
        <p:nvCxnSpPr>
          <p:cNvPr id="180" name="Google Shape;180;p29"/>
          <p:cNvCxnSpPr/>
          <p:nvPr/>
        </p:nvCxnSpPr>
        <p:spPr>
          <a:xfrm rot="10800000">
            <a:off x="2216950" y="2722025"/>
            <a:ext cx="6900" cy="634200"/>
          </a:xfrm>
          <a:prstGeom prst="straightConnector1">
            <a:avLst/>
          </a:prstGeom>
          <a:noFill/>
          <a:ln cap="flat" cmpd="sng" w="38100">
            <a:solidFill>
              <a:srgbClr val="FF0000"/>
            </a:solidFill>
            <a:prstDash val="solid"/>
            <a:round/>
            <a:headEnd len="med" w="med" type="none"/>
            <a:tailEnd len="med" w="med" type="none"/>
          </a:ln>
        </p:spPr>
      </p:cxnSp>
      <p:sp>
        <p:nvSpPr>
          <p:cNvPr id="181" name="Google Shape;181;p29"/>
          <p:cNvSpPr txBox="1"/>
          <p:nvPr/>
        </p:nvSpPr>
        <p:spPr>
          <a:xfrm>
            <a:off x="7014000" y="1063600"/>
            <a:ext cx="20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Exit to windows button</a:t>
            </a:r>
            <a:endParaRPr b="1">
              <a:solidFill>
                <a:srgbClr val="FF0000"/>
              </a:solidFill>
              <a:latin typeface="Roboto"/>
              <a:ea typeface="Roboto"/>
              <a:cs typeface="Roboto"/>
              <a:sym typeface="Roboto"/>
            </a:endParaRPr>
          </a:p>
        </p:txBody>
      </p:sp>
      <p:sp>
        <p:nvSpPr>
          <p:cNvPr id="182" name="Google Shape;182;p29"/>
          <p:cNvSpPr txBox="1"/>
          <p:nvPr/>
        </p:nvSpPr>
        <p:spPr>
          <a:xfrm>
            <a:off x="6848800" y="2119088"/>
            <a:ext cx="14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Play button</a:t>
            </a:r>
            <a:endParaRPr b="1">
              <a:solidFill>
                <a:srgbClr val="FF0000"/>
              </a:solidFill>
              <a:latin typeface="Roboto"/>
              <a:ea typeface="Roboto"/>
              <a:cs typeface="Roboto"/>
              <a:sym typeface="Roboto"/>
            </a:endParaRPr>
          </a:p>
        </p:txBody>
      </p:sp>
      <p:sp>
        <p:nvSpPr>
          <p:cNvPr id="183" name="Google Shape;183;p29"/>
          <p:cNvSpPr txBox="1"/>
          <p:nvPr/>
        </p:nvSpPr>
        <p:spPr>
          <a:xfrm>
            <a:off x="6733450" y="2548088"/>
            <a:ext cx="203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Level selection button</a:t>
            </a:r>
            <a:endParaRPr b="1">
              <a:solidFill>
                <a:srgbClr val="FF0000"/>
              </a:solidFill>
              <a:latin typeface="Roboto"/>
              <a:ea typeface="Roboto"/>
              <a:cs typeface="Roboto"/>
              <a:sym typeface="Roboto"/>
            </a:endParaRPr>
          </a:p>
        </p:txBody>
      </p:sp>
      <p:sp>
        <p:nvSpPr>
          <p:cNvPr id="184" name="Google Shape;184;p29"/>
          <p:cNvSpPr txBox="1"/>
          <p:nvPr/>
        </p:nvSpPr>
        <p:spPr>
          <a:xfrm>
            <a:off x="7027200" y="4168550"/>
            <a:ext cx="1800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highlight>
                  <a:schemeClr val="lt1"/>
                </a:highlight>
                <a:latin typeface="Roboto"/>
                <a:ea typeface="Roboto"/>
                <a:cs typeface="Roboto"/>
                <a:sym typeface="Roboto"/>
              </a:rPr>
              <a:t>New game button</a:t>
            </a:r>
            <a:endParaRPr b="1">
              <a:solidFill>
                <a:srgbClr val="FF0000"/>
              </a:solidFill>
              <a:highlight>
                <a:schemeClr val="lt1"/>
              </a:highlight>
              <a:latin typeface="Roboto"/>
              <a:ea typeface="Roboto"/>
              <a:cs typeface="Roboto"/>
              <a:sym typeface="Roboto"/>
            </a:endParaRPr>
          </a:p>
          <a:p>
            <a:pPr indent="0" lvl="0" marL="0" rtl="0" algn="l">
              <a:spcBef>
                <a:spcPts val="0"/>
              </a:spcBef>
              <a:spcAft>
                <a:spcPts val="0"/>
              </a:spcAft>
              <a:buNone/>
            </a:pPr>
            <a:r>
              <a:rPr b="1" lang="en">
                <a:solidFill>
                  <a:srgbClr val="FF0000"/>
                </a:solidFill>
                <a:highlight>
                  <a:schemeClr val="lt1"/>
                </a:highlight>
                <a:latin typeface="Roboto"/>
                <a:ea typeface="Roboto"/>
                <a:cs typeface="Roboto"/>
                <a:sym typeface="Roboto"/>
              </a:rPr>
              <a:t>(Resets the game progress)</a:t>
            </a:r>
            <a:endParaRPr b="1">
              <a:solidFill>
                <a:srgbClr val="FF0000"/>
              </a:solidFill>
              <a:highlight>
                <a:schemeClr val="lt1"/>
              </a:highlight>
              <a:latin typeface="Roboto"/>
              <a:ea typeface="Roboto"/>
              <a:cs typeface="Roboto"/>
              <a:sym typeface="Roboto"/>
            </a:endParaRPr>
          </a:p>
        </p:txBody>
      </p:sp>
      <p:sp>
        <p:nvSpPr>
          <p:cNvPr id="185" name="Google Shape;185;p29"/>
          <p:cNvSpPr txBox="1"/>
          <p:nvPr/>
        </p:nvSpPr>
        <p:spPr>
          <a:xfrm>
            <a:off x="6848800" y="3458375"/>
            <a:ext cx="18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Roboto"/>
                <a:ea typeface="Roboto"/>
                <a:cs typeface="Roboto"/>
                <a:sym typeface="Roboto"/>
              </a:rPr>
              <a:t>Settings</a:t>
            </a:r>
            <a:r>
              <a:rPr b="1" lang="en">
                <a:solidFill>
                  <a:srgbClr val="FF0000"/>
                </a:solidFill>
                <a:latin typeface="Roboto"/>
                <a:ea typeface="Roboto"/>
                <a:cs typeface="Roboto"/>
                <a:sym typeface="Roboto"/>
              </a:rPr>
              <a:t> button</a:t>
            </a:r>
            <a:endParaRPr b="1">
              <a:solidFill>
                <a:srgbClr val="FF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Menu Screen - Subscreen (Level Selector)</a:t>
            </a:r>
            <a:endParaRPr/>
          </a:p>
        </p:txBody>
      </p:sp>
      <p:pic>
        <p:nvPicPr>
          <p:cNvPr id="191" name="Google Shape;191;p30"/>
          <p:cNvPicPr preferRelativeResize="0"/>
          <p:nvPr/>
        </p:nvPicPr>
        <p:blipFill rotWithShape="1">
          <a:blip r:embed="rId3">
            <a:alphaModFix/>
          </a:blip>
          <a:srcRect b="19742" l="31488" r="28469" t="35580"/>
          <a:stretch/>
        </p:blipFill>
        <p:spPr>
          <a:xfrm>
            <a:off x="1540800" y="1322625"/>
            <a:ext cx="5299716" cy="3339001"/>
          </a:xfrm>
          <a:prstGeom prst="rect">
            <a:avLst/>
          </a:prstGeom>
          <a:noFill/>
          <a:ln>
            <a:noFill/>
          </a:ln>
        </p:spPr>
      </p:pic>
      <p:pic>
        <p:nvPicPr>
          <p:cNvPr id="192" name="Google Shape;192;p30"/>
          <p:cNvPicPr preferRelativeResize="0"/>
          <p:nvPr/>
        </p:nvPicPr>
        <p:blipFill rotWithShape="1">
          <a:blip r:embed="rId4">
            <a:alphaModFix/>
          </a:blip>
          <a:srcRect b="31084" l="40667" r="54012" t="59832"/>
          <a:stretch/>
        </p:blipFill>
        <p:spPr>
          <a:xfrm>
            <a:off x="416125" y="1322625"/>
            <a:ext cx="692774" cy="667976"/>
          </a:xfrm>
          <a:prstGeom prst="rect">
            <a:avLst/>
          </a:prstGeom>
          <a:noFill/>
          <a:ln>
            <a:noFill/>
          </a:ln>
        </p:spPr>
      </p:pic>
      <p:cxnSp>
        <p:nvCxnSpPr>
          <p:cNvPr id="193" name="Google Shape;193;p30"/>
          <p:cNvCxnSpPr>
            <a:stCxn id="192" idx="2"/>
          </p:cNvCxnSpPr>
          <p:nvPr/>
        </p:nvCxnSpPr>
        <p:spPr>
          <a:xfrm flipH="1">
            <a:off x="749012" y="1990601"/>
            <a:ext cx="13500" cy="801600"/>
          </a:xfrm>
          <a:prstGeom prst="straightConnector1">
            <a:avLst/>
          </a:prstGeom>
          <a:noFill/>
          <a:ln cap="flat" cmpd="sng" w="38100">
            <a:solidFill>
              <a:srgbClr val="FF0000"/>
            </a:solidFill>
            <a:prstDash val="solid"/>
            <a:round/>
            <a:headEnd len="med" w="med" type="none"/>
            <a:tailEnd len="med" w="med" type="none"/>
          </a:ln>
        </p:spPr>
      </p:cxnSp>
      <p:cxnSp>
        <p:nvCxnSpPr>
          <p:cNvPr id="194" name="Google Shape;194;p30"/>
          <p:cNvCxnSpPr>
            <a:endCxn id="191" idx="1"/>
          </p:cNvCxnSpPr>
          <p:nvPr/>
        </p:nvCxnSpPr>
        <p:spPr>
          <a:xfrm>
            <a:off x="748200" y="2805525"/>
            <a:ext cx="792600" cy="186600"/>
          </a:xfrm>
          <a:prstGeom prst="straightConnector1">
            <a:avLst/>
          </a:prstGeom>
          <a:noFill/>
          <a:ln cap="flat" cmpd="sng" w="38100">
            <a:solidFill>
              <a:srgbClr val="FF0000"/>
            </a:solidFill>
            <a:prstDash val="solid"/>
            <a:round/>
            <a:headEnd len="med" w="med" type="none"/>
            <a:tailEnd len="med" w="med" type="triangle"/>
          </a:ln>
        </p:spPr>
      </p:cxnSp>
      <p:sp>
        <p:nvSpPr>
          <p:cNvPr id="195" name="Google Shape;195;p30"/>
          <p:cNvSpPr txBox="1"/>
          <p:nvPr/>
        </p:nvSpPr>
        <p:spPr>
          <a:xfrm>
            <a:off x="7015500" y="2483175"/>
            <a:ext cx="1816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Roboto"/>
                <a:ea typeface="Roboto"/>
                <a:cs typeface="Roboto"/>
                <a:sym typeface="Roboto"/>
              </a:rPr>
              <a:t>Player will select the level by pressing the buttons</a:t>
            </a:r>
            <a:endParaRPr>
              <a:solidFill>
                <a:srgbClr val="FF0000"/>
              </a:solidFill>
              <a:latin typeface="Roboto"/>
              <a:ea typeface="Roboto"/>
              <a:cs typeface="Roboto"/>
              <a:sym typeface="Roboto"/>
            </a:endParaRPr>
          </a:p>
        </p:txBody>
      </p:sp>
      <p:sp>
        <p:nvSpPr>
          <p:cNvPr id="196" name="Google Shape;196;p30"/>
          <p:cNvSpPr txBox="1"/>
          <p:nvPr/>
        </p:nvSpPr>
        <p:spPr>
          <a:xfrm>
            <a:off x="7240975" y="1135575"/>
            <a:ext cx="168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Menu Screen - Subscreen (Settings)</a:t>
            </a:r>
            <a:endParaRPr/>
          </a:p>
          <a:p>
            <a:pPr indent="0" lvl="0" marL="0" rtl="0" algn="l">
              <a:spcBef>
                <a:spcPts val="0"/>
              </a:spcBef>
              <a:spcAft>
                <a:spcPts val="0"/>
              </a:spcAft>
              <a:buNone/>
            </a:pPr>
            <a:r>
              <a:t/>
            </a:r>
            <a:endParaRPr/>
          </a:p>
        </p:txBody>
      </p:sp>
      <p:pic>
        <p:nvPicPr>
          <p:cNvPr id="202" name="Google Shape;202;p31"/>
          <p:cNvPicPr preferRelativeResize="0"/>
          <p:nvPr/>
        </p:nvPicPr>
        <p:blipFill rotWithShape="1">
          <a:blip r:embed="rId3">
            <a:alphaModFix/>
          </a:blip>
          <a:srcRect b="19481" l="31663" r="28587" t="36362"/>
          <a:stretch/>
        </p:blipFill>
        <p:spPr>
          <a:xfrm>
            <a:off x="1694287" y="1296675"/>
            <a:ext cx="5322751" cy="3339001"/>
          </a:xfrm>
          <a:prstGeom prst="rect">
            <a:avLst/>
          </a:prstGeom>
          <a:noFill/>
          <a:ln>
            <a:noFill/>
          </a:ln>
        </p:spPr>
      </p:pic>
      <p:pic>
        <p:nvPicPr>
          <p:cNvPr id="203" name="Google Shape;203;p31"/>
          <p:cNvPicPr preferRelativeResize="0"/>
          <p:nvPr/>
        </p:nvPicPr>
        <p:blipFill rotWithShape="1">
          <a:blip r:embed="rId4">
            <a:alphaModFix/>
          </a:blip>
          <a:srcRect b="22851" l="61246" r="26274" t="59144"/>
          <a:stretch/>
        </p:blipFill>
        <p:spPr>
          <a:xfrm>
            <a:off x="521000" y="1229875"/>
            <a:ext cx="774875" cy="694700"/>
          </a:xfrm>
          <a:prstGeom prst="rect">
            <a:avLst/>
          </a:prstGeom>
          <a:noFill/>
          <a:ln>
            <a:noFill/>
          </a:ln>
        </p:spPr>
      </p:pic>
      <p:cxnSp>
        <p:nvCxnSpPr>
          <p:cNvPr id="204" name="Google Shape;204;p31"/>
          <p:cNvCxnSpPr/>
          <p:nvPr/>
        </p:nvCxnSpPr>
        <p:spPr>
          <a:xfrm flipH="1">
            <a:off x="901676" y="1924576"/>
            <a:ext cx="13500" cy="801600"/>
          </a:xfrm>
          <a:prstGeom prst="straightConnector1">
            <a:avLst/>
          </a:prstGeom>
          <a:noFill/>
          <a:ln cap="flat" cmpd="sng" w="38100">
            <a:solidFill>
              <a:srgbClr val="FF0000"/>
            </a:solidFill>
            <a:prstDash val="solid"/>
            <a:round/>
            <a:headEnd len="med" w="med" type="none"/>
            <a:tailEnd len="med" w="med" type="none"/>
          </a:ln>
        </p:spPr>
      </p:cxnSp>
      <p:cxnSp>
        <p:nvCxnSpPr>
          <p:cNvPr id="205" name="Google Shape;205;p31"/>
          <p:cNvCxnSpPr/>
          <p:nvPr/>
        </p:nvCxnSpPr>
        <p:spPr>
          <a:xfrm>
            <a:off x="901675" y="2726175"/>
            <a:ext cx="792600" cy="186600"/>
          </a:xfrm>
          <a:prstGeom prst="straightConnector1">
            <a:avLst/>
          </a:prstGeom>
          <a:noFill/>
          <a:ln cap="flat" cmpd="sng" w="38100">
            <a:solidFill>
              <a:srgbClr val="FF0000"/>
            </a:solidFill>
            <a:prstDash val="solid"/>
            <a:round/>
            <a:headEnd len="med" w="med" type="none"/>
            <a:tailEnd len="med" w="med" type="triangle"/>
          </a:ln>
        </p:spPr>
      </p:cxnSp>
      <p:cxnSp>
        <p:nvCxnSpPr>
          <p:cNvPr id="206" name="Google Shape;206;p31"/>
          <p:cNvCxnSpPr/>
          <p:nvPr/>
        </p:nvCxnSpPr>
        <p:spPr>
          <a:xfrm>
            <a:off x="3027775" y="3125550"/>
            <a:ext cx="4306800" cy="454800"/>
          </a:xfrm>
          <a:prstGeom prst="straightConnector1">
            <a:avLst/>
          </a:prstGeom>
          <a:noFill/>
          <a:ln cap="flat" cmpd="sng" w="38100">
            <a:solidFill>
              <a:srgbClr val="FF0000"/>
            </a:solidFill>
            <a:prstDash val="solid"/>
            <a:round/>
            <a:headEnd len="med" w="med" type="none"/>
            <a:tailEnd len="med" w="med" type="triangle"/>
          </a:ln>
        </p:spPr>
      </p:cxnSp>
      <p:cxnSp>
        <p:nvCxnSpPr>
          <p:cNvPr id="207" name="Google Shape;207;p31"/>
          <p:cNvCxnSpPr/>
          <p:nvPr/>
        </p:nvCxnSpPr>
        <p:spPr>
          <a:xfrm flipH="1" rot="10800000">
            <a:off x="2939675" y="1776850"/>
            <a:ext cx="4368000" cy="205200"/>
          </a:xfrm>
          <a:prstGeom prst="straightConnector1">
            <a:avLst/>
          </a:prstGeom>
          <a:noFill/>
          <a:ln cap="flat" cmpd="sng" w="38100">
            <a:solidFill>
              <a:srgbClr val="FF0000"/>
            </a:solidFill>
            <a:prstDash val="solid"/>
            <a:round/>
            <a:headEnd len="med" w="med" type="none"/>
            <a:tailEnd len="med" w="med" type="triangle"/>
          </a:ln>
        </p:spPr>
      </p:cxnSp>
      <p:sp>
        <p:nvSpPr>
          <p:cNvPr id="208" name="Google Shape;208;p31"/>
          <p:cNvSpPr txBox="1"/>
          <p:nvPr>
            <p:ph idx="1" type="body"/>
          </p:nvPr>
        </p:nvSpPr>
        <p:spPr>
          <a:xfrm>
            <a:off x="7307675" y="3205700"/>
            <a:ext cx="1668600" cy="86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0000"/>
                </a:solidFill>
              </a:rPr>
              <a:t>Game Music Slider</a:t>
            </a:r>
            <a:endParaRPr>
              <a:solidFill>
                <a:srgbClr val="FF0000"/>
              </a:solidFill>
            </a:endParaRPr>
          </a:p>
        </p:txBody>
      </p:sp>
      <p:sp>
        <p:nvSpPr>
          <p:cNvPr id="209" name="Google Shape;209;p31"/>
          <p:cNvSpPr txBox="1"/>
          <p:nvPr>
            <p:ph idx="1" type="body"/>
          </p:nvPr>
        </p:nvSpPr>
        <p:spPr>
          <a:xfrm>
            <a:off x="7307675" y="1446550"/>
            <a:ext cx="1668600" cy="86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0000"/>
                </a:solidFill>
              </a:rPr>
              <a:t>SFX Sound </a:t>
            </a:r>
            <a:r>
              <a:rPr lang="en">
                <a:solidFill>
                  <a:srgbClr val="FF0000"/>
                </a:solidFill>
              </a:rPr>
              <a:t>Slider</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Screen</a:t>
            </a:r>
            <a:endParaRPr/>
          </a:p>
        </p:txBody>
      </p:sp>
      <p:sp>
        <p:nvSpPr>
          <p:cNvPr id="215" name="Google Shape;215;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6" name="Google Shape;216;p32"/>
          <p:cNvSpPr txBox="1"/>
          <p:nvPr/>
        </p:nvSpPr>
        <p:spPr>
          <a:xfrm>
            <a:off x="6707975" y="1639475"/>
            <a:ext cx="162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Roboto"/>
                <a:ea typeface="Roboto"/>
                <a:cs typeface="Roboto"/>
                <a:sym typeface="Roboto"/>
              </a:rPr>
              <a:t>An example demonstration of gameplay interface </a:t>
            </a:r>
            <a:endParaRPr>
              <a:latin typeface="Roboto"/>
              <a:ea typeface="Roboto"/>
              <a:cs typeface="Roboto"/>
              <a:sym typeface="Roboto"/>
            </a:endParaRPr>
          </a:p>
        </p:txBody>
      </p:sp>
      <p:pic>
        <p:nvPicPr>
          <p:cNvPr id="217" name="Google Shape;217;p32"/>
          <p:cNvPicPr preferRelativeResize="0"/>
          <p:nvPr/>
        </p:nvPicPr>
        <p:blipFill rotWithShape="1">
          <a:blip r:embed="rId3">
            <a:alphaModFix/>
          </a:blip>
          <a:srcRect b="32986" l="31905" r="28621" t="23506"/>
          <a:stretch/>
        </p:blipFill>
        <p:spPr>
          <a:xfrm>
            <a:off x="311702" y="1268998"/>
            <a:ext cx="5238999" cy="3260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Screen - Subscreen (End Menu)</a:t>
            </a:r>
            <a:endParaRPr/>
          </a:p>
        </p:txBody>
      </p:sp>
      <p:sp>
        <p:nvSpPr>
          <p:cNvPr id="223" name="Google Shape;223;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33"/>
          <p:cNvPicPr preferRelativeResize="0"/>
          <p:nvPr/>
        </p:nvPicPr>
        <p:blipFill>
          <a:blip r:embed="rId3">
            <a:alphaModFix/>
          </a:blip>
          <a:stretch>
            <a:fillRect/>
          </a:stretch>
        </p:blipFill>
        <p:spPr>
          <a:xfrm>
            <a:off x="311698" y="1229875"/>
            <a:ext cx="3492983" cy="3339000"/>
          </a:xfrm>
          <a:prstGeom prst="rect">
            <a:avLst/>
          </a:prstGeom>
          <a:noFill/>
          <a:ln>
            <a:noFill/>
          </a:ln>
        </p:spPr>
      </p:pic>
      <p:cxnSp>
        <p:nvCxnSpPr>
          <p:cNvPr id="225" name="Google Shape;225;p33"/>
          <p:cNvCxnSpPr/>
          <p:nvPr/>
        </p:nvCxnSpPr>
        <p:spPr>
          <a:xfrm>
            <a:off x="2872850" y="3390225"/>
            <a:ext cx="1428900" cy="3300"/>
          </a:xfrm>
          <a:prstGeom prst="straightConnector1">
            <a:avLst/>
          </a:prstGeom>
          <a:noFill/>
          <a:ln cap="flat" cmpd="sng" w="38100">
            <a:solidFill>
              <a:srgbClr val="FF0000"/>
            </a:solidFill>
            <a:prstDash val="solid"/>
            <a:round/>
            <a:headEnd len="med" w="med" type="none"/>
            <a:tailEnd len="med" w="med" type="triangle"/>
          </a:ln>
        </p:spPr>
      </p:cxnSp>
      <p:cxnSp>
        <p:nvCxnSpPr>
          <p:cNvPr id="226" name="Google Shape;226;p33"/>
          <p:cNvCxnSpPr/>
          <p:nvPr/>
        </p:nvCxnSpPr>
        <p:spPr>
          <a:xfrm flipH="1" rot="10800000">
            <a:off x="2872850" y="3994450"/>
            <a:ext cx="1428900" cy="2400"/>
          </a:xfrm>
          <a:prstGeom prst="straightConnector1">
            <a:avLst/>
          </a:prstGeom>
          <a:noFill/>
          <a:ln cap="flat" cmpd="sng" w="38100">
            <a:solidFill>
              <a:srgbClr val="FF0000"/>
            </a:solidFill>
            <a:prstDash val="solid"/>
            <a:round/>
            <a:headEnd len="med" w="med" type="none"/>
            <a:tailEnd len="med" w="med" type="triangle"/>
          </a:ln>
        </p:spPr>
      </p:cxnSp>
      <p:sp>
        <p:nvSpPr>
          <p:cNvPr id="227" name="Google Shape;227;p33"/>
          <p:cNvSpPr txBox="1"/>
          <p:nvPr/>
        </p:nvSpPr>
        <p:spPr>
          <a:xfrm>
            <a:off x="4371950" y="3191775"/>
            <a:ext cx="23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Roboto"/>
                <a:ea typeface="Roboto"/>
                <a:cs typeface="Roboto"/>
                <a:sym typeface="Roboto"/>
              </a:rPr>
              <a:t>Restarts</a:t>
            </a:r>
            <a:r>
              <a:rPr lang="en">
                <a:solidFill>
                  <a:srgbClr val="FF0000"/>
                </a:solidFill>
                <a:latin typeface="Roboto"/>
                <a:ea typeface="Roboto"/>
                <a:cs typeface="Roboto"/>
                <a:sym typeface="Roboto"/>
              </a:rPr>
              <a:t> the current level</a:t>
            </a:r>
            <a:endParaRPr>
              <a:latin typeface="Roboto"/>
              <a:ea typeface="Roboto"/>
              <a:cs typeface="Roboto"/>
              <a:sym typeface="Roboto"/>
            </a:endParaRPr>
          </a:p>
        </p:txBody>
      </p:sp>
      <p:sp>
        <p:nvSpPr>
          <p:cNvPr id="228" name="Google Shape;228;p33"/>
          <p:cNvSpPr txBox="1"/>
          <p:nvPr/>
        </p:nvSpPr>
        <p:spPr>
          <a:xfrm>
            <a:off x="4436275" y="3795550"/>
            <a:ext cx="26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Roboto"/>
                <a:ea typeface="Roboto"/>
                <a:cs typeface="Roboto"/>
                <a:sym typeface="Roboto"/>
              </a:rPr>
              <a:t>Returns the main menu screen</a:t>
            </a:r>
            <a:endParaRPr>
              <a:latin typeface="Roboto"/>
              <a:ea typeface="Roboto"/>
              <a:cs typeface="Roboto"/>
              <a:sym typeface="Roboto"/>
            </a:endParaRPr>
          </a:p>
        </p:txBody>
      </p:sp>
      <p:cxnSp>
        <p:nvCxnSpPr>
          <p:cNvPr id="229" name="Google Shape;229;p33"/>
          <p:cNvCxnSpPr/>
          <p:nvPr/>
        </p:nvCxnSpPr>
        <p:spPr>
          <a:xfrm>
            <a:off x="3336000" y="1420925"/>
            <a:ext cx="1428900" cy="3300"/>
          </a:xfrm>
          <a:prstGeom prst="straightConnector1">
            <a:avLst/>
          </a:prstGeom>
          <a:noFill/>
          <a:ln cap="flat" cmpd="sng" w="38100">
            <a:solidFill>
              <a:srgbClr val="FF0000"/>
            </a:solidFill>
            <a:prstDash val="solid"/>
            <a:round/>
            <a:headEnd len="med" w="med" type="none"/>
            <a:tailEnd len="med" w="med" type="triangle"/>
          </a:ln>
        </p:spPr>
      </p:cxnSp>
      <p:sp>
        <p:nvSpPr>
          <p:cNvPr id="230" name="Google Shape;230;p33"/>
          <p:cNvSpPr txBox="1"/>
          <p:nvPr/>
        </p:nvSpPr>
        <p:spPr>
          <a:xfrm>
            <a:off x="4843475" y="1114775"/>
            <a:ext cx="21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Roboto"/>
                <a:ea typeface="Roboto"/>
                <a:cs typeface="Roboto"/>
                <a:sym typeface="Roboto"/>
              </a:rPr>
              <a:t>When player fails to defend his/her base</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