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4" r:id="rId21"/>
    <p:sldId id="275" r:id="rId22"/>
  </p:sldIdLst>
  <p:sldSz cx="12192000" cy="6858000"/>
  <p:notesSz cx="6858000" cy="1857375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1480" autoAdjust="0"/>
  </p:normalViewPr>
  <p:slideViewPr>
    <p:cSldViewPr snapToGrid="0">
      <p:cViewPr varScale="1">
        <p:scale>
          <a:sx n="99" d="100"/>
          <a:sy n="99" d="100"/>
        </p:scale>
        <p:origin x="72" y="90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fe Kucak" userId="86dcff453b71c0c0" providerId="LiveId" clId="{6D4D344C-CD62-4FF8-9071-17882FDE96F4}"/>
    <pc:docChg chg="delSld">
      <pc:chgData name="Efe Kucak" userId="86dcff453b71c0c0" providerId="LiveId" clId="{6D4D344C-CD62-4FF8-9071-17882FDE96F4}" dt="2025-04-10T15:49:35.272" v="0" actId="2696"/>
      <pc:docMkLst>
        <pc:docMk/>
      </pc:docMkLst>
      <pc:sldChg chg="del">
        <pc:chgData name="Efe Kucak" userId="86dcff453b71c0c0" providerId="LiveId" clId="{6D4D344C-CD62-4FF8-9071-17882FDE96F4}" dt="2025-04-10T15:49:35.272" v="0" actId="2696"/>
        <pc:sldMkLst>
          <pc:docMk/>
          <pc:sldMk cId="1860158657" sldId="273"/>
        </pc:sldMkLst>
      </pc:sldChg>
    </pc:docChg>
  </pc:docChgLst>
  <pc:docChgLst>
    <pc:chgData name="Efe Kucak" userId="86dcff453b71c0c0" providerId="LiveId" clId="{A9143212-DDE9-4D6E-8737-F2FAC761F318}"/>
    <pc:docChg chg="modSld">
      <pc:chgData name="Efe Kucak" userId="86dcff453b71c0c0" providerId="LiveId" clId="{A9143212-DDE9-4D6E-8737-F2FAC761F318}" dt="2025-04-05T13:15:43.658" v="57" actId="1076"/>
      <pc:docMkLst>
        <pc:docMk/>
      </pc:docMkLst>
      <pc:sldChg chg="addSp modSp mod">
        <pc:chgData name="Efe Kucak" userId="86dcff453b71c0c0" providerId="LiveId" clId="{A9143212-DDE9-4D6E-8737-F2FAC761F318}" dt="2025-04-05T13:15:43.658" v="57" actId="1076"/>
        <pc:sldMkLst>
          <pc:docMk/>
          <pc:sldMk cId="4009730992" sldId="256"/>
        </pc:sldMkLst>
        <pc:spChg chg="add mod">
          <ac:chgData name="Efe Kucak" userId="86dcff453b71c0c0" providerId="LiveId" clId="{A9143212-DDE9-4D6E-8737-F2FAC761F318}" dt="2025-04-05T13:15:43.658" v="57" actId="1076"/>
          <ac:spMkLst>
            <pc:docMk/>
            <pc:sldMk cId="4009730992" sldId="256"/>
            <ac:spMk id="3" creationId="{A19EF03A-8AFB-32EE-A7D8-3434F5113181}"/>
          </ac:spMkLst>
        </pc:spChg>
        <pc:spChg chg="add mod">
          <ac:chgData name="Efe Kucak" userId="86dcff453b71c0c0" providerId="LiveId" clId="{A9143212-DDE9-4D6E-8737-F2FAC761F318}" dt="2025-04-05T13:15:37.739" v="55" actId="14100"/>
          <ac:spMkLst>
            <pc:docMk/>
            <pc:sldMk cId="4009730992" sldId="256"/>
            <ac:spMk id="6" creationId="{8E4C968A-7DCA-8A3B-A322-B78FF2E7D665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24427" y="1168401"/>
            <a:ext cx="10964254" cy="2387600"/>
          </a:xfrm>
          <a:noFill/>
        </p:spPr>
        <p:txBody>
          <a:bodyPr>
            <a:normAutofit/>
          </a:bodyPr>
          <a:lstStyle/>
          <a:p>
            <a:r>
              <a:rPr lang="en-US" sz="3200" dirty="0"/>
              <a:t>Technology Survey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719" y="387350"/>
            <a:ext cx="4794861" cy="4351338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9EF03A-8AFB-32EE-A7D8-3434F5113181}"/>
              </a:ext>
            </a:extLst>
          </p:cNvPr>
          <p:cNvSpPr txBox="1"/>
          <p:nvPr/>
        </p:nvSpPr>
        <p:spPr>
          <a:xfrm>
            <a:off x="10341280" y="5099348"/>
            <a:ext cx="136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Efe Kucak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C968A-7DCA-8A3B-A322-B78FF2E7D665}"/>
              </a:ext>
            </a:extLst>
          </p:cNvPr>
          <p:cNvSpPr txBox="1"/>
          <p:nvPr/>
        </p:nvSpPr>
        <p:spPr>
          <a:xfrm>
            <a:off x="10341280" y="5468680"/>
            <a:ext cx="14400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1F1F"/>
                </a:solidFill>
                <a:latin typeface="Source Sans Pro" panose="020B0503030403020204" pitchFamily="34" charset="0"/>
              </a:rPr>
              <a:t>05.04.2025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448705" y="2144379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Current Technology Usage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Charts: Languages, databases, cloud platforms.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Future Technology Trends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Next-year demand visualizations.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DeepSeek-CJK-patch"/>
              </a:rPr>
              <a:t>Demographics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Age, education level, and country distributions.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AB072-C49D-136F-4069-E0E0ABF89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813" y="1937581"/>
            <a:ext cx="7950468" cy="47189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5A523F-D04B-FAFA-25B6-7989CEEF3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940" y="1578544"/>
            <a:ext cx="8189104" cy="510854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920E14-C019-EAAB-C0DC-FBCF161B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194" y="1690688"/>
            <a:ext cx="7469204" cy="48575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7937" y="1822267"/>
            <a:ext cx="5205985" cy="27752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Findings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Web Technologies Dominate</a:t>
            </a:r>
            <a:endParaRPr lang="en-US" sz="1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JavaScript/TypeScript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 and </a:t>
            </a: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PostgreSQL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 lead both current usage and future demand.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Cloud platforms (AWS, Azure, Google Cloud)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 are critical for deployment.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Real-Time &amp; Scalability Focus</a:t>
            </a:r>
            <a:endParaRPr lang="en-US" sz="1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Redis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 and </a:t>
            </a: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TypeScript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 show the fastest growth, highlighting demand for low-latency and maintainable systems.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Go/Rust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 emerge for high-performance needs (cloud infrastructure, systems programming).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Demographics Shape Trends</a:t>
            </a:r>
            <a:endParaRPr lang="en-US" sz="1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25-34 age group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 (41.3% of respondents) drives adoption, with strong representation from </a:t>
            </a: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bachelor’s/master’s degree holders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Developed markets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 (US, EU) lead in adopting cutting-edge tools.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080" y="1822267"/>
            <a:ext cx="5181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Implications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Modernize Full-Stack Development</a:t>
            </a:r>
            <a:endParaRPr lang="en-US" sz="1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Prioritize </a:t>
            </a: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TypeScript + PostgreSQL/Redis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 for new projects.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Train teams in </a:t>
            </a: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Go/Rust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 for infrastructure roles.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Optimize for Real-Time &amp; Cloud</a:t>
            </a:r>
            <a:endParaRPr lang="en-US" sz="1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Invest in </a:t>
            </a: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Redis for caching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 and </a:t>
            </a: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serverless cloud solutions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Migrate legacy systems to </a:t>
            </a: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hybrid SQL/NoSQL architectures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Align with Workforce Trends</a:t>
            </a:r>
            <a:endParaRPr lang="en-US" sz="14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Tailor training for </a:t>
            </a: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young professionals (25-34)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 with degrees.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Focus on </a:t>
            </a:r>
            <a:r>
              <a:rPr lang="en-US" sz="1400" b="1" i="0" dirty="0">
                <a:solidFill>
                  <a:srgbClr val="404040"/>
                </a:solidFill>
                <a:effectLst/>
                <a:latin typeface="DeepSeek-CJK-patch"/>
              </a:rPr>
              <a:t>AWS/Azure certifications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DeepSeek-CJK-patch"/>
              </a:rPr>
              <a:t> to match market demand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Web &amp; Cloud-Centric Future</a:t>
            </a:r>
            <a:endParaRPr lang="en-US" sz="18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JavaScript/TypeScript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and </a:t>
            </a: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PostgreSQL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remain foundational, while </a:t>
            </a: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Redis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and </a:t>
            </a: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Go/Rust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address scalability and performance needs.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AWS/Azure/Google Cloud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dominance requires continuous investment in cloud-native solutions.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Shift Toward Real-Time &amp; Maintainability</a:t>
            </a:r>
            <a:endParaRPr lang="en-US" sz="18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The rise of </a:t>
            </a: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TypeScript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(frontend) and </a:t>
            </a: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Redis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(backend) reflects industry demand for </a:t>
            </a: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type-safe, low-latency systems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Legacy technologies (Java, MySQL)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persist but require modernization to stay competitive.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Demographics Drive Adoption</a:t>
            </a:r>
            <a:endParaRPr lang="en-US" sz="1800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The </a:t>
            </a: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25-34 age group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(41.3% of respondents) and </a:t>
            </a: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highly educated professionals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are key adopters of emerging tools.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Training and hiring strategies should align with these trends to ensure workforce readiness.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12B641-BB81-F275-58C5-F63678CE5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331" y="1936137"/>
            <a:ext cx="5929053" cy="35247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BE4576-DA57-6DF7-888C-4784C84E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8960" y="2036361"/>
            <a:ext cx="5621154" cy="33627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825624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JavaScript, SQL, and Python are currently the most widely used languages.</a:t>
            </a:r>
          </a:p>
          <a:p>
            <a:endParaRPr lang="en-US" sz="2200" dirty="0"/>
          </a:p>
          <a:p>
            <a:r>
              <a:rPr lang="en-US" sz="2200" dirty="0"/>
              <a:t>TypeScript and Go show rising demand for next year.</a:t>
            </a:r>
          </a:p>
          <a:p>
            <a:endParaRPr lang="en-US" sz="2200" dirty="0"/>
          </a:p>
          <a:p>
            <a:r>
              <a:rPr lang="en-US" sz="2200" dirty="0"/>
              <a:t>PostgreSQL and Redis dominate database preferences.</a:t>
            </a:r>
          </a:p>
          <a:p>
            <a:endParaRPr lang="en-US" sz="2200" dirty="0"/>
          </a:p>
          <a:p>
            <a:r>
              <a:rPr lang="en-US" sz="2200" dirty="0"/>
              <a:t>41.3% of respondents are aged 25-34.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tx1"/>
                </a:solidFill>
              </a:rPr>
              <a:t>Purpose: Analyze technology trends to guide future strategies.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Target Audience: Software developers, IT managers, business analysts.</a:t>
            </a:r>
          </a:p>
          <a:p>
            <a:endParaRPr lang="en-US" sz="2200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chemeClr val="tx1"/>
                </a:solidFill>
              </a:rPr>
              <a:t>Value: Support data-driven decision-making processes.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Data Sources: Survey data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Collection Methods: Online surveys and APIs.</a:t>
            </a:r>
          </a:p>
          <a:p>
            <a:endParaRPr lang="en-US" sz="2200" dirty="0"/>
          </a:p>
          <a:p>
            <a:r>
              <a:rPr lang="en-US" sz="2200" dirty="0"/>
              <a:t>Data Wrangling: Cleaning missing data, categorical analysis.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2298ED-16F7-A9B6-7055-14B9C7794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22" y="2462501"/>
            <a:ext cx="5134234" cy="3178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B155BC-AE85-C268-B1ED-6796515D7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933" y="2639177"/>
            <a:ext cx="5417994" cy="282506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379"/>
            <a:ext cx="4691835" cy="2467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Findings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JavaScript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remains #1 but shows </a:t>
            </a: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declining demand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(16B → 11,541).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TypeScript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is the </a:t>
            </a: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fastest-growing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language (37% increase to #2 position).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SQL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stays consistently strong (#2 → #3), while </a:t>
            </a: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Python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drops slightly (#3 → #5).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379"/>
            <a:ext cx="5181600" cy="4334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Implications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Prioritize TypeScript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for web projects needing scalability/maintenance.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Keep Java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for enterprise/legacy systems but modernize stacks.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Strengthen SQL skills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– still critical for data work.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3DD223-BBB4-AF8A-2466-883A5F116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87" y="2506661"/>
            <a:ext cx="5213942" cy="28933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151725-9E84-A362-B1FC-3E9120338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2485241"/>
            <a:ext cx="4798857" cy="291479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0069" y="2147252"/>
            <a:ext cx="4739961" cy="2563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Findings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PostgreSQL dominates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both current usage and future demand (#1 position).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Redis surges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in future demand (likely due to real-time app needs).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Legacy databases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(e.g., MySQL, SQLite) remain stable but show slower growth.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951" y="2147252"/>
            <a:ext cx="5657248" cy="2775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Implications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Standardize on PostgreSQL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for transactional workloads (scalability + features).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Adopt Redis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for caching/real-time use cases (sessions, queues).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1800" b="1" i="0" dirty="0">
                <a:solidFill>
                  <a:srgbClr val="404040"/>
                </a:solidFill>
                <a:effectLst/>
                <a:latin typeface="DeepSeek-CJK-patch"/>
              </a:rPr>
              <a:t>Modernize legacy DBs</a:t>
            </a:r>
            <a:r>
              <a:rPr lang="en-US" sz="1800" b="0" i="0" dirty="0">
                <a:solidFill>
                  <a:srgbClr val="404040"/>
                </a:solidFill>
                <a:effectLst/>
                <a:latin typeface="DeepSeek-CJK-patch"/>
              </a:rPr>
              <a:t> (MySQL/SQLite) with extensions or hybrid architectures.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100</TotalTime>
  <Words>654</Words>
  <Application>Microsoft Office PowerPoint</Application>
  <PresentationFormat>Widescreen</PresentationFormat>
  <Paragraphs>102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DeepSeek-CJK-patch</vt:lpstr>
      <vt:lpstr>Helv</vt:lpstr>
      <vt:lpstr>IBM Plex Mono</vt:lpstr>
      <vt:lpstr>IBM Plex Sans</vt:lpstr>
      <vt:lpstr>IBM Plex Sans SemiBold</vt:lpstr>
      <vt:lpstr>Source Sans Pro</vt:lpstr>
      <vt:lpstr>SLIDE_TEMPLATE_skill_network</vt:lpstr>
      <vt:lpstr>Technology Survey Analysis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Efe Kucak</cp:lastModifiedBy>
  <cp:revision>4</cp:revision>
  <dcterms:created xsi:type="dcterms:W3CDTF">2024-10-30T05:40:03Z</dcterms:created>
  <dcterms:modified xsi:type="dcterms:W3CDTF">2025-04-10T15:49:41Z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