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9CC7CB-1AAF-09A3-EF28-41939FFE9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CA17D8E-32C9-0E2A-6FC6-8FB636E69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747940A-C30C-1D85-E6C2-AAF5A1589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5E7B-C25A-47B3-85C7-9AD89F97855E}" type="datetimeFigureOut">
              <a:rPr lang="tr-TR" smtClean="0"/>
              <a:t>10.03.2025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54D45FE-68A3-D730-FF74-8732CC3D9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6C32134-6D1F-112F-375B-ACE1D36A4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6FAA7-32FF-431F-93EA-AD04F4FB18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497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F6DC6C9-48F3-99C5-C543-834FA4F39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4BB272A-D212-F1E6-2F00-8784C4C04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235516E-F2AF-A0E1-82BC-63F8BCD46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5E7B-C25A-47B3-85C7-9AD89F97855E}" type="datetimeFigureOut">
              <a:rPr lang="tr-TR" smtClean="0"/>
              <a:t>10.03.2025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D3389BB-96AC-4093-1F6E-DA5B2AF0C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12C6B1F-27B1-709D-5D36-04350D91F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6FAA7-32FF-431F-93EA-AD04F4FB18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8085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86078CE5-3CFB-AB27-3920-F1696C89F1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77A095F-C269-0FD0-1F85-F8C3A7DFD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2DD7F8D-7A66-6B63-11F9-2BD91D090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5E7B-C25A-47B3-85C7-9AD89F97855E}" type="datetimeFigureOut">
              <a:rPr lang="tr-TR" smtClean="0"/>
              <a:t>10.03.2025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CE56358-974B-8097-DC23-A2D8267A8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15A5368-6FBB-6FD4-423B-167561109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6FAA7-32FF-431F-93EA-AD04F4FB18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7454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48D6EEC-AA45-F459-DBE4-FF9D3A517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15222FC-3F30-A151-70FA-703D802CF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D05E1C3-5AA4-C3C7-BE24-4AA52BF4D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5E7B-C25A-47B3-85C7-9AD89F97855E}" type="datetimeFigureOut">
              <a:rPr lang="tr-TR" smtClean="0"/>
              <a:t>10.03.2025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F709B6B-2526-AB4B-9D8A-2B4A0166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3AF413C-450F-FD58-DAB1-43C68025A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6FAA7-32FF-431F-93EA-AD04F4FB18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1495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B202839-F0EB-BDAD-CF12-A62F41831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93543E9-D254-9D38-42E3-B9A91716F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84CBBAA-4597-B5E1-4176-5E9A67B9C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5E7B-C25A-47B3-85C7-9AD89F97855E}" type="datetimeFigureOut">
              <a:rPr lang="tr-TR" smtClean="0"/>
              <a:t>10.03.2025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996F111-8CC8-0E17-29D1-26D1C144E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9DF1C93-BB31-C3F0-4697-52C44995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6FAA7-32FF-431F-93EA-AD04F4FB18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5084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81DC15-D042-5355-B0DE-87D3CDEC7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AAD92C9-F324-EF89-6E08-AF18365FF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1A5CD8D-E09E-886A-8C8C-B0CB1154A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985F178-7279-DA08-EF71-D8D83F704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5E7B-C25A-47B3-85C7-9AD89F97855E}" type="datetimeFigureOut">
              <a:rPr lang="tr-TR" smtClean="0"/>
              <a:t>10.03.2025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227F530-2EF0-66E1-E979-9D2FA60C7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A913745-450D-D6A5-8FE6-3192865CC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6FAA7-32FF-431F-93EA-AD04F4FB18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926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2142A4D-9F67-CD92-6BC0-FE9A6EF07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6E7E8FE-D30D-BEC9-24F3-2CF726CD1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DE77160-FAAD-586A-5CD9-80E07056B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4A829494-AAD0-9937-C1FF-20AD8C7B5C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35D79800-C380-ABEC-6263-94E6BDF0B5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4855529D-9ED2-7029-6134-2C7FDEC63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5E7B-C25A-47B3-85C7-9AD89F97855E}" type="datetimeFigureOut">
              <a:rPr lang="tr-TR" smtClean="0"/>
              <a:t>10.03.2025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A3D93CA6-8B91-F04A-7EC6-11C9F2456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D23741E9-C954-6467-E205-280EF06E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6FAA7-32FF-431F-93EA-AD04F4FB18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7510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1E0A67-19B9-4281-3756-3F7B2B2D5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CFAE8199-8A70-DE98-22D8-502FAFCCF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5E7B-C25A-47B3-85C7-9AD89F97855E}" type="datetimeFigureOut">
              <a:rPr lang="tr-TR" smtClean="0"/>
              <a:t>10.03.2025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14A1737-517D-6A65-1BF0-AD004B984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BD186F1-2B87-46B5-D332-D5758212D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6FAA7-32FF-431F-93EA-AD04F4FB18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4765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A47985F4-323F-C7C7-292C-653318F3F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5E7B-C25A-47B3-85C7-9AD89F97855E}" type="datetimeFigureOut">
              <a:rPr lang="tr-TR" smtClean="0"/>
              <a:t>10.03.2025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0C4CDA34-E691-BD91-77D9-982905DC5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24B5BC6-883C-0181-3367-8B3912872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6FAA7-32FF-431F-93EA-AD04F4FB18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458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5D44A80-1D9C-EB9E-DAAF-AD0A5B494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6BACEF9-FDC5-D413-B101-281BC72DE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5C38D6F-C700-AB90-7F65-0CEC354B8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F50D0FD-7A22-9BE4-C228-B398A2AF7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5E7B-C25A-47B3-85C7-9AD89F97855E}" type="datetimeFigureOut">
              <a:rPr lang="tr-TR" smtClean="0"/>
              <a:t>10.03.2025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16BAFA2-2643-CE4F-1152-996BB22C8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2B8C2FA-E138-F5E5-F38B-398C6A958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6FAA7-32FF-431F-93EA-AD04F4FB18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590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EF760D6-69D5-CCBD-84F2-427BE014A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901C56D-256F-830D-E648-01D1DB10E2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2B6516F-B3C7-5309-3EA3-85E7CB89E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B4B5976-0275-56C8-9749-5ECDC213E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5E7B-C25A-47B3-85C7-9AD89F97855E}" type="datetimeFigureOut">
              <a:rPr lang="tr-TR" smtClean="0"/>
              <a:t>10.03.2025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73506A1-831E-A751-8DF9-4DA4C105E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E6DA350-A793-EB9A-6361-12F6E4CB6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6FAA7-32FF-431F-93EA-AD04F4FB18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6181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33A0CB45-F580-4971-1FCA-E849300C2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1D7629F-1D11-5D79-B283-72E318305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553EA76-15EB-F403-2781-3E633FC8FD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245E7B-C25A-47B3-85C7-9AD89F97855E}" type="datetimeFigureOut">
              <a:rPr lang="tr-TR" smtClean="0"/>
              <a:t>10.03.2025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0306AA1-E9DF-D0FD-9EED-629CDBEC6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AEAD1F9-5062-C658-899A-F2B776ABC5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B6FAA7-32FF-431F-93EA-AD04F4FB18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5692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0E1EEA-727A-C114-01BE-69C7050D36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Derin Sinir Ağlarıyla Osmanlıca Optik Karakter Tanıma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8865A2E-48C3-1433-CC4A-5A782E8934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b="1" dirty="0"/>
              <a:t>İshak DÖLEK, Atakan KURT</a:t>
            </a:r>
          </a:p>
          <a:p>
            <a:r>
              <a:rPr lang="tr-TR" u="sng" dirty="0"/>
              <a:t>https://dergipark.org.tr/tr/download/article-file/2211083</a:t>
            </a:r>
          </a:p>
        </p:txBody>
      </p:sp>
    </p:spTree>
    <p:extLst>
      <p:ext uri="{BB962C8B-B14F-4D97-AF65-F5344CB8AC3E}">
        <p14:creationId xmlns:p14="http://schemas.microsoft.com/office/powerpoint/2010/main" val="1305924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5A38F80-EF8B-855F-95BF-65CB877F6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Amaç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EA4B301-7FEB-03EA-7780-C2175073D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/>
              <a:t>Bu makalede nesih hattıyla basılmış Osmanlıca doküman görüntülerini CNN+RNN tabanlı derin sinir ağı modelleriyle metne dönüştüren web tabanlı bir optik karakter tanıma (OCR) sistemi sunulmuştur.</a:t>
            </a:r>
          </a:p>
          <a:p>
            <a:r>
              <a:rPr lang="tr-TR" sz="2400" dirty="0"/>
              <a:t>Eğitim için orijinal, sentetik ve hibrit olmak üzere 3 veri kümesi hazırlanmış ve 3 farklı OCR modeli oluşturulmuştur. Orijinal veri seti yaklaşık 1.000 sayfadan, sentetik veri seti ise yaklaşık 23.000 sayfadan oluşmaktadır.</a:t>
            </a:r>
          </a:p>
        </p:txBody>
      </p:sp>
    </p:spTree>
    <p:extLst>
      <p:ext uri="{BB962C8B-B14F-4D97-AF65-F5344CB8AC3E}">
        <p14:creationId xmlns:p14="http://schemas.microsoft.com/office/powerpoint/2010/main" val="3265268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0A57BFD-1255-9344-8CDE-A7A1FEBFE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Mimari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F1905F4-14D6-5F3C-DFFB-C5EA9F1DC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CNN (</a:t>
            </a:r>
            <a:r>
              <a:rPr lang="tr-TR" dirty="0" err="1"/>
              <a:t>Convolutional</a:t>
            </a:r>
            <a:r>
              <a:rPr lang="tr-TR" dirty="0"/>
              <a:t> </a:t>
            </a:r>
            <a:r>
              <a:rPr lang="tr-TR" dirty="0" err="1"/>
              <a:t>Neural</a:t>
            </a:r>
            <a:r>
              <a:rPr lang="tr-TR" dirty="0"/>
              <a:t> Network) ve RNN (</a:t>
            </a:r>
            <a:r>
              <a:rPr lang="tr-TR" dirty="0" err="1"/>
              <a:t>Recurrent</a:t>
            </a:r>
            <a:r>
              <a:rPr lang="tr-TR" dirty="0"/>
              <a:t> </a:t>
            </a:r>
            <a:r>
              <a:rPr lang="tr-TR" dirty="0" err="1"/>
              <a:t>Neural</a:t>
            </a:r>
            <a:r>
              <a:rPr lang="tr-TR" dirty="0"/>
              <a:t> Network) mimarilerini birleştiren bir CRNN mimarisi kullanılmış.</a:t>
            </a:r>
          </a:p>
          <a:p>
            <a:r>
              <a:rPr lang="tr-TR" dirty="0"/>
              <a:t>CNN’in asıl amacı görüntüdeki görsel örüntüleri tanımaktır.</a:t>
            </a:r>
          </a:p>
          <a:p>
            <a:r>
              <a:rPr lang="tr-TR" dirty="0"/>
              <a:t>Aşağıdaki şekilde görüldüğü gibi girdi verileri CNN’de katman denilen adımlardan geçerek işlenir.</a:t>
            </a:r>
          </a:p>
          <a:p>
            <a:r>
              <a:rPr lang="tr-TR" dirty="0"/>
              <a:t>İlk katman özelliklerin belirlendiği </a:t>
            </a:r>
            <a:r>
              <a:rPr lang="tr-TR" dirty="0" err="1"/>
              <a:t>evrişim</a:t>
            </a:r>
            <a:r>
              <a:rPr lang="tr-TR" dirty="0"/>
              <a:t> (</a:t>
            </a:r>
            <a:r>
              <a:rPr lang="tr-TR" dirty="0" err="1"/>
              <a:t>convolutional</a:t>
            </a:r>
            <a:r>
              <a:rPr lang="tr-TR" dirty="0"/>
              <a:t>) katmanıdır. Bu katman çıkışında sisteme doğrusal </a:t>
            </a:r>
            <a:r>
              <a:rPr lang="tr-TR" dirty="0" err="1"/>
              <a:t>olmayanlığın</a:t>
            </a:r>
            <a:r>
              <a:rPr lang="tr-TR" dirty="0"/>
              <a:t> (</a:t>
            </a:r>
            <a:r>
              <a:rPr lang="tr-TR" dirty="0" err="1"/>
              <a:t>non-linearity</a:t>
            </a:r>
            <a:r>
              <a:rPr lang="tr-TR" dirty="0"/>
              <a:t>) tanımlandığı </a:t>
            </a:r>
            <a:r>
              <a:rPr lang="tr-TR" dirty="0" err="1"/>
              <a:t>ReLU</a:t>
            </a:r>
            <a:r>
              <a:rPr lang="tr-TR" dirty="0"/>
              <a:t> gibi fonksiyonlar kullanılmaktadır. </a:t>
            </a:r>
          </a:p>
        </p:txBody>
      </p:sp>
    </p:spTree>
    <p:extLst>
      <p:ext uri="{BB962C8B-B14F-4D97-AF65-F5344CB8AC3E}">
        <p14:creationId xmlns:p14="http://schemas.microsoft.com/office/powerpoint/2010/main" val="3625385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C48AE4F-B29E-1947-3C4B-5580EDD3A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CNN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0403850-4131-61F5-39A2-CE34474D5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Sonra boyut ve özellik sayısının azaltıldığı (</a:t>
            </a:r>
            <a:r>
              <a:rPr lang="tr-TR" dirty="0" err="1"/>
              <a:t>down</a:t>
            </a:r>
            <a:r>
              <a:rPr lang="tr-TR" dirty="0"/>
              <a:t> </a:t>
            </a:r>
            <a:r>
              <a:rPr lang="tr-TR" dirty="0" err="1"/>
              <a:t>sampling</a:t>
            </a:r>
            <a:r>
              <a:rPr lang="tr-TR" dirty="0"/>
              <a:t>) havuzlama (</a:t>
            </a:r>
            <a:r>
              <a:rPr lang="tr-TR" dirty="0" err="1"/>
              <a:t>pooling</a:t>
            </a:r>
            <a:r>
              <a:rPr lang="tr-TR" dirty="0"/>
              <a:t>) katmanı gelir. </a:t>
            </a:r>
          </a:p>
          <a:p>
            <a:r>
              <a:rPr lang="tr-TR" dirty="0"/>
              <a:t>Girdi görüntülerinin büyüklüğü veya karmaşıklığına bağlı olarak CNN mimarisinde birden çok </a:t>
            </a:r>
            <a:r>
              <a:rPr lang="tr-TR" dirty="0" err="1"/>
              <a:t>evrişim+havuzlama</a:t>
            </a:r>
            <a:r>
              <a:rPr lang="tr-TR" dirty="0"/>
              <a:t> katmanı olabilir.</a:t>
            </a:r>
          </a:p>
          <a:p>
            <a:r>
              <a:rPr lang="tr-TR" dirty="0"/>
              <a:t>Daha sonra iki boyutlu verinin bir sonraki katmanda kullanılabilmesi için tek boyuta dönüştürüldüğü normalizasyon ya da düzleme (</a:t>
            </a:r>
            <a:r>
              <a:rPr lang="tr-TR" dirty="0" err="1"/>
              <a:t>flattening</a:t>
            </a:r>
            <a:r>
              <a:rPr lang="tr-TR" dirty="0"/>
              <a:t>) katmanı gelir.</a:t>
            </a:r>
          </a:p>
          <a:p>
            <a:r>
              <a:rPr lang="tr-TR" dirty="0"/>
              <a:t>Son adımda sınıflandırmanın yapılacağı tam bağlı (</a:t>
            </a:r>
            <a:r>
              <a:rPr lang="tr-TR" dirty="0" err="1"/>
              <a:t>fullyconnected</a:t>
            </a:r>
            <a:r>
              <a:rPr lang="tr-TR" dirty="0"/>
              <a:t>) katmanlar gelir. Tam bağlı katmanların sonuncusunda genellikle </a:t>
            </a:r>
            <a:r>
              <a:rPr lang="tr-TR" dirty="0" err="1"/>
              <a:t>softmax</a:t>
            </a:r>
            <a:r>
              <a:rPr lang="tr-TR" dirty="0"/>
              <a:t> fonksiyonu ile sınıflandırma tamamlanır. </a:t>
            </a:r>
          </a:p>
        </p:txBody>
      </p:sp>
    </p:spTree>
    <p:extLst>
      <p:ext uri="{BB962C8B-B14F-4D97-AF65-F5344CB8AC3E}">
        <p14:creationId xmlns:p14="http://schemas.microsoft.com/office/powerpoint/2010/main" val="41975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959B4EB-63F1-D328-2ACD-768848CC6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CNN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29B4734-283E-8C2C-9E6B-F4E7A3397E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129" y="1932096"/>
            <a:ext cx="9529742" cy="3852000"/>
          </a:xfrm>
        </p:spPr>
      </p:pic>
    </p:spTree>
    <p:extLst>
      <p:ext uri="{BB962C8B-B14F-4D97-AF65-F5344CB8AC3E}">
        <p14:creationId xmlns:p14="http://schemas.microsoft.com/office/powerpoint/2010/main" val="3446590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75C3950-5787-DF19-A5DC-AE1E7249B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Mimari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1264EA1-94AB-989E-4415-63C0B5B20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Derin sinir ağları kabaca CNN ve RNN olmak üzere iki çeşit mimariye sahiptir.</a:t>
            </a:r>
          </a:p>
          <a:p>
            <a:r>
              <a:rPr lang="tr-TR" dirty="0"/>
              <a:t>CNN mimarisinde veri bir katmandan bir defa geçerken, RNN mimarisinde veri bir katmandan birden fazla geçebilmektedir. </a:t>
            </a:r>
          </a:p>
          <a:p>
            <a:r>
              <a:rPr lang="tr-TR" dirty="0"/>
              <a:t>CNN mimarisi daha ziyade görüntü sınıflandırmada kullanılırken, RNN mimarisi otomatik konuşma sınıflandırması, dil tanıma, özetleme, kelime tahmini gibi zaman boyutu olan NLP problemlerine uygulanmaktadır.</a:t>
            </a:r>
          </a:p>
        </p:txBody>
      </p:sp>
    </p:spTree>
    <p:extLst>
      <p:ext uri="{BB962C8B-B14F-4D97-AF65-F5344CB8AC3E}">
        <p14:creationId xmlns:p14="http://schemas.microsoft.com/office/powerpoint/2010/main" val="2734957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4F33AD1-D91A-4522-511F-A01183D11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Mimari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F6B7D7C-CE80-275B-67CF-44A3A19A1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Metin tanıma işlemi için, CTC (</a:t>
            </a:r>
            <a:r>
              <a:rPr lang="tr-TR" dirty="0" err="1"/>
              <a:t>Connectionist</a:t>
            </a:r>
            <a:r>
              <a:rPr lang="tr-TR" dirty="0"/>
              <a:t> Temporal </a:t>
            </a:r>
            <a:r>
              <a:rPr lang="tr-TR" dirty="0" err="1"/>
              <a:t>Classification</a:t>
            </a:r>
            <a:r>
              <a:rPr lang="tr-TR" dirty="0"/>
              <a:t>) katmanı eklenerek karakter dizileri etiketlenmiştir. Görseller satır, kelime ve karakter seviyesinde bölütlenmiş, bu işlem için </a:t>
            </a:r>
            <a:r>
              <a:rPr lang="tr-TR" dirty="0" err="1"/>
              <a:t>OpenCV</a:t>
            </a:r>
            <a:r>
              <a:rPr lang="tr-TR" dirty="0"/>
              <a:t> ve </a:t>
            </a:r>
            <a:r>
              <a:rPr lang="tr-TR" dirty="0" err="1"/>
              <a:t>ImageMagick</a:t>
            </a:r>
            <a:r>
              <a:rPr lang="tr-TR" dirty="0"/>
              <a:t> gibi kütüphaneler kullanılmıştır. Eğitim verileri, hem elle işaretlenmiş hem de sentetik olarak üretilmiştir. CNN katmanları görüntüden özellik çıkarırken, RNN bölümü (4 katmanlı LSTM) karakter dizilerini öğrenmiştir.</a:t>
            </a:r>
          </a:p>
        </p:txBody>
      </p:sp>
    </p:spTree>
    <p:extLst>
      <p:ext uri="{BB962C8B-B14F-4D97-AF65-F5344CB8AC3E}">
        <p14:creationId xmlns:p14="http://schemas.microsoft.com/office/powerpoint/2010/main" val="3631870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1A5DE9C-6CEE-41E2-AED8-98C589B5E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Mimari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B57CA03C-61D5-8169-30B4-957766F44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530" y="2088826"/>
            <a:ext cx="11332939" cy="3060000"/>
          </a:xfrm>
        </p:spPr>
      </p:pic>
    </p:spTree>
    <p:extLst>
      <p:ext uri="{BB962C8B-B14F-4D97-AF65-F5344CB8AC3E}">
        <p14:creationId xmlns:p14="http://schemas.microsoft.com/office/powerpoint/2010/main" val="1334305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372</Words>
  <Application>Microsoft Office PowerPoint</Application>
  <PresentationFormat>Geniş ekran</PresentationFormat>
  <Paragraphs>24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Teması</vt:lpstr>
      <vt:lpstr>Derin Sinir Ağlarıyla Osmanlıca Optik Karakter Tanıma</vt:lpstr>
      <vt:lpstr>Amaç</vt:lpstr>
      <vt:lpstr>Mimari</vt:lpstr>
      <vt:lpstr>CNN</vt:lpstr>
      <vt:lpstr>CNN</vt:lpstr>
      <vt:lpstr>Mimari</vt:lpstr>
      <vt:lpstr>Mimari</vt:lpstr>
      <vt:lpstr>Mimari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EFE KAGAN DURUKOGLU</dc:creator>
  <cp:lastModifiedBy>EFE KAGAN DURUKOGLU</cp:lastModifiedBy>
  <cp:revision>1</cp:revision>
  <dcterms:created xsi:type="dcterms:W3CDTF">2025-03-10T17:15:18Z</dcterms:created>
  <dcterms:modified xsi:type="dcterms:W3CDTF">2025-03-10T17:58:09Z</dcterms:modified>
</cp:coreProperties>
</file>